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363" r:id="rId2"/>
    <p:sldId id="262" r:id="rId3"/>
    <p:sldId id="344" r:id="rId4"/>
    <p:sldId id="260" r:id="rId5"/>
    <p:sldId id="261" r:id="rId6"/>
    <p:sldId id="333" r:id="rId7"/>
    <p:sldId id="347" r:id="rId8"/>
    <p:sldId id="335" r:id="rId9"/>
    <p:sldId id="346" r:id="rId10"/>
    <p:sldId id="358" r:id="rId11"/>
    <p:sldId id="263" r:id="rId12"/>
    <p:sldId id="364" r:id="rId13"/>
    <p:sldId id="365" r:id="rId14"/>
    <p:sldId id="354" r:id="rId15"/>
    <p:sldId id="355" r:id="rId16"/>
    <p:sldId id="359" r:id="rId17"/>
    <p:sldId id="360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800000"/>
    <a:srgbClr val="00FF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9" d="100"/>
          <a:sy n="169" d="100"/>
        </p:scale>
        <p:origin x="1332" y="80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2" y="0"/>
            <a:ext cx="303921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54579" y="8831580"/>
            <a:ext cx="303921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2" y="8831580"/>
            <a:ext cx="303921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512CAA-11DB-4C22-972E-E81C561283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11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92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1580"/>
            <a:ext cx="303921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7" tIns="45819" rIns="91637" bIns="4581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5666C39A-4E5D-4945-8205-32ECE53CC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940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642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6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9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8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2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34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07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03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1015" name="Line 7"/>
          <p:cNvSpPr>
            <a:spLocks noChangeShapeType="1"/>
          </p:cNvSpPr>
          <p:nvPr userDrawn="1"/>
        </p:nvSpPr>
        <p:spPr bwMode="auto">
          <a:xfrm>
            <a:off x="714375" y="1143000"/>
            <a:ext cx="77152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6" name="Rectangle 8"/>
          <p:cNvSpPr>
            <a:spLocks noChangeArrowheads="1"/>
          </p:cNvSpPr>
          <p:nvPr userDrawn="1"/>
        </p:nvSpPr>
        <p:spPr bwMode="auto">
          <a:xfrm>
            <a:off x="0" y="6586538"/>
            <a:ext cx="1778000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200" b="0"/>
              <a:t>CSCE 654  Introduction</a:t>
            </a:r>
          </a:p>
        </p:txBody>
      </p:sp>
      <p:sp>
        <p:nvSpPr>
          <p:cNvPr id="171017" name="Rectangle 9"/>
          <p:cNvSpPr>
            <a:spLocks noChangeArrowheads="1"/>
          </p:cNvSpPr>
          <p:nvPr userDrawn="1"/>
        </p:nvSpPr>
        <p:spPr bwMode="auto">
          <a:xfrm>
            <a:off x="8777288" y="6586538"/>
            <a:ext cx="366712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fld id="{0A392BF2-2B47-4B56-9F5C-EC68F424C953}" type="slidenum">
              <a:rPr lang="en-US" altLang="en-US" sz="1200" b="0"/>
              <a:pPr/>
              <a:t>‹#›</a:t>
            </a:fld>
            <a:endParaRPr lang="en-US" altLang="en-US" sz="12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64452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Introduction and Logistics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124200"/>
            <a:ext cx="7924800" cy="2667000"/>
          </a:xfrm>
          <a:noFill/>
        </p:spPr>
        <p:txBody>
          <a:bodyPr/>
          <a:lstStyle/>
          <a:p>
            <a:pPr eaLnBrk="1" hangingPunct="1"/>
            <a:r>
              <a:rPr lang="en-US" altLang="en-US" sz="1800" dirty="0" smtClean="0"/>
              <a:t>CSCE 654</a:t>
            </a:r>
          </a:p>
          <a:p>
            <a:pPr eaLnBrk="1" hangingPunct="1"/>
            <a:r>
              <a:rPr lang="en-US" altLang="en-US" sz="1800" dirty="0" smtClean="0"/>
              <a:t>Computer Communication Networks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Dr. Scott Graham</a:t>
            </a:r>
          </a:p>
          <a:p>
            <a:pPr eaLnBrk="1" hangingPunct="1"/>
            <a:r>
              <a:rPr lang="en-US" altLang="en-US" sz="1800" dirty="0" smtClean="0"/>
              <a:t>Department of Electrical and Computer Engineering</a:t>
            </a:r>
          </a:p>
          <a:p>
            <a:pPr eaLnBrk="1" hangingPunct="1"/>
            <a:r>
              <a:rPr lang="en-US" altLang="en-US" sz="1800" dirty="0" smtClean="0"/>
              <a:t>Air Force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49377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Textbook and Other Readings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Required</a:t>
            </a:r>
          </a:p>
          <a:p>
            <a:pPr lvl="1"/>
            <a:r>
              <a:rPr lang="en-US" altLang="en-US"/>
              <a:t>Thomas G. Robertazzi, </a:t>
            </a:r>
            <a:r>
              <a:rPr lang="en-US" altLang="en-US" i="1"/>
              <a:t>Computer Networks and Systems: Queueing Theory and Performance Evaluation</a:t>
            </a:r>
            <a:r>
              <a:rPr lang="en-US" altLang="en-US"/>
              <a:t>, 3rd edition, Springer-Verlag, 2000 (ISBN 0-387-95037-0)</a:t>
            </a:r>
          </a:p>
          <a:p>
            <a:pPr lvl="1"/>
            <a:r>
              <a:rPr lang="en-US" altLang="en-US"/>
              <a:t>Additional readings to be provided online</a:t>
            </a:r>
          </a:p>
          <a:p>
            <a:endParaRPr lang="en-US" altLang="en-US"/>
          </a:p>
          <a:p>
            <a:r>
              <a:rPr lang="en-US" altLang="en-US"/>
              <a:t>Optional</a:t>
            </a:r>
          </a:p>
          <a:p>
            <a:pPr lvl="1"/>
            <a:r>
              <a:rPr lang="en-US" altLang="en-US"/>
              <a:t>R. Cahn, </a:t>
            </a:r>
            <a:r>
              <a:rPr lang="en-US" altLang="en-US" i="1"/>
              <a:t>Wide Area Network Design: Concepts and Tools for Optimization</a:t>
            </a:r>
            <a:r>
              <a:rPr lang="en-US" altLang="en-US"/>
              <a:t>, Morgan Kaufmann Publishing, 1998 (ISBN 1-55860-458-8)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Assignments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Four homework sets </a:t>
            </a:r>
            <a:r>
              <a:rPr lang="en-US" altLang="en-US" dirty="0" smtClean="0"/>
              <a:t>(25% </a:t>
            </a:r>
            <a:r>
              <a:rPr lang="en-US" altLang="en-US" dirty="0"/>
              <a:t>of grade)</a:t>
            </a:r>
          </a:p>
          <a:p>
            <a:r>
              <a:rPr lang="en-US" altLang="en-US" dirty="0"/>
              <a:t>Four projects </a:t>
            </a:r>
            <a:r>
              <a:rPr lang="en-US" altLang="en-US" dirty="0" smtClean="0"/>
              <a:t>(5,5,5</a:t>
            </a:r>
            <a:r>
              <a:rPr lang="en-US" altLang="en-US" dirty="0"/>
              <a:t>, and </a:t>
            </a:r>
            <a:r>
              <a:rPr lang="en-US" altLang="en-US" dirty="0" smtClean="0"/>
              <a:t>10% </a:t>
            </a:r>
            <a:r>
              <a:rPr lang="en-US" altLang="en-US" dirty="0"/>
              <a:t>= </a:t>
            </a:r>
            <a:r>
              <a:rPr lang="en-US" altLang="en-US" dirty="0" smtClean="0"/>
              <a:t>25% </a:t>
            </a:r>
            <a:r>
              <a:rPr lang="en-US" altLang="en-US" dirty="0"/>
              <a:t>of grade)</a:t>
            </a:r>
          </a:p>
          <a:p>
            <a:pPr lvl="1"/>
            <a:r>
              <a:rPr lang="en-US" altLang="en-US" dirty="0"/>
              <a:t>Simulation</a:t>
            </a:r>
          </a:p>
          <a:p>
            <a:pPr lvl="1"/>
            <a:r>
              <a:rPr lang="en-US" altLang="en-US" dirty="0"/>
              <a:t>Network design</a:t>
            </a:r>
          </a:p>
          <a:p>
            <a:r>
              <a:rPr lang="en-US" altLang="en-US" dirty="0" smtClean="0"/>
              <a:t>Midterm </a:t>
            </a:r>
            <a:r>
              <a:rPr lang="en-US" altLang="en-US" dirty="0"/>
              <a:t>exam (Take Home, </a:t>
            </a:r>
            <a:r>
              <a:rPr lang="en-US" altLang="en-US" dirty="0" smtClean="0"/>
              <a:t>25% </a:t>
            </a:r>
            <a:r>
              <a:rPr lang="en-US" altLang="en-US" dirty="0"/>
              <a:t>of grade)</a:t>
            </a:r>
          </a:p>
          <a:p>
            <a:r>
              <a:rPr lang="en-US" altLang="en-US" dirty="0"/>
              <a:t>Final exam (Comprehensive Take Home, 25% of grade)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Course Projects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Course projects will consist of running simulation scenarios in </a:t>
            </a:r>
            <a:r>
              <a:rPr lang="en-US" altLang="en-US" dirty="0" err="1" smtClean="0"/>
              <a:t>OMNet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55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Course Material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Course Material available on the course Canvas site</a:t>
            </a:r>
          </a:p>
          <a:p>
            <a:pPr lvl="1"/>
            <a:r>
              <a:rPr lang="en-US" altLang="en-US" dirty="0" smtClean="0"/>
              <a:t>syllabus, schedule, lecture notes, assignments…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Primary communication via afit.edu e-mail account.  </a:t>
            </a:r>
          </a:p>
          <a:p>
            <a:pPr lvl="1"/>
            <a:r>
              <a:rPr lang="en-US" altLang="en-US" dirty="0" smtClean="0"/>
              <a:t>Check this e-mail account frequently throughout the week.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24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Grading Policies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All assignments must be submitted by the due date unless there are extenuating circumstances and permission is granted in advance</a:t>
            </a:r>
          </a:p>
          <a:p>
            <a:pPr lvl="1"/>
            <a:r>
              <a:rPr lang="en-US" altLang="en-US" dirty="0"/>
              <a:t>Late assignments are not accepted except in the case of true, documented emergencies!</a:t>
            </a:r>
          </a:p>
          <a:p>
            <a:endParaRPr lang="en-US" altLang="en-US" dirty="0"/>
          </a:p>
          <a:p>
            <a:r>
              <a:rPr lang="en-US" altLang="en-US" dirty="0"/>
              <a:t>Grade appeals must be submitted in writing within one week after the assignment is returned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Honor Code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924800" cy="4754563"/>
          </a:xfrm>
        </p:spPr>
        <p:txBody>
          <a:bodyPr/>
          <a:lstStyle/>
          <a:p>
            <a:r>
              <a:rPr lang="en-US" altLang="en-US"/>
              <a:t>Full adherence to AFIT’s honor code is expected in all phases of this class</a:t>
            </a:r>
          </a:p>
          <a:p>
            <a:r>
              <a:rPr lang="en-US" altLang="en-US"/>
              <a:t>Collaboration, but not copying, is allowed for homework assignments and projects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Copying or other collaboration is forbidden on the exams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 Covered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 sz="1800">
                <a:ea typeface="ＭＳ Ｐゴシック" charset="-128"/>
              </a:rPr>
              <a:t>Probability Review</a:t>
            </a:r>
          </a:p>
          <a:p>
            <a:pPr>
              <a:lnSpc>
                <a:spcPct val="80000"/>
              </a:lnSpc>
            </a:pPr>
            <a:r>
              <a:rPr lang="en-US" altLang="ja-JP" sz="1800">
                <a:ea typeface="ＭＳ Ｐゴシック" charset="-128"/>
              </a:rPr>
              <a:t>M/M/1 Queues</a:t>
            </a:r>
          </a:p>
          <a:p>
            <a:pPr>
              <a:lnSpc>
                <a:spcPct val="80000"/>
              </a:lnSpc>
            </a:pPr>
            <a:r>
              <a:rPr lang="en-US" altLang="ja-JP" sz="1800">
                <a:ea typeface="ＭＳ Ｐゴシック" charset="-128"/>
              </a:rPr>
              <a:t>Other Queues (M/M/1, M/M/1/K, M/M/m, M/M/m/m, M/G/1and M/G/1 with priority models)</a:t>
            </a:r>
          </a:p>
          <a:p>
            <a:pPr>
              <a:lnSpc>
                <a:spcPct val="80000"/>
              </a:lnSpc>
            </a:pPr>
            <a:r>
              <a:rPr lang="en-US" altLang="ja-JP" sz="1800">
                <a:ea typeface="ＭＳ Ｐゴシック" charset="-128"/>
              </a:rPr>
              <a:t>Networks of Queues</a:t>
            </a:r>
          </a:p>
          <a:p>
            <a:pPr>
              <a:lnSpc>
                <a:spcPct val="80000"/>
              </a:lnSpc>
            </a:pPr>
            <a:r>
              <a:rPr lang="en-US" altLang="ja-JP" sz="1800">
                <a:ea typeface="ＭＳ Ｐゴシック" charset="-128"/>
              </a:rPr>
              <a:t>Discrete Time Queues</a:t>
            </a:r>
          </a:p>
          <a:p>
            <a:pPr>
              <a:lnSpc>
                <a:spcPct val="80000"/>
              </a:lnSpc>
            </a:pPr>
            <a:r>
              <a:rPr lang="en-US" altLang="ja-JP" sz="1800">
                <a:ea typeface="ＭＳ Ｐゴシック" charset="-128"/>
              </a:rPr>
              <a:t>Simulation Methodology</a:t>
            </a:r>
          </a:p>
          <a:p>
            <a:pPr>
              <a:lnSpc>
                <a:spcPct val="80000"/>
              </a:lnSpc>
            </a:pPr>
            <a:r>
              <a:rPr lang="en-US" altLang="ja-JP" sz="1800">
                <a:ea typeface="ＭＳ Ｐゴシック" charset="-128"/>
              </a:rPr>
              <a:t>Traffic Modeling (Traffic characterization and modeling; self-similarity)</a:t>
            </a:r>
          </a:p>
          <a:p>
            <a:pPr>
              <a:lnSpc>
                <a:spcPct val="80000"/>
              </a:lnSpc>
            </a:pPr>
            <a:r>
              <a:rPr lang="en-US" altLang="ja-JP" sz="1800">
                <a:ea typeface="ＭＳ Ｐゴシック" charset="-128"/>
              </a:rPr>
              <a:t>Network Design Problem</a:t>
            </a:r>
          </a:p>
          <a:p>
            <a:pPr>
              <a:lnSpc>
                <a:spcPct val="80000"/>
              </a:lnSpc>
            </a:pPr>
            <a:r>
              <a:rPr lang="en-US" altLang="ja-JP" sz="1800">
                <a:ea typeface="ＭＳ Ｐゴシック" charset="-128"/>
              </a:rPr>
              <a:t>Graph Theory (Graph theory and application to access and backbone network design)</a:t>
            </a:r>
          </a:p>
          <a:p>
            <a:pPr>
              <a:lnSpc>
                <a:spcPct val="80000"/>
              </a:lnSpc>
            </a:pPr>
            <a:r>
              <a:rPr lang="en-US" altLang="ja-JP" sz="1800">
                <a:ea typeface="ＭＳ Ｐゴシック" charset="-128"/>
              </a:rPr>
              <a:t>Network Design Process</a:t>
            </a:r>
          </a:p>
          <a:p>
            <a:pPr>
              <a:lnSpc>
                <a:spcPct val="80000"/>
              </a:lnSpc>
            </a:pPr>
            <a:r>
              <a:rPr lang="en-US" altLang="ja-JP" sz="1800">
                <a:ea typeface="ＭＳ Ｐゴシック" charset="-128"/>
              </a:rPr>
              <a:t>Access Network Design</a:t>
            </a:r>
          </a:p>
          <a:p>
            <a:pPr>
              <a:lnSpc>
                <a:spcPct val="80000"/>
              </a:lnSpc>
            </a:pPr>
            <a:r>
              <a:rPr lang="en-US" altLang="ja-JP" sz="1800">
                <a:ea typeface="ＭＳ Ｐゴシック" charset="-128"/>
              </a:rPr>
              <a:t>Backbone Network Design</a:t>
            </a:r>
          </a:p>
          <a:p>
            <a:pPr>
              <a:lnSpc>
                <a:spcPct val="80000"/>
              </a:lnSpc>
            </a:pPr>
            <a:r>
              <a:rPr lang="en-US" altLang="ja-JP" sz="1800">
                <a:ea typeface="ＭＳ Ｐゴシック" charset="-128"/>
              </a:rPr>
              <a:t>Network Design Summary</a:t>
            </a:r>
          </a:p>
          <a:p>
            <a:pPr>
              <a:lnSpc>
                <a:spcPct val="80000"/>
              </a:lnSpc>
            </a:pPr>
            <a:r>
              <a:rPr lang="en-US" altLang="ja-JP" sz="1800">
                <a:ea typeface="ＭＳ Ｐゴシック" charset="-128"/>
              </a:rPr>
              <a:t>Erlang blocking formulas</a:t>
            </a:r>
          </a:p>
          <a:p>
            <a:pPr>
              <a:lnSpc>
                <a:spcPct val="80000"/>
              </a:lnSpc>
            </a:pPr>
            <a:r>
              <a:rPr lang="en-US" altLang="ja-JP" sz="1800">
                <a:ea typeface="ＭＳ Ｐゴシック" charset="-128"/>
              </a:rPr>
              <a:t>Simulation models for network and protocol design and performance analysis using OPNET</a:t>
            </a:r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Acknowledgements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Course slides were produced by Dr. Barry </a:t>
            </a:r>
            <a:r>
              <a:rPr lang="en-US" altLang="en-US" dirty="0" smtClean="0"/>
              <a:t>Mullins (2004)</a:t>
            </a:r>
            <a:endParaRPr lang="en-US" altLang="en-US" dirty="0"/>
          </a:p>
          <a:p>
            <a:pPr lvl="1"/>
            <a:r>
              <a:rPr lang="en-US" altLang="en-US" dirty="0"/>
              <a:t>Adapted with permission from Dr. Scott </a:t>
            </a:r>
            <a:r>
              <a:rPr lang="en-US" altLang="en-US" dirty="0" err="1"/>
              <a:t>Midkiff</a:t>
            </a:r>
            <a:r>
              <a:rPr lang="en-US" altLang="en-US" dirty="0"/>
              <a:t> at Virginia </a:t>
            </a:r>
            <a:r>
              <a:rPr lang="en-US" altLang="en-US" dirty="0" smtClean="0"/>
              <a:t>Tech</a:t>
            </a:r>
          </a:p>
          <a:p>
            <a:pPr eaLnBrk="1" hangingPunct="1"/>
            <a:r>
              <a:rPr lang="en-US" altLang="en-US" dirty="0" smtClean="0"/>
              <a:t>Modified in turn by:</a:t>
            </a:r>
          </a:p>
          <a:p>
            <a:pPr lvl="1"/>
            <a:r>
              <a:rPr lang="en-US" altLang="en-US" dirty="0" smtClean="0"/>
              <a:t>Maj Scott Graham (2005-2007)</a:t>
            </a:r>
          </a:p>
          <a:p>
            <a:pPr lvl="1"/>
            <a:r>
              <a:rPr lang="en-US" altLang="en-US" dirty="0" smtClean="0"/>
              <a:t>Maj Ryan Thomas (2008-2010)</a:t>
            </a:r>
          </a:p>
          <a:p>
            <a:pPr lvl="1"/>
            <a:r>
              <a:rPr lang="en-US" altLang="en-US" dirty="0" smtClean="0"/>
              <a:t>Maj Tom </a:t>
            </a:r>
            <a:r>
              <a:rPr lang="en-US" altLang="en-US" dirty="0" err="1" smtClean="0"/>
              <a:t>Dube</a:t>
            </a:r>
            <a:r>
              <a:rPr lang="en-US" altLang="en-US" dirty="0" smtClean="0"/>
              <a:t> (2011)</a:t>
            </a:r>
          </a:p>
          <a:p>
            <a:pPr lvl="1"/>
            <a:r>
              <a:rPr lang="en-US" altLang="en-US" dirty="0" smtClean="0"/>
              <a:t>Material </a:t>
            </a:r>
            <a:r>
              <a:rPr lang="en-US" altLang="en-US" dirty="0"/>
              <a:t>from LTC Robert </a:t>
            </a:r>
            <a:r>
              <a:rPr lang="en-US" altLang="en-US" dirty="0" err="1" smtClean="0"/>
              <a:t>McTasney</a:t>
            </a:r>
            <a:r>
              <a:rPr lang="en-US" altLang="en-US" dirty="0" smtClean="0"/>
              <a:t> (2013)</a:t>
            </a:r>
          </a:p>
          <a:p>
            <a:pPr lvl="1"/>
            <a:r>
              <a:rPr lang="en-US" altLang="en-US" dirty="0" smtClean="0"/>
              <a:t>Dr. Scott Graham </a:t>
            </a:r>
            <a:r>
              <a:rPr lang="en-US" altLang="en-US" smtClean="0"/>
              <a:t>(2016-present)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AFIT Networking Courses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90600" y="1600200"/>
            <a:ext cx="2667000" cy="1219200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CSCE 560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810000" y="1600200"/>
            <a:ext cx="4495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286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en-US" sz="2000" b="0">
                <a:latin typeface="Arial" charset="0"/>
              </a:rPr>
              <a:t>Networks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en-US" sz="2000" b="0">
                <a:latin typeface="Arial" charset="0"/>
              </a:rPr>
              <a:t>Protocols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en-US" sz="2000" b="0">
                <a:latin typeface="Arial" charset="0"/>
              </a:rPr>
              <a:t>Algorithms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990600" y="3048000"/>
            <a:ext cx="2667000" cy="1219200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CSCE 654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810000" y="2971800"/>
            <a:ext cx="4495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286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en-US" sz="2000" b="0">
                <a:latin typeface="Arial" charset="0"/>
              </a:rPr>
              <a:t>Network performance analysis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en-US" sz="2000" b="0">
                <a:latin typeface="Arial" charset="0"/>
              </a:rPr>
              <a:t>Network design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en-US" sz="2000" b="0">
                <a:latin typeface="Arial" charset="0"/>
              </a:rPr>
              <a:t>Network management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990600" y="4495800"/>
            <a:ext cx="2667000" cy="1219200"/>
          </a:xfrm>
          <a:prstGeom prst="rect">
            <a:avLst/>
          </a:prstGeom>
          <a:solidFill>
            <a:srgbClr val="008000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CSCE 754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810000" y="4343400"/>
            <a:ext cx="4495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2286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65150" indent="-2222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itchFamily="2" charset="2"/>
              <a:buChar char="n"/>
            </a:pPr>
            <a:r>
              <a:rPr lang="en-US" altLang="en-US" sz="2000" b="0">
                <a:latin typeface="Arial" charset="0"/>
              </a:rPr>
              <a:t>Advanced topic(s)</a:t>
            </a:r>
          </a:p>
          <a:p>
            <a:pPr lvl="1"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en-US" sz="2000" b="0">
                <a:latin typeface="Arial" charset="0"/>
              </a:rPr>
              <a:t>Wireless Networking</a:t>
            </a:r>
          </a:p>
          <a:p>
            <a:pPr lvl="1"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en-US" sz="2000" b="0">
                <a:latin typeface="Arial" charset="0"/>
              </a:rPr>
              <a:t>Network Management</a:t>
            </a:r>
          </a:p>
          <a:p>
            <a:pPr lvl="1"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en-US" sz="2000" b="0">
                <a:latin typeface="Arial" charset="0"/>
              </a:rPr>
              <a:t>Network Security</a:t>
            </a:r>
          </a:p>
          <a:p>
            <a:pPr lvl="1"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en-US" sz="2000" b="0">
                <a:latin typeface="Arial" charset="0"/>
              </a:rPr>
              <a:t>Emerging technology</a:t>
            </a:r>
          </a:p>
          <a:p>
            <a:pPr lvl="1"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en-US" sz="2000" b="0">
                <a:latin typeface="Arial" charset="0"/>
              </a:rPr>
              <a:t>Applied and/or theoretical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CSCE 654 Course Description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advanced course in networks and protocols that examines …</a:t>
            </a:r>
          </a:p>
          <a:p>
            <a:pPr lvl="1"/>
            <a:r>
              <a:rPr lang="en-US" altLang="en-US"/>
              <a:t>Performance evaluation</a:t>
            </a:r>
          </a:p>
          <a:p>
            <a:pPr lvl="1"/>
            <a:r>
              <a:rPr lang="en-US" altLang="en-US"/>
              <a:t>Design</a:t>
            </a:r>
          </a:p>
          <a:p>
            <a:pPr lvl="1"/>
            <a:r>
              <a:rPr lang="en-US" altLang="en-US"/>
              <a:t>Network management </a:t>
            </a:r>
          </a:p>
          <a:p>
            <a:endParaRPr lang="en-US" altLang="en-US"/>
          </a:p>
          <a:p>
            <a:r>
              <a:rPr lang="en-US" altLang="en-US"/>
              <a:t>Methods include …</a:t>
            </a:r>
          </a:p>
          <a:p>
            <a:pPr lvl="1"/>
            <a:r>
              <a:rPr lang="en-US" altLang="en-US"/>
              <a:t>Analytical performance evaluation</a:t>
            </a:r>
          </a:p>
          <a:p>
            <a:pPr lvl="1"/>
            <a:r>
              <a:rPr lang="en-US" altLang="en-US"/>
              <a:t>Network modeling and simulation</a:t>
            </a:r>
          </a:p>
          <a:p>
            <a:pPr lvl="1"/>
            <a:r>
              <a:rPr lang="en-US" altLang="en-US"/>
              <a:t>Experimental methods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Course </a:t>
            </a:r>
            <a:r>
              <a:rPr lang="en-US" altLang="en-US" dirty="0" smtClean="0"/>
              <a:t>Topics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754563"/>
          </a:xfrm>
        </p:spPr>
        <p:txBody>
          <a:bodyPr/>
          <a:lstStyle/>
          <a:p>
            <a:r>
              <a:rPr lang="en-US" altLang="en-US" sz="1800" dirty="0"/>
              <a:t>Approaches and metrics for evaluation; synergies among evaluation, design and management (5%)</a:t>
            </a:r>
          </a:p>
          <a:p>
            <a:r>
              <a:rPr lang="en-US" altLang="en-US" sz="1800" dirty="0"/>
              <a:t>Queuing theory (25%)</a:t>
            </a:r>
          </a:p>
          <a:p>
            <a:pPr lvl="1"/>
            <a:r>
              <a:rPr lang="en-US" altLang="en-US" sz="1800" dirty="0" smtClean="0"/>
              <a:t>M/M/1/(K), </a:t>
            </a:r>
            <a:r>
              <a:rPr lang="en-US" altLang="en-US" sz="1800" dirty="0"/>
              <a:t>M/M/m, M/M/</a:t>
            </a:r>
            <a:r>
              <a:rPr lang="en-US" altLang="en-US" sz="1800" dirty="0">
                <a:sym typeface="Symbol" pitchFamily="18" charset="2"/>
              </a:rPr>
              <a:t></a:t>
            </a:r>
            <a:r>
              <a:rPr lang="en-US" altLang="en-US" sz="1800" dirty="0"/>
              <a:t>, M/M/m/m, M/G/1 </a:t>
            </a:r>
            <a:r>
              <a:rPr lang="en-US" altLang="en-US" sz="1800" dirty="0" smtClean="0"/>
              <a:t>(+priority models) </a:t>
            </a:r>
            <a:r>
              <a:rPr lang="en-US" altLang="en-US" sz="1800" dirty="0"/>
              <a:t>(15%)</a:t>
            </a:r>
          </a:p>
          <a:p>
            <a:pPr lvl="1"/>
            <a:r>
              <a:rPr lang="en-US" altLang="en-US" sz="1800" dirty="0"/>
              <a:t>Open and closed networks of queues (5%)</a:t>
            </a:r>
          </a:p>
          <a:p>
            <a:pPr lvl="1"/>
            <a:r>
              <a:rPr lang="en-US" altLang="en-US" sz="1800" dirty="0"/>
              <a:t>Discrete-time queuing systems (5</a:t>
            </a:r>
            <a:r>
              <a:rPr lang="en-US" altLang="en-US" sz="1800" dirty="0" smtClean="0"/>
              <a:t>%)</a:t>
            </a:r>
          </a:p>
          <a:p>
            <a:r>
              <a:rPr lang="en-US" altLang="en-US" sz="1800" dirty="0" smtClean="0"/>
              <a:t>Simulation (25%)</a:t>
            </a:r>
          </a:p>
          <a:p>
            <a:pPr lvl="1"/>
            <a:r>
              <a:rPr lang="en-US" altLang="en-US" sz="1800" dirty="0" smtClean="0"/>
              <a:t>Models for network/protocol design/performance analysis (15%)</a:t>
            </a:r>
          </a:p>
          <a:p>
            <a:pPr lvl="1"/>
            <a:r>
              <a:rPr lang="en-US" altLang="en-US" sz="1800" dirty="0" smtClean="0"/>
              <a:t>Traffic characterization and modeling; self-similarity (10%)</a:t>
            </a:r>
          </a:p>
          <a:p>
            <a:r>
              <a:rPr lang="en-US" altLang="en-US" sz="1800" dirty="0" smtClean="0"/>
              <a:t>Performance evaluation case studies (10%)</a:t>
            </a:r>
          </a:p>
          <a:p>
            <a:r>
              <a:rPr lang="en-US" altLang="en-US" sz="1800" dirty="0" smtClean="0"/>
              <a:t>Network design</a:t>
            </a:r>
          </a:p>
          <a:p>
            <a:pPr lvl="1"/>
            <a:r>
              <a:rPr lang="en-US" altLang="en-US" sz="1800" dirty="0" smtClean="0"/>
              <a:t>Graph theory w/ application to access/backbone network design (15%)</a:t>
            </a:r>
          </a:p>
          <a:p>
            <a:pPr lvl="1"/>
            <a:r>
              <a:rPr lang="en-US" altLang="en-US" sz="1800" dirty="0" smtClean="0"/>
              <a:t>Network bandwidth assignment and bandwidth management (10%)</a:t>
            </a:r>
          </a:p>
          <a:p>
            <a:r>
              <a:rPr lang="en-US" altLang="en-US" sz="1800" dirty="0" smtClean="0"/>
              <a:t>Network management and SNMP (10%)</a:t>
            </a:r>
          </a:p>
          <a:p>
            <a:pPr lvl="1"/>
            <a:endParaRPr lang="en-US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</a:t>
            </a:r>
            <a:r>
              <a:rPr lang="en-US" altLang="en-US" dirty="0" smtClean="0"/>
              <a:t>Objectives</a:t>
            </a:r>
            <a:endParaRPr lang="en-US" altLang="en-US" dirty="0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/>
              <a:t>Upon successful completion of this course, you will be able to …</a:t>
            </a:r>
          </a:p>
          <a:p>
            <a:pPr lvl="1"/>
            <a:r>
              <a:rPr lang="en-US" altLang="en-US" sz="1800" dirty="0"/>
              <a:t>Apply analytical models to evaluate the relative performance of single and multiple queue systems used to model networks and protocols</a:t>
            </a:r>
          </a:p>
          <a:p>
            <a:pPr lvl="1"/>
            <a:r>
              <a:rPr lang="en-US" altLang="en-US" sz="1800" dirty="0"/>
              <a:t>Describe traffic models used for packet switched traffic and discuss the concept of self-similarity and its applicability to network modeling</a:t>
            </a:r>
          </a:p>
          <a:p>
            <a:pPr lvl="1"/>
            <a:r>
              <a:rPr lang="en-US" altLang="en-US" sz="1800" dirty="0"/>
              <a:t>Design simulation experiments, develop traffic models, develop network models, and analyze results for evaluating the performance of queues, local area networks, internetworks, and </a:t>
            </a:r>
            <a:r>
              <a:rPr lang="en-US" altLang="en-US" sz="1800" dirty="0" smtClean="0"/>
              <a:t>protocols</a:t>
            </a:r>
          </a:p>
          <a:p>
            <a:pPr lvl="1"/>
            <a:r>
              <a:rPr lang="en-US" altLang="en-US" sz="1800" dirty="0" smtClean="0"/>
              <a:t>Apply modeling and network design techniques to design data networks based on performance objectives and design constraints</a:t>
            </a:r>
          </a:p>
          <a:p>
            <a:pPr lvl="1"/>
            <a:r>
              <a:rPr lang="en-US" altLang="en-US" sz="1800" dirty="0" smtClean="0"/>
              <a:t>Explain the use of network management tools and network monitors to determine network performance and operational problems</a:t>
            </a:r>
          </a:p>
          <a:p>
            <a:pPr lvl="1"/>
            <a:endParaRPr lang="en-US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Prerequisites for the Course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Thorough understanding of networks and protocols (CSCE 560)</a:t>
            </a:r>
          </a:p>
          <a:p>
            <a:r>
              <a:rPr lang="en-US" altLang="en-US"/>
              <a:t>Probability and statistics (STAT 583)</a:t>
            </a:r>
          </a:p>
          <a:p>
            <a:r>
              <a:rPr lang="en-US" altLang="en-US"/>
              <a:t>Introductory programming ability (CSCE 593)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Prerequisites:  Networking</a:t>
            </a:r>
          </a:p>
        </p:txBody>
      </p:sp>
      <p:sp>
        <p:nvSpPr>
          <p:cNvPr id="15360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networking course, e.g., CSCE 560 or equivalent</a:t>
            </a:r>
          </a:p>
          <a:p>
            <a:pPr lvl="1"/>
            <a:r>
              <a:rPr lang="en-US" altLang="en-US"/>
              <a:t>Solid understanding of networks and protocols</a:t>
            </a:r>
          </a:p>
          <a:p>
            <a:pPr lvl="1"/>
            <a:r>
              <a:rPr lang="en-US" altLang="en-US"/>
              <a:t>Circuit- versus packet-switched networks</a:t>
            </a:r>
          </a:p>
          <a:p>
            <a:pPr lvl="1"/>
            <a:r>
              <a:rPr lang="en-US" altLang="en-US"/>
              <a:t>Multiple access protocols including CDMA, CDMA/CD, and token ring</a:t>
            </a:r>
          </a:p>
          <a:p>
            <a:pPr lvl="1"/>
            <a:r>
              <a:rPr lang="en-US" altLang="en-US"/>
              <a:t>Distance-vector and link-state routing</a:t>
            </a:r>
          </a:p>
          <a:p>
            <a:pPr lvl="1"/>
            <a:r>
              <a:rPr lang="en-US" altLang="en-US"/>
              <a:t>ARQ schemes</a:t>
            </a:r>
          </a:p>
          <a:p>
            <a:pPr lvl="1"/>
            <a:r>
              <a:rPr lang="en-US" altLang="en-US"/>
              <a:t>Flow and congestion control schemes</a:t>
            </a:r>
          </a:p>
          <a:p>
            <a:pPr lvl="1"/>
            <a:r>
              <a:rPr lang="en-US" altLang="en-US"/>
              <a:t>Basic performance issues, including importance of the bandwidth-delay product</a:t>
            </a:r>
          </a:p>
          <a:p>
            <a:pPr lvl="1"/>
            <a:r>
              <a:rPr lang="en-US" altLang="en-US"/>
              <a:t>Operation of specific networks and protocols, including Ethernet, ATM, and TCP/IP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Prerequisite:  Probability and Statistics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calculus-based probability and statistics course (e.g., STAT 583)</a:t>
            </a:r>
          </a:p>
          <a:p>
            <a:pPr lvl="1"/>
            <a:r>
              <a:rPr lang="en-US" altLang="en-US"/>
              <a:t>Probability distribution and density functions</a:t>
            </a:r>
          </a:p>
          <a:p>
            <a:pPr lvl="1"/>
            <a:r>
              <a:rPr lang="en-US" altLang="en-US"/>
              <a:t>Conditional and joint density and distribution functions</a:t>
            </a:r>
          </a:p>
          <a:p>
            <a:pPr lvl="1"/>
            <a:r>
              <a:rPr lang="en-US" altLang="en-US"/>
              <a:t>Expected values and moments</a:t>
            </a:r>
          </a:p>
          <a:p>
            <a:pPr lvl="1"/>
            <a:r>
              <a:rPr lang="en-US" altLang="en-US"/>
              <a:t>Common discrete and continuous distributions such as the Poisson, exponential, uniform, and normal distributions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Prerequisites:  Programming</a:t>
            </a:r>
          </a:p>
        </p:txBody>
      </p:sp>
      <p:sp>
        <p:nvSpPr>
          <p:cNvPr id="152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introductory high-level language (e.g., Java, C or C++) programming course</a:t>
            </a:r>
          </a:p>
          <a:p>
            <a:pPr lvl="1"/>
            <a:r>
              <a:rPr lang="en-US" altLang="en-US"/>
              <a:t>Write programs for data analysis (not large scale)</a:t>
            </a:r>
          </a:p>
          <a:p>
            <a:pPr lvl="1"/>
            <a:r>
              <a:rPr lang="en-US" altLang="en-US"/>
              <a:t>Modify programs for simulation modeling</a:t>
            </a:r>
          </a:p>
          <a:p>
            <a:pPr lvl="1"/>
            <a:r>
              <a:rPr lang="en-US" altLang="en-US"/>
              <a:t>Read and understand algorithms described as code</a:t>
            </a:r>
          </a:p>
          <a:p>
            <a:pPr lvl="1"/>
            <a:r>
              <a:rPr lang="en-US" altLang="en-US"/>
              <a:t>Understand and analyze logic constructs similar to programs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</TotalTime>
  <Words>914</Words>
  <Application>Microsoft Office PowerPoint</Application>
  <PresentationFormat>On-screen Show (4:3)</PresentationFormat>
  <Paragraphs>137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Symbol</vt:lpstr>
      <vt:lpstr>Times New Roman</vt:lpstr>
      <vt:lpstr>Wingdings</vt:lpstr>
      <vt:lpstr>Default Design</vt:lpstr>
      <vt:lpstr>Introduction and Logistics</vt:lpstr>
      <vt:lpstr>AFIT Networking Courses</vt:lpstr>
      <vt:lpstr>CSCE 654 Course Description</vt:lpstr>
      <vt:lpstr>Course Topics</vt:lpstr>
      <vt:lpstr>Learning Objectives</vt:lpstr>
      <vt:lpstr>Prerequisites for the Course</vt:lpstr>
      <vt:lpstr>Prerequisites:  Networking</vt:lpstr>
      <vt:lpstr>Prerequisite:  Probability and Statistics</vt:lpstr>
      <vt:lpstr>Prerequisites:  Programming</vt:lpstr>
      <vt:lpstr>Textbook and Other Readings</vt:lpstr>
      <vt:lpstr>Assignments</vt:lpstr>
      <vt:lpstr>Course Projects</vt:lpstr>
      <vt:lpstr>Course Material</vt:lpstr>
      <vt:lpstr>Grading Policies</vt:lpstr>
      <vt:lpstr>Honor Code</vt:lpstr>
      <vt:lpstr>Topics Covered</vt:lpstr>
      <vt:lpstr>Acknowledgements</vt:lpstr>
    </vt:vector>
  </TitlesOfParts>
  <Company>Virginia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Scott F. Midkiff</dc:creator>
  <cp:lastModifiedBy>Graham, Scott R Civ USAF AETC AFIT/ENG</cp:lastModifiedBy>
  <cp:revision>119</cp:revision>
  <cp:lastPrinted>2019-03-18T20:18:56Z</cp:lastPrinted>
  <dcterms:created xsi:type="dcterms:W3CDTF">1999-01-20T01:35:04Z</dcterms:created>
  <dcterms:modified xsi:type="dcterms:W3CDTF">2019-03-18T20:20:00Z</dcterms:modified>
</cp:coreProperties>
</file>