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6" r:id="rId2"/>
    <p:sldId id="344" r:id="rId3"/>
    <p:sldId id="368" r:id="rId4"/>
    <p:sldId id="406" r:id="rId5"/>
    <p:sldId id="378" r:id="rId6"/>
    <p:sldId id="376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9" r:id="rId18"/>
    <p:sldId id="370" r:id="rId19"/>
    <p:sldId id="371" r:id="rId20"/>
    <p:sldId id="372" r:id="rId21"/>
    <p:sldId id="375" r:id="rId22"/>
    <p:sldId id="379" r:id="rId23"/>
    <p:sldId id="380" r:id="rId24"/>
    <p:sldId id="385" r:id="rId25"/>
    <p:sldId id="382" r:id="rId26"/>
    <p:sldId id="381" r:id="rId27"/>
    <p:sldId id="383" r:id="rId28"/>
    <p:sldId id="384" r:id="rId29"/>
    <p:sldId id="404" r:id="rId30"/>
    <p:sldId id="405" r:id="rId31"/>
    <p:sldId id="388" r:id="rId32"/>
    <p:sldId id="386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408" r:id="rId41"/>
    <p:sldId id="396" r:id="rId42"/>
    <p:sldId id="397" r:id="rId43"/>
    <p:sldId id="398" r:id="rId44"/>
    <p:sldId id="399" r:id="rId45"/>
    <p:sldId id="400" r:id="rId46"/>
    <p:sldId id="402" r:id="rId47"/>
    <p:sldId id="401" r:id="rId48"/>
    <p:sldId id="403" r:id="rId49"/>
    <p:sldId id="260" r:id="rId50"/>
    <p:sldId id="387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66"/>
    <a:srgbClr val="990000"/>
    <a:srgbClr val="800000"/>
    <a:srgbClr val="00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1332" y="80"/>
      </p:cViewPr>
      <p:guideLst>
        <p:guide orient="horz" pos="3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54213" y="8831263"/>
            <a:ext cx="30400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ctr" defTabSz="915988">
              <a:defRPr sz="1200"/>
            </a:lvl1pPr>
          </a:lstStyle>
          <a:p>
            <a:r>
              <a:rPr lang="en-US" altLang="en-US"/>
              <a:t>© 2001, 2002, Scott F. Midkiff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44635140-D596-4197-A6B4-81F5D24421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34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>
                <a:latin typeface="Times New Roman" pitchFamily="18" charset="0"/>
              </a:defRPr>
            </a:lvl1pPr>
          </a:lstStyle>
          <a:p>
            <a:r>
              <a:rPr lang="en-US" altLang="en-US"/>
              <a:t>© 2001, 2002, Scott F. Midkiff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Times New Roman" pitchFamily="18" charset="0"/>
              </a:defRPr>
            </a:lvl1pPr>
          </a:lstStyle>
          <a:p>
            <a:fld id="{70D86100-C978-4D0C-AC94-29DB49B68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2162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2001, 2002, Scott F. Midkiff</a:t>
            </a: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27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2001, 2002, Scott F. Midkiff</a:t>
            </a: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596900"/>
            <a:ext cx="4603750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3571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2001, 2002, Scott F. Midkiff</a:t>
            </a:r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596900"/>
            <a:ext cx="4603750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40963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2001, 2002, Scott F. Midkiff</a:t>
            </a:r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596900"/>
            <a:ext cx="4603750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7432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2001, 2002, Scott F. Midkiff</a:t>
            </a:r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596900"/>
            <a:ext cx="4603750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4281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2001, 2002, Scott F. Midkiff</a:t>
            </a:r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596900"/>
            <a:ext cx="4603750" cy="345281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3575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60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200"/>
              </a:spcBef>
              <a:buFont typeface="+mj-lt"/>
              <a:buAutoNum type="arabicPeriod"/>
              <a:defRPr sz="1800"/>
            </a:lvl1pPr>
            <a:lvl2pPr marL="914400" indent="-457200">
              <a:spcBef>
                <a:spcPts val="200"/>
              </a:spcBef>
              <a:buFont typeface="Arial" panose="020B0604020202020204" pitchFamily="34" charset="0"/>
              <a:buChar char="─"/>
              <a:defRPr sz="1800"/>
            </a:lvl2pPr>
            <a:lvl3pPr marL="1371600" indent="-457200">
              <a:spcBef>
                <a:spcPts val="200"/>
              </a:spcBef>
              <a:buFont typeface="+mj-lt"/>
              <a:buAutoNum type="alphaLcPeriod"/>
              <a:defRPr sz="1800"/>
            </a:lvl3pPr>
            <a:lvl4pPr marL="1828800" indent="-457200">
              <a:spcBef>
                <a:spcPts val="200"/>
              </a:spcBef>
              <a:buFont typeface="+mj-lt"/>
              <a:buAutoNum type="romanLcPeriod"/>
              <a:defRPr sz="1800"/>
            </a:lvl4pPr>
            <a:lvl5pPr marL="2286000" indent="-457200">
              <a:spcBef>
                <a:spcPts val="20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17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92868" name="Line 4"/>
          <p:cNvSpPr>
            <a:spLocks noChangeShapeType="1"/>
          </p:cNvSpPr>
          <p:nvPr userDrawn="1"/>
        </p:nvSpPr>
        <p:spPr bwMode="auto">
          <a:xfrm>
            <a:off x="714375" y="1143000"/>
            <a:ext cx="77152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69" name="Rectangle 5"/>
          <p:cNvSpPr>
            <a:spLocks noChangeArrowheads="1"/>
          </p:cNvSpPr>
          <p:nvPr userDrawn="1"/>
        </p:nvSpPr>
        <p:spPr bwMode="auto">
          <a:xfrm>
            <a:off x="0" y="6586538"/>
            <a:ext cx="167640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200" b="0"/>
              <a:t>CSCE 654  Motivation</a:t>
            </a:r>
          </a:p>
        </p:txBody>
      </p:sp>
      <p:sp>
        <p:nvSpPr>
          <p:cNvPr id="292870" name="Rectangle 6"/>
          <p:cNvSpPr>
            <a:spLocks noChangeArrowheads="1"/>
          </p:cNvSpPr>
          <p:nvPr userDrawn="1"/>
        </p:nvSpPr>
        <p:spPr bwMode="auto">
          <a:xfrm>
            <a:off x="8777288" y="6586538"/>
            <a:ext cx="36671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fld id="{A2B67799-1608-49BB-AEEF-F01EF05DDAD4}" type="slidenum">
              <a:rPr lang="en-US" altLang="en-US" sz="1200" b="0"/>
              <a:pPr/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949325"/>
          </a:xfrm>
        </p:spPr>
        <p:txBody>
          <a:bodyPr/>
          <a:lstStyle/>
          <a:p>
            <a:r>
              <a:rPr lang="en-US" altLang="en-US" sz="4000"/>
              <a:t>Motivation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7924800" cy="2667000"/>
          </a:xfrm>
          <a:noFill/>
          <a:ln/>
        </p:spPr>
        <p:txBody>
          <a:bodyPr/>
          <a:lstStyle/>
          <a:p>
            <a:r>
              <a:rPr lang="en-US" altLang="en-US" sz="1800" dirty="0"/>
              <a:t>CSCE 654</a:t>
            </a:r>
          </a:p>
          <a:p>
            <a:r>
              <a:rPr lang="en-US" altLang="en-US" sz="1800" dirty="0"/>
              <a:t>Computer Communication Networks</a:t>
            </a:r>
          </a:p>
          <a:p>
            <a:endParaRPr lang="en-US" altLang="en-US" sz="1800" dirty="0"/>
          </a:p>
          <a:p>
            <a:r>
              <a:rPr lang="en-US" altLang="en-US" sz="1800" dirty="0" smtClean="0"/>
              <a:t>Dr. Scott Graham</a:t>
            </a:r>
            <a:endParaRPr lang="en-US" altLang="en-US" sz="1800" dirty="0"/>
          </a:p>
          <a:p>
            <a:r>
              <a:rPr lang="en-US" altLang="en-US" sz="1800" dirty="0"/>
              <a:t>Department of Electrical and Computer Engineering</a:t>
            </a:r>
          </a:p>
          <a:p>
            <a:r>
              <a:rPr lang="en-US" altLang="en-US" sz="1800" dirty="0"/>
              <a:t>Air Force Institute of Technology</a:t>
            </a:r>
          </a:p>
          <a:p>
            <a:endParaRPr lang="en-US" altLang="en-US" sz="1800" dirty="0"/>
          </a:p>
          <a:p>
            <a:r>
              <a:rPr lang="en-US" altLang="en-US" sz="1600" b="1" dirty="0"/>
              <a:t>(Material from Dr. Barry Mullins &amp; Dr. Scott </a:t>
            </a:r>
            <a:r>
              <a:rPr lang="en-US" altLang="en-US" sz="1600" b="1" dirty="0" err="1"/>
              <a:t>Midkiff</a:t>
            </a:r>
            <a:r>
              <a:rPr lang="en-US" altLang="en-US" sz="1600" b="1" dirty="0"/>
              <a:t> is gratefully acknowledged)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Models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are we modeling?</a:t>
            </a:r>
          </a:p>
          <a:p>
            <a:endParaRPr lang="en-US" altLang="en-US"/>
          </a:p>
          <a:p>
            <a:r>
              <a:rPr lang="en-US" altLang="en-US"/>
              <a:t>Networks (broadly defined) generally fall into one of three categories</a:t>
            </a:r>
          </a:p>
          <a:p>
            <a:pPr lvl="1"/>
            <a:r>
              <a:rPr lang="en-US" altLang="en-US"/>
              <a:t>Resource sharing networks</a:t>
            </a:r>
          </a:p>
          <a:p>
            <a:pPr lvl="1"/>
            <a:r>
              <a:rPr lang="en-US" altLang="en-US"/>
              <a:t>Process networks</a:t>
            </a:r>
          </a:p>
          <a:p>
            <a:pPr lvl="1"/>
            <a:r>
              <a:rPr lang="en-US" altLang="en-US"/>
              <a:t>Switching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1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Sharing Networks  (1)</a:t>
            </a:r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12775" y="3822700"/>
            <a:ext cx="7918450" cy="2303463"/>
          </a:xfrm>
        </p:spPr>
        <p:txBody>
          <a:bodyPr/>
          <a:lstStyle/>
          <a:p>
            <a:r>
              <a:rPr lang="en-US" altLang="en-US" sz="1800"/>
              <a:t>Time-shared computer (Programs : CPU/Disk/IO)</a:t>
            </a:r>
          </a:p>
          <a:p>
            <a:r>
              <a:rPr lang="en-US" altLang="en-US" sz="1800"/>
              <a:t>Statistical multiplexer/concentrator</a:t>
            </a:r>
          </a:p>
          <a:p>
            <a:r>
              <a:rPr lang="en-US" altLang="en-US" sz="1800"/>
              <a:t>Packet-based (Packets : Links)</a:t>
            </a:r>
          </a:p>
          <a:p>
            <a:r>
              <a:rPr lang="en-US" altLang="en-US" sz="1800"/>
              <a:t>Channel-based (Calls : Channels)</a:t>
            </a:r>
          </a:p>
          <a:p>
            <a:r>
              <a:rPr lang="en-US" altLang="en-US" sz="1800"/>
              <a:t>Multiple-Access and random access networks (Packets : Shared Medium)</a:t>
            </a:r>
          </a:p>
        </p:txBody>
      </p:sp>
      <p:grpSp>
        <p:nvGrpSpPr>
          <p:cNvPr id="179221" name="Group 21"/>
          <p:cNvGrpSpPr>
            <a:grpSpLocks/>
          </p:cNvGrpSpPr>
          <p:nvPr/>
        </p:nvGrpSpPr>
        <p:grpSpPr bwMode="auto">
          <a:xfrm>
            <a:off x="2286000" y="1600200"/>
            <a:ext cx="4649788" cy="1609725"/>
            <a:chOff x="1440" y="1008"/>
            <a:chExt cx="2929" cy="1014"/>
          </a:xfrm>
        </p:grpSpPr>
        <p:sp>
          <p:nvSpPr>
            <p:cNvPr id="179209" name="Text Box 9"/>
            <p:cNvSpPr txBox="1">
              <a:spLocks noChangeArrowheads="1"/>
            </p:cNvSpPr>
            <p:nvPr/>
          </p:nvSpPr>
          <p:spPr bwMode="auto">
            <a:xfrm>
              <a:off x="3264" y="1296"/>
              <a:ext cx="1105" cy="5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Shared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Resources</a:t>
              </a:r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 flipV="1">
              <a:off x="2064" y="1632"/>
              <a:ext cx="120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>
              <a:off x="2064" y="1152"/>
              <a:ext cx="120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03" name="Text Box 3"/>
            <p:cNvSpPr txBox="1">
              <a:spLocks noChangeArrowheads="1"/>
            </p:cNvSpPr>
            <p:nvPr/>
          </p:nvSpPr>
          <p:spPr bwMode="auto">
            <a:xfrm>
              <a:off x="1440" y="1008"/>
              <a:ext cx="71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User 1</a:t>
              </a:r>
            </a:p>
          </p:txBody>
        </p:sp>
        <p:sp>
          <p:nvSpPr>
            <p:cNvPr id="179204" name="Text Box 4"/>
            <p:cNvSpPr txBox="1">
              <a:spLocks noChangeArrowheads="1"/>
            </p:cNvSpPr>
            <p:nvPr/>
          </p:nvSpPr>
          <p:spPr bwMode="auto">
            <a:xfrm>
              <a:off x="1440" y="1728"/>
              <a:ext cx="742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User N</a:t>
              </a:r>
            </a:p>
          </p:txBody>
        </p:sp>
        <p:sp>
          <p:nvSpPr>
            <p:cNvPr id="179219" name="Text Box 19"/>
            <p:cNvSpPr txBox="1">
              <a:spLocks noChangeArrowheads="1"/>
            </p:cNvSpPr>
            <p:nvPr/>
          </p:nvSpPr>
          <p:spPr bwMode="auto">
            <a:xfrm rot="-5400000">
              <a:off x="1491" y="1293"/>
              <a:ext cx="4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solidFill>
                    <a:schemeClr val="accent2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Sharing Networks  (2)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Performance measures</a:t>
            </a:r>
          </a:p>
          <a:p>
            <a:pPr lvl="1"/>
            <a:r>
              <a:rPr lang="en-US" altLang="en-US"/>
              <a:t>Waiting time</a:t>
            </a:r>
          </a:p>
          <a:p>
            <a:pPr lvl="1"/>
            <a:r>
              <a:rPr lang="en-US" altLang="en-US"/>
              <a:t>Blocking probability</a:t>
            </a:r>
          </a:p>
          <a:p>
            <a:endParaRPr lang="en-US" altLang="en-US"/>
          </a:p>
          <a:p>
            <a:r>
              <a:rPr lang="en-US" altLang="en-US"/>
              <a:t>Questions</a:t>
            </a:r>
          </a:p>
          <a:p>
            <a:pPr lvl="1"/>
            <a:r>
              <a:rPr lang="en-US" altLang="en-US"/>
              <a:t>What is the relationship between the number of users, the pattern of usage, the amount of resources, and the performance?</a:t>
            </a:r>
          </a:p>
          <a:p>
            <a:pPr lvl="1"/>
            <a:r>
              <a:rPr lang="en-US" altLang="en-US"/>
              <a:t>Are resources utilized fairly (or appropriately) by the users?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75" name="Group 27"/>
          <p:cNvGrpSpPr>
            <a:grpSpLocks/>
          </p:cNvGrpSpPr>
          <p:nvPr/>
        </p:nvGrpSpPr>
        <p:grpSpPr bwMode="auto">
          <a:xfrm>
            <a:off x="685800" y="1371600"/>
            <a:ext cx="7896225" cy="3430588"/>
            <a:chOff x="432" y="768"/>
            <a:chExt cx="4974" cy="2161"/>
          </a:xfrm>
        </p:grpSpPr>
        <p:sp>
          <p:nvSpPr>
            <p:cNvPr id="181258" name="Line 10"/>
            <p:cNvSpPr>
              <a:spLocks noChangeShapeType="1"/>
            </p:cNvSpPr>
            <p:nvPr/>
          </p:nvSpPr>
          <p:spPr bwMode="auto">
            <a:xfrm>
              <a:off x="1152" y="913"/>
              <a:ext cx="336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 flipV="1">
              <a:off x="1152" y="1297"/>
              <a:ext cx="336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0" name="Line 12"/>
            <p:cNvSpPr>
              <a:spLocks noChangeShapeType="1"/>
            </p:cNvSpPr>
            <p:nvPr/>
          </p:nvSpPr>
          <p:spPr bwMode="auto">
            <a:xfrm flipV="1">
              <a:off x="1488" y="1969"/>
              <a:ext cx="1056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1" name="Line 13"/>
            <p:cNvSpPr>
              <a:spLocks noChangeShapeType="1"/>
            </p:cNvSpPr>
            <p:nvPr/>
          </p:nvSpPr>
          <p:spPr bwMode="auto">
            <a:xfrm flipV="1">
              <a:off x="2640" y="2737"/>
              <a:ext cx="8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2" name="Line 14"/>
            <p:cNvSpPr>
              <a:spLocks noChangeShapeType="1"/>
            </p:cNvSpPr>
            <p:nvPr/>
          </p:nvSpPr>
          <p:spPr bwMode="auto">
            <a:xfrm>
              <a:off x="2304" y="1249"/>
              <a:ext cx="240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3" name="Line 15"/>
            <p:cNvSpPr>
              <a:spLocks noChangeShapeType="1"/>
            </p:cNvSpPr>
            <p:nvPr/>
          </p:nvSpPr>
          <p:spPr bwMode="auto">
            <a:xfrm>
              <a:off x="3408" y="1873"/>
              <a:ext cx="528" cy="6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4" name="Line 16"/>
            <p:cNvSpPr>
              <a:spLocks noChangeShapeType="1"/>
            </p:cNvSpPr>
            <p:nvPr/>
          </p:nvSpPr>
          <p:spPr bwMode="auto">
            <a:xfrm flipV="1">
              <a:off x="4368" y="2737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70" name="Oval 22"/>
            <p:cNvSpPr>
              <a:spLocks noChangeArrowheads="1"/>
            </p:cNvSpPr>
            <p:nvPr/>
          </p:nvSpPr>
          <p:spPr bwMode="auto">
            <a:xfrm>
              <a:off x="1354" y="1009"/>
              <a:ext cx="998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000066"/>
                  </a:solidFill>
                </a:rPr>
                <a:t>Process 1</a:t>
              </a:r>
            </a:p>
          </p:txBody>
        </p:sp>
        <p:sp>
          <p:nvSpPr>
            <p:cNvPr id="181273" name="Oval 25"/>
            <p:cNvSpPr>
              <a:spLocks noChangeArrowheads="1"/>
            </p:cNvSpPr>
            <p:nvPr/>
          </p:nvSpPr>
          <p:spPr bwMode="auto">
            <a:xfrm>
              <a:off x="2438" y="1681"/>
              <a:ext cx="1018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000066"/>
                  </a:solidFill>
                </a:rPr>
                <a:t>Process 2</a:t>
              </a:r>
            </a:p>
          </p:txBody>
        </p:sp>
        <p:sp>
          <p:nvSpPr>
            <p:cNvPr id="181274" name="Oval 26"/>
            <p:cNvSpPr>
              <a:spLocks noChangeArrowheads="1"/>
            </p:cNvSpPr>
            <p:nvPr/>
          </p:nvSpPr>
          <p:spPr bwMode="auto">
            <a:xfrm>
              <a:off x="3398" y="2545"/>
              <a:ext cx="1018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000066"/>
                  </a:solidFill>
                </a:rPr>
                <a:t>Process 3</a:t>
              </a:r>
            </a:p>
          </p:txBody>
        </p:sp>
        <p:sp>
          <p:nvSpPr>
            <p:cNvPr id="181251" name="Text Box 3"/>
            <p:cNvSpPr txBox="1">
              <a:spLocks noChangeArrowheads="1"/>
            </p:cNvSpPr>
            <p:nvPr/>
          </p:nvSpPr>
          <p:spPr bwMode="auto">
            <a:xfrm>
              <a:off x="432" y="768"/>
              <a:ext cx="75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Input 1</a:t>
              </a:r>
            </a:p>
          </p:txBody>
        </p:sp>
        <p:sp>
          <p:nvSpPr>
            <p:cNvPr id="181252" name="Text Box 4"/>
            <p:cNvSpPr txBox="1">
              <a:spLocks noChangeArrowheads="1"/>
            </p:cNvSpPr>
            <p:nvPr/>
          </p:nvSpPr>
          <p:spPr bwMode="auto">
            <a:xfrm>
              <a:off x="432" y="1488"/>
              <a:ext cx="75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Input 2</a:t>
              </a:r>
            </a:p>
          </p:txBody>
        </p:sp>
        <p:sp>
          <p:nvSpPr>
            <p:cNvPr id="181253" name="Text Box 5"/>
            <p:cNvSpPr txBox="1">
              <a:spLocks noChangeArrowheads="1"/>
            </p:cNvSpPr>
            <p:nvPr/>
          </p:nvSpPr>
          <p:spPr bwMode="auto">
            <a:xfrm>
              <a:off x="768" y="2208"/>
              <a:ext cx="75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Input 3</a:t>
              </a:r>
            </a:p>
          </p:txBody>
        </p:sp>
        <p:sp>
          <p:nvSpPr>
            <p:cNvPr id="181257" name="Text Box 9"/>
            <p:cNvSpPr txBox="1">
              <a:spLocks noChangeArrowheads="1"/>
            </p:cNvSpPr>
            <p:nvPr/>
          </p:nvSpPr>
          <p:spPr bwMode="auto">
            <a:xfrm>
              <a:off x="1920" y="2592"/>
              <a:ext cx="75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Input 4</a:t>
              </a:r>
            </a:p>
          </p:txBody>
        </p:sp>
        <p:sp>
          <p:nvSpPr>
            <p:cNvPr id="181271" name="Text Box 23"/>
            <p:cNvSpPr txBox="1">
              <a:spLocks noChangeArrowheads="1"/>
            </p:cNvSpPr>
            <p:nvPr/>
          </p:nvSpPr>
          <p:spPr bwMode="auto">
            <a:xfrm>
              <a:off x="4656" y="2592"/>
              <a:ext cx="75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Output</a:t>
              </a:r>
            </a:p>
          </p:txBody>
        </p:sp>
      </p:grpSp>
      <p:sp>
        <p:nvSpPr>
          <p:cNvPr id="18127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Networks  (1)</a:t>
            </a:r>
          </a:p>
        </p:txBody>
      </p:sp>
      <p:sp>
        <p:nvSpPr>
          <p:cNvPr id="18127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90563" y="5086350"/>
            <a:ext cx="7762875" cy="1039813"/>
          </a:xfrm>
        </p:spPr>
        <p:txBody>
          <a:bodyPr/>
          <a:lstStyle/>
          <a:p>
            <a:r>
              <a:rPr lang="en-US" altLang="en-US" sz="1800"/>
              <a:t>Multi-stage switch</a:t>
            </a:r>
          </a:p>
          <a:p>
            <a:r>
              <a:rPr lang="en-US" altLang="en-US" sz="1800"/>
              <a:t>Distributed simulation system</a:t>
            </a:r>
          </a:p>
          <a:p>
            <a:r>
              <a:rPr lang="en-US" altLang="en-US" sz="1800"/>
              <a:t>Manufacturing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Networks  (2)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Performance measures</a:t>
            </a:r>
          </a:p>
          <a:p>
            <a:pPr lvl="1"/>
            <a:r>
              <a:rPr lang="en-US" altLang="en-US"/>
              <a:t>Time to complete (delay)</a:t>
            </a:r>
          </a:p>
          <a:p>
            <a:pPr lvl="1"/>
            <a:r>
              <a:rPr lang="en-US" altLang="en-US"/>
              <a:t>Throughput (completions per unit time)</a:t>
            </a:r>
          </a:p>
          <a:p>
            <a:endParaRPr lang="en-US" altLang="en-US"/>
          </a:p>
          <a:p>
            <a:r>
              <a:rPr lang="en-US" altLang="en-US"/>
              <a:t>Questions</a:t>
            </a:r>
          </a:p>
          <a:p>
            <a:pPr lvl="1"/>
            <a:r>
              <a:rPr lang="en-US" altLang="en-US"/>
              <a:t>How is performance affected by different use patterns?</a:t>
            </a:r>
          </a:p>
          <a:p>
            <a:pPr lvl="1"/>
            <a:r>
              <a:rPr lang="en-US" altLang="en-US"/>
              <a:t>Which processes are the “bottlenecks” that constrain performance?</a:t>
            </a:r>
          </a:p>
          <a:p>
            <a:pPr lvl="1"/>
            <a:r>
              <a:rPr lang="en-US" altLang="en-US"/>
              <a:t>Are different inputs treated fairly with respect to performance?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2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Networks  (1)</a:t>
            </a:r>
          </a:p>
        </p:txBody>
      </p:sp>
      <p:sp>
        <p:nvSpPr>
          <p:cNvPr id="18332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7997825" cy="2133600"/>
          </a:xfrm>
        </p:spPr>
        <p:txBody>
          <a:bodyPr/>
          <a:lstStyle/>
          <a:p>
            <a:r>
              <a:rPr lang="en-US" altLang="en-US" sz="1800"/>
              <a:t>Telephone network (Phones : Circuit Switches)</a:t>
            </a:r>
          </a:p>
          <a:p>
            <a:r>
              <a:rPr lang="en-US" altLang="en-US" sz="1800"/>
              <a:t>Telephone signaling network (Switches : STPs)</a:t>
            </a:r>
          </a:p>
          <a:p>
            <a:r>
              <a:rPr lang="en-US" altLang="en-US" sz="1800"/>
              <a:t>X.25 packet network (Computers : Packet Switches)</a:t>
            </a:r>
          </a:p>
          <a:p>
            <a:r>
              <a:rPr lang="en-US" altLang="en-US" sz="1800"/>
              <a:t>Internet (Computers : Routers)</a:t>
            </a:r>
          </a:p>
        </p:txBody>
      </p:sp>
      <p:grpSp>
        <p:nvGrpSpPr>
          <p:cNvPr id="183329" name="Group 33"/>
          <p:cNvGrpSpPr>
            <a:grpSpLocks/>
          </p:cNvGrpSpPr>
          <p:nvPr/>
        </p:nvGrpSpPr>
        <p:grpSpPr bwMode="auto">
          <a:xfrm>
            <a:off x="914400" y="1600200"/>
            <a:ext cx="7302500" cy="2143125"/>
            <a:chOff x="672" y="1151"/>
            <a:chExt cx="4600" cy="1350"/>
          </a:xfrm>
        </p:grpSpPr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>
              <a:off x="1392" y="1920"/>
              <a:ext cx="52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7" name="Line 21"/>
            <p:cNvSpPr>
              <a:spLocks noChangeShapeType="1"/>
            </p:cNvSpPr>
            <p:nvPr/>
          </p:nvSpPr>
          <p:spPr bwMode="auto">
            <a:xfrm flipV="1">
              <a:off x="1440" y="2160"/>
              <a:ext cx="48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 flipV="1">
              <a:off x="2112" y="1488"/>
              <a:ext cx="816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9" name="Line 23"/>
            <p:cNvSpPr>
              <a:spLocks noChangeShapeType="1"/>
            </p:cNvSpPr>
            <p:nvPr/>
          </p:nvSpPr>
          <p:spPr bwMode="auto">
            <a:xfrm>
              <a:off x="2208" y="2160"/>
              <a:ext cx="105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0" name="Line 24"/>
            <p:cNvSpPr>
              <a:spLocks noChangeShapeType="1"/>
            </p:cNvSpPr>
            <p:nvPr/>
          </p:nvSpPr>
          <p:spPr bwMode="auto">
            <a:xfrm>
              <a:off x="3024" y="1488"/>
              <a:ext cx="432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1" name="Line 25"/>
            <p:cNvSpPr>
              <a:spLocks noChangeShapeType="1"/>
            </p:cNvSpPr>
            <p:nvPr/>
          </p:nvSpPr>
          <p:spPr bwMode="auto">
            <a:xfrm>
              <a:off x="3120" y="1440"/>
              <a:ext cx="124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2" name="Line 26"/>
            <p:cNvSpPr>
              <a:spLocks noChangeShapeType="1"/>
            </p:cNvSpPr>
            <p:nvPr/>
          </p:nvSpPr>
          <p:spPr bwMode="auto">
            <a:xfrm flipV="1">
              <a:off x="3600" y="1824"/>
              <a:ext cx="76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3" name="Line 27"/>
            <p:cNvSpPr>
              <a:spLocks noChangeShapeType="1"/>
            </p:cNvSpPr>
            <p:nvPr/>
          </p:nvSpPr>
          <p:spPr bwMode="auto">
            <a:xfrm>
              <a:off x="4512" y="1392"/>
              <a:ext cx="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4" name="Line 28"/>
            <p:cNvSpPr>
              <a:spLocks noChangeShapeType="1"/>
            </p:cNvSpPr>
            <p:nvPr/>
          </p:nvSpPr>
          <p:spPr bwMode="auto">
            <a:xfrm>
              <a:off x="4512" y="1824"/>
              <a:ext cx="28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9" name="Text Box 3"/>
            <p:cNvSpPr txBox="1">
              <a:spLocks noChangeArrowheads="1"/>
            </p:cNvSpPr>
            <p:nvPr/>
          </p:nvSpPr>
          <p:spPr bwMode="auto">
            <a:xfrm>
              <a:off x="672" y="1775"/>
              <a:ext cx="952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Endpoint</a:t>
              </a:r>
            </a:p>
          </p:txBody>
        </p:sp>
        <p:sp>
          <p:nvSpPr>
            <p:cNvPr id="183300" name="Text Box 4"/>
            <p:cNvSpPr txBox="1">
              <a:spLocks noChangeArrowheads="1"/>
            </p:cNvSpPr>
            <p:nvPr/>
          </p:nvSpPr>
          <p:spPr bwMode="auto">
            <a:xfrm>
              <a:off x="672" y="2207"/>
              <a:ext cx="952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Endpoint</a:t>
              </a:r>
            </a:p>
          </p:txBody>
        </p:sp>
        <p:sp>
          <p:nvSpPr>
            <p:cNvPr id="183301" name="Text Box 5"/>
            <p:cNvSpPr txBox="1">
              <a:spLocks noChangeArrowheads="1"/>
            </p:cNvSpPr>
            <p:nvPr/>
          </p:nvSpPr>
          <p:spPr bwMode="auto">
            <a:xfrm>
              <a:off x="4080" y="1151"/>
              <a:ext cx="952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Endpoint</a:t>
              </a:r>
            </a:p>
          </p:txBody>
        </p:sp>
        <p:sp>
          <p:nvSpPr>
            <p:cNvPr id="183305" name="Oval 9"/>
            <p:cNvSpPr>
              <a:spLocks noChangeArrowheads="1"/>
            </p:cNvSpPr>
            <p:nvPr/>
          </p:nvSpPr>
          <p:spPr bwMode="auto">
            <a:xfrm>
              <a:off x="1738" y="1968"/>
              <a:ext cx="672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000066"/>
                  </a:solidFill>
                </a:rPr>
                <a:t>Switch</a:t>
              </a:r>
            </a:p>
          </p:txBody>
        </p:sp>
        <p:sp>
          <p:nvSpPr>
            <p:cNvPr id="183308" name="Oval 12"/>
            <p:cNvSpPr>
              <a:spLocks noChangeArrowheads="1"/>
            </p:cNvSpPr>
            <p:nvPr/>
          </p:nvSpPr>
          <p:spPr bwMode="auto">
            <a:xfrm>
              <a:off x="2650" y="1296"/>
              <a:ext cx="672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000066"/>
                  </a:solidFill>
                </a:rPr>
                <a:t>Switch</a:t>
              </a:r>
            </a:p>
          </p:txBody>
        </p:sp>
        <p:sp>
          <p:nvSpPr>
            <p:cNvPr id="183311" name="Oval 15"/>
            <p:cNvSpPr>
              <a:spLocks noChangeArrowheads="1"/>
            </p:cNvSpPr>
            <p:nvPr/>
          </p:nvSpPr>
          <p:spPr bwMode="auto">
            <a:xfrm>
              <a:off x="3082" y="1968"/>
              <a:ext cx="672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000066"/>
                  </a:solidFill>
                </a:rPr>
                <a:t>Switch</a:t>
              </a:r>
            </a:p>
          </p:txBody>
        </p:sp>
        <p:sp>
          <p:nvSpPr>
            <p:cNvPr id="183314" name="Oval 18"/>
            <p:cNvSpPr>
              <a:spLocks noChangeArrowheads="1"/>
            </p:cNvSpPr>
            <p:nvPr/>
          </p:nvSpPr>
          <p:spPr bwMode="auto">
            <a:xfrm>
              <a:off x="4128" y="1584"/>
              <a:ext cx="672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000066"/>
                  </a:solidFill>
                </a:rPr>
                <a:t>Switch</a:t>
              </a:r>
            </a:p>
          </p:txBody>
        </p:sp>
        <p:sp>
          <p:nvSpPr>
            <p:cNvPr id="183315" name="Text Box 19"/>
            <p:cNvSpPr txBox="1">
              <a:spLocks noChangeArrowheads="1"/>
            </p:cNvSpPr>
            <p:nvPr/>
          </p:nvSpPr>
          <p:spPr bwMode="auto">
            <a:xfrm>
              <a:off x="4320" y="2063"/>
              <a:ext cx="952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Endpoint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Networks  (2)</a:t>
            </a:r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Performance measures</a:t>
            </a:r>
          </a:p>
          <a:p>
            <a:pPr lvl="1"/>
            <a:r>
              <a:rPr lang="en-US" altLang="en-US"/>
              <a:t>Delay (endpoint to endpoint)</a:t>
            </a:r>
          </a:p>
          <a:p>
            <a:pPr lvl="1"/>
            <a:r>
              <a:rPr lang="en-US" altLang="en-US"/>
              <a:t>Throughput</a:t>
            </a:r>
          </a:p>
          <a:p>
            <a:pPr lvl="1"/>
            <a:r>
              <a:rPr lang="en-US" altLang="en-US"/>
              <a:t>Utilization</a:t>
            </a:r>
          </a:p>
          <a:p>
            <a:pPr lvl="1"/>
            <a:r>
              <a:rPr lang="en-US" altLang="en-US"/>
              <a:t>Blocking probability</a:t>
            </a:r>
          </a:p>
          <a:p>
            <a:pPr lvl="1"/>
            <a:r>
              <a:rPr lang="en-US" altLang="en-US"/>
              <a:t>Losses</a:t>
            </a:r>
          </a:p>
          <a:p>
            <a:endParaRPr lang="en-US" altLang="en-US"/>
          </a:p>
          <a:p>
            <a:r>
              <a:rPr lang="en-US" altLang="en-US"/>
              <a:t>Questions</a:t>
            </a:r>
          </a:p>
          <a:p>
            <a:pPr lvl="1"/>
            <a:r>
              <a:rPr lang="en-US" altLang="en-US"/>
              <a:t>What is the best topology?</a:t>
            </a:r>
          </a:p>
          <a:p>
            <a:pPr lvl="1"/>
            <a:r>
              <a:rPr lang="en-US" altLang="en-US"/>
              <a:t>How do we route?</a:t>
            </a:r>
          </a:p>
          <a:p>
            <a:pPr lvl="1"/>
            <a:r>
              <a:rPr lang="en-US" altLang="en-US"/>
              <a:t>How do we guarantee Quality of Service?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  <a:noFill/>
          <a:ln/>
        </p:spPr>
        <p:txBody>
          <a:bodyPr lIns="44450" tIns="17462" rIns="44450" bIns="17462" anchor="b">
            <a:spAutoFit/>
          </a:bodyPr>
          <a:lstStyle/>
          <a:p>
            <a:r>
              <a:rPr lang="en-US" altLang="en-US"/>
              <a:t>Performance Analysis  (1)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312" tIns="42862" rIns="87312" bIns="42862"/>
          <a:lstStyle/>
          <a:p>
            <a:r>
              <a:rPr lang="en-US" altLang="en-US"/>
              <a:t>Why?</a:t>
            </a:r>
          </a:p>
          <a:p>
            <a:pPr lvl="1"/>
            <a:r>
              <a:rPr lang="en-US" altLang="en-US"/>
              <a:t>Bottleneck or capacity analysis</a:t>
            </a:r>
          </a:p>
          <a:p>
            <a:pPr lvl="1"/>
            <a:r>
              <a:rPr lang="en-US" altLang="en-US"/>
              <a:t>Sensitivity of performance to parameters</a:t>
            </a:r>
          </a:p>
          <a:p>
            <a:pPr lvl="1"/>
            <a:r>
              <a:rPr lang="en-US" altLang="en-US"/>
              <a:t>Detecting problem areas to guide system tuning</a:t>
            </a:r>
          </a:p>
          <a:p>
            <a:pPr lvl="1"/>
            <a:r>
              <a:rPr lang="en-US" altLang="en-US"/>
              <a:t>Configuration planning and trade-offs</a:t>
            </a:r>
          </a:p>
          <a:p>
            <a:pPr lvl="1"/>
            <a:r>
              <a:rPr lang="en-US" altLang="en-US"/>
              <a:t>Benchmarking</a:t>
            </a:r>
          </a:p>
          <a:p>
            <a:endParaRPr lang="en-US" altLang="en-US"/>
          </a:p>
          <a:p>
            <a:r>
              <a:rPr lang="en-US" altLang="en-US"/>
              <a:t>When?</a:t>
            </a:r>
          </a:p>
          <a:p>
            <a:pPr lvl="1"/>
            <a:r>
              <a:rPr lang="en-US" altLang="en-US"/>
              <a:t>Architecture/system design</a:t>
            </a:r>
          </a:p>
          <a:p>
            <a:pPr lvl="1"/>
            <a:r>
              <a:rPr lang="en-US" altLang="en-US"/>
              <a:t>Detailed design and implementation</a:t>
            </a:r>
          </a:p>
          <a:p>
            <a:pPr lvl="1"/>
            <a:r>
              <a:rPr lang="en-US" altLang="en-US"/>
              <a:t>Operation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4513"/>
            <a:ext cx="8229600" cy="522287"/>
          </a:xfrm>
          <a:noFill/>
          <a:ln/>
        </p:spPr>
        <p:txBody>
          <a:bodyPr lIns="44450" tIns="17462" rIns="44450" bIns="17462" anchor="b">
            <a:spAutoFit/>
          </a:bodyPr>
          <a:lstStyle/>
          <a:p>
            <a:r>
              <a:rPr lang="en-US" altLang="en-US"/>
              <a:t>Performance Analysis  (2)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312" tIns="42862" rIns="87312" bIns="42862"/>
          <a:lstStyle/>
          <a:p>
            <a:r>
              <a:rPr lang="en-US" altLang="en-US"/>
              <a:t>How?</a:t>
            </a:r>
          </a:p>
          <a:p>
            <a:pPr lvl="1"/>
            <a:r>
              <a:rPr lang="en-US" altLang="en-US"/>
              <a:t>Analytical models, e.g., queuing models with closed form or numerical solutions</a:t>
            </a:r>
          </a:p>
          <a:p>
            <a:pPr lvl="1"/>
            <a:r>
              <a:rPr lang="en-US" altLang="en-US"/>
              <a:t>Simulation experiments, e.g., discrete-event simulation with statistical results</a:t>
            </a:r>
          </a:p>
          <a:p>
            <a:pPr lvl="1"/>
            <a:r>
              <a:rPr lang="en-US" altLang="en-US"/>
              <a:t>Empirical measurements, e.g., instrumented code and network monitoring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Systematic Approach  (1)</a:t>
            </a:r>
            <a:endParaRPr lang="en-US" alt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State goals of the study and define the system</a:t>
            </a:r>
          </a:p>
          <a:p>
            <a:pPr lvl="1"/>
            <a:r>
              <a:rPr lang="en-US" altLang="en-US" smtClean="0"/>
              <a:t>Delineate system boundaries</a:t>
            </a:r>
          </a:p>
          <a:p>
            <a:pPr lvl="1"/>
            <a:r>
              <a:rPr lang="en-US" altLang="en-US" smtClean="0"/>
              <a:t>Goals will determine appropriate boundaries</a:t>
            </a:r>
          </a:p>
          <a:p>
            <a:r>
              <a:rPr lang="en-US" altLang="en-US" smtClean="0"/>
              <a:t>List services (functions) and outcomes of services</a:t>
            </a:r>
          </a:p>
          <a:p>
            <a:r>
              <a:rPr lang="en-US" altLang="en-US" smtClean="0"/>
              <a:t>Select metrics </a:t>
            </a:r>
          </a:p>
          <a:p>
            <a:pPr lvl="1"/>
            <a:r>
              <a:rPr lang="en-US" altLang="en-US" smtClean="0"/>
              <a:t>Examples:  throughput, latency, availability, etc.</a:t>
            </a:r>
          </a:p>
          <a:p>
            <a:r>
              <a:rPr lang="en-US" altLang="en-US" smtClean="0"/>
              <a:t>List parameters that affect performance</a:t>
            </a:r>
          </a:p>
          <a:p>
            <a:pPr lvl="1"/>
            <a:r>
              <a:rPr lang="en-US" altLang="en-US" smtClean="0"/>
              <a:t>System parameters</a:t>
            </a:r>
          </a:p>
          <a:p>
            <a:pPr lvl="1"/>
            <a:r>
              <a:rPr lang="en-US" altLang="en-US" smtClean="0"/>
              <a:t>Workload parameters</a:t>
            </a:r>
          </a:p>
          <a:p>
            <a:r>
              <a:rPr lang="en-US" altLang="en-US" smtClean="0"/>
              <a:t>Select factors to study</a:t>
            </a:r>
          </a:p>
          <a:p>
            <a:pPr lvl="1"/>
            <a:r>
              <a:rPr lang="en-US" altLang="en-US" smtClean="0"/>
              <a:t>Factors are parameters that will be varied</a:t>
            </a:r>
          </a:p>
          <a:p>
            <a:pPr lvl="1"/>
            <a:r>
              <a:rPr lang="en-US" altLang="en-US" smtClean="0"/>
              <a:t>Other parameters will remain fixed</a:t>
            </a:r>
          </a:p>
          <a:p>
            <a:r>
              <a:rPr lang="en-US" altLang="en-US" smtClean="0"/>
              <a:t>Select evaluation technique</a:t>
            </a:r>
          </a:p>
          <a:p>
            <a:pPr lvl="1"/>
            <a:r>
              <a:rPr lang="en-US" altLang="en-US" smtClean="0"/>
              <a:t>Analytical</a:t>
            </a:r>
          </a:p>
          <a:p>
            <a:pPr lvl="1"/>
            <a:r>
              <a:rPr lang="en-US" altLang="en-US" smtClean="0"/>
              <a:t>Simulation</a:t>
            </a:r>
          </a:p>
          <a:p>
            <a:pPr lvl="1"/>
            <a:r>
              <a:rPr lang="en-US" altLang="en-US" smtClean="0"/>
              <a:t>Measurement</a:t>
            </a:r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Traditional management, design, and performance (or “how </a:t>
            </a:r>
            <a:r>
              <a:rPr lang="en-US" altLang="en-US" i="1"/>
              <a:t>not</a:t>
            </a:r>
            <a:r>
              <a:rPr lang="en-US" altLang="en-US"/>
              <a:t> to manage a network”)</a:t>
            </a:r>
          </a:p>
          <a:p>
            <a:endParaRPr lang="en-US" altLang="en-US"/>
          </a:p>
          <a:p>
            <a:r>
              <a:rPr lang="en-US" altLang="en-US"/>
              <a:t>Performance, design, and management</a:t>
            </a:r>
          </a:p>
          <a:p>
            <a:endParaRPr lang="en-US" altLang="en-US"/>
          </a:p>
          <a:p>
            <a:r>
              <a:rPr lang="en-US" altLang="en-US"/>
              <a:t>Performance analysis methods</a:t>
            </a:r>
          </a:p>
          <a:p>
            <a:endParaRPr lang="en-US" altLang="en-US"/>
          </a:p>
          <a:p>
            <a:r>
              <a:rPr lang="en-US" altLang="en-US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Systematic Approach  (2)</a:t>
            </a:r>
            <a:endParaRPr lang="en-US" alt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n-US" altLang="en-US" dirty="0" smtClean="0"/>
              <a:t>Select workload, or list of service requests</a:t>
            </a:r>
          </a:p>
          <a:p>
            <a:pPr lvl="1"/>
            <a:r>
              <a:rPr lang="en-US" altLang="en-US" dirty="0" smtClean="0"/>
              <a:t>Probability distributions for analytical study</a:t>
            </a:r>
          </a:p>
          <a:p>
            <a:pPr lvl="1"/>
            <a:r>
              <a:rPr lang="en-US" altLang="en-US" dirty="0" smtClean="0"/>
              <a:t>Trace or distribution for simulation study</a:t>
            </a:r>
          </a:p>
          <a:p>
            <a:pPr lvl="1"/>
            <a:r>
              <a:rPr lang="en-US" altLang="en-US" dirty="0" smtClean="0"/>
              <a:t>Scripts for measurements</a:t>
            </a:r>
          </a:p>
          <a:p>
            <a:pPr>
              <a:buAutoNum type="arabicPeriod" startAt="7"/>
            </a:pPr>
            <a:r>
              <a:rPr lang="en-US" altLang="en-US" dirty="0" smtClean="0"/>
              <a:t>Design experiments</a:t>
            </a:r>
          </a:p>
          <a:p>
            <a:pPr lvl="1"/>
            <a:r>
              <a:rPr lang="en-US" altLang="en-US" dirty="0" smtClean="0"/>
              <a:t>Phase 1:  Large number of factors, few values</a:t>
            </a:r>
          </a:p>
          <a:p>
            <a:pPr lvl="1"/>
            <a:r>
              <a:rPr lang="en-US" altLang="en-US" dirty="0" smtClean="0"/>
              <a:t>Phase 2:  Small number of factors, many values</a:t>
            </a:r>
          </a:p>
          <a:p>
            <a:pPr>
              <a:buAutoNum type="arabicPeriod" startAt="7"/>
            </a:pPr>
            <a:r>
              <a:rPr lang="en-US" altLang="en-US" dirty="0" smtClean="0"/>
              <a:t>Analyze and interpret results</a:t>
            </a:r>
          </a:p>
          <a:p>
            <a:pPr lvl="1"/>
            <a:r>
              <a:rPr lang="en-US" altLang="en-US" dirty="0" smtClean="0"/>
              <a:t>Results are random</a:t>
            </a:r>
          </a:p>
          <a:p>
            <a:pPr lvl="1"/>
            <a:r>
              <a:rPr lang="en-US" altLang="en-US" dirty="0" smtClean="0"/>
              <a:t>Statistical techniques needed to compare results</a:t>
            </a:r>
          </a:p>
          <a:p>
            <a:pPr>
              <a:buAutoNum type="arabicPeriod" startAt="7"/>
            </a:pPr>
            <a:r>
              <a:rPr lang="en-US" altLang="en-US" dirty="0" smtClean="0"/>
              <a:t>Present results</a:t>
            </a:r>
          </a:p>
          <a:p>
            <a:pPr lvl="1"/>
            <a:r>
              <a:rPr lang="en-US" altLang="en-US" dirty="0" smtClean="0"/>
              <a:t>Graphical techniques</a:t>
            </a:r>
          </a:p>
          <a:p>
            <a:pPr lvl="1"/>
            <a:r>
              <a:rPr lang="en-US" altLang="en-US" dirty="0" smtClean="0"/>
              <a:t>Refinement and iteration may be needed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609600" y="1447800"/>
            <a:ext cx="8154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312" tIns="42862" rIns="87312" bIns="42862"/>
          <a:lstStyle>
            <a:lvl1pPr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3050" indent="-171450"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00250" indent="-171450"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232025" algn="l"/>
                <a:tab pos="3824288" algn="l"/>
                <a:tab pos="5605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altLang="en-US" b="0">
                <a:solidFill>
                  <a:schemeClr val="accent2"/>
                </a:solidFill>
                <a:latin typeface="Arial" charset="0"/>
              </a:rPr>
              <a:t>Criterion	Analytical	Simulation	Measurement</a:t>
            </a:r>
            <a:endParaRPr lang="en-US" altLang="en-US" b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b="0" i="1">
                <a:solidFill>
                  <a:schemeClr val="tx2"/>
                </a:solidFill>
                <a:latin typeface="Arial" charset="0"/>
              </a:rPr>
              <a:t>Stage</a:t>
            </a:r>
            <a:r>
              <a:rPr lang="en-US" altLang="en-US" b="0">
                <a:latin typeface="Arial" charset="0"/>
              </a:rPr>
              <a:t>	Any	Any	Post-prototype</a:t>
            </a:r>
          </a:p>
          <a:p>
            <a:pPr>
              <a:spcBef>
                <a:spcPct val="40000"/>
              </a:spcBef>
            </a:pPr>
            <a:r>
              <a:rPr lang="en-US" altLang="en-US" b="0" i="1">
                <a:solidFill>
                  <a:schemeClr val="tx2"/>
                </a:solidFill>
                <a:latin typeface="Arial" charset="0"/>
              </a:rPr>
              <a:t>Time required</a:t>
            </a:r>
            <a:r>
              <a:rPr lang="en-US" altLang="en-US" b="0">
                <a:latin typeface="Arial" charset="0"/>
              </a:rPr>
              <a:t>	Small	Medium	Varies</a:t>
            </a:r>
          </a:p>
          <a:p>
            <a:pPr>
              <a:spcBef>
                <a:spcPct val="40000"/>
              </a:spcBef>
            </a:pPr>
            <a:r>
              <a:rPr lang="en-US" altLang="en-US" b="0" i="1">
                <a:solidFill>
                  <a:schemeClr val="tx2"/>
                </a:solidFill>
                <a:latin typeface="Arial" charset="0"/>
              </a:rPr>
              <a:t>Accuracy</a:t>
            </a:r>
            <a:r>
              <a:rPr lang="en-US" altLang="en-US" b="0">
                <a:latin typeface="Arial" charset="0"/>
              </a:rPr>
              <a:t>	Low	Moderate	Varies</a:t>
            </a:r>
          </a:p>
          <a:p>
            <a:pPr>
              <a:spcBef>
                <a:spcPct val="40000"/>
              </a:spcBef>
            </a:pPr>
            <a:r>
              <a:rPr lang="en-US" altLang="en-US" b="0" i="1">
                <a:solidFill>
                  <a:schemeClr val="tx2"/>
                </a:solidFill>
                <a:latin typeface="Arial" charset="0"/>
              </a:rPr>
              <a:t>Trade-off</a:t>
            </a:r>
            <a:r>
              <a:rPr lang="en-US" altLang="en-US" b="0">
                <a:latin typeface="Arial" charset="0"/>
              </a:rPr>
              <a:t>	Easy	Moderate	Difficult</a:t>
            </a:r>
            <a:br>
              <a:rPr lang="en-US" altLang="en-US" b="0">
                <a:latin typeface="Arial" charset="0"/>
              </a:rPr>
            </a:br>
            <a:r>
              <a:rPr lang="en-US" altLang="en-US" b="0" i="1">
                <a:solidFill>
                  <a:schemeClr val="tx2"/>
                </a:solidFill>
                <a:latin typeface="Arial" charset="0"/>
              </a:rPr>
              <a:t>Evaluation</a:t>
            </a:r>
            <a:endParaRPr lang="en-US" altLang="en-US" b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b="0" i="1">
                <a:solidFill>
                  <a:schemeClr val="tx2"/>
                </a:solidFill>
                <a:latin typeface="Arial" charset="0"/>
              </a:rPr>
              <a:t>Cost</a:t>
            </a:r>
            <a:r>
              <a:rPr lang="en-US" altLang="en-US" b="0">
                <a:latin typeface="Arial" charset="0"/>
              </a:rPr>
              <a:t>	Low	Medium	High</a:t>
            </a:r>
          </a:p>
          <a:p>
            <a:pPr>
              <a:spcBef>
                <a:spcPct val="40000"/>
              </a:spcBef>
            </a:pPr>
            <a:r>
              <a:rPr lang="en-US" altLang="en-US" b="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en-US" altLang="en-US" b="0" i="1">
                <a:solidFill>
                  <a:schemeClr val="tx2"/>
                </a:solidFill>
                <a:latin typeface="Arial" charset="0"/>
              </a:rPr>
              <a:t>Saleability</a:t>
            </a:r>
            <a:r>
              <a:rPr lang="en-US" altLang="en-US" b="0">
                <a:solidFill>
                  <a:schemeClr val="tx2"/>
                </a:solidFill>
                <a:latin typeface="Arial" charset="0"/>
              </a:rPr>
              <a:t>”</a:t>
            </a:r>
            <a:r>
              <a:rPr lang="en-US" altLang="en-US" b="0">
                <a:latin typeface="Arial" charset="0"/>
              </a:rPr>
              <a:t>	Low	Medium	High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319213" y="5653088"/>
            <a:ext cx="651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b="0">
                <a:solidFill>
                  <a:schemeClr val="tx2"/>
                </a:solidFill>
                <a:latin typeface="Wingdings" pitchFamily="2" charset="2"/>
              </a:rPr>
              <a:t>þ</a:t>
            </a:r>
            <a:r>
              <a:rPr lang="en-US" altLang="en-US" b="0">
                <a:solidFill>
                  <a:schemeClr val="tx2"/>
                </a:solidFill>
              </a:rPr>
              <a:t>  Use of multiple techniques allows validation</a:t>
            </a:r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Techniques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ISP  (1)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ISP provides circuit-switched access (phone lines) to the Internet</a:t>
            </a:r>
          </a:p>
          <a:p>
            <a:r>
              <a:rPr lang="en-US" altLang="en-US"/>
              <a:t>How many lines (maximum simultaneous active connections) should be supported?</a:t>
            </a:r>
          </a:p>
          <a:p>
            <a:pPr lvl="1"/>
            <a:r>
              <a:rPr lang="en-US" altLang="en-US"/>
              <a:t>Customer satisfaction 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/>
              <a:t> Large number of lines to reduce probability of blocking (busy)</a:t>
            </a:r>
            <a:endParaRPr lang="en-US" altLang="en-US">
              <a:sym typeface="Wingdings" pitchFamily="2" charset="2"/>
            </a:endParaRPr>
          </a:p>
          <a:p>
            <a:pPr lvl="1"/>
            <a:r>
              <a:rPr lang="en-US" altLang="en-US"/>
              <a:t>Operating costs </a:t>
            </a:r>
            <a:r>
              <a:rPr lang="en-US" altLang="en-US">
                <a:sym typeface="Wingdings" pitchFamily="2" charset="2"/>
              </a:rPr>
              <a:t> Small number of lines to reduce equipment, line, maintenance, and power costs</a:t>
            </a:r>
          </a:p>
          <a:p>
            <a:r>
              <a:rPr lang="en-US" altLang="en-US">
                <a:sym typeface="Wingdings" pitchFamily="2" charset="2"/>
              </a:rPr>
              <a:t>When should new lines be provisioned?</a:t>
            </a:r>
          </a:p>
          <a:p>
            <a:pPr lvl="1"/>
            <a:r>
              <a:rPr lang="en-US" altLang="en-US">
                <a:sym typeface="Wingdings" pitchFamily="2" charset="2"/>
              </a:rPr>
              <a:t>What are the tolerances of customer satisfaction and operating costs?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ISP  (2)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Wingdings" pitchFamily="2" charset="2"/>
              </a:rPr>
              <a:t>What policies should be in place to maximize profit?</a:t>
            </a:r>
          </a:p>
          <a:p>
            <a:pPr lvl="1"/>
            <a:r>
              <a:rPr lang="en-US" altLang="en-US">
                <a:sym typeface="Wingdings" pitchFamily="2" charset="2"/>
              </a:rPr>
              <a:t>Charge a flat fee or charge for connect time?</a:t>
            </a:r>
          </a:p>
          <a:p>
            <a:pPr lvl="1"/>
            <a:r>
              <a:rPr lang="en-US" altLang="en-US">
                <a:sym typeface="Wingdings" pitchFamily="2" charset="2"/>
              </a:rPr>
              <a:t>Limit sessions to </a:t>
            </a:r>
            <a:r>
              <a:rPr lang="en-US" altLang="en-US" i="1">
                <a:sym typeface="Wingdings" pitchFamily="2" charset="2"/>
              </a:rPr>
              <a:t>X</a:t>
            </a:r>
            <a:r>
              <a:rPr lang="en-US" altLang="en-US">
                <a:sym typeface="Wingdings" pitchFamily="2" charset="2"/>
              </a:rPr>
              <a:t> hours?</a:t>
            </a:r>
          </a:p>
          <a:p>
            <a:pPr lvl="1"/>
            <a:r>
              <a:rPr lang="en-US" altLang="en-US">
                <a:sym typeface="Wingdings" pitchFamily="2" charset="2"/>
              </a:rPr>
              <a:t>Automatically disconnect inactive users after </a:t>
            </a:r>
            <a:r>
              <a:rPr lang="en-US" altLang="en-US" i="1">
                <a:sym typeface="Wingdings" pitchFamily="2" charset="2"/>
              </a:rPr>
              <a:t>Y</a:t>
            </a:r>
            <a:r>
              <a:rPr lang="en-US" altLang="en-US">
                <a:sym typeface="Wingdings" pitchFamily="2" charset="2"/>
              </a:rPr>
              <a:t> minutes?</a:t>
            </a:r>
          </a:p>
          <a:p>
            <a:pPr lvl="1"/>
            <a:r>
              <a:rPr lang="en-US" altLang="en-US">
                <a:sym typeface="Wingdings" pitchFamily="2" charset="2"/>
              </a:rPr>
              <a:t>Differentiate service based on price?</a:t>
            </a:r>
          </a:p>
          <a:p>
            <a:r>
              <a:rPr lang="en-US" altLang="en-US">
                <a:sym typeface="Wingdings" pitchFamily="2" charset="2"/>
              </a:rPr>
              <a:t>These questions define the </a:t>
            </a:r>
            <a:r>
              <a:rPr lang="en-US" altLang="en-US" i="1">
                <a:sym typeface="Wingdings" pitchFamily="2" charset="2"/>
              </a:rPr>
              <a:t>goals</a:t>
            </a:r>
            <a:r>
              <a:rPr lang="en-US" altLang="en-US">
                <a:sym typeface="Wingdings" pitchFamily="2" charset="2"/>
              </a:rPr>
              <a:t> and the </a:t>
            </a:r>
            <a:r>
              <a:rPr lang="en-US" altLang="en-US" i="1">
                <a:sym typeface="Wingdings" pitchFamily="2" charset="2"/>
              </a:rPr>
              <a:t>system </a:t>
            </a:r>
            <a:r>
              <a:rPr lang="en-US" altLang="en-US">
                <a:sym typeface="Wingdings" pitchFamily="2" charset="2"/>
              </a:rPr>
              <a:t>for a performance study</a:t>
            </a:r>
          </a:p>
          <a:p>
            <a:pPr lvl="1"/>
            <a:r>
              <a:rPr lang="en-US" altLang="en-US">
                <a:sym typeface="Wingdings" pitchFamily="2" charset="2"/>
              </a:rPr>
              <a:t>Management information needed for the study</a:t>
            </a:r>
          </a:p>
          <a:p>
            <a:pPr lvl="1"/>
            <a:r>
              <a:rPr lang="en-US" altLang="en-US">
                <a:sym typeface="Wingdings" pitchFamily="2" charset="2"/>
              </a:rPr>
              <a:t>Results of study can be applied to optimize design of modem pool (and policies)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ISP  (3)</a:t>
            </a:r>
          </a:p>
        </p:txBody>
      </p:sp>
      <p:grpSp>
        <p:nvGrpSpPr>
          <p:cNvPr id="269324" name="Group 12"/>
          <p:cNvGrpSpPr>
            <a:grpSpLocks/>
          </p:cNvGrpSpPr>
          <p:nvPr/>
        </p:nvGrpSpPr>
        <p:grpSpPr bwMode="auto">
          <a:xfrm>
            <a:off x="1752600" y="2057400"/>
            <a:ext cx="5486400" cy="2973388"/>
            <a:chOff x="1248" y="1296"/>
            <a:chExt cx="3456" cy="1873"/>
          </a:xfrm>
        </p:grpSpPr>
        <p:sp>
          <p:nvSpPr>
            <p:cNvPr id="269315" name="Text Box 3"/>
            <p:cNvSpPr txBox="1">
              <a:spLocks noChangeArrowheads="1"/>
            </p:cNvSpPr>
            <p:nvPr/>
          </p:nvSpPr>
          <p:spPr bwMode="auto">
            <a:xfrm>
              <a:off x="2256" y="1296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Performance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269316" name="Text Box 4"/>
            <p:cNvSpPr txBox="1">
              <a:spLocks noChangeArrowheads="1"/>
            </p:cNvSpPr>
            <p:nvPr/>
          </p:nvSpPr>
          <p:spPr bwMode="auto">
            <a:xfrm>
              <a:off x="1248" y="2304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Network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269317" name="Text Box 5"/>
            <p:cNvSpPr txBox="1">
              <a:spLocks noChangeArrowheads="1"/>
            </p:cNvSpPr>
            <p:nvPr/>
          </p:nvSpPr>
          <p:spPr bwMode="auto">
            <a:xfrm>
              <a:off x="3264" y="2304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Network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269321" name="Arc 9"/>
            <p:cNvSpPr>
              <a:spLocks/>
            </p:cNvSpPr>
            <p:nvPr/>
          </p:nvSpPr>
          <p:spPr bwMode="auto">
            <a:xfrm flipH="1">
              <a:off x="1968" y="1584"/>
              <a:ext cx="240" cy="6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22" name="Arc 10"/>
            <p:cNvSpPr>
              <a:spLocks/>
            </p:cNvSpPr>
            <p:nvPr/>
          </p:nvSpPr>
          <p:spPr bwMode="auto">
            <a:xfrm rot="16200000" flipH="1">
              <a:off x="2850" y="2036"/>
              <a:ext cx="251" cy="2016"/>
            </a:xfrm>
            <a:custGeom>
              <a:avLst/>
              <a:gdLst>
                <a:gd name="G0" fmla="+- 1005 0 0"/>
                <a:gd name="G1" fmla="+- 21600 0 0"/>
                <a:gd name="G2" fmla="+- 21600 0 0"/>
                <a:gd name="T0" fmla="*/ 1005 w 22605"/>
                <a:gd name="T1" fmla="*/ 0 h 43200"/>
                <a:gd name="T2" fmla="*/ 0 w 22605"/>
                <a:gd name="T3" fmla="*/ 43177 h 43200"/>
                <a:gd name="T4" fmla="*/ 1005 w 226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5" h="43200" fill="none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</a:path>
                <a:path w="22605" h="43200" stroke="0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  <a:lnTo>
                    <a:pt x="1005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23" name="Arc 11"/>
            <p:cNvSpPr>
              <a:spLocks/>
            </p:cNvSpPr>
            <p:nvPr/>
          </p:nvSpPr>
          <p:spPr bwMode="auto">
            <a:xfrm>
              <a:off x="3792" y="1584"/>
              <a:ext cx="240" cy="6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25" name="Text Box 13"/>
          <p:cNvSpPr txBox="1">
            <a:spLocks noChangeArrowheads="1"/>
          </p:cNvSpPr>
          <p:nvPr/>
        </p:nvSpPr>
        <p:spPr bwMode="auto">
          <a:xfrm>
            <a:off x="2895600" y="5181600"/>
            <a:ext cx="337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Optimized modem pool and polices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685800" y="1600200"/>
            <a:ext cx="2590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Effect of number of lines and polices on performance</a:t>
            </a: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6248400" y="1600200"/>
            <a:ext cx="2590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Workload characteristics and current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ISP  (3)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that this is a “resource sharing network”</a:t>
            </a:r>
          </a:p>
          <a:p>
            <a:pPr lvl="1"/>
            <a:r>
              <a:rPr lang="en-US" altLang="en-US"/>
              <a:t>Users must share a limited number of lines</a:t>
            </a:r>
          </a:p>
          <a:p>
            <a:pPr lvl="1"/>
            <a:r>
              <a:rPr lang="en-US" altLang="en-US"/>
              <a:t>Number of users exceeds the number of lines</a:t>
            </a:r>
          </a:p>
          <a:p>
            <a:pPr lvl="1"/>
            <a:r>
              <a:rPr lang="en-US" altLang="en-US"/>
              <a:t>If number of active users equals the number of lines, further use attempts by other users will be blocked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2209800" y="4343400"/>
            <a:ext cx="4649788" cy="1609725"/>
            <a:chOff x="1392" y="2736"/>
            <a:chExt cx="2929" cy="1014"/>
          </a:xfrm>
        </p:grpSpPr>
        <p:sp>
          <p:nvSpPr>
            <p:cNvPr id="266245" name="Text Box 5"/>
            <p:cNvSpPr txBox="1">
              <a:spLocks noChangeArrowheads="1"/>
            </p:cNvSpPr>
            <p:nvPr/>
          </p:nvSpPr>
          <p:spPr bwMode="auto">
            <a:xfrm>
              <a:off x="3216" y="3024"/>
              <a:ext cx="1105" cy="5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Shared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Resources</a:t>
              </a:r>
            </a:p>
          </p:txBody>
        </p:sp>
        <p:sp>
          <p:nvSpPr>
            <p:cNvPr id="266246" name="Line 6"/>
            <p:cNvSpPr>
              <a:spLocks noChangeShapeType="1"/>
            </p:cNvSpPr>
            <p:nvPr/>
          </p:nvSpPr>
          <p:spPr bwMode="auto">
            <a:xfrm flipV="1">
              <a:off x="2160" y="3360"/>
              <a:ext cx="1056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47" name="Line 7"/>
            <p:cNvSpPr>
              <a:spLocks noChangeShapeType="1"/>
            </p:cNvSpPr>
            <p:nvPr/>
          </p:nvSpPr>
          <p:spPr bwMode="auto">
            <a:xfrm>
              <a:off x="2064" y="2832"/>
              <a:ext cx="1152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48" name="Text Box 8"/>
            <p:cNvSpPr txBox="1">
              <a:spLocks noChangeArrowheads="1"/>
            </p:cNvSpPr>
            <p:nvPr/>
          </p:nvSpPr>
          <p:spPr bwMode="auto">
            <a:xfrm>
              <a:off x="1392" y="2736"/>
              <a:ext cx="710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User 1</a:t>
              </a:r>
            </a:p>
          </p:txBody>
        </p:sp>
        <p:sp>
          <p:nvSpPr>
            <p:cNvPr id="266249" name="Text Box 9"/>
            <p:cNvSpPr txBox="1">
              <a:spLocks noChangeArrowheads="1"/>
            </p:cNvSpPr>
            <p:nvPr/>
          </p:nvSpPr>
          <p:spPr bwMode="auto">
            <a:xfrm>
              <a:off x="1392" y="3456"/>
              <a:ext cx="742" cy="2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bg1"/>
                  </a:solidFill>
                </a:rPr>
                <a:t>User N</a:t>
              </a:r>
            </a:p>
          </p:txBody>
        </p:sp>
        <p:sp>
          <p:nvSpPr>
            <p:cNvPr id="266254" name="Text Box 14"/>
            <p:cNvSpPr txBox="1">
              <a:spLocks noChangeArrowheads="1"/>
            </p:cNvSpPr>
            <p:nvPr/>
          </p:nvSpPr>
          <p:spPr bwMode="auto">
            <a:xfrm rot="-5400000">
              <a:off x="1443" y="3021"/>
              <a:ext cx="4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4000">
                  <a:solidFill>
                    <a:schemeClr val="accent2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ISP  (4)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Metrics</a:t>
            </a:r>
          </a:p>
          <a:p>
            <a:pPr lvl="1"/>
            <a:r>
              <a:rPr lang="en-US" altLang="en-US"/>
              <a:t>Blocking probability</a:t>
            </a:r>
          </a:p>
          <a:p>
            <a:pPr lvl="1"/>
            <a:r>
              <a:rPr lang="en-US" altLang="en-US"/>
              <a:t>Wait time (until a line is free)</a:t>
            </a:r>
          </a:p>
          <a:p>
            <a:r>
              <a:rPr lang="en-US" altLang="en-US"/>
              <a:t>System parameters</a:t>
            </a:r>
          </a:p>
          <a:p>
            <a:pPr lvl="1"/>
            <a:r>
              <a:rPr lang="en-US" altLang="en-US"/>
              <a:t>Number of lines</a:t>
            </a:r>
          </a:p>
          <a:p>
            <a:r>
              <a:rPr lang="en-US" altLang="en-US"/>
              <a:t>Workload parameters</a:t>
            </a:r>
          </a:p>
          <a:p>
            <a:pPr lvl="1"/>
            <a:r>
              <a:rPr lang="en-US" altLang="en-US"/>
              <a:t>Number of calls (arrival or attempt rate)</a:t>
            </a:r>
          </a:p>
          <a:p>
            <a:pPr lvl="1"/>
            <a:r>
              <a:rPr lang="en-US" altLang="en-US"/>
              <a:t>Length of call (holding or service time)</a:t>
            </a:r>
          </a:p>
          <a:p>
            <a:pPr lvl="1"/>
            <a:r>
              <a:rPr lang="en-US" altLang="en-US"/>
              <a:t>Time until retry attempt if blocked</a:t>
            </a:r>
          </a:p>
          <a:p>
            <a:r>
              <a:rPr lang="en-US" altLang="en-US"/>
              <a:t>Factors to vary for the study</a:t>
            </a:r>
          </a:p>
          <a:p>
            <a:pPr lvl="1"/>
            <a:r>
              <a:rPr lang="en-US" altLang="en-US"/>
              <a:t>Number of lines</a:t>
            </a:r>
          </a:p>
          <a:p>
            <a:pPr lvl="1"/>
            <a:r>
              <a:rPr lang="en-US" altLang="en-US"/>
              <a:t>Number of users (attempt rate)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ISP  (5)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Evaluation techniques</a:t>
            </a:r>
          </a:p>
          <a:p>
            <a:pPr lvl="1"/>
            <a:r>
              <a:rPr lang="en-US" altLang="en-US"/>
              <a:t>Analytical (Erlang model)</a:t>
            </a:r>
          </a:p>
          <a:p>
            <a:pPr lvl="1"/>
            <a:r>
              <a:rPr lang="en-US" altLang="en-US"/>
              <a:t>Measurement of specific configuration(s) to validate analytical results</a:t>
            </a:r>
          </a:p>
          <a:p>
            <a:r>
              <a:rPr lang="en-US" altLang="en-US"/>
              <a:t>Select workloads</a:t>
            </a:r>
          </a:p>
          <a:p>
            <a:pPr lvl="1"/>
            <a:r>
              <a:rPr lang="en-US" altLang="en-US"/>
              <a:t>Assumptions</a:t>
            </a:r>
          </a:p>
          <a:p>
            <a:pPr lvl="2"/>
            <a:r>
              <a:rPr lang="en-US" altLang="en-US"/>
              <a:t>Holding time</a:t>
            </a:r>
          </a:p>
          <a:p>
            <a:pPr lvl="2"/>
            <a:r>
              <a:rPr lang="en-US" altLang="en-US"/>
              <a:t>Probability of an attempt from a user</a:t>
            </a:r>
          </a:p>
          <a:p>
            <a:pPr lvl="2"/>
            <a:r>
              <a:rPr lang="en-US" altLang="en-US"/>
              <a:t>Retry characteristics</a:t>
            </a:r>
          </a:p>
          <a:p>
            <a:pPr lvl="1"/>
            <a:r>
              <a:rPr lang="en-US" altLang="en-US"/>
              <a:t>Assumptions can be developed by monitoring use patterns</a:t>
            </a:r>
          </a:p>
          <a:p>
            <a:pPr lvl="2"/>
            <a:r>
              <a:rPr lang="en-US" altLang="en-US"/>
              <a:t>Requires network management (monitoring)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ISP  (6)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Design and conduct experiments</a:t>
            </a:r>
          </a:p>
          <a:p>
            <a:pPr lvl="1"/>
            <a:r>
              <a:rPr lang="en-US" altLang="en-US"/>
              <a:t>Easy for analytical study</a:t>
            </a:r>
          </a:p>
          <a:p>
            <a:pPr lvl="1"/>
            <a:r>
              <a:rPr lang="en-US" altLang="en-US"/>
              <a:t>More difficult for measurements</a:t>
            </a:r>
          </a:p>
          <a:p>
            <a:r>
              <a:rPr lang="en-US" altLang="en-US"/>
              <a:t>Analyze and interpret results</a:t>
            </a:r>
          </a:p>
          <a:p>
            <a:pPr lvl="1"/>
            <a:r>
              <a:rPr lang="en-US" altLang="en-US"/>
              <a:t>Again, easy for analytical study and more difficult for measurements</a:t>
            </a:r>
          </a:p>
          <a:p>
            <a:r>
              <a:rPr lang="en-US" altLang="en-US"/>
              <a:t>Present results</a:t>
            </a:r>
          </a:p>
          <a:p>
            <a:pPr lvl="1"/>
            <a:r>
              <a:rPr lang="en-US" altLang="en-US"/>
              <a:t>Validation of analytical results using measurements increases confidence in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Studying the Virginia Tech Modem Pool</a:t>
            </a: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Traffic assumptions</a:t>
            </a:r>
          </a:p>
          <a:p>
            <a:pPr lvl="1"/>
            <a:r>
              <a:rPr lang="en-US" altLang="en-US"/>
              <a:t>Measurements made on the Virginia Tech modem pool</a:t>
            </a:r>
          </a:p>
          <a:p>
            <a:r>
              <a:rPr lang="en-US" altLang="en-US"/>
              <a:t>Simulation using OPNET Modeler™</a:t>
            </a:r>
          </a:p>
          <a:p>
            <a:r>
              <a:rPr lang="en-US" altLang="en-US"/>
              <a:t>Problem</a:t>
            </a:r>
          </a:p>
          <a:p>
            <a:pPr lvl="1"/>
            <a:r>
              <a:rPr lang="en-US" altLang="en-US"/>
              <a:t>Look at call blocking probability</a:t>
            </a:r>
          </a:p>
          <a:p>
            <a:pPr lvl="1"/>
            <a:r>
              <a:rPr lang="en-US" altLang="en-US"/>
              <a:t>Analyze the impact of increasing the number of modems versus imposing a rule to drop all calls after X hours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685800" y="5029200"/>
            <a:ext cx="7772400" cy="14128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15000"/>
              </a:spcBef>
              <a:buClr>
                <a:schemeClr val="accent2"/>
              </a:buClr>
              <a:buSzPct val="65000"/>
              <a:buFont typeface="Monotype Sorts" pitchFamily="2" charset="2"/>
              <a:buNone/>
            </a:pPr>
            <a:r>
              <a:rPr lang="en-US" altLang="en-US" sz="1800" b="0">
                <a:solidFill>
                  <a:schemeClr val="tx2"/>
                </a:solidFill>
                <a:cs typeface="Times New Roman" pitchFamily="18" charset="0"/>
              </a:rPr>
              <a:t>D. Novak, D. Rowland, M. Stepanek, D. Watkins and L. A. DaSilva, "Modem Pool Simulation and Performance Analysis," in the proceedings of </a:t>
            </a:r>
            <a:r>
              <a:rPr lang="en-US" altLang="en-US" sz="1800" b="0" i="1">
                <a:solidFill>
                  <a:schemeClr val="tx2"/>
                </a:solidFill>
                <a:cs typeface="Times New Roman" pitchFamily="18" charset="0"/>
              </a:rPr>
              <a:t>2000 SCS Symposium on Performance Evaluation of Computer and Telecommunication Systems (SPECTS'2K)</a:t>
            </a:r>
            <a:r>
              <a:rPr lang="en-US" altLang="en-US" sz="1800" b="0">
                <a:solidFill>
                  <a:schemeClr val="tx2"/>
                </a:solidFill>
                <a:cs typeface="Times New Roman" pitchFamily="18" charset="0"/>
              </a:rPr>
              <a:t>, July 16-20, 2000, Vancouver, Canada, pp.88-95.</a:t>
            </a:r>
            <a:r>
              <a:rPr lang="en-US" altLang="en-US" sz="1800" b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447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R. Jain, </a:t>
            </a:r>
            <a:r>
              <a:rPr lang="en-US" altLang="en-US" sz="1800" i="1"/>
              <a:t>The Art of Computer Systems Performance Analysis:  Techniques for Experimental Design, Measurement, Simulation, and Modeling</a:t>
            </a:r>
            <a:r>
              <a:rPr lang="en-US" altLang="en-US" sz="1800"/>
              <a:t>, John Wiley and Sons, 1991.</a:t>
            </a:r>
          </a:p>
          <a:p>
            <a:r>
              <a:rPr lang="en-US" altLang="en-US" sz="1800"/>
              <a:t>M. H. MacDougall, </a:t>
            </a:r>
            <a:r>
              <a:rPr lang="en-US" altLang="en-US" sz="1800" i="1"/>
              <a:t>Simulating Computer Systems: Techniques and Tools</a:t>
            </a:r>
            <a:r>
              <a:rPr lang="en-US" altLang="en-US" sz="1800"/>
              <a:t>, MIT Press, 1987.</a:t>
            </a:r>
          </a:p>
          <a:p>
            <a:r>
              <a:rPr lang="en-US" altLang="en-US" sz="1800"/>
              <a:t>D. W. Petr, Course Notes, The University of Kansas, 1999.</a:t>
            </a:r>
          </a:p>
          <a:p>
            <a:r>
              <a:rPr lang="en-US" altLang="en-US" sz="1800"/>
              <a:t>W. Stallings, </a:t>
            </a:r>
            <a:r>
              <a:rPr lang="en-US" altLang="en-US" sz="1800" i="1"/>
              <a:t>High Speed Networks: TCP/IP and ATM Design Principles</a:t>
            </a:r>
            <a:r>
              <a:rPr lang="en-US" altLang="en-US" sz="1800"/>
              <a:t>, Prentice-Hall, 1998.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 Results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57175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1295400" y="1152525"/>
          <a:ext cx="6553200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4" name="Picture" r:id="rId3" imgW="5343144" imgH="4000500" progId="Word.Picture.8">
                  <p:embed/>
                </p:oleObj>
              </mc:Choice>
              <mc:Fallback>
                <p:oleObj name="Picture" r:id="rId3" imgW="5343144" imgH="40005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52525"/>
                        <a:ext cx="6553200" cy="527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Validation versus Verification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Verification (usually easy to do)</a:t>
            </a:r>
          </a:p>
          <a:p>
            <a:pPr lvl="1"/>
            <a:r>
              <a:rPr lang="en-US" altLang="en-US"/>
              <a:t>Is the model properly constructed?</a:t>
            </a:r>
          </a:p>
          <a:p>
            <a:pPr lvl="1"/>
            <a:r>
              <a:rPr lang="en-US" altLang="en-US"/>
              <a:t>Analytical model:  “Is the math right?”</a:t>
            </a:r>
          </a:p>
          <a:p>
            <a:pPr lvl="1"/>
            <a:r>
              <a:rPr lang="en-US" altLang="en-US"/>
              <a:t>Simulation model:  “Is the model properly coded?”</a:t>
            </a:r>
          </a:p>
          <a:p>
            <a:r>
              <a:rPr lang="en-US" altLang="en-US"/>
              <a:t>Validation (often hard to do)</a:t>
            </a:r>
          </a:p>
          <a:p>
            <a:pPr lvl="1"/>
            <a:r>
              <a:rPr lang="en-US" altLang="en-US"/>
              <a:t>Does the model accurately represent the behavior of the system of interest?</a:t>
            </a:r>
          </a:p>
          <a:p>
            <a:pPr lvl="1"/>
            <a:r>
              <a:rPr lang="en-US" altLang="en-US"/>
              <a:t>Analytical model:  “Is the model ‘correct’?”</a:t>
            </a:r>
          </a:p>
          <a:p>
            <a:pPr lvl="1"/>
            <a:r>
              <a:rPr lang="en-US" altLang="en-US"/>
              <a:t>Simulation model:  “Is this an accurate simulation for the questions of interest?”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Backbone Service  (1)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carrier provides backbone services to companies and lower-tier ISPs</a:t>
            </a:r>
          </a:p>
          <a:p>
            <a:pPr lvl="1"/>
            <a:r>
              <a:rPr lang="en-US" altLang="en-US"/>
              <a:t>Internet access to companies and ISPs</a:t>
            </a:r>
          </a:p>
          <a:p>
            <a:pPr lvl="1"/>
            <a:r>
              <a:rPr lang="en-US" altLang="en-US"/>
              <a:t>Virtual private network (VPN) service for corporate networks</a:t>
            </a:r>
          </a:p>
        </p:txBody>
      </p:sp>
      <p:grpSp>
        <p:nvGrpSpPr>
          <p:cNvPr id="270355" name="Group 19"/>
          <p:cNvGrpSpPr>
            <a:grpSpLocks/>
          </p:cNvGrpSpPr>
          <p:nvPr/>
        </p:nvGrpSpPr>
        <p:grpSpPr bwMode="auto">
          <a:xfrm>
            <a:off x="1524000" y="3352800"/>
            <a:ext cx="6096000" cy="2971800"/>
            <a:chOff x="960" y="2112"/>
            <a:chExt cx="3840" cy="1872"/>
          </a:xfrm>
        </p:grpSpPr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1776" y="2400"/>
              <a:ext cx="480" cy="57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1296" y="3024"/>
              <a:ext cx="1056" cy="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3312" y="2400"/>
              <a:ext cx="912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3456" y="3072"/>
              <a:ext cx="10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>
              <a:off x="3264" y="3360"/>
              <a:ext cx="912" cy="3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1824" y="3456"/>
              <a:ext cx="864" cy="3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0340" name="Object 4"/>
            <p:cNvGraphicFramePr>
              <a:graphicFrameLocks/>
            </p:cNvGraphicFramePr>
            <p:nvPr/>
          </p:nvGraphicFramePr>
          <p:xfrm>
            <a:off x="1872" y="2448"/>
            <a:ext cx="2112" cy="1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64" name="Microsoft ClipArt Gallery" r:id="rId3" imgW="5757840" imgH="3220920" progId="MS_ClipArt_Gallery">
                    <p:embed/>
                  </p:oleObj>
                </mc:Choice>
                <mc:Fallback>
                  <p:oleObj name="Microsoft ClipArt Gallery" r:id="rId3" imgW="5757840" imgH="3220920" progId="MS_ClipArt_Gallery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48"/>
                          <a:ext cx="2112" cy="1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1" name="Text Box 5"/>
            <p:cNvSpPr txBox="1">
              <a:spLocks noChangeArrowheads="1"/>
            </p:cNvSpPr>
            <p:nvPr/>
          </p:nvSpPr>
          <p:spPr bwMode="auto">
            <a:xfrm>
              <a:off x="2400" y="2784"/>
              <a:ext cx="103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Backbone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Network</a:t>
              </a:r>
            </a:p>
          </p:txBody>
        </p:sp>
        <p:sp>
          <p:nvSpPr>
            <p:cNvPr id="270342" name="Oval 6"/>
            <p:cNvSpPr>
              <a:spLocks noChangeArrowheads="1"/>
            </p:cNvSpPr>
            <p:nvPr/>
          </p:nvSpPr>
          <p:spPr bwMode="auto">
            <a:xfrm>
              <a:off x="3888" y="2112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ISP</a:t>
              </a:r>
            </a:p>
          </p:txBody>
        </p:sp>
        <p:sp>
          <p:nvSpPr>
            <p:cNvPr id="270343" name="Oval 7"/>
            <p:cNvSpPr>
              <a:spLocks noChangeArrowheads="1"/>
            </p:cNvSpPr>
            <p:nvPr/>
          </p:nvSpPr>
          <p:spPr bwMode="auto">
            <a:xfrm>
              <a:off x="4224" y="2784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70344" name="Oval 8"/>
            <p:cNvSpPr>
              <a:spLocks noChangeArrowheads="1"/>
            </p:cNvSpPr>
            <p:nvPr/>
          </p:nvSpPr>
          <p:spPr bwMode="auto">
            <a:xfrm>
              <a:off x="3888" y="3456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70345" name="Oval 9"/>
            <p:cNvSpPr>
              <a:spLocks noChangeArrowheads="1"/>
            </p:cNvSpPr>
            <p:nvPr/>
          </p:nvSpPr>
          <p:spPr bwMode="auto">
            <a:xfrm>
              <a:off x="960" y="2784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70347" name="Oval 11"/>
            <p:cNvSpPr>
              <a:spLocks noChangeArrowheads="1"/>
            </p:cNvSpPr>
            <p:nvPr/>
          </p:nvSpPr>
          <p:spPr bwMode="auto">
            <a:xfrm>
              <a:off x="1488" y="2112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70354" name="Text Box 18"/>
            <p:cNvSpPr txBox="1">
              <a:spLocks noChangeArrowheads="1"/>
            </p:cNvSpPr>
            <p:nvPr/>
          </p:nvSpPr>
          <p:spPr bwMode="auto">
            <a:xfrm>
              <a:off x="1008" y="3696"/>
              <a:ext cx="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</a:rPr>
                <a:t>Internet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Backbone Service  (2)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782763"/>
          </a:xfrm>
        </p:spPr>
        <p:txBody>
          <a:bodyPr/>
          <a:lstStyle/>
          <a:p>
            <a:r>
              <a:rPr lang="en-US" altLang="en-US"/>
              <a:t>This is a “switching network”</a:t>
            </a:r>
          </a:p>
          <a:p>
            <a:pPr lvl="1"/>
            <a:r>
              <a:rPr lang="en-US" altLang="en-US"/>
              <a:t>Customer networks are endpoints</a:t>
            </a:r>
          </a:p>
          <a:p>
            <a:pPr lvl="1"/>
            <a:r>
              <a:rPr lang="en-US" altLang="en-US"/>
              <a:t>IP routers in the backbone are switches</a:t>
            </a:r>
          </a:p>
          <a:p>
            <a:r>
              <a:rPr lang="en-US" altLang="en-US"/>
              <a:t>Backbone network defines system boundary</a:t>
            </a:r>
          </a:p>
        </p:txBody>
      </p:sp>
      <p:grpSp>
        <p:nvGrpSpPr>
          <p:cNvPr id="273457" name="Group 49"/>
          <p:cNvGrpSpPr>
            <a:grpSpLocks/>
          </p:cNvGrpSpPr>
          <p:nvPr/>
        </p:nvGrpSpPr>
        <p:grpSpPr bwMode="auto">
          <a:xfrm>
            <a:off x="914400" y="3276600"/>
            <a:ext cx="7239000" cy="3124200"/>
            <a:chOff x="432" y="2064"/>
            <a:chExt cx="4560" cy="1968"/>
          </a:xfrm>
        </p:grpSpPr>
        <p:sp>
          <p:nvSpPr>
            <p:cNvPr id="273454" name="Rectangle 46"/>
            <p:cNvSpPr>
              <a:spLocks noChangeArrowheads="1"/>
            </p:cNvSpPr>
            <p:nvPr/>
          </p:nvSpPr>
          <p:spPr bwMode="auto">
            <a:xfrm>
              <a:off x="1632" y="2064"/>
              <a:ext cx="2208" cy="1680"/>
            </a:xfrm>
            <a:prstGeom prst="rect">
              <a:avLst/>
            </a:prstGeom>
            <a:noFill/>
            <a:ln w="38100">
              <a:solidFill>
                <a:srgbClr val="00FF99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3" name="Line 45"/>
            <p:cNvSpPr>
              <a:spLocks noChangeShapeType="1"/>
            </p:cNvSpPr>
            <p:nvPr/>
          </p:nvSpPr>
          <p:spPr bwMode="auto">
            <a:xfrm>
              <a:off x="2256" y="2544"/>
              <a:ext cx="768" cy="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3" name="Line 5"/>
            <p:cNvSpPr>
              <a:spLocks noChangeShapeType="1"/>
            </p:cNvSpPr>
            <p:nvPr/>
          </p:nvSpPr>
          <p:spPr bwMode="auto">
            <a:xfrm>
              <a:off x="1344" y="2400"/>
              <a:ext cx="624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4" name="Line 6"/>
            <p:cNvSpPr>
              <a:spLocks noChangeShapeType="1"/>
            </p:cNvSpPr>
            <p:nvPr/>
          </p:nvSpPr>
          <p:spPr bwMode="auto">
            <a:xfrm>
              <a:off x="1152" y="3024"/>
              <a:ext cx="672" cy="1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5" name="Line 7"/>
            <p:cNvSpPr>
              <a:spLocks noChangeShapeType="1"/>
            </p:cNvSpPr>
            <p:nvPr/>
          </p:nvSpPr>
          <p:spPr bwMode="auto">
            <a:xfrm flipV="1">
              <a:off x="3504" y="2400"/>
              <a:ext cx="912" cy="52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V="1">
              <a:off x="3648" y="3072"/>
              <a:ext cx="10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7" name="Line 9"/>
            <p:cNvSpPr>
              <a:spLocks noChangeShapeType="1"/>
            </p:cNvSpPr>
            <p:nvPr/>
          </p:nvSpPr>
          <p:spPr bwMode="auto">
            <a:xfrm>
              <a:off x="3216" y="3456"/>
              <a:ext cx="1152" cy="24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8" name="Line 10"/>
            <p:cNvSpPr>
              <a:spLocks noChangeShapeType="1"/>
            </p:cNvSpPr>
            <p:nvPr/>
          </p:nvSpPr>
          <p:spPr bwMode="auto">
            <a:xfrm flipV="1">
              <a:off x="1296" y="3264"/>
              <a:ext cx="672" cy="6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1" name="Oval 13"/>
            <p:cNvSpPr>
              <a:spLocks noChangeArrowheads="1"/>
            </p:cNvSpPr>
            <p:nvPr/>
          </p:nvSpPr>
          <p:spPr bwMode="auto">
            <a:xfrm>
              <a:off x="4080" y="2112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ISP</a:t>
              </a:r>
            </a:p>
          </p:txBody>
        </p:sp>
        <p:sp>
          <p:nvSpPr>
            <p:cNvPr id="273422" name="Oval 14"/>
            <p:cNvSpPr>
              <a:spLocks noChangeArrowheads="1"/>
            </p:cNvSpPr>
            <p:nvPr/>
          </p:nvSpPr>
          <p:spPr bwMode="auto">
            <a:xfrm>
              <a:off x="4416" y="2784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73423" name="Oval 15"/>
            <p:cNvSpPr>
              <a:spLocks noChangeArrowheads="1"/>
            </p:cNvSpPr>
            <p:nvPr/>
          </p:nvSpPr>
          <p:spPr bwMode="auto">
            <a:xfrm>
              <a:off x="4080" y="3456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73424" name="Oval 16"/>
            <p:cNvSpPr>
              <a:spLocks noChangeArrowheads="1"/>
            </p:cNvSpPr>
            <p:nvPr/>
          </p:nvSpPr>
          <p:spPr bwMode="auto">
            <a:xfrm>
              <a:off x="816" y="2784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73425" name="Oval 17"/>
            <p:cNvSpPr>
              <a:spLocks noChangeArrowheads="1"/>
            </p:cNvSpPr>
            <p:nvPr/>
          </p:nvSpPr>
          <p:spPr bwMode="auto">
            <a:xfrm>
              <a:off x="960" y="2112"/>
              <a:ext cx="576" cy="52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73426" name="Text Box 18"/>
            <p:cNvSpPr txBox="1">
              <a:spLocks noChangeArrowheads="1"/>
            </p:cNvSpPr>
            <p:nvPr/>
          </p:nvSpPr>
          <p:spPr bwMode="auto">
            <a:xfrm>
              <a:off x="432" y="3744"/>
              <a:ext cx="7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chemeClr val="tx2"/>
                  </a:solidFill>
                </a:rPr>
                <a:t>Internet</a:t>
              </a:r>
            </a:p>
          </p:txBody>
        </p:sp>
        <p:sp>
          <p:nvSpPr>
            <p:cNvPr id="273444" name="Line 36"/>
            <p:cNvSpPr>
              <a:spLocks noChangeShapeType="1"/>
            </p:cNvSpPr>
            <p:nvPr/>
          </p:nvSpPr>
          <p:spPr bwMode="auto">
            <a:xfrm>
              <a:off x="2976" y="2592"/>
              <a:ext cx="96" cy="76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6" name="Line 38"/>
            <p:cNvSpPr>
              <a:spLocks noChangeShapeType="1"/>
            </p:cNvSpPr>
            <p:nvPr/>
          </p:nvSpPr>
          <p:spPr bwMode="auto">
            <a:xfrm>
              <a:off x="2976" y="2592"/>
              <a:ext cx="528" cy="3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1" name="Line 43"/>
            <p:cNvSpPr>
              <a:spLocks noChangeShapeType="1"/>
            </p:cNvSpPr>
            <p:nvPr/>
          </p:nvSpPr>
          <p:spPr bwMode="auto">
            <a:xfrm>
              <a:off x="2256" y="2592"/>
              <a:ext cx="768" cy="72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2" name="Line 44"/>
            <p:cNvSpPr>
              <a:spLocks noChangeShapeType="1"/>
            </p:cNvSpPr>
            <p:nvPr/>
          </p:nvSpPr>
          <p:spPr bwMode="auto">
            <a:xfrm flipV="1">
              <a:off x="2016" y="2592"/>
              <a:ext cx="288" cy="6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3431" name="Group 23"/>
            <p:cNvGrpSpPr>
              <a:grpSpLocks/>
            </p:cNvGrpSpPr>
            <p:nvPr/>
          </p:nvGrpSpPr>
          <p:grpSpPr bwMode="auto">
            <a:xfrm>
              <a:off x="2736" y="2352"/>
              <a:ext cx="480" cy="480"/>
              <a:chOff x="2448" y="1824"/>
              <a:chExt cx="480" cy="480"/>
            </a:xfrm>
          </p:grpSpPr>
          <p:sp>
            <p:nvSpPr>
              <p:cNvPr id="273427" name="Oval 19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480" cy="48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73428" name="Line 20"/>
              <p:cNvSpPr>
                <a:spLocks noChangeShapeType="1"/>
              </p:cNvSpPr>
              <p:nvPr/>
            </p:nvSpPr>
            <p:spPr bwMode="auto">
              <a:xfrm>
                <a:off x="2688" y="18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30" name="Line 22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3432" name="Group 24"/>
            <p:cNvGrpSpPr>
              <a:grpSpLocks/>
            </p:cNvGrpSpPr>
            <p:nvPr/>
          </p:nvGrpSpPr>
          <p:grpSpPr bwMode="auto">
            <a:xfrm>
              <a:off x="3264" y="2736"/>
              <a:ext cx="480" cy="480"/>
              <a:chOff x="2448" y="1824"/>
              <a:chExt cx="480" cy="480"/>
            </a:xfrm>
          </p:grpSpPr>
          <p:sp>
            <p:nvSpPr>
              <p:cNvPr id="273433" name="Oval 25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480" cy="48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73434" name="Line 26"/>
              <p:cNvSpPr>
                <a:spLocks noChangeShapeType="1"/>
              </p:cNvSpPr>
              <p:nvPr/>
            </p:nvSpPr>
            <p:spPr bwMode="auto">
              <a:xfrm>
                <a:off x="2688" y="18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35" name="Line 27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3436" name="Group 28"/>
            <p:cNvGrpSpPr>
              <a:grpSpLocks/>
            </p:cNvGrpSpPr>
            <p:nvPr/>
          </p:nvGrpSpPr>
          <p:grpSpPr bwMode="auto">
            <a:xfrm>
              <a:off x="2832" y="3168"/>
              <a:ext cx="480" cy="480"/>
              <a:chOff x="2448" y="1824"/>
              <a:chExt cx="480" cy="480"/>
            </a:xfrm>
          </p:grpSpPr>
          <p:sp>
            <p:nvSpPr>
              <p:cNvPr id="273437" name="Oval 29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480" cy="48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73438" name="Line 30"/>
              <p:cNvSpPr>
                <a:spLocks noChangeShapeType="1"/>
              </p:cNvSpPr>
              <p:nvPr/>
            </p:nvSpPr>
            <p:spPr bwMode="auto">
              <a:xfrm>
                <a:off x="2688" y="18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39" name="Line 31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3440" name="Group 32"/>
            <p:cNvGrpSpPr>
              <a:grpSpLocks/>
            </p:cNvGrpSpPr>
            <p:nvPr/>
          </p:nvGrpSpPr>
          <p:grpSpPr bwMode="auto">
            <a:xfrm>
              <a:off x="1728" y="2976"/>
              <a:ext cx="480" cy="480"/>
              <a:chOff x="2448" y="1824"/>
              <a:chExt cx="480" cy="480"/>
            </a:xfrm>
          </p:grpSpPr>
          <p:sp>
            <p:nvSpPr>
              <p:cNvPr id="273441" name="Oval 33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480" cy="48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73442" name="Line 34"/>
              <p:cNvSpPr>
                <a:spLocks noChangeShapeType="1"/>
              </p:cNvSpPr>
              <p:nvPr/>
            </p:nvSpPr>
            <p:spPr bwMode="auto">
              <a:xfrm>
                <a:off x="2688" y="18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43" name="Line 35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3447" name="Group 39"/>
            <p:cNvGrpSpPr>
              <a:grpSpLocks/>
            </p:cNvGrpSpPr>
            <p:nvPr/>
          </p:nvGrpSpPr>
          <p:grpSpPr bwMode="auto">
            <a:xfrm>
              <a:off x="2016" y="2352"/>
              <a:ext cx="480" cy="480"/>
              <a:chOff x="2448" y="1824"/>
              <a:chExt cx="480" cy="480"/>
            </a:xfrm>
          </p:grpSpPr>
          <p:sp>
            <p:nvSpPr>
              <p:cNvPr id="273448" name="Oval 40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480" cy="48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b="0">
                  <a:solidFill>
                    <a:srgbClr val="000066"/>
                  </a:solidFill>
                </a:endParaRPr>
              </a:p>
            </p:txBody>
          </p:sp>
          <p:sp>
            <p:nvSpPr>
              <p:cNvPr id="273449" name="Line 41"/>
              <p:cNvSpPr>
                <a:spLocks noChangeShapeType="1"/>
              </p:cNvSpPr>
              <p:nvPr/>
            </p:nvSpPr>
            <p:spPr bwMode="auto">
              <a:xfrm>
                <a:off x="2688" y="18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50" name="Line 42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3455" name="Text Box 47"/>
            <p:cNvSpPr txBox="1">
              <a:spLocks noChangeArrowheads="1"/>
            </p:cNvSpPr>
            <p:nvPr/>
          </p:nvSpPr>
          <p:spPr bwMode="auto">
            <a:xfrm>
              <a:off x="2832" y="3744"/>
              <a:ext cx="9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rgbClr val="00FF99"/>
                  </a:solidFill>
                </a:rPr>
                <a:t>Backbone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Backbone Service  (3)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Throughput objectives – relatively simple</a:t>
            </a:r>
          </a:p>
          <a:p>
            <a:pPr lvl="1"/>
            <a:r>
              <a:rPr lang="en-US" altLang="en-US"/>
              <a:t>Maximize network throughput given a maximum cost constraint</a:t>
            </a:r>
          </a:p>
          <a:p>
            <a:pPr lvl="1"/>
            <a:r>
              <a:rPr lang="en-US" altLang="en-US"/>
              <a:t>Minimize cost given a minimum throughput constraint</a:t>
            </a:r>
          </a:p>
          <a:p>
            <a:r>
              <a:rPr lang="en-US" altLang="en-US"/>
              <a:t>Throughput factors</a:t>
            </a:r>
          </a:p>
          <a:p>
            <a:pPr lvl="1"/>
            <a:r>
              <a:rPr lang="en-US" altLang="en-US"/>
              <a:t>Network topology</a:t>
            </a:r>
          </a:p>
          <a:p>
            <a:pPr lvl="1"/>
            <a:r>
              <a:rPr lang="en-US" altLang="en-US"/>
              <a:t>Link capacity</a:t>
            </a:r>
          </a:p>
          <a:p>
            <a:pPr lvl="1"/>
            <a:r>
              <a:rPr lang="en-US" altLang="en-US"/>
              <a:t>Router capacity</a:t>
            </a:r>
          </a:p>
          <a:p>
            <a:pPr lvl="1"/>
            <a:r>
              <a:rPr lang="en-US" altLang="en-US"/>
              <a:t>Routing algorithm (efficiency)</a:t>
            </a:r>
          </a:p>
          <a:p>
            <a:pPr lvl="1"/>
            <a:r>
              <a:rPr lang="en-US" altLang="en-US"/>
              <a:t>Workload (characteristics of traffic leaving customer networks)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Backbone Service  (4)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Network management</a:t>
            </a:r>
          </a:p>
          <a:p>
            <a:pPr lvl="1"/>
            <a:r>
              <a:rPr lang="en-US" altLang="en-US"/>
              <a:t>Identify problems</a:t>
            </a:r>
          </a:p>
          <a:p>
            <a:pPr lvl="2"/>
            <a:r>
              <a:rPr lang="en-US" altLang="en-US"/>
              <a:t>Bottlenecks</a:t>
            </a:r>
          </a:p>
          <a:p>
            <a:pPr lvl="2"/>
            <a:r>
              <a:rPr lang="en-US" altLang="en-US"/>
              <a:t>Routing problems</a:t>
            </a:r>
          </a:p>
          <a:p>
            <a:pPr lvl="2"/>
            <a:r>
              <a:rPr lang="en-US" altLang="en-US"/>
              <a:t>Misbehaved customer networks</a:t>
            </a:r>
          </a:p>
          <a:p>
            <a:pPr lvl="2"/>
            <a:r>
              <a:rPr lang="en-US" altLang="en-US"/>
              <a:t>Link and router failures</a:t>
            </a:r>
          </a:p>
          <a:p>
            <a:pPr lvl="1"/>
            <a:r>
              <a:rPr lang="en-US" altLang="en-US"/>
              <a:t>Monitor traffic to model workload</a:t>
            </a:r>
          </a:p>
          <a:p>
            <a:r>
              <a:rPr lang="en-US" altLang="en-US"/>
              <a:t>Performance evaluation</a:t>
            </a:r>
          </a:p>
          <a:p>
            <a:pPr lvl="1"/>
            <a:r>
              <a:rPr lang="en-US" altLang="en-US"/>
              <a:t>Study effects of network design changes</a:t>
            </a:r>
          </a:p>
          <a:p>
            <a:pPr lvl="1"/>
            <a:r>
              <a:rPr lang="en-US" altLang="en-US"/>
              <a:t>Study effects of workload changes</a:t>
            </a:r>
          </a:p>
          <a:p>
            <a:pPr lvl="1"/>
            <a:r>
              <a:rPr lang="en-US" altLang="en-US"/>
              <a:t>Identify bottlenecks</a:t>
            </a:r>
          </a:p>
          <a:p>
            <a:pPr lvl="1"/>
            <a:r>
              <a:rPr lang="en-US" altLang="en-US"/>
              <a:t>Proactive planning for network growth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Backbone Service  (5)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Network design</a:t>
            </a:r>
          </a:p>
          <a:p>
            <a:pPr lvl="1"/>
            <a:r>
              <a:rPr lang="en-US" altLang="en-US"/>
              <a:t>Adjust link capacity, router capacity, and topology</a:t>
            </a:r>
          </a:p>
          <a:p>
            <a:pPr lvl="1"/>
            <a:r>
              <a:rPr lang="en-US" altLang="en-US"/>
              <a:t>Optimize routing</a:t>
            </a:r>
          </a:p>
        </p:txBody>
      </p:sp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1828800" y="3124200"/>
            <a:ext cx="5486400" cy="2973388"/>
            <a:chOff x="1248" y="1296"/>
            <a:chExt cx="3456" cy="1873"/>
          </a:xfrm>
        </p:grpSpPr>
        <p:sp>
          <p:nvSpPr>
            <p:cNvPr id="276485" name="Text Box 5"/>
            <p:cNvSpPr txBox="1">
              <a:spLocks noChangeArrowheads="1"/>
            </p:cNvSpPr>
            <p:nvPr/>
          </p:nvSpPr>
          <p:spPr bwMode="auto">
            <a:xfrm>
              <a:off x="2256" y="1296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Performance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276486" name="Text Box 6"/>
            <p:cNvSpPr txBox="1">
              <a:spLocks noChangeArrowheads="1"/>
            </p:cNvSpPr>
            <p:nvPr/>
          </p:nvSpPr>
          <p:spPr bwMode="auto">
            <a:xfrm>
              <a:off x="1248" y="2304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Network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276487" name="Text Box 7"/>
            <p:cNvSpPr txBox="1">
              <a:spLocks noChangeArrowheads="1"/>
            </p:cNvSpPr>
            <p:nvPr/>
          </p:nvSpPr>
          <p:spPr bwMode="auto">
            <a:xfrm>
              <a:off x="3264" y="2304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Network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276488" name="Arc 8"/>
            <p:cNvSpPr>
              <a:spLocks/>
            </p:cNvSpPr>
            <p:nvPr/>
          </p:nvSpPr>
          <p:spPr bwMode="auto">
            <a:xfrm flipH="1">
              <a:off x="1968" y="1584"/>
              <a:ext cx="240" cy="6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89" name="Arc 9"/>
            <p:cNvSpPr>
              <a:spLocks/>
            </p:cNvSpPr>
            <p:nvPr/>
          </p:nvSpPr>
          <p:spPr bwMode="auto">
            <a:xfrm rot="16200000" flipH="1">
              <a:off x="2850" y="2036"/>
              <a:ext cx="251" cy="2016"/>
            </a:xfrm>
            <a:custGeom>
              <a:avLst/>
              <a:gdLst>
                <a:gd name="G0" fmla="+- 1005 0 0"/>
                <a:gd name="G1" fmla="+- 21600 0 0"/>
                <a:gd name="G2" fmla="+- 21600 0 0"/>
                <a:gd name="T0" fmla="*/ 1005 w 22605"/>
                <a:gd name="T1" fmla="*/ 0 h 43200"/>
                <a:gd name="T2" fmla="*/ 0 w 22605"/>
                <a:gd name="T3" fmla="*/ 43177 h 43200"/>
                <a:gd name="T4" fmla="*/ 1005 w 226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5" h="43200" fill="none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</a:path>
                <a:path w="22605" h="43200" stroke="0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  <a:lnTo>
                    <a:pt x="1005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490" name="Arc 10"/>
            <p:cNvSpPr>
              <a:spLocks/>
            </p:cNvSpPr>
            <p:nvPr/>
          </p:nvSpPr>
          <p:spPr bwMode="auto">
            <a:xfrm>
              <a:off x="3792" y="1584"/>
              <a:ext cx="240" cy="62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Backbone Service  (6)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Quality of service (QoS) or service level agreement (SLA) objectives – relatively complex</a:t>
            </a:r>
          </a:p>
          <a:p>
            <a:pPr lvl="1"/>
            <a:r>
              <a:rPr lang="en-US" altLang="en-US"/>
              <a:t>Guaranteed throughput over some period of time</a:t>
            </a:r>
          </a:p>
          <a:p>
            <a:pPr lvl="1"/>
            <a:r>
              <a:rPr lang="en-US" altLang="en-US"/>
              <a:t>Maximum delay</a:t>
            </a:r>
          </a:p>
          <a:p>
            <a:pPr lvl="1"/>
            <a:r>
              <a:rPr lang="en-US" altLang="en-US"/>
              <a:t>Maximum delay variation</a:t>
            </a:r>
          </a:p>
          <a:p>
            <a:pPr lvl="1"/>
            <a:r>
              <a:rPr lang="en-US" altLang="en-US"/>
              <a:t>Availability</a:t>
            </a:r>
          </a:p>
          <a:p>
            <a:r>
              <a:rPr lang="en-US" altLang="en-US"/>
              <a:t>Customer network issues imply need for network management</a:t>
            </a:r>
          </a:p>
          <a:p>
            <a:pPr lvl="1"/>
            <a:r>
              <a:rPr lang="en-US" altLang="en-US"/>
              <a:t>Monitoring service level agreements</a:t>
            </a:r>
          </a:p>
          <a:p>
            <a:pPr lvl="1"/>
            <a:r>
              <a:rPr lang="en-US" altLang="en-US"/>
              <a:t>Policing traffic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Backbone Service  (7)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Backbone network issues</a:t>
            </a:r>
          </a:p>
          <a:p>
            <a:pPr lvl="1"/>
            <a:r>
              <a:rPr lang="en-US" altLang="en-US"/>
              <a:t>To what set of SLAs can a carrier commit with a given set of network resources?</a:t>
            </a:r>
          </a:p>
          <a:p>
            <a:pPr lvl="1"/>
            <a:r>
              <a:rPr lang="en-US" altLang="en-US"/>
              <a:t>How to optimize the network for a given set of SLAs?</a:t>
            </a:r>
          </a:p>
          <a:p>
            <a:pPr lvl="1"/>
            <a:r>
              <a:rPr lang="en-US" altLang="en-US"/>
              <a:t>How much to charge for a given SLA?</a:t>
            </a:r>
          </a:p>
          <a:p>
            <a:pPr lvl="1"/>
            <a:r>
              <a:rPr lang="en-US" altLang="en-US"/>
              <a:t>How to optimize revenue?</a:t>
            </a:r>
          </a:p>
          <a:p>
            <a:r>
              <a:rPr lang="en-US" altLang="en-US"/>
              <a:t>Management, performance evaluation, and design must be considered to optimize the network operation (and revenues)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Packet Switch Design  (1)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114425"/>
          </a:xfrm>
        </p:spPr>
        <p:txBody>
          <a:bodyPr/>
          <a:lstStyle/>
          <a:p>
            <a:r>
              <a:rPr lang="en-US" altLang="en-US"/>
              <a:t>An equipment vendor is designing a</a:t>
            </a:r>
            <a:br>
              <a:rPr lang="en-US" altLang="en-US"/>
            </a:br>
            <a:r>
              <a:rPr lang="en-US" altLang="en-US"/>
              <a:t>high-performance Layer 3 IP switch</a:t>
            </a:r>
          </a:p>
        </p:txBody>
      </p:sp>
      <p:grpSp>
        <p:nvGrpSpPr>
          <p:cNvPr id="279585" name="Group 33"/>
          <p:cNvGrpSpPr>
            <a:grpSpLocks/>
          </p:cNvGrpSpPr>
          <p:nvPr/>
        </p:nvGrpSpPr>
        <p:grpSpPr bwMode="auto">
          <a:xfrm>
            <a:off x="1447800" y="2667000"/>
            <a:ext cx="6248400" cy="2971800"/>
            <a:chOff x="576" y="1584"/>
            <a:chExt cx="3936" cy="1872"/>
          </a:xfrm>
        </p:grpSpPr>
        <p:sp>
          <p:nvSpPr>
            <p:cNvPr id="279570" name="Line 18"/>
            <p:cNvSpPr>
              <a:spLocks noChangeShapeType="1"/>
            </p:cNvSpPr>
            <p:nvPr/>
          </p:nvSpPr>
          <p:spPr bwMode="auto">
            <a:xfrm flipH="1">
              <a:off x="3264" y="220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1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 flipH="1">
              <a:off x="3264" y="326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6" name="Line 24"/>
            <p:cNvSpPr>
              <a:spLocks noChangeShapeType="1"/>
            </p:cNvSpPr>
            <p:nvPr/>
          </p:nvSpPr>
          <p:spPr bwMode="auto">
            <a:xfrm flipH="1">
              <a:off x="3696" y="220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7" name="Line 25"/>
            <p:cNvSpPr>
              <a:spLocks noChangeShapeType="1"/>
            </p:cNvSpPr>
            <p:nvPr/>
          </p:nvSpPr>
          <p:spPr bwMode="auto">
            <a:xfrm flipH="1">
              <a:off x="3696" y="25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8" name="Line 26"/>
            <p:cNvSpPr>
              <a:spLocks noChangeShapeType="1"/>
            </p:cNvSpPr>
            <p:nvPr/>
          </p:nvSpPr>
          <p:spPr bwMode="auto">
            <a:xfrm flipH="1">
              <a:off x="3696" y="326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7" name="Line 15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8" name="Line 16"/>
            <p:cNvSpPr>
              <a:spLocks noChangeShapeType="1"/>
            </p:cNvSpPr>
            <p:nvPr/>
          </p:nvSpPr>
          <p:spPr bwMode="auto">
            <a:xfrm flipH="1">
              <a:off x="1536" y="25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Line 17"/>
            <p:cNvSpPr>
              <a:spLocks noChangeShapeType="1"/>
            </p:cNvSpPr>
            <p:nvPr/>
          </p:nvSpPr>
          <p:spPr bwMode="auto">
            <a:xfrm flipH="1">
              <a:off x="15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56" name="Freeform 4"/>
            <p:cNvSpPr>
              <a:spLocks/>
            </p:cNvSpPr>
            <p:nvPr/>
          </p:nvSpPr>
          <p:spPr bwMode="auto">
            <a:xfrm>
              <a:off x="1296" y="2064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57" name="Freeform 5"/>
            <p:cNvSpPr>
              <a:spLocks/>
            </p:cNvSpPr>
            <p:nvPr/>
          </p:nvSpPr>
          <p:spPr bwMode="auto">
            <a:xfrm>
              <a:off x="1296" y="2448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58" name="Text Box 6"/>
            <p:cNvSpPr txBox="1">
              <a:spLocks noChangeArrowheads="1"/>
            </p:cNvSpPr>
            <p:nvPr/>
          </p:nvSpPr>
          <p:spPr bwMode="auto">
            <a:xfrm rot="-5400000">
              <a:off x="1053" y="27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b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79561" name="Freeform 9"/>
            <p:cNvSpPr>
              <a:spLocks/>
            </p:cNvSpPr>
            <p:nvPr/>
          </p:nvSpPr>
          <p:spPr bwMode="auto">
            <a:xfrm>
              <a:off x="1296" y="3120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2" name="Line 10"/>
            <p:cNvSpPr>
              <a:spLocks noChangeShapeType="1"/>
            </p:cNvSpPr>
            <p:nvPr/>
          </p:nvSpPr>
          <p:spPr bwMode="auto">
            <a:xfrm flipH="1">
              <a:off x="912" y="220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3" name="Line 11"/>
            <p:cNvSpPr>
              <a:spLocks noChangeShapeType="1"/>
            </p:cNvSpPr>
            <p:nvPr/>
          </p:nvSpPr>
          <p:spPr bwMode="auto">
            <a:xfrm flipH="1">
              <a:off x="912" y="25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4" name="Line 12"/>
            <p:cNvSpPr>
              <a:spLocks noChangeShapeType="1"/>
            </p:cNvSpPr>
            <p:nvPr/>
          </p:nvSpPr>
          <p:spPr bwMode="auto">
            <a:xfrm flipH="1">
              <a:off x="912" y="326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5" name="Rectangle 13"/>
            <p:cNvSpPr>
              <a:spLocks noChangeArrowheads="1"/>
            </p:cNvSpPr>
            <p:nvPr/>
          </p:nvSpPr>
          <p:spPr bwMode="auto">
            <a:xfrm>
              <a:off x="1776" y="1968"/>
              <a:ext cx="1488" cy="14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Switching</a:t>
              </a:r>
              <a:br>
                <a:rPr lang="en-US" altLang="en-US" b="0">
                  <a:solidFill>
                    <a:srgbClr val="000066"/>
                  </a:solidFill>
                </a:rPr>
              </a:br>
              <a:r>
                <a:rPr lang="en-US" altLang="en-US" b="0">
                  <a:solidFill>
                    <a:srgbClr val="000066"/>
                  </a:solidFill>
                </a:rPr>
                <a:t>Fabric</a:t>
              </a:r>
            </a:p>
          </p:txBody>
        </p:sp>
        <p:sp>
          <p:nvSpPr>
            <p:cNvPr id="279566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1488" cy="336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Control</a:t>
              </a:r>
            </a:p>
          </p:txBody>
        </p:sp>
        <p:sp>
          <p:nvSpPr>
            <p:cNvPr id="279573" name="Freeform 21"/>
            <p:cNvSpPr>
              <a:spLocks/>
            </p:cNvSpPr>
            <p:nvPr/>
          </p:nvSpPr>
          <p:spPr bwMode="auto">
            <a:xfrm>
              <a:off x="3456" y="2064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4" name="Freeform 22"/>
            <p:cNvSpPr>
              <a:spLocks/>
            </p:cNvSpPr>
            <p:nvPr/>
          </p:nvSpPr>
          <p:spPr bwMode="auto">
            <a:xfrm>
              <a:off x="3456" y="2448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5" name="Freeform 23"/>
            <p:cNvSpPr>
              <a:spLocks/>
            </p:cNvSpPr>
            <p:nvPr/>
          </p:nvSpPr>
          <p:spPr bwMode="auto">
            <a:xfrm>
              <a:off x="3456" y="3120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2" name="Text Box 30"/>
            <p:cNvSpPr txBox="1">
              <a:spLocks noChangeArrowheads="1"/>
            </p:cNvSpPr>
            <p:nvPr/>
          </p:nvSpPr>
          <p:spPr bwMode="auto">
            <a:xfrm rot="-5400000">
              <a:off x="3453" y="27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b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79583" name="Text Box 31"/>
            <p:cNvSpPr txBox="1">
              <a:spLocks noChangeArrowheads="1"/>
            </p:cNvSpPr>
            <p:nvPr/>
          </p:nvSpPr>
          <p:spPr bwMode="auto">
            <a:xfrm rot="-5400000">
              <a:off x="0" y="2592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Inputs</a:t>
              </a:r>
            </a:p>
          </p:txBody>
        </p:sp>
        <p:sp>
          <p:nvSpPr>
            <p:cNvPr id="279584" name="Text Box 32"/>
            <p:cNvSpPr txBox="1">
              <a:spLocks noChangeArrowheads="1"/>
            </p:cNvSpPr>
            <p:nvPr/>
          </p:nvSpPr>
          <p:spPr bwMode="auto">
            <a:xfrm rot="-5400000">
              <a:off x="3648" y="2592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Outputs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1600" y="6248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“Algorithm” for Network Operation 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4859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Consider the operation of a LAN for client/server intranet applications</a:t>
            </a:r>
          </a:p>
          <a:p>
            <a:pPr eaLnBrk="1" hangingPunct="1"/>
            <a:r>
              <a:rPr lang="en-US" altLang="en-US" smtClean="0"/>
              <a:t>Operation “algorithm”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058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857250" indent="-400050"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1.  // deploy LAN based on current technology and 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2.  // constrained by budget;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3.  do {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4.     while (no complaints) { 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5.        surf the web 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6.     }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7.     surf to a trade magazine site;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8.     buy latest technology constrained by budget;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9.     deploy latest technology;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10.    if (key users not happy) { 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11.       increase budget and go to 5 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12.    }</a:t>
            </a:r>
          </a:p>
          <a:p>
            <a:pPr lvl="1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13.	} while (still employed)</a:t>
            </a:r>
          </a:p>
        </p:txBody>
      </p:sp>
    </p:spTree>
    <p:extLst>
      <p:ext uri="{BB962C8B-B14F-4D97-AF65-F5344CB8AC3E}">
        <p14:creationId xmlns:p14="http://schemas.microsoft.com/office/powerpoint/2010/main" val="2377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Which of the network models fits?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US" altLang="en-US" dirty="0" smtClean="0"/>
              <a:t>Resource sharing networks</a:t>
            </a:r>
          </a:p>
          <a:p>
            <a:r>
              <a:rPr lang="en-US" altLang="en-US" dirty="0" smtClean="0"/>
              <a:t>Process networks</a:t>
            </a:r>
          </a:p>
          <a:p>
            <a:r>
              <a:rPr lang="en-US" altLang="en-US" dirty="0" smtClean="0"/>
              <a:t>Switching networks</a:t>
            </a:r>
          </a:p>
        </p:txBody>
      </p: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1447800" y="2667000"/>
            <a:ext cx="6248400" cy="2971800"/>
            <a:chOff x="576" y="1584"/>
            <a:chExt cx="3936" cy="1872"/>
          </a:xfrm>
        </p:grpSpPr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H="1">
              <a:off x="3264" y="220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3264" y="326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H="1">
              <a:off x="3696" y="220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 flipH="1">
              <a:off x="3696" y="25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H="1">
              <a:off x="3696" y="326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>
              <a:off x="1536" y="259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 flipH="1">
              <a:off x="1536" y="3264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"/>
            <p:cNvSpPr>
              <a:spLocks/>
            </p:cNvSpPr>
            <p:nvPr/>
          </p:nvSpPr>
          <p:spPr bwMode="auto">
            <a:xfrm>
              <a:off x="1296" y="2064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1296" y="2448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 rot="-5400000">
              <a:off x="1053" y="27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b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1296" y="3120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912" y="220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912" y="25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H="1">
              <a:off x="912" y="3264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1776" y="1968"/>
              <a:ext cx="1488" cy="14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Switching</a:t>
              </a:r>
              <a:br>
                <a:rPr lang="en-US" altLang="en-US" b="0">
                  <a:solidFill>
                    <a:srgbClr val="000066"/>
                  </a:solidFill>
                </a:rPr>
              </a:br>
              <a:r>
                <a:rPr lang="en-US" altLang="en-US" b="0">
                  <a:solidFill>
                    <a:srgbClr val="000066"/>
                  </a:solidFill>
                </a:rPr>
                <a:t>Fabric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1776" y="1584"/>
              <a:ext cx="1488" cy="336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Control</a:t>
              </a: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3456" y="2064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3456" y="2448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3456" y="3120"/>
              <a:ext cx="240" cy="288"/>
            </a:xfrm>
            <a:custGeom>
              <a:avLst/>
              <a:gdLst>
                <a:gd name="T0" fmla="*/ 0 w 240"/>
                <a:gd name="T1" fmla="*/ 0 h 240"/>
                <a:gd name="T2" fmla="*/ 240 w 240"/>
                <a:gd name="T3" fmla="*/ 0 h 240"/>
                <a:gd name="T4" fmla="*/ 240 w 240"/>
                <a:gd name="T5" fmla="*/ 240 h 240"/>
                <a:gd name="T6" fmla="*/ 0 w 2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240" y="0"/>
                  </a:lnTo>
                  <a:lnTo>
                    <a:pt x="240" y="240"/>
                  </a:lnTo>
                  <a:lnTo>
                    <a:pt x="0" y="24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 rot="-5400000">
              <a:off x="3453" y="27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b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 rot="-5400000">
              <a:off x="0" y="2592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Inputs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 rot="-5400000">
              <a:off x="3648" y="2592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b="0">
                  <a:solidFill>
                    <a:schemeClr val="tx2"/>
                  </a:solidFill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3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Packet Switch Design  (2)</a:t>
            </a:r>
          </a:p>
        </p:txBody>
      </p:sp>
      <p:sp>
        <p:nvSpPr>
          <p:cNvPr id="280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74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If implemented as a multi-stage switch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is a “process network”</a:t>
            </a:r>
          </a:p>
        </p:txBody>
      </p:sp>
      <p:grpSp>
        <p:nvGrpSpPr>
          <p:cNvPr id="280609" name="Group 1057"/>
          <p:cNvGrpSpPr>
            <a:grpSpLocks/>
          </p:cNvGrpSpPr>
          <p:nvPr/>
        </p:nvGrpSpPr>
        <p:grpSpPr bwMode="auto">
          <a:xfrm>
            <a:off x="1066800" y="2514600"/>
            <a:ext cx="6934200" cy="2590800"/>
            <a:chOff x="672" y="1584"/>
            <a:chExt cx="4368" cy="1632"/>
          </a:xfrm>
        </p:grpSpPr>
        <p:sp>
          <p:nvSpPr>
            <p:cNvPr id="280584" name="Line 1032"/>
            <p:cNvSpPr>
              <a:spLocks noChangeShapeType="1"/>
            </p:cNvSpPr>
            <p:nvPr/>
          </p:nvSpPr>
          <p:spPr bwMode="auto">
            <a:xfrm>
              <a:off x="1488" y="177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5" name="Line 1033"/>
            <p:cNvSpPr>
              <a:spLocks noChangeShapeType="1"/>
            </p:cNvSpPr>
            <p:nvPr/>
          </p:nvSpPr>
          <p:spPr bwMode="auto">
            <a:xfrm>
              <a:off x="1488" y="220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1" name="Line 1039"/>
            <p:cNvSpPr>
              <a:spLocks noChangeShapeType="1"/>
            </p:cNvSpPr>
            <p:nvPr/>
          </p:nvSpPr>
          <p:spPr bwMode="auto">
            <a:xfrm>
              <a:off x="1488" y="264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2" name="Line 1040"/>
            <p:cNvSpPr>
              <a:spLocks noChangeShapeType="1"/>
            </p:cNvSpPr>
            <p:nvPr/>
          </p:nvSpPr>
          <p:spPr bwMode="auto">
            <a:xfrm>
              <a:off x="1488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6" name="Line 1044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7" name="Line 1045"/>
            <p:cNvSpPr>
              <a:spLocks noChangeShapeType="1"/>
            </p:cNvSpPr>
            <p:nvPr/>
          </p:nvSpPr>
          <p:spPr bwMode="auto">
            <a:xfrm>
              <a:off x="3936" y="220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8" name="Line 1046"/>
            <p:cNvSpPr>
              <a:spLocks noChangeShapeType="1"/>
            </p:cNvSpPr>
            <p:nvPr/>
          </p:nvSpPr>
          <p:spPr bwMode="auto">
            <a:xfrm>
              <a:off x="3936" y="264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99" name="Line 1047"/>
            <p:cNvSpPr>
              <a:spLocks noChangeShapeType="1"/>
            </p:cNvSpPr>
            <p:nvPr/>
          </p:nvSpPr>
          <p:spPr bwMode="auto">
            <a:xfrm>
              <a:off x="393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4" name="Line 1052"/>
            <p:cNvSpPr>
              <a:spLocks noChangeShapeType="1"/>
            </p:cNvSpPr>
            <p:nvPr/>
          </p:nvSpPr>
          <p:spPr bwMode="auto">
            <a:xfrm>
              <a:off x="2640" y="177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5" name="Line 1053"/>
            <p:cNvSpPr>
              <a:spLocks noChangeShapeType="1"/>
            </p:cNvSpPr>
            <p:nvPr/>
          </p:nvSpPr>
          <p:spPr bwMode="auto">
            <a:xfrm>
              <a:off x="2640" y="2208"/>
              <a:ext cx="432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6" name="Line 1054"/>
            <p:cNvSpPr>
              <a:spLocks noChangeShapeType="1"/>
            </p:cNvSpPr>
            <p:nvPr/>
          </p:nvSpPr>
          <p:spPr bwMode="auto">
            <a:xfrm flipV="1">
              <a:off x="2640" y="2208"/>
              <a:ext cx="432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607" name="Line 1055"/>
            <p:cNvSpPr>
              <a:spLocks noChangeShapeType="1"/>
            </p:cNvSpPr>
            <p:nvPr/>
          </p:nvSpPr>
          <p:spPr bwMode="auto">
            <a:xfrm>
              <a:off x="2640" y="307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0" name="Rectangle 1028"/>
            <p:cNvSpPr>
              <a:spLocks noChangeArrowheads="1"/>
            </p:cNvSpPr>
            <p:nvPr/>
          </p:nvSpPr>
          <p:spPr bwMode="auto">
            <a:xfrm>
              <a:off x="672" y="1584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0581" name="Rectangle 1029"/>
            <p:cNvSpPr>
              <a:spLocks noChangeArrowheads="1"/>
            </p:cNvSpPr>
            <p:nvPr/>
          </p:nvSpPr>
          <p:spPr bwMode="auto">
            <a:xfrm>
              <a:off x="672" y="2016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0587" name="AutoShape 1035"/>
            <p:cNvSpPr>
              <a:spLocks noChangeArrowheads="1"/>
            </p:cNvSpPr>
            <p:nvPr/>
          </p:nvSpPr>
          <p:spPr bwMode="auto">
            <a:xfrm>
              <a:off x="1776" y="158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Process</a:t>
              </a:r>
            </a:p>
          </p:txBody>
        </p:sp>
        <p:sp>
          <p:nvSpPr>
            <p:cNvPr id="280589" name="Rectangle 1037"/>
            <p:cNvSpPr>
              <a:spLocks noChangeArrowheads="1"/>
            </p:cNvSpPr>
            <p:nvPr/>
          </p:nvSpPr>
          <p:spPr bwMode="auto">
            <a:xfrm>
              <a:off x="672" y="2448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0590" name="Rectangle 1038"/>
            <p:cNvSpPr>
              <a:spLocks noChangeArrowheads="1"/>
            </p:cNvSpPr>
            <p:nvPr/>
          </p:nvSpPr>
          <p:spPr bwMode="auto">
            <a:xfrm>
              <a:off x="672" y="2880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0593" name="AutoShape 1041"/>
            <p:cNvSpPr>
              <a:spLocks noChangeArrowheads="1"/>
            </p:cNvSpPr>
            <p:nvPr/>
          </p:nvSpPr>
          <p:spPr bwMode="auto">
            <a:xfrm>
              <a:off x="1776" y="2448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Process</a:t>
              </a:r>
            </a:p>
          </p:txBody>
        </p:sp>
        <p:sp>
          <p:nvSpPr>
            <p:cNvPr id="280594" name="AutoShape 1042"/>
            <p:cNvSpPr>
              <a:spLocks noChangeArrowheads="1"/>
            </p:cNvSpPr>
            <p:nvPr/>
          </p:nvSpPr>
          <p:spPr bwMode="auto">
            <a:xfrm>
              <a:off x="3072" y="1584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Process</a:t>
              </a:r>
            </a:p>
          </p:txBody>
        </p:sp>
        <p:sp>
          <p:nvSpPr>
            <p:cNvPr id="280595" name="AutoShape 1043"/>
            <p:cNvSpPr>
              <a:spLocks noChangeArrowheads="1"/>
            </p:cNvSpPr>
            <p:nvPr/>
          </p:nvSpPr>
          <p:spPr bwMode="auto">
            <a:xfrm>
              <a:off x="3072" y="2448"/>
              <a:ext cx="864" cy="76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rgbClr val="000066"/>
                  </a:solidFill>
                </a:rPr>
                <a:t>Process</a:t>
              </a:r>
            </a:p>
          </p:txBody>
        </p:sp>
        <p:sp>
          <p:nvSpPr>
            <p:cNvPr id="280600" name="Rectangle 1048"/>
            <p:cNvSpPr>
              <a:spLocks noChangeArrowheads="1"/>
            </p:cNvSpPr>
            <p:nvPr/>
          </p:nvSpPr>
          <p:spPr bwMode="auto">
            <a:xfrm>
              <a:off x="4224" y="1584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280601" name="Rectangle 1049"/>
            <p:cNvSpPr>
              <a:spLocks noChangeArrowheads="1"/>
            </p:cNvSpPr>
            <p:nvPr/>
          </p:nvSpPr>
          <p:spPr bwMode="auto">
            <a:xfrm>
              <a:off x="4224" y="2016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280602" name="Rectangle 1050"/>
            <p:cNvSpPr>
              <a:spLocks noChangeArrowheads="1"/>
            </p:cNvSpPr>
            <p:nvPr/>
          </p:nvSpPr>
          <p:spPr bwMode="auto">
            <a:xfrm>
              <a:off x="4224" y="2448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280603" name="Rectangle 1051"/>
            <p:cNvSpPr>
              <a:spLocks noChangeArrowheads="1"/>
            </p:cNvSpPr>
            <p:nvPr/>
          </p:nvSpPr>
          <p:spPr bwMode="auto">
            <a:xfrm>
              <a:off x="4224" y="2880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>
                  <a:solidFill>
                    <a:schemeClr val="bg1"/>
                  </a:solidFill>
                </a:rPr>
                <a:t>Output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Packet Switch Design  (3)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implemented as a TDMA bus</a:t>
            </a:r>
          </a:p>
          <a:p>
            <a:pPr lvl="1"/>
            <a:r>
              <a:rPr lang="en-US" altLang="en-US"/>
              <a:t>System is a “resource sharing network”</a:t>
            </a:r>
          </a:p>
        </p:txBody>
      </p:sp>
      <p:grpSp>
        <p:nvGrpSpPr>
          <p:cNvPr id="281631" name="Group 31"/>
          <p:cNvGrpSpPr>
            <a:grpSpLocks/>
          </p:cNvGrpSpPr>
          <p:nvPr/>
        </p:nvGrpSpPr>
        <p:grpSpPr bwMode="auto">
          <a:xfrm>
            <a:off x="2590800" y="2438400"/>
            <a:ext cx="3962400" cy="3657600"/>
            <a:chOff x="1632" y="1536"/>
            <a:chExt cx="2496" cy="2304"/>
          </a:xfrm>
        </p:grpSpPr>
        <p:sp>
          <p:nvSpPr>
            <p:cNvPr id="281607" name="Line 7"/>
            <p:cNvSpPr>
              <a:spLocks noChangeShapeType="1"/>
            </p:cNvSpPr>
            <p:nvPr/>
          </p:nvSpPr>
          <p:spPr bwMode="auto">
            <a:xfrm>
              <a:off x="2448" y="206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08" name="Line 8"/>
            <p:cNvSpPr>
              <a:spLocks noChangeShapeType="1"/>
            </p:cNvSpPr>
            <p:nvPr/>
          </p:nvSpPr>
          <p:spPr bwMode="auto">
            <a:xfrm>
              <a:off x="2448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2" name="Line 12"/>
            <p:cNvSpPr>
              <a:spLocks noChangeShapeType="1"/>
            </p:cNvSpPr>
            <p:nvPr/>
          </p:nvSpPr>
          <p:spPr bwMode="auto">
            <a:xfrm>
              <a:off x="2448" y="29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3" name="Line 13"/>
            <p:cNvSpPr>
              <a:spLocks noChangeShapeType="1"/>
            </p:cNvSpPr>
            <p:nvPr/>
          </p:nvSpPr>
          <p:spPr bwMode="auto">
            <a:xfrm>
              <a:off x="2448" y="336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7" name="Line 17"/>
            <p:cNvSpPr>
              <a:spLocks noChangeShapeType="1"/>
            </p:cNvSpPr>
            <p:nvPr/>
          </p:nvSpPr>
          <p:spPr bwMode="auto">
            <a:xfrm>
              <a:off x="3024" y="2064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8" name="Line 18"/>
            <p:cNvSpPr>
              <a:spLocks noChangeShapeType="1"/>
            </p:cNvSpPr>
            <p:nvPr/>
          </p:nvSpPr>
          <p:spPr bwMode="auto">
            <a:xfrm>
              <a:off x="3024" y="249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9" name="Line 19"/>
            <p:cNvSpPr>
              <a:spLocks noChangeShapeType="1"/>
            </p:cNvSpPr>
            <p:nvPr/>
          </p:nvSpPr>
          <p:spPr bwMode="auto">
            <a:xfrm>
              <a:off x="3024" y="292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/>
            <p:cNvSpPr>
              <a:spLocks noChangeShapeType="1"/>
            </p:cNvSpPr>
            <p:nvPr/>
          </p:nvSpPr>
          <p:spPr bwMode="auto">
            <a:xfrm>
              <a:off x="3024" y="3360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05" name="Rectangle 5"/>
            <p:cNvSpPr>
              <a:spLocks noChangeArrowheads="1"/>
            </p:cNvSpPr>
            <p:nvPr/>
          </p:nvSpPr>
          <p:spPr bwMode="auto">
            <a:xfrm>
              <a:off x="1632" y="1872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1606" name="Rectangle 6"/>
            <p:cNvSpPr>
              <a:spLocks noChangeArrowheads="1"/>
            </p:cNvSpPr>
            <p:nvPr/>
          </p:nvSpPr>
          <p:spPr bwMode="auto">
            <a:xfrm>
              <a:off x="1632" y="2304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1610" name="Rectangle 10"/>
            <p:cNvSpPr>
              <a:spLocks noChangeArrowheads="1"/>
            </p:cNvSpPr>
            <p:nvPr/>
          </p:nvSpPr>
          <p:spPr bwMode="auto">
            <a:xfrm>
              <a:off x="1632" y="2736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1611" name="Rectangle 11"/>
            <p:cNvSpPr>
              <a:spLocks noChangeArrowheads="1"/>
            </p:cNvSpPr>
            <p:nvPr/>
          </p:nvSpPr>
          <p:spPr bwMode="auto">
            <a:xfrm>
              <a:off x="1632" y="3168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81621" name="Rectangle 21"/>
            <p:cNvSpPr>
              <a:spLocks noChangeArrowheads="1"/>
            </p:cNvSpPr>
            <p:nvPr/>
          </p:nvSpPr>
          <p:spPr bwMode="auto">
            <a:xfrm>
              <a:off x="3312" y="1872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281622" name="Rectangle 22"/>
            <p:cNvSpPr>
              <a:spLocks noChangeArrowheads="1"/>
            </p:cNvSpPr>
            <p:nvPr/>
          </p:nvSpPr>
          <p:spPr bwMode="auto">
            <a:xfrm>
              <a:off x="3312" y="2304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281623" name="Rectangle 23"/>
            <p:cNvSpPr>
              <a:spLocks noChangeArrowheads="1"/>
            </p:cNvSpPr>
            <p:nvPr/>
          </p:nvSpPr>
          <p:spPr bwMode="auto">
            <a:xfrm>
              <a:off x="3312" y="2736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281624" name="Rectangle 24"/>
            <p:cNvSpPr>
              <a:spLocks noChangeArrowheads="1"/>
            </p:cNvSpPr>
            <p:nvPr/>
          </p:nvSpPr>
          <p:spPr bwMode="auto">
            <a:xfrm>
              <a:off x="3312" y="3168"/>
              <a:ext cx="816" cy="33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281629" name="AutoShape 29"/>
            <p:cNvSpPr>
              <a:spLocks noChangeArrowheads="1"/>
            </p:cNvSpPr>
            <p:nvPr/>
          </p:nvSpPr>
          <p:spPr bwMode="auto">
            <a:xfrm flipH="1">
              <a:off x="2496" y="1536"/>
              <a:ext cx="768" cy="2304"/>
            </a:xfrm>
            <a:prstGeom prst="upDownArrow">
              <a:avLst>
                <a:gd name="adj1" fmla="val 39065"/>
                <a:gd name="adj2" fmla="val 33208"/>
              </a:avLst>
            </a:prstGeom>
            <a:solidFill>
              <a:schemeClr val="tx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Packet Switch Design  (4)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many performance issues</a:t>
            </a:r>
          </a:p>
          <a:p>
            <a:pPr lvl="1"/>
            <a:r>
              <a:rPr lang="en-US" altLang="en-US"/>
              <a:t>Aggregate and per port throughput</a:t>
            </a:r>
          </a:p>
          <a:p>
            <a:pPr lvl="1"/>
            <a:r>
              <a:rPr lang="en-US" altLang="en-US"/>
              <a:t>Input-to-output delay</a:t>
            </a:r>
          </a:p>
          <a:p>
            <a:pPr lvl="1"/>
            <a:r>
              <a:rPr lang="en-US" altLang="en-US"/>
              <a:t>Introduced delay variation (jitter)</a:t>
            </a:r>
          </a:p>
          <a:p>
            <a:pPr lvl="1"/>
            <a:r>
              <a:rPr lang="en-US" altLang="en-US"/>
              <a:t>Blocking probability</a:t>
            </a:r>
          </a:p>
          <a:p>
            <a:pPr lvl="1"/>
            <a:r>
              <a:rPr lang="en-US" altLang="en-US"/>
              <a:t>Packet loss due to queue overflow</a:t>
            </a:r>
          </a:p>
          <a:p>
            <a:pPr lvl="1"/>
            <a:r>
              <a:rPr lang="en-US" altLang="en-US"/>
              <a:t>Reliability</a:t>
            </a:r>
          </a:p>
          <a:p>
            <a:pPr lvl="1"/>
            <a:r>
              <a:rPr lang="en-US" altLang="en-US"/>
              <a:t>Fairness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Packet Switch Design  (5)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600325"/>
          </a:xfrm>
        </p:spPr>
        <p:txBody>
          <a:bodyPr/>
          <a:lstStyle/>
          <a:p>
            <a:r>
              <a:rPr lang="en-US" altLang="en-US"/>
              <a:t>Without an operational system to manage (monitor), the process involves just …</a:t>
            </a:r>
          </a:p>
          <a:p>
            <a:pPr lvl="1"/>
            <a:r>
              <a:rPr lang="en-US" altLang="en-US"/>
              <a:t>Design</a:t>
            </a:r>
          </a:p>
          <a:p>
            <a:pPr lvl="1"/>
            <a:r>
              <a:rPr lang="en-US" altLang="en-US"/>
              <a:t>Performance and cost evaluation (predictive)</a:t>
            </a:r>
          </a:p>
        </p:txBody>
      </p: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1828800" y="3886200"/>
            <a:ext cx="5486400" cy="1906588"/>
            <a:chOff x="1152" y="2640"/>
            <a:chExt cx="3456" cy="1201"/>
          </a:xfrm>
        </p:grpSpPr>
        <p:sp>
          <p:nvSpPr>
            <p:cNvPr id="283653" name="Text Box 5"/>
            <p:cNvSpPr txBox="1">
              <a:spLocks noChangeArrowheads="1"/>
            </p:cNvSpPr>
            <p:nvPr/>
          </p:nvSpPr>
          <p:spPr bwMode="auto">
            <a:xfrm>
              <a:off x="1152" y="2976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Design</a:t>
              </a:r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3168" y="2976"/>
              <a:ext cx="1440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Performance</a:t>
              </a:r>
              <a:br>
                <a:rPr lang="en-US" altLang="en-US">
                  <a:solidFill>
                    <a:schemeClr val="bg1"/>
                  </a:solidFill>
                </a:rPr>
              </a:br>
              <a:r>
                <a:rPr lang="en-US" altLang="en-US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283656" name="Arc 8"/>
            <p:cNvSpPr>
              <a:spLocks/>
            </p:cNvSpPr>
            <p:nvPr/>
          </p:nvSpPr>
          <p:spPr bwMode="auto">
            <a:xfrm rot="16200000" flipH="1">
              <a:off x="2754" y="2708"/>
              <a:ext cx="251" cy="2016"/>
            </a:xfrm>
            <a:custGeom>
              <a:avLst/>
              <a:gdLst>
                <a:gd name="G0" fmla="+- 1005 0 0"/>
                <a:gd name="G1" fmla="+- 21600 0 0"/>
                <a:gd name="G2" fmla="+- 21600 0 0"/>
                <a:gd name="T0" fmla="*/ 1005 w 22605"/>
                <a:gd name="T1" fmla="*/ 0 h 43200"/>
                <a:gd name="T2" fmla="*/ 0 w 22605"/>
                <a:gd name="T3" fmla="*/ 43177 h 43200"/>
                <a:gd name="T4" fmla="*/ 1005 w 226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5" h="43200" fill="none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</a:path>
                <a:path w="22605" h="43200" stroke="0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  <a:lnTo>
                    <a:pt x="1005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Arc 10"/>
            <p:cNvSpPr>
              <a:spLocks/>
            </p:cNvSpPr>
            <p:nvPr/>
          </p:nvSpPr>
          <p:spPr bwMode="auto">
            <a:xfrm rot="5400000" flipH="1" flipV="1">
              <a:off x="2754" y="1758"/>
              <a:ext cx="251" cy="2016"/>
            </a:xfrm>
            <a:custGeom>
              <a:avLst/>
              <a:gdLst>
                <a:gd name="G0" fmla="+- 1005 0 0"/>
                <a:gd name="G1" fmla="+- 21600 0 0"/>
                <a:gd name="G2" fmla="+- 21600 0 0"/>
                <a:gd name="T0" fmla="*/ 1005 w 22605"/>
                <a:gd name="T1" fmla="*/ 0 h 43200"/>
                <a:gd name="T2" fmla="*/ 0 w 22605"/>
                <a:gd name="T3" fmla="*/ 43177 h 43200"/>
                <a:gd name="T4" fmla="*/ 1005 w 2260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5" h="43200" fill="none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</a:path>
                <a:path w="22605" h="43200" stroke="0" extrusionOk="0">
                  <a:moveTo>
                    <a:pt x="1004" y="0"/>
                  </a:moveTo>
                  <a:cubicBezTo>
                    <a:pt x="12934" y="0"/>
                    <a:pt x="22605" y="9670"/>
                    <a:pt x="22605" y="21600"/>
                  </a:cubicBezTo>
                  <a:cubicBezTo>
                    <a:pt x="22605" y="33529"/>
                    <a:pt x="12934" y="43200"/>
                    <a:pt x="1005" y="43200"/>
                  </a:cubicBezTo>
                  <a:cubicBezTo>
                    <a:pt x="669" y="43200"/>
                    <a:pt x="334" y="43192"/>
                    <a:pt x="0" y="43176"/>
                  </a:cubicBezTo>
                  <a:lnTo>
                    <a:pt x="1005" y="2160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MAC Protocol Design  (1)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560513"/>
          </a:xfrm>
        </p:spPr>
        <p:txBody>
          <a:bodyPr/>
          <a:lstStyle/>
          <a:p>
            <a:r>
              <a:rPr lang="en-US" altLang="en-US" dirty="0"/>
              <a:t>A researcher is developing a new </a:t>
            </a:r>
            <a:r>
              <a:rPr lang="en-US" altLang="en-US" dirty="0" err="1"/>
              <a:t>multiaccess</a:t>
            </a:r>
            <a:r>
              <a:rPr lang="en-US" altLang="en-US" dirty="0"/>
              <a:t> control protocol for a wireless </a:t>
            </a:r>
            <a:r>
              <a:rPr lang="en-US" altLang="en-US" i="1" dirty="0"/>
              <a:t>ad hoc</a:t>
            </a:r>
            <a:r>
              <a:rPr lang="en-US" altLang="en-US" dirty="0"/>
              <a:t> network</a:t>
            </a:r>
          </a:p>
          <a:p>
            <a:r>
              <a:rPr lang="en-US" altLang="en-US" dirty="0"/>
              <a:t>This is a “resource sharing network”</a:t>
            </a:r>
          </a:p>
          <a:p>
            <a:pPr lvl="1"/>
            <a:r>
              <a:rPr lang="en-US" altLang="en-US" dirty="0"/>
              <a:t>Stations (e.g., A, B, and C) are the users</a:t>
            </a:r>
          </a:p>
          <a:p>
            <a:pPr lvl="1"/>
            <a:r>
              <a:rPr lang="en-US" altLang="en-US" dirty="0"/>
              <a:t>Radio spectrum is the shared resource (medium)</a:t>
            </a:r>
          </a:p>
          <a:p>
            <a:endParaRPr lang="en-US" altLang="en-US" dirty="0"/>
          </a:p>
          <a:p>
            <a:r>
              <a:rPr lang="en-US" altLang="en-US" sz="1400" i="1" dirty="0"/>
              <a:t>Will be analyzed in excruciating detail using queuing theory in week 4</a:t>
            </a:r>
          </a:p>
        </p:txBody>
      </p:sp>
      <p:grpSp>
        <p:nvGrpSpPr>
          <p:cNvPr id="284692" name="Group 20"/>
          <p:cNvGrpSpPr>
            <a:grpSpLocks/>
          </p:cNvGrpSpPr>
          <p:nvPr/>
        </p:nvGrpSpPr>
        <p:grpSpPr bwMode="auto">
          <a:xfrm>
            <a:off x="1143000" y="4419600"/>
            <a:ext cx="6858000" cy="1524000"/>
            <a:chOff x="864" y="2688"/>
            <a:chExt cx="4320" cy="960"/>
          </a:xfrm>
        </p:grpSpPr>
        <p:sp>
          <p:nvSpPr>
            <p:cNvPr id="284677" name="Line 5"/>
            <p:cNvSpPr>
              <a:spLocks noChangeShapeType="1"/>
            </p:cNvSpPr>
            <p:nvPr/>
          </p:nvSpPr>
          <p:spPr bwMode="auto">
            <a:xfrm flipV="1">
              <a:off x="2016" y="2832"/>
              <a:ext cx="0" cy="33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1728" y="3120"/>
              <a:ext cx="384" cy="5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 flipV="1">
              <a:off x="2976" y="2832"/>
              <a:ext cx="0" cy="33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1" name="Rectangle 9"/>
            <p:cNvSpPr>
              <a:spLocks noChangeArrowheads="1"/>
            </p:cNvSpPr>
            <p:nvPr/>
          </p:nvSpPr>
          <p:spPr bwMode="auto">
            <a:xfrm>
              <a:off x="2688" y="3120"/>
              <a:ext cx="384" cy="5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84683" name="Line 11"/>
            <p:cNvSpPr>
              <a:spLocks noChangeShapeType="1"/>
            </p:cNvSpPr>
            <p:nvPr/>
          </p:nvSpPr>
          <p:spPr bwMode="auto">
            <a:xfrm flipV="1">
              <a:off x="4032" y="2832"/>
              <a:ext cx="0" cy="33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3744" y="3120"/>
              <a:ext cx="384" cy="5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84685" name="Oval 13"/>
            <p:cNvSpPr>
              <a:spLocks noChangeArrowheads="1"/>
            </p:cNvSpPr>
            <p:nvPr/>
          </p:nvSpPr>
          <p:spPr bwMode="auto">
            <a:xfrm>
              <a:off x="864" y="2688"/>
              <a:ext cx="2304" cy="288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6" name="Oval 14"/>
            <p:cNvSpPr>
              <a:spLocks noChangeArrowheads="1"/>
            </p:cNvSpPr>
            <p:nvPr/>
          </p:nvSpPr>
          <p:spPr bwMode="auto">
            <a:xfrm>
              <a:off x="1200" y="2784"/>
              <a:ext cx="1632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7" name="Oval 15"/>
            <p:cNvSpPr>
              <a:spLocks noChangeArrowheads="1"/>
            </p:cNvSpPr>
            <p:nvPr/>
          </p:nvSpPr>
          <p:spPr bwMode="auto">
            <a:xfrm>
              <a:off x="2880" y="2688"/>
              <a:ext cx="2304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3216" y="2784"/>
              <a:ext cx="1632" cy="9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MAC Protocol Design  (2)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many performance issues</a:t>
            </a:r>
          </a:p>
          <a:p>
            <a:pPr lvl="1"/>
            <a:r>
              <a:rPr lang="en-US" altLang="en-US"/>
              <a:t>System throughput</a:t>
            </a:r>
          </a:p>
          <a:p>
            <a:pPr lvl="1"/>
            <a:r>
              <a:rPr lang="en-US" altLang="en-US"/>
              <a:t>Packet delay</a:t>
            </a:r>
          </a:p>
          <a:p>
            <a:pPr lvl="1"/>
            <a:r>
              <a:rPr lang="en-US" altLang="en-US"/>
              <a:t>Allocation of system throughput (fairness)</a:t>
            </a:r>
          </a:p>
          <a:p>
            <a:pPr lvl="1"/>
            <a:r>
              <a:rPr lang="en-US" altLang="en-US"/>
              <a:t>Channel utilization</a:t>
            </a:r>
          </a:p>
          <a:p>
            <a:pPr lvl="1"/>
            <a:r>
              <a:rPr lang="en-US" altLang="en-US"/>
              <a:t>Probability of collision</a:t>
            </a:r>
          </a:p>
          <a:p>
            <a:r>
              <a:rPr lang="en-US" altLang="en-US"/>
              <a:t>There are a number of factors affecting performance</a:t>
            </a:r>
          </a:p>
          <a:p>
            <a:pPr lvl="1"/>
            <a:r>
              <a:rPr lang="en-US" altLang="en-US"/>
              <a:t>Offered traffic</a:t>
            </a:r>
          </a:p>
          <a:p>
            <a:pPr lvl="1"/>
            <a:r>
              <a:rPr lang="en-US" altLang="en-US"/>
              <a:t>Number of stations (and placement)</a:t>
            </a:r>
          </a:p>
          <a:p>
            <a:pPr lvl="1"/>
            <a:r>
              <a:rPr lang="en-US" altLang="en-US"/>
              <a:t>Channel characteristics</a:t>
            </a:r>
          </a:p>
          <a:p>
            <a:pPr lvl="1"/>
            <a:r>
              <a:rPr lang="en-US" altLang="en-US"/>
              <a:t>Protocol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MAC Protocol Design  (3)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Many </a:t>
            </a:r>
            <a:r>
              <a:rPr lang="en-US" altLang="en-US" dirty="0"/>
              <a:t>design issues … </a:t>
            </a:r>
          </a:p>
          <a:p>
            <a:r>
              <a:rPr lang="en-US" altLang="en-US" dirty="0" smtClean="0"/>
              <a:t>Spectrum (shared resource) sharing</a:t>
            </a:r>
            <a:endParaRPr lang="en-US" altLang="en-US" dirty="0"/>
          </a:p>
          <a:p>
            <a:pPr lvl="1"/>
            <a:r>
              <a:rPr lang="en-US" altLang="en-US" dirty="0"/>
              <a:t>Circuit-switched schemes</a:t>
            </a:r>
          </a:p>
          <a:p>
            <a:pPr lvl="2"/>
            <a:r>
              <a:rPr lang="en-US" altLang="en-US" dirty="0"/>
              <a:t>Frequency division multiple access (FDMA)</a:t>
            </a:r>
          </a:p>
          <a:p>
            <a:pPr lvl="2"/>
            <a:r>
              <a:rPr lang="en-US" altLang="en-US" dirty="0"/>
              <a:t>Time division multiple access (TDMA)</a:t>
            </a:r>
          </a:p>
          <a:p>
            <a:pPr lvl="2"/>
            <a:r>
              <a:rPr lang="en-US" altLang="en-US" dirty="0"/>
              <a:t>Code division multiple access (CDMA)</a:t>
            </a:r>
          </a:p>
          <a:p>
            <a:pPr lvl="1"/>
            <a:r>
              <a:rPr lang="en-US" altLang="en-US" dirty="0"/>
              <a:t>Packet-switched time division multiplexed (TDM) schemes</a:t>
            </a:r>
          </a:p>
          <a:p>
            <a:pPr lvl="2"/>
            <a:r>
              <a:rPr lang="en-US" altLang="en-US" dirty="0"/>
              <a:t>Reservation-based TDM schemes, e.g., packet reservation multiple access (PRMA)</a:t>
            </a:r>
          </a:p>
          <a:p>
            <a:pPr lvl="2"/>
            <a:r>
              <a:rPr lang="en-US" altLang="en-US" dirty="0"/>
              <a:t>Contention-based TDM schemes, e.g., carrier sense multiple access (CSMA)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MAC Protocol Design  (4)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Optimizing or “tuning” a basic scheme</a:t>
            </a:r>
          </a:p>
          <a:p>
            <a:pPr lvl="1"/>
            <a:r>
              <a:rPr lang="en-US" altLang="en-US"/>
              <a:t>How many channels to allocate in a</a:t>
            </a:r>
            <a:br>
              <a:rPr lang="en-US" altLang="en-US"/>
            </a:br>
            <a:r>
              <a:rPr lang="en-US" altLang="en-US"/>
              <a:t>circuit-switched system?</a:t>
            </a:r>
          </a:p>
          <a:p>
            <a:pPr lvl="1"/>
            <a:r>
              <a:rPr lang="en-US" altLang="en-US"/>
              <a:t>Effectiveness of collision avoidance schemes in a contention-based system?</a:t>
            </a:r>
          </a:p>
          <a:p>
            <a:pPr lvl="1"/>
            <a:r>
              <a:rPr lang="en-US" altLang="en-US"/>
              <a:t>Efficiency of scheduling schemes in a reservation-based system?</a:t>
            </a:r>
          </a:p>
          <a:p>
            <a:r>
              <a:rPr lang="en-US" altLang="en-US"/>
              <a:t>Specifying system performance</a:t>
            </a:r>
          </a:p>
          <a:p>
            <a:pPr lvl="1"/>
            <a:r>
              <a:rPr lang="en-US" altLang="en-US"/>
              <a:t>How many users?</a:t>
            </a:r>
          </a:p>
          <a:p>
            <a:pPr lvl="1"/>
            <a:r>
              <a:rPr lang="en-US" altLang="en-US"/>
              <a:t>How much capacity per user?</a:t>
            </a:r>
          </a:p>
          <a:p>
            <a:pPr lvl="1"/>
            <a:r>
              <a:rPr lang="en-US" altLang="en-US"/>
              <a:t>Physical layer requirements?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 should now be able to …  (1)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Cite motivation for …</a:t>
            </a:r>
          </a:p>
          <a:p>
            <a:pPr lvl="1"/>
            <a:r>
              <a:rPr lang="en-US" altLang="en-US" dirty="0"/>
              <a:t>Performance evaluation</a:t>
            </a:r>
          </a:p>
          <a:p>
            <a:pPr lvl="1"/>
            <a:r>
              <a:rPr lang="en-US" altLang="en-US" dirty="0"/>
              <a:t>Systematic design techniques</a:t>
            </a:r>
          </a:p>
          <a:p>
            <a:pPr lvl="1"/>
            <a:r>
              <a:rPr lang="en-US" altLang="en-US" dirty="0"/>
              <a:t>Network management</a:t>
            </a:r>
          </a:p>
          <a:p>
            <a:r>
              <a:rPr lang="en-US" altLang="en-US" dirty="0"/>
              <a:t>Describe three models of networked systems and cite examples</a:t>
            </a:r>
          </a:p>
          <a:p>
            <a:pPr lvl="1"/>
            <a:r>
              <a:rPr lang="en-US" altLang="en-US" dirty="0"/>
              <a:t>Resource sharing networks</a:t>
            </a:r>
          </a:p>
          <a:p>
            <a:pPr lvl="1"/>
            <a:r>
              <a:rPr lang="en-US" altLang="en-US" dirty="0"/>
              <a:t>Process networks</a:t>
            </a:r>
          </a:p>
          <a:p>
            <a:pPr lvl="1"/>
            <a:r>
              <a:rPr lang="en-US" altLang="en-US" dirty="0"/>
              <a:t>Switching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“Algorithm” for Network Operation  (2)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Even in this </a:t>
            </a:r>
            <a:r>
              <a:rPr lang="en-US" altLang="en-US" i="1" dirty="0"/>
              <a:t>ad hoc</a:t>
            </a:r>
            <a:r>
              <a:rPr lang="en-US" altLang="en-US" dirty="0"/>
              <a:t>, far-from-optimal approach to network operation, there is a connection between management, evaluation, and design</a:t>
            </a:r>
          </a:p>
          <a:p>
            <a:pPr lvl="1"/>
            <a:r>
              <a:rPr lang="en-US" altLang="en-US" dirty="0"/>
              <a:t>Management:  Note the lack of user complaints</a:t>
            </a:r>
          </a:p>
          <a:p>
            <a:pPr lvl="1"/>
            <a:r>
              <a:rPr lang="en-US" altLang="en-US" dirty="0"/>
              <a:t>Evaluation:  Ascertain the reason for the whining</a:t>
            </a:r>
          </a:p>
          <a:p>
            <a:pPr lvl="1"/>
            <a:r>
              <a:rPr lang="en-US" altLang="en-US" dirty="0"/>
              <a:t>Design:  Buy some stuff and make it work</a:t>
            </a:r>
          </a:p>
          <a:p>
            <a:endParaRPr lang="en-US" altLang="en-US" dirty="0"/>
          </a:p>
          <a:p>
            <a:r>
              <a:rPr lang="en-US" altLang="en-US" dirty="0"/>
              <a:t>Problems</a:t>
            </a:r>
          </a:p>
          <a:p>
            <a:pPr lvl="1"/>
            <a:r>
              <a:rPr lang="en-US" altLang="en-US"/>
              <a:t>Likely to </a:t>
            </a:r>
            <a:r>
              <a:rPr lang="en-US" altLang="en-US" smtClean="0"/>
              <a:t>spend </a:t>
            </a:r>
            <a:r>
              <a:rPr lang="en-US" altLang="en-US"/>
              <a:t>too much</a:t>
            </a:r>
          </a:p>
          <a:p>
            <a:pPr lvl="1"/>
            <a:r>
              <a:rPr lang="en-US" altLang="en-US" dirty="0"/>
              <a:t>Excessive periods of poor performance</a:t>
            </a:r>
          </a:p>
          <a:p>
            <a:pPr lvl="1"/>
            <a:r>
              <a:rPr lang="en-US" altLang="en-US" dirty="0"/>
              <a:t>Problem may not be fixed</a:t>
            </a:r>
          </a:p>
          <a:p>
            <a:pPr lvl="1"/>
            <a:r>
              <a:rPr lang="en-US" altLang="en-US" dirty="0"/>
              <a:t>Responding to perception, not reality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 should now be able to …  (2)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List the three types of performance study methods and describe their characteristics</a:t>
            </a:r>
          </a:p>
          <a:p>
            <a:pPr lvl="1"/>
            <a:r>
              <a:rPr lang="en-US" altLang="en-US" dirty="0"/>
              <a:t>Analytical</a:t>
            </a:r>
          </a:p>
          <a:p>
            <a:pPr lvl="1"/>
            <a:r>
              <a:rPr lang="en-US" altLang="en-US" dirty="0"/>
              <a:t>Simulation</a:t>
            </a:r>
          </a:p>
          <a:p>
            <a:pPr lvl="1"/>
            <a:r>
              <a:rPr lang="en-US" altLang="en-US" dirty="0"/>
              <a:t>Measurements</a:t>
            </a:r>
          </a:p>
          <a:p>
            <a:r>
              <a:rPr lang="en-US" altLang="en-US" dirty="0"/>
              <a:t>List the basic steps for a performance study</a:t>
            </a:r>
          </a:p>
          <a:p>
            <a:r>
              <a:rPr lang="en-US" altLang="en-US" dirty="0"/>
              <a:t>Apply the steps to formulate a performance study for a given system and goals</a:t>
            </a:r>
          </a:p>
          <a:p>
            <a:r>
              <a:rPr lang="en-US" altLang="en-US" dirty="0"/>
              <a:t>Define the difference between validation and verification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3200400" y="1676400"/>
            <a:ext cx="35052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Performance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Evaluation/Analysis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762000" y="3505200"/>
            <a:ext cx="28956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5257800" y="3810000"/>
            <a:ext cx="3124200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Network</a:t>
            </a: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260101" name="AutoShape 5"/>
          <p:cNvSpPr>
            <a:spLocks noChangeArrowheads="1"/>
          </p:cNvSpPr>
          <p:nvPr/>
        </p:nvSpPr>
        <p:spPr bwMode="auto">
          <a:xfrm rot="5400000" flipV="1">
            <a:off x="1714500" y="2019300"/>
            <a:ext cx="1219200" cy="1295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2" name="AutoShape 6"/>
          <p:cNvSpPr>
            <a:spLocks noChangeArrowheads="1"/>
          </p:cNvSpPr>
          <p:nvPr/>
        </p:nvSpPr>
        <p:spPr bwMode="auto">
          <a:xfrm rot="10800000" flipV="1">
            <a:off x="6781800" y="1600200"/>
            <a:ext cx="1219200" cy="2019300"/>
          </a:xfrm>
          <a:custGeom>
            <a:avLst/>
            <a:gdLst>
              <a:gd name="G0" fmla="+- 14653 0 0"/>
              <a:gd name="G1" fmla="+- 3973 0 0"/>
              <a:gd name="G2" fmla="+- 12158 0 3973"/>
              <a:gd name="G3" fmla="+- G2 0 3973"/>
              <a:gd name="G4" fmla="*/ G3 32768 32059"/>
              <a:gd name="G5" fmla="*/ G4 1 2"/>
              <a:gd name="G6" fmla="+- 21600 0 14653"/>
              <a:gd name="G7" fmla="*/ G6 3973 6079"/>
              <a:gd name="G8" fmla="+- G7 14653 0"/>
              <a:gd name="T0" fmla="*/ 14653 w 21600"/>
              <a:gd name="T1" fmla="*/ 0 h 21600"/>
              <a:gd name="T2" fmla="*/ 14653 w 21600"/>
              <a:gd name="T3" fmla="*/ 12158 h 21600"/>
              <a:gd name="T4" fmla="*/ 2153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653" y="0"/>
                </a:lnTo>
                <a:lnTo>
                  <a:pt x="14653" y="3973"/>
                </a:lnTo>
                <a:lnTo>
                  <a:pt x="12427" y="3973"/>
                </a:lnTo>
                <a:cubicBezTo>
                  <a:pt x="5564" y="3973"/>
                  <a:pt x="0" y="7638"/>
                  <a:pt x="0" y="12158"/>
                </a:cubicBezTo>
                <a:lnTo>
                  <a:pt x="0" y="21600"/>
                </a:lnTo>
                <a:lnTo>
                  <a:pt x="4305" y="21600"/>
                </a:lnTo>
                <a:lnTo>
                  <a:pt x="4305" y="12158"/>
                </a:lnTo>
                <a:cubicBezTo>
                  <a:pt x="4305" y="9964"/>
                  <a:pt x="7941" y="8185"/>
                  <a:pt x="12427" y="8185"/>
                </a:cubicBezTo>
                <a:lnTo>
                  <a:pt x="14653" y="8185"/>
                </a:lnTo>
                <a:lnTo>
                  <a:pt x="14653" y="12158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3" name="AutoShape 7"/>
          <p:cNvSpPr>
            <a:spLocks noChangeArrowheads="1"/>
          </p:cNvSpPr>
          <p:nvPr/>
        </p:nvSpPr>
        <p:spPr bwMode="auto">
          <a:xfrm>
            <a:off x="2057400" y="4876800"/>
            <a:ext cx="5257800" cy="762000"/>
          </a:xfrm>
          <a:prstGeom prst="curvedUpArrow">
            <a:avLst>
              <a:gd name="adj1" fmla="val 98325"/>
              <a:gd name="adj2" fmla="val 222908"/>
              <a:gd name="adj3" fmla="val 33333"/>
            </a:avLst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Performance, Design, and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Evaluation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can predict the behavior of networks “using pencil, paper, the poetry of mathematics and the number-crunching ability of computers.”  (T. Robertazzi)</a:t>
            </a:r>
          </a:p>
          <a:p>
            <a:endParaRPr lang="en-US" altLang="en-US"/>
          </a:p>
          <a:p>
            <a:r>
              <a:rPr lang="en-US" altLang="en-US"/>
              <a:t>Tools</a:t>
            </a:r>
          </a:p>
          <a:p>
            <a:pPr lvl="1"/>
            <a:r>
              <a:rPr lang="en-US" altLang="en-US"/>
              <a:t>Probability and queuing theory</a:t>
            </a:r>
          </a:p>
          <a:p>
            <a:pPr lvl="1"/>
            <a:r>
              <a:rPr lang="en-US" altLang="en-US"/>
              <a:t>Traffic models</a:t>
            </a:r>
          </a:p>
          <a:p>
            <a:pPr lvl="1"/>
            <a:r>
              <a:rPr lang="en-US" altLang="en-US"/>
              <a:t>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“A network design is a blueprint for building a network.  The designer has to create the structure of the network [and] decide how to allocate resources and spend money.” 	(R. Cahn)</a:t>
            </a:r>
          </a:p>
          <a:p>
            <a:endParaRPr lang="en-US" altLang="en-US"/>
          </a:p>
          <a:p>
            <a:r>
              <a:rPr lang="en-US" altLang="en-US"/>
              <a:t>Tools</a:t>
            </a:r>
          </a:p>
          <a:p>
            <a:pPr lvl="1"/>
            <a:r>
              <a:rPr lang="en-US" altLang="en-US"/>
              <a:t>Capacity assignment techniques</a:t>
            </a:r>
          </a:p>
          <a:p>
            <a:pPr lvl="1"/>
            <a:r>
              <a:rPr lang="en-US" altLang="en-US"/>
              <a:t>Graph theory</a:t>
            </a:r>
          </a:p>
          <a:p>
            <a:pPr lvl="1"/>
            <a:r>
              <a:rPr lang="en-US" altLang="en-US"/>
              <a:t>Computer-aided design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Management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“… our only real option is to use the network to manage the network.  This means we need a protocol that allows us to read, and possibly write, various pieces of state information on different nodes.”</a:t>
            </a:r>
            <a:br>
              <a:rPr lang="en-US" altLang="en-US"/>
            </a:br>
            <a:r>
              <a:rPr lang="en-US" altLang="en-US"/>
              <a:t>(L. Peterson &amp; B. Davie)</a:t>
            </a:r>
          </a:p>
          <a:p>
            <a:endParaRPr lang="en-US" altLang="en-US"/>
          </a:p>
          <a:p>
            <a:r>
              <a:rPr lang="en-US" altLang="en-US"/>
              <a:t>Tools</a:t>
            </a:r>
          </a:p>
          <a:p>
            <a:pPr lvl="1"/>
            <a:r>
              <a:rPr lang="en-US" altLang="en-US"/>
              <a:t>Management protocols, e.g., SNMP</a:t>
            </a:r>
          </a:p>
          <a:p>
            <a:pPr lvl="1"/>
            <a:r>
              <a:rPr lang="en-US" altLang="en-US"/>
              <a:t>Management tools</a:t>
            </a:r>
          </a:p>
          <a:p>
            <a:pPr lvl="1"/>
            <a:r>
              <a:rPr lang="en-US" altLang="en-US"/>
              <a:t>Experiments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2430</Words>
  <Application>Microsoft Office PowerPoint</Application>
  <PresentationFormat>On-screen Show (4:3)</PresentationFormat>
  <Paragraphs>487</Paragraphs>
  <Slides>50</Slides>
  <Notes>6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Courier New</vt:lpstr>
      <vt:lpstr>Monotype Sorts</vt:lpstr>
      <vt:lpstr>Times New Roman</vt:lpstr>
      <vt:lpstr>Wingdings</vt:lpstr>
      <vt:lpstr>1_Default Design</vt:lpstr>
      <vt:lpstr>Picture</vt:lpstr>
      <vt:lpstr>Microsoft ClipArt Gallery</vt:lpstr>
      <vt:lpstr>Motivation </vt:lpstr>
      <vt:lpstr>Outline</vt:lpstr>
      <vt:lpstr>References</vt:lpstr>
      <vt:lpstr>“Algorithm” for Network Operation  (1)</vt:lpstr>
      <vt:lpstr>“Algorithm” for Network Operation  (2)</vt:lpstr>
      <vt:lpstr>Performance, Design, and Management</vt:lpstr>
      <vt:lpstr>Performance Evaluation</vt:lpstr>
      <vt:lpstr>Design</vt:lpstr>
      <vt:lpstr>Management</vt:lpstr>
      <vt:lpstr>Network Models</vt:lpstr>
      <vt:lpstr>Resource Sharing Networks  (1)</vt:lpstr>
      <vt:lpstr>Resource Sharing Networks  (2)</vt:lpstr>
      <vt:lpstr>Process Networks  (1)</vt:lpstr>
      <vt:lpstr>Process Networks  (2)</vt:lpstr>
      <vt:lpstr>Switching Networks  (1)</vt:lpstr>
      <vt:lpstr>Switching Networks  (2)</vt:lpstr>
      <vt:lpstr>Performance Analysis  (1)</vt:lpstr>
      <vt:lpstr>Performance Analysis  (2)</vt:lpstr>
      <vt:lpstr>Systematic Approach  (1)</vt:lpstr>
      <vt:lpstr>Systematic Approach  (2)</vt:lpstr>
      <vt:lpstr>Evaluation Techniques</vt:lpstr>
      <vt:lpstr>Example:  ISP  (1)</vt:lpstr>
      <vt:lpstr>Example:  ISP  (2)</vt:lpstr>
      <vt:lpstr>Example:  ISP  (3)</vt:lpstr>
      <vt:lpstr>Example:  ISP  (3)</vt:lpstr>
      <vt:lpstr>Example:  ISP  (4)</vt:lpstr>
      <vt:lpstr>Example:  ISP  (5)</vt:lpstr>
      <vt:lpstr>Example:  ISP  (6)</vt:lpstr>
      <vt:lpstr>Studying the Virginia Tech Modem Pool</vt:lpstr>
      <vt:lpstr>Simulation Results</vt:lpstr>
      <vt:lpstr>Validation versus Verification</vt:lpstr>
      <vt:lpstr>Example:  Backbone Service  (1)</vt:lpstr>
      <vt:lpstr>Example:  Backbone Service  (2)</vt:lpstr>
      <vt:lpstr>Example:  Backbone Service  (3)</vt:lpstr>
      <vt:lpstr>Example:  Backbone Service  (4)</vt:lpstr>
      <vt:lpstr>Example:  Backbone Service  (5)</vt:lpstr>
      <vt:lpstr>Example:  Backbone Service  (6)</vt:lpstr>
      <vt:lpstr>Example:  Backbone Service  (7)</vt:lpstr>
      <vt:lpstr>Example:  Packet Switch Design  (1)</vt:lpstr>
      <vt:lpstr>Which of the network models fits?</vt:lpstr>
      <vt:lpstr>Example:  Packet Switch Design  (2)</vt:lpstr>
      <vt:lpstr>Example:  Packet Switch Design  (3)</vt:lpstr>
      <vt:lpstr>Example:  Packet Switch Design  (4)</vt:lpstr>
      <vt:lpstr>Example:  Packet Switch Design  (5)</vt:lpstr>
      <vt:lpstr>Example:  MAC Protocol Design  (1)</vt:lpstr>
      <vt:lpstr>Example:  MAC Protocol Design  (2)</vt:lpstr>
      <vt:lpstr>Example:  MAC Protocol Design  (3)</vt:lpstr>
      <vt:lpstr>Example:  MAC Protocol Design  (4)</vt:lpstr>
      <vt:lpstr>You should now be able to …  (1)</vt:lpstr>
      <vt:lpstr>You should now be able to …  (2)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Dr. Scott Graham</dc:creator>
  <cp:lastModifiedBy>Graham, Scott R Civ USAF AETC AFIT/ENG</cp:lastModifiedBy>
  <cp:revision>150</cp:revision>
  <cp:lastPrinted>2001-01-17T06:31:01Z</cp:lastPrinted>
  <dcterms:created xsi:type="dcterms:W3CDTF">1999-01-20T01:35:04Z</dcterms:created>
  <dcterms:modified xsi:type="dcterms:W3CDTF">2019-03-18T20:15:08Z</dcterms:modified>
</cp:coreProperties>
</file>