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56"/>
  </p:notesMasterIdLst>
  <p:handoutMasterIdLst>
    <p:handoutMasterId r:id="rId57"/>
  </p:handoutMasterIdLst>
  <p:sldIdLst>
    <p:sldId id="256" r:id="rId2"/>
    <p:sldId id="344" r:id="rId3"/>
    <p:sldId id="368" r:id="rId4"/>
    <p:sldId id="379" r:id="rId5"/>
    <p:sldId id="380" r:id="rId6"/>
    <p:sldId id="403" r:id="rId7"/>
    <p:sldId id="381" r:id="rId8"/>
    <p:sldId id="401" r:id="rId9"/>
    <p:sldId id="382" r:id="rId10"/>
    <p:sldId id="402" r:id="rId11"/>
    <p:sldId id="383" r:id="rId12"/>
    <p:sldId id="384" r:id="rId13"/>
    <p:sldId id="385" r:id="rId14"/>
    <p:sldId id="386" r:id="rId15"/>
    <p:sldId id="422" r:id="rId16"/>
    <p:sldId id="387" r:id="rId17"/>
    <p:sldId id="423" r:id="rId18"/>
    <p:sldId id="388" r:id="rId19"/>
    <p:sldId id="404" r:id="rId20"/>
    <p:sldId id="405" r:id="rId21"/>
    <p:sldId id="406" r:id="rId22"/>
    <p:sldId id="389" r:id="rId23"/>
    <p:sldId id="424" r:id="rId24"/>
    <p:sldId id="390" r:id="rId25"/>
    <p:sldId id="391" r:id="rId26"/>
    <p:sldId id="392" r:id="rId27"/>
    <p:sldId id="415" r:id="rId28"/>
    <p:sldId id="416" r:id="rId29"/>
    <p:sldId id="425" r:id="rId30"/>
    <p:sldId id="419" r:id="rId31"/>
    <p:sldId id="407" r:id="rId32"/>
    <p:sldId id="430" r:id="rId33"/>
    <p:sldId id="418" r:id="rId34"/>
    <p:sldId id="429" r:id="rId35"/>
    <p:sldId id="426" r:id="rId36"/>
    <p:sldId id="408" r:id="rId37"/>
    <p:sldId id="435" r:id="rId38"/>
    <p:sldId id="409" r:id="rId39"/>
    <p:sldId id="410" r:id="rId40"/>
    <p:sldId id="431" r:id="rId41"/>
    <p:sldId id="432" r:id="rId42"/>
    <p:sldId id="433" r:id="rId43"/>
    <p:sldId id="434" r:id="rId44"/>
    <p:sldId id="412" r:id="rId45"/>
    <p:sldId id="420" r:id="rId46"/>
    <p:sldId id="437" r:id="rId47"/>
    <p:sldId id="438" r:id="rId48"/>
    <p:sldId id="439" r:id="rId49"/>
    <p:sldId id="442" r:id="rId50"/>
    <p:sldId id="443" r:id="rId51"/>
    <p:sldId id="414" r:id="rId52"/>
    <p:sldId id="428" r:id="rId53"/>
    <p:sldId id="260" r:id="rId54"/>
    <p:sldId id="421" r:id="rId55"/>
  </p:sldIdLst>
  <p:sldSz cx="9144000" cy="6858000" type="screen4x3"/>
  <p:notesSz cx="7010400" cy="9296400"/>
  <p:defaultTex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8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CC"/>
    <a:srgbClr val="000066"/>
    <a:srgbClr val="990000"/>
    <a:srgbClr val="800000"/>
    <a:srgbClr val="00FF99"/>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69" d="100"/>
          <a:sy n="169" d="100"/>
        </p:scale>
        <p:origin x="1332" y="80"/>
      </p:cViewPr>
      <p:guideLst>
        <p:guide orient="horz" pos="28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image" Target="../media/image52.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5" Type="http://schemas.openxmlformats.org/officeDocument/2006/relationships/image" Target="../media/image67.wmf"/><Relationship Id="rId4" Type="http://schemas.openxmlformats.org/officeDocument/2006/relationships/image" Target="../media/image6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5" Type="http://schemas.openxmlformats.org/officeDocument/2006/relationships/image" Target="../media/image19.wmf"/><Relationship Id="rId4"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1" y="0"/>
            <a:ext cx="3038475" cy="465138"/>
          </a:xfrm>
          <a:prstGeom prst="rect">
            <a:avLst/>
          </a:prstGeom>
          <a:noFill/>
          <a:ln w="12700">
            <a:noFill/>
            <a:miter lim="800000"/>
            <a:headEnd type="none" w="sm" len="sm"/>
            <a:tailEnd type="none" w="sm" len="sm"/>
          </a:ln>
          <a:effectLst/>
        </p:spPr>
        <p:txBody>
          <a:bodyPr vert="horz" wrap="square" lIns="93163" tIns="46581" rIns="93163" bIns="46581" numCol="1" anchor="t" anchorCtr="0" compatLnSpc="1">
            <a:prstTxWarp prst="textNoShape">
              <a:avLst/>
            </a:prstTxWarp>
          </a:bodyPr>
          <a:lstStyle>
            <a:lvl1pPr defTabSz="931863">
              <a:defRPr sz="1200"/>
            </a:lvl1pPr>
          </a:lstStyle>
          <a:p>
            <a:pPr>
              <a:defRPr/>
            </a:pPr>
            <a:endParaRPr lang="en-US"/>
          </a:p>
        </p:txBody>
      </p:sp>
      <p:sp>
        <p:nvSpPr>
          <p:cNvPr id="120835" name="Rectangle 3"/>
          <p:cNvSpPr>
            <a:spLocks noGrp="1" noChangeArrowheads="1"/>
          </p:cNvSpPr>
          <p:nvPr>
            <p:ph type="dt" sz="quarter" idx="1"/>
          </p:nvPr>
        </p:nvSpPr>
        <p:spPr bwMode="auto">
          <a:xfrm>
            <a:off x="3971925" y="0"/>
            <a:ext cx="3038475" cy="465138"/>
          </a:xfrm>
          <a:prstGeom prst="rect">
            <a:avLst/>
          </a:prstGeom>
          <a:noFill/>
          <a:ln w="12700">
            <a:noFill/>
            <a:miter lim="800000"/>
            <a:headEnd type="none" w="sm" len="sm"/>
            <a:tailEnd type="none" w="sm" len="sm"/>
          </a:ln>
          <a:effectLst/>
        </p:spPr>
        <p:txBody>
          <a:bodyPr vert="horz" wrap="square" lIns="93163" tIns="46581" rIns="93163" bIns="46581" numCol="1" anchor="t" anchorCtr="0" compatLnSpc="1">
            <a:prstTxWarp prst="textNoShape">
              <a:avLst/>
            </a:prstTxWarp>
          </a:bodyPr>
          <a:lstStyle>
            <a:lvl1pPr algn="r" defTabSz="931863">
              <a:defRPr sz="1200"/>
            </a:lvl1pPr>
          </a:lstStyle>
          <a:p>
            <a:pPr>
              <a:defRPr/>
            </a:pPr>
            <a:endParaRPr lang="en-US"/>
          </a:p>
        </p:txBody>
      </p:sp>
      <p:sp>
        <p:nvSpPr>
          <p:cNvPr id="120836" name="Rectangle 4"/>
          <p:cNvSpPr>
            <a:spLocks noGrp="1" noChangeArrowheads="1"/>
          </p:cNvSpPr>
          <p:nvPr>
            <p:ph type="ftr" sz="quarter" idx="2"/>
          </p:nvPr>
        </p:nvSpPr>
        <p:spPr bwMode="auto">
          <a:xfrm>
            <a:off x="1954213" y="8831265"/>
            <a:ext cx="3040062" cy="465137"/>
          </a:xfrm>
          <a:prstGeom prst="rect">
            <a:avLst/>
          </a:prstGeom>
          <a:noFill/>
          <a:ln w="12700">
            <a:noFill/>
            <a:miter lim="800000"/>
            <a:headEnd type="none" w="sm" len="sm"/>
            <a:tailEnd type="none" w="sm" len="sm"/>
          </a:ln>
          <a:effectLst/>
        </p:spPr>
        <p:txBody>
          <a:bodyPr vert="horz" wrap="square" lIns="93163" tIns="46581" rIns="93163" bIns="46581" numCol="1" anchor="b" anchorCtr="0" compatLnSpc="1">
            <a:prstTxWarp prst="textNoShape">
              <a:avLst/>
            </a:prstTxWarp>
          </a:bodyPr>
          <a:lstStyle>
            <a:lvl1pPr algn="ctr" defTabSz="931863">
              <a:defRPr sz="1200"/>
            </a:lvl1pPr>
          </a:lstStyle>
          <a:p>
            <a:pPr>
              <a:defRPr/>
            </a:pPr>
            <a:r>
              <a:rPr lang="en-US"/>
              <a:t>© 2001, 2002, Scott F. Midkiff</a:t>
            </a:r>
          </a:p>
        </p:txBody>
      </p:sp>
      <p:sp>
        <p:nvSpPr>
          <p:cNvPr id="120837" name="Rectangle 5"/>
          <p:cNvSpPr>
            <a:spLocks noGrp="1" noChangeArrowheads="1"/>
          </p:cNvSpPr>
          <p:nvPr>
            <p:ph type="sldNum" sz="quarter" idx="3"/>
          </p:nvPr>
        </p:nvSpPr>
        <p:spPr bwMode="auto">
          <a:xfrm>
            <a:off x="3971925" y="8831265"/>
            <a:ext cx="3038475" cy="465137"/>
          </a:xfrm>
          <a:prstGeom prst="rect">
            <a:avLst/>
          </a:prstGeom>
          <a:noFill/>
          <a:ln w="12700">
            <a:noFill/>
            <a:miter lim="800000"/>
            <a:headEnd type="none" w="sm" len="sm"/>
            <a:tailEnd type="none" w="sm" len="sm"/>
          </a:ln>
          <a:effectLst/>
        </p:spPr>
        <p:txBody>
          <a:bodyPr vert="horz" wrap="square" lIns="93163" tIns="46581" rIns="93163" bIns="46581" numCol="1" anchor="b" anchorCtr="0" compatLnSpc="1">
            <a:prstTxWarp prst="textNoShape">
              <a:avLst/>
            </a:prstTxWarp>
          </a:bodyPr>
          <a:lstStyle>
            <a:lvl1pPr algn="r" defTabSz="931863">
              <a:defRPr sz="1200"/>
            </a:lvl1pPr>
          </a:lstStyle>
          <a:p>
            <a:pPr>
              <a:defRPr/>
            </a:pPr>
            <a:fld id="{1F496870-70BF-4EA1-9D1A-5B3EA18760A6}" type="slidenum">
              <a:rPr lang="en-US"/>
              <a:pPr>
                <a:defRPr/>
              </a:pPr>
              <a:t>‹#›</a:t>
            </a:fld>
            <a:endParaRPr lang="en-US"/>
          </a:p>
        </p:txBody>
      </p:sp>
    </p:spTree>
    <p:extLst>
      <p:ext uri="{BB962C8B-B14F-4D97-AF65-F5344CB8AC3E}">
        <p14:creationId xmlns:p14="http://schemas.microsoft.com/office/powerpoint/2010/main" val="4056791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38475" cy="465138"/>
          </a:xfrm>
          <a:prstGeom prst="rect">
            <a:avLst/>
          </a:prstGeom>
          <a:noFill/>
          <a:ln w="12700">
            <a:noFill/>
            <a:miter lim="800000"/>
            <a:headEnd type="none" w="sm" len="sm"/>
            <a:tailEnd type="none" w="sm" len="sm"/>
          </a:ln>
          <a:effectLst/>
        </p:spPr>
        <p:txBody>
          <a:bodyPr vert="horz" wrap="square" lIns="93163" tIns="46581" rIns="93163" bIns="46581" numCol="1" anchor="t" anchorCtr="0" compatLnSpc="1">
            <a:prstTxWarp prst="textNoShape">
              <a:avLst/>
            </a:prstTxWarp>
          </a:bodyPr>
          <a:lstStyle>
            <a:lvl1pPr defTabSz="931863">
              <a:defRPr sz="1200" b="0">
                <a:latin typeface="Times New Roman" pitchFamily="18" charset="0"/>
              </a:defRPr>
            </a:lvl1pPr>
          </a:lstStyle>
          <a:p>
            <a:pPr>
              <a:defRPr/>
            </a:pPr>
            <a:endParaRPr lang="en-US"/>
          </a:p>
        </p:txBody>
      </p:sp>
      <p:sp>
        <p:nvSpPr>
          <p:cNvPr id="5123" name="Rectangle 3"/>
          <p:cNvSpPr>
            <a:spLocks noGrp="1" noChangeArrowheads="1"/>
          </p:cNvSpPr>
          <p:nvPr>
            <p:ph type="dt" idx="1"/>
          </p:nvPr>
        </p:nvSpPr>
        <p:spPr bwMode="auto">
          <a:xfrm>
            <a:off x="3971925" y="0"/>
            <a:ext cx="3038475" cy="465138"/>
          </a:xfrm>
          <a:prstGeom prst="rect">
            <a:avLst/>
          </a:prstGeom>
          <a:noFill/>
          <a:ln w="12700">
            <a:noFill/>
            <a:miter lim="800000"/>
            <a:headEnd type="none" w="sm" len="sm"/>
            <a:tailEnd type="none" w="sm" len="sm"/>
          </a:ln>
          <a:effectLst/>
        </p:spPr>
        <p:txBody>
          <a:bodyPr vert="horz" wrap="square" lIns="93163" tIns="46581" rIns="93163" bIns="46581" numCol="1" anchor="t" anchorCtr="0" compatLnSpc="1">
            <a:prstTxWarp prst="textNoShape">
              <a:avLst/>
            </a:prstTxWarp>
          </a:bodyPr>
          <a:lstStyle>
            <a:lvl1pPr algn="r" defTabSz="931863">
              <a:defRPr sz="1200" b="0">
                <a:latin typeface="Times New Roman" pitchFamily="18" charset="0"/>
              </a:defRPr>
            </a:lvl1pPr>
          </a:lstStyle>
          <a:p>
            <a:pPr>
              <a:defRPr/>
            </a:pPr>
            <a:endParaRPr lang="en-US"/>
          </a:p>
        </p:txBody>
      </p:sp>
      <p:sp>
        <p:nvSpPr>
          <p:cNvPr id="57348" name="Rectangle 4"/>
          <p:cNvSpPr>
            <a:spLocks noGrp="1" noRot="1" noChangeAspect="1" noChangeArrowheads="1" noTextEdit="1"/>
          </p:cNvSpPr>
          <p:nvPr>
            <p:ph type="sldImg" idx="2"/>
          </p:nvPr>
        </p:nvSpPr>
        <p:spPr bwMode="auto">
          <a:xfrm>
            <a:off x="1182688" y="696913"/>
            <a:ext cx="4646612" cy="34845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35038" y="4414838"/>
            <a:ext cx="5140325" cy="4184650"/>
          </a:xfrm>
          <a:prstGeom prst="rect">
            <a:avLst/>
          </a:prstGeom>
          <a:noFill/>
          <a:ln w="12700">
            <a:noFill/>
            <a:miter lim="800000"/>
            <a:headEnd type="none" w="sm" len="sm"/>
            <a:tailEnd type="none" w="sm" len="sm"/>
          </a:ln>
          <a:effectLst/>
        </p:spPr>
        <p:txBody>
          <a:bodyPr vert="horz" wrap="square" lIns="93163" tIns="46581" rIns="93163" bIns="4658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1" y="8831265"/>
            <a:ext cx="3038475" cy="465137"/>
          </a:xfrm>
          <a:prstGeom prst="rect">
            <a:avLst/>
          </a:prstGeom>
          <a:noFill/>
          <a:ln w="12700">
            <a:noFill/>
            <a:miter lim="800000"/>
            <a:headEnd type="none" w="sm" len="sm"/>
            <a:tailEnd type="none" w="sm" len="sm"/>
          </a:ln>
          <a:effectLst/>
        </p:spPr>
        <p:txBody>
          <a:bodyPr vert="horz" wrap="square" lIns="93163" tIns="46581" rIns="93163" bIns="46581" numCol="1" anchor="b" anchorCtr="0" compatLnSpc="1">
            <a:prstTxWarp prst="textNoShape">
              <a:avLst/>
            </a:prstTxWarp>
          </a:bodyPr>
          <a:lstStyle>
            <a:lvl1pPr defTabSz="931863">
              <a:defRPr sz="1200" b="0">
                <a:latin typeface="Times New Roman" pitchFamily="18" charset="0"/>
              </a:defRPr>
            </a:lvl1pPr>
          </a:lstStyle>
          <a:p>
            <a:pPr>
              <a:defRPr/>
            </a:pPr>
            <a:r>
              <a:rPr lang="en-US"/>
              <a:t>© 2001, 2002, Scott F. Midkiff</a:t>
            </a:r>
          </a:p>
        </p:txBody>
      </p:sp>
      <p:sp>
        <p:nvSpPr>
          <p:cNvPr id="5127" name="Rectangle 7"/>
          <p:cNvSpPr>
            <a:spLocks noGrp="1" noChangeArrowheads="1"/>
          </p:cNvSpPr>
          <p:nvPr>
            <p:ph type="sldNum" sz="quarter" idx="5"/>
          </p:nvPr>
        </p:nvSpPr>
        <p:spPr bwMode="auto">
          <a:xfrm>
            <a:off x="3971925" y="8831265"/>
            <a:ext cx="3038475" cy="465137"/>
          </a:xfrm>
          <a:prstGeom prst="rect">
            <a:avLst/>
          </a:prstGeom>
          <a:noFill/>
          <a:ln w="12700">
            <a:noFill/>
            <a:miter lim="800000"/>
            <a:headEnd type="none" w="sm" len="sm"/>
            <a:tailEnd type="none" w="sm" len="sm"/>
          </a:ln>
          <a:effectLst/>
        </p:spPr>
        <p:txBody>
          <a:bodyPr vert="horz" wrap="square" lIns="93163" tIns="46581" rIns="93163" bIns="46581" numCol="1" anchor="b" anchorCtr="0" compatLnSpc="1">
            <a:prstTxWarp prst="textNoShape">
              <a:avLst/>
            </a:prstTxWarp>
          </a:bodyPr>
          <a:lstStyle>
            <a:lvl1pPr algn="r" defTabSz="931863">
              <a:defRPr sz="1200" b="0">
                <a:latin typeface="Times New Roman" pitchFamily="18" charset="0"/>
              </a:defRPr>
            </a:lvl1pPr>
          </a:lstStyle>
          <a:p>
            <a:pPr>
              <a:defRPr/>
            </a:pPr>
            <a:fld id="{9EDFFEFF-3E6D-4817-BE32-96B7F79D380A}" type="slidenum">
              <a:rPr lang="en-US"/>
              <a:pPr>
                <a:defRPr/>
              </a:pPr>
              <a:t>‹#›</a:t>
            </a:fld>
            <a:endParaRPr lang="en-US"/>
          </a:p>
        </p:txBody>
      </p:sp>
    </p:spTree>
    <p:extLst>
      <p:ext uri="{BB962C8B-B14F-4D97-AF65-F5344CB8AC3E}">
        <p14:creationId xmlns:p14="http://schemas.microsoft.com/office/powerpoint/2010/main" val="369300742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31863">
              <a:defRPr sz="2400" b="1">
                <a:solidFill>
                  <a:schemeClr val="tx1"/>
                </a:solidFill>
                <a:latin typeface="Arial" charset="0"/>
              </a:defRPr>
            </a:lvl1pPr>
            <a:lvl2pPr marL="742950" indent="-285750" defTabSz="931863">
              <a:defRPr sz="2400" b="1">
                <a:solidFill>
                  <a:schemeClr val="tx1"/>
                </a:solidFill>
                <a:latin typeface="Arial" charset="0"/>
              </a:defRPr>
            </a:lvl2pPr>
            <a:lvl3pPr marL="1143000" indent="-228600" defTabSz="931863">
              <a:defRPr sz="2400" b="1">
                <a:solidFill>
                  <a:schemeClr val="tx1"/>
                </a:solidFill>
                <a:latin typeface="Arial" charset="0"/>
              </a:defRPr>
            </a:lvl3pPr>
            <a:lvl4pPr marL="1600200" indent="-228600" defTabSz="931863">
              <a:defRPr sz="2400" b="1">
                <a:solidFill>
                  <a:schemeClr val="tx1"/>
                </a:solidFill>
                <a:latin typeface="Arial" charset="0"/>
              </a:defRPr>
            </a:lvl4pPr>
            <a:lvl5pPr marL="2057400" indent="-228600" defTabSz="931863">
              <a:defRPr sz="2400" b="1">
                <a:solidFill>
                  <a:schemeClr val="tx1"/>
                </a:solidFill>
                <a:latin typeface="Arial" charset="0"/>
              </a:defRPr>
            </a:lvl5pPr>
            <a:lvl6pPr marL="2514600" indent="-228600" defTabSz="931863" eaLnBrk="0" fontAlgn="base" hangingPunct="0">
              <a:spcBef>
                <a:spcPct val="0"/>
              </a:spcBef>
              <a:spcAft>
                <a:spcPct val="0"/>
              </a:spcAft>
              <a:defRPr sz="2400" b="1">
                <a:solidFill>
                  <a:schemeClr val="tx1"/>
                </a:solidFill>
                <a:latin typeface="Arial" charset="0"/>
              </a:defRPr>
            </a:lvl6pPr>
            <a:lvl7pPr marL="2971800" indent="-228600" defTabSz="931863" eaLnBrk="0" fontAlgn="base" hangingPunct="0">
              <a:spcBef>
                <a:spcPct val="0"/>
              </a:spcBef>
              <a:spcAft>
                <a:spcPct val="0"/>
              </a:spcAft>
              <a:defRPr sz="2400" b="1">
                <a:solidFill>
                  <a:schemeClr val="tx1"/>
                </a:solidFill>
                <a:latin typeface="Arial" charset="0"/>
              </a:defRPr>
            </a:lvl7pPr>
            <a:lvl8pPr marL="3429000" indent="-228600" defTabSz="931863" eaLnBrk="0" fontAlgn="base" hangingPunct="0">
              <a:spcBef>
                <a:spcPct val="0"/>
              </a:spcBef>
              <a:spcAft>
                <a:spcPct val="0"/>
              </a:spcAft>
              <a:defRPr sz="2400" b="1">
                <a:solidFill>
                  <a:schemeClr val="tx1"/>
                </a:solidFill>
                <a:latin typeface="Arial" charset="0"/>
              </a:defRPr>
            </a:lvl8pPr>
            <a:lvl9pPr marL="3886200" indent="-228600" defTabSz="931863" eaLnBrk="0" fontAlgn="base" hangingPunct="0">
              <a:spcBef>
                <a:spcPct val="0"/>
              </a:spcBef>
              <a:spcAft>
                <a:spcPct val="0"/>
              </a:spcAft>
              <a:defRPr sz="2400" b="1">
                <a:solidFill>
                  <a:schemeClr val="tx1"/>
                </a:solidFill>
                <a:latin typeface="Arial" charset="0"/>
              </a:defRPr>
            </a:lvl9pPr>
          </a:lstStyle>
          <a:p>
            <a:r>
              <a:rPr lang="en-US" altLang="en-US" sz="1200" b="0" smtClean="0">
                <a:latin typeface="Times New Roman" pitchFamily="18" charset="0"/>
              </a:rPr>
              <a:t>© 2001, 2002, Scott F. Midkiff</a:t>
            </a: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3334307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31863">
              <a:defRPr sz="2400" b="1">
                <a:solidFill>
                  <a:schemeClr val="tx1"/>
                </a:solidFill>
                <a:latin typeface="Arial" charset="0"/>
              </a:defRPr>
            </a:lvl1pPr>
            <a:lvl2pPr marL="742950" indent="-285750" defTabSz="931863">
              <a:defRPr sz="2400" b="1">
                <a:solidFill>
                  <a:schemeClr val="tx1"/>
                </a:solidFill>
                <a:latin typeface="Arial" charset="0"/>
              </a:defRPr>
            </a:lvl2pPr>
            <a:lvl3pPr marL="1143000" indent="-228600" defTabSz="931863">
              <a:defRPr sz="2400" b="1">
                <a:solidFill>
                  <a:schemeClr val="tx1"/>
                </a:solidFill>
                <a:latin typeface="Arial" charset="0"/>
              </a:defRPr>
            </a:lvl3pPr>
            <a:lvl4pPr marL="1600200" indent="-228600" defTabSz="931863">
              <a:defRPr sz="2400" b="1">
                <a:solidFill>
                  <a:schemeClr val="tx1"/>
                </a:solidFill>
                <a:latin typeface="Arial" charset="0"/>
              </a:defRPr>
            </a:lvl4pPr>
            <a:lvl5pPr marL="2057400" indent="-228600" defTabSz="931863">
              <a:defRPr sz="2400" b="1">
                <a:solidFill>
                  <a:schemeClr val="tx1"/>
                </a:solidFill>
                <a:latin typeface="Arial" charset="0"/>
              </a:defRPr>
            </a:lvl5pPr>
            <a:lvl6pPr marL="2514600" indent="-228600" defTabSz="931863" eaLnBrk="0" fontAlgn="base" hangingPunct="0">
              <a:spcBef>
                <a:spcPct val="0"/>
              </a:spcBef>
              <a:spcAft>
                <a:spcPct val="0"/>
              </a:spcAft>
              <a:defRPr sz="2400" b="1">
                <a:solidFill>
                  <a:schemeClr val="tx1"/>
                </a:solidFill>
                <a:latin typeface="Arial" charset="0"/>
              </a:defRPr>
            </a:lvl6pPr>
            <a:lvl7pPr marL="2971800" indent="-228600" defTabSz="931863" eaLnBrk="0" fontAlgn="base" hangingPunct="0">
              <a:spcBef>
                <a:spcPct val="0"/>
              </a:spcBef>
              <a:spcAft>
                <a:spcPct val="0"/>
              </a:spcAft>
              <a:defRPr sz="2400" b="1">
                <a:solidFill>
                  <a:schemeClr val="tx1"/>
                </a:solidFill>
                <a:latin typeface="Arial" charset="0"/>
              </a:defRPr>
            </a:lvl7pPr>
            <a:lvl8pPr marL="3429000" indent="-228600" defTabSz="931863" eaLnBrk="0" fontAlgn="base" hangingPunct="0">
              <a:spcBef>
                <a:spcPct val="0"/>
              </a:spcBef>
              <a:spcAft>
                <a:spcPct val="0"/>
              </a:spcAft>
              <a:defRPr sz="2400" b="1">
                <a:solidFill>
                  <a:schemeClr val="tx1"/>
                </a:solidFill>
                <a:latin typeface="Arial" charset="0"/>
              </a:defRPr>
            </a:lvl8pPr>
            <a:lvl9pPr marL="3886200" indent="-228600" defTabSz="931863" eaLnBrk="0" fontAlgn="base" hangingPunct="0">
              <a:spcBef>
                <a:spcPct val="0"/>
              </a:spcBef>
              <a:spcAft>
                <a:spcPct val="0"/>
              </a:spcAft>
              <a:defRPr sz="2400" b="1">
                <a:solidFill>
                  <a:schemeClr val="tx1"/>
                </a:solidFill>
                <a:latin typeface="Arial" charset="0"/>
              </a:defRPr>
            </a:lvl9pPr>
          </a:lstStyle>
          <a:p>
            <a:r>
              <a:rPr lang="en-US" altLang="en-US" sz="1200" b="0" smtClean="0">
                <a:latin typeface="Times New Roman" pitchFamily="18" charset="0"/>
              </a:rPr>
              <a:t>© 2001, 2002, Scott F. Midkiff</a:t>
            </a:r>
          </a:p>
        </p:txBody>
      </p:sp>
      <p:sp>
        <p:nvSpPr>
          <p:cNvPr id="67587" name="Rectangle 2"/>
          <p:cNvSpPr>
            <a:spLocks noGrp="1" noRot="1" noChangeAspect="1" noChangeArrowheads="1" noTextEdit="1"/>
          </p:cNvSpPr>
          <p:nvPr>
            <p:ph type="sldImg"/>
          </p:nvPr>
        </p:nvSpPr>
        <p:spPr>
          <a:xfrm>
            <a:off x="1185863" y="696913"/>
            <a:ext cx="4643437" cy="3482975"/>
          </a:xfrm>
          <a:ln/>
        </p:spPr>
      </p:sp>
      <p:sp>
        <p:nvSpPr>
          <p:cNvPr id="675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112752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31863">
              <a:defRPr sz="2400" b="1">
                <a:solidFill>
                  <a:schemeClr val="tx1"/>
                </a:solidFill>
                <a:latin typeface="Arial" charset="0"/>
              </a:defRPr>
            </a:lvl1pPr>
            <a:lvl2pPr marL="742950" indent="-285750" defTabSz="931863">
              <a:defRPr sz="2400" b="1">
                <a:solidFill>
                  <a:schemeClr val="tx1"/>
                </a:solidFill>
                <a:latin typeface="Arial" charset="0"/>
              </a:defRPr>
            </a:lvl2pPr>
            <a:lvl3pPr marL="1143000" indent="-228600" defTabSz="931863">
              <a:defRPr sz="2400" b="1">
                <a:solidFill>
                  <a:schemeClr val="tx1"/>
                </a:solidFill>
                <a:latin typeface="Arial" charset="0"/>
              </a:defRPr>
            </a:lvl3pPr>
            <a:lvl4pPr marL="1600200" indent="-228600" defTabSz="931863">
              <a:defRPr sz="2400" b="1">
                <a:solidFill>
                  <a:schemeClr val="tx1"/>
                </a:solidFill>
                <a:latin typeface="Arial" charset="0"/>
              </a:defRPr>
            </a:lvl4pPr>
            <a:lvl5pPr marL="2057400" indent="-228600" defTabSz="931863">
              <a:defRPr sz="2400" b="1">
                <a:solidFill>
                  <a:schemeClr val="tx1"/>
                </a:solidFill>
                <a:latin typeface="Arial" charset="0"/>
              </a:defRPr>
            </a:lvl5pPr>
            <a:lvl6pPr marL="2514600" indent="-228600" defTabSz="931863" eaLnBrk="0" fontAlgn="base" hangingPunct="0">
              <a:spcBef>
                <a:spcPct val="0"/>
              </a:spcBef>
              <a:spcAft>
                <a:spcPct val="0"/>
              </a:spcAft>
              <a:defRPr sz="2400" b="1">
                <a:solidFill>
                  <a:schemeClr val="tx1"/>
                </a:solidFill>
                <a:latin typeface="Arial" charset="0"/>
              </a:defRPr>
            </a:lvl6pPr>
            <a:lvl7pPr marL="2971800" indent="-228600" defTabSz="931863" eaLnBrk="0" fontAlgn="base" hangingPunct="0">
              <a:spcBef>
                <a:spcPct val="0"/>
              </a:spcBef>
              <a:spcAft>
                <a:spcPct val="0"/>
              </a:spcAft>
              <a:defRPr sz="2400" b="1">
                <a:solidFill>
                  <a:schemeClr val="tx1"/>
                </a:solidFill>
                <a:latin typeface="Arial" charset="0"/>
              </a:defRPr>
            </a:lvl7pPr>
            <a:lvl8pPr marL="3429000" indent="-228600" defTabSz="931863" eaLnBrk="0" fontAlgn="base" hangingPunct="0">
              <a:spcBef>
                <a:spcPct val="0"/>
              </a:spcBef>
              <a:spcAft>
                <a:spcPct val="0"/>
              </a:spcAft>
              <a:defRPr sz="2400" b="1">
                <a:solidFill>
                  <a:schemeClr val="tx1"/>
                </a:solidFill>
                <a:latin typeface="Arial" charset="0"/>
              </a:defRPr>
            </a:lvl8pPr>
            <a:lvl9pPr marL="3886200" indent="-228600" defTabSz="931863" eaLnBrk="0" fontAlgn="base" hangingPunct="0">
              <a:spcBef>
                <a:spcPct val="0"/>
              </a:spcBef>
              <a:spcAft>
                <a:spcPct val="0"/>
              </a:spcAft>
              <a:defRPr sz="2400" b="1">
                <a:solidFill>
                  <a:schemeClr val="tx1"/>
                </a:solidFill>
                <a:latin typeface="Arial" charset="0"/>
              </a:defRPr>
            </a:lvl9pPr>
          </a:lstStyle>
          <a:p>
            <a:r>
              <a:rPr lang="en-US" altLang="en-US" sz="1200" b="0" smtClean="0">
                <a:latin typeface="Times New Roman" pitchFamily="18" charset="0"/>
              </a:rPr>
              <a:t>© 2001, 2002, Scott F. Midkiff</a:t>
            </a:r>
          </a:p>
        </p:txBody>
      </p:sp>
      <p:sp>
        <p:nvSpPr>
          <p:cNvPr id="68611" name="Rectangle 2"/>
          <p:cNvSpPr>
            <a:spLocks noGrp="1" noRot="1" noChangeAspect="1" noChangeArrowheads="1" noTextEdit="1"/>
          </p:cNvSpPr>
          <p:nvPr>
            <p:ph type="sldImg"/>
          </p:nvPr>
        </p:nvSpPr>
        <p:spPr>
          <a:xfrm>
            <a:off x="1185863" y="696913"/>
            <a:ext cx="4643437" cy="3482975"/>
          </a:xfrm>
          <a:ln/>
        </p:spPr>
      </p:sp>
      <p:sp>
        <p:nvSpPr>
          <p:cNvPr id="686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3965125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31863">
              <a:defRPr sz="2400" b="1">
                <a:solidFill>
                  <a:schemeClr val="tx1"/>
                </a:solidFill>
                <a:latin typeface="Arial" charset="0"/>
              </a:defRPr>
            </a:lvl1pPr>
            <a:lvl2pPr marL="742950" indent="-285750" defTabSz="931863">
              <a:defRPr sz="2400" b="1">
                <a:solidFill>
                  <a:schemeClr val="tx1"/>
                </a:solidFill>
                <a:latin typeface="Arial" charset="0"/>
              </a:defRPr>
            </a:lvl2pPr>
            <a:lvl3pPr marL="1143000" indent="-228600" defTabSz="931863">
              <a:defRPr sz="2400" b="1">
                <a:solidFill>
                  <a:schemeClr val="tx1"/>
                </a:solidFill>
                <a:latin typeface="Arial" charset="0"/>
              </a:defRPr>
            </a:lvl3pPr>
            <a:lvl4pPr marL="1600200" indent="-228600" defTabSz="931863">
              <a:defRPr sz="2400" b="1">
                <a:solidFill>
                  <a:schemeClr val="tx1"/>
                </a:solidFill>
                <a:latin typeface="Arial" charset="0"/>
              </a:defRPr>
            </a:lvl4pPr>
            <a:lvl5pPr marL="2057400" indent="-228600" defTabSz="931863">
              <a:defRPr sz="2400" b="1">
                <a:solidFill>
                  <a:schemeClr val="tx1"/>
                </a:solidFill>
                <a:latin typeface="Arial" charset="0"/>
              </a:defRPr>
            </a:lvl5pPr>
            <a:lvl6pPr marL="2514600" indent="-228600" defTabSz="931863" eaLnBrk="0" fontAlgn="base" hangingPunct="0">
              <a:spcBef>
                <a:spcPct val="0"/>
              </a:spcBef>
              <a:spcAft>
                <a:spcPct val="0"/>
              </a:spcAft>
              <a:defRPr sz="2400" b="1">
                <a:solidFill>
                  <a:schemeClr val="tx1"/>
                </a:solidFill>
                <a:latin typeface="Arial" charset="0"/>
              </a:defRPr>
            </a:lvl6pPr>
            <a:lvl7pPr marL="2971800" indent="-228600" defTabSz="931863" eaLnBrk="0" fontAlgn="base" hangingPunct="0">
              <a:spcBef>
                <a:spcPct val="0"/>
              </a:spcBef>
              <a:spcAft>
                <a:spcPct val="0"/>
              </a:spcAft>
              <a:defRPr sz="2400" b="1">
                <a:solidFill>
                  <a:schemeClr val="tx1"/>
                </a:solidFill>
                <a:latin typeface="Arial" charset="0"/>
              </a:defRPr>
            </a:lvl7pPr>
            <a:lvl8pPr marL="3429000" indent="-228600" defTabSz="931863" eaLnBrk="0" fontAlgn="base" hangingPunct="0">
              <a:spcBef>
                <a:spcPct val="0"/>
              </a:spcBef>
              <a:spcAft>
                <a:spcPct val="0"/>
              </a:spcAft>
              <a:defRPr sz="2400" b="1">
                <a:solidFill>
                  <a:schemeClr val="tx1"/>
                </a:solidFill>
                <a:latin typeface="Arial" charset="0"/>
              </a:defRPr>
            </a:lvl8pPr>
            <a:lvl9pPr marL="3886200" indent="-228600" defTabSz="931863" eaLnBrk="0" fontAlgn="base" hangingPunct="0">
              <a:spcBef>
                <a:spcPct val="0"/>
              </a:spcBef>
              <a:spcAft>
                <a:spcPct val="0"/>
              </a:spcAft>
              <a:defRPr sz="2400" b="1">
                <a:solidFill>
                  <a:schemeClr val="tx1"/>
                </a:solidFill>
                <a:latin typeface="Arial" charset="0"/>
              </a:defRPr>
            </a:lvl9pPr>
          </a:lstStyle>
          <a:p>
            <a:r>
              <a:rPr lang="en-US" altLang="en-US" sz="1200" b="0" smtClean="0">
                <a:latin typeface="Times New Roman" pitchFamily="18" charset="0"/>
              </a:rPr>
              <a:t>© 2001, 2002, Scott F. Midkiff</a:t>
            </a:r>
          </a:p>
        </p:txBody>
      </p:sp>
      <p:sp>
        <p:nvSpPr>
          <p:cNvPr id="69635" name="Rectangle 2"/>
          <p:cNvSpPr>
            <a:spLocks noGrp="1" noRot="1" noChangeAspect="1" noChangeArrowheads="1" noTextEdit="1"/>
          </p:cNvSpPr>
          <p:nvPr>
            <p:ph type="sldImg"/>
          </p:nvPr>
        </p:nvSpPr>
        <p:spPr>
          <a:xfrm>
            <a:off x="1185863" y="696913"/>
            <a:ext cx="4643437" cy="3482975"/>
          </a:xfrm>
          <a:ln/>
        </p:spPr>
      </p:sp>
      <p:sp>
        <p:nvSpPr>
          <p:cNvPr id="696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574832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31863">
              <a:defRPr sz="2400" b="1">
                <a:solidFill>
                  <a:schemeClr val="tx1"/>
                </a:solidFill>
                <a:latin typeface="Arial" charset="0"/>
              </a:defRPr>
            </a:lvl1pPr>
            <a:lvl2pPr marL="742950" indent="-285750" defTabSz="931863">
              <a:defRPr sz="2400" b="1">
                <a:solidFill>
                  <a:schemeClr val="tx1"/>
                </a:solidFill>
                <a:latin typeface="Arial" charset="0"/>
              </a:defRPr>
            </a:lvl2pPr>
            <a:lvl3pPr marL="1143000" indent="-228600" defTabSz="931863">
              <a:defRPr sz="2400" b="1">
                <a:solidFill>
                  <a:schemeClr val="tx1"/>
                </a:solidFill>
                <a:latin typeface="Arial" charset="0"/>
              </a:defRPr>
            </a:lvl3pPr>
            <a:lvl4pPr marL="1600200" indent="-228600" defTabSz="931863">
              <a:defRPr sz="2400" b="1">
                <a:solidFill>
                  <a:schemeClr val="tx1"/>
                </a:solidFill>
                <a:latin typeface="Arial" charset="0"/>
              </a:defRPr>
            </a:lvl4pPr>
            <a:lvl5pPr marL="2057400" indent="-228600" defTabSz="931863">
              <a:defRPr sz="2400" b="1">
                <a:solidFill>
                  <a:schemeClr val="tx1"/>
                </a:solidFill>
                <a:latin typeface="Arial" charset="0"/>
              </a:defRPr>
            </a:lvl5pPr>
            <a:lvl6pPr marL="2514600" indent="-228600" defTabSz="931863" eaLnBrk="0" fontAlgn="base" hangingPunct="0">
              <a:spcBef>
                <a:spcPct val="0"/>
              </a:spcBef>
              <a:spcAft>
                <a:spcPct val="0"/>
              </a:spcAft>
              <a:defRPr sz="2400" b="1">
                <a:solidFill>
                  <a:schemeClr val="tx1"/>
                </a:solidFill>
                <a:latin typeface="Arial" charset="0"/>
              </a:defRPr>
            </a:lvl6pPr>
            <a:lvl7pPr marL="2971800" indent="-228600" defTabSz="931863" eaLnBrk="0" fontAlgn="base" hangingPunct="0">
              <a:spcBef>
                <a:spcPct val="0"/>
              </a:spcBef>
              <a:spcAft>
                <a:spcPct val="0"/>
              </a:spcAft>
              <a:defRPr sz="2400" b="1">
                <a:solidFill>
                  <a:schemeClr val="tx1"/>
                </a:solidFill>
                <a:latin typeface="Arial" charset="0"/>
              </a:defRPr>
            </a:lvl7pPr>
            <a:lvl8pPr marL="3429000" indent="-228600" defTabSz="931863" eaLnBrk="0" fontAlgn="base" hangingPunct="0">
              <a:spcBef>
                <a:spcPct val="0"/>
              </a:spcBef>
              <a:spcAft>
                <a:spcPct val="0"/>
              </a:spcAft>
              <a:defRPr sz="2400" b="1">
                <a:solidFill>
                  <a:schemeClr val="tx1"/>
                </a:solidFill>
                <a:latin typeface="Arial" charset="0"/>
              </a:defRPr>
            </a:lvl8pPr>
            <a:lvl9pPr marL="3886200" indent="-228600" defTabSz="931863" eaLnBrk="0" fontAlgn="base" hangingPunct="0">
              <a:spcBef>
                <a:spcPct val="0"/>
              </a:spcBef>
              <a:spcAft>
                <a:spcPct val="0"/>
              </a:spcAft>
              <a:defRPr sz="2400" b="1">
                <a:solidFill>
                  <a:schemeClr val="tx1"/>
                </a:solidFill>
                <a:latin typeface="Arial" charset="0"/>
              </a:defRPr>
            </a:lvl9pPr>
          </a:lstStyle>
          <a:p>
            <a:r>
              <a:rPr lang="en-US" altLang="en-US" sz="1200" b="0" smtClean="0">
                <a:latin typeface="Times New Roman" pitchFamily="18" charset="0"/>
              </a:rPr>
              <a:t>© 2001, 2002, Scott F. Midkiff</a:t>
            </a:r>
          </a:p>
        </p:txBody>
      </p:sp>
      <p:sp>
        <p:nvSpPr>
          <p:cNvPr id="70659" name="Rectangle 2"/>
          <p:cNvSpPr>
            <a:spLocks noGrp="1" noRot="1" noChangeAspect="1" noChangeArrowheads="1" noTextEdit="1"/>
          </p:cNvSpPr>
          <p:nvPr>
            <p:ph type="sldImg"/>
          </p:nvPr>
        </p:nvSpPr>
        <p:spPr>
          <a:xfrm>
            <a:off x="1185863" y="696913"/>
            <a:ext cx="4643437" cy="3482975"/>
          </a:xfrm>
          <a:ln/>
        </p:spPr>
      </p:sp>
      <p:sp>
        <p:nvSpPr>
          <p:cNvPr id="706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3458017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31863">
              <a:defRPr sz="2400" b="1">
                <a:solidFill>
                  <a:schemeClr val="tx1"/>
                </a:solidFill>
                <a:latin typeface="Arial" charset="0"/>
              </a:defRPr>
            </a:lvl1pPr>
            <a:lvl2pPr marL="742950" indent="-285750" defTabSz="931863">
              <a:defRPr sz="2400" b="1">
                <a:solidFill>
                  <a:schemeClr val="tx1"/>
                </a:solidFill>
                <a:latin typeface="Arial" charset="0"/>
              </a:defRPr>
            </a:lvl2pPr>
            <a:lvl3pPr marL="1143000" indent="-228600" defTabSz="931863">
              <a:defRPr sz="2400" b="1">
                <a:solidFill>
                  <a:schemeClr val="tx1"/>
                </a:solidFill>
                <a:latin typeface="Arial" charset="0"/>
              </a:defRPr>
            </a:lvl3pPr>
            <a:lvl4pPr marL="1600200" indent="-228600" defTabSz="931863">
              <a:defRPr sz="2400" b="1">
                <a:solidFill>
                  <a:schemeClr val="tx1"/>
                </a:solidFill>
                <a:latin typeface="Arial" charset="0"/>
              </a:defRPr>
            </a:lvl4pPr>
            <a:lvl5pPr marL="2057400" indent="-228600" defTabSz="931863">
              <a:defRPr sz="2400" b="1">
                <a:solidFill>
                  <a:schemeClr val="tx1"/>
                </a:solidFill>
                <a:latin typeface="Arial" charset="0"/>
              </a:defRPr>
            </a:lvl5pPr>
            <a:lvl6pPr marL="2514600" indent="-228600" defTabSz="931863" eaLnBrk="0" fontAlgn="base" hangingPunct="0">
              <a:spcBef>
                <a:spcPct val="0"/>
              </a:spcBef>
              <a:spcAft>
                <a:spcPct val="0"/>
              </a:spcAft>
              <a:defRPr sz="2400" b="1">
                <a:solidFill>
                  <a:schemeClr val="tx1"/>
                </a:solidFill>
                <a:latin typeface="Arial" charset="0"/>
              </a:defRPr>
            </a:lvl6pPr>
            <a:lvl7pPr marL="2971800" indent="-228600" defTabSz="931863" eaLnBrk="0" fontAlgn="base" hangingPunct="0">
              <a:spcBef>
                <a:spcPct val="0"/>
              </a:spcBef>
              <a:spcAft>
                <a:spcPct val="0"/>
              </a:spcAft>
              <a:defRPr sz="2400" b="1">
                <a:solidFill>
                  <a:schemeClr val="tx1"/>
                </a:solidFill>
                <a:latin typeface="Arial" charset="0"/>
              </a:defRPr>
            </a:lvl7pPr>
            <a:lvl8pPr marL="3429000" indent="-228600" defTabSz="931863" eaLnBrk="0" fontAlgn="base" hangingPunct="0">
              <a:spcBef>
                <a:spcPct val="0"/>
              </a:spcBef>
              <a:spcAft>
                <a:spcPct val="0"/>
              </a:spcAft>
              <a:defRPr sz="2400" b="1">
                <a:solidFill>
                  <a:schemeClr val="tx1"/>
                </a:solidFill>
                <a:latin typeface="Arial" charset="0"/>
              </a:defRPr>
            </a:lvl8pPr>
            <a:lvl9pPr marL="3886200" indent="-228600" defTabSz="931863" eaLnBrk="0" fontAlgn="base" hangingPunct="0">
              <a:spcBef>
                <a:spcPct val="0"/>
              </a:spcBef>
              <a:spcAft>
                <a:spcPct val="0"/>
              </a:spcAft>
              <a:defRPr sz="2400" b="1">
                <a:solidFill>
                  <a:schemeClr val="tx1"/>
                </a:solidFill>
                <a:latin typeface="Arial" charset="0"/>
              </a:defRPr>
            </a:lvl9pPr>
          </a:lstStyle>
          <a:p>
            <a:r>
              <a:rPr lang="en-US" altLang="en-US" sz="1200" b="0" smtClean="0">
                <a:latin typeface="Times New Roman" pitchFamily="18" charset="0"/>
              </a:rPr>
              <a:t>© 2001, 2002, Scott F. Midkiff</a:t>
            </a:r>
          </a:p>
        </p:txBody>
      </p:sp>
      <p:sp>
        <p:nvSpPr>
          <p:cNvPr id="71683" name="Rectangle 2"/>
          <p:cNvSpPr>
            <a:spLocks noGrp="1" noRot="1" noChangeAspect="1" noChangeArrowheads="1" noTextEdit="1"/>
          </p:cNvSpPr>
          <p:nvPr>
            <p:ph type="sldImg"/>
          </p:nvPr>
        </p:nvSpPr>
        <p:spPr>
          <a:xfrm>
            <a:off x="1185863" y="696913"/>
            <a:ext cx="4643437" cy="3482975"/>
          </a:xfrm>
          <a:ln/>
        </p:spPr>
      </p:sp>
      <p:sp>
        <p:nvSpPr>
          <p:cNvPr id="716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smtClean="0"/>
              <a:t>- Independent if P(AB) = P(A)P(B)</a:t>
            </a:r>
          </a:p>
          <a:p>
            <a:r>
              <a:rPr lang="en-US" altLang="en-US" smtClean="0"/>
              <a:t>  therefore, P(A|B) = P(A)</a:t>
            </a:r>
          </a:p>
        </p:txBody>
      </p:sp>
    </p:spTree>
    <p:extLst>
      <p:ext uri="{BB962C8B-B14F-4D97-AF65-F5344CB8AC3E}">
        <p14:creationId xmlns:p14="http://schemas.microsoft.com/office/powerpoint/2010/main" val="1154596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31863">
              <a:defRPr sz="2400" b="1">
                <a:solidFill>
                  <a:schemeClr val="tx1"/>
                </a:solidFill>
                <a:latin typeface="Arial" charset="0"/>
              </a:defRPr>
            </a:lvl1pPr>
            <a:lvl2pPr marL="742950" indent="-285750" defTabSz="931863">
              <a:defRPr sz="2400" b="1">
                <a:solidFill>
                  <a:schemeClr val="tx1"/>
                </a:solidFill>
                <a:latin typeface="Arial" charset="0"/>
              </a:defRPr>
            </a:lvl2pPr>
            <a:lvl3pPr marL="1143000" indent="-228600" defTabSz="931863">
              <a:defRPr sz="2400" b="1">
                <a:solidFill>
                  <a:schemeClr val="tx1"/>
                </a:solidFill>
                <a:latin typeface="Arial" charset="0"/>
              </a:defRPr>
            </a:lvl3pPr>
            <a:lvl4pPr marL="1600200" indent="-228600" defTabSz="931863">
              <a:defRPr sz="2400" b="1">
                <a:solidFill>
                  <a:schemeClr val="tx1"/>
                </a:solidFill>
                <a:latin typeface="Arial" charset="0"/>
              </a:defRPr>
            </a:lvl4pPr>
            <a:lvl5pPr marL="2057400" indent="-228600" defTabSz="931863">
              <a:defRPr sz="2400" b="1">
                <a:solidFill>
                  <a:schemeClr val="tx1"/>
                </a:solidFill>
                <a:latin typeface="Arial" charset="0"/>
              </a:defRPr>
            </a:lvl5pPr>
            <a:lvl6pPr marL="2514600" indent="-228600" defTabSz="931863" eaLnBrk="0" fontAlgn="base" hangingPunct="0">
              <a:spcBef>
                <a:spcPct val="0"/>
              </a:spcBef>
              <a:spcAft>
                <a:spcPct val="0"/>
              </a:spcAft>
              <a:defRPr sz="2400" b="1">
                <a:solidFill>
                  <a:schemeClr val="tx1"/>
                </a:solidFill>
                <a:latin typeface="Arial" charset="0"/>
              </a:defRPr>
            </a:lvl6pPr>
            <a:lvl7pPr marL="2971800" indent="-228600" defTabSz="931863" eaLnBrk="0" fontAlgn="base" hangingPunct="0">
              <a:spcBef>
                <a:spcPct val="0"/>
              </a:spcBef>
              <a:spcAft>
                <a:spcPct val="0"/>
              </a:spcAft>
              <a:defRPr sz="2400" b="1">
                <a:solidFill>
                  <a:schemeClr val="tx1"/>
                </a:solidFill>
                <a:latin typeface="Arial" charset="0"/>
              </a:defRPr>
            </a:lvl7pPr>
            <a:lvl8pPr marL="3429000" indent="-228600" defTabSz="931863" eaLnBrk="0" fontAlgn="base" hangingPunct="0">
              <a:spcBef>
                <a:spcPct val="0"/>
              </a:spcBef>
              <a:spcAft>
                <a:spcPct val="0"/>
              </a:spcAft>
              <a:defRPr sz="2400" b="1">
                <a:solidFill>
                  <a:schemeClr val="tx1"/>
                </a:solidFill>
                <a:latin typeface="Arial" charset="0"/>
              </a:defRPr>
            </a:lvl8pPr>
            <a:lvl9pPr marL="3886200" indent="-228600" defTabSz="931863" eaLnBrk="0" fontAlgn="base" hangingPunct="0">
              <a:spcBef>
                <a:spcPct val="0"/>
              </a:spcBef>
              <a:spcAft>
                <a:spcPct val="0"/>
              </a:spcAft>
              <a:defRPr sz="2400" b="1">
                <a:solidFill>
                  <a:schemeClr val="tx1"/>
                </a:solidFill>
                <a:latin typeface="Arial" charset="0"/>
              </a:defRPr>
            </a:lvl9pPr>
          </a:lstStyle>
          <a:p>
            <a:r>
              <a:rPr lang="en-US" altLang="en-US" sz="1200" b="0" smtClean="0">
                <a:latin typeface="Times New Roman" pitchFamily="18" charset="0"/>
              </a:rPr>
              <a:t>© 2001, 2002, Scott F. Midkiff</a:t>
            </a:r>
          </a:p>
        </p:txBody>
      </p:sp>
      <p:sp>
        <p:nvSpPr>
          <p:cNvPr id="72707" name="Rectangle 2"/>
          <p:cNvSpPr>
            <a:spLocks noGrp="1" noRot="1" noChangeAspect="1" noChangeArrowheads="1" noTextEdit="1"/>
          </p:cNvSpPr>
          <p:nvPr>
            <p:ph type="sldImg"/>
          </p:nvPr>
        </p:nvSpPr>
        <p:spPr>
          <a:xfrm>
            <a:off x="1185863" y="696913"/>
            <a:ext cx="4643437" cy="3482975"/>
          </a:xfrm>
          <a:ln/>
        </p:spPr>
      </p:sp>
      <p:sp>
        <p:nvSpPr>
          <p:cNvPr id="7270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smtClean="0"/>
              <a:t>A) a E[X]</a:t>
            </a:r>
          </a:p>
          <a:p>
            <a:r>
              <a:rPr lang="en-US" altLang="en-US" smtClean="0"/>
              <a:t>b) E[X] + E[Y]</a:t>
            </a:r>
          </a:p>
          <a:p>
            <a:r>
              <a:rPr lang="en-US" altLang="en-US" smtClean="0"/>
              <a:t>c) a^2 Var[X]</a:t>
            </a:r>
          </a:p>
        </p:txBody>
      </p:sp>
    </p:spTree>
    <p:extLst>
      <p:ext uri="{BB962C8B-B14F-4D97-AF65-F5344CB8AC3E}">
        <p14:creationId xmlns:p14="http://schemas.microsoft.com/office/powerpoint/2010/main" val="2232750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31863">
              <a:defRPr sz="2400" b="1">
                <a:solidFill>
                  <a:schemeClr val="tx1"/>
                </a:solidFill>
                <a:latin typeface="Arial" charset="0"/>
              </a:defRPr>
            </a:lvl1pPr>
            <a:lvl2pPr marL="742950" indent="-285750" defTabSz="931863">
              <a:defRPr sz="2400" b="1">
                <a:solidFill>
                  <a:schemeClr val="tx1"/>
                </a:solidFill>
                <a:latin typeface="Arial" charset="0"/>
              </a:defRPr>
            </a:lvl2pPr>
            <a:lvl3pPr marL="1143000" indent="-228600" defTabSz="931863">
              <a:defRPr sz="2400" b="1">
                <a:solidFill>
                  <a:schemeClr val="tx1"/>
                </a:solidFill>
                <a:latin typeface="Arial" charset="0"/>
              </a:defRPr>
            </a:lvl3pPr>
            <a:lvl4pPr marL="1600200" indent="-228600" defTabSz="931863">
              <a:defRPr sz="2400" b="1">
                <a:solidFill>
                  <a:schemeClr val="tx1"/>
                </a:solidFill>
                <a:latin typeface="Arial" charset="0"/>
              </a:defRPr>
            </a:lvl4pPr>
            <a:lvl5pPr marL="2057400" indent="-228600" defTabSz="931863">
              <a:defRPr sz="2400" b="1">
                <a:solidFill>
                  <a:schemeClr val="tx1"/>
                </a:solidFill>
                <a:latin typeface="Arial" charset="0"/>
              </a:defRPr>
            </a:lvl5pPr>
            <a:lvl6pPr marL="2514600" indent="-228600" defTabSz="931863" eaLnBrk="0" fontAlgn="base" hangingPunct="0">
              <a:spcBef>
                <a:spcPct val="0"/>
              </a:spcBef>
              <a:spcAft>
                <a:spcPct val="0"/>
              </a:spcAft>
              <a:defRPr sz="2400" b="1">
                <a:solidFill>
                  <a:schemeClr val="tx1"/>
                </a:solidFill>
                <a:latin typeface="Arial" charset="0"/>
              </a:defRPr>
            </a:lvl6pPr>
            <a:lvl7pPr marL="2971800" indent="-228600" defTabSz="931863" eaLnBrk="0" fontAlgn="base" hangingPunct="0">
              <a:spcBef>
                <a:spcPct val="0"/>
              </a:spcBef>
              <a:spcAft>
                <a:spcPct val="0"/>
              </a:spcAft>
              <a:defRPr sz="2400" b="1">
                <a:solidFill>
                  <a:schemeClr val="tx1"/>
                </a:solidFill>
                <a:latin typeface="Arial" charset="0"/>
              </a:defRPr>
            </a:lvl7pPr>
            <a:lvl8pPr marL="3429000" indent="-228600" defTabSz="931863" eaLnBrk="0" fontAlgn="base" hangingPunct="0">
              <a:spcBef>
                <a:spcPct val="0"/>
              </a:spcBef>
              <a:spcAft>
                <a:spcPct val="0"/>
              </a:spcAft>
              <a:defRPr sz="2400" b="1">
                <a:solidFill>
                  <a:schemeClr val="tx1"/>
                </a:solidFill>
                <a:latin typeface="Arial" charset="0"/>
              </a:defRPr>
            </a:lvl8pPr>
            <a:lvl9pPr marL="3886200" indent="-228600" defTabSz="931863" eaLnBrk="0" fontAlgn="base" hangingPunct="0">
              <a:spcBef>
                <a:spcPct val="0"/>
              </a:spcBef>
              <a:spcAft>
                <a:spcPct val="0"/>
              </a:spcAft>
              <a:defRPr sz="2400" b="1">
                <a:solidFill>
                  <a:schemeClr val="tx1"/>
                </a:solidFill>
                <a:latin typeface="Arial" charset="0"/>
              </a:defRPr>
            </a:lvl9pPr>
          </a:lstStyle>
          <a:p>
            <a:r>
              <a:rPr lang="en-US" altLang="en-US" sz="1200" b="0" smtClean="0">
                <a:latin typeface="Times New Roman" pitchFamily="18" charset="0"/>
              </a:rPr>
              <a:t>© 2001, 2002, Scott F. Midkiff</a:t>
            </a:r>
          </a:p>
        </p:txBody>
      </p:sp>
      <p:sp>
        <p:nvSpPr>
          <p:cNvPr id="73731" name="Rectangle 2"/>
          <p:cNvSpPr>
            <a:spLocks noGrp="1" noRot="1" noChangeAspect="1" noChangeArrowheads="1" noTextEdit="1"/>
          </p:cNvSpPr>
          <p:nvPr>
            <p:ph type="sldImg"/>
          </p:nvPr>
        </p:nvSpPr>
        <p:spPr>
          <a:xfrm>
            <a:off x="1185863" y="696913"/>
            <a:ext cx="4643437" cy="3482975"/>
          </a:xfrm>
          <a:ln/>
        </p:spPr>
      </p:sp>
      <p:sp>
        <p:nvSpPr>
          <p:cNvPr id="737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smtClean="0"/>
              <a:t>- Independent if P(AB) = P(A)P(B)</a:t>
            </a:r>
          </a:p>
          <a:p>
            <a:r>
              <a:rPr lang="en-US" altLang="en-US" smtClean="0"/>
              <a:t>  therefore, P(A|B) = P(A)</a:t>
            </a:r>
          </a:p>
        </p:txBody>
      </p:sp>
    </p:spTree>
    <p:extLst>
      <p:ext uri="{BB962C8B-B14F-4D97-AF65-F5344CB8AC3E}">
        <p14:creationId xmlns:p14="http://schemas.microsoft.com/office/powerpoint/2010/main" val="42685836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31863">
              <a:defRPr sz="2400" b="1">
                <a:solidFill>
                  <a:schemeClr val="tx1"/>
                </a:solidFill>
                <a:latin typeface="Arial" charset="0"/>
              </a:defRPr>
            </a:lvl1pPr>
            <a:lvl2pPr marL="742950" indent="-285750" defTabSz="931863">
              <a:defRPr sz="2400" b="1">
                <a:solidFill>
                  <a:schemeClr val="tx1"/>
                </a:solidFill>
                <a:latin typeface="Arial" charset="0"/>
              </a:defRPr>
            </a:lvl2pPr>
            <a:lvl3pPr marL="1143000" indent="-228600" defTabSz="931863">
              <a:defRPr sz="2400" b="1">
                <a:solidFill>
                  <a:schemeClr val="tx1"/>
                </a:solidFill>
                <a:latin typeface="Arial" charset="0"/>
              </a:defRPr>
            </a:lvl3pPr>
            <a:lvl4pPr marL="1600200" indent="-228600" defTabSz="931863">
              <a:defRPr sz="2400" b="1">
                <a:solidFill>
                  <a:schemeClr val="tx1"/>
                </a:solidFill>
                <a:latin typeface="Arial" charset="0"/>
              </a:defRPr>
            </a:lvl4pPr>
            <a:lvl5pPr marL="2057400" indent="-228600" defTabSz="931863">
              <a:defRPr sz="2400" b="1">
                <a:solidFill>
                  <a:schemeClr val="tx1"/>
                </a:solidFill>
                <a:latin typeface="Arial" charset="0"/>
              </a:defRPr>
            </a:lvl5pPr>
            <a:lvl6pPr marL="2514600" indent="-228600" defTabSz="931863" eaLnBrk="0" fontAlgn="base" hangingPunct="0">
              <a:spcBef>
                <a:spcPct val="0"/>
              </a:spcBef>
              <a:spcAft>
                <a:spcPct val="0"/>
              </a:spcAft>
              <a:defRPr sz="2400" b="1">
                <a:solidFill>
                  <a:schemeClr val="tx1"/>
                </a:solidFill>
                <a:latin typeface="Arial" charset="0"/>
              </a:defRPr>
            </a:lvl6pPr>
            <a:lvl7pPr marL="2971800" indent="-228600" defTabSz="931863" eaLnBrk="0" fontAlgn="base" hangingPunct="0">
              <a:spcBef>
                <a:spcPct val="0"/>
              </a:spcBef>
              <a:spcAft>
                <a:spcPct val="0"/>
              </a:spcAft>
              <a:defRPr sz="2400" b="1">
                <a:solidFill>
                  <a:schemeClr val="tx1"/>
                </a:solidFill>
                <a:latin typeface="Arial" charset="0"/>
              </a:defRPr>
            </a:lvl7pPr>
            <a:lvl8pPr marL="3429000" indent="-228600" defTabSz="931863" eaLnBrk="0" fontAlgn="base" hangingPunct="0">
              <a:spcBef>
                <a:spcPct val="0"/>
              </a:spcBef>
              <a:spcAft>
                <a:spcPct val="0"/>
              </a:spcAft>
              <a:defRPr sz="2400" b="1">
                <a:solidFill>
                  <a:schemeClr val="tx1"/>
                </a:solidFill>
                <a:latin typeface="Arial" charset="0"/>
              </a:defRPr>
            </a:lvl8pPr>
            <a:lvl9pPr marL="3886200" indent="-228600" defTabSz="931863" eaLnBrk="0" fontAlgn="base" hangingPunct="0">
              <a:spcBef>
                <a:spcPct val="0"/>
              </a:spcBef>
              <a:spcAft>
                <a:spcPct val="0"/>
              </a:spcAft>
              <a:defRPr sz="2400" b="1">
                <a:solidFill>
                  <a:schemeClr val="tx1"/>
                </a:solidFill>
                <a:latin typeface="Arial" charset="0"/>
              </a:defRPr>
            </a:lvl9pPr>
          </a:lstStyle>
          <a:p>
            <a:r>
              <a:rPr lang="en-US" altLang="en-US" sz="1200" b="0" smtClean="0">
                <a:latin typeface="Times New Roman" pitchFamily="18" charset="0"/>
              </a:rPr>
              <a:t>© 2001, 2002, Scott F. Midkiff</a:t>
            </a:r>
          </a:p>
        </p:txBody>
      </p:sp>
      <p:sp>
        <p:nvSpPr>
          <p:cNvPr id="74755" name="Rectangle 2"/>
          <p:cNvSpPr>
            <a:spLocks noGrp="1" noRot="1" noChangeAspect="1" noChangeArrowheads="1" noTextEdit="1"/>
          </p:cNvSpPr>
          <p:nvPr>
            <p:ph type="sldImg"/>
          </p:nvPr>
        </p:nvSpPr>
        <p:spPr>
          <a:xfrm>
            <a:off x="1206500" y="598488"/>
            <a:ext cx="4602163" cy="3451225"/>
          </a:xfrm>
          <a:ln w="12700" cap="flat">
            <a:solidFill>
              <a:schemeClr val="tx1"/>
            </a:solidFill>
          </a:ln>
        </p:spPr>
      </p:sp>
    </p:spTree>
    <p:extLst>
      <p:ext uri="{BB962C8B-B14F-4D97-AF65-F5344CB8AC3E}">
        <p14:creationId xmlns:p14="http://schemas.microsoft.com/office/powerpoint/2010/main" val="12937267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31863">
              <a:defRPr sz="2400" b="1">
                <a:solidFill>
                  <a:schemeClr val="tx1"/>
                </a:solidFill>
                <a:latin typeface="Arial" charset="0"/>
              </a:defRPr>
            </a:lvl1pPr>
            <a:lvl2pPr marL="742950" indent="-285750" defTabSz="931863">
              <a:defRPr sz="2400" b="1">
                <a:solidFill>
                  <a:schemeClr val="tx1"/>
                </a:solidFill>
                <a:latin typeface="Arial" charset="0"/>
              </a:defRPr>
            </a:lvl2pPr>
            <a:lvl3pPr marL="1143000" indent="-228600" defTabSz="931863">
              <a:defRPr sz="2400" b="1">
                <a:solidFill>
                  <a:schemeClr val="tx1"/>
                </a:solidFill>
                <a:latin typeface="Arial" charset="0"/>
              </a:defRPr>
            </a:lvl3pPr>
            <a:lvl4pPr marL="1600200" indent="-228600" defTabSz="931863">
              <a:defRPr sz="2400" b="1">
                <a:solidFill>
                  <a:schemeClr val="tx1"/>
                </a:solidFill>
                <a:latin typeface="Arial" charset="0"/>
              </a:defRPr>
            </a:lvl4pPr>
            <a:lvl5pPr marL="2057400" indent="-228600" defTabSz="931863">
              <a:defRPr sz="2400" b="1">
                <a:solidFill>
                  <a:schemeClr val="tx1"/>
                </a:solidFill>
                <a:latin typeface="Arial" charset="0"/>
              </a:defRPr>
            </a:lvl5pPr>
            <a:lvl6pPr marL="2514600" indent="-228600" defTabSz="931863" eaLnBrk="0" fontAlgn="base" hangingPunct="0">
              <a:spcBef>
                <a:spcPct val="0"/>
              </a:spcBef>
              <a:spcAft>
                <a:spcPct val="0"/>
              </a:spcAft>
              <a:defRPr sz="2400" b="1">
                <a:solidFill>
                  <a:schemeClr val="tx1"/>
                </a:solidFill>
                <a:latin typeface="Arial" charset="0"/>
              </a:defRPr>
            </a:lvl6pPr>
            <a:lvl7pPr marL="2971800" indent="-228600" defTabSz="931863" eaLnBrk="0" fontAlgn="base" hangingPunct="0">
              <a:spcBef>
                <a:spcPct val="0"/>
              </a:spcBef>
              <a:spcAft>
                <a:spcPct val="0"/>
              </a:spcAft>
              <a:defRPr sz="2400" b="1">
                <a:solidFill>
                  <a:schemeClr val="tx1"/>
                </a:solidFill>
                <a:latin typeface="Arial" charset="0"/>
              </a:defRPr>
            </a:lvl7pPr>
            <a:lvl8pPr marL="3429000" indent="-228600" defTabSz="931863" eaLnBrk="0" fontAlgn="base" hangingPunct="0">
              <a:spcBef>
                <a:spcPct val="0"/>
              </a:spcBef>
              <a:spcAft>
                <a:spcPct val="0"/>
              </a:spcAft>
              <a:defRPr sz="2400" b="1">
                <a:solidFill>
                  <a:schemeClr val="tx1"/>
                </a:solidFill>
                <a:latin typeface="Arial" charset="0"/>
              </a:defRPr>
            </a:lvl8pPr>
            <a:lvl9pPr marL="3886200" indent="-228600" defTabSz="931863" eaLnBrk="0" fontAlgn="base" hangingPunct="0">
              <a:spcBef>
                <a:spcPct val="0"/>
              </a:spcBef>
              <a:spcAft>
                <a:spcPct val="0"/>
              </a:spcAft>
              <a:defRPr sz="2400" b="1">
                <a:solidFill>
                  <a:schemeClr val="tx1"/>
                </a:solidFill>
                <a:latin typeface="Arial" charset="0"/>
              </a:defRPr>
            </a:lvl9pPr>
          </a:lstStyle>
          <a:p>
            <a:r>
              <a:rPr lang="en-US" altLang="en-US" sz="1200" b="0" smtClean="0">
                <a:latin typeface="Times New Roman" pitchFamily="18" charset="0"/>
              </a:rPr>
              <a:t>© 2001, 2002, Scott F. Midkiff</a:t>
            </a:r>
          </a:p>
        </p:txBody>
      </p:sp>
      <p:sp>
        <p:nvSpPr>
          <p:cNvPr id="75779" name="Rectangle 2"/>
          <p:cNvSpPr>
            <a:spLocks noGrp="1" noRot="1" noChangeAspect="1" noChangeArrowheads="1" noTextEdit="1"/>
          </p:cNvSpPr>
          <p:nvPr>
            <p:ph type="sldImg"/>
          </p:nvPr>
        </p:nvSpPr>
        <p:spPr>
          <a:xfrm>
            <a:off x="1206500" y="598488"/>
            <a:ext cx="4602163" cy="3451225"/>
          </a:xfrm>
          <a:ln w="12700" cap="flat">
            <a:solidFill>
              <a:schemeClr val="tx1"/>
            </a:solidFill>
          </a:ln>
        </p:spPr>
      </p:sp>
    </p:spTree>
    <p:extLst>
      <p:ext uri="{BB962C8B-B14F-4D97-AF65-F5344CB8AC3E}">
        <p14:creationId xmlns:p14="http://schemas.microsoft.com/office/powerpoint/2010/main" val="2009332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31863">
              <a:defRPr sz="2400" b="1">
                <a:solidFill>
                  <a:schemeClr val="tx1"/>
                </a:solidFill>
                <a:latin typeface="Arial" charset="0"/>
              </a:defRPr>
            </a:lvl1pPr>
            <a:lvl2pPr marL="742950" indent="-285750" defTabSz="931863">
              <a:defRPr sz="2400" b="1">
                <a:solidFill>
                  <a:schemeClr val="tx1"/>
                </a:solidFill>
                <a:latin typeface="Arial" charset="0"/>
              </a:defRPr>
            </a:lvl2pPr>
            <a:lvl3pPr marL="1143000" indent="-228600" defTabSz="931863">
              <a:defRPr sz="2400" b="1">
                <a:solidFill>
                  <a:schemeClr val="tx1"/>
                </a:solidFill>
                <a:latin typeface="Arial" charset="0"/>
              </a:defRPr>
            </a:lvl3pPr>
            <a:lvl4pPr marL="1600200" indent="-228600" defTabSz="931863">
              <a:defRPr sz="2400" b="1">
                <a:solidFill>
                  <a:schemeClr val="tx1"/>
                </a:solidFill>
                <a:latin typeface="Arial" charset="0"/>
              </a:defRPr>
            </a:lvl4pPr>
            <a:lvl5pPr marL="2057400" indent="-228600" defTabSz="931863">
              <a:defRPr sz="2400" b="1">
                <a:solidFill>
                  <a:schemeClr val="tx1"/>
                </a:solidFill>
                <a:latin typeface="Arial" charset="0"/>
              </a:defRPr>
            </a:lvl5pPr>
            <a:lvl6pPr marL="2514600" indent="-228600" defTabSz="931863" eaLnBrk="0" fontAlgn="base" hangingPunct="0">
              <a:spcBef>
                <a:spcPct val="0"/>
              </a:spcBef>
              <a:spcAft>
                <a:spcPct val="0"/>
              </a:spcAft>
              <a:defRPr sz="2400" b="1">
                <a:solidFill>
                  <a:schemeClr val="tx1"/>
                </a:solidFill>
                <a:latin typeface="Arial" charset="0"/>
              </a:defRPr>
            </a:lvl6pPr>
            <a:lvl7pPr marL="2971800" indent="-228600" defTabSz="931863" eaLnBrk="0" fontAlgn="base" hangingPunct="0">
              <a:spcBef>
                <a:spcPct val="0"/>
              </a:spcBef>
              <a:spcAft>
                <a:spcPct val="0"/>
              </a:spcAft>
              <a:defRPr sz="2400" b="1">
                <a:solidFill>
                  <a:schemeClr val="tx1"/>
                </a:solidFill>
                <a:latin typeface="Arial" charset="0"/>
              </a:defRPr>
            </a:lvl7pPr>
            <a:lvl8pPr marL="3429000" indent="-228600" defTabSz="931863" eaLnBrk="0" fontAlgn="base" hangingPunct="0">
              <a:spcBef>
                <a:spcPct val="0"/>
              </a:spcBef>
              <a:spcAft>
                <a:spcPct val="0"/>
              </a:spcAft>
              <a:defRPr sz="2400" b="1">
                <a:solidFill>
                  <a:schemeClr val="tx1"/>
                </a:solidFill>
                <a:latin typeface="Arial" charset="0"/>
              </a:defRPr>
            </a:lvl8pPr>
            <a:lvl9pPr marL="3886200" indent="-228600" defTabSz="931863" eaLnBrk="0" fontAlgn="base" hangingPunct="0">
              <a:spcBef>
                <a:spcPct val="0"/>
              </a:spcBef>
              <a:spcAft>
                <a:spcPct val="0"/>
              </a:spcAft>
              <a:defRPr sz="2400" b="1">
                <a:solidFill>
                  <a:schemeClr val="tx1"/>
                </a:solidFill>
                <a:latin typeface="Arial" charset="0"/>
              </a:defRPr>
            </a:lvl9pPr>
          </a:lstStyle>
          <a:p>
            <a:r>
              <a:rPr lang="en-US" altLang="en-US" sz="1200" b="0" smtClean="0">
                <a:latin typeface="Times New Roman" pitchFamily="18" charset="0"/>
              </a:rPr>
              <a:t>© 2001, 2002, Scott F. Midkiff</a:t>
            </a:r>
          </a:p>
        </p:txBody>
      </p:sp>
      <p:sp>
        <p:nvSpPr>
          <p:cNvPr id="76803" name="Rectangle 2"/>
          <p:cNvSpPr>
            <a:spLocks noGrp="1" noRot="1" noChangeAspect="1" noChangeArrowheads="1" noTextEdit="1"/>
          </p:cNvSpPr>
          <p:nvPr>
            <p:ph type="sldImg"/>
          </p:nvPr>
        </p:nvSpPr>
        <p:spPr>
          <a:xfrm>
            <a:off x="1206500" y="598488"/>
            <a:ext cx="4602163" cy="3451225"/>
          </a:xfrm>
          <a:ln w="12700" cap="flat">
            <a:solidFill>
              <a:schemeClr val="tx1"/>
            </a:solidFill>
          </a:ln>
        </p:spPr>
      </p:sp>
    </p:spTree>
    <p:extLst>
      <p:ext uri="{BB962C8B-B14F-4D97-AF65-F5344CB8AC3E}">
        <p14:creationId xmlns:p14="http://schemas.microsoft.com/office/powerpoint/2010/main" val="3426048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31863">
              <a:defRPr sz="2400" b="1">
                <a:solidFill>
                  <a:schemeClr val="tx1"/>
                </a:solidFill>
                <a:latin typeface="Arial" charset="0"/>
              </a:defRPr>
            </a:lvl1pPr>
            <a:lvl2pPr marL="742950" indent="-285750" defTabSz="931863">
              <a:defRPr sz="2400" b="1">
                <a:solidFill>
                  <a:schemeClr val="tx1"/>
                </a:solidFill>
                <a:latin typeface="Arial" charset="0"/>
              </a:defRPr>
            </a:lvl2pPr>
            <a:lvl3pPr marL="1143000" indent="-228600" defTabSz="931863">
              <a:defRPr sz="2400" b="1">
                <a:solidFill>
                  <a:schemeClr val="tx1"/>
                </a:solidFill>
                <a:latin typeface="Arial" charset="0"/>
              </a:defRPr>
            </a:lvl3pPr>
            <a:lvl4pPr marL="1600200" indent="-228600" defTabSz="931863">
              <a:defRPr sz="2400" b="1">
                <a:solidFill>
                  <a:schemeClr val="tx1"/>
                </a:solidFill>
                <a:latin typeface="Arial" charset="0"/>
              </a:defRPr>
            </a:lvl4pPr>
            <a:lvl5pPr marL="2057400" indent="-228600" defTabSz="931863">
              <a:defRPr sz="2400" b="1">
                <a:solidFill>
                  <a:schemeClr val="tx1"/>
                </a:solidFill>
                <a:latin typeface="Arial" charset="0"/>
              </a:defRPr>
            </a:lvl5pPr>
            <a:lvl6pPr marL="2514600" indent="-228600" defTabSz="931863" eaLnBrk="0" fontAlgn="base" hangingPunct="0">
              <a:spcBef>
                <a:spcPct val="0"/>
              </a:spcBef>
              <a:spcAft>
                <a:spcPct val="0"/>
              </a:spcAft>
              <a:defRPr sz="2400" b="1">
                <a:solidFill>
                  <a:schemeClr val="tx1"/>
                </a:solidFill>
                <a:latin typeface="Arial" charset="0"/>
              </a:defRPr>
            </a:lvl6pPr>
            <a:lvl7pPr marL="2971800" indent="-228600" defTabSz="931863" eaLnBrk="0" fontAlgn="base" hangingPunct="0">
              <a:spcBef>
                <a:spcPct val="0"/>
              </a:spcBef>
              <a:spcAft>
                <a:spcPct val="0"/>
              </a:spcAft>
              <a:defRPr sz="2400" b="1">
                <a:solidFill>
                  <a:schemeClr val="tx1"/>
                </a:solidFill>
                <a:latin typeface="Arial" charset="0"/>
              </a:defRPr>
            </a:lvl7pPr>
            <a:lvl8pPr marL="3429000" indent="-228600" defTabSz="931863" eaLnBrk="0" fontAlgn="base" hangingPunct="0">
              <a:spcBef>
                <a:spcPct val="0"/>
              </a:spcBef>
              <a:spcAft>
                <a:spcPct val="0"/>
              </a:spcAft>
              <a:defRPr sz="2400" b="1">
                <a:solidFill>
                  <a:schemeClr val="tx1"/>
                </a:solidFill>
                <a:latin typeface="Arial" charset="0"/>
              </a:defRPr>
            </a:lvl8pPr>
            <a:lvl9pPr marL="3886200" indent="-228600" defTabSz="931863" eaLnBrk="0" fontAlgn="base" hangingPunct="0">
              <a:spcBef>
                <a:spcPct val="0"/>
              </a:spcBef>
              <a:spcAft>
                <a:spcPct val="0"/>
              </a:spcAft>
              <a:defRPr sz="2400" b="1">
                <a:solidFill>
                  <a:schemeClr val="tx1"/>
                </a:solidFill>
                <a:latin typeface="Arial" charset="0"/>
              </a:defRPr>
            </a:lvl9pPr>
          </a:lstStyle>
          <a:p>
            <a:r>
              <a:rPr lang="en-US" altLang="en-US" sz="1200" b="0" smtClean="0">
                <a:latin typeface="Times New Roman" pitchFamily="18" charset="0"/>
              </a:rPr>
              <a:t>© 2001, 2002, Scott F. Midkiff</a:t>
            </a:r>
          </a:p>
        </p:txBody>
      </p:sp>
      <p:sp>
        <p:nvSpPr>
          <p:cNvPr id="59395" name="Rectangle 2"/>
          <p:cNvSpPr>
            <a:spLocks noGrp="1" noRot="1" noChangeAspect="1" noChangeArrowheads="1" noTextEdit="1"/>
          </p:cNvSpPr>
          <p:nvPr>
            <p:ph type="sldImg"/>
          </p:nvPr>
        </p:nvSpPr>
        <p:spPr>
          <a:xfrm>
            <a:off x="1185863" y="696913"/>
            <a:ext cx="4643437" cy="3482975"/>
          </a:xfrm>
          <a:ln/>
        </p:spPr>
      </p:sp>
      <p:sp>
        <p:nvSpPr>
          <p:cNvPr id="593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smtClean="0"/>
              <a:t>EXAMPLES:</a:t>
            </a:r>
          </a:p>
          <a:p>
            <a:endParaRPr lang="en-US" altLang="en-US" smtClean="0"/>
          </a:p>
          <a:p>
            <a:r>
              <a:rPr lang="en-US" altLang="en-US" smtClean="0"/>
              <a:t>Random experiment ---&gt; tossing a fair die</a:t>
            </a:r>
          </a:p>
          <a:p>
            <a:r>
              <a:rPr lang="en-US" altLang="en-US" smtClean="0"/>
              <a:t>Sample space -----&gt; {1, 2, 3, 4, 5, 6}</a:t>
            </a:r>
          </a:p>
          <a:p>
            <a:r>
              <a:rPr lang="en-US" altLang="en-US" smtClean="0"/>
              <a:t>Event ------&gt; A = {2, 4, 6} (outcome is even)</a:t>
            </a:r>
          </a:p>
        </p:txBody>
      </p:sp>
    </p:spTree>
    <p:extLst>
      <p:ext uri="{BB962C8B-B14F-4D97-AF65-F5344CB8AC3E}">
        <p14:creationId xmlns:p14="http://schemas.microsoft.com/office/powerpoint/2010/main" val="20604498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31863">
              <a:defRPr sz="2400" b="1">
                <a:solidFill>
                  <a:schemeClr val="tx1"/>
                </a:solidFill>
                <a:latin typeface="Arial" charset="0"/>
              </a:defRPr>
            </a:lvl1pPr>
            <a:lvl2pPr marL="742950" indent="-285750" defTabSz="931863">
              <a:defRPr sz="2400" b="1">
                <a:solidFill>
                  <a:schemeClr val="tx1"/>
                </a:solidFill>
                <a:latin typeface="Arial" charset="0"/>
              </a:defRPr>
            </a:lvl2pPr>
            <a:lvl3pPr marL="1143000" indent="-228600" defTabSz="931863">
              <a:defRPr sz="2400" b="1">
                <a:solidFill>
                  <a:schemeClr val="tx1"/>
                </a:solidFill>
                <a:latin typeface="Arial" charset="0"/>
              </a:defRPr>
            </a:lvl3pPr>
            <a:lvl4pPr marL="1600200" indent="-228600" defTabSz="931863">
              <a:defRPr sz="2400" b="1">
                <a:solidFill>
                  <a:schemeClr val="tx1"/>
                </a:solidFill>
                <a:latin typeface="Arial" charset="0"/>
              </a:defRPr>
            </a:lvl4pPr>
            <a:lvl5pPr marL="2057400" indent="-228600" defTabSz="931863">
              <a:defRPr sz="2400" b="1">
                <a:solidFill>
                  <a:schemeClr val="tx1"/>
                </a:solidFill>
                <a:latin typeface="Arial" charset="0"/>
              </a:defRPr>
            </a:lvl5pPr>
            <a:lvl6pPr marL="2514600" indent="-228600" defTabSz="931863" eaLnBrk="0" fontAlgn="base" hangingPunct="0">
              <a:spcBef>
                <a:spcPct val="0"/>
              </a:spcBef>
              <a:spcAft>
                <a:spcPct val="0"/>
              </a:spcAft>
              <a:defRPr sz="2400" b="1">
                <a:solidFill>
                  <a:schemeClr val="tx1"/>
                </a:solidFill>
                <a:latin typeface="Arial" charset="0"/>
              </a:defRPr>
            </a:lvl6pPr>
            <a:lvl7pPr marL="2971800" indent="-228600" defTabSz="931863" eaLnBrk="0" fontAlgn="base" hangingPunct="0">
              <a:spcBef>
                <a:spcPct val="0"/>
              </a:spcBef>
              <a:spcAft>
                <a:spcPct val="0"/>
              </a:spcAft>
              <a:defRPr sz="2400" b="1">
                <a:solidFill>
                  <a:schemeClr val="tx1"/>
                </a:solidFill>
                <a:latin typeface="Arial" charset="0"/>
              </a:defRPr>
            </a:lvl7pPr>
            <a:lvl8pPr marL="3429000" indent="-228600" defTabSz="931863" eaLnBrk="0" fontAlgn="base" hangingPunct="0">
              <a:spcBef>
                <a:spcPct val="0"/>
              </a:spcBef>
              <a:spcAft>
                <a:spcPct val="0"/>
              </a:spcAft>
              <a:defRPr sz="2400" b="1">
                <a:solidFill>
                  <a:schemeClr val="tx1"/>
                </a:solidFill>
                <a:latin typeface="Arial" charset="0"/>
              </a:defRPr>
            </a:lvl8pPr>
            <a:lvl9pPr marL="3886200" indent="-228600" defTabSz="931863" eaLnBrk="0" fontAlgn="base" hangingPunct="0">
              <a:spcBef>
                <a:spcPct val="0"/>
              </a:spcBef>
              <a:spcAft>
                <a:spcPct val="0"/>
              </a:spcAft>
              <a:defRPr sz="2400" b="1">
                <a:solidFill>
                  <a:schemeClr val="tx1"/>
                </a:solidFill>
                <a:latin typeface="Arial" charset="0"/>
              </a:defRPr>
            </a:lvl9pPr>
          </a:lstStyle>
          <a:p>
            <a:r>
              <a:rPr lang="en-US" altLang="en-US" sz="1200" b="0" smtClean="0">
                <a:latin typeface="Times New Roman" pitchFamily="18" charset="0"/>
              </a:rPr>
              <a:t>© 2001, 2002, Scott F. Midkiff</a:t>
            </a:r>
          </a:p>
        </p:txBody>
      </p:sp>
      <p:sp>
        <p:nvSpPr>
          <p:cNvPr id="77827" name="Rectangle 2"/>
          <p:cNvSpPr>
            <a:spLocks noGrp="1" noRot="1" noChangeAspect="1" noChangeArrowheads="1" noTextEdit="1"/>
          </p:cNvSpPr>
          <p:nvPr>
            <p:ph type="sldImg"/>
          </p:nvPr>
        </p:nvSpPr>
        <p:spPr>
          <a:xfrm>
            <a:off x="1206500" y="598488"/>
            <a:ext cx="4602163" cy="3451225"/>
          </a:xfrm>
          <a:ln w="12700" cap="flat">
            <a:solidFill>
              <a:schemeClr val="tx1"/>
            </a:solidFill>
          </a:ln>
        </p:spPr>
      </p:sp>
    </p:spTree>
    <p:extLst>
      <p:ext uri="{BB962C8B-B14F-4D97-AF65-F5344CB8AC3E}">
        <p14:creationId xmlns:p14="http://schemas.microsoft.com/office/powerpoint/2010/main" val="30000384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31863">
              <a:defRPr sz="2400" b="1">
                <a:solidFill>
                  <a:schemeClr val="tx1"/>
                </a:solidFill>
                <a:latin typeface="Arial" charset="0"/>
              </a:defRPr>
            </a:lvl1pPr>
            <a:lvl2pPr marL="742950" indent="-285750" defTabSz="931863">
              <a:defRPr sz="2400" b="1">
                <a:solidFill>
                  <a:schemeClr val="tx1"/>
                </a:solidFill>
                <a:latin typeface="Arial" charset="0"/>
              </a:defRPr>
            </a:lvl2pPr>
            <a:lvl3pPr marL="1143000" indent="-228600" defTabSz="931863">
              <a:defRPr sz="2400" b="1">
                <a:solidFill>
                  <a:schemeClr val="tx1"/>
                </a:solidFill>
                <a:latin typeface="Arial" charset="0"/>
              </a:defRPr>
            </a:lvl3pPr>
            <a:lvl4pPr marL="1600200" indent="-228600" defTabSz="931863">
              <a:defRPr sz="2400" b="1">
                <a:solidFill>
                  <a:schemeClr val="tx1"/>
                </a:solidFill>
                <a:latin typeface="Arial" charset="0"/>
              </a:defRPr>
            </a:lvl4pPr>
            <a:lvl5pPr marL="2057400" indent="-228600" defTabSz="931863">
              <a:defRPr sz="2400" b="1">
                <a:solidFill>
                  <a:schemeClr val="tx1"/>
                </a:solidFill>
                <a:latin typeface="Arial" charset="0"/>
              </a:defRPr>
            </a:lvl5pPr>
            <a:lvl6pPr marL="2514600" indent="-228600" defTabSz="931863" eaLnBrk="0" fontAlgn="base" hangingPunct="0">
              <a:spcBef>
                <a:spcPct val="0"/>
              </a:spcBef>
              <a:spcAft>
                <a:spcPct val="0"/>
              </a:spcAft>
              <a:defRPr sz="2400" b="1">
                <a:solidFill>
                  <a:schemeClr val="tx1"/>
                </a:solidFill>
                <a:latin typeface="Arial" charset="0"/>
              </a:defRPr>
            </a:lvl6pPr>
            <a:lvl7pPr marL="2971800" indent="-228600" defTabSz="931863" eaLnBrk="0" fontAlgn="base" hangingPunct="0">
              <a:spcBef>
                <a:spcPct val="0"/>
              </a:spcBef>
              <a:spcAft>
                <a:spcPct val="0"/>
              </a:spcAft>
              <a:defRPr sz="2400" b="1">
                <a:solidFill>
                  <a:schemeClr val="tx1"/>
                </a:solidFill>
                <a:latin typeface="Arial" charset="0"/>
              </a:defRPr>
            </a:lvl7pPr>
            <a:lvl8pPr marL="3429000" indent="-228600" defTabSz="931863" eaLnBrk="0" fontAlgn="base" hangingPunct="0">
              <a:spcBef>
                <a:spcPct val="0"/>
              </a:spcBef>
              <a:spcAft>
                <a:spcPct val="0"/>
              </a:spcAft>
              <a:defRPr sz="2400" b="1">
                <a:solidFill>
                  <a:schemeClr val="tx1"/>
                </a:solidFill>
                <a:latin typeface="Arial" charset="0"/>
              </a:defRPr>
            </a:lvl8pPr>
            <a:lvl9pPr marL="3886200" indent="-228600" defTabSz="931863" eaLnBrk="0" fontAlgn="base" hangingPunct="0">
              <a:spcBef>
                <a:spcPct val="0"/>
              </a:spcBef>
              <a:spcAft>
                <a:spcPct val="0"/>
              </a:spcAft>
              <a:defRPr sz="2400" b="1">
                <a:solidFill>
                  <a:schemeClr val="tx1"/>
                </a:solidFill>
                <a:latin typeface="Arial" charset="0"/>
              </a:defRPr>
            </a:lvl9pPr>
          </a:lstStyle>
          <a:p>
            <a:r>
              <a:rPr lang="en-US" altLang="en-US" sz="1200" b="0" smtClean="0">
                <a:latin typeface="Times New Roman" pitchFamily="18" charset="0"/>
              </a:rPr>
              <a:t>© 2001, 2002, Luiz A. DaSilva and Scott F. Midkiff</a:t>
            </a:r>
          </a:p>
        </p:txBody>
      </p:sp>
      <p:sp>
        <p:nvSpPr>
          <p:cNvPr id="78851" name="Rectangle 2"/>
          <p:cNvSpPr>
            <a:spLocks noGrp="1" noRot="1" noChangeAspect="1" noChangeArrowheads="1" noTextEdit="1"/>
          </p:cNvSpPr>
          <p:nvPr>
            <p:ph type="sldImg"/>
          </p:nvPr>
        </p:nvSpPr>
        <p:spPr>
          <a:xfrm>
            <a:off x="1206500" y="596900"/>
            <a:ext cx="4602163" cy="3451225"/>
          </a:xfrm>
          <a:ln w="12700" cap="flat">
            <a:solidFill>
              <a:schemeClr val="tx1"/>
            </a:solidFill>
          </a:ln>
        </p:spPr>
      </p:sp>
    </p:spTree>
    <p:extLst>
      <p:ext uri="{BB962C8B-B14F-4D97-AF65-F5344CB8AC3E}">
        <p14:creationId xmlns:p14="http://schemas.microsoft.com/office/powerpoint/2010/main" val="21621621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31863">
              <a:defRPr sz="2400" b="1">
                <a:solidFill>
                  <a:schemeClr val="tx1"/>
                </a:solidFill>
                <a:latin typeface="Arial" charset="0"/>
              </a:defRPr>
            </a:lvl1pPr>
            <a:lvl2pPr marL="742950" indent="-285750" defTabSz="931863">
              <a:defRPr sz="2400" b="1">
                <a:solidFill>
                  <a:schemeClr val="tx1"/>
                </a:solidFill>
                <a:latin typeface="Arial" charset="0"/>
              </a:defRPr>
            </a:lvl2pPr>
            <a:lvl3pPr marL="1143000" indent="-228600" defTabSz="931863">
              <a:defRPr sz="2400" b="1">
                <a:solidFill>
                  <a:schemeClr val="tx1"/>
                </a:solidFill>
                <a:latin typeface="Arial" charset="0"/>
              </a:defRPr>
            </a:lvl3pPr>
            <a:lvl4pPr marL="1600200" indent="-228600" defTabSz="931863">
              <a:defRPr sz="2400" b="1">
                <a:solidFill>
                  <a:schemeClr val="tx1"/>
                </a:solidFill>
                <a:latin typeface="Arial" charset="0"/>
              </a:defRPr>
            </a:lvl4pPr>
            <a:lvl5pPr marL="2057400" indent="-228600" defTabSz="931863">
              <a:defRPr sz="2400" b="1">
                <a:solidFill>
                  <a:schemeClr val="tx1"/>
                </a:solidFill>
                <a:latin typeface="Arial" charset="0"/>
              </a:defRPr>
            </a:lvl5pPr>
            <a:lvl6pPr marL="2514600" indent="-228600" defTabSz="931863" eaLnBrk="0" fontAlgn="base" hangingPunct="0">
              <a:spcBef>
                <a:spcPct val="0"/>
              </a:spcBef>
              <a:spcAft>
                <a:spcPct val="0"/>
              </a:spcAft>
              <a:defRPr sz="2400" b="1">
                <a:solidFill>
                  <a:schemeClr val="tx1"/>
                </a:solidFill>
                <a:latin typeface="Arial" charset="0"/>
              </a:defRPr>
            </a:lvl6pPr>
            <a:lvl7pPr marL="2971800" indent="-228600" defTabSz="931863" eaLnBrk="0" fontAlgn="base" hangingPunct="0">
              <a:spcBef>
                <a:spcPct val="0"/>
              </a:spcBef>
              <a:spcAft>
                <a:spcPct val="0"/>
              </a:spcAft>
              <a:defRPr sz="2400" b="1">
                <a:solidFill>
                  <a:schemeClr val="tx1"/>
                </a:solidFill>
                <a:latin typeface="Arial" charset="0"/>
              </a:defRPr>
            </a:lvl7pPr>
            <a:lvl8pPr marL="3429000" indent="-228600" defTabSz="931863" eaLnBrk="0" fontAlgn="base" hangingPunct="0">
              <a:spcBef>
                <a:spcPct val="0"/>
              </a:spcBef>
              <a:spcAft>
                <a:spcPct val="0"/>
              </a:spcAft>
              <a:defRPr sz="2400" b="1">
                <a:solidFill>
                  <a:schemeClr val="tx1"/>
                </a:solidFill>
                <a:latin typeface="Arial" charset="0"/>
              </a:defRPr>
            </a:lvl8pPr>
            <a:lvl9pPr marL="3886200" indent="-228600" defTabSz="931863" eaLnBrk="0" fontAlgn="base" hangingPunct="0">
              <a:spcBef>
                <a:spcPct val="0"/>
              </a:spcBef>
              <a:spcAft>
                <a:spcPct val="0"/>
              </a:spcAft>
              <a:defRPr sz="2400" b="1">
                <a:solidFill>
                  <a:schemeClr val="tx1"/>
                </a:solidFill>
                <a:latin typeface="Arial" charset="0"/>
              </a:defRPr>
            </a:lvl9pPr>
          </a:lstStyle>
          <a:p>
            <a:r>
              <a:rPr lang="en-US" altLang="en-US" sz="1200" b="0" smtClean="0">
                <a:latin typeface="Times New Roman" pitchFamily="18" charset="0"/>
              </a:rPr>
              <a:t>© 2001, 2002, Scott F. Midkiff</a:t>
            </a:r>
          </a:p>
        </p:txBody>
      </p:sp>
      <p:sp>
        <p:nvSpPr>
          <p:cNvPr id="79875" name="Rectangle 2"/>
          <p:cNvSpPr>
            <a:spLocks noGrp="1" noRot="1" noChangeAspect="1" noChangeArrowheads="1" noTextEdit="1"/>
          </p:cNvSpPr>
          <p:nvPr>
            <p:ph type="sldImg"/>
          </p:nvPr>
        </p:nvSpPr>
        <p:spPr>
          <a:xfrm>
            <a:off x="1206500" y="598488"/>
            <a:ext cx="4602163" cy="3451225"/>
          </a:xfrm>
          <a:ln w="12700" cap="flat">
            <a:solidFill>
              <a:schemeClr val="tx1"/>
            </a:solidFill>
          </a:ln>
        </p:spPr>
      </p:sp>
    </p:spTree>
    <p:extLst>
      <p:ext uri="{BB962C8B-B14F-4D97-AF65-F5344CB8AC3E}">
        <p14:creationId xmlns:p14="http://schemas.microsoft.com/office/powerpoint/2010/main" val="36343191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31863">
              <a:defRPr sz="2400" b="1">
                <a:solidFill>
                  <a:schemeClr val="tx1"/>
                </a:solidFill>
                <a:latin typeface="Arial" charset="0"/>
              </a:defRPr>
            </a:lvl1pPr>
            <a:lvl2pPr marL="742950" indent="-285750" defTabSz="931863">
              <a:defRPr sz="2400" b="1">
                <a:solidFill>
                  <a:schemeClr val="tx1"/>
                </a:solidFill>
                <a:latin typeface="Arial" charset="0"/>
              </a:defRPr>
            </a:lvl2pPr>
            <a:lvl3pPr marL="1143000" indent="-228600" defTabSz="931863">
              <a:defRPr sz="2400" b="1">
                <a:solidFill>
                  <a:schemeClr val="tx1"/>
                </a:solidFill>
                <a:latin typeface="Arial" charset="0"/>
              </a:defRPr>
            </a:lvl3pPr>
            <a:lvl4pPr marL="1600200" indent="-228600" defTabSz="931863">
              <a:defRPr sz="2400" b="1">
                <a:solidFill>
                  <a:schemeClr val="tx1"/>
                </a:solidFill>
                <a:latin typeface="Arial" charset="0"/>
              </a:defRPr>
            </a:lvl4pPr>
            <a:lvl5pPr marL="2057400" indent="-228600" defTabSz="931863">
              <a:defRPr sz="2400" b="1">
                <a:solidFill>
                  <a:schemeClr val="tx1"/>
                </a:solidFill>
                <a:latin typeface="Arial" charset="0"/>
              </a:defRPr>
            </a:lvl5pPr>
            <a:lvl6pPr marL="2514600" indent="-228600" defTabSz="931863" eaLnBrk="0" fontAlgn="base" hangingPunct="0">
              <a:spcBef>
                <a:spcPct val="0"/>
              </a:spcBef>
              <a:spcAft>
                <a:spcPct val="0"/>
              </a:spcAft>
              <a:defRPr sz="2400" b="1">
                <a:solidFill>
                  <a:schemeClr val="tx1"/>
                </a:solidFill>
                <a:latin typeface="Arial" charset="0"/>
              </a:defRPr>
            </a:lvl6pPr>
            <a:lvl7pPr marL="2971800" indent="-228600" defTabSz="931863" eaLnBrk="0" fontAlgn="base" hangingPunct="0">
              <a:spcBef>
                <a:spcPct val="0"/>
              </a:spcBef>
              <a:spcAft>
                <a:spcPct val="0"/>
              </a:spcAft>
              <a:defRPr sz="2400" b="1">
                <a:solidFill>
                  <a:schemeClr val="tx1"/>
                </a:solidFill>
                <a:latin typeface="Arial" charset="0"/>
              </a:defRPr>
            </a:lvl7pPr>
            <a:lvl8pPr marL="3429000" indent="-228600" defTabSz="931863" eaLnBrk="0" fontAlgn="base" hangingPunct="0">
              <a:spcBef>
                <a:spcPct val="0"/>
              </a:spcBef>
              <a:spcAft>
                <a:spcPct val="0"/>
              </a:spcAft>
              <a:defRPr sz="2400" b="1">
                <a:solidFill>
                  <a:schemeClr val="tx1"/>
                </a:solidFill>
                <a:latin typeface="Arial" charset="0"/>
              </a:defRPr>
            </a:lvl8pPr>
            <a:lvl9pPr marL="3886200" indent="-228600" defTabSz="931863" eaLnBrk="0" fontAlgn="base" hangingPunct="0">
              <a:spcBef>
                <a:spcPct val="0"/>
              </a:spcBef>
              <a:spcAft>
                <a:spcPct val="0"/>
              </a:spcAft>
              <a:defRPr sz="2400" b="1">
                <a:solidFill>
                  <a:schemeClr val="tx1"/>
                </a:solidFill>
                <a:latin typeface="Arial" charset="0"/>
              </a:defRPr>
            </a:lvl9pPr>
          </a:lstStyle>
          <a:p>
            <a:r>
              <a:rPr lang="en-US" altLang="en-US" sz="1200" b="0" smtClean="0">
                <a:latin typeface="Times New Roman" pitchFamily="18" charset="0"/>
              </a:rPr>
              <a:t>© 2001, 2002, Scott F. Midkiff</a:t>
            </a:r>
          </a:p>
        </p:txBody>
      </p:sp>
      <p:sp>
        <p:nvSpPr>
          <p:cNvPr id="80899" name="Rectangle 2"/>
          <p:cNvSpPr>
            <a:spLocks noGrp="1" noRot="1" noChangeAspect="1" noChangeArrowheads="1" noTextEdit="1"/>
          </p:cNvSpPr>
          <p:nvPr>
            <p:ph type="sldImg"/>
          </p:nvPr>
        </p:nvSpPr>
        <p:spPr>
          <a:xfrm>
            <a:off x="1206500" y="598488"/>
            <a:ext cx="4602163" cy="3451225"/>
          </a:xfrm>
          <a:ln w="12700" cap="flat">
            <a:solidFill>
              <a:schemeClr val="tx1"/>
            </a:solidFill>
          </a:ln>
        </p:spPr>
      </p:sp>
    </p:spTree>
    <p:extLst>
      <p:ext uri="{BB962C8B-B14F-4D97-AF65-F5344CB8AC3E}">
        <p14:creationId xmlns:p14="http://schemas.microsoft.com/office/powerpoint/2010/main" val="1128344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31863">
              <a:defRPr sz="2400" b="1">
                <a:solidFill>
                  <a:schemeClr val="tx1"/>
                </a:solidFill>
                <a:latin typeface="Arial" charset="0"/>
              </a:defRPr>
            </a:lvl1pPr>
            <a:lvl2pPr marL="742950" indent="-285750" defTabSz="931863">
              <a:defRPr sz="2400" b="1">
                <a:solidFill>
                  <a:schemeClr val="tx1"/>
                </a:solidFill>
                <a:latin typeface="Arial" charset="0"/>
              </a:defRPr>
            </a:lvl2pPr>
            <a:lvl3pPr marL="1143000" indent="-228600" defTabSz="931863">
              <a:defRPr sz="2400" b="1">
                <a:solidFill>
                  <a:schemeClr val="tx1"/>
                </a:solidFill>
                <a:latin typeface="Arial" charset="0"/>
              </a:defRPr>
            </a:lvl3pPr>
            <a:lvl4pPr marL="1600200" indent="-228600" defTabSz="931863">
              <a:defRPr sz="2400" b="1">
                <a:solidFill>
                  <a:schemeClr val="tx1"/>
                </a:solidFill>
                <a:latin typeface="Arial" charset="0"/>
              </a:defRPr>
            </a:lvl4pPr>
            <a:lvl5pPr marL="2057400" indent="-228600" defTabSz="931863">
              <a:defRPr sz="2400" b="1">
                <a:solidFill>
                  <a:schemeClr val="tx1"/>
                </a:solidFill>
                <a:latin typeface="Arial" charset="0"/>
              </a:defRPr>
            </a:lvl5pPr>
            <a:lvl6pPr marL="2514600" indent="-228600" defTabSz="931863" eaLnBrk="0" fontAlgn="base" hangingPunct="0">
              <a:spcBef>
                <a:spcPct val="0"/>
              </a:spcBef>
              <a:spcAft>
                <a:spcPct val="0"/>
              </a:spcAft>
              <a:defRPr sz="2400" b="1">
                <a:solidFill>
                  <a:schemeClr val="tx1"/>
                </a:solidFill>
                <a:latin typeface="Arial" charset="0"/>
              </a:defRPr>
            </a:lvl6pPr>
            <a:lvl7pPr marL="2971800" indent="-228600" defTabSz="931863" eaLnBrk="0" fontAlgn="base" hangingPunct="0">
              <a:spcBef>
                <a:spcPct val="0"/>
              </a:spcBef>
              <a:spcAft>
                <a:spcPct val="0"/>
              </a:spcAft>
              <a:defRPr sz="2400" b="1">
                <a:solidFill>
                  <a:schemeClr val="tx1"/>
                </a:solidFill>
                <a:latin typeface="Arial" charset="0"/>
              </a:defRPr>
            </a:lvl7pPr>
            <a:lvl8pPr marL="3429000" indent="-228600" defTabSz="931863" eaLnBrk="0" fontAlgn="base" hangingPunct="0">
              <a:spcBef>
                <a:spcPct val="0"/>
              </a:spcBef>
              <a:spcAft>
                <a:spcPct val="0"/>
              </a:spcAft>
              <a:defRPr sz="2400" b="1">
                <a:solidFill>
                  <a:schemeClr val="tx1"/>
                </a:solidFill>
                <a:latin typeface="Arial" charset="0"/>
              </a:defRPr>
            </a:lvl8pPr>
            <a:lvl9pPr marL="3886200" indent="-228600" defTabSz="931863" eaLnBrk="0" fontAlgn="base" hangingPunct="0">
              <a:spcBef>
                <a:spcPct val="0"/>
              </a:spcBef>
              <a:spcAft>
                <a:spcPct val="0"/>
              </a:spcAft>
              <a:defRPr sz="2400" b="1">
                <a:solidFill>
                  <a:schemeClr val="tx1"/>
                </a:solidFill>
                <a:latin typeface="Arial" charset="0"/>
              </a:defRPr>
            </a:lvl9pPr>
          </a:lstStyle>
          <a:p>
            <a:r>
              <a:rPr lang="en-US" altLang="en-US" sz="1200" b="0" smtClean="0">
                <a:latin typeface="Times New Roman" pitchFamily="18" charset="0"/>
              </a:rPr>
              <a:t>© 2001, 2002, Scott F. Midkiff</a:t>
            </a:r>
          </a:p>
        </p:txBody>
      </p:sp>
      <p:sp>
        <p:nvSpPr>
          <p:cNvPr id="60419" name="Rectangle 2"/>
          <p:cNvSpPr>
            <a:spLocks noGrp="1" noRot="1" noChangeAspect="1" noChangeArrowheads="1" noTextEdit="1"/>
          </p:cNvSpPr>
          <p:nvPr>
            <p:ph type="sldImg"/>
          </p:nvPr>
        </p:nvSpPr>
        <p:spPr>
          <a:xfrm>
            <a:off x="1185863" y="696913"/>
            <a:ext cx="4643437" cy="3482975"/>
          </a:xfrm>
          <a:ln/>
        </p:spPr>
      </p:sp>
      <p:sp>
        <p:nvSpPr>
          <p:cNvPr id="6042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930574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31863">
              <a:defRPr sz="2400" b="1">
                <a:solidFill>
                  <a:schemeClr val="tx1"/>
                </a:solidFill>
                <a:latin typeface="Arial" charset="0"/>
              </a:defRPr>
            </a:lvl1pPr>
            <a:lvl2pPr marL="742950" indent="-285750" defTabSz="931863">
              <a:defRPr sz="2400" b="1">
                <a:solidFill>
                  <a:schemeClr val="tx1"/>
                </a:solidFill>
                <a:latin typeface="Arial" charset="0"/>
              </a:defRPr>
            </a:lvl2pPr>
            <a:lvl3pPr marL="1143000" indent="-228600" defTabSz="931863">
              <a:defRPr sz="2400" b="1">
                <a:solidFill>
                  <a:schemeClr val="tx1"/>
                </a:solidFill>
                <a:latin typeface="Arial" charset="0"/>
              </a:defRPr>
            </a:lvl3pPr>
            <a:lvl4pPr marL="1600200" indent="-228600" defTabSz="931863">
              <a:defRPr sz="2400" b="1">
                <a:solidFill>
                  <a:schemeClr val="tx1"/>
                </a:solidFill>
                <a:latin typeface="Arial" charset="0"/>
              </a:defRPr>
            </a:lvl4pPr>
            <a:lvl5pPr marL="2057400" indent="-228600" defTabSz="931863">
              <a:defRPr sz="2400" b="1">
                <a:solidFill>
                  <a:schemeClr val="tx1"/>
                </a:solidFill>
                <a:latin typeface="Arial" charset="0"/>
              </a:defRPr>
            </a:lvl5pPr>
            <a:lvl6pPr marL="2514600" indent="-228600" defTabSz="931863" eaLnBrk="0" fontAlgn="base" hangingPunct="0">
              <a:spcBef>
                <a:spcPct val="0"/>
              </a:spcBef>
              <a:spcAft>
                <a:spcPct val="0"/>
              </a:spcAft>
              <a:defRPr sz="2400" b="1">
                <a:solidFill>
                  <a:schemeClr val="tx1"/>
                </a:solidFill>
                <a:latin typeface="Arial" charset="0"/>
              </a:defRPr>
            </a:lvl6pPr>
            <a:lvl7pPr marL="2971800" indent="-228600" defTabSz="931863" eaLnBrk="0" fontAlgn="base" hangingPunct="0">
              <a:spcBef>
                <a:spcPct val="0"/>
              </a:spcBef>
              <a:spcAft>
                <a:spcPct val="0"/>
              </a:spcAft>
              <a:defRPr sz="2400" b="1">
                <a:solidFill>
                  <a:schemeClr val="tx1"/>
                </a:solidFill>
                <a:latin typeface="Arial" charset="0"/>
              </a:defRPr>
            </a:lvl7pPr>
            <a:lvl8pPr marL="3429000" indent="-228600" defTabSz="931863" eaLnBrk="0" fontAlgn="base" hangingPunct="0">
              <a:spcBef>
                <a:spcPct val="0"/>
              </a:spcBef>
              <a:spcAft>
                <a:spcPct val="0"/>
              </a:spcAft>
              <a:defRPr sz="2400" b="1">
                <a:solidFill>
                  <a:schemeClr val="tx1"/>
                </a:solidFill>
                <a:latin typeface="Arial" charset="0"/>
              </a:defRPr>
            </a:lvl8pPr>
            <a:lvl9pPr marL="3886200" indent="-228600" defTabSz="931863" eaLnBrk="0" fontAlgn="base" hangingPunct="0">
              <a:spcBef>
                <a:spcPct val="0"/>
              </a:spcBef>
              <a:spcAft>
                <a:spcPct val="0"/>
              </a:spcAft>
              <a:defRPr sz="2400" b="1">
                <a:solidFill>
                  <a:schemeClr val="tx1"/>
                </a:solidFill>
                <a:latin typeface="Arial" charset="0"/>
              </a:defRPr>
            </a:lvl9pPr>
          </a:lstStyle>
          <a:p>
            <a:r>
              <a:rPr lang="en-US" altLang="en-US" sz="1200" b="0" smtClean="0">
                <a:latin typeface="Times New Roman" pitchFamily="18" charset="0"/>
              </a:rPr>
              <a:t>© 2001, 2002, Scott F. Midkiff</a:t>
            </a:r>
          </a:p>
        </p:txBody>
      </p:sp>
      <p:sp>
        <p:nvSpPr>
          <p:cNvPr id="61443" name="Rectangle 2"/>
          <p:cNvSpPr>
            <a:spLocks noGrp="1" noRot="1" noChangeAspect="1" noChangeArrowheads="1" noTextEdit="1"/>
          </p:cNvSpPr>
          <p:nvPr>
            <p:ph type="sldImg"/>
          </p:nvPr>
        </p:nvSpPr>
        <p:spPr>
          <a:xfrm>
            <a:off x="1185863" y="696913"/>
            <a:ext cx="4643437" cy="3482975"/>
          </a:xfrm>
          <a:ln/>
        </p:spPr>
      </p:sp>
      <p:sp>
        <p:nvSpPr>
          <p:cNvPr id="6144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smtClean="0"/>
          </a:p>
          <a:p>
            <a:r>
              <a:rPr lang="en-US" altLang="en-US" smtClean="0"/>
              <a:t>1. 1 - P(A)</a:t>
            </a:r>
          </a:p>
          <a:p>
            <a:endParaRPr lang="en-US" altLang="en-US" smtClean="0"/>
          </a:p>
          <a:p>
            <a:r>
              <a:rPr lang="en-US" altLang="en-US" smtClean="0"/>
              <a:t>2. 0</a:t>
            </a:r>
          </a:p>
          <a:p>
            <a:endParaRPr lang="en-US" altLang="en-US" smtClean="0"/>
          </a:p>
          <a:p>
            <a:r>
              <a:rPr lang="en-US" altLang="en-US" smtClean="0"/>
              <a:t>3. P(A) + P(B) - P(AB)</a:t>
            </a:r>
          </a:p>
        </p:txBody>
      </p:sp>
    </p:spTree>
    <p:extLst>
      <p:ext uri="{BB962C8B-B14F-4D97-AF65-F5344CB8AC3E}">
        <p14:creationId xmlns:p14="http://schemas.microsoft.com/office/powerpoint/2010/main" val="1097712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31863">
              <a:defRPr sz="2400" b="1">
                <a:solidFill>
                  <a:schemeClr val="tx1"/>
                </a:solidFill>
                <a:latin typeface="Arial" charset="0"/>
              </a:defRPr>
            </a:lvl1pPr>
            <a:lvl2pPr marL="742950" indent="-285750" defTabSz="931863">
              <a:defRPr sz="2400" b="1">
                <a:solidFill>
                  <a:schemeClr val="tx1"/>
                </a:solidFill>
                <a:latin typeface="Arial" charset="0"/>
              </a:defRPr>
            </a:lvl2pPr>
            <a:lvl3pPr marL="1143000" indent="-228600" defTabSz="931863">
              <a:defRPr sz="2400" b="1">
                <a:solidFill>
                  <a:schemeClr val="tx1"/>
                </a:solidFill>
                <a:latin typeface="Arial" charset="0"/>
              </a:defRPr>
            </a:lvl3pPr>
            <a:lvl4pPr marL="1600200" indent="-228600" defTabSz="931863">
              <a:defRPr sz="2400" b="1">
                <a:solidFill>
                  <a:schemeClr val="tx1"/>
                </a:solidFill>
                <a:latin typeface="Arial" charset="0"/>
              </a:defRPr>
            </a:lvl4pPr>
            <a:lvl5pPr marL="2057400" indent="-228600" defTabSz="931863">
              <a:defRPr sz="2400" b="1">
                <a:solidFill>
                  <a:schemeClr val="tx1"/>
                </a:solidFill>
                <a:latin typeface="Arial" charset="0"/>
              </a:defRPr>
            </a:lvl5pPr>
            <a:lvl6pPr marL="2514600" indent="-228600" defTabSz="931863" eaLnBrk="0" fontAlgn="base" hangingPunct="0">
              <a:spcBef>
                <a:spcPct val="0"/>
              </a:spcBef>
              <a:spcAft>
                <a:spcPct val="0"/>
              </a:spcAft>
              <a:defRPr sz="2400" b="1">
                <a:solidFill>
                  <a:schemeClr val="tx1"/>
                </a:solidFill>
                <a:latin typeface="Arial" charset="0"/>
              </a:defRPr>
            </a:lvl6pPr>
            <a:lvl7pPr marL="2971800" indent="-228600" defTabSz="931863" eaLnBrk="0" fontAlgn="base" hangingPunct="0">
              <a:spcBef>
                <a:spcPct val="0"/>
              </a:spcBef>
              <a:spcAft>
                <a:spcPct val="0"/>
              </a:spcAft>
              <a:defRPr sz="2400" b="1">
                <a:solidFill>
                  <a:schemeClr val="tx1"/>
                </a:solidFill>
                <a:latin typeface="Arial" charset="0"/>
              </a:defRPr>
            </a:lvl7pPr>
            <a:lvl8pPr marL="3429000" indent="-228600" defTabSz="931863" eaLnBrk="0" fontAlgn="base" hangingPunct="0">
              <a:spcBef>
                <a:spcPct val="0"/>
              </a:spcBef>
              <a:spcAft>
                <a:spcPct val="0"/>
              </a:spcAft>
              <a:defRPr sz="2400" b="1">
                <a:solidFill>
                  <a:schemeClr val="tx1"/>
                </a:solidFill>
                <a:latin typeface="Arial" charset="0"/>
              </a:defRPr>
            </a:lvl8pPr>
            <a:lvl9pPr marL="3886200" indent="-228600" defTabSz="931863" eaLnBrk="0" fontAlgn="base" hangingPunct="0">
              <a:spcBef>
                <a:spcPct val="0"/>
              </a:spcBef>
              <a:spcAft>
                <a:spcPct val="0"/>
              </a:spcAft>
              <a:defRPr sz="2400" b="1">
                <a:solidFill>
                  <a:schemeClr val="tx1"/>
                </a:solidFill>
                <a:latin typeface="Arial" charset="0"/>
              </a:defRPr>
            </a:lvl9pPr>
          </a:lstStyle>
          <a:p>
            <a:r>
              <a:rPr lang="en-US" altLang="en-US" sz="1200" b="0" smtClean="0">
                <a:latin typeface="Times New Roman" pitchFamily="18" charset="0"/>
              </a:rPr>
              <a:t>© 2001, 2002, Scott F. Midkiff</a:t>
            </a:r>
          </a:p>
        </p:txBody>
      </p:sp>
      <p:sp>
        <p:nvSpPr>
          <p:cNvPr id="62467" name="Rectangle 2"/>
          <p:cNvSpPr>
            <a:spLocks noGrp="1" noRot="1" noChangeAspect="1" noChangeArrowheads="1" noTextEdit="1"/>
          </p:cNvSpPr>
          <p:nvPr>
            <p:ph type="sldImg"/>
          </p:nvPr>
        </p:nvSpPr>
        <p:spPr>
          <a:xfrm>
            <a:off x="1185863" y="696913"/>
            <a:ext cx="4643437" cy="3482975"/>
          </a:xfrm>
          <a:ln/>
        </p:spPr>
      </p:sp>
      <p:sp>
        <p:nvSpPr>
          <p:cNvPr id="624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smtClean="0"/>
          </a:p>
          <a:p>
            <a:r>
              <a:rPr lang="en-US" altLang="en-US" smtClean="0"/>
              <a:t>Independent iff P(AB) = P(A) P(B), or P(A|B) = P(A)</a:t>
            </a:r>
          </a:p>
        </p:txBody>
      </p:sp>
    </p:spTree>
    <p:extLst>
      <p:ext uri="{BB962C8B-B14F-4D97-AF65-F5344CB8AC3E}">
        <p14:creationId xmlns:p14="http://schemas.microsoft.com/office/powerpoint/2010/main" val="3628919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31863">
              <a:defRPr sz="2400" b="1">
                <a:solidFill>
                  <a:schemeClr val="tx1"/>
                </a:solidFill>
                <a:latin typeface="Arial" charset="0"/>
              </a:defRPr>
            </a:lvl1pPr>
            <a:lvl2pPr marL="742950" indent="-285750" defTabSz="931863">
              <a:defRPr sz="2400" b="1">
                <a:solidFill>
                  <a:schemeClr val="tx1"/>
                </a:solidFill>
                <a:latin typeface="Arial" charset="0"/>
              </a:defRPr>
            </a:lvl2pPr>
            <a:lvl3pPr marL="1143000" indent="-228600" defTabSz="931863">
              <a:defRPr sz="2400" b="1">
                <a:solidFill>
                  <a:schemeClr val="tx1"/>
                </a:solidFill>
                <a:latin typeface="Arial" charset="0"/>
              </a:defRPr>
            </a:lvl3pPr>
            <a:lvl4pPr marL="1600200" indent="-228600" defTabSz="931863">
              <a:defRPr sz="2400" b="1">
                <a:solidFill>
                  <a:schemeClr val="tx1"/>
                </a:solidFill>
                <a:latin typeface="Arial" charset="0"/>
              </a:defRPr>
            </a:lvl4pPr>
            <a:lvl5pPr marL="2057400" indent="-228600" defTabSz="931863">
              <a:defRPr sz="2400" b="1">
                <a:solidFill>
                  <a:schemeClr val="tx1"/>
                </a:solidFill>
                <a:latin typeface="Arial" charset="0"/>
              </a:defRPr>
            </a:lvl5pPr>
            <a:lvl6pPr marL="2514600" indent="-228600" defTabSz="931863" eaLnBrk="0" fontAlgn="base" hangingPunct="0">
              <a:spcBef>
                <a:spcPct val="0"/>
              </a:spcBef>
              <a:spcAft>
                <a:spcPct val="0"/>
              </a:spcAft>
              <a:defRPr sz="2400" b="1">
                <a:solidFill>
                  <a:schemeClr val="tx1"/>
                </a:solidFill>
                <a:latin typeface="Arial" charset="0"/>
              </a:defRPr>
            </a:lvl6pPr>
            <a:lvl7pPr marL="2971800" indent="-228600" defTabSz="931863" eaLnBrk="0" fontAlgn="base" hangingPunct="0">
              <a:spcBef>
                <a:spcPct val="0"/>
              </a:spcBef>
              <a:spcAft>
                <a:spcPct val="0"/>
              </a:spcAft>
              <a:defRPr sz="2400" b="1">
                <a:solidFill>
                  <a:schemeClr val="tx1"/>
                </a:solidFill>
                <a:latin typeface="Arial" charset="0"/>
              </a:defRPr>
            </a:lvl7pPr>
            <a:lvl8pPr marL="3429000" indent="-228600" defTabSz="931863" eaLnBrk="0" fontAlgn="base" hangingPunct="0">
              <a:spcBef>
                <a:spcPct val="0"/>
              </a:spcBef>
              <a:spcAft>
                <a:spcPct val="0"/>
              </a:spcAft>
              <a:defRPr sz="2400" b="1">
                <a:solidFill>
                  <a:schemeClr val="tx1"/>
                </a:solidFill>
                <a:latin typeface="Arial" charset="0"/>
              </a:defRPr>
            </a:lvl8pPr>
            <a:lvl9pPr marL="3886200" indent="-228600" defTabSz="931863" eaLnBrk="0" fontAlgn="base" hangingPunct="0">
              <a:spcBef>
                <a:spcPct val="0"/>
              </a:spcBef>
              <a:spcAft>
                <a:spcPct val="0"/>
              </a:spcAft>
              <a:defRPr sz="2400" b="1">
                <a:solidFill>
                  <a:schemeClr val="tx1"/>
                </a:solidFill>
                <a:latin typeface="Arial" charset="0"/>
              </a:defRPr>
            </a:lvl9pPr>
          </a:lstStyle>
          <a:p>
            <a:r>
              <a:rPr lang="en-US" altLang="en-US" sz="1200" b="0" smtClean="0">
                <a:latin typeface="Times New Roman" pitchFamily="18" charset="0"/>
              </a:rPr>
              <a:t>© 2001, 2002, Scott F. Midkiff</a:t>
            </a:r>
          </a:p>
        </p:txBody>
      </p:sp>
      <p:sp>
        <p:nvSpPr>
          <p:cNvPr id="63491" name="Rectangle 2"/>
          <p:cNvSpPr>
            <a:spLocks noGrp="1" noRot="1" noChangeAspect="1" noChangeArrowheads="1" noTextEdit="1"/>
          </p:cNvSpPr>
          <p:nvPr>
            <p:ph type="sldImg"/>
          </p:nvPr>
        </p:nvSpPr>
        <p:spPr>
          <a:xfrm>
            <a:off x="1185863" y="696913"/>
            <a:ext cx="4643437" cy="3482975"/>
          </a:xfrm>
          <a:ln/>
        </p:spPr>
      </p:sp>
      <p:sp>
        <p:nvSpPr>
          <p:cNvPr id="634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2539632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31863">
              <a:defRPr sz="2400" b="1">
                <a:solidFill>
                  <a:schemeClr val="tx1"/>
                </a:solidFill>
                <a:latin typeface="Arial" charset="0"/>
              </a:defRPr>
            </a:lvl1pPr>
            <a:lvl2pPr marL="742950" indent="-285750" defTabSz="931863">
              <a:defRPr sz="2400" b="1">
                <a:solidFill>
                  <a:schemeClr val="tx1"/>
                </a:solidFill>
                <a:latin typeface="Arial" charset="0"/>
              </a:defRPr>
            </a:lvl2pPr>
            <a:lvl3pPr marL="1143000" indent="-228600" defTabSz="931863">
              <a:defRPr sz="2400" b="1">
                <a:solidFill>
                  <a:schemeClr val="tx1"/>
                </a:solidFill>
                <a:latin typeface="Arial" charset="0"/>
              </a:defRPr>
            </a:lvl3pPr>
            <a:lvl4pPr marL="1600200" indent="-228600" defTabSz="931863">
              <a:defRPr sz="2400" b="1">
                <a:solidFill>
                  <a:schemeClr val="tx1"/>
                </a:solidFill>
                <a:latin typeface="Arial" charset="0"/>
              </a:defRPr>
            </a:lvl4pPr>
            <a:lvl5pPr marL="2057400" indent="-228600" defTabSz="931863">
              <a:defRPr sz="2400" b="1">
                <a:solidFill>
                  <a:schemeClr val="tx1"/>
                </a:solidFill>
                <a:latin typeface="Arial" charset="0"/>
              </a:defRPr>
            </a:lvl5pPr>
            <a:lvl6pPr marL="2514600" indent="-228600" defTabSz="931863" eaLnBrk="0" fontAlgn="base" hangingPunct="0">
              <a:spcBef>
                <a:spcPct val="0"/>
              </a:spcBef>
              <a:spcAft>
                <a:spcPct val="0"/>
              </a:spcAft>
              <a:defRPr sz="2400" b="1">
                <a:solidFill>
                  <a:schemeClr val="tx1"/>
                </a:solidFill>
                <a:latin typeface="Arial" charset="0"/>
              </a:defRPr>
            </a:lvl6pPr>
            <a:lvl7pPr marL="2971800" indent="-228600" defTabSz="931863" eaLnBrk="0" fontAlgn="base" hangingPunct="0">
              <a:spcBef>
                <a:spcPct val="0"/>
              </a:spcBef>
              <a:spcAft>
                <a:spcPct val="0"/>
              </a:spcAft>
              <a:defRPr sz="2400" b="1">
                <a:solidFill>
                  <a:schemeClr val="tx1"/>
                </a:solidFill>
                <a:latin typeface="Arial" charset="0"/>
              </a:defRPr>
            </a:lvl7pPr>
            <a:lvl8pPr marL="3429000" indent="-228600" defTabSz="931863" eaLnBrk="0" fontAlgn="base" hangingPunct="0">
              <a:spcBef>
                <a:spcPct val="0"/>
              </a:spcBef>
              <a:spcAft>
                <a:spcPct val="0"/>
              </a:spcAft>
              <a:defRPr sz="2400" b="1">
                <a:solidFill>
                  <a:schemeClr val="tx1"/>
                </a:solidFill>
                <a:latin typeface="Arial" charset="0"/>
              </a:defRPr>
            </a:lvl8pPr>
            <a:lvl9pPr marL="3886200" indent="-228600" defTabSz="931863" eaLnBrk="0" fontAlgn="base" hangingPunct="0">
              <a:spcBef>
                <a:spcPct val="0"/>
              </a:spcBef>
              <a:spcAft>
                <a:spcPct val="0"/>
              </a:spcAft>
              <a:defRPr sz="2400" b="1">
                <a:solidFill>
                  <a:schemeClr val="tx1"/>
                </a:solidFill>
                <a:latin typeface="Arial" charset="0"/>
              </a:defRPr>
            </a:lvl9pPr>
          </a:lstStyle>
          <a:p>
            <a:r>
              <a:rPr lang="en-US" altLang="en-US" sz="1200" b="0" smtClean="0">
                <a:latin typeface="Times New Roman" pitchFamily="18" charset="0"/>
              </a:rPr>
              <a:t>© 2001, 2002, Scott F. Midkiff</a:t>
            </a:r>
          </a:p>
        </p:txBody>
      </p:sp>
      <p:sp>
        <p:nvSpPr>
          <p:cNvPr id="64515" name="Rectangle 2"/>
          <p:cNvSpPr>
            <a:spLocks noGrp="1" noRot="1" noChangeAspect="1" noChangeArrowheads="1" noTextEdit="1"/>
          </p:cNvSpPr>
          <p:nvPr>
            <p:ph type="sldImg"/>
          </p:nvPr>
        </p:nvSpPr>
        <p:spPr>
          <a:xfrm>
            <a:off x="1185863" y="696913"/>
            <a:ext cx="4643437" cy="3482975"/>
          </a:xfrm>
          <a:ln/>
        </p:spPr>
      </p:sp>
      <p:sp>
        <p:nvSpPr>
          <p:cNvPr id="645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smtClean="0"/>
          </a:p>
          <a:p>
            <a:r>
              <a:rPr lang="en-US" altLang="en-US" smtClean="0"/>
              <a:t>a) 1</a:t>
            </a:r>
          </a:p>
          <a:p>
            <a:r>
              <a:rPr lang="en-US" altLang="en-US" smtClean="0"/>
              <a:t>b) 0</a:t>
            </a:r>
          </a:p>
        </p:txBody>
      </p:sp>
    </p:spTree>
    <p:extLst>
      <p:ext uri="{BB962C8B-B14F-4D97-AF65-F5344CB8AC3E}">
        <p14:creationId xmlns:p14="http://schemas.microsoft.com/office/powerpoint/2010/main" val="1532565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31863">
              <a:defRPr sz="2400" b="1">
                <a:solidFill>
                  <a:schemeClr val="tx1"/>
                </a:solidFill>
                <a:latin typeface="Arial" charset="0"/>
              </a:defRPr>
            </a:lvl1pPr>
            <a:lvl2pPr marL="742950" indent="-285750" defTabSz="931863">
              <a:defRPr sz="2400" b="1">
                <a:solidFill>
                  <a:schemeClr val="tx1"/>
                </a:solidFill>
                <a:latin typeface="Arial" charset="0"/>
              </a:defRPr>
            </a:lvl2pPr>
            <a:lvl3pPr marL="1143000" indent="-228600" defTabSz="931863">
              <a:defRPr sz="2400" b="1">
                <a:solidFill>
                  <a:schemeClr val="tx1"/>
                </a:solidFill>
                <a:latin typeface="Arial" charset="0"/>
              </a:defRPr>
            </a:lvl3pPr>
            <a:lvl4pPr marL="1600200" indent="-228600" defTabSz="931863">
              <a:defRPr sz="2400" b="1">
                <a:solidFill>
                  <a:schemeClr val="tx1"/>
                </a:solidFill>
                <a:latin typeface="Arial" charset="0"/>
              </a:defRPr>
            </a:lvl4pPr>
            <a:lvl5pPr marL="2057400" indent="-228600" defTabSz="931863">
              <a:defRPr sz="2400" b="1">
                <a:solidFill>
                  <a:schemeClr val="tx1"/>
                </a:solidFill>
                <a:latin typeface="Arial" charset="0"/>
              </a:defRPr>
            </a:lvl5pPr>
            <a:lvl6pPr marL="2514600" indent="-228600" defTabSz="931863" eaLnBrk="0" fontAlgn="base" hangingPunct="0">
              <a:spcBef>
                <a:spcPct val="0"/>
              </a:spcBef>
              <a:spcAft>
                <a:spcPct val="0"/>
              </a:spcAft>
              <a:defRPr sz="2400" b="1">
                <a:solidFill>
                  <a:schemeClr val="tx1"/>
                </a:solidFill>
                <a:latin typeface="Arial" charset="0"/>
              </a:defRPr>
            </a:lvl6pPr>
            <a:lvl7pPr marL="2971800" indent="-228600" defTabSz="931863" eaLnBrk="0" fontAlgn="base" hangingPunct="0">
              <a:spcBef>
                <a:spcPct val="0"/>
              </a:spcBef>
              <a:spcAft>
                <a:spcPct val="0"/>
              </a:spcAft>
              <a:defRPr sz="2400" b="1">
                <a:solidFill>
                  <a:schemeClr val="tx1"/>
                </a:solidFill>
                <a:latin typeface="Arial" charset="0"/>
              </a:defRPr>
            </a:lvl7pPr>
            <a:lvl8pPr marL="3429000" indent="-228600" defTabSz="931863" eaLnBrk="0" fontAlgn="base" hangingPunct="0">
              <a:spcBef>
                <a:spcPct val="0"/>
              </a:spcBef>
              <a:spcAft>
                <a:spcPct val="0"/>
              </a:spcAft>
              <a:defRPr sz="2400" b="1">
                <a:solidFill>
                  <a:schemeClr val="tx1"/>
                </a:solidFill>
                <a:latin typeface="Arial" charset="0"/>
              </a:defRPr>
            </a:lvl8pPr>
            <a:lvl9pPr marL="3886200" indent="-228600" defTabSz="931863" eaLnBrk="0" fontAlgn="base" hangingPunct="0">
              <a:spcBef>
                <a:spcPct val="0"/>
              </a:spcBef>
              <a:spcAft>
                <a:spcPct val="0"/>
              </a:spcAft>
              <a:defRPr sz="2400" b="1">
                <a:solidFill>
                  <a:schemeClr val="tx1"/>
                </a:solidFill>
                <a:latin typeface="Arial" charset="0"/>
              </a:defRPr>
            </a:lvl9pPr>
          </a:lstStyle>
          <a:p>
            <a:r>
              <a:rPr lang="en-US" altLang="en-US" sz="1200" b="0" smtClean="0">
                <a:latin typeface="Times New Roman" pitchFamily="18" charset="0"/>
              </a:rPr>
              <a:t>© 2001, 2002, Scott F. Midkiff</a:t>
            </a:r>
          </a:p>
        </p:txBody>
      </p:sp>
      <p:sp>
        <p:nvSpPr>
          <p:cNvPr id="65539" name="Rectangle 2"/>
          <p:cNvSpPr>
            <a:spLocks noGrp="1" noRot="1" noChangeAspect="1" noChangeArrowheads="1" noTextEdit="1"/>
          </p:cNvSpPr>
          <p:nvPr>
            <p:ph type="sldImg"/>
          </p:nvPr>
        </p:nvSpPr>
        <p:spPr>
          <a:xfrm>
            <a:off x="1185863" y="696913"/>
            <a:ext cx="4643437" cy="3482975"/>
          </a:xfrm>
          <a:ln/>
        </p:spPr>
      </p:sp>
      <p:sp>
        <p:nvSpPr>
          <p:cNvPr id="655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smtClean="0"/>
          </a:p>
          <a:p>
            <a:r>
              <a:rPr lang="en-US" altLang="en-US" smtClean="0"/>
              <a:t>a) 1</a:t>
            </a:r>
          </a:p>
        </p:txBody>
      </p:sp>
    </p:spTree>
    <p:extLst>
      <p:ext uri="{BB962C8B-B14F-4D97-AF65-F5344CB8AC3E}">
        <p14:creationId xmlns:p14="http://schemas.microsoft.com/office/powerpoint/2010/main" val="1618837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31863">
              <a:defRPr sz="2400" b="1">
                <a:solidFill>
                  <a:schemeClr val="tx1"/>
                </a:solidFill>
                <a:latin typeface="Arial" charset="0"/>
              </a:defRPr>
            </a:lvl1pPr>
            <a:lvl2pPr marL="742950" indent="-285750" defTabSz="931863">
              <a:defRPr sz="2400" b="1">
                <a:solidFill>
                  <a:schemeClr val="tx1"/>
                </a:solidFill>
                <a:latin typeface="Arial" charset="0"/>
              </a:defRPr>
            </a:lvl2pPr>
            <a:lvl3pPr marL="1143000" indent="-228600" defTabSz="931863">
              <a:defRPr sz="2400" b="1">
                <a:solidFill>
                  <a:schemeClr val="tx1"/>
                </a:solidFill>
                <a:latin typeface="Arial" charset="0"/>
              </a:defRPr>
            </a:lvl3pPr>
            <a:lvl4pPr marL="1600200" indent="-228600" defTabSz="931863">
              <a:defRPr sz="2400" b="1">
                <a:solidFill>
                  <a:schemeClr val="tx1"/>
                </a:solidFill>
                <a:latin typeface="Arial" charset="0"/>
              </a:defRPr>
            </a:lvl4pPr>
            <a:lvl5pPr marL="2057400" indent="-228600" defTabSz="931863">
              <a:defRPr sz="2400" b="1">
                <a:solidFill>
                  <a:schemeClr val="tx1"/>
                </a:solidFill>
                <a:latin typeface="Arial" charset="0"/>
              </a:defRPr>
            </a:lvl5pPr>
            <a:lvl6pPr marL="2514600" indent="-228600" defTabSz="931863" eaLnBrk="0" fontAlgn="base" hangingPunct="0">
              <a:spcBef>
                <a:spcPct val="0"/>
              </a:spcBef>
              <a:spcAft>
                <a:spcPct val="0"/>
              </a:spcAft>
              <a:defRPr sz="2400" b="1">
                <a:solidFill>
                  <a:schemeClr val="tx1"/>
                </a:solidFill>
                <a:latin typeface="Arial" charset="0"/>
              </a:defRPr>
            </a:lvl6pPr>
            <a:lvl7pPr marL="2971800" indent="-228600" defTabSz="931863" eaLnBrk="0" fontAlgn="base" hangingPunct="0">
              <a:spcBef>
                <a:spcPct val="0"/>
              </a:spcBef>
              <a:spcAft>
                <a:spcPct val="0"/>
              </a:spcAft>
              <a:defRPr sz="2400" b="1">
                <a:solidFill>
                  <a:schemeClr val="tx1"/>
                </a:solidFill>
                <a:latin typeface="Arial" charset="0"/>
              </a:defRPr>
            </a:lvl7pPr>
            <a:lvl8pPr marL="3429000" indent="-228600" defTabSz="931863" eaLnBrk="0" fontAlgn="base" hangingPunct="0">
              <a:spcBef>
                <a:spcPct val="0"/>
              </a:spcBef>
              <a:spcAft>
                <a:spcPct val="0"/>
              </a:spcAft>
              <a:defRPr sz="2400" b="1">
                <a:solidFill>
                  <a:schemeClr val="tx1"/>
                </a:solidFill>
                <a:latin typeface="Arial" charset="0"/>
              </a:defRPr>
            </a:lvl8pPr>
            <a:lvl9pPr marL="3886200" indent="-228600" defTabSz="931863" eaLnBrk="0" fontAlgn="base" hangingPunct="0">
              <a:spcBef>
                <a:spcPct val="0"/>
              </a:spcBef>
              <a:spcAft>
                <a:spcPct val="0"/>
              </a:spcAft>
              <a:defRPr sz="2400" b="1">
                <a:solidFill>
                  <a:schemeClr val="tx1"/>
                </a:solidFill>
                <a:latin typeface="Arial" charset="0"/>
              </a:defRPr>
            </a:lvl9pPr>
          </a:lstStyle>
          <a:p>
            <a:r>
              <a:rPr lang="en-US" altLang="en-US" sz="1200" b="0" smtClean="0">
                <a:latin typeface="Times New Roman" pitchFamily="18" charset="0"/>
              </a:rPr>
              <a:t>© 2001, 2002, Scott F. Midkiff</a:t>
            </a:r>
          </a:p>
        </p:txBody>
      </p:sp>
      <p:sp>
        <p:nvSpPr>
          <p:cNvPr id="66563" name="Rectangle 1026"/>
          <p:cNvSpPr>
            <a:spLocks noGrp="1" noRot="1" noChangeAspect="1" noChangeArrowheads="1" noTextEdit="1"/>
          </p:cNvSpPr>
          <p:nvPr>
            <p:ph type="sldImg"/>
          </p:nvPr>
        </p:nvSpPr>
        <p:spPr>
          <a:xfrm>
            <a:off x="1185863" y="696913"/>
            <a:ext cx="4643437" cy="3482975"/>
          </a:xfrm>
          <a:ln/>
        </p:spPr>
      </p:sp>
      <p:sp>
        <p:nvSpPr>
          <p:cNvPr id="66564"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smtClean="0"/>
          </a:p>
          <a:p>
            <a:r>
              <a:rPr lang="en-US" altLang="en-US" smtClean="0"/>
              <a:t>1</a:t>
            </a:r>
          </a:p>
        </p:txBody>
      </p:sp>
    </p:spTree>
    <p:extLst>
      <p:ext uri="{BB962C8B-B14F-4D97-AF65-F5344CB8AC3E}">
        <p14:creationId xmlns:p14="http://schemas.microsoft.com/office/powerpoint/2010/main" val="1441633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761230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75394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79884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32001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4651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8057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45682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99870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8178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68883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69522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457200" y="1524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1747" name="Rectangle 3"/>
          <p:cNvSpPr>
            <a:spLocks noGrp="1" noChangeArrowheads="1"/>
          </p:cNvSpPr>
          <p:nvPr>
            <p:ph type="body" idx="1"/>
          </p:nvPr>
        </p:nvSpPr>
        <p:spPr bwMode="auto">
          <a:xfrm>
            <a:off x="457200" y="1371600"/>
            <a:ext cx="82296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97316" name="Line 4"/>
          <p:cNvSpPr>
            <a:spLocks noChangeShapeType="1"/>
          </p:cNvSpPr>
          <p:nvPr userDrawn="1"/>
        </p:nvSpPr>
        <p:spPr bwMode="auto">
          <a:xfrm>
            <a:off x="714375" y="1143000"/>
            <a:ext cx="7715250" cy="0"/>
          </a:xfrm>
          <a:prstGeom prst="line">
            <a:avLst/>
          </a:prstGeom>
          <a:noFill/>
          <a:ln w="57150" cmpd="thickThin">
            <a:solidFill>
              <a:schemeClr val="tx1"/>
            </a:solidFill>
            <a:round/>
            <a:headEnd/>
            <a:tailEnd/>
          </a:ln>
          <a:effectLst/>
        </p:spPr>
        <p:txBody>
          <a:bodyPr wrap="none" anchor="ctr"/>
          <a:lstStyle/>
          <a:p>
            <a:pPr>
              <a:defRPr/>
            </a:pPr>
            <a:endParaRPr lang="en-US"/>
          </a:p>
        </p:txBody>
      </p:sp>
      <p:sp>
        <p:nvSpPr>
          <p:cNvPr id="397317" name="Rectangle 5"/>
          <p:cNvSpPr>
            <a:spLocks noChangeArrowheads="1"/>
          </p:cNvSpPr>
          <p:nvPr userDrawn="1"/>
        </p:nvSpPr>
        <p:spPr bwMode="auto">
          <a:xfrm>
            <a:off x="0" y="6586538"/>
            <a:ext cx="2232025" cy="271462"/>
          </a:xfrm>
          <a:prstGeom prst="rect">
            <a:avLst/>
          </a:prstGeom>
          <a:noFill/>
          <a:ln w="12700">
            <a:noFill/>
            <a:miter lim="800000"/>
            <a:headEnd/>
            <a:tailEnd/>
          </a:ln>
          <a:effectLst/>
        </p:spPr>
        <p:txBody>
          <a:bodyPr wrap="none" lIns="90488" tIns="44450" rIns="90488" bIns="44450">
            <a:spAutoFit/>
          </a:bodyPr>
          <a:lstStyle/>
          <a:p>
            <a:pPr>
              <a:defRPr/>
            </a:pPr>
            <a:r>
              <a:rPr lang="en-US" sz="1200" b="0"/>
              <a:t>CSCE 654  Probability Review</a:t>
            </a:r>
          </a:p>
        </p:txBody>
      </p:sp>
      <p:sp>
        <p:nvSpPr>
          <p:cNvPr id="397318" name="Rectangle 6"/>
          <p:cNvSpPr>
            <a:spLocks noChangeArrowheads="1"/>
          </p:cNvSpPr>
          <p:nvPr userDrawn="1"/>
        </p:nvSpPr>
        <p:spPr bwMode="auto">
          <a:xfrm>
            <a:off x="8777288" y="6586538"/>
            <a:ext cx="366712" cy="271462"/>
          </a:xfrm>
          <a:prstGeom prst="rect">
            <a:avLst/>
          </a:prstGeom>
          <a:noFill/>
          <a:ln w="12700">
            <a:noFill/>
            <a:miter lim="800000"/>
            <a:headEnd/>
            <a:tailEnd/>
          </a:ln>
          <a:effectLst/>
        </p:spPr>
        <p:txBody>
          <a:bodyPr wrap="none" lIns="90488" tIns="44450" rIns="90488" bIns="44450">
            <a:spAutoFit/>
          </a:bodyPr>
          <a:lstStyle/>
          <a:p>
            <a:pPr>
              <a:defRPr/>
            </a:pPr>
            <a:fld id="{2A88999E-790F-40EB-A24E-F184BE3B2FD1}" type="slidenum">
              <a:rPr lang="en-US" sz="1200" b="0"/>
              <a:pPr>
                <a:defRPr/>
              </a:pPr>
              <a:t>‹#›</a:t>
            </a:fld>
            <a:endParaRPr lang="en-US" sz="1200" b="0"/>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4.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 Id="rId9" Type="http://schemas.openxmlformats.org/officeDocument/2006/relationships/image" Target="../media/image5.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5.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6.wmf"/><Relationship Id="rId4" Type="http://schemas.openxmlformats.org/officeDocument/2006/relationships/oleObject" Target="../embeddings/oleObject6.bin"/><Relationship Id="rId9" Type="http://schemas.openxmlformats.org/officeDocument/2006/relationships/image" Target="../media/image8.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3.wmf"/><Relationship Id="rId3" Type="http://schemas.openxmlformats.org/officeDocument/2006/relationships/notesSlide" Target="../notesSlides/notesSlide7.xml"/><Relationship Id="rId7" Type="http://schemas.openxmlformats.org/officeDocument/2006/relationships/image" Target="../media/image10.wmf"/><Relationship Id="rId12"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11" Type="http://schemas.openxmlformats.org/officeDocument/2006/relationships/image" Target="../media/image12.wmf"/><Relationship Id="rId5" Type="http://schemas.openxmlformats.org/officeDocument/2006/relationships/image" Target="../media/image9.wmf"/><Relationship Id="rId15" Type="http://schemas.openxmlformats.org/officeDocument/2006/relationships/image" Target="../media/image14.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1.wmf"/><Relationship Id="rId14"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19.wmf"/><Relationship Id="rId3" Type="http://schemas.openxmlformats.org/officeDocument/2006/relationships/notesSlide" Target="../notesSlides/notesSlide8.xml"/><Relationship Id="rId7" Type="http://schemas.openxmlformats.org/officeDocument/2006/relationships/image" Target="../media/image16.wmf"/><Relationship Id="rId12"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6.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1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9.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1.bin"/><Relationship Id="rId5" Type="http://schemas.openxmlformats.org/officeDocument/2006/relationships/image" Target="../media/image20.wmf"/><Relationship Id="rId4" Type="http://schemas.openxmlformats.org/officeDocument/2006/relationships/oleObject" Target="../embeddings/oleObject20.bin"/><Relationship Id="rId9" Type="http://schemas.openxmlformats.org/officeDocument/2006/relationships/image" Target="../media/image22.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4.bin"/><Relationship Id="rId5" Type="http://schemas.openxmlformats.org/officeDocument/2006/relationships/image" Target="../media/image23.wmf"/><Relationship Id="rId4" Type="http://schemas.openxmlformats.org/officeDocument/2006/relationships/oleObject" Target="../embeddings/oleObject2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6.bin"/><Relationship Id="rId5" Type="http://schemas.openxmlformats.org/officeDocument/2006/relationships/image" Target="../media/image25.wmf"/><Relationship Id="rId4" Type="http://schemas.openxmlformats.org/officeDocument/2006/relationships/oleObject" Target="../embeddings/oleObject25.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7.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9.bin"/><Relationship Id="rId5" Type="http://schemas.openxmlformats.org/officeDocument/2006/relationships/image" Target="../media/image28.wmf"/><Relationship Id="rId4" Type="http://schemas.openxmlformats.org/officeDocument/2006/relationships/oleObject" Target="../embeddings/oleObject28.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13.xml"/><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1.bin"/><Relationship Id="rId11" Type="http://schemas.openxmlformats.org/officeDocument/2006/relationships/image" Target="../media/image33.wmf"/><Relationship Id="rId5" Type="http://schemas.openxmlformats.org/officeDocument/2006/relationships/image" Target="../media/image30.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32.w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5.bin"/><Relationship Id="rId5" Type="http://schemas.openxmlformats.org/officeDocument/2006/relationships/image" Target="../media/image34.wmf"/><Relationship Id="rId4" Type="http://schemas.openxmlformats.org/officeDocument/2006/relationships/oleObject" Target="../embeddings/oleObject34.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15.xml"/><Relationship Id="rId7" Type="http://schemas.openxmlformats.org/officeDocument/2006/relationships/image" Target="../media/image37.e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7.bin"/><Relationship Id="rId5" Type="http://schemas.openxmlformats.org/officeDocument/2006/relationships/image" Target="../media/image36.emf"/><Relationship Id="rId4" Type="http://schemas.openxmlformats.org/officeDocument/2006/relationships/oleObject" Target="../embeddings/oleObject36.bin"/><Relationship Id="rId9" Type="http://schemas.openxmlformats.org/officeDocument/2006/relationships/image" Target="../media/image3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40.bin"/><Relationship Id="rId5" Type="http://schemas.openxmlformats.org/officeDocument/2006/relationships/image" Target="../media/image39.wmf"/><Relationship Id="rId4" Type="http://schemas.openxmlformats.org/officeDocument/2006/relationships/oleObject" Target="../embeddings/oleObject39.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4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2.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43.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4.e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45.emf"/><Relationship Id="rId4" Type="http://schemas.openxmlformats.org/officeDocument/2006/relationships/oleObject" Target="../embeddings/oleObject45.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46.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47.wmf"/></Relationships>
</file>

<file path=ppt/slides/_rels/slide43.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49.wmf"/><Relationship Id="rId5" Type="http://schemas.openxmlformats.org/officeDocument/2006/relationships/oleObject" Target="../embeddings/oleObject49.bin"/><Relationship Id="rId4" Type="http://schemas.openxmlformats.org/officeDocument/2006/relationships/image" Target="../media/image48.w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51.emf"/><Relationship Id="rId4" Type="http://schemas.openxmlformats.org/officeDocument/2006/relationships/oleObject" Target="../embeddings/oleObject51.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53.emf"/><Relationship Id="rId5" Type="http://schemas.openxmlformats.org/officeDocument/2006/relationships/oleObject" Target="../embeddings/oleObject53.bin"/><Relationship Id="rId4" Type="http://schemas.openxmlformats.org/officeDocument/2006/relationships/image" Target="../media/image52.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55.wmf"/><Relationship Id="rId5" Type="http://schemas.openxmlformats.org/officeDocument/2006/relationships/oleObject" Target="../embeddings/oleObject55.bin"/><Relationship Id="rId4" Type="http://schemas.openxmlformats.org/officeDocument/2006/relationships/image" Target="../media/image54.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56.wmf"/></Relationships>
</file>

<file path=ppt/slides/_rels/slide48.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58.wmf"/><Relationship Id="rId5" Type="http://schemas.openxmlformats.org/officeDocument/2006/relationships/oleObject" Target="../embeddings/oleObject58.bin"/><Relationship Id="rId4" Type="http://schemas.openxmlformats.org/officeDocument/2006/relationships/image" Target="../media/image57.wmf"/></Relationships>
</file>

<file path=ppt/slides/_rels/slide49.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61.wmf"/><Relationship Id="rId5" Type="http://schemas.openxmlformats.org/officeDocument/2006/relationships/oleObject" Target="../embeddings/oleObject61.bin"/><Relationship Id="rId4" Type="http://schemas.openxmlformats.org/officeDocument/2006/relationships/image" Target="../media/image60.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64.wmf"/><Relationship Id="rId11" Type="http://schemas.openxmlformats.org/officeDocument/2006/relationships/oleObject" Target="../embeddings/oleObject67.bin"/><Relationship Id="rId5" Type="http://schemas.openxmlformats.org/officeDocument/2006/relationships/oleObject" Target="../embeddings/oleObject64.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66.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a:xfrm>
            <a:off x="685800" y="1295400"/>
            <a:ext cx="7772400" cy="644525"/>
          </a:xfrm>
        </p:spPr>
        <p:txBody>
          <a:bodyPr/>
          <a:lstStyle/>
          <a:p>
            <a:pPr eaLnBrk="1" hangingPunct="1"/>
            <a:r>
              <a:rPr lang="en-US" altLang="en-US" sz="4000" smtClean="0"/>
              <a:t>Probability Review</a:t>
            </a:r>
          </a:p>
        </p:txBody>
      </p:sp>
      <p:sp>
        <p:nvSpPr>
          <p:cNvPr id="32771" name="Rectangle 10"/>
          <p:cNvSpPr>
            <a:spLocks noGrp="1" noChangeArrowheads="1"/>
          </p:cNvSpPr>
          <p:nvPr>
            <p:ph type="subTitle" idx="1"/>
          </p:nvPr>
        </p:nvSpPr>
        <p:spPr>
          <a:xfrm>
            <a:off x="609600" y="3124200"/>
            <a:ext cx="7924800" cy="2667000"/>
          </a:xfrm>
          <a:noFill/>
        </p:spPr>
        <p:txBody>
          <a:bodyPr/>
          <a:lstStyle/>
          <a:p>
            <a:pPr eaLnBrk="1" hangingPunct="1"/>
            <a:r>
              <a:rPr lang="en-US" altLang="en-US" sz="1800" dirty="0" smtClean="0"/>
              <a:t>CSCE 654</a:t>
            </a:r>
          </a:p>
          <a:p>
            <a:pPr eaLnBrk="1" hangingPunct="1"/>
            <a:r>
              <a:rPr lang="en-US" altLang="en-US" sz="1800" dirty="0" smtClean="0"/>
              <a:t>Computer Communication Networks</a:t>
            </a:r>
          </a:p>
          <a:p>
            <a:pPr eaLnBrk="1" hangingPunct="1"/>
            <a:endParaRPr lang="en-US" altLang="en-US" sz="1800" dirty="0" smtClean="0"/>
          </a:p>
          <a:p>
            <a:pPr eaLnBrk="1" hangingPunct="1"/>
            <a:r>
              <a:rPr lang="en-US" altLang="en-US" sz="1800" dirty="0" smtClean="0"/>
              <a:t>Dr. Scott Graham</a:t>
            </a:r>
          </a:p>
          <a:p>
            <a:pPr eaLnBrk="1" hangingPunct="1"/>
            <a:r>
              <a:rPr lang="en-US" altLang="en-US" sz="1800" dirty="0" smtClean="0"/>
              <a:t>Department of Electrical and Computer Engineering</a:t>
            </a:r>
          </a:p>
          <a:p>
            <a:pPr eaLnBrk="1" hangingPunct="1"/>
            <a:r>
              <a:rPr lang="en-US" altLang="en-US" sz="1800" dirty="0" smtClean="0"/>
              <a:t>Air Force Institute of Technology</a:t>
            </a:r>
          </a:p>
          <a:p>
            <a:pPr eaLnBrk="1" hangingPunct="1"/>
            <a:endParaRPr lang="en-US" altLang="en-US" sz="1800" dirty="0" smtClean="0"/>
          </a:p>
          <a:p>
            <a:pPr eaLnBrk="1" hangingPunct="1"/>
            <a:r>
              <a:rPr lang="en-US" altLang="en-US" sz="1600" b="1" dirty="0" smtClean="0"/>
              <a:t>(Material from Dr. Barry Mullins &amp; Dr. Scott </a:t>
            </a:r>
            <a:r>
              <a:rPr lang="en-US" altLang="en-US" sz="1600" b="1" dirty="0" err="1" smtClean="0"/>
              <a:t>Midkiff</a:t>
            </a:r>
            <a:r>
              <a:rPr lang="en-US" altLang="en-US" sz="1600" b="1" dirty="0" smtClean="0"/>
              <a:t> is gratefully acknowledged)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6"/>
          <p:cNvSpPr>
            <a:spLocks noGrp="1" noChangeArrowheads="1"/>
          </p:cNvSpPr>
          <p:nvPr>
            <p:ph type="title"/>
          </p:nvPr>
        </p:nvSpPr>
        <p:spPr/>
        <p:txBody>
          <a:bodyPr/>
          <a:lstStyle/>
          <a:p>
            <a:pPr eaLnBrk="1" hangingPunct="1"/>
            <a:r>
              <a:rPr lang="en-US" altLang="en-US" smtClean="0"/>
              <a:t>Axiomatic Definition of Probability  (2)</a:t>
            </a:r>
          </a:p>
        </p:txBody>
      </p:sp>
      <p:sp>
        <p:nvSpPr>
          <p:cNvPr id="39939" name="Rectangle 1027"/>
          <p:cNvSpPr>
            <a:spLocks noGrp="1" noChangeArrowheads="1"/>
          </p:cNvSpPr>
          <p:nvPr>
            <p:ph type="body" idx="1"/>
          </p:nvPr>
        </p:nvSpPr>
        <p:spPr/>
        <p:txBody>
          <a:bodyPr/>
          <a:lstStyle/>
          <a:p>
            <a:pPr eaLnBrk="1" hangingPunct="1"/>
            <a:r>
              <a:rPr lang="en-US" altLang="en-US" smtClean="0"/>
              <a:t>Example:</a:t>
            </a:r>
          </a:p>
          <a:p>
            <a:pPr lvl="1" eaLnBrk="1" hangingPunct="1"/>
            <a:r>
              <a:rPr lang="en-US" altLang="en-US" smtClean="0"/>
              <a:t>Consider the event that there are 9 or more “heads” when we flip a fair coin 10 times, i.e., that there are 9 “heads” or 10 “heads”</a:t>
            </a:r>
          </a:p>
          <a:p>
            <a:pPr lvl="1" eaLnBrk="1" hangingPunct="1"/>
            <a:r>
              <a:rPr lang="en-US" altLang="en-US" smtClean="0"/>
              <a:t>These two outcomes are mutually exclusive, so P(number of heads </a:t>
            </a:r>
            <a:r>
              <a:rPr lang="en-US" altLang="en-US" smtClean="0">
                <a:sym typeface="Symbol" pitchFamily="18" charset="2"/>
              </a:rPr>
              <a:t> </a:t>
            </a:r>
            <a:r>
              <a:rPr lang="en-US" altLang="en-US" smtClean="0"/>
              <a:t>9) = P(number of heads = 9)</a:t>
            </a:r>
            <a:br>
              <a:rPr lang="en-US" altLang="en-US" smtClean="0"/>
            </a:br>
            <a:r>
              <a:rPr lang="en-US" altLang="en-US" smtClean="0"/>
              <a:t>            + P(number of heads = 10)</a:t>
            </a:r>
          </a:p>
          <a:p>
            <a:pPr lvl="1" eaLnBrk="1" hangingPunct="1"/>
            <a:r>
              <a:rPr lang="en-US" altLang="en-US" smtClean="0"/>
              <a:t>P(number of heads = 9) = 10/1024 and</a:t>
            </a:r>
            <a:br>
              <a:rPr lang="en-US" altLang="en-US" smtClean="0"/>
            </a:br>
            <a:r>
              <a:rPr lang="en-US" altLang="en-US" smtClean="0"/>
              <a:t>P(number of heads = 10) = 1/1024, so</a:t>
            </a:r>
            <a:br>
              <a:rPr lang="en-US" altLang="en-US" smtClean="0"/>
            </a:br>
            <a:r>
              <a:rPr lang="en-US" altLang="en-US" smtClean="0"/>
              <a:t>P(number of heads </a:t>
            </a:r>
            <a:r>
              <a:rPr lang="en-US" altLang="en-US" smtClean="0">
                <a:sym typeface="Symbol" pitchFamily="18" charset="2"/>
              </a:rPr>
              <a:t></a:t>
            </a:r>
            <a:r>
              <a:rPr lang="en-US" altLang="en-US" smtClean="0"/>
              <a:t> 9) = 11/1024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7"/>
          <p:cNvSpPr>
            <a:spLocks noGrp="1" noChangeArrowheads="1"/>
          </p:cNvSpPr>
          <p:nvPr>
            <p:ph type="title"/>
          </p:nvPr>
        </p:nvSpPr>
        <p:spPr/>
        <p:txBody>
          <a:bodyPr/>
          <a:lstStyle/>
          <a:p>
            <a:pPr eaLnBrk="1" hangingPunct="1"/>
            <a:r>
              <a:rPr lang="en-US" altLang="en-US" smtClean="0"/>
              <a:t>Probability Laws</a:t>
            </a:r>
          </a:p>
        </p:txBody>
      </p:sp>
      <p:sp>
        <p:nvSpPr>
          <p:cNvPr id="3078" name="Rectangle 8"/>
          <p:cNvSpPr>
            <a:spLocks noGrp="1" noChangeArrowheads="1"/>
          </p:cNvSpPr>
          <p:nvPr>
            <p:ph type="body" idx="1"/>
          </p:nvPr>
        </p:nvSpPr>
        <p:spPr/>
        <p:txBody>
          <a:bodyPr/>
          <a:lstStyle/>
          <a:p>
            <a:pPr eaLnBrk="1" hangingPunct="1"/>
            <a:r>
              <a:rPr lang="en-US" altLang="en-US" smtClean="0">
                <a:sym typeface="Symbol" pitchFamily="18" charset="2"/>
              </a:rPr>
              <a:t>The following laws (and many others) can be derived from the definition</a:t>
            </a:r>
          </a:p>
          <a:p>
            <a:pPr eaLnBrk="1" hangingPunct="1"/>
            <a:endParaRPr lang="en-US" altLang="en-US" smtClean="0">
              <a:sym typeface="Symbol" pitchFamily="18" charset="2"/>
            </a:endParaRPr>
          </a:p>
        </p:txBody>
      </p:sp>
      <p:graphicFrame>
        <p:nvGraphicFramePr>
          <p:cNvPr id="3074" name="Object 9"/>
          <p:cNvGraphicFramePr>
            <a:graphicFrameLocks noGrp="1" noChangeAspect="1"/>
          </p:cNvGraphicFramePr>
          <p:nvPr>
            <p:ph sz="quarter" idx="4294967295"/>
          </p:nvPr>
        </p:nvGraphicFramePr>
        <p:xfrm>
          <a:off x="2741613" y="2200275"/>
          <a:ext cx="2005012" cy="482600"/>
        </p:xfrm>
        <a:graphic>
          <a:graphicData uri="http://schemas.openxmlformats.org/presentationml/2006/ole">
            <mc:AlternateContent xmlns:mc="http://schemas.openxmlformats.org/markup-compatibility/2006">
              <mc:Choice xmlns:v="urn:schemas-microsoft-com:vml" Requires="v">
                <p:oleObj spid="_x0000_s3097" name="Equation" r:id="rId4" imgW="1002960" imgH="241200" progId="Equation.DSMT4">
                  <p:embed/>
                </p:oleObj>
              </mc:Choice>
              <mc:Fallback>
                <p:oleObj name="Equation" r:id="rId4" imgW="1002960" imgH="24120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1613" y="2200275"/>
                        <a:ext cx="2005012"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19"/>
          <p:cNvGraphicFramePr>
            <a:graphicFrameLocks noGrp="1" noChangeAspect="1"/>
          </p:cNvGraphicFramePr>
          <p:nvPr>
            <p:ph sz="quarter" idx="4294967295"/>
          </p:nvPr>
        </p:nvGraphicFramePr>
        <p:xfrm>
          <a:off x="2741613" y="3095625"/>
          <a:ext cx="1193800" cy="508000"/>
        </p:xfrm>
        <a:graphic>
          <a:graphicData uri="http://schemas.openxmlformats.org/presentationml/2006/ole">
            <mc:AlternateContent xmlns:mc="http://schemas.openxmlformats.org/markup-compatibility/2006">
              <mc:Choice xmlns:v="urn:schemas-microsoft-com:vml" Requires="v">
                <p:oleObj spid="_x0000_s3098" name="Equation" r:id="rId6" imgW="596880" imgH="253800" progId="Equation.DSMT4">
                  <p:embed/>
                </p:oleObj>
              </mc:Choice>
              <mc:Fallback>
                <p:oleObj name="Equation" r:id="rId6" imgW="596880" imgH="253800" progId="Equation.DSMT4">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1613" y="3095625"/>
                        <a:ext cx="11938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 name="Object 21"/>
          <p:cNvGraphicFramePr>
            <a:graphicFrameLocks noChangeAspect="1"/>
          </p:cNvGraphicFramePr>
          <p:nvPr/>
        </p:nvGraphicFramePr>
        <p:xfrm>
          <a:off x="2741613" y="3967163"/>
          <a:ext cx="4722812" cy="508000"/>
        </p:xfrm>
        <a:graphic>
          <a:graphicData uri="http://schemas.openxmlformats.org/presentationml/2006/ole">
            <mc:AlternateContent xmlns:mc="http://schemas.openxmlformats.org/markup-compatibility/2006">
              <mc:Choice xmlns:v="urn:schemas-microsoft-com:vml" Requires="v">
                <p:oleObj spid="_x0000_s3099" name="Equation" r:id="rId8" imgW="2361960" imgH="253800" progId="Equation.DSMT4">
                  <p:embed/>
                </p:oleObj>
              </mc:Choice>
              <mc:Fallback>
                <p:oleObj name="Equation" r:id="rId8" imgW="2361960" imgH="253800" progId="Equation.DSMT4">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1613" y="3967163"/>
                        <a:ext cx="472281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6"/>
          <p:cNvSpPr>
            <a:spLocks noGrp="1" noChangeArrowheads="1"/>
          </p:cNvSpPr>
          <p:nvPr>
            <p:ph type="title"/>
          </p:nvPr>
        </p:nvSpPr>
        <p:spPr/>
        <p:txBody>
          <a:bodyPr/>
          <a:lstStyle/>
          <a:p>
            <a:pPr eaLnBrk="1" hangingPunct="1"/>
            <a:r>
              <a:rPr lang="en-US" altLang="en-US" smtClean="0"/>
              <a:t>Conditional Probability</a:t>
            </a:r>
          </a:p>
        </p:txBody>
      </p:sp>
      <p:sp>
        <p:nvSpPr>
          <p:cNvPr id="4102" name="Rectangle 7"/>
          <p:cNvSpPr>
            <a:spLocks noGrp="1" noChangeArrowheads="1"/>
          </p:cNvSpPr>
          <p:nvPr>
            <p:ph type="body" idx="1"/>
          </p:nvPr>
        </p:nvSpPr>
        <p:spPr/>
        <p:txBody>
          <a:bodyPr/>
          <a:lstStyle/>
          <a:p>
            <a:pPr eaLnBrk="1" hangingPunct="1"/>
            <a:r>
              <a:rPr lang="en-US" altLang="en-US" smtClean="0">
                <a:sym typeface="Symbol" pitchFamily="18" charset="2"/>
              </a:rPr>
              <a:t>The </a:t>
            </a:r>
            <a:r>
              <a:rPr lang="en-US" altLang="en-US" smtClean="0">
                <a:solidFill>
                  <a:schemeClr val="tx2"/>
                </a:solidFill>
                <a:sym typeface="Symbol" pitchFamily="18" charset="2"/>
              </a:rPr>
              <a:t>conditional probability</a:t>
            </a:r>
            <a:r>
              <a:rPr lang="en-US" altLang="en-US" smtClean="0">
                <a:sym typeface="Symbol" pitchFamily="18" charset="2"/>
              </a:rPr>
              <a:t> of event </a:t>
            </a:r>
            <a:r>
              <a:rPr lang="en-US" altLang="en-US" i="1" smtClean="0">
                <a:sym typeface="Symbol" pitchFamily="18" charset="2"/>
              </a:rPr>
              <a:t>A</a:t>
            </a:r>
            <a:r>
              <a:rPr lang="en-US" altLang="en-US" smtClean="0">
                <a:sym typeface="Symbol" pitchFamily="18" charset="2"/>
              </a:rPr>
              <a:t> given that event </a:t>
            </a:r>
            <a:r>
              <a:rPr lang="en-US" altLang="en-US" i="1" smtClean="0">
                <a:sym typeface="Symbol" pitchFamily="18" charset="2"/>
              </a:rPr>
              <a:t>B</a:t>
            </a:r>
            <a:r>
              <a:rPr lang="en-US" altLang="en-US" smtClean="0">
                <a:sym typeface="Symbol" pitchFamily="18" charset="2"/>
              </a:rPr>
              <a:t> has occurred, denoted by </a:t>
            </a:r>
            <a:r>
              <a:rPr lang="en-US" altLang="en-US" i="1" smtClean="0">
                <a:sym typeface="Symbol" pitchFamily="18" charset="2"/>
              </a:rPr>
              <a:t>P</a:t>
            </a:r>
            <a:r>
              <a:rPr lang="en-US" altLang="en-US" smtClean="0">
                <a:sym typeface="Symbol" pitchFamily="18" charset="2"/>
              </a:rPr>
              <a:t>(</a:t>
            </a:r>
            <a:r>
              <a:rPr lang="en-US" altLang="en-US" i="1" smtClean="0">
                <a:sym typeface="Symbol" pitchFamily="18" charset="2"/>
              </a:rPr>
              <a:t>A</a:t>
            </a:r>
            <a:r>
              <a:rPr lang="en-US" altLang="en-US" smtClean="0">
                <a:sym typeface="Symbol" pitchFamily="18" charset="2"/>
              </a:rPr>
              <a:t>|</a:t>
            </a:r>
            <a:r>
              <a:rPr lang="en-US" altLang="en-US" i="1" smtClean="0">
                <a:sym typeface="Symbol" pitchFamily="18" charset="2"/>
              </a:rPr>
              <a:t>B</a:t>
            </a:r>
            <a:r>
              <a:rPr lang="en-US" altLang="en-US" smtClean="0">
                <a:sym typeface="Symbol" pitchFamily="18" charset="2"/>
              </a:rPr>
              <a:t>), is defined as</a:t>
            </a:r>
            <a:br>
              <a:rPr lang="en-US" altLang="en-US" smtClean="0">
                <a:sym typeface="Symbol" pitchFamily="18" charset="2"/>
              </a:rPr>
            </a:br>
            <a:r>
              <a:rPr lang="en-US" altLang="en-US" smtClean="0">
                <a:sym typeface="Symbol" pitchFamily="18" charset="2"/>
              </a:rPr>
              <a:t/>
            </a:r>
            <a:br>
              <a:rPr lang="en-US" altLang="en-US" smtClean="0">
                <a:sym typeface="Symbol" pitchFamily="18" charset="2"/>
              </a:rPr>
            </a:br>
            <a:endParaRPr lang="en-US" altLang="en-US" smtClean="0">
              <a:sym typeface="Symbol" pitchFamily="18" charset="2"/>
            </a:endParaRPr>
          </a:p>
          <a:p>
            <a:pPr eaLnBrk="1" hangingPunct="1"/>
            <a:endParaRPr lang="en-US" altLang="en-US" smtClean="0">
              <a:sym typeface="Symbol" pitchFamily="18" charset="2"/>
            </a:endParaRPr>
          </a:p>
          <a:p>
            <a:pPr eaLnBrk="1" hangingPunct="1"/>
            <a:r>
              <a:rPr lang="en-US" altLang="en-US" smtClean="0">
                <a:sym typeface="Symbol" pitchFamily="18" charset="2"/>
              </a:rPr>
              <a:t>Two events are </a:t>
            </a:r>
            <a:r>
              <a:rPr lang="en-US" altLang="en-US" smtClean="0">
                <a:solidFill>
                  <a:schemeClr val="tx2"/>
                </a:solidFill>
                <a:sym typeface="Symbol" pitchFamily="18" charset="2"/>
              </a:rPr>
              <a:t>statistically independent</a:t>
            </a:r>
            <a:r>
              <a:rPr lang="en-US" altLang="en-US" smtClean="0">
                <a:sym typeface="Symbol" pitchFamily="18" charset="2"/>
              </a:rPr>
              <a:t> iff</a:t>
            </a:r>
            <a:br>
              <a:rPr lang="en-US" altLang="en-US" smtClean="0">
                <a:sym typeface="Symbol" pitchFamily="18" charset="2"/>
              </a:rPr>
            </a:br>
            <a:r>
              <a:rPr lang="en-US" altLang="en-US" smtClean="0">
                <a:sym typeface="Symbol" pitchFamily="18" charset="2"/>
              </a:rPr>
              <a:t/>
            </a:r>
            <a:br>
              <a:rPr lang="en-US" altLang="en-US" smtClean="0">
                <a:sym typeface="Symbol" pitchFamily="18" charset="2"/>
              </a:rPr>
            </a:br>
            <a:endParaRPr lang="en-US" altLang="en-US" smtClean="0">
              <a:sym typeface="Symbol" pitchFamily="18" charset="2"/>
            </a:endParaRPr>
          </a:p>
          <a:p>
            <a:pPr eaLnBrk="1" hangingPunct="1"/>
            <a:endParaRPr lang="en-US" altLang="en-US" smtClean="0">
              <a:sym typeface="Symbol" pitchFamily="18" charset="2"/>
            </a:endParaRPr>
          </a:p>
          <a:p>
            <a:pPr eaLnBrk="1" hangingPunct="1"/>
            <a:r>
              <a:rPr lang="en-US" altLang="en-US" smtClean="0">
                <a:sym typeface="Symbol" pitchFamily="18" charset="2"/>
              </a:rPr>
              <a:t>If events A, B, C, … are independent, then</a:t>
            </a:r>
          </a:p>
          <a:p>
            <a:pPr eaLnBrk="1" hangingPunct="1"/>
            <a:endParaRPr lang="en-US" altLang="en-US" smtClean="0">
              <a:sym typeface="Symbol" pitchFamily="18" charset="2"/>
            </a:endParaRPr>
          </a:p>
        </p:txBody>
      </p:sp>
      <p:graphicFrame>
        <p:nvGraphicFramePr>
          <p:cNvPr id="4098" name="Object 13"/>
          <p:cNvGraphicFramePr>
            <a:graphicFrameLocks noGrp="1" noChangeAspect="1"/>
          </p:cNvGraphicFramePr>
          <p:nvPr>
            <p:ph sz="quarter" idx="4294967295"/>
          </p:nvPr>
        </p:nvGraphicFramePr>
        <p:xfrm>
          <a:off x="2741613" y="2141538"/>
          <a:ext cx="2589212" cy="838200"/>
        </p:xfrm>
        <a:graphic>
          <a:graphicData uri="http://schemas.openxmlformats.org/presentationml/2006/ole">
            <mc:AlternateContent xmlns:mc="http://schemas.openxmlformats.org/markup-compatibility/2006">
              <mc:Choice xmlns:v="urn:schemas-microsoft-com:vml" Requires="v">
                <p:oleObj spid="_x0000_s4121" name="Equation" r:id="rId4" imgW="1295280" imgH="419040" progId="Equation.DSMT4">
                  <p:embed/>
                </p:oleObj>
              </mc:Choice>
              <mc:Fallback>
                <p:oleObj name="Equation" r:id="rId4" imgW="1295280" imgH="419040" progId="Equation.DSMT4">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1613" y="2141538"/>
                        <a:ext cx="2589212"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15"/>
          <p:cNvGraphicFramePr>
            <a:graphicFrameLocks noGrp="1" noChangeAspect="1"/>
          </p:cNvGraphicFramePr>
          <p:nvPr>
            <p:ph sz="quarter" idx="4294967295"/>
          </p:nvPr>
        </p:nvGraphicFramePr>
        <p:xfrm>
          <a:off x="2741613" y="3579813"/>
          <a:ext cx="4672012" cy="558800"/>
        </p:xfrm>
        <a:graphic>
          <a:graphicData uri="http://schemas.openxmlformats.org/presentationml/2006/ole">
            <mc:AlternateContent xmlns:mc="http://schemas.openxmlformats.org/markup-compatibility/2006">
              <mc:Choice xmlns:v="urn:schemas-microsoft-com:vml" Requires="v">
                <p:oleObj spid="_x0000_s4122" name="Equation" r:id="rId6" imgW="2336760" imgH="279360" progId="Equation.DSMT4">
                  <p:embed/>
                </p:oleObj>
              </mc:Choice>
              <mc:Fallback>
                <p:oleObj name="Equation" r:id="rId6" imgW="2336760" imgH="279360" progId="Equation.DSMT4">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1613" y="3579813"/>
                        <a:ext cx="4672012"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0" name="Object 17"/>
          <p:cNvGraphicFramePr>
            <a:graphicFrameLocks noChangeAspect="1"/>
          </p:cNvGraphicFramePr>
          <p:nvPr/>
        </p:nvGraphicFramePr>
        <p:xfrm>
          <a:off x="2741613" y="4902200"/>
          <a:ext cx="4214812" cy="508000"/>
        </p:xfrm>
        <a:graphic>
          <a:graphicData uri="http://schemas.openxmlformats.org/presentationml/2006/ole">
            <mc:AlternateContent xmlns:mc="http://schemas.openxmlformats.org/markup-compatibility/2006">
              <mc:Choice xmlns:v="urn:schemas-microsoft-com:vml" Requires="v">
                <p:oleObj spid="_x0000_s4123" name="Equation" r:id="rId8" imgW="2108160" imgH="253800" progId="Equation.DSMT4">
                  <p:embed/>
                </p:oleObj>
              </mc:Choice>
              <mc:Fallback>
                <p:oleObj name="Equation" r:id="rId8" imgW="2108160" imgH="253800" progId="Equation.DSMT4">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1613" y="4902200"/>
                        <a:ext cx="421481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pPr eaLnBrk="1" hangingPunct="1"/>
            <a:r>
              <a:rPr lang="en-US" altLang="en-US" smtClean="0"/>
              <a:t>Random Variables</a:t>
            </a:r>
          </a:p>
        </p:txBody>
      </p:sp>
      <p:sp>
        <p:nvSpPr>
          <p:cNvPr id="40963" name="Rectangle 5"/>
          <p:cNvSpPr>
            <a:spLocks noGrp="1" noChangeArrowheads="1"/>
          </p:cNvSpPr>
          <p:nvPr>
            <p:ph type="body" idx="1"/>
          </p:nvPr>
        </p:nvSpPr>
        <p:spPr/>
        <p:txBody>
          <a:bodyPr/>
          <a:lstStyle/>
          <a:p>
            <a:pPr eaLnBrk="1" hangingPunct="1"/>
            <a:r>
              <a:rPr lang="en-US" altLang="en-US" smtClean="0"/>
              <a:t>A </a:t>
            </a:r>
            <a:r>
              <a:rPr lang="en-US" altLang="en-US" smtClean="0">
                <a:solidFill>
                  <a:schemeClr val="tx2"/>
                </a:solidFill>
              </a:rPr>
              <a:t>random variable</a:t>
            </a:r>
            <a:r>
              <a:rPr lang="en-US" altLang="en-US" smtClean="0"/>
              <a:t> (r.v.) associates a real number to each event.</a:t>
            </a:r>
          </a:p>
          <a:p>
            <a:pPr eaLnBrk="1" hangingPunct="1"/>
            <a:endParaRPr lang="en-US" altLang="en-US" smtClean="0"/>
          </a:p>
          <a:p>
            <a:pPr eaLnBrk="1" hangingPunct="1"/>
            <a:r>
              <a:rPr lang="en-US" altLang="en-US" smtClean="0"/>
              <a:t>The r.v. is </a:t>
            </a:r>
            <a:r>
              <a:rPr lang="en-US" altLang="en-US" smtClean="0">
                <a:solidFill>
                  <a:schemeClr val="tx2"/>
                </a:solidFill>
              </a:rPr>
              <a:t>continuous</a:t>
            </a:r>
            <a:r>
              <a:rPr lang="en-US" altLang="en-US" smtClean="0"/>
              <a:t> if it takes on an uncountably infinite number of distinct values</a:t>
            </a:r>
          </a:p>
          <a:p>
            <a:pPr lvl="1" eaLnBrk="1" hangingPunct="1"/>
            <a:r>
              <a:rPr lang="en-US" altLang="en-US" smtClean="0"/>
              <a:t>For example, the time between packet transmissions</a:t>
            </a:r>
          </a:p>
          <a:p>
            <a:pPr eaLnBrk="1" hangingPunct="1"/>
            <a:endParaRPr lang="en-US" altLang="en-US" smtClean="0"/>
          </a:p>
          <a:p>
            <a:pPr eaLnBrk="1" hangingPunct="1"/>
            <a:r>
              <a:rPr lang="en-US" altLang="en-US" smtClean="0"/>
              <a:t>The r.v. is </a:t>
            </a:r>
            <a:r>
              <a:rPr lang="en-US" altLang="en-US" smtClean="0">
                <a:solidFill>
                  <a:schemeClr val="tx2"/>
                </a:solidFill>
              </a:rPr>
              <a:t>discrete </a:t>
            </a:r>
            <a:r>
              <a:rPr lang="en-US" altLang="en-US" smtClean="0"/>
              <a:t>if it takes on a finite or countably infinite number of values</a:t>
            </a:r>
          </a:p>
          <a:p>
            <a:pPr lvl="1" eaLnBrk="1" hangingPunct="1"/>
            <a:r>
              <a:rPr lang="en-US" altLang="en-US" smtClean="0"/>
              <a:t>For example, the number of packet transmissions during a one-hour interval</a:t>
            </a:r>
          </a:p>
          <a:p>
            <a:pPr eaLnBrk="1" hangingPunct="1"/>
            <a:endParaRPr lang="en-US" altLang="en-US" smtClean="0">
              <a:sym typeface="Symbol" pitchFamily="18" charset="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Rectangle 8"/>
          <p:cNvSpPr>
            <a:spLocks noGrp="1" noChangeArrowheads="1"/>
          </p:cNvSpPr>
          <p:nvPr>
            <p:ph type="body" idx="1"/>
          </p:nvPr>
        </p:nvSpPr>
        <p:spPr>
          <a:xfrm>
            <a:off x="457200" y="1379538"/>
            <a:ext cx="8229600" cy="4754562"/>
          </a:xfrm>
        </p:spPr>
        <p:txBody>
          <a:bodyPr/>
          <a:lstStyle/>
          <a:p>
            <a:pPr eaLnBrk="1" hangingPunct="1"/>
            <a:r>
              <a:rPr lang="en-US" altLang="en-US" smtClean="0">
                <a:sym typeface="Symbol" pitchFamily="18" charset="2"/>
              </a:rPr>
              <a:t>We define the Cumulative Distribution Function, CDF of r.v. X as</a:t>
            </a:r>
            <a:br>
              <a:rPr lang="en-US" altLang="en-US" smtClean="0">
                <a:sym typeface="Symbol" pitchFamily="18" charset="2"/>
              </a:rPr>
            </a:br>
            <a:r>
              <a:rPr lang="en-US" altLang="en-US" smtClean="0">
                <a:sym typeface="Symbol" pitchFamily="18" charset="2"/>
              </a:rPr>
              <a:t/>
            </a:r>
            <a:br>
              <a:rPr lang="en-US" altLang="en-US" smtClean="0">
                <a:sym typeface="Symbol" pitchFamily="18" charset="2"/>
              </a:rPr>
            </a:br>
            <a:endParaRPr lang="en-US" altLang="en-US" smtClean="0">
              <a:sym typeface="Symbol" pitchFamily="18" charset="2"/>
            </a:endParaRPr>
          </a:p>
          <a:p>
            <a:pPr eaLnBrk="1" hangingPunct="1"/>
            <a:r>
              <a:rPr lang="en-US" altLang="en-US" smtClean="0">
                <a:sym typeface="Symbol" pitchFamily="18" charset="2"/>
              </a:rPr>
              <a:t>Some properties</a:t>
            </a:r>
          </a:p>
        </p:txBody>
      </p:sp>
      <p:sp>
        <p:nvSpPr>
          <p:cNvPr id="5129" name="Rectangle 7"/>
          <p:cNvSpPr>
            <a:spLocks noGrp="1" noChangeArrowheads="1"/>
          </p:cNvSpPr>
          <p:nvPr>
            <p:ph type="title"/>
          </p:nvPr>
        </p:nvSpPr>
        <p:spPr/>
        <p:txBody>
          <a:bodyPr/>
          <a:lstStyle/>
          <a:p>
            <a:pPr eaLnBrk="1" hangingPunct="1"/>
            <a:r>
              <a:rPr lang="en-US" altLang="en-US" smtClean="0"/>
              <a:t>Cumulative Distribution Function (CDF)</a:t>
            </a:r>
          </a:p>
        </p:txBody>
      </p:sp>
      <p:graphicFrame>
        <p:nvGraphicFramePr>
          <p:cNvPr id="5122" name="Object 14"/>
          <p:cNvGraphicFramePr>
            <a:graphicFrameLocks noChangeAspect="1"/>
          </p:cNvGraphicFramePr>
          <p:nvPr/>
        </p:nvGraphicFramePr>
        <p:xfrm>
          <a:off x="2713038" y="1849438"/>
          <a:ext cx="2386012" cy="508000"/>
        </p:xfrm>
        <a:graphic>
          <a:graphicData uri="http://schemas.openxmlformats.org/presentationml/2006/ole">
            <mc:AlternateContent xmlns:mc="http://schemas.openxmlformats.org/markup-compatibility/2006">
              <mc:Choice xmlns:v="urn:schemas-microsoft-com:vml" Requires="v">
                <p:oleObj spid="_x0000_s5166" name="Equation" r:id="rId4" imgW="1193760" imgH="253800" progId="Equation.DSMT4">
                  <p:embed/>
                </p:oleObj>
              </mc:Choice>
              <mc:Fallback>
                <p:oleObj name="Equation" r:id="rId4" imgW="1193760" imgH="253800" progId="Equation.DSMT4">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3038" y="1849438"/>
                        <a:ext cx="238601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15"/>
          <p:cNvGraphicFramePr>
            <a:graphicFrameLocks noChangeAspect="1"/>
          </p:cNvGraphicFramePr>
          <p:nvPr/>
        </p:nvGraphicFramePr>
        <p:xfrm>
          <a:off x="2741613" y="3065463"/>
          <a:ext cx="1319212" cy="508000"/>
        </p:xfrm>
        <a:graphic>
          <a:graphicData uri="http://schemas.openxmlformats.org/presentationml/2006/ole">
            <mc:AlternateContent xmlns:mc="http://schemas.openxmlformats.org/markup-compatibility/2006">
              <mc:Choice xmlns:v="urn:schemas-microsoft-com:vml" Requires="v">
                <p:oleObj spid="_x0000_s5167" name="Equation" r:id="rId6" imgW="660240" imgH="253800" progId="Equation.DSMT4">
                  <p:embed/>
                </p:oleObj>
              </mc:Choice>
              <mc:Fallback>
                <p:oleObj name="Equation" r:id="rId6" imgW="660240" imgH="253800" progId="Equation.DSMT4">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1613" y="3065463"/>
                        <a:ext cx="131921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16"/>
          <p:cNvGraphicFramePr>
            <a:graphicFrameLocks noChangeAspect="1"/>
          </p:cNvGraphicFramePr>
          <p:nvPr/>
        </p:nvGraphicFramePr>
        <p:xfrm>
          <a:off x="2741613" y="4235450"/>
          <a:ext cx="1928812" cy="584200"/>
        </p:xfrm>
        <a:graphic>
          <a:graphicData uri="http://schemas.openxmlformats.org/presentationml/2006/ole">
            <mc:AlternateContent xmlns:mc="http://schemas.openxmlformats.org/markup-compatibility/2006">
              <mc:Choice xmlns:v="urn:schemas-microsoft-com:vml" Requires="v">
                <p:oleObj spid="_x0000_s5168" name="Equation" r:id="rId8" imgW="965160" imgH="291960" progId="Equation.DSMT4">
                  <p:embed/>
                </p:oleObj>
              </mc:Choice>
              <mc:Fallback>
                <p:oleObj name="Equation" r:id="rId8" imgW="965160" imgH="291960" progId="Equation.DSMT4">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1613" y="4235450"/>
                        <a:ext cx="1928812"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 name="Object 17"/>
          <p:cNvGraphicFramePr>
            <a:graphicFrameLocks noChangeAspect="1"/>
          </p:cNvGraphicFramePr>
          <p:nvPr/>
        </p:nvGraphicFramePr>
        <p:xfrm>
          <a:off x="2741613" y="4876800"/>
          <a:ext cx="5507037" cy="508000"/>
        </p:xfrm>
        <a:graphic>
          <a:graphicData uri="http://schemas.openxmlformats.org/presentationml/2006/ole">
            <mc:AlternateContent xmlns:mc="http://schemas.openxmlformats.org/markup-compatibility/2006">
              <mc:Choice xmlns:v="urn:schemas-microsoft-com:vml" Requires="v">
                <p:oleObj spid="_x0000_s5169" name="Equation" r:id="rId10" imgW="2755800" imgH="253800" progId="Equation.DSMT4">
                  <p:embed/>
                </p:oleObj>
              </mc:Choice>
              <mc:Fallback>
                <p:oleObj name="Equation" r:id="rId10" imgW="2755800" imgH="253800" progId="Equation.DSMT4">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1613" y="4876800"/>
                        <a:ext cx="550703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 name="Object 18"/>
          <p:cNvGraphicFramePr>
            <a:graphicFrameLocks noChangeAspect="1"/>
          </p:cNvGraphicFramePr>
          <p:nvPr/>
        </p:nvGraphicFramePr>
        <p:xfrm>
          <a:off x="2741613" y="5462588"/>
          <a:ext cx="3529012" cy="508000"/>
        </p:xfrm>
        <a:graphic>
          <a:graphicData uri="http://schemas.openxmlformats.org/presentationml/2006/ole">
            <mc:AlternateContent xmlns:mc="http://schemas.openxmlformats.org/markup-compatibility/2006">
              <mc:Choice xmlns:v="urn:schemas-microsoft-com:vml" Requires="v">
                <p:oleObj spid="_x0000_s5170" name="Equation" r:id="rId12" imgW="1765080" imgH="253800" progId="Equation.DSMT4">
                  <p:embed/>
                </p:oleObj>
              </mc:Choice>
              <mc:Fallback>
                <p:oleObj name="Equation" r:id="rId12" imgW="1765080" imgH="253800" progId="Equation.DSMT4">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41613" y="5462588"/>
                        <a:ext cx="352901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7" name="Object 19"/>
          <p:cNvGraphicFramePr>
            <a:graphicFrameLocks noChangeAspect="1"/>
          </p:cNvGraphicFramePr>
          <p:nvPr/>
        </p:nvGraphicFramePr>
        <p:xfrm>
          <a:off x="2741613" y="3606800"/>
          <a:ext cx="1852612" cy="584200"/>
        </p:xfrm>
        <a:graphic>
          <a:graphicData uri="http://schemas.openxmlformats.org/presentationml/2006/ole">
            <mc:AlternateContent xmlns:mc="http://schemas.openxmlformats.org/markup-compatibility/2006">
              <mc:Choice xmlns:v="urn:schemas-microsoft-com:vml" Requires="v">
                <p:oleObj spid="_x0000_s5171" name="Equation" r:id="rId14" imgW="927000" imgH="291960" progId="Equation.DSMT4">
                  <p:embed/>
                </p:oleObj>
              </mc:Choice>
              <mc:Fallback>
                <p:oleObj name="Equation" r:id="rId14" imgW="927000" imgH="291960" progId="Equation.DSMT4">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41613" y="3606800"/>
                        <a:ext cx="1852612"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41"/>
          <p:cNvSpPr>
            <a:spLocks noGrp="1" noChangeArrowheads="1"/>
          </p:cNvSpPr>
          <p:nvPr>
            <p:ph type="title"/>
          </p:nvPr>
        </p:nvSpPr>
        <p:spPr/>
        <p:txBody>
          <a:bodyPr/>
          <a:lstStyle/>
          <a:p>
            <a:pPr eaLnBrk="1" hangingPunct="1"/>
            <a:r>
              <a:rPr lang="en-US" altLang="en-US" smtClean="0"/>
              <a:t>Example:  CDF for Uniform Distribution</a:t>
            </a:r>
          </a:p>
        </p:txBody>
      </p:sp>
      <p:sp>
        <p:nvSpPr>
          <p:cNvPr id="41987" name="Rectangle 1042"/>
          <p:cNvSpPr>
            <a:spLocks noGrp="1" noChangeArrowheads="1"/>
          </p:cNvSpPr>
          <p:nvPr>
            <p:ph type="body" idx="1"/>
          </p:nvPr>
        </p:nvSpPr>
        <p:spPr/>
        <p:txBody>
          <a:bodyPr/>
          <a:lstStyle/>
          <a:p>
            <a:pPr eaLnBrk="1" hangingPunct="1"/>
            <a:r>
              <a:rPr lang="en-US" altLang="en-US" smtClean="0">
                <a:sym typeface="Symbol" pitchFamily="18" charset="2"/>
              </a:rPr>
              <a:t>Suppose r.v. </a:t>
            </a:r>
            <a:r>
              <a:rPr lang="en-US" altLang="en-US" i="1" smtClean="0">
                <a:sym typeface="Symbol" pitchFamily="18" charset="2"/>
              </a:rPr>
              <a:t>X</a:t>
            </a:r>
            <a:r>
              <a:rPr lang="en-US" altLang="en-US" smtClean="0">
                <a:sym typeface="Symbol" pitchFamily="18" charset="2"/>
              </a:rPr>
              <a:t> is uniformly distributed in the interval (</a:t>
            </a:r>
            <a:r>
              <a:rPr lang="en-US" altLang="en-US" i="1" smtClean="0">
                <a:sym typeface="Symbol" pitchFamily="18" charset="2"/>
              </a:rPr>
              <a:t>a</a:t>
            </a:r>
            <a:r>
              <a:rPr lang="en-US" altLang="en-US" smtClean="0">
                <a:sym typeface="Symbol" pitchFamily="18" charset="2"/>
              </a:rPr>
              <a:t>, </a:t>
            </a:r>
            <a:r>
              <a:rPr lang="en-US" altLang="en-US" i="1" smtClean="0">
                <a:sym typeface="Symbol" pitchFamily="18" charset="2"/>
              </a:rPr>
              <a:t>b</a:t>
            </a:r>
            <a:r>
              <a:rPr lang="en-US" altLang="en-US" smtClean="0">
                <a:sym typeface="Symbol" pitchFamily="18" charset="2"/>
              </a:rPr>
              <a:t>)</a:t>
            </a:r>
          </a:p>
          <a:p>
            <a:pPr eaLnBrk="1" hangingPunct="1"/>
            <a:r>
              <a:rPr lang="en-US" altLang="en-US" smtClean="0">
                <a:sym typeface="Symbol" pitchFamily="18" charset="2"/>
              </a:rPr>
              <a:t>The CDF is given below</a:t>
            </a:r>
          </a:p>
          <a:p>
            <a:pPr eaLnBrk="1" hangingPunct="1"/>
            <a:endParaRPr lang="en-US" altLang="en-US" smtClean="0"/>
          </a:p>
        </p:txBody>
      </p:sp>
      <p:grpSp>
        <p:nvGrpSpPr>
          <p:cNvPr id="41988" name="Group 1040"/>
          <p:cNvGrpSpPr>
            <a:grpSpLocks/>
          </p:cNvGrpSpPr>
          <p:nvPr/>
        </p:nvGrpSpPr>
        <p:grpSpPr bwMode="auto">
          <a:xfrm>
            <a:off x="1752600" y="3200400"/>
            <a:ext cx="5764213" cy="2360613"/>
            <a:chOff x="1200" y="2448"/>
            <a:chExt cx="3631" cy="1487"/>
          </a:xfrm>
        </p:grpSpPr>
        <p:sp>
          <p:nvSpPr>
            <p:cNvPr id="41989" name="Line 1037"/>
            <p:cNvSpPr>
              <a:spLocks noChangeShapeType="1"/>
            </p:cNvSpPr>
            <p:nvPr/>
          </p:nvSpPr>
          <p:spPr bwMode="auto">
            <a:xfrm>
              <a:off x="3168" y="3072"/>
              <a:ext cx="0" cy="576"/>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990" name="Line 1038"/>
            <p:cNvSpPr>
              <a:spLocks noChangeShapeType="1"/>
            </p:cNvSpPr>
            <p:nvPr/>
          </p:nvSpPr>
          <p:spPr bwMode="auto">
            <a:xfrm flipV="1">
              <a:off x="2448" y="3072"/>
              <a:ext cx="720" cy="0"/>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991" name="Line 1031"/>
            <p:cNvSpPr>
              <a:spLocks noChangeShapeType="1"/>
            </p:cNvSpPr>
            <p:nvPr/>
          </p:nvSpPr>
          <p:spPr bwMode="auto">
            <a:xfrm flipV="1">
              <a:off x="2016" y="3072"/>
              <a:ext cx="1152" cy="57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2" name="Line 1028"/>
            <p:cNvSpPr>
              <a:spLocks noChangeShapeType="1"/>
            </p:cNvSpPr>
            <p:nvPr/>
          </p:nvSpPr>
          <p:spPr bwMode="auto">
            <a:xfrm>
              <a:off x="1200" y="3648"/>
              <a:ext cx="3360"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993" name="Line 1029"/>
            <p:cNvSpPr>
              <a:spLocks noChangeShapeType="1"/>
            </p:cNvSpPr>
            <p:nvPr/>
          </p:nvSpPr>
          <p:spPr bwMode="auto">
            <a:xfrm flipV="1">
              <a:off x="2448" y="2592"/>
              <a:ext cx="0" cy="120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994" name="Line 1030"/>
            <p:cNvSpPr>
              <a:spLocks noChangeShapeType="1"/>
            </p:cNvSpPr>
            <p:nvPr/>
          </p:nvSpPr>
          <p:spPr bwMode="auto">
            <a:xfrm>
              <a:off x="1200" y="3648"/>
              <a:ext cx="816"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5" name="Line 1032"/>
            <p:cNvSpPr>
              <a:spLocks noChangeShapeType="1"/>
            </p:cNvSpPr>
            <p:nvPr/>
          </p:nvSpPr>
          <p:spPr bwMode="auto">
            <a:xfrm>
              <a:off x="3168" y="3072"/>
              <a:ext cx="110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6" name="Text Box 1033"/>
            <p:cNvSpPr txBox="1">
              <a:spLocks noChangeArrowheads="1"/>
            </p:cNvSpPr>
            <p:nvPr/>
          </p:nvSpPr>
          <p:spPr bwMode="auto">
            <a:xfrm>
              <a:off x="1920" y="3599"/>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en-US" altLang="en-US">
                  <a:solidFill>
                    <a:schemeClr val="tx2"/>
                  </a:solidFill>
                </a:rPr>
                <a:t>a</a:t>
              </a:r>
            </a:p>
          </p:txBody>
        </p:sp>
        <p:sp>
          <p:nvSpPr>
            <p:cNvPr id="41997" name="Text Box 1034"/>
            <p:cNvSpPr txBox="1">
              <a:spLocks noChangeArrowheads="1"/>
            </p:cNvSpPr>
            <p:nvPr/>
          </p:nvSpPr>
          <p:spPr bwMode="auto">
            <a:xfrm>
              <a:off x="2208" y="292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en-US" altLang="en-US">
                  <a:solidFill>
                    <a:schemeClr val="tx2"/>
                  </a:solidFill>
                </a:rPr>
                <a:t>1</a:t>
              </a:r>
            </a:p>
          </p:txBody>
        </p:sp>
        <p:sp>
          <p:nvSpPr>
            <p:cNvPr id="41998" name="Text Box 1035"/>
            <p:cNvSpPr txBox="1">
              <a:spLocks noChangeArrowheads="1"/>
            </p:cNvSpPr>
            <p:nvPr/>
          </p:nvSpPr>
          <p:spPr bwMode="auto">
            <a:xfrm>
              <a:off x="3120" y="3647"/>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en-US" altLang="en-US">
                  <a:solidFill>
                    <a:schemeClr val="tx2"/>
                  </a:solidFill>
                </a:rPr>
                <a:t>b</a:t>
              </a:r>
            </a:p>
          </p:txBody>
        </p:sp>
        <p:sp>
          <p:nvSpPr>
            <p:cNvPr id="41999" name="Text Box 1036"/>
            <p:cNvSpPr txBox="1">
              <a:spLocks noChangeArrowheads="1"/>
            </p:cNvSpPr>
            <p:nvPr/>
          </p:nvSpPr>
          <p:spPr bwMode="auto">
            <a:xfrm>
              <a:off x="4608" y="345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en-US" altLang="en-US">
                  <a:solidFill>
                    <a:schemeClr val="tx2"/>
                  </a:solidFill>
                </a:rPr>
                <a:t>x</a:t>
              </a:r>
            </a:p>
          </p:txBody>
        </p:sp>
        <p:sp>
          <p:nvSpPr>
            <p:cNvPr id="42000" name="Text Box 1039"/>
            <p:cNvSpPr txBox="1">
              <a:spLocks noChangeArrowheads="1"/>
            </p:cNvSpPr>
            <p:nvPr/>
          </p:nvSpPr>
          <p:spPr bwMode="auto">
            <a:xfrm>
              <a:off x="2496" y="2448"/>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en-US" altLang="en-US">
                  <a:solidFill>
                    <a:schemeClr val="tx2"/>
                  </a:solidFill>
                </a:rPr>
                <a:t>F</a:t>
              </a:r>
              <a:r>
                <a:rPr lang="en-US" altLang="en-US" baseline="-25000">
                  <a:solidFill>
                    <a:schemeClr val="tx2"/>
                  </a:solidFill>
                </a:rPr>
                <a:t>X</a:t>
              </a:r>
              <a:r>
                <a:rPr lang="en-US" altLang="en-US">
                  <a:solidFill>
                    <a:schemeClr val="tx2"/>
                  </a:solidFill>
                </a:rPr>
                <a:t>(x)</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Rectangle 7"/>
          <p:cNvSpPr>
            <a:spLocks noGrp="1" noChangeArrowheads="1"/>
          </p:cNvSpPr>
          <p:nvPr>
            <p:ph type="body" idx="1"/>
          </p:nvPr>
        </p:nvSpPr>
        <p:spPr/>
        <p:txBody>
          <a:bodyPr/>
          <a:lstStyle/>
          <a:p>
            <a:pPr eaLnBrk="1" hangingPunct="1"/>
            <a:r>
              <a:rPr lang="en-US" altLang="en-US" smtClean="0">
                <a:sym typeface="Symbol" pitchFamily="18" charset="2"/>
              </a:rPr>
              <a:t>We define the </a:t>
            </a:r>
            <a:r>
              <a:rPr lang="en-US" altLang="en-US" smtClean="0">
                <a:solidFill>
                  <a:schemeClr val="tx2"/>
                </a:solidFill>
                <a:sym typeface="Symbol" pitchFamily="18" charset="2"/>
              </a:rPr>
              <a:t>pdf</a:t>
            </a:r>
            <a:r>
              <a:rPr lang="en-US" altLang="en-US" smtClean="0">
                <a:sym typeface="Symbol" pitchFamily="18" charset="2"/>
              </a:rPr>
              <a:t> of a continuous r.v. X as</a:t>
            </a:r>
            <a:br>
              <a:rPr lang="en-US" altLang="en-US" smtClean="0">
                <a:sym typeface="Symbol" pitchFamily="18" charset="2"/>
              </a:rPr>
            </a:br>
            <a:r>
              <a:rPr lang="en-US" altLang="en-US" smtClean="0">
                <a:sym typeface="Symbol" pitchFamily="18" charset="2"/>
              </a:rPr>
              <a:t/>
            </a:r>
            <a:br>
              <a:rPr lang="en-US" altLang="en-US" smtClean="0">
                <a:sym typeface="Symbol" pitchFamily="18" charset="2"/>
              </a:rPr>
            </a:br>
            <a:r>
              <a:rPr lang="en-US" altLang="en-US" smtClean="0">
                <a:sym typeface="Symbol" pitchFamily="18" charset="2"/>
              </a:rPr>
              <a:t/>
            </a:r>
            <a:br>
              <a:rPr lang="en-US" altLang="en-US" smtClean="0">
                <a:sym typeface="Symbol" pitchFamily="18" charset="2"/>
              </a:rPr>
            </a:br>
            <a:r>
              <a:rPr lang="en-US" altLang="en-US" smtClean="0">
                <a:sym typeface="Symbol" pitchFamily="18" charset="2"/>
              </a:rPr>
              <a:t/>
            </a:r>
            <a:br>
              <a:rPr lang="en-US" altLang="en-US" smtClean="0">
                <a:sym typeface="Symbol" pitchFamily="18" charset="2"/>
              </a:rPr>
            </a:br>
            <a:endParaRPr lang="en-US" altLang="en-US" smtClean="0">
              <a:sym typeface="Symbol" pitchFamily="18" charset="2"/>
            </a:endParaRPr>
          </a:p>
          <a:p>
            <a:pPr eaLnBrk="1" hangingPunct="1"/>
            <a:endParaRPr lang="en-US" altLang="en-US" smtClean="0">
              <a:sym typeface="Symbol" pitchFamily="18" charset="2"/>
            </a:endParaRPr>
          </a:p>
          <a:p>
            <a:pPr eaLnBrk="1" hangingPunct="1"/>
            <a:r>
              <a:rPr lang="en-US" altLang="en-US" smtClean="0">
                <a:sym typeface="Symbol" pitchFamily="18" charset="2"/>
              </a:rPr>
              <a:t>Some properties</a:t>
            </a:r>
          </a:p>
          <a:p>
            <a:pPr eaLnBrk="1" hangingPunct="1"/>
            <a:endParaRPr lang="en-US" altLang="en-US" smtClean="0">
              <a:sym typeface="Symbol" pitchFamily="18" charset="2"/>
            </a:endParaRPr>
          </a:p>
        </p:txBody>
      </p:sp>
      <p:sp>
        <p:nvSpPr>
          <p:cNvPr id="6152" name="Rectangle 6"/>
          <p:cNvSpPr>
            <a:spLocks noGrp="1" noChangeArrowheads="1"/>
          </p:cNvSpPr>
          <p:nvPr>
            <p:ph type="title"/>
          </p:nvPr>
        </p:nvSpPr>
        <p:spPr/>
        <p:txBody>
          <a:bodyPr/>
          <a:lstStyle/>
          <a:p>
            <a:pPr eaLnBrk="1" hangingPunct="1"/>
            <a:r>
              <a:rPr lang="en-US" altLang="en-US" smtClean="0"/>
              <a:t>Probability </a:t>
            </a:r>
            <a:r>
              <a:rPr lang="en-US" altLang="en-US" i="1" smtClean="0"/>
              <a:t>Density</a:t>
            </a:r>
            <a:r>
              <a:rPr lang="en-US" altLang="en-US" smtClean="0"/>
              <a:t> Function (pdf)</a:t>
            </a:r>
          </a:p>
        </p:txBody>
      </p:sp>
      <p:graphicFrame>
        <p:nvGraphicFramePr>
          <p:cNvPr id="6146" name="Object 12"/>
          <p:cNvGraphicFramePr>
            <a:graphicFrameLocks noChangeAspect="1"/>
          </p:cNvGraphicFramePr>
          <p:nvPr/>
        </p:nvGraphicFramePr>
        <p:xfrm>
          <a:off x="2741613" y="1793875"/>
          <a:ext cx="2132012" cy="838200"/>
        </p:xfrm>
        <a:graphic>
          <a:graphicData uri="http://schemas.openxmlformats.org/presentationml/2006/ole">
            <mc:AlternateContent xmlns:mc="http://schemas.openxmlformats.org/markup-compatibility/2006">
              <mc:Choice xmlns:v="urn:schemas-microsoft-com:vml" Requires="v">
                <p:oleObj spid="_x0000_s6183" name="Equation" r:id="rId4" imgW="1066680" imgH="419040" progId="Equation.DSMT4">
                  <p:embed/>
                </p:oleObj>
              </mc:Choice>
              <mc:Fallback>
                <p:oleObj name="Equation" r:id="rId4" imgW="1066680" imgH="419040"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1613" y="1793875"/>
                        <a:ext cx="2132012"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7" name="Object 13"/>
          <p:cNvGraphicFramePr>
            <a:graphicFrameLocks noChangeAspect="1"/>
          </p:cNvGraphicFramePr>
          <p:nvPr/>
        </p:nvGraphicFramePr>
        <p:xfrm>
          <a:off x="2741613" y="2581275"/>
          <a:ext cx="2589212" cy="914400"/>
        </p:xfrm>
        <a:graphic>
          <a:graphicData uri="http://schemas.openxmlformats.org/presentationml/2006/ole">
            <mc:AlternateContent xmlns:mc="http://schemas.openxmlformats.org/markup-compatibility/2006">
              <mc:Choice xmlns:v="urn:schemas-microsoft-com:vml" Requires="v">
                <p:oleObj spid="_x0000_s6184" name="Equation" r:id="rId6" imgW="1295280" imgH="457200" progId="Equation.DSMT4">
                  <p:embed/>
                </p:oleObj>
              </mc:Choice>
              <mc:Fallback>
                <p:oleObj name="Equation" r:id="rId6" imgW="1295280" imgH="457200" progId="Equation.DSMT4">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1613" y="2581275"/>
                        <a:ext cx="2589212"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 name="Object 14"/>
          <p:cNvGraphicFramePr>
            <a:graphicFrameLocks noChangeAspect="1"/>
          </p:cNvGraphicFramePr>
          <p:nvPr/>
        </p:nvGraphicFramePr>
        <p:xfrm>
          <a:off x="2703513" y="5459413"/>
          <a:ext cx="3376612" cy="990600"/>
        </p:xfrm>
        <a:graphic>
          <a:graphicData uri="http://schemas.openxmlformats.org/presentationml/2006/ole">
            <mc:AlternateContent xmlns:mc="http://schemas.openxmlformats.org/markup-compatibility/2006">
              <mc:Choice xmlns:v="urn:schemas-microsoft-com:vml" Requires="v">
                <p:oleObj spid="_x0000_s6185" name="Equation" r:id="rId8" imgW="1688760" imgH="495000" progId="Equation.DSMT4">
                  <p:embed/>
                </p:oleObj>
              </mc:Choice>
              <mc:Fallback>
                <p:oleObj name="Equation" r:id="rId8" imgW="1688760" imgH="495000" progId="Equation.DSMT4">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3513" y="5459413"/>
                        <a:ext cx="3376612"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9" name="Object 15"/>
          <p:cNvGraphicFramePr>
            <a:graphicFrameLocks noChangeAspect="1"/>
          </p:cNvGraphicFramePr>
          <p:nvPr/>
        </p:nvGraphicFramePr>
        <p:xfrm>
          <a:off x="2741613" y="4556125"/>
          <a:ext cx="1878012" cy="914400"/>
        </p:xfrm>
        <a:graphic>
          <a:graphicData uri="http://schemas.openxmlformats.org/presentationml/2006/ole">
            <mc:AlternateContent xmlns:mc="http://schemas.openxmlformats.org/markup-compatibility/2006">
              <mc:Choice xmlns:v="urn:schemas-microsoft-com:vml" Requires="v">
                <p:oleObj spid="_x0000_s6186" name="Equation" r:id="rId10" imgW="939600" imgH="457200" progId="Equation.DSMT4">
                  <p:embed/>
                </p:oleObj>
              </mc:Choice>
              <mc:Fallback>
                <p:oleObj name="Equation" r:id="rId10" imgW="939600" imgH="457200" progId="Equation.DSMT4">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1613" y="4556125"/>
                        <a:ext cx="1878012"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0" name="Object 16"/>
          <p:cNvGraphicFramePr>
            <a:graphicFrameLocks noChangeAspect="1"/>
          </p:cNvGraphicFramePr>
          <p:nvPr/>
        </p:nvGraphicFramePr>
        <p:xfrm>
          <a:off x="2741613" y="3840163"/>
          <a:ext cx="1320800" cy="508000"/>
        </p:xfrm>
        <a:graphic>
          <a:graphicData uri="http://schemas.openxmlformats.org/presentationml/2006/ole">
            <mc:AlternateContent xmlns:mc="http://schemas.openxmlformats.org/markup-compatibility/2006">
              <mc:Choice xmlns:v="urn:schemas-microsoft-com:vml" Requires="v">
                <p:oleObj spid="_x0000_s6187" name="Equation" r:id="rId12" imgW="660240" imgH="253800" progId="Equation.DSMT4">
                  <p:embed/>
                </p:oleObj>
              </mc:Choice>
              <mc:Fallback>
                <p:oleObj name="Equation" r:id="rId12" imgW="660240" imgH="253800" progId="Equation.DSMT4">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41613" y="3840163"/>
                        <a:ext cx="13208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smtClean="0"/>
              <a:t>Example:  pdf for Uniform Distribution</a:t>
            </a:r>
          </a:p>
        </p:txBody>
      </p:sp>
      <p:sp>
        <p:nvSpPr>
          <p:cNvPr id="43011" name="Rectangle 3"/>
          <p:cNvSpPr>
            <a:spLocks noGrp="1" noChangeArrowheads="1"/>
          </p:cNvSpPr>
          <p:nvPr>
            <p:ph type="body" idx="1"/>
          </p:nvPr>
        </p:nvSpPr>
        <p:spPr>
          <a:xfrm>
            <a:off x="457200" y="1379538"/>
            <a:ext cx="8229600" cy="1782762"/>
          </a:xfrm>
        </p:spPr>
        <p:txBody>
          <a:bodyPr/>
          <a:lstStyle/>
          <a:p>
            <a:pPr eaLnBrk="1" hangingPunct="1"/>
            <a:r>
              <a:rPr lang="en-US" altLang="en-US" smtClean="0">
                <a:sym typeface="Symbol" pitchFamily="18" charset="2"/>
              </a:rPr>
              <a:t>The r.v. </a:t>
            </a:r>
            <a:r>
              <a:rPr lang="en-US" altLang="en-US" i="1" smtClean="0">
                <a:latin typeface="Times New Roman" pitchFamily="18" charset="0"/>
                <a:sym typeface="Symbol" pitchFamily="18" charset="2"/>
              </a:rPr>
              <a:t>X</a:t>
            </a:r>
            <a:r>
              <a:rPr lang="en-US" altLang="en-US" smtClean="0">
                <a:sym typeface="Symbol" pitchFamily="18" charset="2"/>
              </a:rPr>
              <a:t> is uniformly distributed in the interval </a:t>
            </a:r>
            <a:r>
              <a:rPr lang="en-US" altLang="en-US" smtClean="0">
                <a:latin typeface="Times New Roman" pitchFamily="18" charset="0"/>
                <a:sym typeface="Symbol" pitchFamily="18" charset="2"/>
              </a:rPr>
              <a:t>(</a:t>
            </a:r>
            <a:r>
              <a:rPr lang="en-US" altLang="en-US" i="1" smtClean="0">
                <a:latin typeface="Times New Roman" pitchFamily="18" charset="0"/>
                <a:sym typeface="Symbol" pitchFamily="18" charset="2"/>
              </a:rPr>
              <a:t>a</a:t>
            </a:r>
            <a:r>
              <a:rPr lang="en-US" altLang="en-US" smtClean="0">
                <a:latin typeface="Times New Roman" pitchFamily="18" charset="0"/>
                <a:sym typeface="Symbol" pitchFamily="18" charset="2"/>
              </a:rPr>
              <a:t>, </a:t>
            </a:r>
            <a:r>
              <a:rPr lang="en-US" altLang="en-US" i="1" smtClean="0">
                <a:latin typeface="Times New Roman" pitchFamily="18" charset="0"/>
                <a:sym typeface="Symbol" pitchFamily="18" charset="2"/>
              </a:rPr>
              <a:t>b</a:t>
            </a:r>
            <a:r>
              <a:rPr lang="en-US" altLang="en-US" smtClean="0">
                <a:latin typeface="Times New Roman" pitchFamily="18" charset="0"/>
                <a:sym typeface="Symbol" pitchFamily="18" charset="2"/>
              </a:rPr>
              <a:t>)</a:t>
            </a:r>
            <a:r>
              <a:rPr lang="en-US" altLang="en-US" smtClean="0">
                <a:sym typeface="Symbol" pitchFamily="18" charset="2"/>
              </a:rPr>
              <a:t>, as in the previous example</a:t>
            </a:r>
          </a:p>
          <a:p>
            <a:pPr eaLnBrk="1" hangingPunct="1"/>
            <a:r>
              <a:rPr lang="en-US" altLang="en-US" smtClean="0">
                <a:sym typeface="Symbol" pitchFamily="18" charset="2"/>
              </a:rPr>
              <a:t>The pdf is given below</a:t>
            </a:r>
            <a:endParaRPr lang="en-US" altLang="en-US" smtClean="0"/>
          </a:p>
        </p:txBody>
      </p:sp>
      <p:grpSp>
        <p:nvGrpSpPr>
          <p:cNvPr id="43012" name="Group 24"/>
          <p:cNvGrpSpPr>
            <a:grpSpLocks/>
          </p:cNvGrpSpPr>
          <p:nvPr/>
        </p:nvGrpSpPr>
        <p:grpSpPr bwMode="auto">
          <a:xfrm>
            <a:off x="1524000" y="3200400"/>
            <a:ext cx="5992813" cy="2360613"/>
            <a:chOff x="960" y="2016"/>
            <a:chExt cx="3775" cy="1487"/>
          </a:xfrm>
        </p:grpSpPr>
        <p:sp>
          <p:nvSpPr>
            <p:cNvPr id="43013" name="Freeform 17"/>
            <p:cNvSpPr>
              <a:spLocks/>
            </p:cNvSpPr>
            <p:nvPr/>
          </p:nvSpPr>
          <p:spPr bwMode="auto">
            <a:xfrm>
              <a:off x="1488" y="2928"/>
              <a:ext cx="2208" cy="288"/>
            </a:xfrm>
            <a:custGeom>
              <a:avLst/>
              <a:gdLst>
                <a:gd name="T0" fmla="*/ 0 w 2208"/>
                <a:gd name="T1" fmla="*/ 288 h 288"/>
                <a:gd name="T2" fmla="*/ 480 w 2208"/>
                <a:gd name="T3" fmla="*/ 288 h 288"/>
                <a:gd name="T4" fmla="*/ 480 w 2208"/>
                <a:gd name="T5" fmla="*/ 0 h 288"/>
                <a:gd name="T6" fmla="*/ 1584 w 2208"/>
                <a:gd name="T7" fmla="*/ 0 h 288"/>
                <a:gd name="T8" fmla="*/ 1584 w 2208"/>
                <a:gd name="T9" fmla="*/ 288 h 288"/>
                <a:gd name="T10" fmla="*/ 2208 w 2208"/>
                <a:gd name="T11" fmla="*/ 288 h 288"/>
                <a:gd name="T12" fmla="*/ 0 60000 65536"/>
                <a:gd name="T13" fmla="*/ 0 60000 65536"/>
                <a:gd name="T14" fmla="*/ 0 60000 65536"/>
                <a:gd name="T15" fmla="*/ 0 60000 65536"/>
                <a:gd name="T16" fmla="*/ 0 60000 65536"/>
                <a:gd name="T17" fmla="*/ 0 60000 65536"/>
                <a:gd name="T18" fmla="*/ 0 w 2208"/>
                <a:gd name="T19" fmla="*/ 0 h 288"/>
                <a:gd name="T20" fmla="*/ 2208 w 2208"/>
                <a:gd name="T21" fmla="*/ 288 h 288"/>
              </a:gdLst>
              <a:ahLst/>
              <a:cxnLst>
                <a:cxn ang="T12">
                  <a:pos x="T0" y="T1"/>
                </a:cxn>
                <a:cxn ang="T13">
                  <a:pos x="T2" y="T3"/>
                </a:cxn>
                <a:cxn ang="T14">
                  <a:pos x="T4" y="T5"/>
                </a:cxn>
                <a:cxn ang="T15">
                  <a:pos x="T6" y="T7"/>
                </a:cxn>
                <a:cxn ang="T16">
                  <a:pos x="T8" y="T9"/>
                </a:cxn>
                <a:cxn ang="T17">
                  <a:pos x="T10" y="T11"/>
                </a:cxn>
              </a:cxnLst>
              <a:rect l="T18" t="T19" r="T20" b="T21"/>
              <a:pathLst>
                <a:path w="2208" h="288">
                  <a:moveTo>
                    <a:pt x="0" y="288"/>
                  </a:moveTo>
                  <a:lnTo>
                    <a:pt x="480" y="288"/>
                  </a:lnTo>
                  <a:lnTo>
                    <a:pt x="480" y="0"/>
                  </a:lnTo>
                  <a:lnTo>
                    <a:pt x="1584" y="0"/>
                  </a:lnTo>
                  <a:lnTo>
                    <a:pt x="1584" y="288"/>
                  </a:lnTo>
                  <a:lnTo>
                    <a:pt x="2208" y="288"/>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14" name="Line 6"/>
            <p:cNvSpPr>
              <a:spLocks noChangeShapeType="1"/>
            </p:cNvSpPr>
            <p:nvPr/>
          </p:nvSpPr>
          <p:spPr bwMode="auto">
            <a:xfrm flipV="1">
              <a:off x="2304" y="2640"/>
              <a:ext cx="96"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5" name="Line 8"/>
            <p:cNvSpPr>
              <a:spLocks noChangeShapeType="1"/>
            </p:cNvSpPr>
            <p:nvPr/>
          </p:nvSpPr>
          <p:spPr bwMode="auto">
            <a:xfrm>
              <a:off x="1104" y="3216"/>
              <a:ext cx="3360"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6" name="Line 9"/>
            <p:cNvSpPr>
              <a:spLocks noChangeShapeType="1"/>
            </p:cNvSpPr>
            <p:nvPr/>
          </p:nvSpPr>
          <p:spPr bwMode="auto">
            <a:xfrm flipV="1">
              <a:off x="2352" y="2160"/>
              <a:ext cx="0" cy="120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7" name="Line 10"/>
            <p:cNvSpPr>
              <a:spLocks noChangeShapeType="1"/>
            </p:cNvSpPr>
            <p:nvPr/>
          </p:nvSpPr>
          <p:spPr bwMode="auto">
            <a:xfrm>
              <a:off x="1104" y="3216"/>
              <a:ext cx="816"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8" name="Text Box 12"/>
            <p:cNvSpPr txBox="1">
              <a:spLocks noChangeArrowheads="1"/>
            </p:cNvSpPr>
            <p:nvPr/>
          </p:nvSpPr>
          <p:spPr bwMode="auto">
            <a:xfrm>
              <a:off x="1824" y="316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en-US" altLang="en-US">
                  <a:solidFill>
                    <a:schemeClr val="tx2"/>
                  </a:solidFill>
                </a:rPr>
                <a:t>a</a:t>
              </a:r>
            </a:p>
          </p:txBody>
        </p:sp>
        <p:sp>
          <p:nvSpPr>
            <p:cNvPr id="43019" name="Text Box 13"/>
            <p:cNvSpPr txBox="1">
              <a:spLocks noChangeArrowheads="1"/>
            </p:cNvSpPr>
            <p:nvPr/>
          </p:nvSpPr>
          <p:spPr bwMode="auto">
            <a:xfrm>
              <a:off x="2112" y="249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en-US" altLang="en-US">
                  <a:solidFill>
                    <a:schemeClr val="tx2"/>
                  </a:solidFill>
                </a:rPr>
                <a:t>1</a:t>
              </a:r>
            </a:p>
          </p:txBody>
        </p:sp>
        <p:sp>
          <p:nvSpPr>
            <p:cNvPr id="43020" name="Text Box 14"/>
            <p:cNvSpPr txBox="1">
              <a:spLocks noChangeArrowheads="1"/>
            </p:cNvSpPr>
            <p:nvPr/>
          </p:nvSpPr>
          <p:spPr bwMode="auto">
            <a:xfrm>
              <a:off x="3024" y="3215"/>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en-US" altLang="en-US">
                  <a:solidFill>
                    <a:schemeClr val="tx2"/>
                  </a:solidFill>
                </a:rPr>
                <a:t>b</a:t>
              </a:r>
            </a:p>
          </p:txBody>
        </p:sp>
        <p:sp>
          <p:nvSpPr>
            <p:cNvPr id="43021" name="Text Box 15"/>
            <p:cNvSpPr txBox="1">
              <a:spLocks noChangeArrowheads="1"/>
            </p:cNvSpPr>
            <p:nvPr/>
          </p:nvSpPr>
          <p:spPr bwMode="auto">
            <a:xfrm>
              <a:off x="4512" y="3023"/>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en-US" altLang="en-US">
                  <a:solidFill>
                    <a:schemeClr val="tx2"/>
                  </a:solidFill>
                </a:rPr>
                <a:t>x</a:t>
              </a:r>
            </a:p>
          </p:txBody>
        </p:sp>
        <p:sp>
          <p:nvSpPr>
            <p:cNvPr id="43022" name="Text Box 16"/>
            <p:cNvSpPr txBox="1">
              <a:spLocks noChangeArrowheads="1"/>
            </p:cNvSpPr>
            <p:nvPr/>
          </p:nvSpPr>
          <p:spPr bwMode="auto">
            <a:xfrm>
              <a:off x="2400" y="2016"/>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en-US" altLang="en-US">
                  <a:solidFill>
                    <a:schemeClr val="tx2"/>
                  </a:solidFill>
                </a:rPr>
                <a:t>F</a:t>
              </a:r>
              <a:r>
                <a:rPr lang="en-US" altLang="en-US" baseline="-25000">
                  <a:solidFill>
                    <a:schemeClr val="tx2"/>
                  </a:solidFill>
                </a:rPr>
                <a:t>X</a:t>
              </a:r>
              <a:r>
                <a:rPr lang="en-US" altLang="en-US">
                  <a:solidFill>
                    <a:schemeClr val="tx2"/>
                  </a:solidFill>
                </a:rPr>
                <a:t>(x)</a:t>
              </a:r>
            </a:p>
          </p:txBody>
        </p:sp>
        <p:sp>
          <p:nvSpPr>
            <p:cNvPr id="43023" name="Line 20"/>
            <p:cNvSpPr>
              <a:spLocks noChangeShapeType="1"/>
            </p:cNvSpPr>
            <p:nvPr/>
          </p:nvSpPr>
          <p:spPr bwMode="auto">
            <a:xfrm flipV="1">
              <a:off x="2304" y="2928"/>
              <a:ext cx="96"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4" name="Line 22"/>
            <p:cNvSpPr>
              <a:spLocks noChangeShapeType="1"/>
            </p:cNvSpPr>
            <p:nvPr/>
          </p:nvSpPr>
          <p:spPr bwMode="auto">
            <a:xfrm flipH="1">
              <a:off x="1632" y="2928"/>
              <a:ext cx="288" cy="0"/>
            </a:xfrm>
            <a:prstGeom prst="line">
              <a:avLst/>
            </a:prstGeom>
            <a:noFill/>
            <a:ln w="28575">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3025" name="Text Box 23"/>
            <p:cNvSpPr txBox="1">
              <a:spLocks noChangeArrowheads="1"/>
            </p:cNvSpPr>
            <p:nvPr/>
          </p:nvSpPr>
          <p:spPr bwMode="auto">
            <a:xfrm>
              <a:off x="960" y="2784"/>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a:solidFill>
                    <a:schemeClr val="tx2"/>
                  </a:solidFill>
                </a:rPr>
                <a:t>1/(b-a)</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7"/>
          <p:cNvSpPr>
            <a:spLocks noGrp="1" noChangeArrowheads="1"/>
          </p:cNvSpPr>
          <p:nvPr>
            <p:ph type="body" idx="1"/>
          </p:nvPr>
        </p:nvSpPr>
        <p:spPr>
          <a:xfrm>
            <a:off x="457200" y="1379538"/>
            <a:ext cx="8229600" cy="4754562"/>
          </a:xfrm>
        </p:spPr>
        <p:txBody>
          <a:bodyPr/>
          <a:lstStyle/>
          <a:p>
            <a:pPr eaLnBrk="1" hangingPunct="1"/>
            <a:r>
              <a:rPr lang="en-US" altLang="en-US" smtClean="0">
                <a:sym typeface="Symbol" pitchFamily="18" charset="2"/>
              </a:rPr>
              <a:t>We define the </a:t>
            </a:r>
            <a:r>
              <a:rPr lang="en-US" altLang="en-US" smtClean="0">
                <a:solidFill>
                  <a:schemeClr val="tx2"/>
                </a:solidFill>
                <a:sym typeface="Symbol" pitchFamily="18" charset="2"/>
              </a:rPr>
              <a:t>pmf</a:t>
            </a:r>
            <a:r>
              <a:rPr lang="en-US" altLang="en-US" smtClean="0">
                <a:sym typeface="Symbol" pitchFamily="18" charset="2"/>
              </a:rPr>
              <a:t> of a </a:t>
            </a:r>
            <a:r>
              <a:rPr lang="en-US" altLang="en-US" smtClean="0">
                <a:solidFill>
                  <a:srgbClr val="FF0000"/>
                </a:solidFill>
                <a:sym typeface="Symbol" pitchFamily="18" charset="2"/>
              </a:rPr>
              <a:t>discrete</a:t>
            </a:r>
            <a:r>
              <a:rPr lang="en-US" altLang="en-US" smtClean="0">
                <a:sym typeface="Symbol" pitchFamily="18" charset="2"/>
              </a:rPr>
              <a:t> r.v. </a:t>
            </a:r>
            <a:r>
              <a:rPr lang="en-US" altLang="en-US" i="1" smtClean="0">
                <a:latin typeface="Times New Roman" pitchFamily="18" charset="0"/>
                <a:sym typeface="Symbol" pitchFamily="18" charset="2"/>
              </a:rPr>
              <a:t>X</a:t>
            </a:r>
            <a:r>
              <a:rPr lang="en-US" altLang="en-US" smtClean="0">
                <a:sym typeface="Symbol" pitchFamily="18" charset="2"/>
              </a:rPr>
              <a:t> as</a:t>
            </a:r>
          </a:p>
          <a:p>
            <a:pPr eaLnBrk="1" hangingPunct="1"/>
            <a:endParaRPr lang="en-US" altLang="en-US" smtClean="0">
              <a:sym typeface="Symbol" pitchFamily="18" charset="2"/>
            </a:endParaRPr>
          </a:p>
          <a:p>
            <a:pPr eaLnBrk="1" hangingPunct="1"/>
            <a:endParaRPr lang="en-US" altLang="en-US" smtClean="0">
              <a:sym typeface="Symbol" pitchFamily="18" charset="2"/>
            </a:endParaRPr>
          </a:p>
          <a:p>
            <a:pPr eaLnBrk="1" hangingPunct="1"/>
            <a:endParaRPr lang="en-US" altLang="en-US" smtClean="0">
              <a:sym typeface="Symbol" pitchFamily="18" charset="2"/>
            </a:endParaRPr>
          </a:p>
          <a:p>
            <a:pPr eaLnBrk="1" hangingPunct="1"/>
            <a:r>
              <a:rPr lang="en-US" altLang="en-US" smtClean="0">
                <a:sym typeface="Symbol" pitchFamily="18" charset="2"/>
              </a:rPr>
              <a:t>Some properties</a:t>
            </a:r>
          </a:p>
          <a:p>
            <a:pPr eaLnBrk="1" hangingPunct="1"/>
            <a:endParaRPr lang="en-US" altLang="en-US" smtClean="0">
              <a:sym typeface="Symbol" pitchFamily="18" charset="2"/>
            </a:endParaRPr>
          </a:p>
        </p:txBody>
      </p:sp>
      <p:sp>
        <p:nvSpPr>
          <p:cNvPr id="7174" name="Rectangle 6"/>
          <p:cNvSpPr>
            <a:spLocks noGrp="1" noChangeArrowheads="1"/>
          </p:cNvSpPr>
          <p:nvPr>
            <p:ph type="title"/>
          </p:nvPr>
        </p:nvSpPr>
        <p:spPr/>
        <p:txBody>
          <a:bodyPr/>
          <a:lstStyle/>
          <a:p>
            <a:pPr eaLnBrk="1" hangingPunct="1"/>
            <a:r>
              <a:rPr lang="en-US" altLang="en-US" smtClean="0"/>
              <a:t>Probability Mass Function (pmf)</a:t>
            </a:r>
          </a:p>
        </p:txBody>
      </p:sp>
      <p:graphicFrame>
        <p:nvGraphicFramePr>
          <p:cNvPr id="7170" name="Object 12"/>
          <p:cNvGraphicFramePr>
            <a:graphicFrameLocks noChangeAspect="1"/>
          </p:cNvGraphicFramePr>
          <p:nvPr/>
        </p:nvGraphicFramePr>
        <p:xfrm>
          <a:off x="2716213" y="4383088"/>
          <a:ext cx="3327400" cy="939800"/>
        </p:xfrm>
        <a:graphic>
          <a:graphicData uri="http://schemas.openxmlformats.org/presentationml/2006/ole">
            <mc:AlternateContent xmlns:mc="http://schemas.openxmlformats.org/markup-compatibility/2006">
              <mc:Choice xmlns:v="urn:schemas-microsoft-com:vml" Requires="v">
                <p:oleObj spid="_x0000_s7193" name="Equation" r:id="rId4" imgW="1663560" imgH="469800" progId="Equation.DSMT4">
                  <p:embed/>
                </p:oleObj>
              </mc:Choice>
              <mc:Fallback>
                <p:oleObj name="Equation" r:id="rId4" imgW="1663560" imgH="469800"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6213" y="4383088"/>
                        <a:ext cx="33274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13"/>
          <p:cNvGraphicFramePr>
            <a:graphicFrameLocks noChangeAspect="1"/>
          </p:cNvGraphicFramePr>
          <p:nvPr/>
        </p:nvGraphicFramePr>
        <p:xfrm>
          <a:off x="2741613" y="3414713"/>
          <a:ext cx="1625600" cy="685800"/>
        </p:xfrm>
        <a:graphic>
          <a:graphicData uri="http://schemas.openxmlformats.org/presentationml/2006/ole">
            <mc:AlternateContent xmlns:mc="http://schemas.openxmlformats.org/markup-compatibility/2006">
              <mc:Choice xmlns:v="urn:schemas-microsoft-com:vml" Requires="v">
                <p:oleObj spid="_x0000_s7194" name="Equation" r:id="rId6" imgW="812520" imgH="342720" progId="Equation.DSMT4">
                  <p:embed/>
                </p:oleObj>
              </mc:Choice>
              <mc:Fallback>
                <p:oleObj name="Equation" r:id="rId6" imgW="812520" imgH="342720" progId="Equation.DSMT4">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1613" y="3414713"/>
                        <a:ext cx="1625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2" name="Object 14"/>
          <p:cNvGraphicFramePr>
            <a:graphicFrameLocks noChangeAspect="1"/>
          </p:cNvGraphicFramePr>
          <p:nvPr/>
        </p:nvGraphicFramePr>
        <p:xfrm>
          <a:off x="2741613" y="1887538"/>
          <a:ext cx="2362200" cy="508000"/>
        </p:xfrm>
        <a:graphic>
          <a:graphicData uri="http://schemas.openxmlformats.org/presentationml/2006/ole">
            <mc:AlternateContent xmlns:mc="http://schemas.openxmlformats.org/markup-compatibility/2006">
              <mc:Choice xmlns:v="urn:schemas-microsoft-com:vml" Requires="v">
                <p:oleObj spid="_x0000_s7195" name="Equation" r:id="rId8" imgW="1180800" imgH="253800" progId="Equation.DSMT4">
                  <p:embed/>
                </p:oleObj>
              </mc:Choice>
              <mc:Fallback>
                <p:oleObj name="Equation" r:id="rId8" imgW="1180800" imgH="253800" progId="Equation.DSMT4">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1613" y="1887538"/>
                        <a:ext cx="23622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
          <p:cNvSpPr>
            <a:spLocks noGrp="1" noChangeArrowheads="1"/>
          </p:cNvSpPr>
          <p:nvPr>
            <p:ph type="body" idx="1"/>
          </p:nvPr>
        </p:nvSpPr>
        <p:spPr/>
        <p:txBody>
          <a:bodyPr/>
          <a:lstStyle/>
          <a:p>
            <a:pPr eaLnBrk="1" hangingPunct="1"/>
            <a:r>
              <a:rPr lang="en-US" altLang="en-US" smtClean="0">
                <a:sym typeface="Symbol" pitchFamily="18" charset="2"/>
              </a:rPr>
              <a:t>The </a:t>
            </a:r>
            <a:r>
              <a:rPr lang="en-US" altLang="en-US" smtClean="0">
                <a:solidFill>
                  <a:schemeClr val="tx2"/>
                </a:solidFill>
                <a:sym typeface="Symbol" pitchFamily="18" charset="2"/>
              </a:rPr>
              <a:t>joint distribution function</a:t>
            </a:r>
            <a:r>
              <a:rPr lang="en-US" altLang="en-US" smtClean="0">
                <a:sym typeface="Symbol" pitchFamily="18" charset="2"/>
              </a:rPr>
              <a:t> of continuous r.v.’s X and Y is</a:t>
            </a:r>
            <a:br>
              <a:rPr lang="en-US" altLang="en-US" smtClean="0">
                <a:sym typeface="Symbol" pitchFamily="18" charset="2"/>
              </a:rPr>
            </a:br>
            <a:r>
              <a:rPr lang="en-US" altLang="en-US" smtClean="0">
                <a:sym typeface="Symbol" pitchFamily="18" charset="2"/>
              </a:rPr>
              <a:t/>
            </a:r>
            <a:br>
              <a:rPr lang="en-US" altLang="en-US" smtClean="0">
                <a:sym typeface="Symbol" pitchFamily="18" charset="2"/>
              </a:rPr>
            </a:br>
            <a:endParaRPr lang="en-US" altLang="en-US" smtClean="0">
              <a:sym typeface="Symbol" pitchFamily="18" charset="2"/>
            </a:endParaRPr>
          </a:p>
          <a:p>
            <a:pPr eaLnBrk="1" hangingPunct="1"/>
            <a:endParaRPr lang="en-US" altLang="en-US" smtClean="0">
              <a:sym typeface="Symbol" pitchFamily="18" charset="2"/>
            </a:endParaRPr>
          </a:p>
          <a:p>
            <a:pPr eaLnBrk="1" hangingPunct="1"/>
            <a:endParaRPr lang="en-US" altLang="en-US" smtClean="0">
              <a:sym typeface="Symbol" pitchFamily="18" charset="2"/>
            </a:endParaRPr>
          </a:p>
          <a:p>
            <a:pPr eaLnBrk="1" hangingPunct="1"/>
            <a:r>
              <a:rPr lang="en-US" altLang="en-US" smtClean="0">
                <a:sym typeface="Symbol" pitchFamily="18" charset="2"/>
              </a:rPr>
              <a:t>The </a:t>
            </a:r>
            <a:r>
              <a:rPr lang="en-US" altLang="en-US" smtClean="0">
                <a:solidFill>
                  <a:schemeClr val="tx2"/>
                </a:solidFill>
                <a:sym typeface="Symbol" pitchFamily="18" charset="2"/>
              </a:rPr>
              <a:t>joint density function</a:t>
            </a:r>
            <a:r>
              <a:rPr lang="en-US" altLang="en-US" smtClean="0">
                <a:sym typeface="Symbol" pitchFamily="18" charset="2"/>
              </a:rPr>
              <a:t> of continuous r.v.’s X and Y is</a:t>
            </a:r>
          </a:p>
        </p:txBody>
      </p:sp>
      <p:sp>
        <p:nvSpPr>
          <p:cNvPr id="8197" name="Rectangle 9"/>
          <p:cNvSpPr>
            <a:spLocks noGrp="1" noChangeArrowheads="1"/>
          </p:cNvSpPr>
          <p:nvPr>
            <p:ph type="title"/>
          </p:nvPr>
        </p:nvSpPr>
        <p:spPr/>
        <p:txBody>
          <a:bodyPr/>
          <a:lstStyle/>
          <a:p>
            <a:pPr eaLnBrk="1" hangingPunct="1"/>
            <a:r>
              <a:rPr lang="en-US" altLang="en-US" smtClean="0"/>
              <a:t>Joint Density and Distribution</a:t>
            </a:r>
          </a:p>
        </p:txBody>
      </p:sp>
      <p:graphicFrame>
        <p:nvGraphicFramePr>
          <p:cNvPr id="8194" name="Object 11"/>
          <p:cNvGraphicFramePr>
            <a:graphicFrameLocks noChangeAspect="1"/>
          </p:cNvGraphicFramePr>
          <p:nvPr/>
        </p:nvGraphicFramePr>
        <p:xfrm>
          <a:off x="2665413" y="1971675"/>
          <a:ext cx="3606800" cy="508000"/>
        </p:xfrm>
        <a:graphic>
          <a:graphicData uri="http://schemas.openxmlformats.org/presentationml/2006/ole">
            <mc:AlternateContent xmlns:mc="http://schemas.openxmlformats.org/markup-compatibility/2006">
              <mc:Choice xmlns:v="urn:schemas-microsoft-com:vml" Requires="v">
                <p:oleObj spid="_x0000_s8210" name="Equation" r:id="rId4" imgW="1803240" imgH="253800" progId="Equation.DSMT4">
                  <p:embed/>
                </p:oleObj>
              </mc:Choice>
              <mc:Fallback>
                <p:oleObj name="Equation" r:id="rId4" imgW="1803240" imgH="253800"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5413" y="1971675"/>
                        <a:ext cx="36068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 name="Object 12"/>
          <p:cNvGraphicFramePr>
            <a:graphicFrameLocks noChangeAspect="1"/>
          </p:cNvGraphicFramePr>
          <p:nvPr/>
        </p:nvGraphicFramePr>
        <p:xfrm>
          <a:off x="2741613" y="3613150"/>
          <a:ext cx="3073400" cy="914400"/>
        </p:xfrm>
        <a:graphic>
          <a:graphicData uri="http://schemas.openxmlformats.org/presentationml/2006/ole">
            <mc:AlternateContent xmlns:mc="http://schemas.openxmlformats.org/markup-compatibility/2006">
              <mc:Choice xmlns:v="urn:schemas-microsoft-com:vml" Requires="v">
                <p:oleObj spid="_x0000_s8211" name="Equation" r:id="rId6" imgW="1536480" imgH="457200" progId="Equation.DSMT4">
                  <p:embed/>
                </p:oleObj>
              </mc:Choice>
              <mc:Fallback>
                <p:oleObj name="Equation" r:id="rId6" imgW="1536480" imgH="45720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1613" y="3613150"/>
                        <a:ext cx="3073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p:txBody>
          <a:bodyPr/>
          <a:lstStyle/>
          <a:p>
            <a:pPr eaLnBrk="1" hangingPunct="1"/>
            <a:r>
              <a:rPr lang="en-US" altLang="en-US" smtClean="0"/>
              <a:t>Outline</a:t>
            </a:r>
          </a:p>
        </p:txBody>
      </p:sp>
      <p:sp>
        <p:nvSpPr>
          <p:cNvPr id="33795" name="Rectangle 5"/>
          <p:cNvSpPr>
            <a:spLocks noGrp="1" noChangeArrowheads="1"/>
          </p:cNvSpPr>
          <p:nvPr>
            <p:ph type="body" idx="1"/>
          </p:nvPr>
        </p:nvSpPr>
        <p:spPr/>
        <p:txBody>
          <a:bodyPr/>
          <a:lstStyle/>
          <a:p>
            <a:pPr eaLnBrk="1" hangingPunct="1"/>
            <a:r>
              <a:rPr lang="en-US" altLang="en-US" smtClean="0"/>
              <a:t>Probability theory</a:t>
            </a:r>
          </a:p>
          <a:p>
            <a:pPr eaLnBrk="1" hangingPunct="1"/>
            <a:r>
              <a:rPr lang="en-US" altLang="en-US" smtClean="0"/>
              <a:t>Random variables</a:t>
            </a:r>
          </a:p>
          <a:p>
            <a:pPr eaLnBrk="1" hangingPunct="1"/>
            <a:r>
              <a:rPr lang="en-US" altLang="en-US" smtClean="0"/>
              <a:t>Stochastic processes</a:t>
            </a:r>
          </a:p>
          <a:p>
            <a:pPr eaLnBrk="1" hangingPunct="1"/>
            <a:r>
              <a:rPr lang="en-US" altLang="en-US" smtClean="0"/>
              <a:t>Example processes</a:t>
            </a:r>
          </a:p>
          <a:p>
            <a:pPr lvl="1" eaLnBrk="1" hangingPunct="1"/>
            <a:r>
              <a:rPr lang="en-US" altLang="en-US" smtClean="0"/>
              <a:t>Poisson process</a:t>
            </a:r>
          </a:p>
          <a:p>
            <a:pPr lvl="1" eaLnBrk="1" hangingPunct="1"/>
            <a:r>
              <a:rPr lang="en-US" altLang="en-US" smtClean="0"/>
              <a:t>Exponential process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7"/>
          <p:cNvSpPr txBox="1">
            <a:spLocks noChangeArrowheads="1"/>
          </p:cNvSpPr>
          <p:nvPr/>
        </p:nvSpPr>
        <p:spPr bwMode="auto">
          <a:xfrm>
            <a:off x="4341813" y="4471988"/>
            <a:ext cx="1468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a:t>joint pmf</a:t>
            </a:r>
          </a:p>
        </p:txBody>
      </p:sp>
      <p:sp>
        <p:nvSpPr>
          <p:cNvPr id="9221" name="Rectangle 11"/>
          <p:cNvSpPr>
            <a:spLocks noGrp="1" noChangeArrowheads="1"/>
          </p:cNvSpPr>
          <p:nvPr>
            <p:ph type="title"/>
          </p:nvPr>
        </p:nvSpPr>
        <p:spPr/>
        <p:txBody>
          <a:bodyPr/>
          <a:lstStyle/>
          <a:p>
            <a:pPr eaLnBrk="1" hangingPunct="1"/>
            <a:r>
              <a:rPr lang="en-US" altLang="en-US" smtClean="0"/>
              <a:t>Marginal Density Function</a:t>
            </a:r>
          </a:p>
        </p:txBody>
      </p:sp>
      <p:sp>
        <p:nvSpPr>
          <p:cNvPr id="9222" name="Rectangle 12"/>
          <p:cNvSpPr>
            <a:spLocks noGrp="1" noChangeArrowheads="1"/>
          </p:cNvSpPr>
          <p:nvPr>
            <p:ph type="body" idx="1"/>
          </p:nvPr>
        </p:nvSpPr>
        <p:spPr>
          <a:xfrm>
            <a:off x="449263" y="1387475"/>
            <a:ext cx="8229600" cy="4754563"/>
          </a:xfrm>
        </p:spPr>
        <p:txBody>
          <a:bodyPr/>
          <a:lstStyle/>
          <a:p>
            <a:pPr eaLnBrk="1" hangingPunct="1"/>
            <a:r>
              <a:rPr lang="en-US" altLang="en-US" smtClean="0">
                <a:sym typeface="Symbol" pitchFamily="18" charset="2"/>
              </a:rPr>
              <a:t>For a continuous r.v.</a:t>
            </a:r>
            <a:br>
              <a:rPr lang="en-US" altLang="en-US" smtClean="0">
                <a:sym typeface="Symbol" pitchFamily="18" charset="2"/>
              </a:rPr>
            </a:br>
            <a:r>
              <a:rPr lang="en-US" altLang="en-US" smtClean="0">
                <a:sym typeface="Symbol" pitchFamily="18" charset="2"/>
              </a:rPr>
              <a:t/>
            </a:r>
            <a:br>
              <a:rPr lang="en-US" altLang="en-US" smtClean="0">
                <a:sym typeface="Symbol" pitchFamily="18" charset="2"/>
              </a:rPr>
            </a:br>
            <a:r>
              <a:rPr lang="en-US" altLang="en-US" smtClean="0">
                <a:sym typeface="Symbol" pitchFamily="18" charset="2"/>
              </a:rPr>
              <a:t/>
            </a:r>
            <a:br>
              <a:rPr lang="en-US" altLang="en-US" smtClean="0">
                <a:sym typeface="Symbol" pitchFamily="18" charset="2"/>
              </a:rPr>
            </a:br>
            <a:endParaRPr lang="en-US" altLang="en-US" smtClean="0">
              <a:sym typeface="Symbol" pitchFamily="18" charset="2"/>
            </a:endParaRPr>
          </a:p>
          <a:p>
            <a:pPr eaLnBrk="1" hangingPunct="1"/>
            <a:endParaRPr lang="en-US" altLang="en-US" smtClean="0">
              <a:sym typeface="Symbol" pitchFamily="18" charset="2"/>
            </a:endParaRPr>
          </a:p>
          <a:p>
            <a:pPr eaLnBrk="1" hangingPunct="1"/>
            <a:r>
              <a:rPr lang="en-US" altLang="en-US" smtClean="0">
                <a:sym typeface="Symbol" pitchFamily="18" charset="2"/>
              </a:rPr>
              <a:t>For a </a:t>
            </a:r>
            <a:r>
              <a:rPr lang="en-US" altLang="en-US" smtClean="0">
                <a:solidFill>
                  <a:srgbClr val="FF0000"/>
                </a:solidFill>
                <a:sym typeface="Symbol" pitchFamily="18" charset="2"/>
              </a:rPr>
              <a:t>discrete</a:t>
            </a:r>
            <a:r>
              <a:rPr lang="en-US" altLang="en-US" smtClean="0">
                <a:sym typeface="Symbol" pitchFamily="18" charset="2"/>
              </a:rPr>
              <a:t> r.v.</a:t>
            </a:r>
          </a:p>
        </p:txBody>
      </p:sp>
      <p:sp>
        <p:nvSpPr>
          <p:cNvPr id="9223" name="AutoShape 13"/>
          <p:cNvSpPr>
            <a:spLocks/>
          </p:cNvSpPr>
          <p:nvPr/>
        </p:nvSpPr>
        <p:spPr bwMode="auto">
          <a:xfrm rot="-5400000">
            <a:off x="4858544" y="3331369"/>
            <a:ext cx="457200" cy="1824038"/>
          </a:xfrm>
          <a:prstGeom prst="leftBrace">
            <a:avLst>
              <a:gd name="adj1" fmla="val 33247"/>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graphicFrame>
        <p:nvGraphicFramePr>
          <p:cNvPr id="9218" name="Object 14"/>
          <p:cNvGraphicFramePr>
            <a:graphicFrameLocks noChangeAspect="1"/>
          </p:cNvGraphicFramePr>
          <p:nvPr/>
        </p:nvGraphicFramePr>
        <p:xfrm>
          <a:off x="2690813" y="3540125"/>
          <a:ext cx="3454400" cy="685800"/>
        </p:xfrm>
        <a:graphic>
          <a:graphicData uri="http://schemas.openxmlformats.org/presentationml/2006/ole">
            <mc:AlternateContent xmlns:mc="http://schemas.openxmlformats.org/markup-compatibility/2006">
              <mc:Choice xmlns:v="urn:schemas-microsoft-com:vml" Requires="v">
                <p:oleObj spid="_x0000_s9236" name="Equation" r:id="rId4" imgW="1726920" imgH="342720" progId="Equation.DSMT4">
                  <p:embed/>
                </p:oleObj>
              </mc:Choice>
              <mc:Fallback>
                <p:oleObj name="Equation" r:id="rId4" imgW="1726920" imgH="342720" progId="Equation.DSMT4">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0813" y="3540125"/>
                        <a:ext cx="34544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9" name="Object 15"/>
          <p:cNvGraphicFramePr>
            <a:graphicFrameLocks noChangeAspect="1"/>
          </p:cNvGraphicFramePr>
          <p:nvPr/>
        </p:nvGraphicFramePr>
        <p:xfrm>
          <a:off x="2741613" y="1790700"/>
          <a:ext cx="2971800" cy="660400"/>
        </p:xfrm>
        <a:graphic>
          <a:graphicData uri="http://schemas.openxmlformats.org/presentationml/2006/ole">
            <mc:AlternateContent xmlns:mc="http://schemas.openxmlformats.org/markup-compatibility/2006">
              <mc:Choice xmlns:v="urn:schemas-microsoft-com:vml" Requires="v">
                <p:oleObj spid="_x0000_s9237" name="Equation" r:id="rId6" imgW="1485720" imgH="330120" progId="Equation.DSMT4">
                  <p:embed/>
                </p:oleObj>
              </mc:Choice>
              <mc:Fallback>
                <p:oleObj name="Equation" r:id="rId6" imgW="1485720" imgH="330120" progId="Equation.DSMT4">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1613" y="1790700"/>
                        <a:ext cx="29718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7"/>
          <p:cNvSpPr>
            <a:spLocks noGrp="1" noChangeArrowheads="1"/>
          </p:cNvSpPr>
          <p:nvPr>
            <p:ph type="title"/>
          </p:nvPr>
        </p:nvSpPr>
        <p:spPr/>
        <p:txBody>
          <a:bodyPr/>
          <a:lstStyle/>
          <a:p>
            <a:pPr eaLnBrk="1" hangingPunct="1"/>
            <a:r>
              <a:rPr lang="en-US" altLang="en-US" smtClean="0"/>
              <a:t>Independence</a:t>
            </a:r>
          </a:p>
        </p:txBody>
      </p:sp>
      <p:sp>
        <p:nvSpPr>
          <p:cNvPr id="10244" name="Rectangle 8"/>
          <p:cNvSpPr>
            <a:spLocks noGrp="1" noChangeArrowheads="1"/>
          </p:cNvSpPr>
          <p:nvPr>
            <p:ph type="body" idx="1"/>
          </p:nvPr>
        </p:nvSpPr>
        <p:spPr/>
        <p:txBody>
          <a:bodyPr/>
          <a:lstStyle/>
          <a:p>
            <a:pPr eaLnBrk="1" hangingPunct="1"/>
            <a:r>
              <a:rPr lang="en-US" altLang="en-US" smtClean="0"/>
              <a:t>A collection of random variables is said to be independent if the joint probability density function is equal to the product of the marginal pdfs</a:t>
            </a:r>
            <a:br>
              <a:rPr lang="en-US" altLang="en-US" smtClean="0"/>
            </a:br>
            <a:r>
              <a:rPr lang="en-US" altLang="en-US" smtClean="0"/>
              <a:t/>
            </a:r>
            <a:br>
              <a:rPr lang="en-US" altLang="en-US" smtClean="0"/>
            </a:br>
            <a:endParaRPr lang="en-US" altLang="en-US" smtClean="0"/>
          </a:p>
          <a:p>
            <a:pPr eaLnBrk="1" hangingPunct="1"/>
            <a:endParaRPr lang="en-US" altLang="en-US" smtClean="0"/>
          </a:p>
          <a:p>
            <a:pPr eaLnBrk="1" hangingPunct="1"/>
            <a:r>
              <a:rPr lang="en-US" altLang="en-US" smtClean="0">
                <a:solidFill>
                  <a:srgbClr val="FF0000"/>
                </a:solidFill>
              </a:rPr>
              <a:t>If</a:t>
            </a:r>
            <a:r>
              <a:rPr lang="en-US" altLang="en-US" smtClean="0"/>
              <a:t> </a:t>
            </a:r>
            <a:r>
              <a:rPr lang="en-US" altLang="en-US" i="1" smtClean="0"/>
              <a:t>X</a:t>
            </a:r>
            <a:r>
              <a:rPr lang="en-US" altLang="en-US" smtClean="0"/>
              <a:t> and </a:t>
            </a:r>
            <a:r>
              <a:rPr lang="en-US" altLang="en-US" i="1" smtClean="0"/>
              <a:t>Y</a:t>
            </a:r>
            <a:r>
              <a:rPr lang="en-US" altLang="en-US" smtClean="0"/>
              <a:t> are independent random variables, </a:t>
            </a:r>
            <a:r>
              <a:rPr lang="en-US" altLang="en-US" smtClean="0">
                <a:solidFill>
                  <a:srgbClr val="FF0000"/>
                </a:solidFill>
              </a:rPr>
              <a:t>then</a:t>
            </a:r>
            <a:r>
              <a:rPr lang="en-US" altLang="en-US" smtClean="0"/>
              <a:t> </a:t>
            </a:r>
            <a:r>
              <a:rPr lang="en-US" altLang="en-US" smtClean="0">
                <a:latin typeface="Times New Roman" pitchFamily="18" charset="0"/>
              </a:rPr>
              <a:t>E[</a:t>
            </a:r>
            <a:r>
              <a:rPr lang="en-US" altLang="en-US" i="1" smtClean="0">
                <a:latin typeface="Times New Roman" pitchFamily="18" charset="0"/>
              </a:rPr>
              <a:t>XY</a:t>
            </a:r>
            <a:r>
              <a:rPr lang="en-US" altLang="en-US" smtClean="0">
                <a:latin typeface="Times New Roman" pitchFamily="18" charset="0"/>
              </a:rPr>
              <a:t>] = E[</a:t>
            </a:r>
            <a:r>
              <a:rPr lang="en-US" altLang="en-US" i="1" smtClean="0">
                <a:latin typeface="Times New Roman" pitchFamily="18" charset="0"/>
              </a:rPr>
              <a:t>X</a:t>
            </a:r>
            <a:r>
              <a:rPr lang="en-US" altLang="en-US" smtClean="0">
                <a:latin typeface="Times New Roman" pitchFamily="18" charset="0"/>
              </a:rPr>
              <a:t>]E[</a:t>
            </a:r>
            <a:r>
              <a:rPr lang="en-US" altLang="en-US" i="1" smtClean="0">
                <a:latin typeface="Times New Roman" pitchFamily="18" charset="0"/>
              </a:rPr>
              <a:t>Y</a:t>
            </a:r>
            <a:r>
              <a:rPr lang="en-US" altLang="en-US" smtClean="0">
                <a:latin typeface="Times New Roman" pitchFamily="18" charset="0"/>
              </a:rPr>
              <a:t>]</a:t>
            </a:r>
          </a:p>
          <a:p>
            <a:pPr lvl="1" eaLnBrk="1" hangingPunct="1"/>
            <a:r>
              <a:rPr lang="en-US" altLang="en-US" smtClean="0"/>
              <a:t>But, note that this is not an </a:t>
            </a:r>
            <a:r>
              <a:rPr lang="en-US" altLang="en-US" smtClean="0">
                <a:solidFill>
                  <a:srgbClr val="FF0000"/>
                </a:solidFill>
              </a:rPr>
              <a:t>if and only if!</a:t>
            </a:r>
            <a:r>
              <a:rPr lang="en-US" altLang="en-US" smtClean="0"/>
              <a:t> This means that </a:t>
            </a:r>
            <a:r>
              <a:rPr lang="en-US" altLang="en-US" smtClean="0">
                <a:latin typeface="Times New Roman" pitchFamily="18" charset="0"/>
              </a:rPr>
              <a:t>E[</a:t>
            </a:r>
            <a:r>
              <a:rPr lang="en-US" altLang="en-US" i="1" smtClean="0">
                <a:latin typeface="Times New Roman" pitchFamily="18" charset="0"/>
              </a:rPr>
              <a:t>XY</a:t>
            </a:r>
            <a:r>
              <a:rPr lang="en-US" altLang="en-US" smtClean="0">
                <a:latin typeface="Times New Roman" pitchFamily="18" charset="0"/>
              </a:rPr>
              <a:t>] = E[</a:t>
            </a:r>
            <a:r>
              <a:rPr lang="en-US" altLang="en-US" i="1" smtClean="0">
                <a:latin typeface="Times New Roman" pitchFamily="18" charset="0"/>
              </a:rPr>
              <a:t>X</a:t>
            </a:r>
            <a:r>
              <a:rPr lang="en-US" altLang="en-US" smtClean="0">
                <a:latin typeface="Times New Roman" pitchFamily="18" charset="0"/>
              </a:rPr>
              <a:t>] E[</a:t>
            </a:r>
            <a:r>
              <a:rPr lang="en-US" altLang="en-US" i="1" smtClean="0">
                <a:latin typeface="Times New Roman" pitchFamily="18" charset="0"/>
              </a:rPr>
              <a:t>Y</a:t>
            </a:r>
            <a:r>
              <a:rPr lang="en-US" altLang="en-US" smtClean="0">
                <a:latin typeface="Times New Roman" pitchFamily="18" charset="0"/>
              </a:rPr>
              <a:t>]</a:t>
            </a:r>
            <a:r>
              <a:rPr lang="en-US" altLang="en-US" smtClean="0"/>
              <a:t> by itself does </a:t>
            </a:r>
            <a:r>
              <a:rPr lang="en-US" altLang="en-US" u="sng" smtClean="0"/>
              <a:t>not</a:t>
            </a:r>
            <a:r>
              <a:rPr lang="en-US" altLang="en-US" smtClean="0"/>
              <a:t> guarantee independence</a:t>
            </a:r>
          </a:p>
          <a:p>
            <a:pPr lvl="1" eaLnBrk="1" hangingPunct="1"/>
            <a:endParaRPr lang="en-US" altLang="en-US" smtClean="0"/>
          </a:p>
        </p:txBody>
      </p:sp>
      <p:graphicFrame>
        <p:nvGraphicFramePr>
          <p:cNvPr id="10242" name="Object 6"/>
          <p:cNvGraphicFramePr>
            <a:graphicFrameLocks noChangeAspect="1"/>
          </p:cNvGraphicFramePr>
          <p:nvPr/>
        </p:nvGraphicFramePr>
        <p:xfrm>
          <a:off x="2551113" y="2482850"/>
          <a:ext cx="4808537" cy="511175"/>
        </p:xfrm>
        <a:graphic>
          <a:graphicData uri="http://schemas.openxmlformats.org/presentationml/2006/ole">
            <mc:AlternateContent xmlns:mc="http://schemas.openxmlformats.org/markup-compatibility/2006">
              <mc:Choice xmlns:v="urn:schemas-microsoft-com:vml" Requires="v">
                <p:oleObj spid="_x0000_s10251" name="Equation" r:id="rId3" imgW="2387520" imgH="253800" progId="Equation.DSMT4">
                  <p:embed/>
                </p:oleObj>
              </mc:Choice>
              <mc:Fallback>
                <p:oleObj name="Equation" r:id="rId3" imgW="2387520" imgH="253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1113" y="2482850"/>
                        <a:ext cx="4808537"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7"/>
          <p:cNvSpPr>
            <a:spLocks noGrp="1" noChangeArrowheads="1"/>
          </p:cNvSpPr>
          <p:nvPr>
            <p:ph type="body" idx="1"/>
          </p:nvPr>
        </p:nvSpPr>
        <p:spPr/>
        <p:txBody>
          <a:bodyPr/>
          <a:lstStyle/>
          <a:p>
            <a:pPr eaLnBrk="1" hangingPunct="1"/>
            <a:r>
              <a:rPr lang="en-US" altLang="en-US" smtClean="0">
                <a:sym typeface="Symbol" pitchFamily="18" charset="2"/>
              </a:rPr>
              <a:t>The </a:t>
            </a:r>
            <a:r>
              <a:rPr lang="en-US" altLang="en-US" smtClean="0">
                <a:solidFill>
                  <a:schemeClr val="tx2"/>
                </a:solidFill>
                <a:sym typeface="Symbol" pitchFamily="18" charset="2"/>
              </a:rPr>
              <a:t>mean</a:t>
            </a:r>
            <a:r>
              <a:rPr lang="en-US" altLang="en-US" smtClean="0">
                <a:sym typeface="Symbol" pitchFamily="18" charset="2"/>
              </a:rPr>
              <a:t> (or </a:t>
            </a:r>
            <a:r>
              <a:rPr lang="en-US" altLang="en-US" smtClean="0">
                <a:solidFill>
                  <a:schemeClr val="tx2"/>
                </a:solidFill>
                <a:sym typeface="Symbol" pitchFamily="18" charset="2"/>
              </a:rPr>
              <a:t>expected value</a:t>
            </a:r>
            <a:r>
              <a:rPr lang="en-US" altLang="en-US" smtClean="0">
                <a:sym typeface="Symbol" pitchFamily="18" charset="2"/>
              </a:rPr>
              <a:t> or expectation or </a:t>
            </a:r>
            <a:r>
              <a:rPr lang="en-US" altLang="en-US" smtClean="0">
                <a:solidFill>
                  <a:schemeClr val="tx2"/>
                </a:solidFill>
                <a:sym typeface="Symbol" pitchFamily="18" charset="2"/>
              </a:rPr>
              <a:t>first moment</a:t>
            </a:r>
            <a:r>
              <a:rPr lang="en-US" altLang="en-US" smtClean="0">
                <a:sym typeface="Symbol" pitchFamily="18" charset="2"/>
              </a:rPr>
              <a:t>) of a continuous r.v. is</a:t>
            </a:r>
          </a:p>
          <a:p>
            <a:pPr eaLnBrk="1" hangingPunct="1"/>
            <a:endParaRPr lang="en-US" altLang="en-US" smtClean="0">
              <a:sym typeface="Symbol" pitchFamily="18" charset="2"/>
            </a:endParaRPr>
          </a:p>
          <a:p>
            <a:pPr eaLnBrk="1" hangingPunct="1"/>
            <a:endParaRPr lang="en-US" altLang="en-US" smtClean="0">
              <a:sym typeface="Symbol" pitchFamily="18" charset="2"/>
            </a:endParaRPr>
          </a:p>
          <a:p>
            <a:pPr eaLnBrk="1" hangingPunct="1"/>
            <a:endParaRPr lang="en-US" altLang="en-US" smtClean="0">
              <a:sym typeface="Symbol" pitchFamily="18" charset="2"/>
            </a:endParaRPr>
          </a:p>
          <a:p>
            <a:pPr eaLnBrk="1" hangingPunct="1"/>
            <a:r>
              <a:rPr lang="en-US" altLang="en-US" smtClean="0">
                <a:sym typeface="Symbol" pitchFamily="18" charset="2"/>
              </a:rPr>
              <a:t>The mean of a </a:t>
            </a:r>
            <a:r>
              <a:rPr lang="en-US" altLang="en-US" smtClean="0">
                <a:solidFill>
                  <a:srgbClr val="FF0000"/>
                </a:solidFill>
                <a:sym typeface="Symbol" pitchFamily="18" charset="2"/>
              </a:rPr>
              <a:t>discrete</a:t>
            </a:r>
            <a:r>
              <a:rPr lang="en-US" altLang="en-US" smtClean="0">
                <a:sym typeface="Symbol" pitchFamily="18" charset="2"/>
              </a:rPr>
              <a:t> r.v. is</a:t>
            </a:r>
          </a:p>
          <a:p>
            <a:pPr eaLnBrk="1" hangingPunct="1"/>
            <a:endParaRPr lang="en-US" altLang="en-US" smtClean="0">
              <a:sym typeface="Symbol" pitchFamily="18" charset="2"/>
            </a:endParaRPr>
          </a:p>
        </p:txBody>
      </p:sp>
      <p:sp>
        <p:nvSpPr>
          <p:cNvPr id="11269" name="Rectangle 6"/>
          <p:cNvSpPr>
            <a:spLocks noGrp="1" noChangeArrowheads="1"/>
          </p:cNvSpPr>
          <p:nvPr>
            <p:ph type="title"/>
          </p:nvPr>
        </p:nvSpPr>
        <p:spPr/>
        <p:txBody>
          <a:bodyPr/>
          <a:lstStyle/>
          <a:p>
            <a:pPr eaLnBrk="1" hangingPunct="1"/>
            <a:r>
              <a:rPr lang="en-US" altLang="en-US" smtClean="0"/>
              <a:t>Mean or Expectation</a:t>
            </a:r>
          </a:p>
        </p:txBody>
      </p:sp>
      <p:graphicFrame>
        <p:nvGraphicFramePr>
          <p:cNvPr id="11266" name="Object 8"/>
          <p:cNvGraphicFramePr>
            <a:graphicFrameLocks noChangeAspect="1"/>
          </p:cNvGraphicFramePr>
          <p:nvPr/>
        </p:nvGraphicFramePr>
        <p:xfrm>
          <a:off x="2741613" y="3756025"/>
          <a:ext cx="2921000" cy="685800"/>
        </p:xfrm>
        <a:graphic>
          <a:graphicData uri="http://schemas.openxmlformats.org/presentationml/2006/ole">
            <mc:AlternateContent xmlns:mc="http://schemas.openxmlformats.org/markup-compatibility/2006">
              <mc:Choice xmlns:v="urn:schemas-microsoft-com:vml" Requires="v">
                <p:oleObj spid="_x0000_s11282" name="Equation" r:id="rId4" imgW="1460160" imgH="342720" progId="Equation.DSMT4">
                  <p:embed/>
                </p:oleObj>
              </mc:Choice>
              <mc:Fallback>
                <p:oleObj name="Equation" r:id="rId4" imgW="1460160" imgH="34272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1613" y="3756025"/>
                        <a:ext cx="29210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7" name="Object 9"/>
          <p:cNvGraphicFramePr>
            <a:graphicFrameLocks noChangeAspect="1"/>
          </p:cNvGraphicFramePr>
          <p:nvPr/>
        </p:nvGraphicFramePr>
        <p:xfrm>
          <a:off x="2741613" y="2112963"/>
          <a:ext cx="3225800" cy="660400"/>
        </p:xfrm>
        <a:graphic>
          <a:graphicData uri="http://schemas.openxmlformats.org/presentationml/2006/ole">
            <mc:AlternateContent xmlns:mc="http://schemas.openxmlformats.org/markup-compatibility/2006">
              <mc:Choice xmlns:v="urn:schemas-microsoft-com:vml" Requires="v">
                <p:oleObj spid="_x0000_s11283" name="Equation" r:id="rId6" imgW="1612800" imgH="330120" progId="Equation.DSMT4">
                  <p:embed/>
                </p:oleObj>
              </mc:Choice>
              <mc:Fallback>
                <p:oleObj name="Equation" r:id="rId6" imgW="1612800" imgH="33012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1613" y="2112963"/>
                        <a:ext cx="32258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smtClean="0"/>
              <a:t>Example:  Mean Packet Length</a:t>
            </a:r>
          </a:p>
        </p:txBody>
      </p:sp>
      <p:sp>
        <p:nvSpPr>
          <p:cNvPr id="44035" name="Rectangle 3"/>
          <p:cNvSpPr>
            <a:spLocks noGrp="1" noChangeArrowheads="1"/>
          </p:cNvSpPr>
          <p:nvPr>
            <p:ph type="body" idx="1"/>
          </p:nvPr>
        </p:nvSpPr>
        <p:spPr/>
        <p:txBody>
          <a:bodyPr/>
          <a:lstStyle/>
          <a:p>
            <a:pPr eaLnBrk="1" hangingPunct="1">
              <a:tabLst>
                <a:tab pos="1654175" algn="l"/>
              </a:tabLst>
            </a:pPr>
            <a:r>
              <a:rPr lang="en-US" altLang="en-US" sz="2400" dirty="0" smtClean="0"/>
              <a:t>A source produces packets of sizes 40 bytes, 150 bytes and 400 bytes, with probabilities ½, ¼, and ¼, respectively</a:t>
            </a:r>
          </a:p>
          <a:p>
            <a:pPr eaLnBrk="1" hangingPunct="1">
              <a:tabLst>
                <a:tab pos="1654175" algn="l"/>
              </a:tabLst>
            </a:pPr>
            <a:r>
              <a:rPr lang="en-US" altLang="en-US" sz="2400" dirty="0" smtClean="0"/>
              <a:t>Define </a:t>
            </a:r>
            <a:r>
              <a:rPr lang="en-US" altLang="en-US" sz="2400" i="1" dirty="0" smtClean="0">
                <a:latin typeface="Times New Roman" pitchFamily="18" charset="0"/>
              </a:rPr>
              <a:t>X</a:t>
            </a:r>
            <a:r>
              <a:rPr lang="en-US" altLang="en-US" sz="2400" dirty="0" smtClean="0">
                <a:latin typeface="Times New Roman" pitchFamily="18" charset="0"/>
              </a:rPr>
              <a:t> </a:t>
            </a:r>
            <a:r>
              <a:rPr lang="en-US" altLang="en-US" sz="2400" dirty="0" smtClean="0"/>
              <a:t>as the length of a packet produced by the source</a:t>
            </a:r>
          </a:p>
          <a:p>
            <a:pPr lvl="1" eaLnBrk="1" hangingPunct="1">
              <a:tabLst>
                <a:tab pos="1654175" algn="l"/>
              </a:tabLst>
            </a:pPr>
            <a:r>
              <a:rPr lang="en-US" altLang="en-US" sz="2400" dirty="0" smtClean="0"/>
              <a:t>A discrete random variable</a:t>
            </a:r>
          </a:p>
          <a:p>
            <a:pPr eaLnBrk="1" hangingPunct="1">
              <a:tabLst>
                <a:tab pos="1654175" algn="l"/>
              </a:tabLst>
            </a:pPr>
            <a:r>
              <a:rPr lang="en-US" altLang="en-US" sz="2400" dirty="0" smtClean="0"/>
              <a:t>We can calculate the mean of </a:t>
            </a:r>
            <a:r>
              <a:rPr lang="en-US" altLang="en-US" sz="2400" i="1" dirty="0" smtClean="0">
                <a:latin typeface="Times New Roman" pitchFamily="18" charset="0"/>
              </a:rPr>
              <a:t>X		         (click)</a:t>
            </a:r>
            <a:endParaRPr lang="en-US" altLang="en-US" sz="2400" dirty="0" smtClean="0"/>
          </a:p>
          <a:p>
            <a:pPr lvl="1" eaLnBrk="1" hangingPunct="1">
              <a:tabLst>
                <a:tab pos="1654175" algn="l"/>
              </a:tabLst>
            </a:pPr>
            <a:r>
              <a:rPr lang="en-US" altLang="en-US" sz="2400" dirty="0" smtClean="0">
                <a:latin typeface="Times New Roman" pitchFamily="18" charset="0"/>
              </a:rPr>
              <a:t>E[</a:t>
            </a:r>
            <a:r>
              <a:rPr lang="en-US" altLang="en-US" sz="2400" i="1" dirty="0" smtClean="0">
                <a:latin typeface="Times New Roman" pitchFamily="18" charset="0"/>
              </a:rPr>
              <a:t>X</a:t>
            </a:r>
            <a:r>
              <a:rPr lang="en-US" altLang="en-US" sz="2400" dirty="0" smtClean="0">
                <a:latin typeface="Times New Roman" pitchFamily="18" charset="0"/>
              </a:rPr>
              <a:t>]</a:t>
            </a:r>
            <a:r>
              <a:rPr lang="en-US" altLang="en-US" sz="2400" dirty="0" smtClean="0"/>
              <a:t>	= (1/2) 40 + (1/4) 150 + (1/4) 400</a:t>
            </a:r>
            <a:br>
              <a:rPr lang="en-US" altLang="en-US" sz="2400" dirty="0" smtClean="0"/>
            </a:br>
            <a:r>
              <a:rPr lang="en-US" altLang="en-US" sz="2400" dirty="0" smtClean="0"/>
              <a:t>	= 157.5 bytes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7"/>
          <p:cNvSpPr>
            <a:spLocks noGrp="1" noChangeArrowheads="1"/>
          </p:cNvSpPr>
          <p:nvPr>
            <p:ph type="body" idx="1"/>
          </p:nvPr>
        </p:nvSpPr>
        <p:spPr/>
        <p:txBody>
          <a:bodyPr/>
          <a:lstStyle/>
          <a:p>
            <a:pPr eaLnBrk="1" hangingPunct="1"/>
            <a:r>
              <a:rPr lang="en-US" altLang="en-US" smtClean="0">
                <a:sym typeface="Symbol" pitchFamily="18" charset="2"/>
              </a:rPr>
              <a:t>For a continuous r.v. </a:t>
            </a:r>
          </a:p>
          <a:p>
            <a:pPr eaLnBrk="1" hangingPunct="1"/>
            <a:endParaRPr lang="en-US" altLang="en-US" smtClean="0">
              <a:sym typeface="Symbol" pitchFamily="18" charset="2"/>
            </a:endParaRPr>
          </a:p>
          <a:p>
            <a:pPr eaLnBrk="1" hangingPunct="1"/>
            <a:endParaRPr lang="en-US" altLang="en-US" smtClean="0">
              <a:sym typeface="Symbol" pitchFamily="18" charset="2"/>
            </a:endParaRPr>
          </a:p>
          <a:p>
            <a:pPr eaLnBrk="1" hangingPunct="1"/>
            <a:endParaRPr lang="en-US" altLang="en-US" smtClean="0">
              <a:sym typeface="Symbol" pitchFamily="18" charset="2"/>
            </a:endParaRPr>
          </a:p>
          <a:p>
            <a:pPr eaLnBrk="1" hangingPunct="1"/>
            <a:endParaRPr lang="en-US" altLang="en-US" smtClean="0">
              <a:sym typeface="Symbol" pitchFamily="18" charset="2"/>
            </a:endParaRPr>
          </a:p>
          <a:p>
            <a:pPr eaLnBrk="1" hangingPunct="1"/>
            <a:endParaRPr lang="en-US" altLang="en-US" smtClean="0">
              <a:sym typeface="Symbol" pitchFamily="18" charset="2"/>
            </a:endParaRPr>
          </a:p>
          <a:p>
            <a:pPr eaLnBrk="1" hangingPunct="1"/>
            <a:r>
              <a:rPr lang="en-US" altLang="en-US" smtClean="0">
                <a:sym typeface="Symbol" pitchFamily="18" charset="2"/>
              </a:rPr>
              <a:t>For a </a:t>
            </a:r>
            <a:r>
              <a:rPr lang="en-US" altLang="en-US" smtClean="0">
                <a:solidFill>
                  <a:srgbClr val="FF0000"/>
                </a:solidFill>
                <a:sym typeface="Symbol" pitchFamily="18" charset="2"/>
              </a:rPr>
              <a:t>discrete</a:t>
            </a:r>
            <a:r>
              <a:rPr lang="en-US" altLang="en-US" smtClean="0">
                <a:sym typeface="Symbol" pitchFamily="18" charset="2"/>
              </a:rPr>
              <a:t> r.v.</a:t>
            </a:r>
          </a:p>
          <a:p>
            <a:pPr eaLnBrk="1" hangingPunct="1"/>
            <a:endParaRPr lang="en-US" altLang="en-US" smtClean="0">
              <a:sym typeface="Symbol" pitchFamily="18" charset="2"/>
            </a:endParaRPr>
          </a:p>
        </p:txBody>
      </p:sp>
      <p:sp>
        <p:nvSpPr>
          <p:cNvPr id="12295" name="Rectangle 6"/>
          <p:cNvSpPr>
            <a:spLocks noGrp="1" noChangeArrowheads="1"/>
          </p:cNvSpPr>
          <p:nvPr>
            <p:ph type="title"/>
          </p:nvPr>
        </p:nvSpPr>
        <p:spPr/>
        <p:txBody>
          <a:bodyPr/>
          <a:lstStyle/>
          <a:p>
            <a:pPr eaLnBrk="1" hangingPunct="1"/>
            <a:r>
              <a:rPr lang="en-US" altLang="en-US" smtClean="0"/>
              <a:t>Second and </a:t>
            </a:r>
            <a:r>
              <a:rPr lang="en-US" altLang="en-US" i="1" smtClean="0"/>
              <a:t>n</a:t>
            </a:r>
            <a:r>
              <a:rPr lang="en-US" altLang="en-US" sz="800" i="1" smtClean="0"/>
              <a:t> </a:t>
            </a:r>
            <a:r>
              <a:rPr lang="en-US" altLang="en-US" smtClean="0"/>
              <a:t>th Moments</a:t>
            </a:r>
          </a:p>
        </p:txBody>
      </p:sp>
      <p:graphicFrame>
        <p:nvGraphicFramePr>
          <p:cNvPr id="12290" name="Object 11"/>
          <p:cNvGraphicFramePr>
            <a:graphicFrameLocks noChangeAspect="1"/>
          </p:cNvGraphicFramePr>
          <p:nvPr/>
        </p:nvGraphicFramePr>
        <p:xfrm>
          <a:off x="2741613" y="4876800"/>
          <a:ext cx="2590800" cy="685800"/>
        </p:xfrm>
        <a:graphic>
          <a:graphicData uri="http://schemas.openxmlformats.org/presentationml/2006/ole">
            <mc:AlternateContent xmlns:mc="http://schemas.openxmlformats.org/markup-compatibility/2006">
              <mc:Choice xmlns:v="urn:schemas-microsoft-com:vml" Requires="v">
                <p:oleObj spid="_x0000_s12320" name="Equation" r:id="rId4" imgW="1295280" imgH="342720" progId="Equation.DSMT4">
                  <p:embed/>
                </p:oleObj>
              </mc:Choice>
              <mc:Fallback>
                <p:oleObj name="Equation" r:id="rId4" imgW="1295280" imgH="342720"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1613" y="4876800"/>
                        <a:ext cx="25908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1" name="Object 12"/>
          <p:cNvGraphicFramePr>
            <a:graphicFrameLocks noChangeAspect="1"/>
          </p:cNvGraphicFramePr>
          <p:nvPr/>
        </p:nvGraphicFramePr>
        <p:xfrm>
          <a:off x="2741613" y="4092575"/>
          <a:ext cx="2590800" cy="685800"/>
        </p:xfrm>
        <a:graphic>
          <a:graphicData uri="http://schemas.openxmlformats.org/presentationml/2006/ole">
            <mc:AlternateContent xmlns:mc="http://schemas.openxmlformats.org/markup-compatibility/2006">
              <mc:Choice xmlns:v="urn:schemas-microsoft-com:vml" Requires="v">
                <p:oleObj spid="_x0000_s12321" name="Equation" r:id="rId6" imgW="1295280" imgH="342720" progId="Equation.DSMT4">
                  <p:embed/>
                </p:oleObj>
              </mc:Choice>
              <mc:Fallback>
                <p:oleObj name="Equation" r:id="rId6" imgW="1295280" imgH="34272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1613" y="4092575"/>
                        <a:ext cx="25908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 name="Object 13"/>
          <p:cNvGraphicFramePr>
            <a:graphicFrameLocks noChangeAspect="1"/>
          </p:cNvGraphicFramePr>
          <p:nvPr/>
        </p:nvGraphicFramePr>
        <p:xfrm>
          <a:off x="2741613" y="2660650"/>
          <a:ext cx="2870200" cy="660400"/>
        </p:xfrm>
        <a:graphic>
          <a:graphicData uri="http://schemas.openxmlformats.org/presentationml/2006/ole">
            <mc:AlternateContent xmlns:mc="http://schemas.openxmlformats.org/markup-compatibility/2006">
              <mc:Choice xmlns:v="urn:schemas-microsoft-com:vml" Requires="v">
                <p:oleObj spid="_x0000_s12322" name="Equation" r:id="rId8" imgW="1434960" imgH="330120" progId="Equation.DSMT4">
                  <p:embed/>
                </p:oleObj>
              </mc:Choice>
              <mc:Fallback>
                <p:oleObj name="Equation" r:id="rId8" imgW="1434960" imgH="33012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1613" y="2660650"/>
                        <a:ext cx="28702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3" name="Object 14"/>
          <p:cNvGraphicFramePr>
            <a:graphicFrameLocks noChangeAspect="1"/>
          </p:cNvGraphicFramePr>
          <p:nvPr/>
        </p:nvGraphicFramePr>
        <p:xfrm>
          <a:off x="2741613" y="1820863"/>
          <a:ext cx="2844800" cy="660400"/>
        </p:xfrm>
        <a:graphic>
          <a:graphicData uri="http://schemas.openxmlformats.org/presentationml/2006/ole">
            <mc:AlternateContent xmlns:mc="http://schemas.openxmlformats.org/markup-compatibility/2006">
              <mc:Choice xmlns:v="urn:schemas-microsoft-com:vml" Requires="v">
                <p:oleObj spid="_x0000_s12323" name="Equation" r:id="rId10" imgW="1422360" imgH="330120" progId="Equation.DSMT4">
                  <p:embed/>
                </p:oleObj>
              </mc:Choice>
              <mc:Fallback>
                <p:oleObj name="Equation" r:id="rId10" imgW="1422360" imgH="330120"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1613" y="1820863"/>
                        <a:ext cx="28448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7"/>
          <p:cNvSpPr>
            <a:spLocks noGrp="1" noChangeArrowheads="1"/>
          </p:cNvSpPr>
          <p:nvPr>
            <p:ph type="body" idx="1"/>
          </p:nvPr>
        </p:nvSpPr>
        <p:spPr/>
        <p:txBody>
          <a:bodyPr/>
          <a:lstStyle/>
          <a:p>
            <a:pPr eaLnBrk="1" hangingPunct="1"/>
            <a:r>
              <a:rPr lang="en-US" altLang="en-US" smtClean="0">
                <a:sym typeface="Symbol" pitchFamily="18" charset="2"/>
              </a:rPr>
              <a:t>The </a:t>
            </a:r>
            <a:r>
              <a:rPr lang="en-US" altLang="en-US" smtClean="0">
                <a:solidFill>
                  <a:schemeClr val="tx2"/>
                </a:solidFill>
                <a:sym typeface="Symbol" pitchFamily="18" charset="2"/>
              </a:rPr>
              <a:t>variance</a:t>
            </a:r>
            <a:endParaRPr lang="en-US" altLang="en-US" smtClean="0">
              <a:sym typeface="Symbol" pitchFamily="18" charset="2"/>
            </a:endParaRPr>
          </a:p>
          <a:p>
            <a:pPr eaLnBrk="1" hangingPunct="1"/>
            <a:endParaRPr lang="en-US" altLang="en-US" smtClean="0">
              <a:sym typeface="Symbol" pitchFamily="18" charset="2"/>
            </a:endParaRPr>
          </a:p>
          <a:p>
            <a:pPr eaLnBrk="1" hangingPunct="1"/>
            <a:endParaRPr lang="en-US" altLang="en-US" smtClean="0">
              <a:sym typeface="Symbol" pitchFamily="18" charset="2"/>
            </a:endParaRPr>
          </a:p>
          <a:p>
            <a:pPr eaLnBrk="1" hangingPunct="1"/>
            <a:endParaRPr lang="en-US" altLang="en-US" smtClean="0">
              <a:sym typeface="Symbol" pitchFamily="18" charset="2"/>
            </a:endParaRPr>
          </a:p>
          <a:p>
            <a:pPr eaLnBrk="1" hangingPunct="1"/>
            <a:r>
              <a:rPr lang="en-US" altLang="en-US" smtClean="0">
                <a:sym typeface="Symbol" pitchFamily="18" charset="2"/>
              </a:rPr>
              <a:t>The </a:t>
            </a:r>
            <a:r>
              <a:rPr lang="en-US" altLang="en-US" smtClean="0">
                <a:solidFill>
                  <a:schemeClr val="tx2"/>
                </a:solidFill>
                <a:sym typeface="Symbol" pitchFamily="18" charset="2"/>
              </a:rPr>
              <a:t>standard deviation</a:t>
            </a:r>
            <a:endParaRPr lang="en-US" altLang="en-US" smtClean="0">
              <a:sym typeface="Symbol" pitchFamily="18" charset="2"/>
            </a:endParaRPr>
          </a:p>
          <a:p>
            <a:pPr eaLnBrk="1" hangingPunct="1"/>
            <a:endParaRPr lang="en-US" altLang="en-US" smtClean="0">
              <a:sym typeface="Symbol" pitchFamily="18" charset="2"/>
            </a:endParaRPr>
          </a:p>
        </p:txBody>
      </p:sp>
      <p:sp>
        <p:nvSpPr>
          <p:cNvPr id="13317" name="Rectangle 6"/>
          <p:cNvSpPr>
            <a:spLocks noGrp="1" noChangeArrowheads="1"/>
          </p:cNvSpPr>
          <p:nvPr>
            <p:ph type="title"/>
          </p:nvPr>
        </p:nvSpPr>
        <p:spPr/>
        <p:txBody>
          <a:bodyPr/>
          <a:lstStyle/>
          <a:p>
            <a:pPr eaLnBrk="1" hangingPunct="1"/>
            <a:r>
              <a:rPr lang="en-US" altLang="en-US" smtClean="0"/>
              <a:t>Variance and Standard Deviation</a:t>
            </a:r>
          </a:p>
        </p:txBody>
      </p:sp>
      <p:graphicFrame>
        <p:nvGraphicFramePr>
          <p:cNvPr id="13314" name="Object 8"/>
          <p:cNvGraphicFramePr>
            <a:graphicFrameLocks noChangeAspect="1"/>
          </p:cNvGraphicFramePr>
          <p:nvPr/>
        </p:nvGraphicFramePr>
        <p:xfrm>
          <a:off x="2741613" y="3465513"/>
          <a:ext cx="1905000" cy="508000"/>
        </p:xfrm>
        <a:graphic>
          <a:graphicData uri="http://schemas.openxmlformats.org/presentationml/2006/ole">
            <mc:AlternateContent xmlns:mc="http://schemas.openxmlformats.org/markup-compatibility/2006">
              <mc:Choice xmlns:v="urn:schemas-microsoft-com:vml" Requires="v">
                <p:oleObj spid="_x0000_s13330" name="Equation" r:id="rId4" imgW="952200" imgH="253800" progId="Equation.DSMT4">
                  <p:embed/>
                </p:oleObj>
              </mc:Choice>
              <mc:Fallback>
                <p:oleObj name="Equation" r:id="rId4" imgW="952200" imgH="2538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1613" y="3465513"/>
                        <a:ext cx="19050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 name="Object 9"/>
          <p:cNvGraphicFramePr>
            <a:graphicFrameLocks noChangeAspect="1"/>
          </p:cNvGraphicFramePr>
          <p:nvPr/>
        </p:nvGraphicFramePr>
        <p:xfrm>
          <a:off x="2741613" y="1854200"/>
          <a:ext cx="5308600" cy="482600"/>
        </p:xfrm>
        <a:graphic>
          <a:graphicData uri="http://schemas.openxmlformats.org/presentationml/2006/ole">
            <mc:AlternateContent xmlns:mc="http://schemas.openxmlformats.org/markup-compatibility/2006">
              <mc:Choice xmlns:v="urn:schemas-microsoft-com:vml" Requires="v">
                <p:oleObj spid="_x0000_s13331" name="Equation" r:id="rId6" imgW="2654280" imgH="241200" progId="Equation.DSMT4">
                  <p:embed/>
                </p:oleObj>
              </mc:Choice>
              <mc:Fallback>
                <p:oleObj name="Equation" r:id="rId6" imgW="2654280" imgH="2412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1613" y="1854200"/>
                        <a:ext cx="53086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5"/>
          <p:cNvSpPr>
            <a:spLocks noGrp="1" noChangeArrowheads="1"/>
          </p:cNvSpPr>
          <p:nvPr>
            <p:ph type="title"/>
          </p:nvPr>
        </p:nvSpPr>
        <p:spPr/>
        <p:txBody>
          <a:bodyPr/>
          <a:lstStyle/>
          <a:p>
            <a:pPr eaLnBrk="1" hangingPunct="1"/>
            <a:r>
              <a:rPr lang="en-US" altLang="en-US" smtClean="0"/>
              <a:t>Properties</a:t>
            </a:r>
          </a:p>
        </p:txBody>
      </p:sp>
      <p:sp>
        <p:nvSpPr>
          <p:cNvPr id="14342" name="Rectangle 6"/>
          <p:cNvSpPr>
            <a:spLocks noGrp="1" noChangeArrowheads="1"/>
          </p:cNvSpPr>
          <p:nvPr>
            <p:ph type="body" idx="1"/>
          </p:nvPr>
        </p:nvSpPr>
        <p:spPr/>
        <p:txBody>
          <a:bodyPr/>
          <a:lstStyle/>
          <a:p>
            <a:pPr eaLnBrk="1" hangingPunct="1"/>
            <a:r>
              <a:rPr lang="en-US" altLang="en-US" smtClean="0"/>
              <a:t>Some additional properties (where </a:t>
            </a:r>
            <a:r>
              <a:rPr lang="en-US" altLang="en-US" i="1" smtClean="0"/>
              <a:t>a</a:t>
            </a:r>
            <a:r>
              <a:rPr lang="en-US" altLang="en-US" smtClean="0"/>
              <a:t> is a constant)</a:t>
            </a:r>
          </a:p>
        </p:txBody>
      </p:sp>
      <p:graphicFrame>
        <p:nvGraphicFramePr>
          <p:cNvPr id="14338" name="Object 7"/>
          <p:cNvGraphicFramePr>
            <a:graphicFrameLocks noChangeAspect="1"/>
          </p:cNvGraphicFramePr>
          <p:nvPr/>
        </p:nvGraphicFramePr>
        <p:xfrm>
          <a:off x="2741613" y="2171700"/>
          <a:ext cx="2082800" cy="508000"/>
        </p:xfrm>
        <a:graphic>
          <a:graphicData uri="http://schemas.openxmlformats.org/presentationml/2006/ole">
            <mc:AlternateContent xmlns:mc="http://schemas.openxmlformats.org/markup-compatibility/2006">
              <mc:Choice xmlns:v="urn:schemas-microsoft-com:vml" Requires="v">
                <p:oleObj spid="_x0000_s14361" name="Equation" r:id="rId4" imgW="1041120" imgH="253800" progId="Equation.DSMT4">
                  <p:embed/>
                </p:oleObj>
              </mc:Choice>
              <mc:Fallback>
                <p:oleObj name="Equation" r:id="rId4" imgW="1041120" imgH="2538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1613" y="2171700"/>
                        <a:ext cx="20828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9" name="Object 8"/>
          <p:cNvGraphicFramePr>
            <a:graphicFrameLocks noChangeAspect="1"/>
          </p:cNvGraphicFramePr>
          <p:nvPr/>
        </p:nvGraphicFramePr>
        <p:xfrm>
          <a:off x="2741613" y="2847975"/>
          <a:ext cx="3198812" cy="508000"/>
        </p:xfrm>
        <a:graphic>
          <a:graphicData uri="http://schemas.openxmlformats.org/presentationml/2006/ole">
            <mc:AlternateContent xmlns:mc="http://schemas.openxmlformats.org/markup-compatibility/2006">
              <mc:Choice xmlns:v="urn:schemas-microsoft-com:vml" Requires="v">
                <p:oleObj spid="_x0000_s14362" name="Equation" r:id="rId6" imgW="1600200" imgH="253800" progId="Equation.DSMT4">
                  <p:embed/>
                </p:oleObj>
              </mc:Choice>
              <mc:Fallback>
                <p:oleObj name="Equation" r:id="rId6" imgW="1600200" imgH="2538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1613" y="2847975"/>
                        <a:ext cx="319881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0" name="Object 9"/>
          <p:cNvGraphicFramePr>
            <a:graphicFrameLocks noChangeAspect="1"/>
          </p:cNvGraphicFramePr>
          <p:nvPr/>
        </p:nvGraphicFramePr>
        <p:xfrm>
          <a:off x="2741613" y="3683000"/>
          <a:ext cx="3454400" cy="506413"/>
        </p:xfrm>
        <a:graphic>
          <a:graphicData uri="http://schemas.openxmlformats.org/presentationml/2006/ole">
            <mc:AlternateContent xmlns:mc="http://schemas.openxmlformats.org/markup-compatibility/2006">
              <mc:Choice xmlns:v="urn:schemas-microsoft-com:vml" Requires="v">
                <p:oleObj spid="_x0000_s14363" name="Equation" r:id="rId8" imgW="1726920" imgH="253800" progId="Equation.DSMT4">
                  <p:embed/>
                </p:oleObj>
              </mc:Choice>
              <mc:Fallback>
                <p:oleObj name="Equation" r:id="rId8" imgW="1726920" imgH="25380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1613" y="3683000"/>
                        <a:ext cx="3454400"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8"/>
          <p:cNvSpPr>
            <a:spLocks noGrp="1" noChangeArrowheads="1"/>
          </p:cNvSpPr>
          <p:nvPr>
            <p:ph type="title"/>
          </p:nvPr>
        </p:nvSpPr>
        <p:spPr/>
        <p:txBody>
          <a:bodyPr/>
          <a:lstStyle/>
          <a:p>
            <a:pPr eaLnBrk="1" hangingPunct="1"/>
            <a:r>
              <a:rPr lang="en-US" altLang="en-US" smtClean="0"/>
              <a:t>Stochastic Processes </a:t>
            </a:r>
          </a:p>
        </p:txBody>
      </p:sp>
      <p:sp>
        <p:nvSpPr>
          <p:cNvPr id="45059" name="Rectangle 1029"/>
          <p:cNvSpPr>
            <a:spLocks noGrp="1" noChangeArrowheads="1"/>
          </p:cNvSpPr>
          <p:nvPr>
            <p:ph type="body" idx="1"/>
          </p:nvPr>
        </p:nvSpPr>
        <p:spPr/>
        <p:txBody>
          <a:bodyPr/>
          <a:lstStyle/>
          <a:p>
            <a:pPr eaLnBrk="1" hangingPunct="1"/>
            <a:r>
              <a:rPr lang="en-US" altLang="en-US" dirty="0" smtClean="0"/>
              <a:t>A </a:t>
            </a:r>
            <a:r>
              <a:rPr lang="en-US" altLang="en-US" dirty="0" smtClean="0">
                <a:solidFill>
                  <a:schemeClr val="tx2"/>
                </a:solidFill>
              </a:rPr>
              <a:t>stochastic process</a:t>
            </a:r>
            <a:r>
              <a:rPr lang="en-US" altLang="en-US" dirty="0" smtClean="0"/>
              <a:t> (or </a:t>
            </a:r>
            <a:r>
              <a:rPr lang="en-US" altLang="en-US" dirty="0" smtClean="0">
                <a:solidFill>
                  <a:schemeClr val="tx2"/>
                </a:solidFill>
              </a:rPr>
              <a:t>random process</a:t>
            </a:r>
            <a:r>
              <a:rPr lang="en-US" altLang="en-US" dirty="0" smtClean="0"/>
              <a:t>) is a family of random variables </a:t>
            </a:r>
            <a:r>
              <a:rPr lang="en-US" altLang="en-US" dirty="0" smtClean="0">
                <a:latin typeface="Times New Roman" pitchFamily="18" charset="0"/>
              </a:rPr>
              <a:t>{</a:t>
            </a:r>
            <a:r>
              <a:rPr lang="en-US" altLang="en-US" i="1" dirty="0" smtClean="0">
                <a:latin typeface="Times New Roman" pitchFamily="18" charset="0"/>
              </a:rPr>
              <a:t>X</a:t>
            </a:r>
            <a:r>
              <a:rPr lang="en-US" altLang="en-US" dirty="0" smtClean="0">
                <a:latin typeface="Times New Roman" pitchFamily="18" charset="0"/>
              </a:rPr>
              <a:t>(</a:t>
            </a:r>
            <a:r>
              <a:rPr lang="en-US" altLang="en-US" i="1" dirty="0" smtClean="0">
                <a:latin typeface="Times New Roman" pitchFamily="18" charset="0"/>
              </a:rPr>
              <a:t>t</a:t>
            </a:r>
            <a:r>
              <a:rPr lang="en-US" altLang="en-US" dirty="0" smtClean="0">
                <a:latin typeface="Times New Roman" pitchFamily="18" charset="0"/>
              </a:rPr>
              <a:t>): </a:t>
            </a:r>
            <a:r>
              <a:rPr lang="en-US" altLang="en-US" i="1" dirty="0" smtClean="0">
                <a:latin typeface="Times New Roman" pitchFamily="18" charset="0"/>
              </a:rPr>
              <a:t>t </a:t>
            </a:r>
            <a:r>
              <a:rPr lang="en-US" altLang="en-US" dirty="0" smtClean="0">
                <a:latin typeface="Times New Roman" pitchFamily="18" charset="0"/>
                <a:sym typeface="Symbol" pitchFamily="18" charset="2"/>
              </a:rPr>
              <a:t> </a:t>
            </a:r>
            <a:r>
              <a:rPr lang="en-US" altLang="en-US" i="1" dirty="0" smtClean="0">
                <a:latin typeface="Times New Roman" pitchFamily="18" charset="0"/>
                <a:sym typeface="Symbol" pitchFamily="18" charset="2"/>
              </a:rPr>
              <a:t>T</a:t>
            </a:r>
            <a:r>
              <a:rPr lang="en-US" altLang="en-US" dirty="0" smtClean="0">
                <a:latin typeface="Times New Roman" pitchFamily="18" charset="0"/>
                <a:sym typeface="Symbol" pitchFamily="18" charset="2"/>
              </a:rPr>
              <a:t>}</a:t>
            </a:r>
            <a:r>
              <a:rPr lang="en-US" altLang="en-US" dirty="0" smtClean="0">
                <a:sym typeface="Symbol" pitchFamily="18" charset="2"/>
              </a:rPr>
              <a:t> indexed by parameter </a:t>
            </a:r>
            <a:r>
              <a:rPr lang="en-US" altLang="en-US" i="1" dirty="0" smtClean="0">
                <a:latin typeface="Times New Roman" pitchFamily="18" charset="0"/>
                <a:cs typeface="Times New Roman" pitchFamily="18" charset="0"/>
                <a:sym typeface="Symbol" pitchFamily="18" charset="2"/>
              </a:rPr>
              <a:t>t</a:t>
            </a:r>
            <a:r>
              <a:rPr lang="en-US" altLang="en-US" dirty="0" smtClean="0">
                <a:sym typeface="Symbol" pitchFamily="18" charset="2"/>
              </a:rPr>
              <a:t> over index set </a:t>
            </a:r>
            <a:r>
              <a:rPr lang="en-US" altLang="en-US" i="1" dirty="0" smtClean="0">
                <a:latin typeface="Times New Roman" pitchFamily="18" charset="0"/>
                <a:cs typeface="Times New Roman" pitchFamily="18" charset="0"/>
                <a:sym typeface="Symbol" pitchFamily="18" charset="2"/>
              </a:rPr>
              <a:t>T</a:t>
            </a:r>
            <a:endParaRPr lang="en-US" altLang="en-US" dirty="0" smtClean="0">
              <a:latin typeface="Times New Roman" pitchFamily="18" charset="0"/>
              <a:cs typeface="Times New Roman" pitchFamily="18" charset="0"/>
            </a:endParaRPr>
          </a:p>
          <a:p>
            <a:pPr lvl="1" eaLnBrk="1" hangingPunct="1"/>
            <a:r>
              <a:rPr lang="en-US" altLang="en-US" dirty="0" smtClean="0"/>
              <a:t>The typical interpretation is that </a:t>
            </a:r>
            <a:r>
              <a:rPr lang="en-US" altLang="en-US" i="1" dirty="0" smtClean="0">
                <a:latin typeface="Times New Roman" pitchFamily="18" charset="0"/>
              </a:rPr>
              <a:t>T</a:t>
            </a:r>
            <a:r>
              <a:rPr lang="en-US" altLang="en-US" dirty="0" smtClean="0">
                <a:latin typeface="Times New Roman" pitchFamily="18" charset="0"/>
              </a:rPr>
              <a:t> </a:t>
            </a:r>
            <a:r>
              <a:rPr lang="en-US" altLang="en-US" dirty="0" smtClean="0"/>
              <a:t>is the time dimension and </a:t>
            </a:r>
            <a:r>
              <a:rPr lang="en-US" altLang="en-US" dirty="0" err="1" smtClean="0"/>
              <a:t>r.v</a:t>
            </a:r>
            <a:r>
              <a:rPr lang="en-US" altLang="en-US" dirty="0" smtClean="0"/>
              <a:t>. </a:t>
            </a:r>
            <a:r>
              <a:rPr lang="en-US" altLang="en-US" i="1" dirty="0" smtClean="0">
                <a:latin typeface="Times New Roman" pitchFamily="18" charset="0"/>
              </a:rPr>
              <a:t>X</a:t>
            </a:r>
            <a:r>
              <a:rPr lang="en-US" altLang="en-US" dirty="0" smtClean="0"/>
              <a:t> is a function of time</a:t>
            </a:r>
          </a:p>
          <a:p>
            <a:pPr eaLnBrk="1" hangingPunct="1"/>
            <a:endParaRPr lang="en-US" altLang="en-US" dirty="0" smtClean="0">
              <a:solidFill>
                <a:schemeClr val="tx2"/>
              </a:solidFill>
            </a:endParaRPr>
          </a:p>
          <a:p>
            <a:pPr eaLnBrk="1" hangingPunct="1"/>
            <a:r>
              <a:rPr lang="en-US" altLang="en-US" dirty="0" smtClean="0">
                <a:solidFill>
                  <a:schemeClr val="tx2"/>
                </a:solidFill>
              </a:rPr>
              <a:t>Continuous-time</a:t>
            </a:r>
            <a:r>
              <a:rPr lang="en-US" altLang="en-US" dirty="0" smtClean="0"/>
              <a:t> versus </a:t>
            </a:r>
            <a:r>
              <a:rPr lang="en-US" altLang="en-US" dirty="0" smtClean="0">
                <a:solidFill>
                  <a:srgbClr val="FF0000"/>
                </a:solidFill>
              </a:rPr>
              <a:t>discrete-time</a:t>
            </a:r>
          </a:p>
          <a:p>
            <a:pPr lvl="1" eaLnBrk="1" hangingPunct="1"/>
            <a:r>
              <a:rPr lang="en-US" altLang="en-US" dirty="0" smtClean="0"/>
              <a:t>The </a:t>
            </a:r>
            <a:r>
              <a:rPr lang="en-US" altLang="en-US" dirty="0" err="1" smtClean="0"/>
              <a:t>r.v</a:t>
            </a:r>
            <a:r>
              <a:rPr lang="en-US" altLang="en-US" dirty="0" smtClean="0"/>
              <a:t>. takes new values at some point of time in continuous versus discrete time</a:t>
            </a:r>
          </a:p>
          <a:p>
            <a:pPr eaLnBrk="1" hangingPunct="1"/>
            <a:endParaRPr lang="en-US" altLang="en-US" dirty="0" smtClean="0">
              <a:solidFill>
                <a:schemeClr val="tx2"/>
              </a:solidFill>
            </a:endParaRPr>
          </a:p>
          <a:p>
            <a:pPr eaLnBrk="1" hangingPunct="1"/>
            <a:r>
              <a:rPr lang="en-US" altLang="en-US" dirty="0" smtClean="0">
                <a:solidFill>
                  <a:schemeClr val="tx2"/>
                </a:solidFill>
              </a:rPr>
              <a:t>Continuous-value</a:t>
            </a:r>
            <a:r>
              <a:rPr lang="en-US" altLang="en-US" dirty="0" smtClean="0"/>
              <a:t> versus </a:t>
            </a:r>
            <a:r>
              <a:rPr lang="en-US" altLang="en-US" dirty="0" smtClean="0">
                <a:solidFill>
                  <a:srgbClr val="FF0000"/>
                </a:solidFill>
              </a:rPr>
              <a:t>discrete-value</a:t>
            </a:r>
          </a:p>
          <a:p>
            <a:pPr lvl="1" eaLnBrk="1" hangingPunct="1"/>
            <a:r>
              <a:rPr lang="en-US" altLang="en-US" dirty="0" smtClean="0"/>
              <a:t>The </a:t>
            </a:r>
            <a:r>
              <a:rPr lang="en-US" altLang="en-US" dirty="0" err="1" smtClean="0"/>
              <a:t>r.v</a:t>
            </a:r>
            <a:r>
              <a:rPr lang="en-US" altLang="en-US" dirty="0" smtClean="0"/>
              <a:t>. takes on continuous versus discrete values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7"/>
          <p:cNvSpPr>
            <a:spLocks noGrp="1" noChangeArrowheads="1"/>
          </p:cNvSpPr>
          <p:nvPr>
            <p:ph type="body" idx="1"/>
          </p:nvPr>
        </p:nvSpPr>
        <p:spPr/>
        <p:txBody>
          <a:bodyPr/>
          <a:lstStyle/>
          <a:p>
            <a:pPr eaLnBrk="1" hangingPunct="1"/>
            <a:r>
              <a:rPr lang="en-US" altLang="en-US" smtClean="0">
                <a:sym typeface="Symbol" pitchFamily="18" charset="2"/>
              </a:rPr>
              <a:t>Mean  (continuous case)</a:t>
            </a:r>
          </a:p>
          <a:p>
            <a:pPr eaLnBrk="1" hangingPunct="1"/>
            <a:endParaRPr lang="en-US" altLang="en-US" smtClean="0">
              <a:sym typeface="Symbol" pitchFamily="18" charset="2"/>
            </a:endParaRPr>
          </a:p>
          <a:p>
            <a:pPr eaLnBrk="1" hangingPunct="1"/>
            <a:endParaRPr lang="en-US" altLang="en-US" smtClean="0">
              <a:sym typeface="Symbol" pitchFamily="18" charset="2"/>
            </a:endParaRPr>
          </a:p>
          <a:p>
            <a:pPr eaLnBrk="1" hangingPunct="1"/>
            <a:endParaRPr lang="en-US" altLang="en-US" smtClean="0">
              <a:sym typeface="Symbol" pitchFamily="18" charset="2"/>
            </a:endParaRPr>
          </a:p>
          <a:p>
            <a:pPr eaLnBrk="1" hangingPunct="1"/>
            <a:r>
              <a:rPr lang="en-US" altLang="en-US" smtClean="0">
                <a:sym typeface="Symbol" pitchFamily="18" charset="2"/>
              </a:rPr>
              <a:t>Variance (continuous case)</a:t>
            </a:r>
            <a:br>
              <a:rPr lang="en-US" altLang="en-US" smtClean="0">
                <a:sym typeface="Symbol" pitchFamily="18" charset="2"/>
              </a:rPr>
            </a:br>
            <a:r>
              <a:rPr lang="en-US" altLang="en-US" smtClean="0">
                <a:sym typeface="Symbol" pitchFamily="18" charset="2"/>
              </a:rPr>
              <a:t/>
            </a:r>
            <a:br>
              <a:rPr lang="en-US" altLang="en-US" smtClean="0">
                <a:sym typeface="Symbol" pitchFamily="18" charset="2"/>
              </a:rPr>
            </a:br>
            <a:r>
              <a:rPr lang="en-US" altLang="en-US" smtClean="0">
                <a:sym typeface="Symbol" pitchFamily="18" charset="2"/>
              </a:rPr>
              <a:t/>
            </a:r>
            <a:br>
              <a:rPr lang="en-US" altLang="en-US" smtClean="0">
                <a:sym typeface="Symbol" pitchFamily="18" charset="2"/>
              </a:rPr>
            </a:br>
            <a:r>
              <a:rPr lang="en-US" altLang="en-US" smtClean="0">
                <a:sym typeface="Symbol" pitchFamily="18" charset="2"/>
              </a:rPr>
              <a:t/>
            </a:r>
            <a:br>
              <a:rPr lang="en-US" altLang="en-US" smtClean="0">
                <a:sym typeface="Symbol" pitchFamily="18" charset="2"/>
              </a:rPr>
            </a:br>
            <a:endParaRPr lang="en-US" altLang="en-US" smtClean="0">
              <a:sym typeface="Symbol" pitchFamily="18" charset="2"/>
            </a:endParaRPr>
          </a:p>
          <a:p>
            <a:pPr eaLnBrk="1" hangingPunct="1"/>
            <a:endParaRPr lang="en-US" altLang="en-US" smtClean="0">
              <a:sym typeface="Symbol" pitchFamily="18" charset="2"/>
            </a:endParaRPr>
          </a:p>
          <a:p>
            <a:pPr eaLnBrk="1" hangingPunct="1"/>
            <a:r>
              <a:rPr lang="en-US" altLang="en-US" smtClean="0">
                <a:sym typeface="Symbol" pitchFamily="18" charset="2"/>
              </a:rPr>
              <a:t>Note that, in general, moments are a function of </a:t>
            </a:r>
            <a:r>
              <a:rPr lang="en-US" altLang="en-US" i="1" smtClean="0">
                <a:latin typeface="Times New Roman" pitchFamily="18" charset="0"/>
                <a:cs typeface="Times New Roman" pitchFamily="18" charset="0"/>
                <a:sym typeface="Symbol" pitchFamily="18" charset="2"/>
              </a:rPr>
              <a:t>t</a:t>
            </a:r>
            <a:endParaRPr lang="en-US" altLang="en-US" smtClean="0">
              <a:latin typeface="Times New Roman" pitchFamily="18" charset="0"/>
              <a:cs typeface="Times New Roman" pitchFamily="18" charset="0"/>
              <a:sym typeface="Symbol" pitchFamily="18" charset="2"/>
            </a:endParaRPr>
          </a:p>
        </p:txBody>
      </p:sp>
      <p:sp>
        <p:nvSpPr>
          <p:cNvPr id="15365" name="Rectangle 6"/>
          <p:cNvSpPr>
            <a:spLocks noGrp="1" noChangeArrowheads="1"/>
          </p:cNvSpPr>
          <p:nvPr>
            <p:ph type="title"/>
          </p:nvPr>
        </p:nvSpPr>
        <p:spPr/>
        <p:txBody>
          <a:bodyPr/>
          <a:lstStyle/>
          <a:p>
            <a:pPr eaLnBrk="1" hangingPunct="1"/>
            <a:r>
              <a:rPr lang="en-US" altLang="en-US" smtClean="0"/>
              <a:t>First and Second Order Statistics</a:t>
            </a:r>
          </a:p>
        </p:txBody>
      </p:sp>
      <p:graphicFrame>
        <p:nvGraphicFramePr>
          <p:cNvPr id="15362" name="Object 8"/>
          <p:cNvGraphicFramePr>
            <a:graphicFrameLocks noChangeAspect="1"/>
          </p:cNvGraphicFramePr>
          <p:nvPr/>
        </p:nvGraphicFramePr>
        <p:xfrm>
          <a:off x="2741613" y="3335338"/>
          <a:ext cx="4978400" cy="1016000"/>
        </p:xfrm>
        <a:graphic>
          <a:graphicData uri="http://schemas.openxmlformats.org/presentationml/2006/ole">
            <mc:AlternateContent xmlns:mc="http://schemas.openxmlformats.org/markup-compatibility/2006">
              <mc:Choice xmlns:v="urn:schemas-microsoft-com:vml" Requires="v">
                <p:oleObj spid="_x0000_s15378" name="Equation" r:id="rId4" imgW="2489040" imgH="507960" progId="Equation.DSMT4">
                  <p:embed/>
                </p:oleObj>
              </mc:Choice>
              <mc:Fallback>
                <p:oleObj name="Equation" r:id="rId4" imgW="2489040" imgH="50796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1613" y="3335338"/>
                        <a:ext cx="49784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3" name="Object 10"/>
          <p:cNvGraphicFramePr>
            <a:graphicFrameLocks noChangeAspect="1"/>
          </p:cNvGraphicFramePr>
          <p:nvPr/>
        </p:nvGraphicFramePr>
        <p:xfrm>
          <a:off x="2741613" y="1804988"/>
          <a:ext cx="4038600" cy="660400"/>
        </p:xfrm>
        <a:graphic>
          <a:graphicData uri="http://schemas.openxmlformats.org/presentationml/2006/ole">
            <mc:AlternateContent xmlns:mc="http://schemas.openxmlformats.org/markup-compatibility/2006">
              <mc:Choice xmlns:v="urn:schemas-microsoft-com:vml" Requires="v">
                <p:oleObj spid="_x0000_s15379" name="Equation" r:id="rId6" imgW="2019240" imgH="330120" progId="Equation.DSMT4">
                  <p:embed/>
                </p:oleObj>
              </mc:Choice>
              <mc:Fallback>
                <p:oleObj name="Equation" r:id="rId6" imgW="2019240" imgH="33012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1613" y="1804988"/>
                        <a:ext cx="40386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028"/>
          <p:cNvSpPr>
            <a:spLocks noGrp="1" noChangeArrowheads="1"/>
          </p:cNvSpPr>
          <p:nvPr>
            <p:ph type="title"/>
          </p:nvPr>
        </p:nvSpPr>
        <p:spPr/>
        <p:txBody>
          <a:bodyPr/>
          <a:lstStyle/>
          <a:p>
            <a:pPr eaLnBrk="1" hangingPunct="1"/>
            <a:r>
              <a:rPr lang="en-US" altLang="en-US" smtClean="0"/>
              <a:t>Autocorrelation Function</a:t>
            </a:r>
          </a:p>
        </p:txBody>
      </p:sp>
      <p:sp>
        <p:nvSpPr>
          <p:cNvPr id="16388" name="Rectangle 1029"/>
          <p:cNvSpPr>
            <a:spLocks noGrp="1" noChangeArrowheads="1"/>
          </p:cNvSpPr>
          <p:nvPr>
            <p:ph type="body" idx="1"/>
          </p:nvPr>
        </p:nvSpPr>
        <p:spPr/>
        <p:txBody>
          <a:bodyPr/>
          <a:lstStyle/>
          <a:p>
            <a:pPr eaLnBrk="1" hangingPunct="1"/>
            <a:r>
              <a:rPr lang="en-US" altLang="en-US" smtClean="0">
                <a:sym typeface="Symbol" pitchFamily="18" charset="2"/>
              </a:rPr>
              <a:t>The </a:t>
            </a:r>
            <a:r>
              <a:rPr lang="en-US" altLang="en-US" smtClean="0">
                <a:solidFill>
                  <a:schemeClr val="tx2"/>
                </a:solidFill>
                <a:sym typeface="Symbol" pitchFamily="18" charset="2"/>
              </a:rPr>
              <a:t>autocorrelation function</a:t>
            </a:r>
            <a:r>
              <a:rPr lang="en-US" altLang="en-US" smtClean="0">
                <a:sym typeface="Symbol" pitchFamily="18" charset="2"/>
              </a:rPr>
              <a:t> is the joint moment of two variables </a:t>
            </a:r>
            <a:r>
              <a:rPr lang="en-US" altLang="en-US" i="1" smtClean="0">
                <a:latin typeface="Times New Roman" pitchFamily="18" charset="0"/>
                <a:sym typeface="Symbol" pitchFamily="18" charset="2"/>
              </a:rPr>
              <a:t>X</a:t>
            </a:r>
            <a:r>
              <a:rPr lang="en-US" altLang="en-US" smtClean="0">
                <a:latin typeface="Times New Roman" pitchFamily="18" charset="0"/>
                <a:sym typeface="Symbol" pitchFamily="18" charset="2"/>
              </a:rPr>
              <a:t>(</a:t>
            </a:r>
            <a:r>
              <a:rPr lang="en-US" altLang="en-US" i="1" smtClean="0">
                <a:latin typeface="Times New Roman" pitchFamily="18" charset="0"/>
                <a:sym typeface="Symbol" pitchFamily="18" charset="2"/>
              </a:rPr>
              <a:t>t</a:t>
            </a:r>
            <a:r>
              <a:rPr lang="en-US" altLang="en-US" sz="2400" baseline="-25000" smtClean="0">
                <a:latin typeface="Times New Roman" pitchFamily="18" charset="0"/>
                <a:sym typeface="Symbol" pitchFamily="18" charset="2"/>
              </a:rPr>
              <a:t>1</a:t>
            </a:r>
            <a:r>
              <a:rPr lang="en-US" altLang="en-US" smtClean="0">
                <a:latin typeface="Times New Roman" pitchFamily="18" charset="0"/>
                <a:sym typeface="Symbol" pitchFamily="18" charset="2"/>
              </a:rPr>
              <a:t>)</a:t>
            </a:r>
            <a:r>
              <a:rPr lang="en-US" altLang="en-US" smtClean="0">
                <a:sym typeface="Symbol" pitchFamily="18" charset="2"/>
              </a:rPr>
              <a:t> and </a:t>
            </a:r>
            <a:r>
              <a:rPr lang="en-US" altLang="en-US" i="1" smtClean="0">
                <a:latin typeface="Times New Roman" pitchFamily="18" charset="0"/>
                <a:sym typeface="Symbol" pitchFamily="18" charset="2"/>
              </a:rPr>
              <a:t>X</a:t>
            </a:r>
            <a:r>
              <a:rPr lang="en-US" altLang="en-US" smtClean="0">
                <a:latin typeface="Times New Roman" pitchFamily="18" charset="0"/>
                <a:sym typeface="Symbol" pitchFamily="18" charset="2"/>
              </a:rPr>
              <a:t>(</a:t>
            </a:r>
            <a:r>
              <a:rPr lang="en-US" altLang="en-US" i="1" smtClean="0">
                <a:latin typeface="Times New Roman" pitchFamily="18" charset="0"/>
                <a:sym typeface="Symbol" pitchFamily="18" charset="2"/>
              </a:rPr>
              <a:t>t</a:t>
            </a:r>
            <a:r>
              <a:rPr lang="en-US" altLang="en-US" sz="2400" baseline="-25000" smtClean="0">
                <a:latin typeface="Times New Roman" pitchFamily="18" charset="0"/>
                <a:sym typeface="Symbol" pitchFamily="18" charset="2"/>
              </a:rPr>
              <a:t>2</a:t>
            </a:r>
            <a:r>
              <a:rPr lang="en-US" altLang="en-US" smtClean="0">
                <a:latin typeface="Times New Roman" pitchFamily="18" charset="0"/>
                <a:sym typeface="Symbol" pitchFamily="18" charset="2"/>
              </a:rPr>
              <a:t>)</a:t>
            </a:r>
            <a:endParaRPr lang="en-US" altLang="en-US" smtClean="0">
              <a:latin typeface="Times New Roman" pitchFamily="18" charset="0"/>
            </a:endParaRPr>
          </a:p>
        </p:txBody>
      </p:sp>
      <p:graphicFrame>
        <p:nvGraphicFramePr>
          <p:cNvPr id="16386" name="Object 1024"/>
          <p:cNvGraphicFramePr>
            <a:graphicFrameLocks noChangeAspect="1"/>
          </p:cNvGraphicFramePr>
          <p:nvPr/>
        </p:nvGraphicFramePr>
        <p:xfrm>
          <a:off x="2741613" y="2286000"/>
          <a:ext cx="3302000" cy="457200"/>
        </p:xfrm>
        <a:graphic>
          <a:graphicData uri="http://schemas.openxmlformats.org/presentationml/2006/ole">
            <mc:AlternateContent xmlns:mc="http://schemas.openxmlformats.org/markup-compatibility/2006">
              <mc:Choice xmlns:v="urn:schemas-microsoft-com:vml" Requires="v">
                <p:oleObj spid="_x0000_s16395" name="Equation" r:id="rId3" imgW="1650960" imgH="228600" progId="Equation.DSMT4">
                  <p:embed/>
                </p:oleObj>
              </mc:Choice>
              <mc:Fallback>
                <p:oleObj name="Equation" r:id="rId3" imgW="1650960" imgH="228600" progId="Equation.DSMT4">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1613" y="2286000"/>
                        <a:ext cx="3302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title"/>
          </p:nvPr>
        </p:nvSpPr>
        <p:spPr/>
        <p:txBody>
          <a:bodyPr/>
          <a:lstStyle/>
          <a:p>
            <a:pPr eaLnBrk="1" hangingPunct="1"/>
            <a:r>
              <a:rPr lang="en-US" altLang="en-US" smtClean="0"/>
              <a:t>Reading</a:t>
            </a:r>
          </a:p>
        </p:txBody>
      </p:sp>
      <p:sp>
        <p:nvSpPr>
          <p:cNvPr id="34819" name="Rectangle 7"/>
          <p:cNvSpPr>
            <a:spLocks noGrp="1" noChangeArrowheads="1"/>
          </p:cNvSpPr>
          <p:nvPr>
            <p:ph type="body" idx="1"/>
          </p:nvPr>
        </p:nvSpPr>
        <p:spPr/>
        <p:txBody>
          <a:bodyPr/>
          <a:lstStyle/>
          <a:p>
            <a:pPr eaLnBrk="1" hangingPunct="1"/>
            <a:r>
              <a:rPr lang="en-US" altLang="en-US" sz="1800" smtClean="0"/>
              <a:t>“Appendix:  Probability Theory Review” in T. G. Robertazzi, </a:t>
            </a:r>
            <a:r>
              <a:rPr lang="en-US" altLang="en-US" sz="1800" i="1" smtClean="0"/>
              <a:t>Computer Networks and Systems</a:t>
            </a:r>
            <a:r>
              <a:rPr lang="en-US" altLang="en-US" sz="1800" smtClean="0"/>
              <a:t>, 3rd edition.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smtClean="0"/>
              <a:t>Poisson and Exponential Distributions</a:t>
            </a:r>
          </a:p>
        </p:txBody>
      </p:sp>
      <p:sp>
        <p:nvSpPr>
          <p:cNvPr id="46083" name="Rectangle 3"/>
          <p:cNvSpPr>
            <a:spLocks noGrp="1" noChangeArrowheads="1"/>
          </p:cNvSpPr>
          <p:nvPr>
            <p:ph type="body" idx="1"/>
          </p:nvPr>
        </p:nvSpPr>
        <p:spPr/>
        <p:txBody>
          <a:bodyPr/>
          <a:lstStyle/>
          <a:p>
            <a:pPr eaLnBrk="1" hangingPunct="1"/>
            <a:r>
              <a:rPr lang="en-US" altLang="en-US" smtClean="0"/>
              <a:t>The Poisson and exponential distributions are often used in queuing models</a:t>
            </a:r>
          </a:p>
          <a:p>
            <a:pPr lvl="1" eaLnBrk="1" hangingPunct="1"/>
            <a:r>
              <a:rPr lang="en-US" altLang="en-US" smtClean="0"/>
              <a:t>Basis for the M/M/1 and similar queues</a:t>
            </a:r>
          </a:p>
          <a:p>
            <a:pPr eaLnBrk="1" hangingPunct="1"/>
            <a:endParaRPr lang="en-US" altLang="en-US" smtClean="0"/>
          </a:p>
          <a:p>
            <a:pPr eaLnBrk="1" hangingPunct="1"/>
            <a:r>
              <a:rPr lang="en-US" altLang="en-US" smtClean="0"/>
              <a:t>The </a:t>
            </a:r>
            <a:r>
              <a:rPr lang="en-US" altLang="en-US" smtClean="0">
                <a:solidFill>
                  <a:schemeClr val="tx2"/>
                </a:solidFill>
              </a:rPr>
              <a:t>arrival process</a:t>
            </a:r>
            <a:r>
              <a:rPr lang="en-US" altLang="en-US" smtClean="0"/>
              <a:t> is Poisson</a:t>
            </a:r>
          </a:p>
          <a:p>
            <a:pPr lvl="1" eaLnBrk="1" hangingPunct="1"/>
            <a:r>
              <a:rPr lang="en-US" altLang="en-US" smtClean="0"/>
              <a:t>The number of arrivals, e.g., packet transmission attempts, during a given interval of time follows a Poisson distribution</a:t>
            </a:r>
          </a:p>
          <a:p>
            <a:pPr eaLnBrk="1" hangingPunct="1"/>
            <a:endParaRPr lang="en-US" altLang="en-US" smtClean="0"/>
          </a:p>
          <a:p>
            <a:pPr eaLnBrk="1" hangingPunct="1"/>
            <a:r>
              <a:rPr lang="en-US" altLang="en-US" smtClean="0"/>
              <a:t>The </a:t>
            </a:r>
            <a:r>
              <a:rPr lang="en-US" altLang="en-US" smtClean="0">
                <a:solidFill>
                  <a:schemeClr val="tx2"/>
                </a:solidFill>
              </a:rPr>
              <a:t>service process</a:t>
            </a:r>
            <a:r>
              <a:rPr lang="en-US" altLang="en-US" smtClean="0"/>
              <a:t> is exponential</a:t>
            </a:r>
          </a:p>
          <a:p>
            <a:pPr lvl="1" eaLnBrk="1" hangingPunct="1"/>
            <a:r>
              <a:rPr lang="en-US" altLang="en-US" smtClean="0"/>
              <a:t>The time to service a “customer,” e.g., transmit a packet, is exponentially distributed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8"/>
          <p:cNvSpPr>
            <a:spLocks noGrp="1" noChangeArrowheads="1"/>
          </p:cNvSpPr>
          <p:nvPr>
            <p:ph type="title"/>
          </p:nvPr>
        </p:nvSpPr>
        <p:spPr/>
        <p:txBody>
          <a:bodyPr/>
          <a:lstStyle/>
          <a:p>
            <a:pPr eaLnBrk="1" hangingPunct="1"/>
            <a:r>
              <a:rPr lang="en-US" altLang="en-US" smtClean="0"/>
              <a:t>Poisson Process  (1)</a:t>
            </a:r>
          </a:p>
        </p:txBody>
      </p:sp>
      <p:sp>
        <p:nvSpPr>
          <p:cNvPr id="47107" name="Rectangle 9"/>
          <p:cNvSpPr>
            <a:spLocks noGrp="1" noChangeArrowheads="1"/>
          </p:cNvSpPr>
          <p:nvPr>
            <p:ph type="body" idx="1"/>
          </p:nvPr>
        </p:nvSpPr>
        <p:spPr>
          <a:xfrm>
            <a:off x="457200" y="1371600"/>
            <a:ext cx="8229600" cy="3884613"/>
          </a:xfrm>
        </p:spPr>
        <p:txBody>
          <a:bodyPr/>
          <a:lstStyle/>
          <a:p>
            <a:pPr eaLnBrk="1" hangingPunct="1"/>
            <a:r>
              <a:rPr lang="en-US" altLang="en-US" smtClean="0"/>
              <a:t>A stochastic process </a:t>
            </a:r>
            <a:r>
              <a:rPr lang="en-US" altLang="en-US" smtClean="0">
                <a:latin typeface="Times New Roman" pitchFamily="18" charset="0"/>
              </a:rPr>
              <a:t>{</a:t>
            </a:r>
            <a:r>
              <a:rPr lang="en-US" altLang="en-US" i="1" smtClean="0">
                <a:latin typeface="Times New Roman" pitchFamily="18" charset="0"/>
              </a:rPr>
              <a:t>A</a:t>
            </a:r>
            <a:r>
              <a:rPr lang="en-US" altLang="en-US" smtClean="0">
                <a:latin typeface="Times New Roman" pitchFamily="18" charset="0"/>
              </a:rPr>
              <a:t>(</a:t>
            </a:r>
            <a:r>
              <a:rPr lang="en-US" altLang="en-US" i="1" smtClean="0">
                <a:latin typeface="Times New Roman" pitchFamily="18" charset="0"/>
              </a:rPr>
              <a:t>t</a:t>
            </a:r>
            <a:r>
              <a:rPr lang="en-US" altLang="en-US" smtClean="0">
                <a:latin typeface="Times New Roman" pitchFamily="18" charset="0"/>
              </a:rPr>
              <a:t>)</a:t>
            </a:r>
            <a:r>
              <a:rPr lang="en-US" altLang="en-US" smtClean="0">
                <a:latin typeface="Symbol" pitchFamily="18" charset="2"/>
              </a:rPr>
              <a:t>½</a:t>
            </a:r>
            <a:r>
              <a:rPr lang="en-US" altLang="en-US" i="1" smtClean="0">
                <a:latin typeface="Times New Roman" pitchFamily="18" charset="0"/>
              </a:rPr>
              <a:t>t</a:t>
            </a:r>
            <a:r>
              <a:rPr lang="en-US" altLang="en-US" smtClean="0"/>
              <a:t> </a:t>
            </a:r>
            <a:r>
              <a:rPr lang="en-US" altLang="en-US" smtClean="0">
                <a:latin typeface="Symbol" pitchFamily="18" charset="2"/>
              </a:rPr>
              <a:t>³</a:t>
            </a:r>
            <a:r>
              <a:rPr lang="en-US" altLang="en-US" smtClean="0">
                <a:latin typeface="Times New Roman" pitchFamily="18" charset="0"/>
              </a:rPr>
              <a:t> 0}</a:t>
            </a:r>
            <a:r>
              <a:rPr lang="en-US" altLang="en-US" smtClean="0"/>
              <a:t> taking nonnegative integer values is said to be </a:t>
            </a:r>
            <a:r>
              <a:rPr lang="en-US" altLang="en-US" smtClean="0">
                <a:solidFill>
                  <a:schemeClr val="tx2"/>
                </a:solidFill>
              </a:rPr>
              <a:t>Poisson</a:t>
            </a:r>
            <a:r>
              <a:rPr lang="en-US" altLang="en-US" smtClean="0"/>
              <a:t> with rate </a:t>
            </a:r>
            <a:r>
              <a:rPr lang="en-US" altLang="en-US" smtClean="0">
                <a:latin typeface="Symbol" pitchFamily="18" charset="2"/>
              </a:rPr>
              <a:t>l</a:t>
            </a:r>
            <a:r>
              <a:rPr lang="en-US" altLang="en-US" smtClean="0"/>
              <a:t> if</a:t>
            </a:r>
          </a:p>
          <a:p>
            <a:pPr lvl="1" eaLnBrk="1" hangingPunct="1"/>
            <a:r>
              <a:rPr lang="en-US" altLang="en-US" i="1" smtClean="0">
                <a:latin typeface="Times New Roman" pitchFamily="18" charset="0"/>
              </a:rPr>
              <a:t>A</a:t>
            </a:r>
            <a:r>
              <a:rPr lang="en-US" altLang="en-US" smtClean="0">
                <a:latin typeface="Times New Roman" pitchFamily="18" charset="0"/>
              </a:rPr>
              <a:t>(</a:t>
            </a:r>
            <a:r>
              <a:rPr lang="en-US" altLang="en-US" i="1" smtClean="0">
                <a:latin typeface="Times New Roman" pitchFamily="18" charset="0"/>
              </a:rPr>
              <a:t>t</a:t>
            </a:r>
            <a:r>
              <a:rPr lang="en-US" altLang="en-US" smtClean="0">
                <a:latin typeface="Times New Roman" pitchFamily="18" charset="0"/>
              </a:rPr>
              <a:t>)</a:t>
            </a:r>
            <a:r>
              <a:rPr lang="en-US" altLang="en-US" smtClean="0"/>
              <a:t> is a counting process that represents the total number of events (arrivals) from 0 to time </a:t>
            </a:r>
            <a:r>
              <a:rPr lang="en-US" altLang="en-US" i="1" smtClean="0">
                <a:latin typeface="Times New Roman" pitchFamily="18" charset="0"/>
              </a:rPr>
              <a:t>t</a:t>
            </a:r>
            <a:endParaRPr lang="en-US" altLang="en-US" smtClean="0">
              <a:latin typeface="Times New Roman" pitchFamily="18" charset="0"/>
            </a:endParaRPr>
          </a:p>
          <a:p>
            <a:pPr lvl="2" eaLnBrk="1" hangingPunct="1"/>
            <a:r>
              <a:rPr lang="en-US" altLang="en-US" i="1" smtClean="0">
                <a:latin typeface="Times New Roman" pitchFamily="18" charset="0"/>
              </a:rPr>
              <a:t>A</a:t>
            </a:r>
            <a:r>
              <a:rPr lang="en-US" altLang="en-US" smtClean="0">
                <a:latin typeface="Times New Roman" pitchFamily="18" charset="0"/>
              </a:rPr>
              <a:t>(0) = 0</a:t>
            </a:r>
            <a:r>
              <a:rPr lang="en-US" altLang="en-US" smtClean="0"/>
              <a:t>; and for </a:t>
            </a:r>
            <a:r>
              <a:rPr lang="en-US" altLang="en-US" i="1" smtClean="0">
                <a:latin typeface="Times New Roman" pitchFamily="18" charset="0"/>
              </a:rPr>
              <a:t>s</a:t>
            </a:r>
            <a:r>
              <a:rPr lang="en-US" altLang="en-US" smtClean="0">
                <a:latin typeface="Times New Roman" pitchFamily="18" charset="0"/>
              </a:rPr>
              <a:t> &lt; </a:t>
            </a:r>
            <a:r>
              <a:rPr lang="en-US" altLang="en-US" i="1" smtClean="0">
                <a:latin typeface="Times New Roman" pitchFamily="18" charset="0"/>
              </a:rPr>
              <a:t>t</a:t>
            </a:r>
            <a:r>
              <a:rPr lang="en-US" altLang="en-US" smtClean="0">
                <a:latin typeface="Times New Roman" pitchFamily="18" charset="0"/>
              </a:rPr>
              <a:t>, </a:t>
            </a:r>
            <a:r>
              <a:rPr lang="en-US" altLang="en-US" i="1" smtClean="0">
                <a:latin typeface="Times New Roman" pitchFamily="18" charset="0"/>
              </a:rPr>
              <a:t>A</a:t>
            </a:r>
            <a:r>
              <a:rPr lang="en-US" altLang="en-US" smtClean="0">
                <a:latin typeface="Times New Roman" pitchFamily="18" charset="0"/>
              </a:rPr>
              <a:t>(</a:t>
            </a:r>
            <a:r>
              <a:rPr lang="en-US" altLang="en-US" i="1" smtClean="0">
                <a:latin typeface="Times New Roman" pitchFamily="18" charset="0"/>
              </a:rPr>
              <a:t>t</a:t>
            </a:r>
            <a:r>
              <a:rPr lang="en-US" altLang="en-US" smtClean="0">
                <a:latin typeface="Times New Roman" pitchFamily="18" charset="0"/>
              </a:rPr>
              <a:t>) - </a:t>
            </a:r>
            <a:r>
              <a:rPr lang="en-US" altLang="en-US" i="1" smtClean="0">
                <a:latin typeface="Times New Roman" pitchFamily="18" charset="0"/>
              </a:rPr>
              <a:t>A</a:t>
            </a:r>
            <a:r>
              <a:rPr lang="en-US" altLang="en-US" smtClean="0">
                <a:latin typeface="Times New Roman" pitchFamily="18" charset="0"/>
              </a:rPr>
              <a:t>(</a:t>
            </a:r>
            <a:r>
              <a:rPr lang="en-US" altLang="en-US" i="1" smtClean="0">
                <a:latin typeface="Times New Roman" pitchFamily="18" charset="0"/>
              </a:rPr>
              <a:t>s</a:t>
            </a:r>
            <a:r>
              <a:rPr lang="en-US" altLang="en-US" smtClean="0">
                <a:latin typeface="Times New Roman" pitchFamily="18" charset="0"/>
              </a:rPr>
              <a:t>)</a:t>
            </a:r>
            <a:r>
              <a:rPr lang="en-US" altLang="en-US" smtClean="0"/>
              <a:t> equals the number of arrivals in the interval </a:t>
            </a:r>
            <a:r>
              <a:rPr lang="en-US" altLang="en-US" smtClean="0">
                <a:latin typeface="Times New Roman" pitchFamily="18" charset="0"/>
              </a:rPr>
              <a:t>(</a:t>
            </a:r>
            <a:r>
              <a:rPr lang="en-US" altLang="en-US" i="1" smtClean="0">
                <a:latin typeface="Times New Roman" pitchFamily="18" charset="0"/>
              </a:rPr>
              <a:t>s</a:t>
            </a:r>
            <a:r>
              <a:rPr lang="en-US" altLang="en-US" smtClean="0">
                <a:latin typeface="Times New Roman" pitchFamily="18" charset="0"/>
              </a:rPr>
              <a:t>,</a:t>
            </a:r>
            <a:r>
              <a:rPr lang="en-US" altLang="en-US" i="1" smtClean="0">
                <a:latin typeface="Times New Roman" pitchFamily="18" charset="0"/>
              </a:rPr>
              <a:t>t </a:t>
            </a:r>
            <a:r>
              <a:rPr lang="en-US" altLang="en-US" smtClean="0">
                <a:latin typeface="Times New Roman" pitchFamily="18" charset="0"/>
              </a:rPr>
              <a:t>]</a:t>
            </a:r>
          </a:p>
          <a:p>
            <a:pPr lvl="1" eaLnBrk="1" hangingPunct="1"/>
            <a:r>
              <a:rPr lang="en-US" altLang="en-US" smtClean="0"/>
              <a:t>The number of arrivals that occur in disjoint time intervals are independent</a:t>
            </a:r>
          </a:p>
          <a:p>
            <a:pPr lvl="1" eaLnBrk="1" hangingPunct="1"/>
            <a:r>
              <a:rPr lang="en-US" altLang="en-US" smtClean="0"/>
              <a:t>The number of arrivals in any interval of length </a:t>
            </a:r>
            <a:r>
              <a:rPr lang="en-US" altLang="en-US" sz="2400" smtClean="0">
                <a:sym typeface="Symbol" pitchFamily="18" charset="2"/>
              </a:rPr>
              <a:t></a:t>
            </a:r>
            <a:r>
              <a:rPr lang="en-US" altLang="en-US" smtClean="0"/>
              <a:t> is Poisson distributed with parameter </a:t>
            </a:r>
            <a:r>
              <a:rPr lang="en-US" altLang="en-US" smtClean="0">
                <a:latin typeface="Symbol" pitchFamily="18" charset="2"/>
              </a:rPr>
              <a:t>lt</a:t>
            </a:r>
            <a:r>
              <a:rPr lang="en-US" altLang="en-US" smtClean="0"/>
              <a:t>, i.e., for all </a:t>
            </a:r>
            <a:r>
              <a:rPr lang="en-US" altLang="en-US" sz="2400" smtClean="0">
                <a:latin typeface="Symbol" pitchFamily="18" charset="2"/>
              </a:rPr>
              <a:t>t</a:t>
            </a:r>
            <a:r>
              <a:rPr lang="en-US" altLang="en-US" smtClean="0"/>
              <a:t>, </a:t>
            </a:r>
            <a:r>
              <a:rPr lang="en-US" altLang="en-US" sz="2400" smtClean="0">
                <a:latin typeface="Symbol" pitchFamily="18" charset="2"/>
              </a:rPr>
              <a:t>t</a:t>
            </a:r>
            <a:r>
              <a:rPr lang="en-US" altLang="en-US" smtClean="0"/>
              <a:t> &gt; 0</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Group 23"/>
          <p:cNvGrpSpPr>
            <a:grpSpLocks/>
          </p:cNvGrpSpPr>
          <p:nvPr/>
        </p:nvGrpSpPr>
        <p:grpSpPr bwMode="auto">
          <a:xfrm>
            <a:off x="1447800" y="1447800"/>
            <a:ext cx="6248400" cy="1204913"/>
            <a:chOff x="960" y="3264"/>
            <a:chExt cx="3936" cy="759"/>
          </a:xfrm>
        </p:grpSpPr>
        <p:sp>
          <p:nvSpPr>
            <p:cNvPr id="48133" name="Line 4"/>
            <p:cNvSpPr>
              <a:spLocks noChangeShapeType="1"/>
            </p:cNvSpPr>
            <p:nvPr/>
          </p:nvSpPr>
          <p:spPr bwMode="auto">
            <a:xfrm>
              <a:off x="1584" y="3264"/>
              <a:ext cx="0"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4" name="Line 5"/>
            <p:cNvSpPr>
              <a:spLocks noChangeShapeType="1"/>
            </p:cNvSpPr>
            <p:nvPr/>
          </p:nvSpPr>
          <p:spPr bwMode="auto">
            <a:xfrm>
              <a:off x="1824" y="3264"/>
              <a:ext cx="0"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5" name="Line 6"/>
            <p:cNvSpPr>
              <a:spLocks noChangeShapeType="1"/>
            </p:cNvSpPr>
            <p:nvPr/>
          </p:nvSpPr>
          <p:spPr bwMode="auto">
            <a:xfrm>
              <a:off x="2064" y="3264"/>
              <a:ext cx="0"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6" name="Line 7"/>
            <p:cNvSpPr>
              <a:spLocks noChangeShapeType="1"/>
            </p:cNvSpPr>
            <p:nvPr/>
          </p:nvSpPr>
          <p:spPr bwMode="auto">
            <a:xfrm>
              <a:off x="2304" y="3264"/>
              <a:ext cx="0"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7" name="Line 8"/>
            <p:cNvSpPr>
              <a:spLocks noChangeShapeType="1"/>
            </p:cNvSpPr>
            <p:nvPr/>
          </p:nvSpPr>
          <p:spPr bwMode="auto">
            <a:xfrm>
              <a:off x="2544" y="3264"/>
              <a:ext cx="0"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8" name="Line 9"/>
            <p:cNvSpPr>
              <a:spLocks noChangeShapeType="1"/>
            </p:cNvSpPr>
            <p:nvPr/>
          </p:nvSpPr>
          <p:spPr bwMode="auto">
            <a:xfrm>
              <a:off x="2784" y="3264"/>
              <a:ext cx="0"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9" name="Line 10"/>
            <p:cNvSpPr>
              <a:spLocks noChangeShapeType="1"/>
            </p:cNvSpPr>
            <p:nvPr/>
          </p:nvSpPr>
          <p:spPr bwMode="auto">
            <a:xfrm>
              <a:off x="3024" y="3264"/>
              <a:ext cx="0"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0" name="Line 3"/>
            <p:cNvSpPr>
              <a:spLocks noChangeShapeType="1"/>
            </p:cNvSpPr>
            <p:nvPr/>
          </p:nvSpPr>
          <p:spPr bwMode="auto">
            <a:xfrm>
              <a:off x="960" y="3360"/>
              <a:ext cx="3936" cy="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41" name="Line 11"/>
            <p:cNvSpPr>
              <a:spLocks noChangeShapeType="1"/>
            </p:cNvSpPr>
            <p:nvPr/>
          </p:nvSpPr>
          <p:spPr bwMode="auto">
            <a:xfrm>
              <a:off x="2784" y="3552"/>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2" name="Line 12"/>
            <p:cNvSpPr>
              <a:spLocks noChangeShapeType="1"/>
            </p:cNvSpPr>
            <p:nvPr/>
          </p:nvSpPr>
          <p:spPr bwMode="auto">
            <a:xfrm>
              <a:off x="2544" y="3552"/>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3" name="Line 13"/>
            <p:cNvSpPr>
              <a:spLocks noChangeShapeType="1"/>
            </p:cNvSpPr>
            <p:nvPr/>
          </p:nvSpPr>
          <p:spPr bwMode="auto">
            <a:xfrm>
              <a:off x="2400" y="3648"/>
              <a:ext cx="14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44" name="Line 14"/>
            <p:cNvSpPr>
              <a:spLocks noChangeShapeType="1"/>
            </p:cNvSpPr>
            <p:nvPr/>
          </p:nvSpPr>
          <p:spPr bwMode="auto">
            <a:xfrm flipH="1">
              <a:off x="2784" y="3648"/>
              <a:ext cx="14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45" name="Text Box 15"/>
            <p:cNvSpPr txBox="1">
              <a:spLocks noChangeArrowheads="1"/>
            </p:cNvSpPr>
            <p:nvPr/>
          </p:nvSpPr>
          <p:spPr bwMode="auto">
            <a:xfrm>
              <a:off x="2496" y="3696"/>
              <a:ext cx="3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2800" b="0">
                  <a:solidFill>
                    <a:schemeClr val="tx2"/>
                  </a:solidFill>
                  <a:latin typeface="Symbol" pitchFamily="18" charset="2"/>
                </a:rPr>
                <a:t>D</a:t>
              </a:r>
              <a:r>
                <a:rPr lang="en-US" altLang="en-US" sz="2800" b="0" i="1">
                  <a:solidFill>
                    <a:schemeClr val="tx2"/>
                  </a:solidFill>
                  <a:latin typeface="Times New Roman" pitchFamily="18" charset="0"/>
                  <a:cs typeface="Times New Roman" pitchFamily="18" charset="0"/>
                </a:rPr>
                <a:t>t</a:t>
              </a:r>
              <a:endParaRPr lang="en-US" altLang="en-US" sz="2800" b="0" i="1">
                <a:latin typeface="Times New Roman" pitchFamily="18" charset="0"/>
                <a:cs typeface="Times New Roman" pitchFamily="18" charset="0"/>
              </a:endParaRPr>
            </a:p>
          </p:txBody>
        </p:sp>
        <p:sp>
          <p:nvSpPr>
            <p:cNvPr id="48146" name="Text Box 16"/>
            <p:cNvSpPr txBox="1">
              <a:spLocks noChangeArrowheads="1"/>
            </p:cNvSpPr>
            <p:nvPr/>
          </p:nvSpPr>
          <p:spPr bwMode="auto">
            <a:xfrm>
              <a:off x="4560" y="3380"/>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b="0" i="1">
                  <a:latin typeface="Times New Roman" pitchFamily="18" charset="0"/>
                  <a:cs typeface="Times New Roman" pitchFamily="18" charset="0"/>
                </a:rPr>
                <a:t>t</a:t>
              </a:r>
            </a:p>
          </p:txBody>
        </p:sp>
      </p:grpSp>
      <p:sp>
        <p:nvSpPr>
          <p:cNvPr id="48131" name="Rectangle 21"/>
          <p:cNvSpPr>
            <a:spLocks noGrp="1" noChangeArrowheads="1"/>
          </p:cNvSpPr>
          <p:nvPr>
            <p:ph type="title"/>
          </p:nvPr>
        </p:nvSpPr>
        <p:spPr/>
        <p:txBody>
          <a:bodyPr/>
          <a:lstStyle/>
          <a:p>
            <a:pPr eaLnBrk="1" hangingPunct="1"/>
            <a:r>
              <a:rPr lang="en-US" altLang="en-US" smtClean="0"/>
              <a:t>Poisson Process (2)</a:t>
            </a:r>
          </a:p>
        </p:txBody>
      </p:sp>
      <p:sp>
        <p:nvSpPr>
          <p:cNvPr id="48132" name="Rectangle 22"/>
          <p:cNvSpPr>
            <a:spLocks noGrp="1" noChangeArrowheads="1"/>
          </p:cNvSpPr>
          <p:nvPr>
            <p:ph type="body" idx="1"/>
          </p:nvPr>
        </p:nvSpPr>
        <p:spPr>
          <a:xfrm>
            <a:off x="533400" y="2895600"/>
            <a:ext cx="8074025" cy="3276600"/>
          </a:xfrm>
        </p:spPr>
        <p:txBody>
          <a:bodyPr/>
          <a:lstStyle/>
          <a:p>
            <a:pPr eaLnBrk="1" hangingPunct="1"/>
            <a:r>
              <a:rPr lang="en-US" altLang="en-US" smtClean="0"/>
              <a:t>Arrivals occur with rate </a:t>
            </a:r>
            <a:r>
              <a:rPr lang="en-US" altLang="en-US" smtClean="0">
                <a:latin typeface="Symbol" pitchFamily="18" charset="2"/>
              </a:rPr>
              <a:t>l</a:t>
            </a:r>
            <a:endParaRPr lang="en-US" altLang="en-US" smtClean="0"/>
          </a:p>
          <a:p>
            <a:pPr eaLnBrk="1" hangingPunct="1"/>
            <a:r>
              <a:rPr lang="en-US" altLang="en-US" smtClean="0"/>
              <a:t>Probability exactly one customer arriving within the interval </a:t>
            </a:r>
          </a:p>
          <a:p>
            <a:pPr eaLnBrk="1" hangingPunct="1">
              <a:buFontTx/>
              <a:buNone/>
            </a:pPr>
            <a:r>
              <a:rPr lang="en-US" altLang="en-US" smtClean="0">
                <a:latin typeface="Times New Roman" pitchFamily="18" charset="0"/>
                <a:cs typeface="Times New Roman" pitchFamily="18" charset="0"/>
              </a:rPr>
              <a:t>	[ </a:t>
            </a:r>
            <a:r>
              <a:rPr lang="en-US" altLang="en-US" i="1" smtClean="0">
                <a:latin typeface="Times New Roman" pitchFamily="18" charset="0"/>
                <a:cs typeface="Times New Roman" pitchFamily="18" charset="0"/>
              </a:rPr>
              <a:t>t</a:t>
            </a:r>
            <a:r>
              <a:rPr lang="en-US" altLang="en-US" smtClean="0">
                <a:latin typeface="Times New Roman" pitchFamily="18" charset="0"/>
                <a:cs typeface="Times New Roman" pitchFamily="18" charset="0"/>
              </a:rPr>
              <a:t>, </a:t>
            </a:r>
            <a:r>
              <a:rPr lang="en-US" altLang="en-US" i="1" smtClean="0">
                <a:latin typeface="Times New Roman" pitchFamily="18" charset="0"/>
                <a:cs typeface="Times New Roman" pitchFamily="18" charset="0"/>
              </a:rPr>
              <a:t>t </a:t>
            </a:r>
            <a:r>
              <a:rPr lang="en-US" altLang="en-US" smtClean="0">
                <a:latin typeface="Times New Roman" pitchFamily="18" charset="0"/>
                <a:cs typeface="Times New Roman" pitchFamily="18" charset="0"/>
              </a:rPr>
              <a:t>+ </a:t>
            </a:r>
            <a:r>
              <a:rPr lang="en-US" altLang="en-US" smtClean="0">
                <a:latin typeface="Symbol" pitchFamily="18" charset="2"/>
              </a:rPr>
              <a:t>D</a:t>
            </a:r>
            <a:r>
              <a:rPr lang="en-US" altLang="en-US" i="1" smtClean="0">
                <a:latin typeface="Times New Roman" pitchFamily="18" charset="0"/>
                <a:cs typeface="Times New Roman" pitchFamily="18" charset="0"/>
              </a:rPr>
              <a:t>t </a:t>
            </a:r>
            <a:r>
              <a:rPr lang="en-US" altLang="en-US" smtClean="0">
                <a:latin typeface="Times New Roman" pitchFamily="18" charset="0"/>
                <a:cs typeface="Times New Roman" pitchFamily="18" charset="0"/>
              </a:rPr>
              <a:t>]</a:t>
            </a:r>
            <a:r>
              <a:rPr lang="en-US" altLang="en-US" smtClean="0"/>
              <a:t> </a:t>
            </a:r>
            <a:r>
              <a:rPr lang="en-US" altLang="en-US" smtClean="0">
                <a:latin typeface="Times New Roman" pitchFamily="18" charset="0"/>
                <a:cs typeface="Times New Roman" pitchFamily="18" charset="0"/>
              </a:rPr>
              <a:t>= </a:t>
            </a:r>
            <a:r>
              <a:rPr lang="en-US" altLang="en-US" smtClean="0">
                <a:latin typeface="Symbol" pitchFamily="18" charset="2"/>
              </a:rPr>
              <a:t>l D</a:t>
            </a:r>
            <a:r>
              <a:rPr lang="en-US" altLang="en-US" i="1" smtClean="0">
                <a:latin typeface="Times New Roman" pitchFamily="18" charset="0"/>
                <a:cs typeface="Times New Roman" pitchFamily="18" charset="0"/>
              </a:rPr>
              <a:t>t</a:t>
            </a:r>
            <a:endParaRPr lang="en-US" altLang="en-US" smtClean="0">
              <a:latin typeface="Times New Roman" pitchFamily="18" charset="0"/>
              <a:cs typeface="Times New Roman" pitchFamily="18" charset="0"/>
            </a:endParaRPr>
          </a:p>
          <a:p>
            <a:pPr eaLnBrk="1" hangingPunct="1"/>
            <a:endParaRPr lang="en-US" altLang="en-US" smtClean="0"/>
          </a:p>
          <a:p>
            <a:pPr eaLnBrk="1" hangingPunct="1"/>
            <a:r>
              <a:rPr lang="en-US" altLang="en-US" smtClean="0"/>
              <a:t>Probability no arrivals within the interval</a:t>
            </a:r>
            <a:r>
              <a:rPr lang="en-US" altLang="en-US" smtClean="0">
                <a:latin typeface="Times New Roman" pitchFamily="18" charset="0"/>
                <a:cs typeface="Times New Roman" pitchFamily="18" charset="0"/>
              </a:rPr>
              <a:t> [ </a:t>
            </a:r>
            <a:r>
              <a:rPr lang="en-US" altLang="en-US" i="1" smtClean="0">
                <a:latin typeface="Times New Roman" pitchFamily="18" charset="0"/>
                <a:cs typeface="Times New Roman" pitchFamily="18" charset="0"/>
              </a:rPr>
              <a:t>t</a:t>
            </a:r>
            <a:r>
              <a:rPr lang="en-US" altLang="en-US" smtClean="0">
                <a:latin typeface="Times New Roman" pitchFamily="18" charset="0"/>
                <a:cs typeface="Times New Roman" pitchFamily="18" charset="0"/>
              </a:rPr>
              <a:t>, </a:t>
            </a:r>
            <a:r>
              <a:rPr lang="en-US" altLang="en-US" i="1" smtClean="0">
                <a:latin typeface="Times New Roman" pitchFamily="18" charset="0"/>
                <a:cs typeface="Times New Roman" pitchFamily="18" charset="0"/>
              </a:rPr>
              <a:t>t </a:t>
            </a:r>
            <a:r>
              <a:rPr lang="en-US" altLang="en-US" smtClean="0">
                <a:latin typeface="Times New Roman" pitchFamily="18" charset="0"/>
                <a:cs typeface="Times New Roman" pitchFamily="18" charset="0"/>
              </a:rPr>
              <a:t>+ </a:t>
            </a:r>
            <a:r>
              <a:rPr lang="en-US" altLang="en-US" smtClean="0">
                <a:latin typeface="Symbol" pitchFamily="18" charset="2"/>
              </a:rPr>
              <a:t>D</a:t>
            </a:r>
            <a:r>
              <a:rPr lang="en-US" altLang="en-US" i="1" smtClean="0">
                <a:latin typeface="Times New Roman" pitchFamily="18" charset="0"/>
                <a:cs typeface="Times New Roman" pitchFamily="18" charset="0"/>
              </a:rPr>
              <a:t>t </a:t>
            </a:r>
            <a:r>
              <a:rPr lang="en-US" altLang="en-US" smtClean="0">
                <a:latin typeface="Times New Roman" pitchFamily="18" charset="0"/>
                <a:cs typeface="Times New Roman" pitchFamily="18" charset="0"/>
              </a:rPr>
              <a:t>]</a:t>
            </a:r>
            <a:r>
              <a:rPr lang="en-US" altLang="en-US" smtClean="0"/>
              <a:t> </a:t>
            </a:r>
            <a:r>
              <a:rPr lang="en-US" altLang="en-US" smtClean="0">
                <a:latin typeface="Times New Roman" pitchFamily="18" charset="0"/>
                <a:cs typeface="Times New Roman" pitchFamily="18" charset="0"/>
              </a:rPr>
              <a:t>= 1 - </a:t>
            </a:r>
            <a:r>
              <a:rPr lang="en-US" altLang="en-US" smtClean="0">
                <a:latin typeface="Symbol" pitchFamily="18" charset="2"/>
              </a:rPr>
              <a:t>l D</a:t>
            </a:r>
            <a:r>
              <a:rPr lang="en-US" altLang="en-US" i="1" smtClean="0">
                <a:latin typeface="Times New Roman" pitchFamily="18" charset="0"/>
                <a:cs typeface="Times New Roman" pitchFamily="18" charset="0"/>
              </a:rPr>
              <a:t>t</a:t>
            </a:r>
            <a:endParaRPr lang="en-US" altLang="en-US" smtClean="0">
              <a:latin typeface="Times New Roman" pitchFamily="18" charset="0"/>
              <a:cs typeface="Times New Roman" pitchFamily="18" charset="0"/>
            </a:endParaRPr>
          </a:p>
          <a:p>
            <a:pPr eaLnBrk="1" hangingPunct="1"/>
            <a:endParaRPr lang="en-US" altLang="en-US" smtClean="0"/>
          </a:p>
          <a:p>
            <a:pPr eaLnBrk="1" hangingPunct="1"/>
            <a:r>
              <a:rPr lang="en-US" altLang="en-US" smtClean="0"/>
              <a:t>As we let </a:t>
            </a:r>
            <a:r>
              <a:rPr lang="en-US" altLang="en-US" smtClean="0">
                <a:latin typeface="Symbol" pitchFamily="18" charset="2"/>
              </a:rPr>
              <a:t>D</a:t>
            </a:r>
            <a:r>
              <a:rPr lang="en-US" altLang="en-US" i="1" smtClean="0">
                <a:latin typeface="Times New Roman" pitchFamily="18" charset="0"/>
                <a:cs typeface="Times New Roman" pitchFamily="18" charset="0"/>
              </a:rPr>
              <a:t>t</a:t>
            </a:r>
            <a:r>
              <a:rPr lang="en-US" altLang="en-US" smtClean="0"/>
              <a:t> approach 0, we have a Poisson process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altLang="en-US" smtClean="0"/>
              <a:t>Poisson Process  (3)</a:t>
            </a:r>
          </a:p>
        </p:txBody>
      </p:sp>
      <p:sp>
        <p:nvSpPr>
          <p:cNvPr id="17412" name="Rectangle 3"/>
          <p:cNvSpPr>
            <a:spLocks noGrp="1" noChangeArrowheads="1"/>
          </p:cNvSpPr>
          <p:nvPr>
            <p:ph type="body" idx="1"/>
          </p:nvPr>
        </p:nvSpPr>
        <p:spPr>
          <a:xfrm>
            <a:off x="457200" y="1371600"/>
            <a:ext cx="8229600" cy="4679950"/>
          </a:xfrm>
        </p:spPr>
        <p:txBody>
          <a:bodyPr/>
          <a:lstStyle/>
          <a:p>
            <a:pPr eaLnBrk="1" hangingPunct="1"/>
            <a:r>
              <a:rPr lang="en-US" altLang="en-US" smtClean="0"/>
              <a:t>For a Poisson process with parameter </a:t>
            </a:r>
            <a:r>
              <a:rPr lang="en-US" altLang="en-US" smtClean="0">
                <a:sym typeface="Symbol" pitchFamily="18" charset="2"/>
              </a:rPr>
              <a:t></a:t>
            </a:r>
            <a:r>
              <a:rPr lang="en-US" altLang="en-US" smtClean="0"/>
              <a:t>, the </a:t>
            </a:r>
            <a:r>
              <a:rPr lang="en-US" altLang="en-US" smtClean="0">
                <a:solidFill>
                  <a:srgbClr val="FF0000"/>
                </a:solidFill>
              </a:rPr>
              <a:t>probability mass function (pmf)</a:t>
            </a:r>
            <a:r>
              <a:rPr lang="en-US" altLang="en-US" smtClean="0"/>
              <a:t> is</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endParaRPr lang="en-US" altLang="en-US" smtClean="0"/>
          </a:p>
          <a:p>
            <a:pPr eaLnBrk="1" hangingPunct="1"/>
            <a:endParaRPr lang="en-US" altLang="en-US" smtClean="0"/>
          </a:p>
          <a:p>
            <a:pPr eaLnBrk="1" hangingPunct="1"/>
            <a:r>
              <a:rPr lang="en-US" altLang="en-US" smtClean="0">
                <a:solidFill>
                  <a:srgbClr val="FF0000"/>
                </a:solidFill>
              </a:rPr>
              <a:t>This is the probability of </a:t>
            </a:r>
            <a:r>
              <a:rPr lang="en-US" altLang="en-US" i="1" smtClean="0">
                <a:solidFill>
                  <a:srgbClr val="FF0000"/>
                </a:solidFill>
                <a:latin typeface="Times New Roman" pitchFamily="18" charset="0"/>
              </a:rPr>
              <a:t>n</a:t>
            </a:r>
            <a:r>
              <a:rPr lang="en-US" altLang="en-US" smtClean="0">
                <a:solidFill>
                  <a:srgbClr val="FF0000"/>
                </a:solidFill>
              </a:rPr>
              <a:t> occurrences (arrivals) during a period of time of length </a:t>
            </a:r>
            <a:r>
              <a:rPr lang="en-US" altLang="en-US" smtClean="0">
                <a:solidFill>
                  <a:srgbClr val="FF0000"/>
                </a:solidFill>
                <a:sym typeface="Symbol" pitchFamily="18" charset="2"/>
              </a:rPr>
              <a:t> if the rate is </a:t>
            </a:r>
          </a:p>
        </p:txBody>
      </p:sp>
      <p:graphicFrame>
        <p:nvGraphicFramePr>
          <p:cNvPr id="17410" name="Object 4"/>
          <p:cNvGraphicFramePr>
            <a:graphicFrameLocks noChangeAspect="1"/>
          </p:cNvGraphicFramePr>
          <p:nvPr/>
        </p:nvGraphicFramePr>
        <p:xfrm>
          <a:off x="1771650" y="2273300"/>
          <a:ext cx="5988050" cy="914400"/>
        </p:xfrm>
        <a:graphic>
          <a:graphicData uri="http://schemas.openxmlformats.org/presentationml/2006/ole">
            <mc:AlternateContent xmlns:mc="http://schemas.openxmlformats.org/markup-compatibility/2006">
              <mc:Choice xmlns:v="urn:schemas-microsoft-com:vml" Requires="v">
                <p:oleObj spid="_x0000_s17419" name="Equation" r:id="rId3" imgW="2984400" imgH="457200" progId="Equation.DSMT4">
                  <p:embed/>
                </p:oleObj>
              </mc:Choice>
              <mc:Fallback>
                <p:oleObj name="Equation" r:id="rId3" imgW="2984400" imgH="457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650" y="2273300"/>
                        <a:ext cx="59880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noFill/>
        </p:spPr>
        <p:txBody>
          <a:bodyPr lIns="90488" tIns="44450" rIns="90488" bIns="44450"/>
          <a:lstStyle/>
          <a:p>
            <a:pPr eaLnBrk="1" hangingPunct="1"/>
            <a:r>
              <a:rPr lang="en-US" altLang="en-US" smtClean="0"/>
              <a:t>Expected Value of the Poisson Process</a:t>
            </a:r>
          </a:p>
        </p:txBody>
      </p:sp>
      <p:sp>
        <p:nvSpPr>
          <p:cNvPr id="18436" name="Rectangle 3"/>
          <p:cNvSpPr>
            <a:spLocks noGrp="1" noChangeArrowheads="1"/>
          </p:cNvSpPr>
          <p:nvPr>
            <p:ph type="body" idx="1"/>
          </p:nvPr>
        </p:nvSpPr>
        <p:spPr>
          <a:xfrm>
            <a:off x="457200" y="1371600"/>
            <a:ext cx="7967663" cy="1231900"/>
          </a:xfrm>
          <a:noFill/>
        </p:spPr>
        <p:txBody>
          <a:bodyPr lIns="90488" tIns="44450" rIns="90488" bIns="44450"/>
          <a:lstStyle/>
          <a:p>
            <a:pPr eaLnBrk="1" hangingPunct="1"/>
            <a:r>
              <a:rPr lang="en-US" altLang="en-US" smtClean="0"/>
              <a:t>Let the random variable </a:t>
            </a:r>
            <a:r>
              <a:rPr lang="en-US" altLang="en-US" i="1" smtClean="0">
                <a:latin typeface="Times New Roman" pitchFamily="18" charset="0"/>
                <a:cs typeface="Times New Roman" pitchFamily="18" charset="0"/>
              </a:rPr>
              <a:t>X </a:t>
            </a:r>
            <a:r>
              <a:rPr lang="en-US" altLang="en-US" smtClean="0">
                <a:latin typeface="Times New Roman" pitchFamily="18" charset="0"/>
                <a:cs typeface="Times New Roman" pitchFamily="18" charset="0"/>
              </a:rPr>
              <a:t>= </a:t>
            </a:r>
            <a:r>
              <a:rPr lang="en-US" altLang="en-US" i="1" smtClean="0">
                <a:latin typeface="Times New Roman" pitchFamily="18" charset="0"/>
                <a:cs typeface="Times New Roman" pitchFamily="18" charset="0"/>
              </a:rPr>
              <a:t>A</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t</a:t>
            </a:r>
            <a:r>
              <a:rPr lang="en-US" altLang="en-US" smtClean="0">
                <a:latin typeface="Times New Roman" pitchFamily="18" charset="0"/>
                <a:cs typeface="Times New Roman" pitchFamily="18" charset="0"/>
              </a:rPr>
              <a:t>+</a:t>
            </a:r>
            <a:r>
              <a:rPr lang="en-US" altLang="en-US" smtClean="0">
                <a:latin typeface="Symbol" pitchFamily="18" charset="2"/>
              </a:rPr>
              <a:t></a:t>
            </a:r>
            <a:r>
              <a:rPr lang="en-US" altLang="en-US" smtClean="0">
                <a:latin typeface="Times New Roman" pitchFamily="18" charset="0"/>
                <a:cs typeface="Times New Roman" pitchFamily="18" charset="0"/>
              </a:rPr>
              <a:t>) - </a:t>
            </a:r>
            <a:r>
              <a:rPr lang="en-US" altLang="en-US" i="1" smtClean="0">
                <a:latin typeface="Times New Roman" pitchFamily="18" charset="0"/>
                <a:cs typeface="Times New Roman" pitchFamily="18" charset="0"/>
              </a:rPr>
              <a:t>A</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t</a:t>
            </a:r>
            <a:r>
              <a:rPr lang="en-US" altLang="en-US" smtClean="0">
                <a:latin typeface="Times New Roman" pitchFamily="18" charset="0"/>
                <a:cs typeface="Times New Roman" pitchFamily="18" charset="0"/>
              </a:rPr>
              <a:t>)</a:t>
            </a:r>
            <a:r>
              <a:rPr lang="en-US" altLang="en-US" smtClean="0"/>
              <a:t> be the number of arrivals during any interval of length </a:t>
            </a:r>
            <a:r>
              <a:rPr lang="en-US" altLang="en-US" smtClean="0">
                <a:latin typeface="Symbol" pitchFamily="18" charset="2"/>
              </a:rPr>
              <a:t></a:t>
            </a:r>
          </a:p>
        </p:txBody>
      </p:sp>
      <p:graphicFrame>
        <p:nvGraphicFramePr>
          <p:cNvPr id="18434" name="Object 5"/>
          <p:cNvGraphicFramePr>
            <a:graphicFrameLocks noChangeAspect="1"/>
          </p:cNvGraphicFramePr>
          <p:nvPr>
            <p:extLst>
              <p:ext uri="{D42A27DB-BD31-4B8C-83A1-F6EECF244321}">
                <p14:modId xmlns:p14="http://schemas.microsoft.com/office/powerpoint/2010/main" val="2852976262"/>
              </p:ext>
            </p:extLst>
          </p:nvPr>
        </p:nvGraphicFramePr>
        <p:xfrm>
          <a:off x="2260600" y="2559050"/>
          <a:ext cx="4589463" cy="3101975"/>
        </p:xfrm>
        <a:graphic>
          <a:graphicData uri="http://schemas.openxmlformats.org/presentationml/2006/ole">
            <mc:AlternateContent xmlns:mc="http://schemas.openxmlformats.org/markup-compatibility/2006">
              <mc:Choice xmlns:v="urn:schemas-microsoft-com:vml" Requires="v">
                <p:oleObj spid="_x0000_s18444" name="Equation" r:id="rId3" imgW="2743200" imgH="1854000" progId="Equation.DSMT4">
                  <p:embed/>
                </p:oleObj>
              </mc:Choice>
              <mc:Fallback>
                <p:oleObj name="Equation" r:id="rId3" imgW="2743200" imgH="18540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0600" y="2559050"/>
                        <a:ext cx="4589463" cy="310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title"/>
          </p:nvPr>
        </p:nvSpPr>
        <p:spPr/>
        <p:txBody>
          <a:bodyPr/>
          <a:lstStyle/>
          <a:p>
            <a:pPr eaLnBrk="1" hangingPunct="1"/>
            <a:r>
              <a:rPr lang="en-US" altLang="en-US" smtClean="0"/>
              <a:t>Exercise 1</a:t>
            </a:r>
          </a:p>
        </p:txBody>
      </p:sp>
      <p:sp>
        <p:nvSpPr>
          <p:cNvPr id="19460" name="Rectangle 5"/>
          <p:cNvSpPr>
            <a:spLocks noGrp="1" noChangeArrowheads="1"/>
          </p:cNvSpPr>
          <p:nvPr>
            <p:ph type="body" idx="1"/>
          </p:nvPr>
        </p:nvSpPr>
        <p:spPr/>
        <p:txBody>
          <a:bodyPr/>
          <a:lstStyle/>
          <a:p>
            <a:pPr eaLnBrk="1" hangingPunct="1"/>
            <a:r>
              <a:rPr lang="en-US" altLang="en-US" smtClean="0">
                <a:sym typeface="Symbol" pitchFamily="18" charset="2"/>
              </a:rPr>
              <a:t>Noise impulses occur on a telephone line according to a Poisson process of rate </a:t>
            </a:r>
            <a:r>
              <a:rPr lang="en-US" altLang="en-US" smtClean="0">
                <a:latin typeface="Symbol" pitchFamily="18" charset="2"/>
                <a:sym typeface="Symbol" pitchFamily="18" charset="2"/>
              </a:rPr>
              <a:t>l</a:t>
            </a:r>
            <a:r>
              <a:rPr lang="en-US" altLang="en-US" smtClean="0">
                <a:sym typeface="Symbol" pitchFamily="18" charset="2"/>
              </a:rPr>
              <a:t>. What is the probability that no impulses occur during the transmission of a message that is </a:t>
            </a:r>
            <a:r>
              <a:rPr lang="en-US" altLang="en-US" i="1" smtClean="0">
                <a:latin typeface="Times New Roman" pitchFamily="18" charset="0"/>
                <a:cs typeface="Times New Roman" pitchFamily="18" charset="0"/>
                <a:sym typeface="Symbol" pitchFamily="18" charset="2"/>
              </a:rPr>
              <a:t>t</a:t>
            </a:r>
            <a:r>
              <a:rPr lang="en-US" altLang="en-US" smtClean="0">
                <a:sym typeface="Symbol" pitchFamily="18" charset="2"/>
              </a:rPr>
              <a:t> seconds long?</a:t>
            </a:r>
          </a:p>
          <a:p>
            <a:pPr eaLnBrk="1" hangingPunct="1"/>
            <a:r>
              <a:rPr lang="en-US" altLang="en-US" smtClean="0"/>
              <a:t>Solution:</a:t>
            </a:r>
          </a:p>
        </p:txBody>
      </p:sp>
      <p:graphicFrame>
        <p:nvGraphicFramePr>
          <p:cNvPr id="407552" name="Object 0"/>
          <p:cNvGraphicFramePr>
            <a:graphicFrameLocks noChangeAspect="1"/>
          </p:cNvGraphicFramePr>
          <p:nvPr/>
        </p:nvGraphicFramePr>
        <p:xfrm>
          <a:off x="2108200" y="2830513"/>
          <a:ext cx="4132263" cy="885825"/>
        </p:xfrm>
        <a:graphic>
          <a:graphicData uri="http://schemas.openxmlformats.org/presentationml/2006/ole">
            <mc:AlternateContent xmlns:mc="http://schemas.openxmlformats.org/markup-compatibility/2006">
              <mc:Choice xmlns:v="urn:schemas-microsoft-com:vml" Requires="v">
                <p:oleObj spid="_x0000_s19467" name="Equation" r:id="rId3" imgW="2070000" imgH="444240" progId="Equation.DSMT4">
                  <p:embed/>
                </p:oleObj>
              </mc:Choice>
              <mc:Fallback>
                <p:oleObj name="Equation" r:id="rId3" imgW="2070000" imgH="444240" progId="Equation.DSMT4">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8200" y="2830513"/>
                        <a:ext cx="4132263" cy="8858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075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8"/>
          <p:cNvSpPr>
            <a:spLocks noGrp="1" noChangeArrowheads="1"/>
          </p:cNvSpPr>
          <p:nvPr>
            <p:ph type="body" idx="1"/>
          </p:nvPr>
        </p:nvSpPr>
        <p:spPr/>
        <p:txBody>
          <a:bodyPr/>
          <a:lstStyle/>
          <a:p>
            <a:pPr marL="461963" indent="-461963" eaLnBrk="1" hangingPunct="1">
              <a:buFontTx/>
              <a:buNone/>
            </a:pPr>
            <a:r>
              <a:rPr lang="en-US" altLang="en-US" smtClean="0"/>
              <a:t>1)	Interarrival times are independent and exponentially distributed with parameter </a:t>
            </a:r>
            <a:r>
              <a:rPr lang="en-US" altLang="en-US" smtClean="0">
                <a:latin typeface="Symbol" pitchFamily="18" charset="2"/>
              </a:rPr>
              <a:t>l</a:t>
            </a:r>
            <a:r>
              <a:rPr lang="en-US" altLang="en-US" smtClean="0"/>
              <a:t> (the rate parameter)</a:t>
            </a:r>
          </a:p>
          <a:p>
            <a:pPr marL="919163" lvl="1" indent="-342900" eaLnBrk="1" hangingPunct="1"/>
            <a:r>
              <a:rPr lang="en-US" altLang="en-US" smtClean="0"/>
              <a:t>If </a:t>
            </a:r>
            <a:r>
              <a:rPr lang="en-US" altLang="en-US" i="1" smtClean="0">
                <a:latin typeface="Times New Roman" pitchFamily="18" charset="0"/>
              </a:rPr>
              <a:t>t</a:t>
            </a:r>
            <a:r>
              <a:rPr lang="en-US" altLang="en-US" sz="2400" i="1" baseline="-25000" smtClean="0">
                <a:latin typeface="Times New Roman" pitchFamily="18" charset="0"/>
              </a:rPr>
              <a:t>n</a:t>
            </a:r>
            <a:r>
              <a:rPr lang="en-US" altLang="en-US" smtClean="0"/>
              <a:t> is the time of the </a:t>
            </a:r>
            <a:r>
              <a:rPr lang="en-US" altLang="en-US" i="1" smtClean="0"/>
              <a:t>n</a:t>
            </a:r>
            <a:r>
              <a:rPr lang="en-US" altLang="en-US" smtClean="0"/>
              <a:t>th arrival, the intervals</a:t>
            </a:r>
            <a:br>
              <a:rPr lang="en-US" altLang="en-US" smtClean="0"/>
            </a:br>
            <a:r>
              <a:rPr lang="en-US" altLang="en-US" smtClean="0"/>
              <a:t> </a:t>
            </a:r>
            <a:r>
              <a:rPr lang="en-US" altLang="en-US" i="1" smtClean="0">
                <a:latin typeface="Symbol" pitchFamily="18" charset="2"/>
              </a:rPr>
              <a:t>t</a:t>
            </a:r>
            <a:r>
              <a:rPr lang="en-US" altLang="en-US" sz="2400" i="1" baseline="-25000" smtClean="0">
                <a:latin typeface="Times New Roman" pitchFamily="18" charset="0"/>
              </a:rPr>
              <a:t>n</a:t>
            </a:r>
            <a:r>
              <a:rPr lang="en-US" altLang="en-US" smtClean="0">
                <a:latin typeface="Times New Roman" pitchFamily="18" charset="0"/>
              </a:rPr>
              <a:t> = </a:t>
            </a:r>
            <a:r>
              <a:rPr lang="en-US" altLang="en-US" i="1" smtClean="0">
                <a:latin typeface="Times New Roman" pitchFamily="18" charset="0"/>
              </a:rPr>
              <a:t>t</a:t>
            </a:r>
            <a:r>
              <a:rPr lang="en-US" altLang="en-US" sz="2400" i="1" baseline="-25000" smtClean="0">
                <a:latin typeface="Times New Roman" pitchFamily="18" charset="0"/>
              </a:rPr>
              <a:t>n</a:t>
            </a:r>
            <a:r>
              <a:rPr lang="en-US" altLang="en-US" sz="2400" baseline="-25000" smtClean="0">
                <a:latin typeface="Times New Roman" pitchFamily="18" charset="0"/>
              </a:rPr>
              <a:t>+1</a:t>
            </a:r>
            <a:r>
              <a:rPr lang="en-US" altLang="en-US" smtClean="0">
                <a:latin typeface="Times New Roman" pitchFamily="18" charset="0"/>
              </a:rPr>
              <a:t> - </a:t>
            </a:r>
            <a:r>
              <a:rPr lang="en-US" altLang="en-US" i="1" smtClean="0">
                <a:latin typeface="Times New Roman" pitchFamily="18" charset="0"/>
              </a:rPr>
              <a:t>t</a:t>
            </a:r>
            <a:r>
              <a:rPr lang="en-US" altLang="en-US" sz="2400" i="1" baseline="-25000" smtClean="0">
                <a:latin typeface="Times New Roman" pitchFamily="18" charset="0"/>
              </a:rPr>
              <a:t>n</a:t>
            </a:r>
            <a:r>
              <a:rPr lang="en-US" altLang="en-US" smtClean="0"/>
              <a:t> have the following cumulative distribution function (CDF) and are mutually independent</a:t>
            </a:r>
          </a:p>
        </p:txBody>
      </p:sp>
      <p:graphicFrame>
        <p:nvGraphicFramePr>
          <p:cNvPr id="20482" name="Object 0"/>
          <p:cNvGraphicFramePr>
            <a:graphicFrameLocks noChangeAspect="1"/>
          </p:cNvGraphicFramePr>
          <p:nvPr/>
        </p:nvGraphicFramePr>
        <p:xfrm>
          <a:off x="2633663" y="3384550"/>
          <a:ext cx="3482975" cy="511175"/>
        </p:xfrm>
        <a:graphic>
          <a:graphicData uri="http://schemas.openxmlformats.org/presentationml/2006/ole">
            <mc:AlternateContent xmlns:mc="http://schemas.openxmlformats.org/markup-compatibility/2006">
              <mc:Choice xmlns:v="urn:schemas-microsoft-com:vml" Requires="v">
                <p:oleObj spid="_x0000_s20516" name="Equation" r:id="rId4" imgW="1726920" imgH="253800" progId="Equation.DSMT4">
                  <p:embed/>
                </p:oleObj>
              </mc:Choice>
              <mc:Fallback>
                <p:oleObj name="Equation" r:id="rId4" imgW="1726920" imgH="253800" progId="Equation.DSMT4">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3663" y="3384550"/>
                        <a:ext cx="34829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484" name="Group 29"/>
          <p:cNvGrpSpPr>
            <a:grpSpLocks/>
          </p:cNvGrpSpPr>
          <p:nvPr/>
        </p:nvGrpSpPr>
        <p:grpSpPr bwMode="auto">
          <a:xfrm>
            <a:off x="2419350" y="4435475"/>
            <a:ext cx="4057650" cy="1284288"/>
            <a:chOff x="1632" y="3168"/>
            <a:chExt cx="2556" cy="809"/>
          </a:xfrm>
        </p:grpSpPr>
        <p:sp>
          <p:nvSpPr>
            <p:cNvPr id="20489" name="Line 6"/>
            <p:cNvSpPr>
              <a:spLocks noChangeShapeType="1"/>
            </p:cNvSpPr>
            <p:nvPr/>
          </p:nvSpPr>
          <p:spPr bwMode="auto">
            <a:xfrm>
              <a:off x="1662" y="3658"/>
              <a:ext cx="1248" cy="0"/>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0" name="Line 7"/>
            <p:cNvSpPr>
              <a:spLocks noChangeShapeType="1"/>
            </p:cNvSpPr>
            <p:nvPr/>
          </p:nvSpPr>
          <p:spPr bwMode="auto">
            <a:xfrm>
              <a:off x="1758" y="3370"/>
              <a:ext cx="0" cy="384"/>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1" name="Line 8"/>
            <p:cNvSpPr>
              <a:spLocks noChangeShapeType="1"/>
            </p:cNvSpPr>
            <p:nvPr/>
          </p:nvSpPr>
          <p:spPr bwMode="auto">
            <a:xfrm>
              <a:off x="2238" y="3370"/>
              <a:ext cx="0" cy="384"/>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2" name="Line 9"/>
            <p:cNvSpPr>
              <a:spLocks noChangeShapeType="1"/>
            </p:cNvSpPr>
            <p:nvPr/>
          </p:nvSpPr>
          <p:spPr bwMode="auto">
            <a:xfrm>
              <a:off x="2622" y="3370"/>
              <a:ext cx="0" cy="384"/>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3" name="Rectangle 10"/>
            <p:cNvSpPr>
              <a:spLocks noChangeArrowheads="1"/>
            </p:cNvSpPr>
            <p:nvPr/>
          </p:nvSpPr>
          <p:spPr bwMode="auto">
            <a:xfrm>
              <a:off x="1632" y="3717"/>
              <a:ext cx="253"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000" b="0" i="1"/>
                <a:t>t</a:t>
              </a:r>
              <a:r>
                <a:rPr lang="en-US" altLang="en-US" sz="3200" b="0" baseline="-25000"/>
                <a:t>1</a:t>
              </a:r>
            </a:p>
          </p:txBody>
        </p:sp>
        <p:sp>
          <p:nvSpPr>
            <p:cNvPr id="20494" name="Rectangle 11"/>
            <p:cNvSpPr>
              <a:spLocks noChangeArrowheads="1"/>
            </p:cNvSpPr>
            <p:nvPr/>
          </p:nvSpPr>
          <p:spPr bwMode="auto">
            <a:xfrm>
              <a:off x="3216" y="3717"/>
              <a:ext cx="253"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000" b="0" i="1"/>
                <a:t>t</a:t>
              </a:r>
              <a:r>
                <a:rPr lang="en-US" altLang="en-US" sz="3200" b="0" i="1" baseline="-25000"/>
                <a:t>n</a:t>
              </a:r>
            </a:p>
          </p:txBody>
        </p:sp>
        <p:sp>
          <p:nvSpPr>
            <p:cNvPr id="20495" name="Rectangle 12"/>
            <p:cNvSpPr>
              <a:spLocks noChangeArrowheads="1"/>
            </p:cNvSpPr>
            <p:nvPr/>
          </p:nvSpPr>
          <p:spPr bwMode="auto">
            <a:xfrm>
              <a:off x="2498" y="3717"/>
              <a:ext cx="253"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000" b="0" i="1"/>
                <a:t>t</a:t>
              </a:r>
              <a:r>
                <a:rPr lang="en-US" altLang="en-US" sz="3200" b="0" baseline="-25000"/>
                <a:t>3</a:t>
              </a:r>
            </a:p>
          </p:txBody>
        </p:sp>
        <p:sp>
          <p:nvSpPr>
            <p:cNvPr id="20496" name="Rectangle 13"/>
            <p:cNvSpPr>
              <a:spLocks noChangeArrowheads="1"/>
            </p:cNvSpPr>
            <p:nvPr/>
          </p:nvSpPr>
          <p:spPr bwMode="auto">
            <a:xfrm>
              <a:off x="2093" y="3717"/>
              <a:ext cx="253"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000" b="0" i="1"/>
                <a:t>t</a:t>
              </a:r>
              <a:r>
                <a:rPr lang="en-US" altLang="en-US" sz="3200" b="0" baseline="-25000"/>
                <a:t>2</a:t>
              </a:r>
            </a:p>
          </p:txBody>
        </p:sp>
        <p:sp>
          <p:nvSpPr>
            <p:cNvPr id="20497" name="Line 14"/>
            <p:cNvSpPr>
              <a:spLocks noChangeShapeType="1"/>
            </p:cNvSpPr>
            <p:nvPr/>
          </p:nvSpPr>
          <p:spPr bwMode="auto">
            <a:xfrm>
              <a:off x="3342" y="3370"/>
              <a:ext cx="0" cy="384"/>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8" name="Line 15"/>
            <p:cNvSpPr>
              <a:spLocks noChangeShapeType="1"/>
            </p:cNvSpPr>
            <p:nvPr/>
          </p:nvSpPr>
          <p:spPr bwMode="auto">
            <a:xfrm>
              <a:off x="3006" y="3658"/>
              <a:ext cx="1104" cy="0"/>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9" name="Line 16"/>
            <p:cNvSpPr>
              <a:spLocks noChangeShapeType="1"/>
            </p:cNvSpPr>
            <p:nvPr/>
          </p:nvSpPr>
          <p:spPr bwMode="auto">
            <a:xfrm flipV="1">
              <a:off x="2910" y="3562"/>
              <a:ext cx="0" cy="96"/>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0" name="Line 17"/>
            <p:cNvSpPr>
              <a:spLocks noChangeShapeType="1"/>
            </p:cNvSpPr>
            <p:nvPr/>
          </p:nvSpPr>
          <p:spPr bwMode="auto">
            <a:xfrm>
              <a:off x="2910" y="3562"/>
              <a:ext cx="96" cy="192"/>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1" name="Line 18"/>
            <p:cNvSpPr>
              <a:spLocks noChangeShapeType="1"/>
            </p:cNvSpPr>
            <p:nvPr/>
          </p:nvSpPr>
          <p:spPr bwMode="auto">
            <a:xfrm flipV="1">
              <a:off x="3006" y="3658"/>
              <a:ext cx="0" cy="96"/>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2" name="Rectangle 19"/>
            <p:cNvSpPr>
              <a:spLocks noChangeArrowheads="1"/>
            </p:cNvSpPr>
            <p:nvPr/>
          </p:nvSpPr>
          <p:spPr bwMode="auto">
            <a:xfrm>
              <a:off x="3744" y="3717"/>
              <a:ext cx="444"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000" b="0" i="1"/>
                <a:t>t</a:t>
              </a:r>
              <a:r>
                <a:rPr lang="en-US" altLang="en-US" sz="3200" b="0" i="1" baseline="-25000"/>
                <a:t>n+1</a:t>
              </a:r>
            </a:p>
          </p:txBody>
        </p:sp>
        <p:sp>
          <p:nvSpPr>
            <p:cNvPr id="20503" name="Line 20"/>
            <p:cNvSpPr>
              <a:spLocks noChangeShapeType="1"/>
            </p:cNvSpPr>
            <p:nvPr/>
          </p:nvSpPr>
          <p:spPr bwMode="auto">
            <a:xfrm>
              <a:off x="3966" y="3370"/>
              <a:ext cx="0" cy="384"/>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4" name="Rectangle 21"/>
            <p:cNvSpPr>
              <a:spLocks noChangeArrowheads="1"/>
            </p:cNvSpPr>
            <p:nvPr/>
          </p:nvSpPr>
          <p:spPr bwMode="auto">
            <a:xfrm>
              <a:off x="1852" y="3168"/>
              <a:ext cx="2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b="0">
                  <a:latin typeface="Symbol" pitchFamily="18" charset="2"/>
                </a:rPr>
                <a:t>t</a:t>
              </a:r>
              <a:r>
                <a:rPr lang="en-US" altLang="en-US" sz="3200" b="0" baseline="-25000"/>
                <a:t>1</a:t>
              </a:r>
            </a:p>
          </p:txBody>
        </p:sp>
        <p:sp>
          <p:nvSpPr>
            <p:cNvPr id="20505" name="Line 22"/>
            <p:cNvSpPr>
              <a:spLocks noChangeShapeType="1"/>
            </p:cNvSpPr>
            <p:nvPr/>
          </p:nvSpPr>
          <p:spPr bwMode="auto">
            <a:xfrm>
              <a:off x="1758" y="3514"/>
              <a:ext cx="480" cy="0"/>
            </a:xfrm>
            <a:prstGeom prst="line">
              <a:avLst/>
            </a:prstGeom>
            <a:noFill/>
            <a:ln w="28575">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0506" name="Rectangle 23"/>
            <p:cNvSpPr>
              <a:spLocks noChangeArrowheads="1"/>
            </p:cNvSpPr>
            <p:nvPr/>
          </p:nvSpPr>
          <p:spPr bwMode="auto">
            <a:xfrm>
              <a:off x="3484" y="3168"/>
              <a:ext cx="2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b="0">
                  <a:latin typeface="Symbol" pitchFamily="18" charset="2"/>
                </a:rPr>
                <a:t>t</a:t>
              </a:r>
              <a:r>
                <a:rPr lang="en-US" altLang="en-US" sz="3200" b="0" i="1" baseline="-25000"/>
                <a:t>n</a:t>
              </a:r>
            </a:p>
          </p:txBody>
        </p:sp>
        <p:sp>
          <p:nvSpPr>
            <p:cNvPr id="20507" name="Line 24"/>
            <p:cNvSpPr>
              <a:spLocks noChangeShapeType="1"/>
            </p:cNvSpPr>
            <p:nvPr/>
          </p:nvSpPr>
          <p:spPr bwMode="auto">
            <a:xfrm>
              <a:off x="3342" y="3514"/>
              <a:ext cx="624" cy="0"/>
            </a:xfrm>
            <a:prstGeom prst="line">
              <a:avLst/>
            </a:prstGeom>
            <a:noFill/>
            <a:ln w="28575">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0508" name="Rectangle 25"/>
            <p:cNvSpPr>
              <a:spLocks noChangeArrowheads="1"/>
            </p:cNvSpPr>
            <p:nvPr/>
          </p:nvSpPr>
          <p:spPr bwMode="auto">
            <a:xfrm>
              <a:off x="2284" y="3168"/>
              <a:ext cx="2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b="0">
                  <a:latin typeface="Symbol" pitchFamily="18" charset="2"/>
                </a:rPr>
                <a:t>t</a:t>
              </a:r>
              <a:r>
                <a:rPr lang="en-US" altLang="en-US" sz="3200" b="0" baseline="-25000"/>
                <a:t>2</a:t>
              </a:r>
            </a:p>
          </p:txBody>
        </p:sp>
        <p:sp>
          <p:nvSpPr>
            <p:cNvPr id="20509" name="Line 26"/>
            <p:cNvSpPr>
              <a:spLocks noChangeShapeType="1"/>
            </p:cNvSpPr>
            <p:nvPr/>
          </p:nvSpPr>
          <p:spPr bwMode="auto">
            <a:xfrm>
              <a:off x="2238" y="3514"/>
              <a:ext cx="384" cy="0"/>
            </a:xfrm>
            <a:prstGeom prst="line">
              <a:avLst/>
            </a:prstGeom>
            <a:noFill/>
            <a:ln w="28575">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20485" name="Rectangle 27"/>
          <p:cNvSpPr>
            <a:spLocks noGrp="1" noChangeArrowheads="1"/>
          </p:cNvSpPr>
          <p:nvPr>
            <p:ph type="title"/>
          </p:nvPr>
        </p:nvSpPr>
        <p:spPr/>
        <p:txBody>
          <a:bodyPr/>
          <a:lstStyle/>
          <a:p>
            <a:pPr eaLnBrk="1" hangingPunct="1"/>
            <a:r>
              <a:rPr lang="en-US" altLang="en-US" smtClean="0"/>
              <a:t>Properties of the Poisson Process  (1)</a:t>
            </a:r>
          </a:p>
        </p:txBody>
      </p:sp>
      <p:sp>
        <p:nvSpPr>
          <p:cNvPr id="20486" name="Rectangle 26"/>
          <p:cNvSpPr>
            <a:spLocks noChangeArrowheads="1"/>
          </p:cNvSpPr>
          <p:nvPr/>
        </p:nvSpPr>
        <p:spPr bwMode="auto">
          <a:xfrm>
            <a:off x="4133850" y="3375025"/>
            <a:ext cx="885825" cy="457200"/>
          </a:xfrm>
          <a:prstGeom prst="rect">
            <a:avLst/>
          </a:prstGeom>
          <a:noFill/>
          <a:ln w="1270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cxnSp>
        <p:nvCxnSpPr>
          <p:cNvPr id="20487" name="Straight Connector 28"/>
          <p:cNvCxnSpPr>
            <a:cxnSpLocks noChangeShapeType="1"/>
          </p:cNvCxnSpPr>
          <p:nvPr/>
        </p:nvCxnSpPr>
        <p:spPr bwMode="auto">
          <a:xfrm>
            <a:off x="4873625" y="3841750"/>
            <a:ext cx="904875" cy="525463"/>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20488" name="TextBox 29"/>
          <p:cNvSpPr txBox="1">
            <a:spLocks noChangeArrowheads="1"/>
          </p:cNvSpPr>
          <p:nvPr/>
        </p:nvSpPr>
        <p:spPr bwMode="auto">
          <a:xfrm>
            <a:off x="5729288" y="4211638"/>
            <a:ext cx="2006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1800"/>
              <a:t>exponential CDF</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9"/>
          <p:cNvSpPr>
            <a:spLocks noGrp="1" noChangeArrowheads="1"/>
          </p:cNvSpPr>
          <p:nvPr>
            <p:ph type="body" idx="1"/>
          </p:nvPr>
        </p:nvSpPr>
        <p:spPr>
          <a:xfrm>
            <a:off x="449263" y="1395413"/>
            <a:ext cx="8229600" cy="4754562"/>
          </a:xfrm>
        </p:spPr>
        <p:txBody>
          <a:bodyPr/>
          <a:lstStyle/>
          <a:p>
            <a:pPr eaLnBrk="1" hangingPunct="1"/>
            <a:r>
              <a:rPr lang="en-US" altLang="en-US" smtClean="0">
                <a:sym typeface="Symbol" pitchFamily="18" charset="2"/>
              </a:rPr>
              <a:t>Let </a:t>
            </a:r>
            <a:r>
              <a:rPr lang="en-US" altLang="en-US" i="1" smtClean="0">
                <a:latin typeface="Symbol" pitchFamily="18" charset="2"/>
                <a:sym typeface="Symbol" pitchFamily="18" charset="2"/>
              </a:rPr>
              <a:t>t</a:t>
            </a:r>
            <a:r>
              <a:rPr lang="en-US" altLang="en-US" smtClean="0">
                <a:sym typeface="Symbol" pitchFamily="18" charset="2"/>
              </a:rPr>
              <a:t> = time between successive arrivals in a Poisson process; </a:t>
            </a:r>
            <a:r>
              <a:rPr lang="en-US" altLang="en-US" i="1" smtClean="0">
                <a:latin typeface="Symbol" pitchFamily="18" charset="2"/>
                <a:sym typeface="Symbol" pitchFamily="18" charset="2"/>
              </a:rPr>
              <a:t>t</a:t>
            </a:r>
            <a:r>
              <a:rPr lang="en-US" altLang="en-US" i="1" smtClean="0">
                <a:latin typeface="Times New Roman" pitchFamily="18" charset="0"/>
                <a:sym typeface="Symbol" pitchFamily="18" charset="2"/>
              </a:rPr>
              <a:t> </a:t>
            </a:r>
            <a:r>
              <a:rPr lang="en-US" altLang="en-US" smtClean="0">
                <a:sym typeface="Symbol" pitchFamily="18" charset="2"/>
              </a:rPr>
              <a:t>is a random variable</a:t>
            </a:r>
          </a:p>
          <a:p>
            <a:pPr lvl="1" eaLnBrk="1" hangingPunct="1"/>
            <a:r>
              <a:rPr lang="en-US" altLang="en-US" smtClean="0">
                <a:sym typeface="Symbol" pitchFamily="18" charset="2"/>
              </a:rPr>
              <a:t>For the Poisson process, interarrival times are exponentially distributed random variables</a:t>
            </a:r>
          </a:p>
          <a:p>
            <a:pPr lvl="1" eaLnBrk="1" hangingPunct="1"/>
            <a:r>
              <a:rPr lang="en-US" altLang="en-US" smtClean="0">
                <a:sym typeface="Symbol" pitchFamily="18" charset="2"/>
              </a:rPr>
              <a:t>Distribution and density functions for an exponentially distributed random variable …</a:t>
            </a:r>
          </a:p>
          <a:p>
            <a:pPr lvl="1" eaLnBrk="1" hangingPunct="1"/>
            <a:endParaRPr lang="en-US" altLang="en-US" smtClean="0">
              <a:sym typeface="Symbol" pitchFamily="18" charset="2"/>
            </a:endParaRPr>
          </a:p>
        </p:txBody>
      </p:sp>
      <p:graphicFrame>
        <p:nvGraphicFramePr>
          <p:cNvPr id="21506" name="Object 1024"/>
          <p:cNvGraphicFramePr>
            <a:graphicFrameLocks noChangeAspect="1"/>
          </p:cNvGraphicFramePr>
          <p:nvPr/>
        </p:nvGraphicFramePr>
        <p:xfrm>
          <a:off x="1181100" y="3792538"/>
          <a:ext cx="4521200" cy="993775"/>
        </p:xfrm>
        <a:graphic>
          <a:graphicData uri="http://schemas.openxmlformats.org/presentationml/2006/ole">
            <mc:AlternateContent xmlns:mc="http://schemas.openxmlformats.org/markup-compatibility/2006">
              <mc:Choice xmlns:v="urn:schemas-microsoft-com:vml" Requires="v">
                <p:oleObj spid="_x0000_s21516" name="Equation" r:id="rId3" imgW="2247840" imgH="495000" progId="Equation.DSMT4">
                  <p:embed/>
                </p:oleObj>
              </mc:Choice>
              <mc:Fallback>
                <p:oleObj name="Equation" r:id="rId3" imgW="2247840" imgH="495000" progId="Equation.DSMT4">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1100" y="3792538"/>
                        <a:ext cx="4521200" cy="9937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08" name="Rectangle 8"/>
          <p:cNvSpPr>
            <a:spLocks noGrp="1" noChangeArrowheads="1"/>
          </p:cNvSpPr>
          <p:nvPr>
            <p:ph type="title"/>
          </p:nvPr>
        </p:nvSpPr>
        <p:spPr/>
        <p:txBody>
          <a:bodyPr/>
          <a:lstStyle/>
          <a:p>
            <a:pPr eaLnBrk="1" hangingPunct="1"/>
            <a:r>
              <a:rPr lang="en-US" altLang="en-US" smtClean="0"/>
              <a:t>Properties of the Poisson Process  (2)</a:t>
            </a:r>
          </a:p>
        </p:txBody>
      </p:sp>
      <p:sp>
        <p:nvSpPr>
          <p:cNvPr id="21509" name="AutoShape 6"/>
          <p:cNvSpPr>
            <a:spLocks/>
          </p:cNvSpPr>
          <p:nvPr/>
        </p:nvSpPr>
        <p:spPr bwMode="auto">
          <a:xfrm>
            <a:off x="6316663" y="4144963"/>
            <a:ext cx="2687637" cy="1803400"/>
          </a:xfrm>
          <a:prstGeom prst="borderCallout1">
            <a:avLst>
              <a:gd name="adj1" fmla="val 6338"/>
              <a:gd name="adj2" fmla="val -2833"/>
              <a:gd name="adj3" fmla="val -4755"/>
              <a:gd name="adj4" fmla="val -23389"/>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r>
              <a:rPr lang="en-US" altLang="en-US" sz="1600" b="0"/>
              <a:t>CDF</a:t>
            </a:r>
          </a:p>
          <a:p>
            <a:r>
              <a:rPr lang="en-US" altLang="en-US" sz="1600" b="0"/>
              <a:t>= Probability inter-arrival time </a:t>
            </a:r>
            <a:r>
              <a:rPr lang="en-US" altLang="en-US" sz="1600" b="0">
                <a:latin typeface="Symbol" pitchFamily="18" charset="2"/>
              </a:rPr>
              <a:t>£</a:t>
            </a:r>
            <a:r>
              <a:rPr lang="en-US" altLang="en-US" sz="1600" b="0"/>
              <a:t> </a:t>
            </a:r>
            <a:r>
              <a:rPr lang="en-US" altLang="en-US" sz="1600" b="0" i="1">
                <a:latin typeface="Times New Roman" pitchFamily="18" charset="0"/>
              </a:rPr>
              <a:t>t</a:t>
            </a:r>
          </a:p>
          <a:p>
            <a:r>
              <a:rPr lang="en-US" altLang="en-US" sz="1600" b="0"/>
              <a:t>= probability that </a:t>
            </a:r>
            <a:r>
              <a:rPr lang="en-US" altLang="en-US" sz="1600" b="0" i="1"/>
              <a:t>something </a:t>
            </a:r>
            <a:r>
              <a:rPr lang="en-US" altLang="en-US" sz="1600" b="0"/>
              <a:t>arrived in time </a:t>
            </a:r>
            <a:r>
              <a:rPr lang="en-US" altLang="en-US" sz="1600" b="0" i="1">
                <a:latin typeface="Times New Roman" pitchFamily="18" charset="0"/>
              </a:rPr>
              <a:t>t</a:t>
            </a:r>
          </a:p>
          <a:p>
            <a:r>
              <a:rPr lang="en-US" altLang="en-US" sz="1600" b="0"/>
              <a:t>= the negation that nothing arrived in time </a:t>
            </a:r>
            <a:r>
              <a:rPr lang="en-US" altLang="en-US" sz="1600" b="0" i="1">
                <a:latin typeface="Times New Roman" pitchFamily="18" charset="0"/>
              </a:rPr>
              <a:t>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6"/>
          <p:cNvSpPr>
            <a:spLocks noGrp="1" noChangeArrowheads="1"/>
          </p:cNvSpPr>
          <p:nvPr>
            <p:ph type="title"/>
          </p:nvPr>
        </p:nvSpPr>
        <p:spPr/>
        <p:txBody>
          <a:bodyPr/>
          <a:lstStyle/>
          <a:p>
            <a:pPr eaLnBrk="1" hangingPunct="1"/>
            <a:r>
              <a:rPr lang="en-US" altLang="en-US" smtClean="0"/>
              <a:t>Properties of the Poisson Process  (3)</a:t>
            </a:r>
          </a:p>
        </p:txBody>
      </p:sp>
      <p:sp>
        <p:nvSpPr>
          <p:cNvPr id="49155" name="Rectangle 17"/>
          <p:cNvSpPr>
            <a:spLocks noGrp="1" noChangeArrowheads="1"/>
          </p:cNvSpPr>
          <p:nvPr>
            <p:ph type="body" idx="1"/>
          </p:nvPr>
        </p:nvSpPr>
        <p:spPr/>
        <p:txBody>
          <a:bodyPr/>
          <a:lstStyle/>
          <a:p>
            <a:pPr marL="461963" indent="-461963" eaLnBrk="1" hangingPunct="1">
              <a:buFontTx/>
              <a:buNone/>
            </a:pPr>
            <a:r>
              <a:rPr lang="en-US" altLang="en-US" smtClean="0"/>
              <a:t>2)	If </a:t>
            </a:r>
            <a:r>
              <a:rPr lang="en-US" altLang="en-US" i="1" smtClean="0">
                <a:latin typeface="Times New Roman" pitchFamily="18" charset="0"/>
              </a:rPr>
              <a:t>k</a:t>
            </a:r>
            <a:r>
              <a:rPr lang="en-US" altLang="en-US" smtClean="0"/>
              <a:t> independent Poisson processes </a:t>
            </a:r>
            <a:r>
              <a:rPr lang="en-US" altLang="en-US" i="1" smtClean="0">
                <a:latin typeface="Times New Roman" pitchFamily="18" charset="0"/>
              </a:rPr>
              <a:t>A</a:t>
            </a:r>
            <a:r>
              <a:rPr lang="en-US" altLang="en-US" sz="2400" baseline="-25000" smtClean="0">
                <a:latin typeface="Times New Roman" pitchFamily="18" charset="0"/>
              </a:rPr>
              <a:t>1</a:t>
            </a:r>
            <a:r>
              <a:rPr lang="en-US" altLang="en-US" smtClean="0">
                <a:latin typeface="Times New Roman" pitchFamily="18" charset="0"/>
              </a:rPr>
              <a:t>, ..., </a:t>
            </a:r>
            <a:r>
              <a:rPr lang="en-US" altLang="en-US" i="1" smtClean="0">
                <a:latin typeface="Times New Roman" pitchFamily="18" charset="0"/>
              </a:rPr>
              <a:t>A</a:t>
            </a:r>
            <a:r>
              <a:rPr lang="en-US" altLang="en-US" sz="2400" i="1" baseline="-25000" smtClean="0">
                <a:latin typeface="Times New Roman" pitchFamily="18" charset="0"/>
              </a:rPr>
              <a:t>k</a:t>
            </a:r>
            <a:r>
              <a:rPr lang="en-US" altLang="en-US" smtClean="0"/>
              <a:t>, with rates </a:t>
            </a:r>
            <a:r>
              <a:rPr lang="en-US" altLang="en-US" smtClean="0">
                <a:latin typeface="Symbol" pitchFamily="18" charset="2"/>
              </a:rPr>
              <a:t>l</a:t>
            </a:r>
            <a:r>
              <a:rPr lang="en-US" altLang="en-US" sz="2400" baseline="-25000" smtClean="0">
                <a:latin typeface="Times New Roman" pitchFamily="18" charset="0"/>
              </a:rPr>
              <a:t>1</a:t>
            </a:r>
            <a:r>
              <a:rPr lang="en-US" altLang="en-US" smtClean="0">
                <a:latin typeface="Times New Roman" pitchFamily="18" charset="0"/>
              </a:rPr>
              <a:t>, ..., </a:t>
            </a:r>
            <a:r>
              <a:rPr lang="en-US" altLang="en-US" smtClean="0">
                <a:latin typeface="Symbol" pitchFamily="18" charset="2"/>
              </a:rPr>
              <a:t>l</a:t>
            </a:r>
            <a:r>
              <a:rPr lang="en-US" altLang="en-US" sz="2400" i="1" baseline="-25000" smtClean="0">
                <a:latin typeface="Times New Roman" pitchFamily="18" charset="0"/>
              </a:rPr>
              <a:t>k</a:t>
            </a:r>
            <a:r>
              <a:rPr lang="en-US" altLang="en-US" smtClean="0">
                <a:latin typeface="Times New Roman" pitchFamily="18" charset="0"/>
              </a:rPr>
              <a:t>, </a:t>
            </a:r>
            <a:r>
              <a:rPr lang="en-US" altLang="en-US" smtClean="0"/>
              <a:t>are merged into a single process, </a:t>
            </a:r>
            <a:r>
              <a:rPr lang="en-US" altLang="en-US" i="1" smtClean="0">
                <a:latin typeface="Times New Roman" pitchFamily="18" charset="0"/>
              </a:rPr>
              <a:t>A</a:t>
            </a:r>
            <a:r>
              <a:rPr lang="en-US" altLang="en-US" smtClean="0">
                <a:latin typeface="Times New Roman" pitchFamily="18" charset="0"/>
              </a:rPr>
              <a:t> = </a:t>
            </a:r>
            <a:r>
              <a:rPr lang="en-US" altLang="en-US" i="1" smtClean="0">
                <a:latin typeface="Times New Roman" pitchFamily="18" charset="0"/>
              </a:rPr>
              <a:t>A</a:t>
            </a:r>
            <a:r>
              <a:rPr lang="en-US" altLang="en-US" sz="2400" baseline="-25000" smtClean="0">
                <a:latin typeface="Times New Roman" pitchFamily="18" charset="0"/>
              </a:rPr>
              <a:t>1</a:t>
            </a:r>
            <a:r>
              <a:rPr lang="en-US" altLang="en-US" smtClean="0">
                <a:latin typeface="Times New Roman" pitchFamily="18" charset="0"/>
              </a:rPr>
              <a:t> + … + </a:t>
            </a:r>
            <a:r>
              <a:rPr lang="en-US" altLang="en-US" i="1" smtClean="0">
                <a:latin typeface="Times New Roman" pitchFamily="18" charset="0"/>
              </a:rPr>
              <a:t>A</a:t>
            </a:r>
            <a:r>
              <a:rPr lang="en-US" altLang="en-US" sz="2400" i="1" baseline="-25000" smtClean="0">
                <a:latin typeface="Times New Roman" pitchFamily="18" charset="0"/>
              </a:rPr>
              <a:t>k</a:t>
            </a:r>
            <a:r>
              <a:rPr lang="en-US" altLang="en-US" smtClean="0"/>
              <a:t>, the combined process </a:t>
            </a:r>
            <a:r>
              <a:rPr lang="en-US" altLang="en-US" i="1" smtClean="0">
                <a:latin typeface="Times New Roman" pitchFamily="18" charset="0"/>
              </a:rPr>
              <a:t>A</a:t>
            </a:r>
            <a:r>
              <a:rPr lang="en-US" altLang="en-US" smtClean="0">
                <a:latin typeface="Times New Roman" pitchFamily="18" charset="0"/>
              </a:rPr>
              <a:t> </a:t>
            </a:r>
            <a:r>
              <a:rPr lang="en-US" altLang="en-US" smtClean="0"/>
              <a:t>is Poisson with rate </a:t>
            </a:r>
            <a:r>
              <a:rPr lang="en-US" altLang="en-US" smtClean="0">
                <a:latin typeface="Symbol" pitchFamily="18" charset="2"/>
              </a:rPr>
              <a:t>l</a:t>
            </a:r>
            <a:r>
              <a:rPr lang="en-US" altLang="en-US" smtClean="0"/>
              <a:t> = </a:t>
            </a:r>
            <a:r>
              <a:rPr lang="en-US" altLang="en-US" smtClean="0">
                <a:latin typeface="Symbol" pitchFamily="18" charset="2"/>
              </a:rPr>
              <a:t>l</a:t>
            </a:r>
            <a:r>
              <a:rPr lang="en-US" altLang="en-US" sz="2400" baseline="-25000" smtClean="0"/>
              <a:t>1</a:t>
            </a:r>
            <a:r>
              <a:rPr lang="en-US" altLang="en-US" smtClean="0"/>
              <a:t> + … + </a:t>
            </a:r>
            <a:r>
              <a:rPr lang="en-US" altLang="en-US" smtClean="0">
                <a:latin typeface="Symbol" pitchFamily="18" charset="2"/>
              </a:rPr>
              <a:t>l</a:t>
            </a:r>
            <a:r>
              <a:rPr lang="en-US" altLang="en-US" sz="2400" i="1" baseline="-25000" smtClean="0"/>
              <a:t>k</a:t>
            </a:r>
          </a:p>
        </p:txBody>
      </p:sp>
      <p:grpSp>
        <p:nvGrpSpPr>
          <p:cNvPr id="49156" name="Group 19"/>
          <p:cNvGrpSpPr>
            <a:grpSpLocks/>
          </p:cNvGrpSpPr>
          <p:nvPr/>
        </p:nvGrpSpPr>
        <p:grpSpPr bwMode="auto">
          <a:xfrm>
            <a:off x="3200400" y="3733800"/>
            <a:ext cx="2711450" cy="1676400"/>
            <a:chOff x="2016" y="2352"/>
            <a:chExt cx="1708" cy="1056"/>
          </a:xfrm>
        </p:grpSpPr>
        <p:sp>
          <p:nvSpPr>
            <p:cNvPr id="49168" name="Line 5"/>
            <p:cNvSpPr>
              <a:spLocks noChangeShapeType="1"/>
            </p:cNvSpPr>
            <p:nvPr/>
          </p:nvSpPr>
          <p:spPr bwMode="auto">
            <a:xfrm flipH="1">
              <a:off x="3050" y="2890"/>
              <a:ext cx="432" cy="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9169" name="Line 8"/>
            <p:cNvSpPr>
              <a:spLocks noChangeShapeType="1"/>
            </p:cNvSpPr>
            <p:nvPr/>
          </p:nvSpPr>
          <p:spPr bwMode="auto">
            <a:xfrm flipH="1" flipV="1">
              <a:off x="2426" y="2554"/>
              <a:ext cx="336" cy="264"/>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9170" name="Line 9"/>
            <p:cNvSpPr>
              <a:spLocks noChangeShapeType="1"/>
            </p:cNvSpPr>
            <p:nvPr/>
          </p:nvSpPr>
          <p:spPr bwMode="auto">
            <a:xfrm flipH="1" flipV="1">
              <a:off x="2330" y="2746"/>
              <a:ext cx="432" cy="144"/>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9171" name="Line 10"/>
            <p:cNvSpPr>
              <a:spLocks noChangeShapeType="1"/>
            </p:cNvSpPr>
            <p:nvPr/>
          </p:nvSpPr>
          <p:spPr bwMode="auto">
            <a:xfrm flipH="1">
              <a:off x="2426" y="2962"/>
              <a:ext cx="336" cy="264"/>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9172" name="Rectangle 11"/>
            <p:cNvSpPr>
              <a:spLocks noChangeArrowheads="1"/>
            </p:cNvSpPr>
            <p:nvPr/>
          </p:nvSpPr>
          <p:spPr bwMode="auto">
            <a:xfrm>
              <a:off x="2160" y="2352"/>
              <a:ext cx="3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a:latin typeface="Symbol" pitchFamily="18" charset="2"/>
                </a:rPr>
                <a:t>l</a:t>
              </a:r>
              <a:r>
                <a:rPr lang="en-US" altLang="en-US" sz="3200" baseline="-25000"/>
                <a:t>1</a:t>
              </a:r>
            </a:p>
          </p:txBody>
        </p:sp>
        <p:sp>
          <p:nvSpPr>
            <p:cNvPr id="49173" name="Rectangle 12"/>
            <p:cNvSpPr>
              <a:spLocks noChangeArrowheads="1"/>
            </p:cNvSpPr>
            <p:nvPr/>
          </p:nvSpPr>
          <p:spPr bwMode="auto">
            <a:xfrm>
              <a:off x="2016" y="2592"/>
              <a:ext cx="3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a:latin typeface="Symbol" pitchFamily="18" charset="2"/>
                </a:rPr>
                <a:t>l</a:t>
              </a:r>
              <a:r>
                <a:rPr lang="en-US" altLang="en-US" sz="3200" baseline="-25000"/>
                <a:t>2</a:t>
              </a:r>
            </a:p>
          </p:txBody>
        </p:sp>
        <p:sp>
          <p:nvSpPr>
            <p:cNvPr id="49174" name="Rectangle 13"/>
            <p:cNvSpPr>
              <a:spLocks noChangeArrowheads="1"/>
            </p:cNvSpPr>
            <p:nvPr/>
          </p:nvSpPr>
          <p:spPr bwMode="auto">
            <a:xfrm>
              <a:off x="2168" y="3120"/>
              <a:ext cx="3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a:latin typeface="Symbol" pitchFamily="18" charset="2"/>
                </a:rPr>
                <a:t>l</a:t>
              </a:r>
              <a:r>
                <a:rPr lang="en-US" altLang="en-US" sz="3200" i="1" baseline="-25000"/>
                <a:t>k</a:t>
              </a:r>
            </a:p>
          </p:txBody>
        </p:sp>
        <p:sp>
          <p:nvSpPr>
            <p:cNvPr id="49175" name="Rectangle 14"/>
            <p:cNvSpPr>
              <a:spLocks noChangeArrowheads="1"/>
            </p:cNvSpPr>
            <p:nvPr/>
          </p:nvSpPr>
          <p:spPr bwMode="auto">
            <a:xfrm>
              <a:off x="2097" y="2832"/>
              <a:ext cx="2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a:t>...</a:t>
              </a:r>
            </a:p>
          </p:txBody>
        </p:sp>
        <p:sp>
          <p:nvSpPr>
            <p:cNvPr id="49176" name="Rectangle 15"/>
            <p:cNvSpPr>
              <a:spLocks noChangeArrowheads="1"/>
            </p:cNvSpPr>
            <p:nvPr/>
          </p:nvSpPr>
          <p:spPr bwMode="auto">
            <a:xfrm>
              <a:off x="3502" y="2736"/>
              <a:ext cx="2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a:latin typeface="Symbol" pitchFamily="18" charset="2"/>
                </a:rPr>
                <a:t>l</a:t>
              </a:r>
            </a:p>
          </p:txBody>
        </p:sp>
        <p:sp>
          <p:nvSpPr>
            <p:cNvPr id="49177" name="Oval 6"/>
            <p:cNvSpPr>
              <a:spLocks noChangeArrowheads="1"/>
            </p:cNvSpPr>
            <p:nvPr/>
          </p:nvSpPr>
          <p:spPr bwMode="auto">
            <a:xfrm>
              <a:off x="2746" y="2730"/>
              <a:ext cx="320" cy="320"/>
            </a:xfrm>
            <a:prstGeom prst="ellipse">
              <a:avLst/>
            </a:prstGeom>
            <a:solidFill>
              <a:schemeClr val="accent2"/>
            </a:solidFill>
            <a:ln w="25400">
              <a:solidFill>
                <a:schemeClr val="bg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3200">
                  <a:solidFill>
                    <a:schemeClr val="bg1"/>
                  </a:solidFill>
                </a:rPr>
                <a:t>+</a:t>
              </a:r>
            </a:p>
          </p:txBody>
        </p:sp>
      </p:grpSp>
      <p:grpSp>
        <p:nvGrpSpPr>
          <p:cNvPr id="49157" name="Group 20"/>
          <p:cNvGrpSpPr>
            <a:grpSpLocks/>
          </p:cNvGrpSpPr>
          <p:nvPr/>
        </p:nvGrpSpPr>
        <p:grpSpPr bwMode="auto">
          <a:xfrm>
            <a:off x="3200400" y="3733800"/>
            <a:ext cx="2711450" cy="1676400"/>
            <a:chOff x="2016" y="2352"/>
            <a:chExt cx="1708" cy="1056"/>
          </a:xfrm>
        </p:grpSpPr>
        <p:sp>
          <p:nvSpPr>
            <p:cNvPr id="49158" name="Line 21"/>
            <p:cNvSpPr>
              <a:spLocks noChangeShapeType="1"/>
            </p:cNvSpPr>
            <p:nvPr/>
          </p:nvSpPr>
          <p:spPr bwMode="auto">
            <a:xfrm flipH="1">
              <a:off x="3050" y="2890"/>
              <a:ext cx="432" cy="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9159" name="Line 22"/>
            <p:cNvSpPr>
              <a:spLocks noChangeShapeType="1"/>
            </p:cNvSpPr>
            <p:nvPr/>
          </p:nvSpPr>
          <p:spPr bwMode="auto">
            <a:xfrm flipH="1" flipV="1">
              <a:off x="2426" y="2554"/>
              <a:ext cx="336" cy="264"/>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9160" name="Line 23"/>
            <p:cNvSpPr>
              <a:spLocks noChangeShapeType="1"/>
            </p:cNvSpPr>
            <p:nvPr/>
          </p:nvSpPr>
          <p:spPr bwMode="auto">
            <a:xfrm flipH="1" flipV="1">
              <a:off x="2330" y="2746"/>
              <a:ext cx="432" cy="144"/>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9161" name="Line 24"/>
            <p:cNvSpPr>
              <a:spLocks noChangeShapeType="1"/>
            </p:cNvSpPr>
            <p:nvPr/>
          </p:nvSpPr>
          <p:spPr bwMode="auto">
            <a:xfrm flipH="1">
              <a:off x="2426" y="2962"/>
              <a:ext cx="336" cy="264"/>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9162" name="Rectangle 25"/>
            <p:cNvSpPr>
              <a:spLocks noChangeArrowheads="1"/>
            </p:cNvSpPr>
            <p:nvPr/>
          </p:nvSpPr>
          <p:spPr bwMode="auto">
            <a:xfrm>
              <a:off x="2160" y="2352"/>
              <a:ext cx="3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b="0">
                  <a:latin typeface="Symbol" pitchFamily="18" charset="2"/>
                </a:rPr>
                <a:t>l</a:t>
              </a:r>
              <a:r>
                <a:rPr lang="en-US" altLang="en-US" sz="3200" b="0" baseline="-25000"/>
                <a:t>1</a:t>
              </a:r>
            </a:p>
          </p:txBody>
        </p:sp>
        <p:sp>
          <p:nvSpPr>
            <p:cNvPr id="49163" name="Rectangle 26"/>
            <p:cNvSpPr>
              <a:spLocks noChangeArrowheads="1"/>
            </p:cNvSpPr>
            <p:nvPr/>
          </p:nvSpPr>
          <p:spPr bwMode="auto">
            <a:xfrm>
              <a:off x="2016" y="2592"/>
              <a:ext cx="3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a:latin typeface="Symbol" pitchFamily="18" charset="2"/>
                </a:rPr>
                <a:t>l</a:t>
              </a:r>
              <a:r>
                <a:rPr lang="en-US" altLang="en-US" sz="3200" baseline="-25000"/>
                <a:t>2</a:t>
              </a:r>
            </a:p>
          </p:txBody>
        </p:sp>
        <p:sp>
          <p:nvSpPr>
            <p:cNvPr id="49164" name="Rectangle 27"/>
            <p:cNvSpPr>
              <a:spLocks noChangeArrowheads="1"/>
            </p:cNvSpPr>
            <p:nvPr/>
          </p:nvSpPr>
          <p:spPr bwMode="auto">
            <a:xfrm>
              <a:off x="2172" y="3120"/>
              <a:ext cx="3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b="0">
                  <a:latin typeface="Symbol" pitchFamily="18" charset="2"/>
                </a:rPr>
                <a:t>l</a:t>
              </a:r>
              <a:r>
                <a:rPr lang="en-US" altLang="en-US" sz="3200" b="0" i="1" baseline="-25000"/>
                <a:t>k</a:t>
              </a:r>
            </a:p>
          </p:txBody>
        </p:sp>
        <p:sp>
          <p:nvSpPr>
            <p:cNvPr id="49165" name="Rectangle 28"/>
            <p:cNvSpPr>
              <a:spLocks noChangeArrowheads="1"/>
            </p:cNvSpPr>
            <p:nvPr/>
          </p:nvSpPr>
          <p:spPr bwMode="auto">
            <a:xfrm>
              <a:off x="2097" y="2832"/>
              <a:ext cx="2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b="0"/>
                <a:t>...</a:t>
              </a:r>
            </a:p>
          </p:txBody>
        </p:sp>
        <p:sp>
          <p:nvSpPr>
            <p:cNvPr id="49166" name="Rectangle 29"/>
            <p:cNvSpPr>
              <a:spLocks noChangeArrowheads="1"/>
            </p:cNvSpPr>
            <p:nvPr/>
          </p:nvSpPr>
          <p:spPr bwMode="auto">
            <a:xfrm>
              <a:off x="3502" y="2736"/>
              <a:ext cx="2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b="0">
                  <a:latin typeface="Symbol" pitchFamily="18" charset="2"/>
                </a:rPr>
                <a:t>l</a:t>
              </a:r>
            </a:p>
          </p:txBody>
        </p:sp>
        <p:sp>
          <p:nvSpPr>
            <p:cNvPr id="49167" name="Oval 30"/>
            <p:cNvSpPr>
              <a:spLocks noChangeArrowheads="1"/>
            </p:cNvSpPr>
            <p:nvPr/>
          </p:nvSpPr>
          <p:spPr bwMode="auto">
            <a:xfrm>
              <a:off x="2746" y="2730"/>
              <a:ext cx="320" cy="320"/>
            </a:xfrm>
            <a:prstGeom prst="ellipse">
              <a:avLst/>
            </a:prstGeom>
            <a:solidFill>
              <a:schemeClr val="accent2"/>
            </a:solidFill>
            <a:ln w="25400">
              <a:solidFill>
                <a:schemeClr val="bg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3200">
                  <a:solidFill>
                    <a:schemeClr val="bg1"/>
                  </a:solidFill>
                </a:rPr>
                <a:t>+</a:t>
              </a:r>
            </a:p>
          </p:txBody>
        </p:sp>
      </p:gr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6"/>
          <p:cNvSpPr>
            <a:spLocks noGrp="1" noChangeArrowheads="1"/>
          </p:cNvSpPr>
          <p:nvPr>
            <p:ph type="title"/>
          </p:nvPr>
        </p:nvSpPr>
        <p:spPr/>
        <p:txBody>
          <a:bodyPr/>
          <a:lstStyle/>
          <a:p>
            <a:pPr eaLnBrk="1" hangingPunct="1"/>
            <a:r>
              <a:rPr lang="en-US" altLang="en-US" smtClean="0"/>
              <a:t>Properties of the Poisson Process  (4)</a:t>
            </a:r>
          </a:p>
        </p:txBody>
      </p:sp>
      <p:sp>
        <p:nvSpPr>
          <p:cNvPr id="50179" name="Rectangle 17"/>
          <p:cNvSpPr>
            <a:spLocks noGrp="1" noChangeArrowheads="1"/>
          </p:cNvSpPr>
          <p:nvPr>
            <p:ph type="body" idx="1"/>
          </p:nvPr>
        </p:nvSpPr>
        <p:spPr/>
        <p:txBody>
          <a:bodyPr/>
          <a:lstStyle/>
          <a:p>
            <a:pPr marL="461963" indent="-461963" eaLnBrk="1" hangingPunct="1">
              <a:buFontTx/>
              <a:buNone/>
            </a:pPr>
            <a:r>
              <a:rPr lang="en-US" altLang="en-US" smtClean="0"/>
              <a:t>3)	If a Poisson process (with rate </a:t>
            </a:r>
            <a:r>
              <a:rPr lang="en-US" altLang="en-US" smtClean="0">
                <a:latin typeface="Symbol" pitchFamily="18" charset="2"/>
              </a:rPr>
              <a:t>l</a:t>
            </a:r>
            <a:r>
              <a:rPr lang="en-US" altLang="en-US" smtClean="0"/>
              <a:t>) is split into </a:t>
            </a:r>
            <a:r>
              <a:rPr lang="en-US" altLang="en-US" i="1" smtClean="0">
                <a:latin typeface="Times New Roman" pitchFamily="18" charset="0"/>
              </a:rPr>
              <a:t>k</a:t>
            </a:r>
            <a:r>
              <a:rPr lang="en-US" altLang="en-US" smtClean="0"/>
              <a:t> other process by independently assigning each arrival to the </a:t>
            </a:r>
            <a:r>
              <a:rPr lang="en-US" altLang="en-US" i="1" smtClean="0"/>
              <a:t>i</a:t>
            </a:r>
            <a:r>
              <a:rPr lang="en-US" altLang="en-US" sz="800" i="1" smtClean="0"/>
              <a:t> </a:t>
            </a:r>
            <a:r>
              <a:rPr lang="en-US" altLang="en-US" smtClean="0"/>
              <a:t>th process with probability </a:t>
            </a:r>
            <a:r>
              <a:rPr lang="en-US" altLang="en-US" i="1" smtClean="0">
                <a:latin typeface="Times New Roman" pitchFamily="18" charset="0"/>
              </a:rPr>
              <a:t>p</a:t>
            </a:r>
            <a:r>
              <a:rPr lang="en-US" altLang="en-US" sz="2400" i="1" baseline="-25000" smtClean="0">
                <a:latin typeface="Times New Roman" pitchFamily="18" charset="0"/>
              </a:rPr>
              <a:t>i</a:t>
            </a:r>
            <a:r>
              <a:rPr lang="en-US" altLang="en-US" smtClean="0">
                <a:latin typeface="Times New Roman" pitchFamily="18" charset="0"/>
              </a:rPr>
              <a:t>, </a:t>
            </a:r>
            <a:r>
              <a:rPr lang="en-US" altLang="en-US" i="1" smtClean="0">
                <a:latin typeface="Times New Roman" pitchFamily="18" charset="0"/>
              </a:rPr>
              <a:t>p</a:t>
            </a:r>
            <a:r>
              <a:rPr lang="en-US" altLang="en-US" sz="2400" baseline="-25000" smtClean="0">
                <a:latin typeface="Times New Roman" pitchFamily="18" charset="0"/>
              </a:rPr>
              <a:t>1</a:t>
            </a:r>
            <a:r>
              <a:rPr lang="en-US" altLang="en-US" smtClean="0">
                <a:latin typeface="Times New Roman" pitchFamily="18" charset="0"/>
              </a:rPr>
              <a:t> + ... + </a:t>
            </a:r>
            <a:r>
              <a:rPr lang="en-US" altLang="en-US" i="1" smtClean="0">
                <a:latin typeface="Times New Roman" pitchFamily="18" charset="0"/>
              </a:rPr>
              <a:t>p</a:t>
            </a:r>
            <a:r>
              <a:rPr lang="en-US" altLang="en-US" sz="2400" i="1" baseline="-25000" smtClean="0">
                <a:latin typeface="Times New Roman" pitchFamily="18" charset="0"/>
              </a:rPr>
              <a:t>k</a:t>
            </a:r>
            <a:r>
              <a:rPr lang="en-US" altLang="en-US" smtClean="0">
                <a:latin typeface="Times New Roman" pitchFamily="18" charset="0"/>
              </a:rPr>
              <a:t> = 1</a:t>
            </a:r>
            <a:r>
              <a:rPr lang="en-US" altLang="en-US" smtClean="0"/>
              <a:t>, the resulting </a:t>
            </a:r>
            <a:r>
              <a:rPr lang="en-US" altLang="en-US" i="1" smtClean="0">
                <a:latin typeface="Times New Roman" pitchFamily="18" charset="0"/>
              </a:rPr>
              <a:t>k</a:t>
            </a:r>
            <a:r>
              <a:rPr lang="en-US" altLang="en-US" smtClean="0"/>
              <a:t> processes are Poisson with rate </a:t>
            </a:r>
            <a:r>
              <a:rPr lang="en-US" altLang="en-US" i="1" smtClean="0">
                <a:latin typeface="Times New Roman" pitchFamily="18" charset="0"/>
              </a:rPr>
              <a:t>p</a:t>
            </a:r>
            <a:r>
              <a:rPr lang="en-US" altLang="en-US" sz="2400" i="1" baseline="-25000" smtClean="0">
                <a:latin typeface="Times New Roman" pitchFamily="18" charset="0"/>
              </a:rPr>
              <a:t>i</a:t>
            </a:r>
            <a:r>
              <a:rPr lang="en-US" altLang="en-US" sz="900" smtClean="0"/>
              <a:t> </a:t>
            </a:r>
            <a:r>
              <a:rPr lang="en-US" altLang="en-US" smtClean="0">
                <a:latin typeface="Symbol" pitchFamily="18" charset="2"/>
              </a:rPr>
              <a:t>l</a:t>
            </a:r>
            <a:r>
              <a:rPr lang="en-US" altLang="en-US" smtClean="0"/>
              <a:t> for the </a:t>
            </a:r>
            <a:r>
              <a:rPr lang="en-US" altLang="en-US" i="1" smtClean="0"/>
              <a:t>i</a:t>
            </a:r>
            <a:r>
              <a:rPr lang="en-US" altLang="en-US" sz="800" i="1" smtClean="0"/>
              <a:t> </a:t>
            </a:r>
            <a:r>
              <a:rPr lang="en-US" altLang="en-US" smtClean="0"/>
              <a:t>th process</a:t>
            </a:r>
          </a:p>
        </p:txBody>
      </p:sp>
      <p:grpSp>
        <p:nvGrpSpPr>
          <p:cNvPr id="50180" name="Group 18"/>
          <p:cNvGrpSpPr>
            <a:grpSpLocks/>
          </p:cNvGrpSpPr>
          <p:nvPr/>
        </p:nvGrpSpPr>
        <p:grpSpPr bwMode="auto">
          <a:xfrm>
            <a:off x="3200400" y="3962400"/>
            <a:ext cx="2825750" cy="1752600"/>
            <a:chOff x="2016" y="2496"/>
            <a:chExt cx="1780" cy="1104"/>
          </a:xfrm>
        </p:grpSpPr>
        <p:sp>
          <p:nvSpPr>
            <p:cNvPr id="50181" name="Line 5"/>
            <p:cNvSpPr>
              <a:spLocks noChangeShapeType="1"/>
            </p:cNvSpPr>
            <p:nvPr/>
          </p:nvSpPr>
          <p:spPr bwMode="auto">
            <a:xfrm flipH="1">
              <a:off x="2236" y="3070"/>
              <a:ext cx="432" cy="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0182" name="Line 7"/>
            <p:cNvSpPr>
              <a:spLocks noChangeShapeType="1"/>
            </p:cNvSpPr>
            <p:nvPr/>
          </p:nvSpPr>
          <p:spPr bwMode="auto">
            <a:xfrm flipH="1" flipV="1">
              <a:off x="3004" y="3166"/>
              <a:ext cx="336" cy="264"/>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0183" name="Line 8"/>
            <p:cNvSpPr>
              <a:spLocks noChangeShapeType="1"/>
            </p:cNvSpPr>
            <p:nvPr/>
          </p:nvSpPr>
          <p:spPr bwMode="auto">
            <a:xfrm flipH="1">
              <a:off x="3004" y="2926"/>
              <a:ext cx="384" cy="96"/>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0184" name="Line 9"/>
            <p:cNvSpPr>
              <a:spLocks noChangeShapeType="1"/>
            </p:cNvSpPr>
            <p:nvPr/>
          </p:nvSpPr>
          <p:spPr bwMode="auto">
            <a:xfrm flipH="1">
              <a:off x="3004" y="2710"/>
              <a:ext cx="336" cy="264"/>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0185" name="Rectangle 10"/>
            <p:cNvSpPr>
              <a:spLocks noChangeArrowheads="1"/>
            </p:cNvSpPr>
            <p:nvPr/>
          </p:nvSpPr>
          <p:spPr bwMode="auto">
            <a:xfrm>
              <a:off x="3316" y="249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i="1"/>
                <a:t>p</a:t>
              </a:r>
              <a:r>
                <a:rPr lang="en-US" altLang="en-US" sz="3200" baseline="-25000"/>
                <a:t>1</a:t>
              </a:r>
              <a:r>
                <a:rPr lang="en-US" altLang="en-US">
                  <a:latin typeface="Symbol" pitchFamily="18" charset="2"/>
                </a:rPr>
                <a:t>l</a:t>
              </a:r>
            </a:p>
          </p:txBody>
        </p:sp>
        <p:sp>
          <p:nvSpPr>
            <p:cNvPr id="50186" name="Rectangle 11"/>
            <p:cNvSpPr>
              <a:spLocks noChangeArrowheads="1"/>
            </p:cNvSpPr>
            <p:nvPr/>
          </p:nvSpPr>
          <p:spPr bwMode="auto">
            <a:xfrm>
              <a:off x="3203" y="2964"/>
              <a:ext cx="2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a:t>...</a:t>
              </a:r>
            </a:p>
          </p:txBody>
        </p:sp>
        <p:sp>
          <p:nvSpPr>
            <p:cNvPr id="50187" name="Rectangle 12"/>
            <p:cNvSpPr>
              <a:spLocks noChangeArrowheads="1"/>
            </p:cNvSpPr>
            <p:nvPr/>
          </p:nvSpPr>
          <p:spPr bwMode="auto">
            <a:xfrm>
              <a:off x="2016" y="2916"/>
              <a:ext cx="2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a:latin typeface="Symbol" pitchFamily="18" charset="2"/>
                </a:rPr>
                <a:t>l</a:t>
              </a:r>
            </a:p>
          </p:txBody>
        </p:sp>
        <p:sp>
          <p:nvSpPr>
            <p:cNvPr id="50188" name="Rectangle 13"/>
            <p:cNvSpPr>
              <a:spLocks noChangeArrowheads="1"/>
            </p:cNvSpPr>
            <p:nvPr/>
          </p:nvSpPr>
          <p:spPr bwMode="auto">
            <a:xfrm>
              <a:off x="3364" y="278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i="1"/>
                <a:t>p</a:t>
              </a:r>
              <a:r>
                <a:rPr lang="en-US" altLang="en-US" sz="3200" baseline="-25000"/>
                <a:t>2</a:t>
              </a:r>
              <a:r>
                <a:rPr lang="en-US" altLang="en-US">
                  <a:latin typeface="Symbol" pitchFamily="18" charset="2"/>
                </a:rPr>
                <a:t>l</a:t>
              </a:r>
            </a:p>
          </p:txBody>
        </p:sp>
        <p:sp>
          <p:nvSpPr>
            <p:cNvPr id="50189" name="Rectangle 14"/>
            <p:cNvSpPr>
              <a:spLocks noChangeArrowheads="1"/>
            </p:cNvSpPr>
            <p:nvPr/>
          </p:nvSpPr>
          <p:spPr bwMode="auto">
            <a:xfrm>
              <a:off x="3319" y="331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i="1"/>
                <a:t>p</a:t>
              </a:r>
              <a:r>
                <a:rPr lang="en-US" altLang="en-US" sz="3200" i="1" baseline="-25000"/>
                <a:t>k</a:t>
              </a:r>
              <a:r>
                <a:rPr lang="en-US" altLang="en-US">
                  <a:latin typeface="Symbol" pitchFamily="18" charset="2"/>
                </a:rPr>
                <a:t>l</a:t>
              </a:r>
            </a:p>
          </p:txBody>
        </p:sp>
        <p:sp>
          <p:nvSpPr>
            <p:cNvPr id="50190" name="Oval 6"/>
            <p:cNvSpPr>
              <a:spLocks noChangeArrowheads="1"/>
            </p:cNvSpPr>
            <p:nvPr/>
          </p:nvSpPr>
          <p:spPr bwMode="auto">
            <a:xfrm>
              <a:off x="2700" y="2910"/>
              <a:ext cx="320" cy="320"/>
            </a:xfrm>
            <a:prstGeom prst="ellipse">
              <a:avLst/>
            </a:prstGeom>
            <a:solidFill>
              <a:schemeClr val="accent2"/>
            </a:solidFill>
            <a:ln w="25400">
              <a:solidFill>
                <a:schemeClr val="bg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a:p>
          </p:txBody>
        </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p:txBody>
          <a:bodyPr/>
          <a:lstStyle/>
          <a:p>
            <a:pPr eaLnBrk="1" hangingPunct="1"/>
            <a:r>
              <a:rPr lang="en-US" altLang="en-US" smtClean="0"/>
              <a:t>Need for Probability</a:t>
            </a:r>
          </a:p>
        </p:txBody>
      </p:sp>
      <p:sp>
        <p:nvSpPr>
          <p:cNvPr id="35843" name="Rectangle 5"/>
          <p:cNvSpPr>
            <a:spLocks noGrp="1" noChangeArrowheads="1"/>
          </p:cNvSpPr>
          <p:nvPr>
            <p:ph type="body" idx="1"/>
          </p:nvPr>
        </p:nvSpPr>
        <p:spPr/>
        <p:txBody>
          <a:bodyPr/>
          <a:lstStyle/>
          <a:p>
            <a:pPr eaLnBrk="1" hangingPunct="1"/>
            <a:r>
              <a:rPr lang="en-US" altLang="en-US" smtClean="0"/>
              <a:t>Many network phenomena are not deterministic in nature, such as …</a:t>
            </a:r>
          </a:p>
          <a:p>
            <a:pPr lvl="1" eaLnBrk="1" hangingPunct="1"/>
            <a:r>
              <a:rPr lang="en-US" altLang="en-US" smtClean="0"/>
              <a:t>Packet arrival times</a:t>
            </a:r>
          </a:p>
          <a:p>
            <a:pPr lvl="1" eaLnBrk="1" hangingPunct="1"/>
            <a:r>
              <a:rPr lang="en-US" altLang="en-US" smtClean="0"/>
              <a:t>Packet lengths (service times)</a:t>
            </a:r>
          </a:p>
          <a:p>
            <a:pPr lvl="1" eaLnBrk="1" hangingPunct="1"/>
            <a:r>
              <a:rPr lang="en-US" altLang="en-US" smtClean="0"/>
              <a:t>Number of users</a:t>
            </a:r>
          </a:p>
          <a:p>
            <a:pPr lvl="1" eaLnBrk="1" hangingPunct="1"/>
            <a:r>
              <a:rPr lang="en-US" altLang="en-US" smtClean="0"/>
              <a:t>Channel conditions (error rates)</a:t>
            </a:r>
          </a:p>
          <a:p>
            <a:pPr lvl="1" eaLnBrk="1" hangingPunct="1"/>
            <a:r>
              <a:rPr lang="en-US" altLang="en-US" smtClean="0"/>
              <a:t>Link and node failures</a:t>
            </a:r>
          </a:p>
          <a:p>
            <a:pPr eaLnBrk="1" hangingPunct="1"/>
            <a:r>
              <a:rPr lang="en-US" altLang="en-US" smtClean="0"/>
              <a:t>So, we cannot study network performance without utilizing …</a:t>
            </a:r>
          </a:p>
          <a:p>
            <a:pPr lvl="1" eaLnBrk="1" hangingPunct="1"/>
            <a:r>
              <a:rPr lang="en-US" altLang="en-US" smtClean="0"/>
              <a:t>Probability theory</a:t>
            </a:r>
          </a:p>
          <a:p>
            <a:pPr lvl="1" eaLnBrk="1" hangingPunct="1"/>
            <a:r>
              <a:rPr lang="en-US" altLang="en-US" smtClean="0"/>
              <a:t>Random variables</a:t>
            </a:r>
          </a:p>
          <a:p>
            <a:pPr lvl="1" eaLnBrk="1" hangingPunct="1"/>
            <a:r>
              <a:rPr lang="en-US" altLang="en-US" smtClean="0"/>
              <a:t>Random processes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Grp="1" noChangeArrowheads="1"/>
          </p:cNvSpPr>
          <p:nvPr>
            <p:ph type="title"/>
          </p:nvPr>
        </p:nvSpPr>
        <p:spPr/>
        <p:txBody>
          <a:bodyPr/>
          <a:lstStyle/>
          <a:p>
            <a:pPr eaLnBrk="1" hangingPunct="1"/>
            <a:r>
              <a:rPr lang="en-US" altLang="en-US" smtClean="0"/>
              <a:t>Appropriateness  (1)</a:t>
            </a:r>
          </a:p>
        </p:txBody>
      </p:sp>
      <p:sp>
        <p:nvSpPr>
          <p:cNvPr id="51203" name="Rectangle 6"/>
          <p:cNvSpPr>
            <a:spLocks noGrp="1" noChangeArrowheads="1"/>
          </p:cNvSpPr>
          <p:nvPr>
            <p:ph type="body" idx="1"/>
          </p:nvPr>
        </p:nvSpPr>
        <p:spPr>
          <a:xfrm>
            <a:off x="457200" y="2286000"/>
            <a:ext cx="8229600" cy="3840163"/>
          </a:xfrm>
        </p:spPr>
        <p:txBody>
          <a:bodyPr/>
          <a:lstStyle/>
          <a:p>
            <a:pPr eaLnBrk="1" hangingPunct="1"/>
            <a:r>
              <a:rPr lang="en-US" altLang="en-US" smtClean="0"/>
              <a:t>Poisson process is generally a good model if there are a large number of users (packet sources) such that</a:t>
            </a:r>
          </a:p>
          <a:p>
            <a:pPr lvl="1" eaLnBrk="1" hangingPunct="1"/>
            <a:r>
              <a:rPr lang="en-US" altLang="en-US" smtClean="0"/>
              <a:t>The users are similar</a:t>
            </a:r>
          </a:p>
          <a:p>
            <a:pPr lvl="1" eaLnBrk="1" hangingPunct="1"/>
            <a:r>
              <a:rPr lang="en-US" altLang="en-US" smtClean="0"/>
              <a:t>The users are independent</a:t>
            </a:r>
          </a:p>
        </p:txBody>
      </p:sp>
      <p:sp>
        <p:nvSpPr>
          <p:cNvPr id="51204" name="Text Box 4"/>
          <p:cNvSpPr txBox="1">
            <a:spLocks noChangeArrowheads="1"/>
          </p:cNvSpPr>
          <p:nvPr/>
        </p:nvSpPr>
        <p:spPr bwMode="auto">
          <a:xfrm>
            <a:off x="1682750" y="14478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ctr"/>
            <a:r>
              <a:rPr lang="en-US" altLang="en-US" sz="2800" b="0" i="1">
                <a:solidFill>
                  <a:schemeClr val="tx2"/>
                </a:solidFill>
              </a:rPr>
              <a:t>Is the Poisson process appropriate?</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ChangeArrowheads="1"/>
          </p:cNvSpPr>
          <p:nvPr>
            <p:ph type="title"/>
          </p:nvPr>
        </p:nvSpPr>
        <p:spPr/>
        <p:txBody>
          <a:bodyPr/>
          <a:lstStyle/>
          <a:p>
            <a:pPr eaLnBrk="1" hangingPunct="1"/>
            <a:r>
              <a:rPr lang="en-US" altLang="en-US" smtClean="0"/>
              <a:t>Appropriateness  (2)</a:t>
            </a:r>
          </a:p>
        </p:txBody>
      </p:sp>
      <p:sp>
        <p:nvSpPr>
          <p:cNvPr id="52227" name="Rectangle 1027"/>
          <p:cNvSpPr>
            <a:spLocks noGrp="1" noChangeArrowheads="1"/>
          </p:cNvSpPr>
          <p:nvPr>
            <p:ph type="body" idx="1"/>
          </p:nvPr>
        </p:nvSpPr>
        <p:spPr/>
        <p:txBody>
          <a:bodyPr/>
          <a:lstStyle/>
          <a:p>
            <a:pPr eaLnBrk="1" hangingPunct="1"/>
            <a:r>
              <a:rPr lang="en-US" altLang="en-US" smtClean="0"/>
              <a:t>Suppose that we merge </a:t>
            </a:r>
            <a:r>
              <a:rPr lang="en-US" altLang="en-US" i="1" smtClean="0">
                <a:latin typeface="Times New Roman" pitchFamily="18" charset="0"/>
              </a:rPr>
              <a:t>n</a:t>
            </a:r>
            <a:r>
              <a:rPr lang="en-US" altLang="en-US" i="1" smtClean="0"/>
              <a:t> </a:t>
            </a:r>
            <a:r>
              <a:rPr lang="en-US" altLang="en-US" smtClean="0"/>
              <a:t>independent and identically distributed arrival processes (not necessarily Poisson)</a:t>
            </a:r>
          </a:p>
          <a:p>
            <a:pPr lvl="1" eaLnBrk="1" hangingPunct="1"/>
            <a:r>
              <a:rPr lang="en-US" altLang="en-US" smtClean="0"/>
              <a:t>Each process has rate </a:t>
            </a:r>
            <a:r>
              <a:rPr lang="en-US" altLang="en-US" smtClean="0">
                <a:latin typeface="Symbol" pitchFamily="18" charset="2"/>
              </a:rPr>
              <a:t>l</a:t>
            </a:r>
            <a:r>
              <a:rPr lang="en-US" altLang="en-US" smtClean="0">
                <a:latin typeface="Times New Roman" pitchFamily="18" charset="0"/>
              </a:rPr>
              <a:t> / </a:t>
            </a:r>
            <a:r>
              <a:rPr lang="en-US" altLang="en-US" i="1" smtClean="0">
                <a:latin typeface="Times New Roman" pitchFamily="18" charset="0"/>
              </a:rPr>
              <a:t>n</a:t>
            </a:r>
            <a:r>
              <a:rPr lang="en-US" altLang="en-US" smtClean="0"/>
              <a:t>, so the aggregate rate is </a:t>
            </a:r>
            <a:r>
              <a:rPr lang="en-US" altLang="en-US" smtClean="0">
                <a:latin typeface="Symbol" pitchFamily="18" charset="2"/>
              </a:rPr>
              <a:t>l</a:t>
            </a:r>
            <a:endParaRPr lang="en-US" altLang="en-US" smtClean="0"/>
          </a:p>
          <a:p>
            <a:pPr lvl="1" eaLnBrk="1" hangingPunct="1"/>
            <a:r>
              <a:rPr lang="en-US" altLang="en-US" smtClean="0"/>
              <a:t>The interarrival times, </a:t>
            </a:r>
            <a:r>
              <a:rPr lang="en-US" altLang="en-US" smtClean="0">
                <a:latin typeface="Symbol" pitchFamily="18" charset="2"/>
              </a:rPr>
              <a:t>t</a:t>
            </a:r>
            <a:r>
              <a:rPr lang="en-US" altLang="en-US" smtClean="0"/>
              <a:t>, for each process have a distribution      </a:t>
            </a:r>
            <a:r>
              <a:rPr lang="en-US" altLang="en-US" i="1" smtClean="0">
                <a:latin typeface="Times New Roman" pitchFamily="18" charset="0"/>
              </a:rPr>
              <a:t>F</a:t>
            </a:r>
            <a:r>
              <a:rPr lang="en-US" altLang="en-US" smtClean="0">
                <a:latin typeface="Times New Roman" pitchFamily="18" charset="0"/>
              </a:rPr>
              <a:t>(</a:t>
            </a:r>
            <a:r>
              <a:rPr lang="en-US" altLang="en-US" i="1" smtClean="0">
                <a:latin typeface="Times New Roman" pitchFamily="18" charset="0"/>
              </a:rPr>
              <a:t>s</a:t>
            </a:r>
            <a:r>
              <a:rPr lang="en-US" altLang="en-US" smtClean="0">
                <a:latin typeface="Times New Roman" pitchFamily="18" charset="0"/>
              </a:rPr>
              <a:t>) = </a:t>
            </a:r>
            <a:r>
              <a:rPr lang="en-US" altLang="en-US" i="1" smtClean="0">
                <a:latin typeface="Times New Roman" pitchFamily="18" charset="0"/>
              </a:rPr>
              <a:t>P </a:t>
            </a:r>
            <a:r>
              <a:rPr lang="en-US" altLang="en-US" smtClean="0">
                <a:latin typeface="Times New Roman" pitchFamily="18" charset="0"/>
              </a:rPr>
              <a:t>{</a:t>
            </a:r>
            <a:r>
              <a:rPr lang="en-US" altLang="en-US" smtClean="0">
                <a:latin typeface="Symbol" pitchFamily="18" charset="2"/>
              </a:rPr>
              <a:t>t £ </a:t>
            </a:r>
            <a:r>
              <a:rPr lang="en-US" altLang="en-US" i="1" smtClean="0">
                <a:latin typeface="Times New Roman" pitchFamily="18" charset="0"/>
              </a:rPr>
              <a:t>s</a:t>
            </a:r>
            <a:r>
              <a:rPr lang="en-US" altLang="en-US" smtClean="0">
                <a:latin typeface="Times New Roman" pitchFamily="18" charset="0"/>
              </a:rPr>
              <a:t>}</a:t>
            </a:r>
            <a:r>
              <a:rPr lang="en-US" altLang="en-US" smtClean="0"/>
              <a:t> and are independent</a:t>
            </a:r>
          </a:p>
          <a:p>
            <a:pPr lvl="1" eaLnBrk="1" hangingPunct="1"/>
            <a:r>
              <a:rPr lang="en-US" altLang="en-US" smtClean="0"/>
              <a:t>The aggregate process approximates a Poisson process with rate </a:t>
            </a:r>
            <a:r>
              <a:rPr lang="en-US" altLang="en-US" smtClean="0">
                <a:latin typeface="Symbol" pitchFamily="18" charset="2"/>
              </a:rPr>
              <a:t>l</a:t>
            </a:r>
            <a:r>
              <a:rPr lang="en-US" altLang="en-US" smtClean="0"/>
              <a:t> as </a:t>
            </a:r>
            <a:r>
              <a:rPr lang="en-US" altLang="en-US" i="1" smtClean="0">
                <a:latin typeface="Times New Roman" pitchFamily="18" charset="0"/>
              </a:rPr>
              <a:t>n</a:t>
            </a:r>
            <a:r>
              <a:rPr lang="en-US" altLang="en-US" i="1" smtClean="0"/>
              <a:t> </a:t>
            </a:r>
            <a:r>
              <a:rPr lang="en-US" altLang="en-US" i="1" smtClean="0">
                <a:latin typeface="Symbol" pitchFamily="18" charset="2"/>
              </a:rPr>
              <a:t>®  </a:t>
            </a:r>
            <a:r>
              <a:rPr lang="en-US" altLang="en-US" sz="2400" smtClean="0">
                <a:latin typeface="Symbol" pitchFamily="18" charset="2"/>
              </a:rPr>
              <a:t>¥</a:t>
            </a:r>
            <a:r>
              <a:rPr lang="en-US" altLang="en-US" smtClean="0"/>
              <a:t> under mild conditions</a:t>
            </a:r>
          </a:p>
          <a:p>
            <a:pPr eaLnBrk="1" hangingPunct="1"/>
            <a:endParaRPr lang="en-US" alt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noFill/>
        </p:spPr>
        <p:txBody>
          <a:bodyPr lIns="90488" tIns="44450" rIns="90488" bIns="44450"/>
          <a:lstStyle/>
          <a:p>
            <a:pPr eaLnBrk="1" hangingPunct="1"/>
            <a:r>
              <a:rPr lang="en-US" altLang="en-US" smtClean="0"/>
              <a:t>Example 1 using the Poisson Process</a:t>
            </a:r>
          </a:p>
        </p:txBody>
      </p:sp>
      <p:sp>
        <p:nvSpPr>
          <p:cNvPr id="22532" name="Rectangle 3"/>
          <p:cNvSpPr>
            <a:spLocks noGrp="1" noChangeArrowheads="1"/>
          </p:cNvSpPr>
          <p:nvPr>
            <p:ph type="body" idx="1"/>
          </p:nvPr>
        </p:nvSpPr>
        <p:spPr>
          <a:noFill/>
        </p:spPr>
        <p:txBody>
          <a:bodyPr lIns="90488" tIns="44450" rIns="90488" bIns="44450"/>
          <a:lstStyle/>
          <a:p>
            <a:pPr eaLnBrk="1" hangingPunct="1"/>
            <a:r>
              <a:rPr lang="en-US" altLang="en-US" smtClean="0"/>
              <a:t>Suppose a computer installation has a library of 100 subroutines and that each week on the average, bugs are found (and corrected) in two of the subroutines.  Assume the number of subroutines per week with newly discovered bugs follows a Poisson process.  Calculate the probability that errors will be found in not more than three subroutines next week.</a:t>
            </a:r>
          </a:p>
          <a:p>
            <a:pPr eaLnBrk="1" hangingPunct="1"/>
            <a:endParaRPr lang="en-US" altLang="en-US" smtClean="0"/>
          </a:p>
          <a:p>
            <a:pPr eaLnBrk="1" hangingPunct="1"/>
            <a:endParaRPr lang="en-US" altLang="en-US" smtClean="0"/>
          </a:p>
        </p:txBody>
      </p:sp>
      <p:graphicFrame>
        <p:nvGraphicFramePr>
          <p:cNvPr id="13314" name="Object 4">
            <a:hlinkClick r:id="" action="ppaction://ole?verb=0"/>
          </p:cNvPr>
          <p:cNvGraphicFramePr>
            <a:graphicFrameLocks noGrp="1"/>
          </p:cNvGraphicFramePr>
          <p:nvPr>
            <p:ph sz="half" idx="4294967295"/>
          </p:nvPr>
        </p:nvGraphicFramePr>
        <p:xfrm>
          <a:off x="895350" y="3275013"/>
          <a:ext cx="6308725" cy="2068512"/>
        </p:xfrm>
        <a:graphic>
          <a:graphicData uri="http://schemas.openxmlformats.org/presentationml/2006/ole">
            <mc:AlternateContent xmlns:mc="http://schemas.openxmlformats.org/markup-compatibility/2006">
              <mc:Choice xmlns:v="urn:schemas-microsoft-com:vml" Requires="v">
                <p:oleObj spid="_x0000_s22539" name="Equation" r:id="rId3" imgW="2958840" imgH="1079280" progId="Equation.3">
                  <p:embed/>
                </p:oleObj>
              </mc:Choice>
              <mc:Fallback>
                <p:oleObj name="Equation" r:id="rId3" imgW="2958840" imgH="107928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350" y="3275013"/>
                        <a:ext cx="6308725" cy="206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ppt_x"/>
                                          </p:val>
                                        </p:tav>
                                        <p:tav tm="100000">
                                          <p:val>
                                            <p:strVal val="#ppt_x"/>
                                          </p:val>
                                        </p:tav>
                                      </p:tavLst>
                                    </p:anim>
                                    <p:anim calcmode="lin" valueType="num">
                                      <p:cBhvr additive="base">
                                        <p:cTn id="8"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a:noFill/>
        </p:spPr>
        <p:txBody>
          <a:bodyPr lIns="90488" tIns="44450" rIns="90488" bIns="44450"/>
          <a:lstStyle/>
          <a:p>
            <a:pPr eaLnBrk="1" hangingPunct="1"/>
            <a:r>
              <a:rPr lang="en-US" altLang="en-US" smtClean="0"/>
              <a:t>Example 2 using the Poisson Process</a:t>
            </a:r>
          </a:p>
        </p:txBody>
      </p:sp>
      <p:sp>
        <p:nvSpPr>
          <p:cNvPr id="23558" name="Rectangle 3"/>
          <p:cNvSpPr>
            <a:spLocks noGrp="1" noChangeArrowheads="1"/>
          </p:cNvSpPr>
          <p:nvPr>
            <p:ph type="body" idx="1"/>
          </p:nvPr>
        </p:nvSpPr>
        <p:spPr>
          <a:noFill/>
        </p:spPr>
        <p:txBody>
          <a:bodyPr lIns="90488" tIns="44450" rIns="90488" bIns="44450"/>
          <a:lstStyle/>
          <a:p>
            <a:pPr eaLnBrk="1" hangingPunct="1"/>
            <a:r>
              <a:rPr lang="en-US" altLang="en-US" smtClean="0"/>
              <a:t>Suppose it has been determined that the number of inquiries that arrive per second at the central computer can be described by a Poisson random variable with an average rate of 10 messages per second.  1)  What is the probability that no inquiries arrive in a one- second period?  2)  What is the probability that 15 or fewer inquiries arrive in a one second period?</a:t>
            </a:r>
          </a:p>
          <a:p>
            <a:pPr eaLnBrk="1" hangingPunct="1"/>
            <a:endParaRPr lang="en-US" altLang="en-US" smtClean="0"/>
          </a:p>
        </p:txBody>
      </p:sp>
      <p:grpSp>
        <p:nvGrpSpPr>
          <p:cNvPr id="2" name="Group 6"/>
          <p:cNvGrpSpPr>
            <a:grpSpLocks/>
          </p:cNvGrpSpPr>
          <p:nvPr/>
        </p:nvGrpSpPr>
        <p:grpSpPr bwMode="auto">
          <a:xfrm>
            <a:off x="1257300" y="3309938"/>
            <a:ext cx="6308725" cy="2592387"/>
            <a:chOff x="1004888" y="3290888"/>
            <a:chExt cx="6308725" cy="2592387"/>
          </a:xfrm>
        </p:grpSpPr>
        <p:graphicFrame>
          <p:nvGraphicFramePr>
            <p:cNvPr id="23554" name="Object 4">
              <a:hlinkClick r:id="" action="ppaction://ole?verb=0"/>
            </p:cNvPr>
            <p:cNvGraphicFramePr>
              <a:graphicFrameLocks/>
            </p:cNvGraphicFramePr>
            <p:nvPr/>
          </p:nvGraphicFramePr>
          <p:xfrm>
            <a:off x="1004888" y="3290888"/>
            <a:ext cx="6308725" cy="762000"/>
          </p:xfrm>
          <a:graphic>
            <a:graphicData uri="http://schemas.openxmlformats.org/presentationml/2006/ole">
              <mc:AlternateContent xmlns:mc="http://schemas.openxmlformats.org/markup-compatibility/2006">
                <mc:Choice xmlns:v="urn:schemas-microsoft-com:vml" Requires="v">
                  <p:oleObj spid="_x0000_s23578" name="Equation" r:id="rId3" imgW="3213000" imgH="431640" progId="Equation.3">
                    <p:embed/>
                  </p:oleObj>
                </mc:Choice>
                <mc:Fallback>
                  <p:oleObj name="Equation" r:id="rId3" imgW="3213000" imgH="43164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888" y="3290888"/>
                          <a:ext cx="63087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5" name="Object 5">
              <a:hlinkClick r:id="" action="ppaction://ole?verb=0"/>
            </p:cNvPr>
            <p:cNvGraphicFramePr>
              <a:graphicFrameLocks/>
            </p:cNvGraphicFramePr>
            <p:nvPr/>
          </p:nvGraphicFramePr>
          <p:xfrm>
            <a:off x="2149475" y="3963988"/>
            <a:ext cx="4787900" cy="847725"/>
          </p:xfrm>
          <a:graphic>
            <a:graphicData uri="http://schemas.openxmlformats.org/presentationml/2006/ole">
              <mc:AlternateContent xmlns:mc="http://schemas.openxmlformats.org/markup-compatibility/2006">
                <mc:Choice xmlns:v="urn:schemas-microsoft-com:vml" Requires="v">
                  <p:oleObj spid="_x0000_s23579" name="Equation" r:id="rId5" imgW="2438280" imgH="431640" progId="Equation.3">
                    <p:embed/>
                  </p:oleObj>
                </mc:Choice>
                <mc:Fallback>
                  <p:oleObj name="Equation" r:id="rId5" imgW="2438280" imgH="431640"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9475" y="3963988"/>
                          <a:ext cx="47879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6" name="Object 6">
              <a:hlinkClick r:id="" action="ppaction://ole?verb=0"/>
            </p:cNvPr>
            <p:cNvGraphicFramePr>
              <a:graphicFrameLocks/>
            </p:cNvGraphicFramePr>
            <p:nvPr/>
          </p:nvGraphicFramePr>
          <p:xfrm>
            <a:off x="2170113" y="4986338"/>
            <a:ext cx="4314825" cy="896937"/>
          </p:xfrm>
          <a:graphic>
            <a:graphicData uri="http://schemas.openxmlformats.org/presentationml/2006/ole">
              <mc:AlternateContent xmlns:mc="http://schemas.openxmlformats.org/markup-compatibility/2006">
                <mc:Choice xmlns:v="urn:schemas-microsoft-com:vml" Requires="v">
                  <p:oleObj spid="_x0000_s23580" name="Equation" r:id="rId7" imgW="2197080" imgH="457200" progId="Equation.3">
                    <p:embed/>
                  </p:oleObj>
                </mc:Choice>
                <mc:Fallback>
                  <p:oleObj name="Equation" r:id="rId7" imgW="2197080" imgH="457200" progId="Equation.3">
                    <p:embed/>
                    <p:pic>
                      <p:nvPicPr>
                        <p:cNvPr id="0" name="Object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0113" y="4986338"/>
                          <a:ext cx="4314825" cy="89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57200" y="544513"/>
            <a:ext cx="8229600" cy="522287"/>
          </a:xfrm>
          <a:noFill/>
        </p:spPr>
        <p:txBody>
          <a:bodyPr lIns="44450" tIns="17462" rIns="44450" bIns="17462" anchor="b">
            <a:spAutoFit/>
          </a:bodyPr>
          <a:lstStyle/>
          <a:p>
            <a:pPr eaLnBrk="1" hangingPunct="1"/>
            <a:r>
              <a:rPr lang="en-US" altLang="en-US" smtClean="0"/>
              <a:t>Exponential Distribution  (1)</a:t>
            </a:r>
          </a:p>
        </p:txBody>
      </p:sp>
      <p:sp>
        <p:nvSpPr>
          <p:cNvPr id="24580" name="Rectangle 3"/>
          <p:cNvSpPr>
            <a:spLocks noGrp="1" noChangeArrowheads="1"/>
          </p:cNvSpPr>
          <p:nvPr>
            <p:ph type="body" idx="1"/>
          </p:nvPr>
        </p:nvSpPr>
        <p:spPr>
          <a:noFill/>
        </p:spPr>
        <p:txBody>
          <a:bodyPr lIns="87312" tIns="42862" rIns="87312" bIns="42862"/>
          <a:lstStyle/>
          <a:p>
            <a:pPr marL="327025" indent="-327025" eaLnBrk="1" hangingPunct="1"/>
            <a:r>
              <a:rPr lang="en-US" altLang="en-US" smtClean="0"/>
              <a:t>A random variable has an </a:t>
            </a:r>
            <a:r>
              <a:rPr lang="en-US" altLang="en-US" smtClean="0">
                <a:solidFill>
                  <a:schemeClr val="tx2"/>
                </a:solidFill>
              </a:rPr>
              <a:t>exponential distribution</a:t>
            </a:r>
            <a:r>
              <a:rPr lang="en-US" altLang="en-US" smtClean="0"/>
              <a:t> with parameter </a:t>
            </a:r>
            <a:r>
              <a:rPr lang="en-US" altLang="en-US" smtClean="0">
                <a:latin typeface="Symbol" pitchFamily="18" charset="2"/>
              </a:rPr>
              <a:t>m </a:t>
            </a:r>
            <a:r>
              <a:rPr lang="en-US" altLang="en-US" smtClean="0"/>
              <a:t>if </a:t>
            </a:r>
            <a:r>
              <a:rPr lang="en-US" altLang="en-US" i="1" smtClean="0">
                <a:latin typeface="Times New Roman" pitchFamily="18" charset="0"/>
              </a:rPr>
              <a:t>s</a:t>
            </a:r>
            <a:r>
              <a:rPr lang="en-US" altLang="en-US" sz="2400" i="1" baseline="-25000" smtClean="0">
                <a:latin typeface="Times New Roman" pitchFamily="18" charset="0"/>
              </a:rPr>
              <a:t>n</a:t>
            </a:r>
            <a:r>
              <a:rPr lang="en-US" altLang="en-US" smtClean="0"/>
              <a:t> is the </a:t>
            </a:r>
            <a:r>
              <a:rPr lang="en-US" altLang="en-US" i="1" smtClean="0"/>
              <a:t>n</a:t>
            </a:r>
            <a:r>
              <a:rPr lang="en-US" altLang="en-US" smtClean="0"/>
              <a:t>th value,</a:t>
            </a:r>
            <a:br>
              <a:rPr lang="en-US" altLang="en-US" smtClean="0"/>
            </a:br>
            <a:endParaRPr lang="en-US" altLang="en-US" smtClean="0"/>
          </a:p>
          <a:p>
            <a:pPr marL="327025" indent="-327025" eaLnBrk="1" hangingPunct="1"/>
            <a:endParaRPr lang="en-US" altLang="en-US" smtClean="0"/>
          </a:p>
          <a:p>
            <a:pPr marL="327025" indent="-327025" eaLnBrk="1" hangingPunct="1"/>
            <a:r>
              <a:rPr lang="en-US" altLang="en-US" smtClean="0"/>
              <a:t>Parameter </a:t>
            </a:r>
            <a:r>
              <a:rPr lang="en-US" altLang="en-US" smtClean="0">
                <a:latin typeface="Symbol" pitchFamily="18" charset="2"/>
              </a:rPr>
              <a:t>m</a:t>
            </a:r>
            <a:r>
              <a:rPr lang="en-US" altLang="en-US" smtClean="0"/>
              <a:t> is interpreted as the </a:t>
            </a:r>
            <a:r>
              <a:rPr lang="en-US" altLang="en-US" smtClean="0">
                <a:solidFill>
                  <a:schemeClr val="tx2"/>
                </a:solidFill>
              </a:rPr>
              <a:t>service rate </a:t>
            </a:r>
            <a:r>
              <a:rPr lang="en-US" altLang="en-US" smtClean="0"/>
              <a:t>(customers served per unit time when the server is busy)</a:t>
            </a:r>
          </a:p>
          <a:p>
            <a:pPr marL="327025" indent="-327025" eaLnBrk="1" hangingPunct="1"/>
            <a:endParaRPr lang="en-US" altLang="en-US" smtClean="0"/>
          </a:p>
          <a:p>
            <a:pPr marL="327025" indent="-327025" eaLnBrk="1" hangingPunct="1"/>
            <a:r>
              <a:rPr lang="en-US" altLang="en-US" smtClean="0"/>
              <a:t>For queues, we assume that service times </a:t>
            </a:r>
            <a:r>
              <a:rPr lang="en-US" altLang="en-US" i="1" smtClean="0"/>
              <a:t>s</a:t>
            </a:r>
            <a:r>
              <a:rPr lang="en-US" altLang="en-US" sz="2400" i="1" baseline="-25000" smtClean="0"/>
              <a:t>n</a:t>
            </a:r>
            <a:r>
              <a:rPr lang="en-US" altLang="en-US" smtClean="0"/>
              <a:t> are mutually independent and, also, independent of the interarrival times</a:t>
            </a:r>
          </a:p>
          <a:p>
            <a:pPr marL="703263" lvl="1" indent="-261938" eaLnBrk="1" hangingPunct="1"/>
            <a:r>
              <a:rPr lang="en-US" altLang="en-US" smtClean="0"/>
              <a:t>Implies that the length of an arriving packet does not affect the arrival time of the next packet</a:t>
            </a:r>
          </a:p>
        </p:txBody>
      </p:sp>
      <p:graphicFrame>
        <p:nvGraphicFramePr>
          <p:cNvPr id="24578" name="Object 0"/>
          <p:cNvGraphicFramePr>
            <a:graphicFrameLocks noChangeAspect="1"/>
          </p:cNvGraphicFramePr>
          <p:nvPr/>
        </p:nvGraphicFramePr>
        <p:xfrm>
          <a:off x="2825750" y="2092325"/>
          <a:ext cx="3382963" cy="512763"/>
        </p:xfrm>
        <a:graphic>
          <a:graphicData uri="http://schemas.openxmlformats.org/presentationml/2006/ole">
            <mc:AlternateContent xmlns:mc="http://schemas.openxmlformats.org/markup-compatibility/2006">
              <mc:Choice xmlns:v="urn:schemas-microsoft-com:vml" Requires="v">
                <p:oleObj spid="_x0000_s24587" name="Equation" r:id="rId4" imgW="1676160" imgH="253800" progId="Equation.DSMT4">
                  <p:embed/>
                </p:oleObj>
              </mc:Choice>
              <mc:Fallback>
                <p:oleObj name="Equation" r:id="rId4" imgW="1676160" imgH="253800" progId="Equation.DSMT4">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5750" y="2092325"/>
                        <a:ext cx="3382963"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altLang="en-US" smtClean="0"/>
              <a:t>Exponential Distribution  (2)</a:t>
            </a:r>
          </a:p>
        </p:txBody>
      </p:sp>
      <p:sp>
        <p:nvSpPr>
          <p:cNvPr id="25605" name="Rectangle 3"/>
          <p:cNvSpPr>
            <a:spLocks noGrp="1" noChangeArrowheads="1"/>
          </p:cNvSpPr>
          <p:nvPr>
            <p:ph type="body" idx="1"/>
          </p:nvPr>
        </p:nvSpPr>
        <p:spPr/>
        <p:txBody>
          <a:bodyPr/>
          <a:lstStyle/>
          <a:p>
            <a:pPr eaLnBrk="1" hangingPunct="1"/>
            <a:r>
              <a:rPr lang="en-US" altLang="en-US" smtClean="0"/>
              <a:t>The CDF of the</a:t>
            </a:r>
            <a:r>
              <a:rPr lang="en-US" altLang="en-US" i="1" smtClean="0"/>
              <a:t> n</a:t>
            </a:r>
            <a:r>
              <a:rPr lang="en-US" altLang="en-US" smtClean="0"/>
              <a:t>th instance of the r.v. is</a:t>
            </a:r>
          </a:p>
          <a:p>
            <a:pPr eaLnBrk="1" hangingPunct="1"/>
            <a:endParaRPr lang="en-US" altLang="en-US" smtClean="0"/>
          </a:p>
          <a:p>
            <a:pPr eaLnBrk="1" hangingPunct="1"/>
            <a:endParaRPr lang="en-US" altLang="en-US" smtClean="0"/>
          </a:p>
          <a:p>
            <a:pPr eaLnBrk="1" hangingPunct="1"/>
            <a:endParaRPr lang="en-US" altLang="en-US" smtClean="0"/>
          </a:p>
          <a:p>
            <a:pPr eaLnBrk="1" hangingPunct="1"/>
            <a:r>
              <a:rPr lang="en-US" altLang="en-US" smtClean="0"/>
              <a:t>The expected value is of the </a:t>
            </a:r>
            <a:r>
              <a:rPr lang="en-US" altLang="en-US" i="1" smtClean="0"/>
              <a:t>n</a:t>
            </a:r>
            <a:r>
              <a:rPr lang="en-US" altLang="en-US" smtClean="0"/>
              <a:t>th instance of the r.v. is</a:t>
            </a:r>
          </a:p>
          <a:p>
            <a:pPr eaLnBrk="1" hangingPunct="1"/>
            <a:endParaRPr lang="en-US" altLang="en-US" smtClean="0"/>
          </a:p>
        </p:txBody>
      </p:sp>
      <p:graphicFrame>
        <p:nvGraphicFramePr>
          <p:cNvPr id="25602" name="Object 0"/>
          <p:cNvGraphicFramePr>
            <a:graphicFrameLocks noChangeAspect="1"/>
          </p:cNvGraphicFramePr>
          <p:nvPr/>
        </p:nvGraphicFramePr>
        <p:xfrm>
          <a:off x="2741613" y="1966913"/>
          <a:ext cx="3325812" cy="508000"/>
        </p:xfrm>
        <a:graphic>
          <a:graphicData uri="http://schemas.openxmlformats.org/presentationml/2006/ole">
            <mc:AlternateContent xmlns:mc="http://schemas.openxmlformats.org/markup-compatibility/2006">
              <mc:Choice xmlns:v="urn:schemas-microsoft-com:vml" Requires="v">
                <p:oleObj spid="_x0000_s25618" name="Equation" r:id="rId3" imgW="1663560" imgH="253800" progId="Equation.DSMT4">
                  <p:embed/>
                </p:oleObj>
              </mc:Choice>
              <mc:Fallback>
                <p:oleObj name="Equation" r:id="rId3" imgW="1663560" imgH="253800" progId="Equation.DSMT4">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1613" y="1966913"/>
                        <a:ext cx="3325812"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3" name="Object 1"/>
          <p:cNvGraphicFramePr>
            <a:graphicFrameLocks noChangeAspect="1"/>
          </p:cNvGraphicFramePr>
          <p:nvPr/>
        </p:nvGraphicFramePr>
        <p:xfrm>
          <a:off x="2741613" y="3376613"/>
          <a:ext cx="1598612" cy="660400"/>
        </p:xfrm>
        <a:graphic>
          <a:graphicData uri="http://schemas.openxmlformats.org/presentationml/2006/ole">
            <mc:AlternateContent xmlns:mc="http://schemas.openxmlformats.org/markup-compatibility/2006">
              <mc:Choice xmlns:v="urn:schemas-microsoft-com:vml" Requires="v">
                <p:oleObj spid="_x0000_s25619" name="Equation" r:id="rId5" imgW="799920" imgH="330120" progId="Equation.DSMT4">
                  <p:embed/>
                </p:oleObj>
              </mc:Choice>
              <mc:Fallback>
                <p:oleObj name="Equation" r:id="rId5" imgW="799920" imgH="33012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1613" y="3376613"/>
                        <a:ext cx="1598612"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noFill/>
        </p:spPr>
        <p:txBody>
          <a:bodyPr lIns="90488" tIns="44450" rIns="90488" bIns="44450"/>
          <a:lstStyle/>
          <a:p>
            <a:pPr eaLnBrk="1" hangingPunct="1"/>
            <a:r>
              <a:rPr lang="en-US" altLang="en-US" sz="2800" smtClean="0"/>
              <a:t>    Exponential Distribution:  Density Function</a:t>
            </a:r>
          </a:p>
        </p:txBody>
      </p:sp>
      <p:sp>
        <p:nvSpPr>
          <p:cNvPr id="26629" name="Rectangle 3"/>
          <p:cNvSpPr>
            <a:spLocks noGrp="1" noChangeArrowheads="1"/>
          </p:cNvSpPr>
          <p:nvPr>
            <p:ph type="body" idx="1"/>
          </p:nvPr>
        </p:nvSpPr>
        <p:spPr>
          <a:xfrm>
            <a:off x="457200" y="1371600"/>
            <a:ext cx="8229600" cy="1558925"/>
          </a:xfrm>
          <a:noFill/>
        </p:spPr>
        <p:txBody>
          <a:bodyPr lIns="90488" tIns="44450" rIns="90488" bIns="44450"/>
          <a:lstStyle/>
          <a:p>
            <a:pPr eaLnBrk="1" hangingPunct="1"/>
            <a:r>
              <a:rPr lang="en-US" altLang="en-US" smtClean="0"/>
              <a:t>Cumulative distribution function (CDF):</a:t>
            </a:r>
            <a:br>
              <a:rPr lang="en-US" altLang="en-US" smtClean="0"/>
            </a:br>
            <a:r>
              <a:rPr lang="en-US" altLang="en-US" smtClean="0"/>
              <a:t/>
            </a:r>
            <a:br>
              <a:rPr lang="en-US" altLang="en-US" smtClean="0"/>
            </a:br>
            <a:r>
              <a:rPr lang="en-US" altLang="en-US" smtClean="0"/>
              <a:t/>
            </a:r>
            <a:br>
              <a:rPr lang="en-US" altLang="en-US" smtClean="0"/>
            </a:br>
            <a:endParaRPr lang="en-US" altLang="en-US" smtClean="0"/>
          </a:p>
          <a:p>
            <a:pPr eaLnBrk="1" hangingPunct="1"/>
            <a:r>
              <a:rPr lang="en-US" altLang="en-US" smtClean="0"/>
              <a:t>Density function (pdf), </a:t>
            </a:r>
            <a:r>
              <a:rPr lang="en-US" altLang="en-US" i="1" smtClean="0">
                <a:latin typeface="Times New Roman" pitchFamily="18" charset="0"/>
              </a:rPr>
              <a:t>f</a:t>
            </a:r>
            <a:r>
              <a:rPr lang="en-US" altLang="en-US" smtClean="0">
                <a:latin typeface="Times New Roman" pitchFamily="18" charset="0"/>
              </a:rPr>
              <a:t>(</a:t>
            </a:r>
            <a:r>
              <a:rPr lang="en-US" altLang="en-US" i="1" smtClean="0">
                <a:latin typeface="Times New Roman" pitchFamily="18" charset="0"/>
              </a:rPr>
              <a:t>s</a:t>
            </a:r>
            <a:r>
              <a:rPr lang="en-US" altLang="en-US" i="1" baseline="-25000" smtClean="0">
                <a:latin typeface="Times New Roman" pitchFamily="18" charset="0"/>
              </a:rPr>
              <a:t>n</a:t>
            </a:r>
            <a:r>
              <a:rPr lang="en-US" altLang="en-US" smtClean="0">
                <a:latin typeface="Times New Roman" pitchFamily="18" charset="0"/>
              </a:rPr>
              <a:t>)</a:t>
            </a:r>
            <a:r>
              <a:rPr lang="en-US" altLang="en-US" smtClean="0"/>
              <a:t>:</a:t>
            </a:r>
          </a:p>
        </p:txBody>
      </p:sp>
      <p:graphicFrame>
        <p:nvGraphicFramePr>
          <p:cNvPr id="26626" name="Object 5">
            <a:hlinkClick r:id="" action="ppaction://ole?verb=0"/>
          </p:cNvPr>
          <p:cNvGraphicFramePr>
            <a:graphicFrameLocks/>
          </p:cNvGraphicFramePr>
          <p:nvPr/>
        </p:nvGraphicFramePr>
        <p:xfrm>
          <a:off x="2305050" y="1822450"/>
          <a:ext cx="5038725" cy="646113"/>
        </p:xfrm>
        <a:graphic>
          <a:graphicData uri="http://schemas.openxmlformats.org/presentationml/2006/ole">
            <mc:AlternateContent xmlns:mc="http://schemas.openxmlformats.org/markup-compatibility/2006">
              <mc:Choice xmlns:v="urn:schemas-microsoft-com:vml" Requires="v">
                <p:oleObj spid="_x0000_s26642" name="Equation" r:id="rId3" imgW="2286000" imgH="253800" progId="Equation.DSMT4">
                  <p:embed/>
                </p:oleObj>
              </mc:Choice>
              <mc:Fallback>
                <p:oleObj name="Equation" r:id="rId3" imgW="2286000" imgH="253800" progId="Equation.DSMT4">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5050" y="1822450"/>
                        <a:ext cx="5038725"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7" name="Object 6">
            <a:hlinkClick r:id="" action="ppaction://ole?verb=0"/>
          </p:cNvPr>
          <p:cNvGraphicFramePr>
            <a:graphicFrameLocks/>
          </p:cNvGraphicFramePr>
          <p:nvPr/>
        </p:nvGraphicFramePr>
        <p:xfrm>
          <a:off x="2487613" y="2970213"/>
          <a:ext cx="4986337" cy="1087437"/>
        </p:xfrm>
        <a:graphic>
          <a:graphicData uri="http://schemas.openxmlformats.org/presentationml/2006/ole">
            <mc:AlternateContent xmlns:mc="http://schemas.openxmlformats.org/markup-compatibility/2006">
              <mc:Choice xmlns:v="urn:schemas-microsoft-com:vml" Requires="v">
                <p:oleObj spid="_x0000_s26643" name="Equation" r:id="rId5" imgW="2552400" imgH="457200" progId="Equation.DSMT4">
                  <p:embed/>
                </p:oleObj>
              </mc:Choice>
              <mc:Fallback>
                <p:oleObj name="Equation" r:id="rId5" imgW="2552400" imgH="457200" progId="Equation.DSMT4">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7613" y="2970213"/>
                        <a:ext cx="4986337" cy="108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noFill/>
        </p:spPr>
        <p:txBody>
          <a:bodyPr lIns="90488" tIns="44450" rIns="90488" bIns="44450"/>
          <a:lstStyle/>
          <a:p>
            <a:pPr eaLnBrk="1" hangingPunct="1"/>
            <a:r>
              <a:rPr lang="en-US" altLang="en-US" smtClean="0"/>
              <a:t>Exponential Distribution:  Mean</a:t>
            </a:r>
          </a:p>
        </p:txBody>
      </p:sp>
      <p:sp>
        <p:nvSpPr>
          <p:cNvPr id="27652" name="Rectangle 3"/>
          <p:cNvSpPr>
            <a:spLocks noGrp="1" noChangeArrowheads="1"/>
          </p:cNvSpPr>
          <p:nvPr>
            <p:ph type="body" idx="1"/>
          </p:nvPr>
        </p:nvSpPr>
        <p:spPr>
          <a:noFill/>
        </p:spPr>
        <p:txBody>
          <a:bodyPr lIns="90488" tIns="44450" rIns="90488" bIns="44450"/>
          <a:lstStyle/>
          <a:p>
            <a:pPr eaLnBrk="1" hangingPunct="1"/>
            <a:r>
              <a:rPr lang="en-US" altLang="en-US" smtClean="0"/>
              <a:t>Expected value (mean) of </a:t>
            </a:r>
            <a:r>
              <a:rPr lang="en-US" altLang="en-US" i="1" smtClean="0">
                <a:latin typeface="Times New Roman" pitchFamily="18" charset="0"/>
              </a:rPr>
              <a:t>s</a:t>
            </a:r>
            <a:r>
              <a:rPr lang="en-US" altLang="en-US" i="1" baseline="-25000" smtClean="0">
                <a:latin typeface="Times New Roman" pitchFamily="18" charset="0"/>
              </a:rPr>
              <a:t>n</a:t>
            </a:r>
            <a:r>
              <a:rPr lang="en-US" altLang="en-US" smtClean="0">
                <a:latin typeface="Times New Roman" pitchFamily="18" charset="0"/>
              </a:rPr>
              <a:t>, </a:t>
            </a:r>
            <a:r>
              <a:rPr lang="en-US" altLang="en-US" i="1" smtClean="0">
                <a:latin typeface="Times New Roman" pitchFamily="18" charset="0"/>
              </a:rPr>
              <a:t>E</a:t>
            </a:r>
            <a:r>
              <a:rPr lang="en-US" altLang="en-US" smtClean="0">
                <a:latin typeface="Times New Roman" pitchFamily="18" charset="0"/>
              </a:rPr>
              <a:t>[</a:t>
            </a:r>
            <a:r>
              <a:rPr lang="en-US" altLang="en-US" i="1" smtClean="0">
                <a:latin typeface="Times New Roman" pitchFamily="18" charset="0"/>
              </a:rPr>
              <a:t>s</a:t>
            </a:r>
            <a:r>
              <a:rPr lang="en-US" altLang="en-US" i="1" baseline="-25000" smtClean="0">
                <a:latin typeface="Times New Roman" pitchFamily="18" charset="0"/>
              </a:rPr>
              <a:t>n</a:t>
            </a:r>
            <a:r>
              <a:rPr lang="en-US" altLang="en-US" smtClean="0">
                <a:latin typeface="Times New Roman" pitchFamily="18" charset="0"/>
              </a:rPr>
              <a:t>]</a:t>
            </a:r>
            <a:r>
              <a:rPr lang="en-US" altLang="en-US" smtClean="0"/>
              <a:t>:</a:t>
            </a:r>
          </a:p>
        </p:txBody>
      </p:sp>
      <p:graphicFrame>
        <p:nvGraphicFramePr>
          <p:cNvPr id="27650" name="Object 4">
            <a:hlinkClick r:id="" action="ppaction://ole?verb=0"/>
          </p:cNvPr>
          <p:cNvGraphicFramePr>
            <a:graphicFrameLocks/>
          </p:cNvGraphicFramePr>
          <p:nvPr/>
        </p:nvGraphicFramePr>
        <p:xfrm>
          <a:off x="2017713" y="1687513"/>
          <a:ext cx="5078412" cy="3452812"/>
        </p:xfrm>
        <a:graphic>
          <a:graphicData uri="http://schemas.openxmlformats.org/presentationml/2006/ole">
            <mc:AlternateContent xmlns:mc="http://schemas.openxmlformats.org/markup-compatibility/2006">
              <mc:Choice xmlns:v="urn:schemas-microsoft-com:vml" Requires="v">
                <p:oleObj spid="_x0000_s27659" name="Equation" r:id="rId3" imgW="2361960" imgH="1790640" progId="Equation.DSMT4">
                  <p:embed/>
                </p:oleObj>
              </mc:Choice>
              <mc:Fallback>
                <p:oleObj name="Equation" r:id="rId3" imgW="2361960" imgH="1790640" progId="Equation.DSMT4">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7713" y="1687513"/>
                        <a:ext cx="5078412" cy="345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a:noFill/>
        </p:spPr>
        <p:txBody>
          <a:bodyPr lIns="90488" tIns="44450" rIns="90488" bIns="44450"/>
          <a:lstStyle/>
          <a:p>
            <a:pPr eaLnBrk="1" hangingPunct="1"/>
            <a:r>
              <a:rPr lang="en-US" altLang="en-US" sz="2800" smtClean="0"/>
              <a:t>       Exponential Distribution:  Other Statistics</a:t>
            </a:r>
          </a:p>
        </p:txBody>
      </p:sp>
      <p:sp>
        <p:nvSpPr>
          <p:cNvPr id="28678" name="Rectangle 3"/>
          <p:cNvSpPr>
            <a:spLocks noGrp="1" noChangeArrowheads="1"/>
          </p:cNvSpPr>
          <p:nvPr>
            <p:ph type="body" idx="1"/>
          </p:nvPr>
        </p:nvSpPr>
        <p:spPr>
          <a:noFill/>
        </p:spPr>
        <p:txBody>
          <a:bodyPr lIns="90488" tIns="44450" rIns="90488" bIns="44450"/>
          <a:lstStyle/>
          <a:p>
            <a:pPr eaLnBrk="1" hangingPunct="1"/>
            <a:r>
              <a:rPr lang="en-US" altLang="en-US" smtClean="0"/>
              <a:t>Second moment of </a:t>
            </a:r>
            <a:r>
              <a:rPr lang="en-US" altLang="en-US" i="1" smtClean="0">
                <a:latin typeface="Times New Roman" pitchFamily="18" charset="0"/>
              </a:rPr>
              <a:t>s</a:t>
            </a:r>
            <a:r>
              <a:rPr lang="en-US" altLang="en-US" i="1" baseline="-25000" smtClean="0">
                <a:latin typeface="Times New Roman" pitchFamily="18" charset="0"/>
              </a:rPr>
              <a:t>n</a:t>
            </a:r>
            <a:r>
              <a:rPr lang="en-US" altLang="en-US" smtClean="0"/>
              <a:t>, </a:t>
            </a:r>
            <a:r>
              <a:rPr lang="en-US" altLang="en-US" i="1" smtClean="0">
                <a:latin typeface="Times New Roman" pitchFamily="18" charset="0"/>
              </a:rPr>
              <a:t>E</a:t>
            </a:r>
            <a:r>
              <a:rPr lang="en-US" altLang="en-US" smtClean="0">
                <a:latin typeface="Times New Roman" pitchFamily="18" charset="0"/>
              </a:rPr>
              <a:t>[</a:t>
            </a:r>
            <a:r>
              <a:rPr lang="en-US" altLang="en-US" i="1" smtClean="0">
                <a:latin typeface="Times New Roman" pitchFamily="18" charset="0"/>
              </a:rPr>
              <a:t>s</a:t>
            </a:r>
            <a:r>
              <a:rPr lang="en-US" altLang="en-US" i="1" baseline="-25000" smtClean="0">
                <a:latin typeface="Times New Roman" pitchFamily="18" charset="0"/>
              </a:rPr>
              <a:t>n</a:t>
            </a:r>
            <a:r>
              <a:rPr lang="en-US" altLang="en-US" baseline="30000" smtClean="0">
                <a:latin typeface="Times New Roman" pitchFamily="18" charset="0"/>
              </a:rPr>
              <a:t>2</a:t>
            </a:r>
            <a:r>
              <a:rPr lang="en-US" altLang="en-US" smtClean="0">
                <a:latin typeface="Times New Roman" pitchFamily="18" charset="0"/>
              </a:rPr>
              <a:t>]</a:t>
            </a:r>
            <a:r>
              <a:rPr lang="en-US" altLang="en-US" smtClean="0"/>
              <a:t>:</a:t>
            </a:r>
          </a:p>
          <a:p>
            <a:pPr lvl="1" eaLnBrk="1" hangingPunct="1"/>
            <a:r>
              <a:rPr lang="en-US" altLang="en-US" smtClean="0"/>
              <a:t>the expected value of the square of the deviations of a random variable from the point of origin </a:t>
            </a:r>
            <a:br>
              <a:rPr lang="en-US" altLang="en-US" smtClean="0"/>
            </a:br>
            <a:r>
              <a:rPr lang="en-US" altLang="en-US" smtClean="0"/>
              <a:t/>
            </a:r>
            <a:br>
              <a:rPr lang="en-US" altLang="en-US" smtClean="0"/>
            </a:br>
            <a:r>
              <a:rPr lang="en-US" altLang="en-US" smtClean="0"/>
              <a:t/>
            </a:r>
            <a:br>
              <a:rPr lang="en-US" altLang="en-US" smtClean="0"/>
            </a:br>
            <a:endParaRPr lang="en-US" altLang="en-US" smtClean="0"/>
          </a:p>
          <a:p>
            <a:pPr eaLnBrk="1" hangingPunct="1"/>
            <a:endParaRPr lang="en-US" altLang="en-US" smtClean="0"/>
          </a:p>
          <a:p>
            <a:pPr eaLnBrk="1" hangingPunct="1"/>
            <a:r>
              <a:rPr lang="en-US" altLang="en-US" smtClean="0"/>
              <a:t>Variance of </a:t>
            </a:r>
            <a:r>
              <a:rPr lang="en-US" altLang="en-US" i="1" smtClean="0">
                <a:latin typeface="Times New Roman" pitchFamily="18" charset="0"/>
              </a:rPr>
              <a:t>s</a:t>
            </a:r>
            <a:r>
              <a:rPr lang="en-US" altLang="en-US" i="1" baseline="-25000" smtClean="0">
                <a:latin typeface="Times New Roman" pitchFamily="18" charset="0"/>
              </a:rPr>
              <a:t>n</a:t>
            </a:r>
            <a:r>
              <a:rPr lang="en-US" altLang="en-US" smtClean="0">
                <a:latin typeface="Times New Roman" pitchFamily="18" charset="0"/>
              </a:rPr>
              <a:t>, </a:t>
            </a:r>
            <a:r>
              <a:rPr lang="en-US" altLang="en-US" i="1" smtClean="0">
                <a:latin typeface="Times New Roman" pitchFamily="18" charset="0"/>
              </a:rPr>
              <a:t>V</a:t>
            </a:r>
            <a:r>
              <a:rPr lang="en-US" altLang="en-US" smtClean="0">
                <a:latin typeface="Times New Roman" pitchFamily="18" charset="0"/>
              </a:rPr>
              <a:t>(</a:t>
            </a:r>
            <a:r>
              <a:rPr lang="en-US" altLang="en-US" i="1" smtClean="0">
                <a:latin typeface="Times New Roman" pitchFamily="18" charset="0"/>
              </a:rPr>
              <a:t>s</a:t>
            </a:r>
            <a:r>
              <a:rPr lang="en-US" altLang="en-US" i="1" baseline="-25000" smtClean="0">
                <a:latin typeface="Times New Roman" pitchFamily="18" charset="0"/>
              </a:rPr>
              <a:t>n</a:t>
            </a:r>
            <a:r>
              <a:rPr lang="en-US" altLang="en-US" smtClean="0">
                <a:latin typeface="Times New Roman" pitchFamily="18" charset="0"/>
              </a:rPr>
              <a:t>)</a:t>
            </a:r>
            <a:r>
              <a:rPr lang="en-US" altLang="en-US" smtClean="0"/>
              <a:t>:</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endParaRPr lang="en-US" altLang="en-US" smtClean="0"/>
          </a:p>
          <a:p>
            <a:pPr eaLnBrk="1" hangingPunct="1"/>
            <a:r>
              <a:rPr lang="en-US" altLang="en-US" smtClean="0"/>
              <a:t>Standard deviation of </a:t>
            </a:r>
            <a:r>
              <a:rPr lang="en-US" altLang="en-US" i="1" smtClean="0">
                <a:latin typeface="Times New Roman" pitchFamily="18" charset="0"/>
              </a:rPr>
              <a:t>s</a:t>
            </a:r>
            <a:r>
              <a:rPr lang="en-US" altLang="en-US" i="1" baseline="-25000" smtClean="0">
                <a:latin typeface="Times New Roman" pitchFamily="18" charset="0"/>
              </a:rPr>
              <a:t>n</a:t>
            </a:r>
            <a:r>
              <a:rPr lang="en-US" altLang="en-US" smtClean="0"/>
              <a:t>, </a:t>
            </a:r>
            <a:r>
              <a:rPr lang="en-US" altLang="en-US" i="1" smtClean="0">
                <a:latin typeface="Times New Roman" pitchFamily="18" charset="0"/>
              </a:rPr>
              <a:t>S</a:t>
            </a:r>
            <a:r>
              <a:rPr lang="en-US" altLang="en-US" smtClean="0">
                <a:latin typeface="Times New Roman" pitchFamily="18" charset="0"/>
              </a:rPr>
              <a:t>(</a:t>
            </a:r>
            <a:r>
              <a:rPr lang="en-US" altLang="en-US" i="1" smtClean="0">
                <a:latin typeface="Times New Roman" pitchFamily="18" charset="0"/>
              </a:rPr>
              <a:t>s</a:t>
            </a:r>
            <a:r>
              <a:rPr lang="en-US" altLang="en-US" i="1" baseline="-25000" smtClean="0">
                <a:latin typeface="Times New Roman" pitchFamily="18" charset="0"/>
              </a:rPr>
              <a:t>n</a:t>
            </a:r>
            <a:r>
              <a:rPr lang="en-US" altLang="en-US" smtClean="0">
                <a:latin typeface="Times New Roman" pitchFamily="18" charset="0"/>
              </a:rPr>
              <a:t>)</a:t>
            </a:r>
            <a:r>
              <a:rPr lang="en-US" altLang="en-US" smtClean="0"/>
              <a:t>:</a:t>
            </a:r>
          </a:p>
        </p:txBody>
      </p:sp>
      <p:graphicFrame>
        <p:nvGraphicFramePr>
          <p:cNvPr id="28674" name="Object 7">
            <a:hlinkClick r:id="" action="ppaction://ole?verb=0"/>
          </p:cNvPr>
          <p:cNvGraphicFramePr>
            <a:graphicFrameLocks noChangeAspect="1"/>
          </p:cNvGraphicFramePr>
          <p:nvPr/>
        </p:nvGraphicFramePr>
        <p:xfrm>
          <a:off x="2909888" y="5645150"/>
          <a:ext cx="2595562" cy="731838"/>
        </p:xfrm>
        <a:graphic>
          <a:graphicData uri="http://schemas.openxmlformats.org/presentationml/2006/ole">
            <mc:AlternateContent xmlns:mc="http://schemas.openxmlformats.org/markup-compatibility/2006">
              <mc:Choice xmlns:v="urn:schemas-microsoft-com:vml" Requires="v">
                <p:oleObj spid="_x0000_s28697" name="Equation" r:id="rId3" imgW="1307880" imgH="419040" progId="Equation.DSMT4">
                  <p:embed/>
                </p:oleObj>
              </mc:Choice>
              <mc:Fallback>
                <p:oleObj name="Equation" r:id="rId3" imgW="1307880" imgH="41904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r="23772" b="13092"/>
                      <a:stretch>
                        <a:fillRect/>
                      </a:stretch>
                    </p:blipFill>
                    <p:spPr bwMode="auto">
                      <a:xfrm>
                        <a:off x="2909888" y="5645150"/>
                        <a:ext cx="2595562"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5" name="Object 9"/>
          <p:cNvGraphicFramePr>
            <a:graphicFrameLocks noChangeAspect="1"/>
          </p:cNvGraphicFramePr>
          <p:nvPr/>
        </p:nvGraphicFramePr>
        <p:xfrm>
          <a:off x="1990725" y="2586038"/>
          <a:ext cx="4541838" cy="800100"/>
        </p:xfrm>
        <a:graphic>
          <a:graphicData uri="http://schemas.openxmlformats.org/presentationml/2006/ole">
            <mc:AlternateContent xmlns:mc="http://schemas.openxmlformats.org/markup-compatibility/2006">
              <mc:Choice xmlns:v="urn:schemas-microsoft-com:vml" Requires="v">
                <p:oleObj spid="_x0000_s28698" name="Equation" r:id="rId5" imgW="2666880" imgH="469800" progId="Equation.DSMT4">
                  <p:embed/>
                </p:oleObj>
              </mc:Choice>
              <mc:Fallback>
                <p:oleObj name="Equation" r:id="rId5" imgW="2666880" imgH="4698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0725" y="2586038"/>
                        <a:ext cx="4541838"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6" name="Object 10"/>
          <p:cNvGraphicFramePr>
            <a:graphicFrameLocks noChangeAspect="1"/>
          </p:cNvGraphicFramePr>
          <p:nvPr/>
        </p:nvGraphicFramePr>
        <p:xfrm>
          <a:off x="1785938" y="4070350"/>
          <a:ext cx="5135562" cy="954088"/>
        </p:xfrm>
        <a:graphic>
          <a:graphicData uri="http://schemas.openxmlformats.org/presentationml/2006/ole">
            <mc:AlternateContent xmlns:mc="http://schemas.openxmlformats.org/markup-compatibility/2006">
              <mc:Choice xmlns:v="urn:schemas-microsoft-com:vml" Requires="v">
                <p:oleObj spid="_x0000_s28699" name="Equation" r:id="rId7" imgW="2666880" imgH="495000" progId="Equation.DSMT4">
                  <p:embed/>
                </p:oleObj>
              </mc:Choice>
              <mc:Fallback>
                <p:oleObj name="Equation" r:id="rId7" imgW="2666880" imgH="4950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5938" y="4070350"/>
                        <a:ext cx="5135562"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a:noFill/>
        </p:spPr>
        <p:txBody>
          <a:bodyPr lIns="90488" tIns="44450" rIns="90488" bIns="44450"/>
          <a:lstStyle/>
          <a:p>
            <a:pPr eaLnBrk="1" hangingPunct="1"/>
            <a:r>
              <a:rPr lang="en-US" altLang="en-US" smtClean="0"/>
              <a:t>Example with Exponential Distribution</a:t>
            </a:r>
          </a:p>
        </p:txBody>
      </p:sp>
      <p:sp>
        <p:nvSpPr>
          <p:cNvPr id="29702" name="Rectangle 3"/>
          <p:cNvSpPr>
            <a:spLocks noGrp="1" noChangeArrowheads="1"/>
          </p:cNvSpPr>
          <p:nvPr>
            <p:ph type="body" idx="1"/>
          </p:nvPr>
        </p:nvSpPr>
        <p:spPr>
          <a:noFill/>
        </p:spPr>
        <p:txBody>
          <a:bodyPr lIns="90488" tIns="44450" rIns="90488" bIns="44450"/>
          <a:lstStyle/>
          <a:p>
            <a:pPr eaLnBrk="1" hangingPunct="1">
              <a:buFontTx/>
              <a:buNone/>
            </a:pPr>
            <a:r>
              <a:rPr lang="en-US" altLang="en-US" smtClean="0"/>
              <a:t>	If the time an engineer spends in a session at a terminal has an exponential distribution with an average value of 36 minutes, find</a:t>
            </a:r>
          </a:p>
          <a:p>
            <a:pPr lvl="1" eaLnBrk="1" hangingPunct="1"/>
            <a:r>
              <a:rPr lang="en-US" altLang="en-US" smtClean="0"/>
              <a:t>The probability that an engineer will spend 30 minutes or less at the terminal</a:t>
            </a:r>
          </a:p>
          <a:p>
            <a:pPr lvl="1" eaLnBrk="1" hangingPunct="1"/>
            <a:endParaRPr lang="en-US" altLang="en-US" smtClean="0"/>
          </a:p>
          <a:p>
            <a:pPr lvl="1" eaLnBrk="1" hangingPunct="1"/>
            <a:endParaRPr lang="en-US" altLang="en-US" smtClean="0"/>
          </a:p>
          <a:p>
            <a:pPr lvl="1" eaLnBrk="1" hangingPunct="1"/>
            <a:endParaRPr lang="en-US" altLang="en-US" smtClean="0"/>
          </a:p>
          <a:p>
            <a:pPr lvl="1" eaLnBrk="1" hangingPunct="1"/>
            <a:endParaRPr lang="en-US" altLang="en-US" smtClean="0"/>
          </a:p>
          <a:p>
            <a:pPr lvl="1" eaLnBrk="1" hangingPunct="1"/>
            <a:r>
              <a:rPr lang="en-US" altLang="en-US" smtClean="0"/>
              <a:t>The probability the engineer will use it for more than one hour</a:t>
            </a:r>
          </a:p>
          <a:p>
            <a:pPr lvl="1" eaLnBrk="1" hangingPunct="1"/>
            <a:endParaRPr lang="en-US" altLang="en-US" smtClean="0"/>
          </a:p>
          <a:p>
            <a:pPr lvl="1" eaLnBrk="1" hangingPunct="1"/>
            <a:endParaRPr lang="en-US" altLang="en-US" smtClean="0"/>
          </a:p>
          <a:p>
            <a:pPr lvl="1" eaLnBrk="1" hangingPunct="1"/>
            <a:endParaRPr lang="en-US" altLang="en-US" smtClean="0"/>
          </a:p>
          <a:p>
            <a:pPr lvl="1" eaLnBrk="1" hangingPunct="1"/>
            <a:r>
              <a:rPr lang="en-US" altLang="en-US" smtClean="0"/>
              <a:t>If an engineer has already been at the terminal for 30 minutes, what is the probability that he will spend more than another hour at the terminal?</a:t>
            </a:r>
          </a:p>
        </p:txBody>
      </p:sp>
      <p:graphicFrame>
        <p:nvGraphicFramePr>
          <p:cNvPr id="29698" name="Object 4">
            <a:hlinkClick r:id="" action="ppaction://ole?verb=0"/>
          </p:cNvPr>
          <p:cNvGraphicFramePr>
            <a:graphicFrameLocks noGrp="1"/>
          </p:cNvGraphicFramePr>
          <p:nvPr>
            <p:ph sz="half" idx="4294967295"/>
          </p:nvPr>
        </p:nvGraphicFramePr>
        <p:xfrm>
          <a:off x="2962275" y="3175000"/>
          <a:ext cx="3714750" cy="661988"/>
        </p:xfrm>
        <a:graphic>
          <a:graphicData uri="http://schemas.openxmlformats.org/presentationml/2006/ole">
            <mc:AlternateContent xmlns:mc="http://schemas.openxmlformats.org/markup-compatibility/2006">
              <mc:Choice xmlns:v="urn:schemas-microsoft-com:vml" Requires="v">
                <p:oleObj spid="_x0000_s29721" name="Equation" r:id="rId3" imgW="1993680" imgH="355320" progId="Equation.DSMT4">
                  <p:embed/>
                </p:oleObj>
              </mc:Choice>
              <mc:Fallback>
                <p:oleObj name="Equation" r:id="rId3" imgW="1993680" imgH="355320" progId="Equation.DSMT4">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2275" y="3175000"/>
                        <a:ext cx="3714750" cy="66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699" name="Object 5">
            <a:hlinkClick r:id="" action="ppaction://ole?verb=0"/>
          </p:cNvPr>
          <p:cNvGraphicFramePr>
            <a:graphicFrameLocks noGrp="1"/>
          </p:cNvGraphicFramePr>
          <p:nvPr>
            <p:ph sz="half" idx="4294967295"/>
          </p:nvPr>
        </p:nvGraphicFramePr>
        <p:xfrm>
          <a:off x="2314575" y="2720975"/>
          <a:ext cx="4433888" cy="509588"/>
        </p:xfrm>
        <a:graphic>
          <a:graphicData uri="http://schemas.openxmlformats.org/presentationml/2006/ole">
            <mc:AlternateContent xmlns:mc="http://schemas.openxmlformats.org/markup-compatibility/2006">
              <mc:Choice xmlns:v="urn:schemas-microsoft-com:vml" Requires="v">
                <p:oleObj spid="_x0000_s29722" name="Equation" r:id="rId5" imgW="2209680" imgH="253800" progId="Equation.DSMT4">
                  <p:embed/>
                </p:oleObj>
              </mc:Choice>
              <mc:Fallback>
                <p:oleObj name="Equation" r:id="rId5" imgW="2209680" imgH="253800" progId="Equation.DSMT4">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4575" y="2720975"/>
                        <a:ext cx="4433888"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0" name="Object 6">
            <a:hlinkClick r:id="" action="ppaction://ole?verb=0"/>
          </p:cNvPr>
          <p:cNvGraphicFramePr>
            <a:graphicFrameLocks/>
          </p:cNvGraphicFramePr>
          <p:nvPr/>
        </p:nvGraphicFramePr>
        <p:xfrm>
          <a:off x="2011363" y="4551363"/>
          <a:ext cx="4608512" cy="1030287"/>
        </p:xfrm>
        <a:graphic>
          <a:graphicData uri="http://schemas.openxmlformats.org/presentationml/2006/ole">
            <mc:AlternateContent xmlns:mc="http://schemas.openxmlformats.org/markup-compatibility/2006">
              <mc:Choice xmlns:v="urn:schemas-microsoft-com:vml" Requires="v">
                <p:oleObj spid="_x0000_s29723" name="Equation" r:id="rId7" imgW="2158920" imgH="482400" progId="Equation.DSMT4">
                  <p:embed/>
                </p:oleObj>
              </mc:Choice>
              <mc:Fallback>
                <p:oleObj name="Equation" r:id="rId7" imgW="2158920" imgH="482400" progId="Equation.DSMT4">
                  <p:embed/>
                  <p:pic>
                    <p:nvPicPr>
                      <p:cNvPr id="0" name="Object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1363" y="4551363"/>
                        <a:ext cx="4608512" cy="103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8"/>
          <p:cNvSpPr>
            <a:spLocks noGrp="1" noChangeArrowheads="1"/>
          </p:cNvSpPr>
          <p:nvPr>
            <p:ph type="title"/>
          </p:nvPr>
        </p:nvSpPr>
        <p:spPr/>
        <p:txBody>
          <a:bodyPr/>
          <a:lstStyle/>
          <a:p>
            <a:pPr eaLnBrk="1" hangingPunct="1"/>
            <a:r>
              <a:rPr lang="en-US" altLang="en-US" smtClean="0"/>
              <a:t>Probability Theory</a:t>
            </a:r>
          </a:p>
        </p:txBody>
      </p:sp>
      <p:sp>
        <p:nvSpPr>
          <p:cNvPr id="36867" name="Rectangle 1029"/>
          <p:cNvSpPr>
            <a:spLocks noGrp="1" noChangeArrowheads="1"/>
          </p:cNvSpPr>
          <p:nvPr>
            <p:ph type="body" idx="1"/>
          </p:nvPr>
        </p:nvSpPr>
        <p:spPr/>
        <p:txBody>
          <a:bodyPr/>
          <a:lstStyle/>
          <a:p>
            <a:pPr eaLnBrk="1" hangingPunct="1"/>
            <a:r>
              <a:rPr lang="en-US" altLang="en-US" smtClean="0">
                <a:sym typeface="Symbol" pitchFamily="18" charset="2"/>
              </a:rPr>
              <a:t>“The comparatively late rise of the theory of probability shows how hard it is to grasp, and the many paradoxes show how clearly that we, as humans, lack a well grounded intuition in this matter.”</a:t>
            </a:r>
            <a:br>
              <a:rPr lang="en-US" altLang="en-US" smtClean="0">
                <a:sym typeface="Symbol" pitchFamily="18" charset="2"/>
              </a:rPr>
            </a:br>
            <a:r>
              <a:rPr lang="en-US" altLang="en-US" smtClean="0">
                <a:sym typeface="Symbol" pitchFamily="18" charset="2"/>
              </a:rPr>
              <a:t/>
            </a:r>
            <a:br>
              <a:rPr lang="en-US" altLang="en-US" smtClean="0">
                <a:sym typeface="Symbol" pitchFamily="18" charset="2"/>
              </a:rPr>
            </a:br>
            <a:r>
              <a:rPr lang="en-US" altLang="en-US" smtClean="0">
                <a:sym typeface="Symbol" pitchFamily="18" charset="2"/>
              </a:rPr>
              <a:t>              </a:t>
            </a:r>
            <a:r>
              <a:rPr lang="en-US" altLang="en-US" sz="1800" i="1" smtClean="0">
                <a:sym typeface="Symbol" pitchFamily="18" charset="2"/>
              </a:rPr>
              <a:t>The Art of Probability</a:t>
            </a:r>
            <a:r>
              <a:rPr lang="en-US" altLang="en-US" sz="1800" smtClean="0">
                <a:sym typeface="Symbol" pitchFamily="18" charset="2"/>
              </a:rPr>
              <a:t>, Richard Hamming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7" name="Rectangle 2"/>
          <p:cNvSpPr>
            <a:spLocks noGrp="1" noChangeArrowheads="1"/>
          </p:cNvSpPr>
          <p:nvPr>
            <p:ph type="title"/>
          </p:nvPr>
        </p:nvSpPr>
        <p:spPr>
          <a:noFill/>
        </p:spPr>
        <p:txBody>
          <a:bodyPr lIns="90488" tIns="44450" rIns="90488" bIns="44450"/>
          <a:lstStyle/>
          <a:p>
            <a:pPr eaLnBrk="1" hangingPunct="1"/>
            <a:r>
              <a:rPr lang="en-US" altLang="en-US" smtClean="0"/>
              <a:t>Exponential Distribution is Memoryless (1)</a:t>
            </a:r>
          </a:p>
        </p:txBody>
      </p:sp>
      <p:sp>
        <p:nvSpPr>
          <p:cNvPr id="30728" name="Rectangle 3"/>
          <p:cNvSpPr>
            <a:spLocks noGrp="1" noChangeArrowheads="1"/>
          </p:cNvSpPr>
          <p:nvPr>
            <p:ph type="body" idx="1"/>
          </p:nvPr>
        </p:nvSpPr>
        <p:spPr>
          <a:noFill/>
        </p:spPr>
        <p:txBody>
          <a:bodyPr lIns="90488" tIns="44450" rIns="90488" bIns="44450"/>
          <a:lstStyle/>
          <a:p>
            <a:pPr eaLnBrk="1" hangingPunct="1"/>
            <a:r>
              <a:rPr lang="en-US" altLang="en-US" smtClean="0"/>
              <a:t>The exponential distribution is memoryless, i.e., the process after time </a:t>
            </a:r>
            <a:r>
              <a:rPr lang="en-US" altLang="en-US" i="1" smtClean="0">
                <a:latin typeface="Times New Roman" pitchFamily="18" charset="0"/>
              </a:rPr>
              <a:t>t</a:t>
            </a:r>
            <a:r>
              <a:rPr lang="en-US" altLang="en-US" smtClean="0"/>
              <a:t> is independent of what occurred prior to time </a:t>
            </a:r>
            <a:r>
              <a:rPr lang="en-US" altLang="en-US" i="1" smtClean="0">
                <a:latin typeface="Times New Roman" pitchFamily="18" charset="0"/>
              </a:rPr>
              <a:t>t</a:t>
            </a:r>
            <a:endParaRPr lang="en-US" altLang="en-US" smtClean="0">
              <a:latin typeface="Times New Roman" pitchFamily="18" charset="0"/>
            </a:endParaRPr>
          </a:p>
          <a:p>
            <a:pPr eaLnBrk="1" hangingPunct="1"/>
            <a:r>
              <a:rPr lang="en-US" altLang="en-US" smtClean="0"/>
              <a:t>For service times:</a:t>
            </a:r>
            <a:br>
              <a:rPr lang="en-US" altLang="en-US" smtClean="0"/>
            </a:br>
            <a:r>
              <a:rPr lang="en-US" altLang="en-US" smtClean="0"/>
              <a:t/>
            </a:r>
            <a:br>
              <a:rPr lang="en-US" altLang="en-US" smtClean="0"/>
            </a:br>
            <a:r>
              <a:rPr lang="en-US" altLang="en-US" smtClean="0"/>
              <a:t/>
            </a:r>
            <a:br>
              <a:rPr lang="en-US" altLang="en-US" smtClean="0"/>
            </a:br>
            <a:endParaRPr lang="en-US" altLang="en-US" smtClean="0"/>
          </a:p>
          <a:p>
            <a:pPr lvl="1" eaLnBrk="1" hangingPunct="1"/>
            <a:r>
              <a:rPr lang="en-US" altLang="en-US" smtClean="0"/>
              <a:t>The additional time needed to complete a customer’s service in progress is independent of when the service started</a:t>
            </a:r>
          </a:p>
        </p:txBody>
      </p:sp>
      <p:graphicFrame>
        <p:nvGraphicFramePr>
          <p:cNvPr id="30722" name="Object 4">
            <a:hlinkClick r:id="" action="ppaction://ole?verb=0"/>
          </p:cNvPr>
          <p:cNvGraphicFramePr>
            <a:graphicFrameLocks noChangeAspect="1"/>
          </p:cNvGraphicFramePr>
          <p:nvPr/>
        </p:nvGraphicFramePr>
        <p:xfrm>
          <a:off x="1908175" y="2436813"/>
          <a:ext cx="5659438" cy="555625"/>
        </p:xfrm>
        <a:graphic>
          <a:graphicData uri="http://schemas.openxmlformats.org/presentationml/2006/ole">
            <mc:AlternateContent xmlns:mc="http://schemas.openxmlformats.org/markup-compatibility/2006">
              <mc:Choice xmlns:v="urn:schemas-microsoft-com:vml" Requires="v">
                <p:oleObj spid="_x0000_s30760" name="Equation" r:id="rId3" imgW="2641320" imgH="279360" progId="Equation.DSMT4">
                  <p:embed/>
                </p:oleObj>
              </mc:Choice>
              <mc:Fallback>
                <p:oleObj name="Equation" r:id="rId3" imgW="2641320" imgH="2793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436813"/>
                        <a:ext cx="5659438"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9" name="Text Box 5"/>
          <p:cNvSpPr txBox="1">
            <a:spLocks noChangeArrowheads="1"/>
          </p:cNvSpPr>
          <p:nvPr/>
        </p:nvSpPr>
        <p:spPr bwMode="auto">
          <a:xfrm>
            <a:off x="974725" y="5065713"/>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endParaRPr lang="en-US" altLang="en-US" sz="1200" b="0">
              <a:latin typeface="Times New Roman" pitchFamily="18" charset="0"/>
            </a:endParaRPr>
          </a:p>
        </p:txBody>
      </p:sp>
      <p:graphicFrame>
        <p:nvGraphicFramePr>
          <p:cNvPr id="753670" name="Object 6"/>
          <p:cNvGraphicFramePr>
            <a:graphicFrameLocks noChangeAspect="1"/>
          </p:cNvGraphicFramePr>
          <p:nvPr/>
        </p:nvGraphicFramePr>
        <p:xfrm>
          <a:off x="1916113" y="4005263"/>
          <a:ext cx="2032000" cy="703262"/>
        </p:xfrm>
        <a:graphic>
          <a:graphicData uri="http://schemas.openxmlformats.org/presentationml/2006/ole">
            <mc:AlternateContent xmlns:mc="http://schemas.openxmlformats.org/markup-compatibility/2006">
              <mc:Choice xmlns:v="urn:schemas-microsoft-com:vml" Requires="v">
                <p:oleObj spid="_x0000_s30761" name="Equation" r:id="rId5" imgW="1358640" imgH="469800" progId="Equation.DSMT4">
                  <p:embed/>
                </p:oleObj>
              </mc:Choice>
              <mc:Fallback>
                <p:oleObj name="Equation" r:id="rId5" imgW="1358640" imgH="4698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6113" y="4005263"/>
                        <a:ext cx="203200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3671" name="Object 7"/>
          <p:cNvGraphicFramePr>
            <a:graphicFrameLocks noChangeAspect="1"/>
          </p:cNvGraphicFramePr>
          <p:nvPr/>
        </p:nvGraphicFramePr>
        <p:xfrm>
          <a:off x="1976438" y="4992688"/>
          <a:ext cx="1408112" cy="685800"/>
        </p:xfrm>
        <a:graphic>
          <a:graphicData uri="http://schemas.openxmlformats.org/presentationml/2006/ole">
            <mc:AlternateContent xmlns:mc="http://schemas.openxmlformats.org/markup-compatibility/2006">
              <mc:Choice xmlns:v="urn:schemas-microsoft-com:vml" Requires="v">
                <p:oleObj spid="_x0000_s30762" name="Equation" r:id="rId7" imgW="965160" imgH="469800" progId="Equation.DSMT4">
                  <p:embed/>
                </p:oleObj>
              </mc:Choice>
              <mc:Fallback>
                <p:oleObj name="Equation" r:id="rId7" imgW="965160" imgH="4698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6438" y="4992688"/>
                        <a:ext cx="1408112"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3672" name="Object 8"/>
          <p:cNvGraphicFramePr>
            <a:graphicFrameLocks noChangeAspect="1"/>
          </p:cNvGraphicFramePr>
          <p:nvPr/>
        </p:nvGraphicFramePr>
        <p:xfrm>
          <a:off x="3497263" y="4916488"/>
          <a:ext cx="1490662" cy="712787"/>
        </p:xfrm>
        <a:graphic>
          <a:graphicData uri="http://schemas.openxmlformats.org/presentationml/2006/ole">
            <mc:AlternateContent xmlns:mc="http://schemas.openxmlformats.org/markup-compatibility/2006">
              <mc:Choice xmlns:v="urn:schemas-microsoft-com:vml" Requires="v">
                <p:oleObj spid="_x0000_s30763" name="Equation" r:id="rId9" imgW="876240" imgH="419040" progId="Equation.3">
                  <p:embed/>
                </p:oleObj>
              </mc:Choice>
              <mc:Fallback>
                <p:oleObj name="Equation" r:id="rId9" imgW="876240" imgH="41904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7263" y="4916488"/>
                        <a:ext cx="1490662" cy="71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3673" name="Object 9"/>
          <p:cNvGraphicFramePr>
            <a:graphicFrameLocks noChangeAspect="1"/>
          </p:cNvGraphicFramePr>
          <p:nvPr/>
        </p:nvGraphicFramePr>
        <p:xfrm>
          <a:off x="5019675" y="5073650"/>
          <a:ext cx="1339850" cy="454025"/>
        </p:xfrm>
        <a:graphic>
          <a:graphicData uri="http://schemas.openxmlformats.org/presentationml/2006/ole">
            <mc:AlternateContent xmlns:mc="http://schemas.openxmlformats.org/markup-compatibility/2006">
              <mc:Choice xmlns:v="urn:schemas-microsoft-com:vml" Requires="v">
                <p:oleObj spid="_x0000_s30764" name="Equation" r:id="rId11" imgW="749160" imgH="253800" progId="Equation.DSMT4">
                  <p:embed/>
                </p:oleObj>
              </mc:Choice>
              <mc:Fallback>
                <p:oleObj name="Equation" r:id="rId11" imgW="749160" imgH="2538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19675" y="5073650"/>
                        <a:ext cx="1339850"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536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536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536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536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544513"/>
            <a:ext cx="8229600" cy="522287"/>
          </a:xfrm>
          <a:noFill/>
        </p:spPr>
        <p:txBody>
          <a:bodyPr lIns="44450" tIns="17462" rIns="44450" bIns="17462" anchor="b">
            <a:spAutoFit/>
          </a:bodyPr>
          <a:lstStyle/>
          <a:p>
            <a:pPr eaLnBrk="1" hangingPunct="1"/>
            <a:r>
              <a:rPr lang="en-US" altLang="en-US" smtClean="0"/>
              <a:t>Memoryless Property  (2)</a:t>
            </a:r>
          </a:p>
        </p:txBody>
      </p:sp>
      <p:sp>
        <p:nvSpPr>
          <p:cNvPr id="53251" name="Rectangle 3"/>
          <p:cNvSpPr>
            <a:spLocks noGrp="1" noChangeArrowheads="1"/>
          </p:cNvSpPr>
          <p:nvPr>
            <p:ph type="body" idx="1"/>
          </p:nvPr>
        </p:nvSpPr>
        <p:spPr>
          <a:noFill/>
        </p:spPr>
        <p:txBody>
          <a:bodyPr lIns="87312" tIns="42862" rIns="87312" bIns="42862"/>
          <a:lstStyle/>
          <a:p>
            <a:pPr marL="327025" indent="-327025" eaLnBrk="1" hangingPunct="1"/>
            <a:r>
              <a:rPr lang="en-US" altLang="en-US" smtClean="0"/>
              <a:t>The memoryless property allows the use of Markov chains to analyze the M/M/1 queue</a:t>
            </a:r>
          </a:p>
          <a:p>
            <a:pPr marL="703263" lvl="1" indent="-261938" eaLnBrk="1" hangingPunct="1"/>
            <a:r>
              <a:rPr lang="en-US" altLang="en-US" smtClean="0"/>
              <a:t>Given the independence of inter-arrival times and service times, the future number of customers in the system depends only on </a:t>
            </a:r>
            <a:r>
              <a:rPr lang="en-US" altLang="en-US" i="1" smtClean="0">
                <a:latin typeface="Times New Roman" pitchFamily="18" charset="0"/>
              </a:rPr>
              <a:t>N</a:t>
            </a:r>
            <a:r>
              <a:rPr lang="en-US" altLang="en-US" smtClean="0">
                <a:latin typeface="Times New Roman" pitchFamily="18" charset="0"/>
              </a:rPr>
              <a:t>(</a:t>
            </a:r>
            <a:r>
              <a:rPr lang="en-US" altLang="en-US" i="1" smtClean="0">
                <a:latin typeface="Times New Roman" pitchFamily="18" charset="0"/>
              </a:rPr>
              <a:t>t</a:t>
            </a:r>
            <a:r>
              <a:rPr lang="en-US" altLang="en-US" smtClean="0">
                <a:latin typeface="Times New Roman" pitchFamily="18" charset="0"/>
              </a:rPr>
              <a:t>)</a:t>
            </a:r>
            <a:r>
              <a:rPr lang="en-US" altLang="en-US" smtClean="0"/>
              <a:t>, the number of customers in the system at time </a:t>
            </a:r>
            <a:r>
              <a:rPr lang="en-US" altLang="en-US" i="1" smtClean="0">
                <a:latin typeface="Times New Roman" pitchFamily="18" charset="0"/>
              </a:rPr>
              <a:t>t</a:t>
            </a:r>
          </a:p>
          <a:p>
            <a:pPr marL="327025" indent="-327025" eaLnBrk="1" hangingPunct="1"/>
            <a:r>
              <a:rPr lang="en-US" altLang="en-US" smtClean="0"/>
              <a:t>The exponential r.v. is the only continuous r.v. that has the memoryless property</a:t>
            </a:r>
          </a:p>
          <a:p>
            <a:pPr marL="703263" lvl="1" indent="-261938" eaLnBrk="1" hangingPunct="1"/>
            <a:r>
              <a:rPr lang="en-US" altLang="en-US" smtClean="0"/>
              <a:t>See proof in Robertazzi</a:t>
            </a:r>
          </a:p>
          <a:p>
            <a:pPr marL="327025" indent="-327025" eaLnBrk="1" hangingPunct="1"/>
            <a:r>
              <a:rPr lang="en-US" altLang="en-US" smtClean="0"/>
              <a:t>The geometric distribution is the </a:t>
            </a:r>
            <a:r>
              <a:rPr lang="en-US" altLang="en-US" smtClean="0">
                <a:solidFill>
                  <a:srgbClr val="FF0000"/>
                </a:solidFill>
              </a:rPr>
              <a:t>discrete</a:t>
            </a:r>
            <a:r>
              <a:rPr lang="en-US" altLang="en-US" smtClean="0"/>
              <a:t> distribution with the memoryless property</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title"/>
          </p:nvPr>
        </p:nvSpPr>
        <p:spPr/>
        <p:txBody>
          <a:bodyPr/>
          <a:lstStyle/>
          <a:p>
            <a:pPr eaLnBrk="1" hangingPunct="1"/>
            <a:r>
              <a:rPr lang="en-US" altLang="en-US" smtClean="0"/>
              <a:t>Example of Memoryless Property</a:t>
            </a:r>
          </a:p>
        </p:txBody>
      </p:sp>
      <p:sp>
        <p:nvSpPr>
          <p:cNvPr id="54275" name="Rectangle 5"/>
          <p:cNvSpPr>
            <a:spLocks noGrp="1" noChangeArrowheads="1"/>
          </p:cNvSpPr>
          <p:nvPr>
            <p:ph type="body" idx="1"/>
          </p:nvPr>
        </p:nvSpPr>
        <p:spPr/>
        <p:txBody>
          <a:bodyPr/>
          <a:lstStyle/>
          <a:p>
            <a:pPr eaLnBrk="1" hangingPunct="1"/>
            <a:r>
              <a:rPr lang="en-US" altLang="en-US" smtClean="0">
                <a:sym typeface="Symbol" pitchFamily="18" charset="2"/>
              </a:rPr>
              <a:t>Trains arrive at a station according to a Poisson process with mean arrival rate of 1 train each 20 minutes.  You get to the station and are told the last train arrived 19 minutes ago.  What is the expected time until the next train arrives?</a:t>
            </a:r>
          </a:p>
          <a:p>
            <a:pPr eaLnBrk="1" hangingPunct="1"/>
            <a:r>
              <a:rPr lang="en-US" altLang="en-US" smtClean="0">
                <a:sym typeface="Symbol" pitchFamily="18" charset="2"/>
              </a:rPr>
              <a:t>Solution:</a:t>
            </a:r>
          </a:p>
          <a:p>
            <a:pPr eaLnBrk="1" hangingPunct="1"/>
            <a:endParaRPr lang="en-US" altLang="en-US" smtClean="0"/>
          </a:p>
        </p:txBody>
      </p:sp>
      <p:sp>
        <p:nvSpPr>
          <p:cNvPr id="396294" name="Text Box 6"/>
          <p:cNvSpPr txBox="1">
            <a:spLocks noChangeArrowheads="1"/>
          </p:cNvSpPr>
          <p:nvPr/>
        </p:nvSpPr>
        <p:spPr bwMode="auto">
          <a:xfrm>
            <a:off x="781050" y="3281363"/>
            <a:ext cx="7620000" cy="1819275"/>
          </a:xfrm>
          <a:prstGeom prst="rect">
            <a:avLst/>
          </a:prstGeom>
          <a:noFill/>
          <a:ln w="1905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spcBef>
                <a:spcPct val="20000"/>
              </a:spcBef>
            </a:pPr>
            <a:r>
              <a:rPr lang="en-US" altLang="en-US" sz="2800" b="0">
                <a:solidFill>
                  <a:schemeClr val="tx2"/>
                </a:solidFill>
                <a:sym typeface="Symbol" pitchFamily="18" charset="2"/>
              </a:rPr>
              <a:t>Inter-arrival time is exponentially distributed with mean 20 minutes.  Due to the memoryless property, the expected time until the next train arrives is 20 minutes.</a:t>
            </a:r>
            <a:endParaRPr lang="en-US" altLang="en-US" sz="2800" b="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6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4"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p:txBody>
          <a:bodyPr/>
          <a:lstStyle/>
          <a:p>
            <a:pPr eaLnBrk="1" hangingPunct="1"/>
            <a:r>
              <a:rPr lang="en-US" altLang="en-US" smtClean="0"/>
              <a:t>You should now be able to …  (1)</a:t>
            </a:r>
          </a:p>
        </p:txBody>
      </p:sp>
      <p:sp>
        <p:nvSpPr>
          <p:cNvPr id="55299" name="Rectangle 5"/>
          <p:cNvSpPr>
            <a:spLocks noGrp="1" noChangeArrowheads="1"/>
          </p:cNvSpPr>
          <p:nvPr>
            <p:ph type="body" idx="1"/>
          </p:nvPr>
        </p:nvSpPr>
        <p:spPr/>
        <p:txBody>
          <a:bodyPr/>
          <a:lstStyle/>
          <a:p>
            <a:pPr eaLnBrk="1" hangingPunct="1"/>
            <a:r>
              <a:rPr lang="en-US" altLang="en-US" smtClean="0"/>
              <a:t>Define random experiment, sample space, and event</a:t>
            </a:r>
          </a:p>
          <a:p>
            <a:pPr eaLnBrk="1" hangingPunct="1"/>
            <a:r>
              <a:rPr lang="en-US" altLang="en-US" smtClean="0"/>
              <a:t>Define and apply</a:t>
            </a:r>
          </a:p>
          <a:p>
            <a:pPr lvl="1" eaLnBrk="1" hangingPunct="1"/>
            <a:r>
              <a:rPr lang="en-US" altLang="en-US" smtClean="0"/>
              <a:t>Basic properties of probability</a:t>
            </a:r>
          </a:p>
          <a:p>
            <a:pPr lvl="1" eaLnBrk="1" hangingPunct="1"/>
            <a:r>
              <a:rPr lang="en-US" altLang="en-US" smtClean="0"/>
              <a:t>Probability distribution functions</a:t>
            </a:r>
          </a:p>
          <a:p>
            <a:pPr lvl="1" eaLnBrk="1" hangingPunct="1"/>
            <a:r>
              <a:rPr lang="en-US" altLang="en-US" smtClean="0"/>
              <a:t>Probability density functions</a:t>
            </a:r>
          </a:p>
          <a:p>
            <a:pPr lvl="1" eaLnBrk="1" hangingPunct="1"/>
            <a:r>
              <a:rPr lang="en-US" altLang="en-US" smtClean="0"/>
              <a:t>Probability mass functions</a:t>
            </a:r>
          </a:p>
          <a:p>
            <a:pPr lvl="1" eaLnBrk="1" hangingPunct="1"/>
            <a:r>
              <a:rPr lang="en-US" altLang="en-US" smtClean="0"/>
              <a:t>Joint probabilities</a:t>
            </a:r>
          </a:p>
          <a:p>
            <a:pPr lvl="1" eaLnBrk="1" hangingPunct="1"/>
            <a:r>
              <a:rPr lang="en-US" altLang="en-US" smtClean="0"/>
              <a:t>Conditional probabilities</a:t>
            </a:r>
          </a:p>
          <a:p>
            <a:pPr eaLnBrk="1" hangingPunct="1"/>
            <a:r>
              <a:rPr lang="en-US" altLang="en-US" smtClean="0"/>
              <a:t>Calculate the expectation (mean), </a:t>
            </a:r>
            <a:r>
              <a:rPr lang="en-US" altLang="en-US" i="1" smtClean="0"/>
              <a:t>n</a:t>
            </a:r>
            <a:r>
              <a:rPr lang="en-US" altLang="en-US" smtClean="0"/>
              <a:t>th moment, variance, and standard deviation</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smtClean="0"/>
              <a:t>You should now be able to …  (2)</a:t>
            </a:r>
          </a:p>
        </p:txBody>
      </p:sp>
      <p:sp>
        <p:nvSpPr>
          <p:cNvPr id="56323" name="Rectangle 3"/>
          <p:cNvSpPr>
            <a:spLocks noGrp="1" noChangeArrowheads="1"/>
          </p:cNvSpPr>
          <p:nvPr>
            <p:ph type="body" idx="1"/>
          </p:nvPr>
        </p:nvSpPr>
        <p:spPr/>
        <p:txBody>
          <a:bodyPr/>
          <a:lstStyle/>
          <a:p>
            <a:pPr eaLnBrk="1" hangingPunct="1"/>
            <a:r>
              <a:rPr lang="en-US" altLang="en-US" smtClean="0"/>
              <a:t>Determine if a set of random variables are independent</a:t>
            </a:r>
          </a:p>
          <a:p>
            <a:pPr eaLnBrk="1" hangingPunct="1"/>
            <a:r>
              <a:rPr lang="en-US" altLang="en-US" smtClean="0"/>
              <a:t>Define a stochastic process</a:t>
            </a:r>
          </a:p>
          <a:p>
            <a:pPr eaLnBrk="1" hangingPunct="1"/>
            <a:r>
              <a:rPr lang="en-US" altLang="en-US" smtClean="0"/>
              <a:t>Define and utilize properties of Poisson processes and exponential processes</a:t>
            </a:r>
          </a:p>
          <a:p>
            <a:pPr eaLnBrk="1" hangingPunct="1"/>
            <a:endParaRPr lang="en-US"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ltLang="en-US" smtClean="0"/>
              <a:t>Intuitive Definition of Probability</a:t>
            </a:r>
          </a:p>
        </p:txBody>
      </p:sp>
      <p:sp>
        <p:nvSpPr>
          <p:cNvPr id="2052" name="Rectangle 3"/>
          <p:cNvSpPr>
            <a:spLocks noGrp="1" noChangeArrowheads="1"/>
          </p:cNvSpPr>
          <p:nvPr>
            <p:ph type="body" idx="1"/>
          </p:nvPr>
        </p:nvSpPr>
        <p:spPr/>
        <p:txBody>
          <a:bodyPr/>
          <a:lstStyle/>
          <a:p>
            <a:pPr eaLnBrk="1" hangingPunct="1"/>
            <a:r>
              <a:rPr lang="en-US" altLang="en-US" smtClean="0"/>
              <a:t>Relative frequency</a:t>
            </a:r>
          </a:p>
          <a:p>
            <a:pPr lvl="1" eaLnBrk="1" hangingPunct="1"/>
            <a:r>
              <a:rPr lang="en-US" altLang="en-US" smtClean="0"/>
              <a:t>If an event </a:t>
            </a:r>
            <a:r>
              <a:rPr lang="en-US" altLang="en-US" smtClean="0">
                <a:latin typeface="Monotype Corsiva" pitchFamily="66" charset="0"/>
              </a:rPr>
              <a:t>A</a:t>
            </a:r>
            <a:r>
              <a:rPr lang="en-US" altLang="en-US" smtClean="0"/>
              <a:t> occurs </a:t>
            </a:r>
            <a:r>
              <a:rPr lang="en-US" altLang="en-US" i="1" smtClean="0">
                <a:latin typeface="Times New Roman" pitchFamily="18" charset="0"/>
              </a:rPr>
              <a:t>n</a:t>
            </a:r>
            <a:r>
              <a:rPr lang="en-US" altLang="en-US" sz="2400" i="1" baseline="-25000" smtClean="0">
                <a:latin typeface="Times New Roman" pitchFamily="18" charset="0"/>
              </a:rPr>
              <a:t>A</a:t>
            </a:r>
            <a:r>
              <a:rPr lang="en-US" altLang="en-US" smtClean="0"/>
              <a:t> times out of </a:t>
            </a:r>
            <a:r>
              <a:rPr lang="en-US" altLang="en-US" i="1" smtClean="0">
                <a:latin typeface="Times New Roman" pitchFamily="18" charset="0"/>
              </a:rPr>
              <a:t>n</a:t>
            </a:r>
            <a:r>
              <a:rPr lang="en-US" altLang="en-US" smtClean="0"/>
              <a:t> tries, then</a:t>
            </a:r>
          </a:p>
        </p:txBody>
      </p:sp>
      <p:graphicFrame>
        <p:nvGraphicFramePr>
          <p:cNvPr id="2050" name="Object 4"/>
          <p:cNvGraphicFramePr>
            <a:graphicFrameLocks noChangeAspect="1"/>
          </p:cNvGraphicFramePr>
          <p:nvPr/>
        </p:nvGraphicFramePr>
        <p:xfrm>
          <a:off x="2741613" y="2387600"/>
          <a:ext cx="1873250" cy="784225"/>
        </p:xfrm>
        <a:graphic>
          <a:graphicData uri="http://schemas.openxmlformats.org/presentationml/2006/ole">
            <mc:AlternateContent xmlns:mc="http://schemas.openxmlformats.org/markup-compatibility/2006">
              <mc:Choice xmlns:v="urn:schemas-microsoft-com:vml" Requires="v">
                <p:oleObj spid="_x0000_s2059" name="Equation" r:id="rId3" imgW="939600" imgH="393480" progId="Equation.DSMT4">
                  <p:embed/>
                </p:oleObj>
              </mc:Choice>
              <mc:Fallback>
                <p:oleObj name="Equation" r:id="rId3" imgW="939600" imgH="393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1613" y="2387600"/>
                        <a:ext cx="1873250"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pPr eaLnBrk="1" hangingPunct="1"/>
            <a:r>
              <a:rPr lang="en-US" altLang="en-US" smtClean="0"/>
              <a:t>Basic Definitions  (1)</a:t>
            </a:r>
          </a:p>
        </p:txBody>
      </p:sp>
      <p:sp>
        <p:nvSpPr>
          <p:cNvPr id="37891" name="Rectangle 5"/>
          <p:cNvSpPr>
            <a:spLocks noGrp="1" noChangeArrowheads="1"/>
          </p:cNvSpPr>
          <p:nvPr>
            <p:ph type="body" idx="1"/>
          </p:nvPr>
        </p:nvSpPr>
        <p:spPr/>
        <p:txBody>
          <a:bodyPr/>
          <a:lstStyle/>
          <a:p>
            <a:pPr eaLnBrk="1" hangingPunct="1"/>
            <a:r>
              <a:rPr lang="en-US" altLang="en-US" smtClean="0"/>
              <a:t>A </a:t>
            </a:r>
            <a:r>
              <a:rPr lang="en-US" altLang="en-US" smtClean="0">
                <a:solidFill>
                  <a:schemeClr val="tx2"/>
                </a:solidFill>
              </a:rPr>
              <a:t>random experiment</a:t>
            </a:r>
            <a:r>
              <a:rPr lang="en-US" altLang="en-US" smtClean="0"/>
              <a:t> is an experiment for which the result is not known </a:t>
            </a:r>
            <a:r>
              <a:rPr lang="en-US" altLang="en-US" i="1" smtClean="0"/>
              <a:t>a priori</a:t>
            </a:r>
          </a:p>
          <a:p>
            <a:pPr lvl="1" eaLnBrk="1" hangingPunct="1"/>
            <a:r>
              <a:rPr lang="en-US" altLang="en-US" smtClean="0"/>
              <a:t>How many “heads” will occur if I flip a fair coin 10 times?</a:t>
            </a:r>
          </a:p>
          <a:p>
            <a:pPr eaLnBrk="1" hangingPunct="1"/>
            <a:r>
              <a:rPr lang="en-US" altLang="en-US" smtClean="0"/>
              <a:t>A possible outcome is a </a:t>
            </a:r>
            <a:r>
              <a:rPr lang="en-US" altLang="en-US" smtClean="0">
                <a:solidFill>
                  <a:schemeClr val="tx2"/>
                </a:solidFill>
              </a:rPr>
              <a:t>sample point</a:t>
            </a:r>
            <a:endParaRPr lang="en-US" altLang="en-US" smtClean="0"/>
          </a:p>
          <a:p>
            <a:pPr eaLnBrk="1" hangingPunct="1"/>
            <a:r>
              <a:rPr lang="en-US" altLang="en-US" smtClean="0"/>
              <a:t>The </a:t>
            </a:r>
            <a:r>
              <a:rPr lang="en-US" altLang="en-US" smtClean="0">
                <a:solidFill>
                  <a:schemeClr val="tx2"/>
                </a:solidFill>
              </a:rPr>
              <a:t>sample space</a:t>
            </a:r>
            <a:r>
              <a:rPr lang="en-US" altLang="en-US" smtClean="0"/>
              <a:t> </a:t>
            </a:r>
            <a:r>
              <a:rPr lang="en-US" altLang="en-US" smtClean="0">
                <a:latin typeface="Monotype Corsiva" pitchFamily="66" charset="0"/>
              </a:rPr>
              <a:t>S</a:t>
            </a:r>
            <a:r>
              <a:rPr lang="en-US" altLang="en-US" smtClean="0">
                <a:sym typeface="Symbol" pitchFamily="18" charset="2"/>
              </a:rPr>
              <a:t> is the set of all sample points, i.e., the set of all possible outcomes</a:t>
            </a:r>
          </a:p>
          <a:p>
            <a:pPr lvl="1" eaLnBrk="1" hangingPunct="1"/>
            <a:r>
              <a:rPr lang="en-US" altLang="en-US" smtClean="0">
                <a:sym typeface="Symbol" pitchFamily="18" charset="2"/>
              </a:rPr>
              <a:t>There are 2</a:t>
            </a:r>
            <a:r>
              <a:rPr lang="en-US" altLang="en-US" sz="2400" baseline="30000" smtClean="0">
                <a:sym typeface="Symbol" pitchFamily="18" charset="2"/>
              </a:rPr>
              <a:t>10</a:t>
            </a:r>
            <a:r>
              <a:rPr lang="en-US" altLang="en-US" smtClean="0">
                <a:sym typeface="Symbol" pitchFamily="18" charset="2"/>
              </a:rPr>
              <a:t> = 1024 different outcomes of flipping a coin 10 times</a:t>
            </a:r>
          </a:p>
          <a:p>
            <a:pPr lvl="1" eaLnBrk="1" hangingPunct="1"/>
            <a:r>
              <a:rPr lang="en-US" altLang="en-US" smtClean="0">
                <a:sym typeface="Symbol" pitchFamily="18" charset="2"/>
              </a:rPr>
              <a:t>A simplified sample space with 11 outcomes (0 to 10 occurrences of heads) is valid for our experiment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smtClean="0"/>
              <a:t>Basic Definitions  (2)</a:t>
            </a:r>
          </a:p>
        </p:txBody>
      </p:sp>
      <p:sp>
        <p:nvSpPr>
          <p:cNvPr id="38915" name="Rectangle 3"/>
          <p:cNvSpPr>
            <a:spLocks noGrp="1" noChangeArrowheads="1"/>
          </p:cNvSpPr>
          <p:nvPr>
            <p:ph type="body" idx="1"/>
          </p:nvPr>
        </p:nvSpPr>
        <p:spPr/>
        <p:txBody>
          <a:bodyPr/>
          <a:lstStyle/>
          <a:p>
            <a:pPr eaLnBrk="1" hangingPunct="1"/>
            <a:r>
              <a:rPr lang="en-US" altLang="en-US" smtClean="0">
                <a:sym typeface="Symbol" pitchFamily="18" charset="2"/>
              </a:rPr>
              <a:t>An </a:t>
            </a:r>
            <a:r>
              <a:rPr lang="en-US" altLang="en-US" smtClean="0">
                <a:solidFill>
                  <a:schemeClr val="tx2"/>
                </a:solidFill>
                <a:sym typeface="Symbol" pitchFamily="18" charset="2"/>
              </a:rPr>
              <a:t>event</a:t>
            </a:r>
            <a:r>
              <a:rPr lang="en-US" altLang="en-US" smtClean="0">
                <a:sym typeface="Symbol" pitchFamily="18" charset="2"/>
              </a:rPr>
              <a:t> </a:t>
            </a:r>
            <a:r>
              <a:rPr lang="en-US" altLang="en-US" smtClean="0">
                <a:latin typeface="Monotype Corsiva" pitchFamily="66" charset="0"/>
              </a:rPr>
              <a:t>A</a:t>
            </a:r>
            <a:r>
              <a:rPr lang="en-US" altLang="en-US" smtClean="0">
                <a:sym typeface="Symbol" pitchFamily="18" charset="2"/>
              </a:rPr>
              <a:t> is a subset of </a:t>
            </a:r>
            <a:r>
              <a:rPr lang="en-US" altLang="en-US" smtClean="0">
                <a:latin typeface="Monotype Corsiva" pitchFamily="66" charset="0"/>
              </a:rPr>
              <a:t>S</a:t>
            </a:r>
            <a:r>
              <a:rPr lang="en-US" altLang="en-US" smtClean="0">
                <a:sym typeface="Symbol" pitchFamily="18" charset="2"/>
              </a:rPr>
              <a:t> </a:t>
            </a:r>
          </a:p>
          <a:p>
            <a:pPr lvl="1" eaLnBrk="1" hangingPunct="1"/>
            <a:r>
              <a:rPr lang="en-US" altLang="en-US" smtClean="0">
                <a:sym typeface="Symbol" pitchFamily="18" charset="2"/>
              </a:rPr>
              <a:t>For example, we could define the event that there are …</a:t>
            </a:r>
          </a:p>
          <a:p>
            <a:pPr lvl="2" eaLnBrk="1" hangingPunct="1"/>
            <a:r>
              <a:rPr lang="en-US" altLang="en-US" smtClean="0">
                <a:sym typeface="Symbol" pitchFamily="18" charset="2"/>
              </a:rPr>
              <a:t>5 “heads”</a:t>
            </a:r>
          </a:p>
          <a:p>
            <a:pPr lvl="2" eaLnBrk="1" hangingPunct="1"/>
            <a:r>
              <a:rPr lang="en-US" altLang="en-US" smtClean="0">
                <a:sym typeface="Symbol" pitchFamily="18" charset="2"/>
              </a:rPr>
              <a:t>An odd number of “heads”</a:t>
            </a:r>
          </a:p>
          <a:p>
            <a:pPr lvl="2" eaLnBrk="1" hangingPunct="1"/>
            <a:r>
              <a:rPr lang="en-US" altLang="en-US" smtClean="0">
                <a:sym typeface="Symbol" pitchFamily="18" charset="2"/>
              </a:rPr>
              <a:t>7 or more “heads”</a:t>
            </a:r>
          </a:p>
          <a:p>
            <a:pPr lvl="1" eaLnBrk="1" hangingPunct="1"/>
            <a:r>
              <a:rPr lang="en-US" altLang="en-US" smtClean="0">
                <a:sym typeface="Symbol" pitchFamily="18" charset="2"/>
              </a:rPr>
              <a:t>The sample space </a:t>
            </a:r>
            <a:r>
              <a:rPr lang="en-US" altLang="en-US" i="1" smtClean="0">
                <a:sym typeface="Symbol" pitchFamily="18" charset="2"/>
              </a:rPr>
              <a:t>S</a:t>
            </a:r>
            <a:r>
              <a:rPr lang="en-US" altLang="en-US" smtClean="0">
                <a:sym typeface="Symbol" pitchFamily="18" charset="2"/>
              </a:rPr>
              <a:t> is also the certain event</a:t>
            </a:r>
          </a:p>
          <a:p>
            <a:pPr lvl="2" eaLnBrk="1" hangingPunct="1"/>
            <a:r>
              <a:rPr lang="en-US" altLang="en-US" smtClean="0">
                <a:sym typeface="Symbol" pitchFamily="18" charset="2"/>
              </a:rPr>
              <a:t>There are 0 to 10, inclusive, “heads”</a:t>
            </a:r>
          </a:p>
          <a:p>
            <a:pPr eaLnBrk="1" hangingPunct="1"/>
            <a:endParaRPr lang="en-US" alt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4"/>
          <p:cNvGraphicFramePr>
            <a:graphicFrameLocks noChangeAspect="1"/>
          </p:cNvGraphicFramePr>
          <p:nvPr>
            <p:extLst>
              <p:ext uri="{D42A27DB-BD31-4B8C-83A1-F6EECF244321}">
                <p14:modId xmlns:p14="http://schemas.microsoft.com/office/powerpoint/2010/main" val="546864749"/>
              </p:ext>
            </p:extLst>
          </p:nvPr>
        </p:nvGraphicFramePr>
        <p:xfrm>
          <a:off x="1624013" y="2463800"/>
          <a:ext cx="6334125" cy="1836738"/>
        </p:xfrm>
        <a:graphic>
          <a:graphicData uri="http://schemas.openxmlformats.org/presentationml/2006/ole">
            <mc:AlternateContent xmlns:mc="http://schemas.openxmlformats.org/markup-compatibility/2006">
              <mc:Choice xmlns:v="urn:schemas-microsoft-com:vml" Requires="v">
                <p:oleObj spid="_x0000_s1035" name="Equation" r:id="rId4" imgW="3149280" imgH="914400" progId="Equation.DSMT4">
                  <p:embed/>
                </p:oleObj>
              </mc:Choice>
              <mc:Fallback>
                <p:oleObj name="Equation" r:id="rId4" imgW="3149280" imgH="9144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4013" y="2463800"/>
                        <a:ext cx="6334125" cy="18367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7" name="Rectangle 5"/>
          <p:cNvSpPr>
            <a:spLocks noGrp="1" noChangeArrowheads="1"/>
          </p:cNvSpPr>
          <p:nvPr>
            <p:ph type="title"/>
          </p:nvPr>
        </p:nvSpPr>
        <p:spPr/>
        <p:txBody>
          <a:bodyPr/>
          <a:lstStyle/>
          <a:p>
            <a:pPr eaLnBrk="1" hangingPunct="1"/>
            <a:r>
              <a:rPr lang="en-US" altLang="en-US" smtClean="0"/>
              <a:t>Axiomatic Definition of Probability  (1)</a:t>
            </a:r>
          </a:p>
        </p:txBody>
      </p:sp>
      <p:sp>
        <p:nvSpPr>
          <p:cNvPr id="1028" name="Rectangle 6"/>
          <p:cNvSpPr>
            <a:spLocks noGrp="1" noChangeArrowheads="1"/>
          </p:cNvSpPr>
          <p:nvPr>
            <p:ph type="body" idx="1"/>
          </p:nvPr>
        </p:nvSpPr>
        <p:spPr/>
        <p:txBody>
          <a:bodyPr/>
          <a:lstStyle/>
          <a:p>
            <a:pPr eaLnBrk="1" hangingPunct="1"/>
            <a:r>
              <a:rPr lang="en-US" altLang="en-US" smtClean="0">
                <a:sym typeface="Symbol" pitchFamily="18" charset="2"/>
              </a:rPr>
              <a:t>A </a:t>
            </a:r>
            <a:r>
              <a:rPr lang="en-US" altLang="en-US" smtClean="0">
                <a:solidFill>
                  <a:schemeClr val="tx2"/>
                </a:solidFill>
                <a:sym typeface="Symbol" pitchFamily="18" charset="2"/>
              </a:rPr>
              <a:t>probability measure</a:t>
            </a:r>
            <a:r>
              <a:rPr lang="en-US" altLang="en-US" smtClean="0">
                <a:sym typeface="Symbol" pitchFamily="18" charset="2"/>
              </a:rPr>
              <a:t> defined on </a:t>
            </a:r>
            <a:r>
              <a:rPr lang="en-US" altLang="en-US" smtClean="0">
                <a:latin typeface="Monotype Corsiva" pitchFamily="66" charset="0"/>
              </a:rPr>
              <a:t>S</a:t>
            </a:r>
            <a:r>
              <a:rPr lang="en-US" altLang="en-US" smtClean="0">
                <a:sym typeface="Symbol" pitchFamily="18" charset="2"/>
              </a:rPr>
              <a:t> is a function that associates to each possible event </a:t>
            </a:r>
            <a:r>
              <a:rPr lang="en-US" altLang="en-US" smtClean="0">
                <a:latin typeface="Monotype Corsiva" pitchFamily="66" charset="0"/>
              </a:rPr>
              <a:t>A</a:t>
            </a:r>
            <a:r>
              <a:rPr lang="en-US" altLang="en-US" smtClean="0">
                <a:sym typeface="Symbol" pitchFamily="18" charset="2"/>
              </a:rPr>
              <a:t> a real number </a:t>
            </a:r>
            <a:r>
              <a:rPr lang="en-US" altLang="en-US" i="1" smtClean="0">
                <a:latin typeface="Times New Roman" pitchFamily="18" charset="0"/>
                <a:cs typeface="Times New Roman" pitchFamily="18" charset="0"/>
                <a:sym typeface="Symbol" pitchFamily="18" charset="2"/>
              </a:rPr>
              <a:t>P</a:t>
            </a:r>
            <a:r>
              <a:rPr lang="en-US" altLang="en-US" smtClean="0">
                <a:latin typeface="Times New Roman" pitchFamily="18" charset="0"/>
                <a:cs typeface="Times New Roman" pitchFamily="18" charset="0"/>
                <a:sym typeface="Symbol" pitchFamily="18" charset="2"/>
              </a:rPr>
              <a:t>(</a:t>
            </a:r>
            <a:r>
              <a:rPr lang="en-US" altLang="en-US" smtClean="0">
                <a:latin typeface="Monotype Corsiva" pitchFamily="66" charset="0"/>
              </a:rPr>
              <a:t>A</a:t>
            </a:r>
            <a:r>
              <a:rPr lang="en-US" altLang="en-US" smtClean="0">
                <a:sym typeface="Symbol" pitchFamily="18" charset="2"/>
              </a:rPr>
              <a:t> </a:t>
            </a:r>
            <a:r>
              <a:rPr lang="en-US" altLang="en-US" smtClean="0">
                <a:latin typeface="Times New Roman" pitchFamily="18" charset="0"/>
                <a:cs typeface="Times New Roman" pitchFamily="18" charset="0"/>
                <a:sym typeface="Symbol" pitchFamily="18" charset="2"/>
              </a:rPr>
              <a:t>)</a:t>
            </a:r>
            <a:r>
              <a:rPr lang="en-US" altLang="en-US" smtClean="0">
                <a:sym typeface="Symbol" pitchFamily="18" charset="2"/>
              </a:rPr>
              <a:t> such that:</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5659</TotalTime>
  <Words>2382</Words>
  <Application>Microsoft Office PowerPoint</Application>
  <PresentationFormat>On-screen Show (4:3)</PresentationFormat>
  <Paragraphs>367</Paragraphs>
  <Slides>54</Slides>
  <Notes>23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0" baseType="lpstr">
      <vt:lpstr>Arial</vt:lpstr>
      <vt:lpstr>Monotype Corsiva</vt:lpstr>
      <vt:lpstr>Symbol</vt:lpstr>
      <vt:lpstr>Times New Roman</vt:lpstr>
      <vt:lpstr>Default Design</vt:lpstr>
      <vt:lpstr>Equation</vt:lpstr>
      <vt:lpstr>Probability Review</vt:lpstr>
      <vt:lpstr>Outline</vt:lpstr>
      <vt:lpstr>Reading</vt:lpstr>
      <vt:lpstr>Need for Probability</vt:lpstr>
      <vt:lpstr>Probability Theory</vt:lpstr>
      <vt:lpstr>Intuitive Definition of Probability</vt:lpstr>
      <vt:lpstr>Basic Definitions  (1)</vt:lpstr>
      <vt:lpstr>Basic Definitions  (2)</vt:lpstr>
      <vt:lpstr>Axiomatic Definition of Probability  (1)</vt:lpstr>
      <vt:lpstr>Axiomatic Definition of Probability  (2)</vt:lpstr>
      <vt:lpstr>Probability Laws</vt:lpstr>
      <vt:lpstr>Conditional Probability</vt:lpstr>
      <vt:lpstr>Random Variables</vt:lpstr>
      <vt:lpstr>Cumulative Distribution Function (CDF)</vt:lpstr>
      <vt:lpstr>Example:  CDF for Uniform Distribution</vt:lpstr>
      <vt:lpstr>Probability Density Function (pdf)</vt:lpstr>
      <vt:lpstr>Example:  pdf for Uniform Distribution</vt:lpstr>
      <vt:lpstr>Probability Mass Function (pmf)</vt:lpstr>
      <vt:lpstr>Joint Density and Distribution</vt:lpstr>
      <vt:lpstr>Marginal Density Function</vt:lpstr>
      <vt:lpstr>Independence</vt:lpstr>
      <vt:lpstr>Mean or Expectation</vt:lpstr>
      <vt:lpstr>Example:  Mean Packet Length</vt:lpstr>
      <vt:lpstr>Second and n th Moments</vt:lpstr>
      <vt:lpstr>Variance and Standard Deviation</vt:lpstr>
      <vt:lpstr>Properties</vt:lpstr>
      <vt:lpstr>Stochastic Processes </vt:lpstr>
      <vt:lpstr>First and Second Order Statistics</vt:lpstr>
      <vt:lpstr>Autocorrelation Function</vt:lpstr>
      <vt:lpstr>Poisson and Exponential Distributions</vt:lpstr>
      <vt:lpstr>Poisson Process  (1)</vt:lpstr>
      <vt:lpstr>Poisson Process (2)</vt:lpstr>
      <vt:lpstr>Poisson Process  (3)</vt:lpstr>
      <vt:lpstr>Expected Value of the Poisson Process</vt:lpstr>
      <vt:lpstr>Exercise 1</vt:lpstr>
      <vt:lpstr>Properties of the Poisson Process  (1)</vt:lpstr>
      <vt:lpstr>Properties of the Poisson Process  (2)</vt:lpstr>
      <vt:lpstr>Properties of the Poisson Process  (3)</vt:lpstr>
      <vt:lpstr>Properties of the Poisson Process  (4)</vt:lpstr>
      <vt:lpstr>Appropriateness  (1)</vt:lpstr>
      <vt:lpstr>Appropriateness  (2)</vt:lpstr>
      <vt:lpstr>Example 1 using the Poisson Process</vt:lpstr>
      <vt:lpstr>Example 2 using the Poisson Process</vt:lpstr>
      <vt:lpstr>Exponential Distribution  (1)</vt:lpstr>
      <vt:lpstr>Exponential Distribution  (2)</vt:lpstr>
      <vt:lpstr>    Exponential Distribution:  Density Function</vt:lpstr>
      <vt:lpstr>Exponential Distribution:  Mean</vt:lpstr>
      <vt:lpstr>       Exponential Distribution:  Other Statistics</vt:lpstr>
      <vt:lpstr>Example with Exponential Distribution</vt:lpstr>
      <vt:lpstr>Exponential Distribution is Memoryless (1)</vt:lpstr>
      <vt:lpstr>Memoryless Property  (2)</vt:lpstr>
      <vt:lpstr>Example of Memoryless Property</vt:lpstr>
      <vt:lpstr>You should now be able to …  (1)</vt:lpstr>
      <vt:lpstr>You should now be able to …  (2)</vt:lpstr>
    </vt:vector>
  </TitlesOfParts>
  <Company>Virginia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dc:title>
  <dc:creator>Scott F. Midkiff</dc:creator>
  <cp:lastModifiedBy>Graham, Scott R Civ USAF AETC AFIT/ENG</cp:lastModifiedBy>
  <cp:revision>365</cp:revision>
  <cp:lastPrinted>2019-03-18T20:21:08Z</cp:lastPrinted>
  <dcterms:created xsi:type="dcterms:W3CDTF">1999-01-20T01:35:04Z</dcterms:created>
  <dcterms:modified xsi:type="dcterms:W3CDTF">2019-03-18T20:23:35Z</dcterms:modified>
</cp:coreProperties>
</file>