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44" r:id="rId3"/>
    <p:sldId id="346" r:id="rId4"/>
    <p:sldId id="347" r:id="rId5"/>
    <p:sldId id="348" r:id="rId6"/>
    <p:sldId id="349" r:id="rId7"/>
    <p:sldId id="376" r:id="rId8"/>
    <p:sldId id="377" r:id="rId9"/>
    <p:sldId id="350" r:id="rId10"/>
    <p:sldId id="351" r:id="rId11"/>
    <p:sldId id="352" r:id="rId12"/>
    <p:sldId id="353" r:id="rId13"/>
    <p:sldId id="378" r:id="rId14"/>
    <p:sldId id="354" r:id="rId15"/>
    <p:sldId id="379" r:id="rId16"/>
    <p:sldId id="355" r:id="rId17"/>
    <p:sldId id="356" r:id="rId18"/>
    <p:sldId id="380" r:id="rId19"/>
    <p:sldId id="357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7" r:id="rId35"/>
    <p:sldId id="395" r:id="rId36"/>
    <p:sldId id="396" r:id="rId37"/>
    <p:sldId id="359" r:id="rId38"/>
    <p:sldId id="360" r:id="rId39"/>
    <p:sldId id="361" r:id="rId40"/>
    <p:sldId id="362" r:id="rId41"/>
    <p:sldId id="398" r:id="rId42"/>
    <p:sldId id="399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402" r:id="rId51"/>
    <p:sldId id="372" r:id="rId52"/>
    <p:sldId id="403" r:id="rId53"/>
    <p:sldId id="373" r:id="rId54"/>
    <p:sldId id="400" r:id="rId55"/>
    <p:sldId id="401" r:id="rId56"/>
    <p:sldId id="260" r:id="rId57"/>
  </p:sldIdLst>
  <p:sldSz cx="9144000" cy="6858000" type="screen4x3"/>
  <p:notesSz cx="6831013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FF00"/>
    <a:srgbClr val="000066"/>
    <a:srgbClr val="800000"/>
    <a:srgbClr val="00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0500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2001, 2002, Luiz A. DaSilva and Scott F. Midkiff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DF571EC-7385-454F-A728-BF1B78948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2001, 2002, Luiz A. DaSilva and Scott F. Midkiff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54A5E9D-9DA8-472B-9942-9E774C889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599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210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964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82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6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928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6" tIns="43928" rIns="87856" bIns="439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452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152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© 2001, 2002, Luiz A. DaSilva and Scott F. Midkiff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4050"/>
            <a:ext cx="5011737" cy="422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7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93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3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8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8052" name="Line 4"/>
          <p:cNvSpPr>
            <a:spLocks noChangeShapeType="1"/>
          </p:cNvSpPr>
          <p:nvPr userDrawn="1"/>
        </p:nvSpPr>
        <p:spPr bwMode="auto">
          <a:xfrm>
            <a:off x="714375" y="1143000"/>
            <a:ext cx="77152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58053" name="Rectangle 5"/>
          <p:cNvSpPr>
            <a:spLocks noChangeArrowheads="1"/>
          </p:cNvSpPr>
          <p:nvPr userDrawn="1"/>
        </p:nvSpPr>
        <p:spPr bwMode="auto">
          <a:xfrm>
            <a:off x="0" y="6586538"/>
            <a:ext cx="3541713" cy="271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200" b="0">
                <a:cs typeface="+mn-cs"/>
              </a:rPr>
              <a:t>CSCE 654 </a:t>
            </a:r>
            <a:r>
              <a:rPr lang="en-US" sz="1200" b="0">
                <a:solidFill>
                  <a:schemeClr val="tx2"/>
                </a:solidFill>
                <a:cs typeface="+mn-cs"/>
              </a:rPr>
              <a:t>Network Design: Theoretical Approach</a:t>
            </a:r>
          </a:p>
        </p:txBody>
      </p:sp>
      <p:sp>
        <p:nvSpPr>
          <p:cNvPr id="258054" name="Rectangle 6"/>
          <p:cNvSpPr>
            <a:spLocks noChangeArrowheads="1"/>
          </p:cNvSpPr>
          <p:nvPr userDrawn="1"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B7777C06-80E8-4C67-AD28-0134FA3B867E}" type="slidenum">
              <a:rPr lang="en-US" sz="1200" b="0">
                <a:cs typeface="+mn-cs"/>
              </a:rPr>
              <a:pPr eaLnBrk="0" hangingPunct="0">
                <a:defRPr/>
              </a:pPr>
              <a:t>‹#›</a:t>
            </a:fld>
            <a:endParaRPr lang="en-US" sz="1200" b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2541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Network Design:</a:t>
            </a:r>
            <a:br>
              <a:rPr lang="en-US" altLang="en-US" sz="4000" smtClean="0"/>
            </a:br>
            <a:r>
              <a:rPr lang="en-US" altLang="en-US" sz="4000" smtClean="0"/>
              <a:t>Theoretical Approach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1242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CSCE 654</a:t>
            </a:r>
          </a:p>
          <a:p>
            <a:pPr eaLnBrk="1" hangingPunct="1"/>
            <a:r>
              <a:rPr lang="en-US" altLang="en-US" sz="1600" dirty="0" smtClean="0"/>
              <a:t>Computer Communication Networks</a:t>
            </a:r>
          </a:p>
          <a:p>
            <a:pPr eaLnBrk="1" hangingPunct="1"/>
            <a:endParaRPr lang="en-US" altLang="en-US" sz="1600" dirty="0" smtClean="0"/>
          </a:p>
          <a:p>
            <a:r>
              <a:rPr lang="en-US" altLang="en-US" sz="1600" dirty="0"/>
              <a:t>Dr. Scott R. Graham</a:t>
            </a:r>
          </a:p>
          <a:p>
            <a:pPr eaLnBrk="1" hangingPunct="1"/>
            <a:r>
              <a:rPr lang="en-US" altLang="en-US" sz="1600" dirty="0" smtClean="0"/>
              <a:t>Department of Electrical and Computer Engineering</a:t>
            </a:r>
          </a:p>
          <a:p>
            <a:pPr eaLnBrk="1" hangingPunct="1"/>
            <a:r>
              <a:rPr lang="en-US" altLang="en-US" sz="1600" dirty="0" smtClean="0"/>
              <a:t>Air Force Institute of Technology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r>
              <a:rPr lang="en-US" altLang="en-US" sz="1600" b="1" dirty="0" smtClean="0"/>
              <a:t>(Material from </a:t>
            </a:r>
            <a:r>
              <a:rPr lang="en-US" altLang="en-US" sz="1600" b="1" dirty="0"/>
              <a:t>LTC Bob </a:t>
            </a:r>
            <a:r>
              <a:rPr lang="en-US" altLang="en-US" sz="1600" b="1" dirty="0" err="1" smtClean="0"/>
              <a:t>McTasney</a:t>
            </a:r>
            <a:r>
              <a:rPr lang="en-US" altLang="en-US" sz="1600" b="1" dirty="0" smtClean="0"/>
              <a:t>, Maj Tom </a:t>
            </a:r>
            <a:r>
              <a:rPr lang="en-US" altLang="en-US" sz="1600" b="1" dirty="0" err="1" smtClean="0"/>
              <a:t>Dube</a:t>
            </a:r>
            <a:r>
              <a:rPr lang="en-US" altLang="en-US" sz="1600" b="1" dirty="0" smtClean="0"/>
              <a:t>, Maj Ryan Thomas, Maj Scott R. Graham, Dr. Barry Mullins &amp; Dr. Scott </a:t>
            </a:r>
            <a:r>
              <a:rPr lang="en-US" altLang="en-US" sz="1600" b="1" dirty="0" err="1" smtClean="0"/>
              <a:t>Midkiff</a:t>
            </a:r>
            <a:r>
              <a:rPr lang="en-US" altLang="en-US" sz="1600" b="1" dirty="0" smtClean="0"/>
              <a:t> is gratefully acknowledged)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spect="1" noChangeArrowheads="1"/>
          </p:cNvSpPr>
          <p:nvPr/>
        </p:nvSpPr>
        <p:spPr bwMode="auto">
          <a:xfrm>
            <a:off x="6400800" y="5410200"/>
            <a:ext cx="2193925" cy="9540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66"/>
                </a:solidFill>
                <a:cs typeface="+mn-cs"/>
              </a:rPr>
              <a:t>check</a:t>
            </a:r>
            <a:br>
              <a:rPr lang="en-US">
                <a:solidFill>
                  <a:srgbClr val="000066"/>
                </a:solidFill>
                <a:cs typeface="+mn-cs"/>
              </a:rPr>
            </a:br>
            <a:r>
              <a:rPr lang="en-US">
                <a:solidFill>
                  <a:srgbClr val="000066"/>
                </a:solidFill>
                <a:cs typeface="+mn-cs"/>
              </a:rPr>
              <a:t>capacity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Capacity Constraint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topology and routing, the </a:t>
            </a:r>
            <a:r>
              <a:rPr lang="en-US" altLang="en-US" smtClean="0">
                <a:solidFill>
                  <a:schemeClr val="tx2"/>
                </a:solidFill>
              </a:rPr>
              <a:t>capacity</a:t>
            </a:r>
            <a:r>
              <a:rPr lang="en-US" altLang="en-US" smtClean="0"/>
              <a:t> can be checked for feasibility</a:t>
            </a:r>
          </a:p>
          <a:p>
            <a:pPr eaLnBrk="1" hangingPunct="1"/>
            <a:r>
              <a:rPr lang="en-US" altLang="en-US" smtClean="0"/>
              <a:t>For Link ( 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 ),</a:t>
            </a:r>
          </a:p>
          <a:p>
            <a:pPr lvl="1" eaLnBrk="1" hangingPunct="1"/>
            <a:r>
              <a:rPr lang="en-US" altLang="en-US" smtClean="0"/>
              <a:t>Assigned capacity is </a:t>
            </a:r>
            <a:r>
              <a:rPr lang="en-US" altLang="en-US" i="1" smtClean="0"/>
              <a:t>C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Traffic arrival rate is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Require that </a:t>
            </a:r>
            <a:r>
              <a:rPr lang="en-US" altLang="en-US" i="1" smtClean="0"/>
              <a:t>C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&gt;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If violated, delay on the link will go to infinity</a:t>
            </a:r>
          </a:p>
          <a:p>
            <a:pPr lvl="1" eaLnBrk="1" hangingPunct="1"/>
            <a:r>
              <a:rPr lang="en-US" altLang="en-US" smtClean="0"/>
              <a:t>This condition will violate delay constraint</a:t>
            </a:r>
          </a:p>
          <a:p>
            <a:pPr lvl="1" eaLnBrk="1" hangingPunct="1"/>
            <a:r>
              <a:rPr lang="en-US" altLang="en-US" smtClean="0"/>
              <a:t>So, capacity constraint can be ignored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topology and routing, the </a:t>
            </a:r>
            <a:r>
              <a:rPr lang="en-US" altLang="en-US" smtClean="0">
                <a:solidFill>
                  <a:schemeClr val="tx2"/>
                </a:solidFill>
              </a:rPr>
              <a:t>delay</a:t>
            </a:r>
            <a:r>
              <a:rPr lang="en-US" altLang="en-US" smtClean="0"/>
              <a:t> can be estimated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smtClean="0">
                <a:sym typeface="Symbol" pitchFamily="18" charset="2"/>
              </a:rPr>
              <a:t></a:t>
            </a:r>
            <a:r>
              <a:rPr lang="en-US" altLang="en-US" sz="2400" i="1" baseline="-25000" smtClean="0"/>
              <a:t>sd</a:t>
            </a:r>
            <a:r>
              <a:rPr lang="en-US" altLang="en-US" smtClean="0"/>
              <a:t> be the average packet rate from source </a:t>
            </a:r>
            <a:r>
              <a:rPr lang="en-US" altLang="en-US" i="1" smtClean="0"/>
              <a:t>s</a:t>
            </a:r>
            <a:r>
              <a:rPr lang="en-US" altLang="en-US" smtClean="0"/>
              <a:t> to destination </a:t>
            </a:r>
            <a:r>
              <a:rPr lang="en-US" altLang="en-US" i="1" smtClean="0"/>
              <a:t>d</a:t>
            </a:r>
            <a:r>
              <a:rPr lang="en-US" altLang="en-US" smtClean="0"/>
              <a:t>, then the total network traffic, </a:t>
            </a:r>
            <a:r>
              <a:rPr lang="en-US" altLang="en-US" smtClean="0">
                <a:sym typeface="Symbol" pitchFamily="18" charset="2"/>
              </a:rPr>
              <a:t></a:t>
            </a:r>
            <a:r>
              <a:rPr lang="en-US" altLang="en-US" smtClean="0"/>
              <a:t>, is …</a:t>
            </a:r>
          </a:p>
        </p:txBody>
      </p:sp>
      <p:sp>
        <p:nvSpPr>
          <p:cNvPr id="177159" name="Rectangle 7"/>
          <p:cNvSpPr>
            <a:spLocks noChangeAspect="1" noChangeArrowheads="1"/>
          </p:cNvSpPr>
          <p:nvPr/>
        </p:nvSpPr>
        <p:spPr bwMode="auto">
          <a:xfrm>
            <a:off x="6400800" y="5410200"/>
            <a:ext cx="2193925" cy="9540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66"/>
                </a:solidFill>
                <a:cs typeface="+mn-cs"/>
              </a:rPr>
              <a:t>check</a:t>
            </a:r>
            <a:br>
              <a:rPr lang="en-US">
                <a:solidFill>
                  <a:srgbClr val="000066"/>
                </a:solidFill>
                <a:cs typeface="+mn-cs"/>
              </a:rPr>
            </a:br>
            <a:r>
              <a:rPr lang="en-US">
                <a:solidFill>
                  <a:srgbClr val="000066"/>
                </a:solidFill>
                <a:cs typeface="+mn-cs"/>
              </a:rPr>
              <a:t>delay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 Analysis  (1)</a:t>
            </a:r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3513138" y="2811463"/>
          <a:ext cx="1298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851040" imgH="457200" progId="Equation.DSMT4">
                  <p:embed/>
                </p:oleObj>
              </mc:Choice>
              <mc:Fallback>
                <p:oleObj name="Equation" r:id="rId3" imgW="851040" imgH="457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811463"/>
                        <a:ext cx="1298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Kleinrock Independence Approximation, the delay over each link, </a:t>
            </a:r>
            <a:r>
              <a:rPr lang="en-US" altLang="en-US" i="1" smtClean="0"/>
              <a:t>T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, is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Average delay in the network, </a:t>
            </a:r>
            <a:r>
              <a:rPr lang="en-US" altLang="en-US" i="1" smtClean="0"/>
              <a:t>T</a:t>
            </a:r>
            <a:r>
              <a:rPr lang="en-US" altLang="en-US" smtClean="0"/>
              <a:t>, is …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graphicFrame>
        <p:nvGraphicFramePr>
          <p:cNvPr id="2050" name="Object 6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0438" y="2003425"/>
          <a:ext cx="1624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067040" imgH="584280" progId="Equation.DSMT4">
                  <p:embed/>
                </p:oleObj>
              </mc:Choice>
              <mc:Fallback>
                <p:oleObj name="Equation" r:id="rId3" imgW="1067040" imgH="5842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003425"/>
                        <a:ext cx="16240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 Analysis  (2)</a:t>
            </a:r>
          </a:p>
        </p:txBody>
      </p:sp>
      <p:graphicFrame>
        <p:nvGraphicFramePr>
          <p:cNvPr id="2051" name="Object 6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78138" y="3900488"/>
          <a:ext cx="3478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311920" imgH="609840" progId="Equation.DSMT4">
                  <p:embed/>
                </p:oleObj>
              </mc:Choice>
              <mc:Fallback>
                <p:oleObj name="Equation" r:id="rId5" imgW="2311920" imgH="6098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900488"/>
                        <a:ext cx="34782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 Analysis  (3)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delay for each source-destination pair, </a:t>
            </a:r>
            <a:r>
              <a:rPr lang="en-US" altLang="en-US" i="1" smtClean="0"/>
              <a:t>Z</a:t>
            </a:r>
            <a:r>
              <a:rPr lang="en-US" altLang="en-US" sz="2400" i="1" baseline="-25000" smtClean="0"/>
              <a:t>sd</a:t>
            </a:r>
            <a:r>
              <a:rPr lang="en-US" altLang="en-US" smtClean="0"/>
              <a:t>, can also be determined by summing link delays on the path …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3074" name="Object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55950" y="2465388"/>
          <a:ext cx="21844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410120" imgH="482760" progId="Equation.DSMT4">
                  <p:embed/>
                </p:oleObj>
              </mc:Choice>
              <mc:Fallback>
                <p:oleObj name="Equation" r:id="rId3" imgW="1410120" imgH="4827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465388"/>
                        <a:ext cx="21844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5" name="Rectangle 15"/>
          <p:cNvSpPr>
            <a:spLocks noChangeAspect="1" noChangeArrowheads="1"/>
          </p:cNvSpPr>
          <p:nvPr/>
        </p:nvSpPr>
        <p:spPr bwMode="auto">
          <a:xfrm>
            <a:off x="6400800" y="5410200"/>
            <a:ext cx="2193925" cy="9540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66"/>
                </a:solidFill>
                <a:cs typeface="+mn-cs"/>
              </a:rPr>
              <a:t>check</a:t>
            </a:r>
            <a:br>
              <a:rPr lang="en-US">
                <a:solidFill>
                  <a:srgbClr val="000066"/>
                </a:solidFill>
                <a:cs typeface="+mn-cs"/>
              </a:rPr>
            </a:br>
            <a:r>
              <a:rPr lang="en-US">
                <a:solidFill>
                  <a:srgbClr val="000066"/>
                </a:solidFill>
                <a:cs typeface="+mn-cs"/>
              </a:rPr>
              <a:t>reliability</a:t>
            </a:r>
          </a:p>
        </p:txBody>
      </p:sp>
      <p:sp>
        <p:nvSpPr>
          <p:cNvPr id="3174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Reliability  (1)</a:t>
            </a:r>
          </a:p>
        </p:txBody>
      </p:sp>
      <p:sp>
        <p:nvSpPr>
          <p:cNvPr id="31748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Reliability is a measure of the topology’s ability to withstand node and link failures</a:t>
            </a:r>
          </a:p>
          <a:p>
            <a:pPr eaLnBrk="1" hangingPunct="1"/>
            <a:r>
              <a:rPr lang="en-US" altLang="en-US" smtClean="0"/>
              <a:t>Given a topology, the </a:t>
            </a:r>
            <a:r>
              <a:rPr lang="en-US" altLang="en-US" smtClean="0">
                <a:solidFill>
                  <a:schemeClr val="tx2"/>
                </a:solidFill>
              </a:rPr>
              <a:t>reliability</a:t>
            </a:r>
            <a:r>
              <a:rPr lang="en-US" altLang="en-US" smtClean="0"/>
              <a:t>, can be evaluated</a:t>
            </a:r>
          </a:p>
          <a:p>
            <a:pPr lvl="1" eaLnBrk="1" hangingPunct="1"/>
            <a:r>
              <a:rPr lang="en-US" altLang="en-US" smtClean="0"/>
              <a:t>Topology can be required to be “</a:t>
            </a:r>
            <a:r>
              <a:rPr lang="en-US" altLang="en-US" i="1" smtClean="0"/>
              <a:t>k</a:t>
            </a:r>
            <a:r>
              <a:rPr lang="en-US" altLang="en-US" smtClean="0"/>
              <a:t>-connected”</a:t>
            </a:r>
          </a:p>
          <a:p>
            <a:pPr lvl="1" eaLnBrk="1" hangingPunct="1"/>
            <a:r>
              <a:rPr lang="en-US" altLang="en-US" smtClean="0"/>
              <a:t>Topology can be required to be connected with some probability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Reliability 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 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  <a:r>
              <a:rPr lang="en-US" altLang="en-US" i="1" smtClean="0"/>
              <a:t>j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> in graph </a:t>
            </a:r>
            <a:r>
              <a:rPr lang="en-US" altLang="en-US" i="1" smtClean="0"/>
              <a:t>G</a:t>
            </a:r>
            <a:r>
              <a:rPr lang="en-US" altLang="en-US" smtClean="0"/>
              <a:t> = {</a:t>
            </a:r>
            <a:r>
              <a:rPr lang="en-US" altLang="en-US" i="1" smtClean="0"/>
              <a:t>N</a:t>
            </a:r>
            <a:r>
              <a:rPr lang="en-US" altLang="en-US" smtClean="0"/>
              <a:t>, A} are</a:t>
            </a:r>
            <a:br>
              <a:rPr lang="en-US" altLang="en-US" smtClean="0"/>
            </a:br>
            <a:r>
              <a:rPr lang="en-US" altLang="en-US" i="1" smtClean="0"/>
              <a:t>k</a:t>
            </a:r>
            <a:r>
              <a:rPr lang="en-US" altLang="en-US" smtClean="0"/>
              <a:t>-connected if all subgraphs </a:t>
            </a:r>
            <a:r>
              <a:rPr lang="en-US" altLang="en-US" i="1" smtClean="0"/>
              <a:t>G</a:t>
            </a:r>
            <a:r>
              <a:rPr lang="en-US" altLang="en-US" smtClean="0"/>
              <a:t>’ that can be formed by deleting at most </a:t>
            </a:r>
            <a:r>
              <a:rPr lang="en-US" altLang="en-US" i="1" smtClean="0"/>
              <a:t>k</a:t>
            </a:r>
            <a:r>
              <a:rPr lang="en-US" altLang="en-US" smtClean="0"/>
              <a:t>-1 nodes, but not nodes </a:t>
            </a:r>
            <a:r>
              <a:rPr lang="en-US" altLang="en-US" i="1" smtClean="0"/>
              <a:t>i</a:t>
            </a:r>
            <a:r>
              <a:rPr lang="en-US" altLang="en-US" smtClean="0"/>
              <a:t> or </a:t>
            </a:r>
            <a:r>
              <a:rPr lang="en-US" altLang="en-US" i="1" smtClean="0"/>
              <a:t>j</a:t>
            </a:r>
            <a:r>
              <a:rPr lang="en-US" altLang="en-US" smtClean="0"/>
              <a:t>, contain a path from node </a:t>
            </a:r>
            <a:r>
              <a:rPr lang="en-US" altLang="en-US" i="1" smtClean="0"/>
              <a:t>i</a:t>
            </a:r>
            <a:r>
              <a:rPr lang="en-US" altLang="en-US" smtClean="0"/>
              <a:t> to node </a:t>
            </a:r>
            <a:r>
              <a:rPr lang="en-US" altLang="en-US" i="1" smtClean="0"/>
              <a:t>j</a:t>
            </a:r>
            <a:r>
              <a:rPr lang="en-US" altLang="en-US" smtClean="0"/>
              <a:t>  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4038600"/>
            <a:ext cx="2438400" cy="1473200"/>
            <a:chOff x="720" y="2640"/>
            <a:chExt cx="1536" cy="928"/>
          </a:xfrm>
        </p:grpSpPr>
        <p:sp>
          <p:nvSpPr>
            <p:cNvPr id="32774" name="Line 4"/>
            <p:cNvSpPr>
              <a:spLocks noChangeShapeType="1"/>
            </p:cNvSpPr>
            <p:nvPr/>
          </p:nvSpPr>
          <p:spPr bwMode="auto">
            <a:xfrm>
              <a:off x="904" y="2832"/>
              <a:ext cx="66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1632" y="2832"/>
              <a:ext cx="0" cy="47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912" y="2832"/>
              <a:ext cx="0" cy="47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1576" y="2836"/>
              <a:ext cx="484" cy="2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912" y="3408"/>
              <a:ext cx="66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Oval 9"/>
            <p:cNvSpPr>
              <a:spLocks noChangeAspect="1" noChangeArrowheads="1"/>
            </p:cNvSpPr>
            <p:nvPr/>
          </p:nvSpPr>
          <p:spPr bwMode="auto">
            <a:xfrm>
              <a:off x="720" y="3216"/>
              <a:ext cx="352" cy="35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780" name="Oval 10"/>
            <p:cNvSpPr>
              <a:spLocks noChangeAspect="1" noChangeArrowheads="1"/>
            </p:cNvSpPr>
            <p:nvPr/>
          </p:nvSpPr>
          <p:spPr bwMode="auto">
            <a:xfrm>
              <a:off x="1440" y="3216"/>
              <a:ext cx="344" cy="34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81" name="Oval 11"/>
            <p:cNvSpPr>
              <a:spLocks noChangeAspect="1" noChangeArrowheads="1"/>
            </p:cNvSpPr>
            <p:nvPr/>
          </p:nvSpPr>
          <p:spPr bwMode="auto">
            <a:xfrm>
              <a:off x="1432" y="2660"/>
              <a:ext cx="344" cy="34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782" name="Oval 12"/>
            <p:cNvSpPr>
              <a:spLocks noChangeAspect="1" noChangeArrowheads="1"/>
            </p:cNvSpPr>
            <p:nvPr/>
          </p:nvSpPr>
          <p:spPr bwMode="auto">
            <a:xfrm>
              <a:off x="1912" y="2956"/>
              <a:ext cx="344" cy="34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783" name="Oval 13"/>
            <p:cNvSpPr>
              <a:spLocks noChangeAspect="1" noChangeArrowheads="1"/>
            </p:cNvSpPr>
            <p:nvPr/>
          </p:nvSpPr>
          <p:spPr bwMode="auto">
            <a:xfrm>
              <a:off x="720" y="2640"/>
              <a:ext cx="352" cy="35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4267200" y="3962400"/>
            <a:ext cx="3810000" cy="17446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231775" indent="-231775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b="0">
                <a:solidFill>
                  <a:schemeClr val="bg1"/>
                </a:solidFill>
                <a:cs typeface="+mn-cs"/>
              </a:rPr>
              <a:t>Nodes 1 and 2, 3, 4 are</a:t>
            </a:r>
            <a:br>
              <a:rPr lang="en-US" b="0">
                <a:solidFill>
                  <a:schemeClr val="bg1"/>
                </a:solidFill>
                <a:cs typeface="+mn-cs"/>
              </a:rPr>
            </a:br>
            <a:r>
              <a:rPr lang="en-US" b="0">
                <a:solidFill>
                  <a:schemeClr val="bg1"/>
                </a:solidFill>
                <a:cs typeface="+mn-cs"/>
              </a:rPr>
              <a:t>2-connected</a:t>
            </a:r>
          </a:p>
          <a:p>
            <a:pPr marL="231775" indent="-231775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b="0">
                <a:solidFill>
                  <a:schemeClr val="bg1"/>
                </a:solidFill>
                <a:cs typeface="+mn-cs"/>
              </a:rPr>
              <a:t>Nodes 1 and 5 are </a:t>
            </a:r>
            <a:r>
              <a:rPr lang="en-US" b="0" u="sng">
                <a:solidFill>
                  <a:schemeClr val="bg1"/>
                </a:solidFill>
                <a:cs typeface="+mn-cs"/>
              </a:rPr>
              <a:t>not</a:t>
            </a:r>
            <a:r>
              <a:rPr lang="en-US" b="0">
                <a:solidFill>
                  <a:schemeClr val="bg1"/>
                </a:solidFill>
                <a:cs typeface="+mn-cs"/>
              </a:rPr>
              <a:t/>
            </a:r>
            <a:br>
              <a:rPr lang="en-US" b="0">
                <a:solidFill>
                  <a:schemeClr val="bg1"/>
                </a:solidFill>
                <a:cs typeface="+mn-cs"/>
              </a:rPr>
            </a:br>
            <a:r>
              <a:rPr lang="en-US" b="0">
                <a:solidFill>
                  <a:schemeClr val="bg1"/>
                </a:solidFill>
                <a:cs typeface="+mn-cs"/>
              </a:rPr>
              <a:t>2-connected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8"/>
          <p:cNvSpPr>
            <a:spLocks noChangeShapeType="1"/>
          </p:cNvSpPr>
          <p:nvPr/>
        </p:nvSpPr>
        <p:spPr bwMode="auto">
          <a:xfrm flipV="1">
            <a:off x="1597025" y="4108450"/>
            <a:ext cx="0" cy="13843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9"/>
          <p:cNvSpPr>
            <a:spLocks noChangeShapeType="1"/>
          </p:cNvSpPr>
          <p:nvPr/>
        </p:nvSpPr>
        <p:spPr bwMode="auto">
          <a:xfrm>
            <a:off x="1603375" y="4114800"/>
            <a:ext cx="7493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10"/>
          <p:cNvSpPr>
            <a:spLocks noChangeShapeType="1"/>
          </p:cNvSpPr>
          <p:nvPr/>
        </p:nvSpPr>
        <p:spPr bwMode="auto">
          <a:xfrm>
            <a:off x="2435225" y="4121150"/>
            <a:ext cx="0" cy="7493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11"/>
          <p:cNvSpPr>
            <a:spLocks noChangeShapeType="1"/>
          </p:cNvSpPr>
          <p:nvPr/>
        </p:nvSpPr>
        <p:spPr bwMode="auto">
          <a:xfrm>
            <a:off x="1603375" y="5486400"/>
            <a:ext cx="8255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12"/>
          <p:cNvSpPr>
            <a:spLocks noChangeArrowheads="1"/>
          </p:cNvSpPr>
          <p:nvPr/>
        </p:nvSpPr>
        <p:spPr bwMode="auto">
          <a:xfrm>
            <a:off x="1412875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799" name="Oval 13"/>
          <p:cNvSpPr>
            <a:spLocks noChangeArrowheads="1"/>
          </p:cNvSpPr>
          <p:nvPr/>
        </p:nvSpPr>
        <p:spPr bwMode="auto">
          <a:xfrm>
            <a:off x="1412875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800" name="Oval 14"/>
          <p:cNvSpPr>
            <a:spLocks noChangeArrowheads="1"/>
          </p:cNvSpPr>
          <p:nvPr/>
        </p:nvSpPr>
        <p:spPr bwMode="auto">
          <a:xfrm>
            <a:off x="1412875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801" name="Oval 15"/>
          <p:cNvSpPr>
            <a:spLocks noChangeArrowheads="1"/>
          </p:cNvSpPr>
          <p:nvPr/>
        </p:nvSpPr>
        <p:spPr bwMode="auto">
          <a:xfrm>
            <a:off x="2251075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02" name="Oval 16"/>
          <p:cNvSpPr>
            <a:spLocks noChangeArrowheads="1"/>
          </p:cNvSpPr>
          <p:nvPr/>
        </p:nvSpPr>
        <p:spPr bwMode="auto">
          <a:xfrm>
            <a:off x="2251075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803" name="Oval 17"/>
          <p:cNvSpPr>
            <a:spLocks noChangeArrowheads="1"/>
          </p:cNvSpPr>
          <p:nvPr/>
        </p:nvSpPr>
        <p:spPr bwMode="auto">
          <a:xfrm>
            <a:off x="2251075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1047750" y="5778500"/>
            <a:ext cx="186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i="1">
                <a:solidFill>
                  <a:schemeClr val="tx2"/>
                </a:solidFill>
              </a:rPr>
              <a:t>1-connected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3598863" y="5778500"/>
            <a:ext cx="186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i="1">
                <a:solidFill>
                  <a:schemeClr val="tx2"/>
                </a:solidFill>
              </a:rPr>
              <a:t>2-connected</a:t>
            </a:r>
          </a:p>
        </p:txBody>
      </p:sp>
      <p:sp>
        <p:nvSpPr>
          <p:cNvPr id="33806" name="Line 21"/>
          <p:cNvSpPr>
            <a:spLocks noChangeShapeType="1"/>
          </p:cNvSpPr>
          <p:nvPr/>
        </p:nvSpPr>
        <p:spPr bwMode="auto">
          <a:xfrm flipV="1">
            <a:off x="4224338" y="4108450"/>
            <a:ext cx="0" cy="13843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22"/>
          <p:cNvSpPr>
            <a:spLocks noChangeShapeType="1"/>
          </p:cNvSpPr>
          <p:nvPr/>
        </p:nvSpPr>
        <p:spPr bwMode="auto">
          <a:xfrm>
            <a:off x="4230688" y="4114800"/>
            <a:ext cx="7493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23"/>
          <p:cNvSpPr>
            <a:spLocks noChangeShapeType="1"/>
          </p:cNvSpPr>
          <p:nvPr/>
        </p:nvSpPr>
        <p:spPr bwMode="auto">
          <a:xfrm>
            <a:off x="5062538" y="4121150"/>
            <a:ext cx="0" cy="1358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4"/>
          <p:cNvSpPr>
            <a:spLocks noChangeShapeType="1"/>
          </p:cNvSpPr>
          <p:nvPr/>
        </p:nvSpPr>
        <p:spPr bwMode="auto">
          <a:xfrm>
            <a:off x="4230688" y="5486400"/>
            <a:ext cx="8255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Oval 25"/>
          <p:cNvSpPr>
            <a:spLocks noChangeArrowheads="1"/>
          </p:cNvSpPr>
          <p:nvPr/>
        </p:nvSpPr>
        <p:spPr bwMode="auto">
          <a:xfrm>
            <a:off x="4040188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811" name="Oval 26"/>
          <p:cNvSpPr>
            <a:spLocks noChangeArrowheads="1"/>
          </p:cNvSpPr>
          <p:nvPr/>
        </p:nvSpPr>
        <p:spPr bwMode="auto">
          <a:xfrm>
            <a:off x="4040188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812" name="Oval 27"/>
          <p:cNvSpPr>
            <a:spLocks noChangeArrowheads="1"/>
          </p:cNvSpPr>
          <p:nvPr/>
        </p:nvSpPr>
        <p:spPr bwMode="auto">
          <a:xfrm>
            <a:off x="4040188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813" name="Oval 28"/>
          <p:cNvSpPr>
            <a:spLocks noChangeArrowheads="1"/>
          </p:cNvSpPr>
          <p:nvPr/>
        </p:nvSpPr>
        <p:spPr bwMode="auto">
          <a:xfrm>
            <a:off x="4878388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14" name="Oval 29"/>
          <p:cNvSpPr>
            <a:spLocks noChangeArrowheads="1"/>
          </p:cNvSpPr>
          <p:nvPr/>
        </p:nvSpPr>
        <p:spPr bwMode="auto">
          <a:xfrm>
            <a:off x="4878388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815" name="Oval 30"/>
          <p:cNvSpPr>
            <a:spLocks noChangeArrowheads="1"/>
          </p:cNvSpPr>
          <p:nvPr/>
        </p:nvSpPr>
        <p:spPr bwMode="auto">
          <a:xfrm>
            <a:off x="4878388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816" name="Freeform 5"/>
          <p:cNvSpPr>
            <a:spLocks/>
          </p:cNvSpPr>
          <p:nvPr/>
        </p:nvSpPr>
        <p:spPr bwMode="auto">
          <a:xfrm>
            <a:off x="6626225" y="4800600"/>
            <a:ext cx="1220788" cy="992188"/>
          </a:xfrm>
          <a:custGeom>
            <a:avLst/>
            <a:gdLst>
              <a:gd name="T0" fmla="*/ 1451610531 w 769"/>
              <a:gd name="T1" fmla="*/ 0 h 625"/>
              <a:gd name="T2" fmla="*/ 1935480972 w 769"/>
              <a:gd name="T3" fmla="*/ 0 h 625"/>
              <a:gd name="T4" fmla="*/ 1935480972 w 769"/>
              <a:gd name="T5" fmla="*/ 1572578075 h 625"/>
              <a:gd name="T6" fmla="*/ 0 w 769"/>
              <a:gd name="T7" fmla="*/ 1572578075 h 625"/>
              <a:gd name="T8" fmla="*/ 0 w 769"/>
              <a:gd name="T9" fmla="*/ 1088708020 h 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625"/>
              <a:gd name="T17" fmla="*/ 769 w 769"/>
              <a:gd name="T18" fmla="*/ 625 h 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625">
                <a:moveTo>
                  <a:pt x="576" y="0"/>
                </a:moveTo>
                <a:lnTo>
                  <a:pt x="768" y="0"/>
                </a:lnTo>
                <a:lnTo>
                  <a:pt x="768" y="624"/>
                </a:lnTo>
                <a:lnTo>
                  <a:pt x="0" y="624"/>
                </a:lnTo>
                <a:lnTo>
                  <a:pt x="0" y="432"/>
                </a:lnTo>
              </a:path>
            </a:pathLst>
          </a:custGeom>
          <a:noFill/>
          <a:ln w="571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6"/>
          <p:cNvSpPr>
            <a:spLocks/>
          </p:cNvSpPr>
          <p:nvPr/>
        </p:nvSpPr>
        <p:spPr bwMode="auto">
          <a:xfrm>
            <a:off x="6321425" y="3810000"/>
            <a:ext cx="1144588" cy="992188"/>
          </a:xfrm>
          <a:custGeom>
            <a:avLst/>
            <a:gdLst>
              <a:gd name="T0" fmla="*/ 1814513472 w 721"/>
              <a:gd name="T1" fmla="*/ 483870253 h 625"/>
              <a:gd name="T2" fmla="*/ 1814513472 w 721"/>
              <a:gd name="T3" fmla="*/ 0 h 625"/>
              <a:gd name="T4" fmla="*/ 0 w 721"/>
              <a:gd name="T5" fmla="*/ 0 h 625"/>
              <a:gd name="T6" fmla="*/ 0 w 721"/>
              <a:gd name="T7" fmla="*/ 1572578075 h 625"/>
              <a:gd name="T8" fmla="*/ 483870246 w 721"/>
              <a:gd name="T9" fmla="*/ 1572578075 h 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1"/>
              <a:gd name="T16" fmla="*/ 0 h 625"/>
              <a:gd name="T17" fmla="*/ 721 w 721"/>
              <a:gd name="T18" fmla="*/ 625 h 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1" h="625">
                <a:moveTo>
                  <a:pt x="720" y="192"/>
                </a:moveTo>
                <a:lnTo>
                  <a:pt x="720" y="0"/>
                </a:lnTo>
                <a:lnTo>
                  <a:pt x="0" y="0"/>
                </a:lnTo>
                <a:lnTo>
                  <a:pt x="0" y="624"/>
                </a:lnTo>
                <a:lnTo>
                  <a:pt x="192" y="624"/>
                </a:lnTo>
              </a:path>
            </a:pathLst>
          </a:custGeom>
          <a:noFill/>
          <a:ln w="571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7"/>
          <p:cNvSpPr>
            <a:spLocks noChangeShapeType="1"/>
          </p:cNvSpPr>
          <p:nvPr/>
        </p:nvSpPr>
        <p:spPr bwMode="auto">
          <a:xfrm>
            <a:off x="6632575" y="4121150"/>
            <a:ext cx="825500" cy="1358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153150" y="5778500"/>
            <a:ext cx="186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i="1">
                <a:solidFill>
                  <a:schemeClr val="tx2"/>
                </a:solidFill>
              </a:rPr>
              <a:t>3-connected</a:t>
            </a:r>
          </a:p>
        </p:txBody>
      </p:sp>
      <p:sp>
        <p:nvSpPr>
          <p:cNvPr id="33820" name="Line 31"/>
          <p:cNvSpPr>
            <a:spLocks noChangeShapeType="1"/>
          </p:cNvSpPr>
          <p:nvPr/>
        </p:nvSpPr>
        <p:spPr bwMode="auto">
          <a:xfrm flipV="1">
            <a:off x="6626225" y="4108450"/>
            <a:ext cx="0" cy="13843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32"/>
          <p:cNvSpPr>
            <a:spLocks noChangeShapeType="1"/>
          </p:cNvSpPr>
          <p:nvPr/>
        </p:nvSpPr>
        <p:spPr bwMode="auto">
          <a:xfrm>
            <a:off x="6632575" y="4114800"/>
            <a:ext cx="7493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33"/>
          <p:cNvSpPr>
            <a:spLocks noChangeShapeType="1"/>
          </p:cNvSpPr>
          <p:nvPr/>
        </p:nvSpPr>
        <p:spPr bwMode="auto">
          <a:xfrm>
            <a:off x="7464425" y="4121150"/>
            <a:ext cx="0" cy="1358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4"/>
          <p:cNvSpPr>
            <a:spLocks noChangeShapeType="1"/>
          </p:cNvSpPr>
          <p:nvPr/>
        </p:nvSpPr>
        <p:spPr bwMode="auto">
          <a:xfrm>
            <a:off x="6632575" y="5486400"/>
            <a:ext cx="8255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Oval 35"/>
          <p:cNvSpPr>
            <a:spLocks noChangeArrowheads="1"/>
          </p:cNvSpPr>
          <p:nvPr/>
        </p:nvSpPr>
        <p:spPr bwMode="auto">
          <a:xfrm>
            <a:off x="6442075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825" name="Oval 36"/>
          <p:cNvSpPr>
            <a:spLocks noChangeArrowheads="1"/>
          </p:cNvSpPr>
          <p:nvPr/>
        </p:nvSpPr>
        <p:spPr bwMode="auto">
          <a:xfrm>
            <a:off x="6442075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826" name="Oval 37"/>
          <p:cNvSpPr>
            <a:spLocks noChangeArrowheads="1"/>
          </p:cNvSpPr>
          <p:nvPr/>
        </p:nvSpPr>
        <p:spPr bwMode="auto">
          <a:xfrm>
            <a:off x="6442075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827" name="Oval 38"/>
          <p:cNvSpPr>
            <a:spLocks noChangeArrowheads="1"/>
          </p:cNvSpPr>
          <p:nvPr/>
        </p:nvSpPr>
        <p:spPr bwMode="auto">
          <a:xfrm>
            <a:off x="7280275" y="39306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28" name="Oval 39"/>
          <p:cNvSpPr>
            <a:spLocks noChangeArrowheads="1"/>
          </p:cNvSpPr>
          <p:nvPr/>
        </p:nvSpPr>
        <p:spPr bwMode="auto">
          <a:xfrm>
            <a:off x="7280275" y="46164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829" name="Oval 40"/>
          <p:cNvSpPr>
            <a:spLocks noChangeArrowheads="1"/>
          </p:cNvSpPr>
          <p:nvPr/>
        </p:nvSpPr>
        <p:spPr bwMode="auto">
          <a:xfrm>
            <a:off x="7280275" y="5302250"/>
            <a:ext cx="368300" cy="368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830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Reliability  (3)</a:t>
            </a:r>
          </a:p>
        </p:txBody>
      </p:sp>
      <p:sp>
        <p:nvSpPr>
          <p:cNvPr id="33831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303463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 </a:t>
            </a:r>
            <a:r>
              <a:rPr lang="en-US" altLang="en-US" i="1" smtClean="0"/>
              <a:t>G</a:t>
            </a:r>
            <a:r>
              <a:rPr lang="en-US" altLang="en-US" smtClean="0"/>
              <a:t> = {</a:t>
            </a:r>
            <a:r>
              <a:rPr lang="en-US" altLang="en-US" i="1" smtClean="0"/>
              <a:t>N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smtClean="0"/>
              <a:t>} is </a:t>
            </a:r>
            <a:r>
              <a:rPr lang="en-US" altLang="en-US" i="1" smtClean="0"/>
              <a:t>k</a:t>
            </a:r>
            <a:r>
              <a:rPr lang="en-US" altLang="en-US" smtClean="0"/>
              <a:t>-connected if all subgraphs </a:t>
            </a:r>
            <a:r>
              <a:rPr lang="en-US" altLang="en-US" i="1" smtClean="0"/>
              <a:t>G</a:t>
            </a:r>
            <a:r>
              <a:rPr lang="en-US" altLang="en-US" smtClean="0"/>
              <a:t>’ that can be formed by deleting at most </a:t>
            </a:r>
            <a:r>
              <a:rPr lang="en-US" altLang="en-US" i="1" smtClean="0"/>
              <a:t>k</a:t>
            </a:r>
            <a:r>
              <a:rPr lang="en-US" altLang="en-US" smtClean="0"/>
              <a:t>-1 nodes are connected</a:t>
            </a:r>
          </a:p>
          <a:p>
            <a:pPr lvl="1" eaLnBrk="1" hangingPunct="1"/>
            <a:r>
              <a:rPr lang="en-US" altLang="en-US" smtClean="0"/>
              <a:t>Every pair of nodes is </a:t>
            </a:r>
            <a:r>
              <a:rPr lang="en-US" altLang="en-US" i="1" smtClean="0"/>
              <a:t>k</a:t>
            </a:r>
            <a:r>
              <a:rPr lang="en-US" altLang="en-US" smtClean="0"/>
              <a:t>-connected</a:t>
            </a:r>
          </a:p>
          <a:p>
            <a:pPr lvl="1" eaLnBrk="1" hangingPunct="1"/>
            <a:r>
              <a:rPr lang="en-US" altLang="en-US" smtClean="0"/>
              <a:t>Network will not fail unless </a:t>
            </a:r>
            <a:r>
              <a:rPr lang="en-US" altLang="en-US" i="1" smtClean="0"/>
              <a:t>k</a:t>
            </a:r>
            <a:r>
              <a:rPr lang="en-US" altLang="en-US" smtClean="0"/>
              <a:t> nodes or links fail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2" grpId="0"/>
      <p:bldP spid="180243" grpId="0"/>
      <p:bldP spid="1802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Cost  (1)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topology, the network cost can be evaluated</a:t>
            </a:r>
          </a:p>
          <a:p>
            <a:pPr eaLnBrk="1" hangingPunct="1"/>
            <a:r>
              <a:rPr lang="en-US" altLang="en-US" smtClean="0"/>
              <a:t>The cost of each link depends on a number of factors</a:t>
            </a:r>
          </a:p>
          <a:p>
            <a:pPr lvl="1" eaLnBrk="1" hangingPunct="1"/>
            <a:r>
              <a:rPr lang="en-US" altLang="en-US" smtClean="0"/>
              <a:t>Tariffs</a:t>
            </a:r>
          </a:p>
          <a:p>
            <a:pPr lvl="1" eaLnBrk="1" hangingPunct="1"/>
            <a:r>
              <a:rPr lang="en-US" altLang="en-US" smtClean="0"/>
              <a:t>Service provider</a:t>
            </a:r>
          </a:p>
          <a:p>
            <a:pPr lvl="1" eaLnBrk="1" hangingPunct="1"/>
            <a:r>
              <a:rPr lang="en-US" altLang="en-US" smtClean="0"/>
              <a:t>Capacity (</a:t>
            </a:r>
            <a:r>
              <a:rPr lang="en-US" altLang="en-US" i="1" smtClean="0"/>
              <a:t>C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Length</a:t>
            </a:r>
          </a:p>
          <a:p>
            <a:pPr lvl="1" eaLnBrk="1" hangingPunct="1"/>
            <a:r>
              <a:rPr lang="en-US" altLang="en-US" smtClean="0"/>
              <a:t>Technology</a:t>
            </a:r>
          </a:p>
          <a:p>
            <a:pPr lvl="1" eaLnBrk="1" hangingPunct="1"/>
            <a:r>
              <a:rPr lang="en-US" altLang="en-US" smtClean="0"/>
              <a:t>Location</a:t>
            </a:r>
          </a:p>
          <a:p>
            <a:pPr lvl="1" eaLnBrk="1" hangingPunct="1"/>
            <a:r>
              <a:rPr lang="en-US" altLang="en-US" smtClean="0"/>
              <a:t>Environment</a:t>
            </a:r>
          </a:p>
        </p:txBody>
      </p:sp>
      <p:sp>
        <p:nvSpPr>
          <p:cNvPr id="181257" name="Rectangle 9"/>
          <p:cNvSpPr>
            <a:spLocks noChangeAspect="1" noChangeArrowheads="1"/>
          </p:cNvSpPr>
          <p:nvPr/>
        </p:nvSpPr>
        <p:spPr bwMode="auto">
          <a:xfrm>
            <a:off x="6400800" y="5410200"/>
            <a:ext cx="2193925" cy="9540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66"/>
                </a:solidFill>
                <a:cs typeface="+mn-cs"/>
              </a:rPr>
              <a:t>determine</a:t>
            </a:r>
          </a:p>
          <a:p>
            <a:pPr algn="ctr" eaLnBrk="0" hangingPunct="0">
              <a:defRPr/>
            </a:pPr>
            <a:r>
              <a:rPr lang="en-US">
                <a:solidFill>
                  <a:srgbClr val="000066"/>
                </a:solidFill>
                <a:cs typeface="+mn-cs"/>
              </a:rPr>
              <a:t>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Cost  (2)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0066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that we will have a link from </a:t>
            </a:r>
            <a:r>
              <a:rPr lang="en-US" altLang="en-US" i="1" smtClean="0"/>
              <a:t>i</a:t>
            </a:r>
            <a:r>
              <a:rPr lang="en-US" altLang="en-US" smtClean="0"/>
              <a:t> to </a:t>
            </a:r>
            <a:r>
              <a:rPr lang="en-US" altLang="en-US" i="1" smtClean="0"/>
              <a:t>j</a:t>
            </a:r>
            <a:r>
              <a:rPr lang="en-US" altLang="en-US" smtClean="0"/>
              <a:t>, capacity is the primary design variable</a:t>
            </a:r>
          </a:p>
          <a:p>
            <a:pPr lvl="1" eaLnBrk="1" hangingPunct="1"/>
            <a:r>
              <a:rPr lang="en-US" altLang="en-US" smtClean="0"/>
              <a:t>Cost is a function of capacity </a:t>
            </a:r>
            <a:r>
              <a:rPr lang="en-US" altLang="en-US" i="1" smtClean="0"/>
              <a:t>C</a:t>
            </a:r>
            <a:r>
              <a:rPr lang="en-US" altLang="en-US" sz="2400" i="1" baseline="-25000" smtClean="0"/>
              <a:t>ij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For cost function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, network cost, </a:t>
            </a:r>
            <a:r>
              <a:rPr lang="en-US" altLang="en-US" i="1" smtClean="0"/>
              <a:t>D</a:t>
            </a:r>
            <a:r>
              <a:rPr lang="en-US" altLang="en-US" smtClean="0"/>
              <a:t>, is</a:t>
            </a:r>
          </a:p>
        </p:txBody>
      </p:sp>
      <p:graphicFrame>
        <p:nvGraphicFramePr>
          <p:cNvPr id="4098" name="Object 6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70300" y="3063875"/>
          <a:ext cx="19192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1257480" imgH="482760" progId="Equation.DSMT4">
                  <p:embed/>
                </p:oleObj>
              </mc:Choice>
              <mc:Fallback>
                <p:oleObj name="Equation" r:id="rId3" imgW="1257480" imgH="4827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063875"/>
                        <a:ext cx="19192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447800" y="4343400"/>
            <a:ext cx="1503363" cy="1828800"/>
            <a:chOff x="816" y="2880"/>
            <a:chExt cx="947" cy="1152"/>
          </a:xfrm>
        </p:grpSpPr>
        <p:sp>
          <p:nvSpPr>
            <p:cNvPr id="4116" name="Line 7"/>
            <p:cNvSpPr>
              <a:spLocks noChangeShapeType="1"/>
            </p:cNvSpPr>
            <p:nvPr/>
          </p:nvSpPr>
          <p:spPr bwMode="auto">
            <a:xfrm flipV="1">
              <a:off x="816" y="3312"/>
              <a:ext cx="62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5"/>
            <p:cNvSpPr>
              <a:spLocks noChangeShapeType="1"/>
            </p:cNvSpPr>
            <p:nvPr/>
          </p:nvSpPr>
          <p:spPr bwMode="auto">
            <a:xfrm>
              <a:off x="816" y="3024"/>
              <a:ext cx="0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6"/>
            <p:cNvSpPr>
              <a:spLocks noChangeShapeType="1"/>
            </p:cNvSpPr>
            <p:nvPr/>
          </p:nvSpPr>
          <p:spPr bwMode="auto">
            <a:xfrm flipH="1">
              <a:off x="816" y="3696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864" y="2880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f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20" name="Text Box 9"/>
            <p:cNvSpPr txBox="1">
              <a:spLocks noChangeArrowheads="1"/>
            </p:cNvSpPr>
            <p:nvPr/>
          </p:nvSpPr>
          <p:spPr bwMode="auto">
            <a:xfrm>
              <a:off x="1440" y="340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C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21" name="Text Box 10"/>
            <p:cNvSpPr txBox="1">
              <a:spLocks noChangeArrowheads="1"/>
            </p:cNvSpPr>
            <p:nvPr/>
          </p:nvSpPr>
          <p:spPr bwMode="auto">
            <a:xfrm>
              <a:off x="816" y="3744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Simple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657600" y="4343400"/>
            <a:ext cx="1828800" cy="1828800"/>
            <a:chOff x="2112" y="2880"/>
            <a:chExt cx="1152" cy="1152"/>
          </a:xfrm>
        </p:grpSpPr>
        <p:sp>
          <p:nvSpPr>
            <p:cNvPr id="4110" name="Freeform 23"/>
            <p:cNvSpPr>
              <a:spLocks/>
            </p:cNvSpPr>
            <p:nvPr/>
          </p:nvSpPr>
          <p:spPr bwMode="auto">
            <a:xfrm>
              <a:off x="2256" y="3120"/>
              <a:ext cx="576" cy="576"/>
            </a:xfrm>
            <a:custGeom>
              <a:avLst/>
              <a:gdLst>
                <a:gd name="T0" fmla="*/ 0 w 576"/>
                <a:gd name="T1" fmla="*/ 576 h 576"/>
                <a:gd name="T2" fmla="*/ 96 w 576"/>
                <a:gd name="T3" fmla="*/ 384 h 576"/>
                <a:gd name="T4" fmla="*/ 432 w 576"/>
                <a:gd name="T5" fmla="*/ 240 h 576"/>
                <a:gd name="T6" fmla="*/ 576 w 576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76"/>
                <a:gd name="T14" fmla="*/ 576 w 57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76">
                  <a:moveTo>
                    <a:pt x="0" y="576"/>
                  </a:moveTo>
                  <a:cubicBezTo>
                    <a:pt x="12" y="508"/>
                    <a:pt x="24" y="440"/>
                    <a:pt x="96" y="384"/>
                  </a:cubicBezTo>
                  <a:cubicBezTo>
                    <a:pt x="168" y="328"/>
                    <a:pt x="352" y="304"/>
                    <a:pt x="432" y="240"/>
                  </a:cubicBezTo>
                  <a:cubicBezTo>
                    <a:pt x="512" y="176"/>
                    <a:pt x="544" y="88"/>
                    <a:pt x="576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18"/>
            <p:cNvSpPr>
              <a:spLocks noChangeShapeType="1"/>
            </p:cNvSpPr>
            <p:nvPr/>
          </p:nvSpPr>
          <p:spPr bwMode="auto">
            <a:xfrm>
              <a:off x="2256" y="3024"/>
              <a:ext cx="0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 flipH="1">
              <a:off x="2256" y="3696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20"/>
            <p:cNvSpPr txBox="1">
              <a:spLocks noChangeArrowheads="1"/>
            </p:cNvSpPr>
            <p:nvPr/>
          </p:nvSpPr>
          <p:spPr bwMode="auto">
            <a:xfrm>
              <a:off x="2304" y="2880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f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14" name="Text Box 21"/>
            <p:cNvSpPr txBox="1">
              <a:spLocks noChangeArrowheads="1"/>
            </p:cNvSpPr>
            <p:nvPr/>
          </p:nvSpPr>
          <p:spPr bwMode="auto">
            <a:xfrm>
              <a:off x="2880" y="340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C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15" name="Text Box 22"/>
            <p:cNvSpPr txBox="1">
              <a:spLocks noChangeArrowheads="1"/>
            </p:cNvSpPr>
            <p:nvPr/>
          </p:nvSpPr>
          <p:spPr bwMode="auto">
            <a:xfrm>
              <a:off x="2112" y="374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Non-Linear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324600" y="4343400"/>
            <a:ext cx="1524000" cy="1828800"/>
            <a:chOff x="3792" y="2880"/>
            <a:chExt cx="960" cy="1152"/>
          </a:xfrm>
        </p:grpSpPr>
        <p:sp>
          <p:nvSpPr>
            <p:cNvPr id="4104" name="Freeform 30"/>
            <p:cNvSpPr>
              <a:spLocks/>
            </p:cNvSpPr>
            <p:nvPr/>
          </p:nvSpPr>
          <p:spPr bwMode="auto">
            <a:xfrm>
              <a:off x="3792" y="3120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144 w 528"/>
                <a:gd name="T3" fmla="*/ 480 h 480"/>
                <a:gd name="T4" fmla="*/ 144 w 528"/>
                <a:gd name="T5" fmla="*/ 336 h 480"/>
                <a:gd name="T6" fmla="*/ 240 w 528"/>
                <a:gd name="T7" fmla="*/ 336 h 480"/>
                <a:gd name="T8" fmla="*/ 240 w 528"/>
                <a:gd name="T9" fmla="*/ 240 h 480"/>
                <a:gd name="T10" fmla="*/ 384 w 528"/>
                <a:gd name="T11" fmla="*/ 240 h 480"/>
                <a:gd name="T12" fmla="*/ 384 w 528"/>
                <a:gd name="T13" fmla="*/ 0 h 480"/>
                <a:gd name="T14" fmla="*/ 528 w 528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480"/>
                <a:gd name="T26" fmla="*/ 528 w 528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480">
                  <a:moveTo>
                    <a:pt x="0" y="480"/>
                  </a:moveTo>
                  <a:lnTo>
                    <a:pt x="144" y="480"/>
                  </a:lnTo>
                  <a:lnTo>
                    <a:pt x="144" y="336"/>
                  </a:lnTo>
                  <a:lnTo>
                    <a:pt x="240" y="33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25"/>
            <p:cNvSpPr>
              <a:spLocks noChangeShapeType="1"/>
            </p:cNvSpPr>
            <p:nvPr/>
          </p:nvSpPr>
          <p:spPr bwMode="auto">
            <a:xfrm>
              <a:off x="3792" y="3024"/>
              <a:ext cx="0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26"/>
            <p:cNvSpPr>
              <a:spLocks noChangeShapeType="1"/>
            </p:cNvSpPr>
            <p:nvPr/>
          </p:nvSpPr>
          <p:spPr bwMode="auto">
            <a:xfrm flipH="1">
              <a:off x="3792" y="3696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Text Box 27"/>
            <p:cNvSpPr txBox="1">
              <a:spLocks noChangeArrowheads="1"/>
            </p:cNvSpPr>
            <p:nvPr/>
          </p:nvSpPr>
          <p:spPr bwMode="auto">
            <a:xfrm>
              <a:off x="3840" y="2880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f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08" name="Text Box 28"/>
            <p:cNvSpPr txBox="1">
              <a:spLocks noChangeArrowheads="1"/>
            </p:cNvSpPr>
            <p:nvPr/>
          </p:nvSpPr>
          <p:spPr bwMode="auto">
            <a:xfrm>
              <a:off x="4416" y="340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 i="1">
                  <a:solidFill>
                    <a:schemeClr val="tx2"/>
                  </a:solidFill>
                </a:rPr>
                <a:t>C</a:t>
              </a:r>
              <a:r>
                <a:rPr lang="en-US" altLang="en-US" sz="2800" b="0" i="1" baseline="-25000">
                  <a:solidFill>
                    <a:schemeClr val="tx2"/>
                  </a:solidFill>
                </a:rPr>
                <a:t>ij</a:t>
              </a:r>
              <a:endParaRPr lang="en-US" altLang="en-US" b="0">
                <a:solidFill>
                  <a:schemeClr val="tx2"/>
                </a:solidFill>
              </a:endParaRPr>
            </a:p>
          </p:txBody>
        </p:sp>
        <p:sp>
          <p:nvSpPr>
            <p:cNvPr id="4109" name="Text Box 29"/>
            <p:cNvSpPr txBox="1">
              <a:spLocks noChangeArrowheads="1"/>
            </p:cNvSpPr>
            <p:nvPr/>
          </p:nvSpPr>
          <p:spPr bwMode="auto">
            <a:xfrm>
              <a:off x="3792" y="374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Discrete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Cost  (3)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form of cost function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affects the solution technique</a:t>
            </a:r>
          </a:p>
          <a:p>
            <a:pPr eaLnBrk="1" hangingPunct="1"/>
            <a:r>
              <a:rPr lang="en-US" altLang="en-US" smtClean="0"/>
              <a:t>Function </a:t>
            </a:r>
            <a:r>
              <a:rPr lang="en-US" altLang="en-US" i="1" smtClean="0"/>
              <a:t>f</a:t>
            </a:r>
            <a:r>
              <a:rPr lang="en-US" altLang="en-US" sz="2400" i="1" baseline="-25000" smtClean="0"/>
              <a:t>ij</a:t>
            </a:r>
            <a:r>
              <a:rPr lang="en-US" altLang="en-US" smtClean="0"/>
              <a:t> is usually complex</a:t>
            </a:r>
          </a:p>
          <a:p>
            <a:pPr lvl="1" eaLnBrk="1" hangingPunct="1"/>
            <a:r>
              <a:rPr lang="en-US" altLang="en-US" smtClean="0"/>
              <a:t>Non-linear</a:t>
            </a:r>
          </a:p>
          <a:p>
            <a:pPr lvl="1" eaLnBrk="1" hangingPunct="1"/>
            <a:r>
              <a:rPr lang="en-US" altLang="en-US" smtClean="0"/>
              <a:t>Contains steps, discontinuities</a:t>
            </a:r>
          </a:p>
          <a:p>
            <a:pPr eaLnBrk="1" hangingPunct="1"/>
            <a:r>
              <a:rPr lang="en-US" altLang="en-US" smtClean="0"/>
              <a:t>This just considers the fixed costs</a:t>
            </a:r>
          </a:p>
          <a:p>
            <a:pPr lvl="1" eaLnBrk="1" hangingPunct="1"/>
            <a:r>
              <a:rPr lang="en-US" altLang="en-US" smtClean="0"/>
              <a:t>Topological design may affect other cost factors</a:t>
            </a:r>
          </a:p>
          <a:p>
            <a:pPr lvl="1" eaLnBrk="1" hangingPunct="1"/>
            <a:r>
              <a:rPr lang="en-US" altLang="en-US" smtClean="0"/>
              <a:t>Life-cycle costs should be considered</a:t>
            </a:r>
          </a:p>
          <a:p>
            <a:pPr lvl="2" eaLnBrk="1" hangingPunct="1"/>
            <a:r>
              <a:rPr lang="en-US" altLang="en-US" smtClean="0"/>
              <a:t>Operation</a:t>
            </a:r>
          </a:p>
          <a:p>
            <a:pPr lvl="2" eaLnBrk="1" hangingPunct="1"/>
            <a:r>
              <a:rPr lang="en-US" altLang="en-US" smtClean="0"/>
              <a:t>Maintenance</a:t>
            </a:r>
          </a:p>
          <a:p>
            <a:pPr lvl="2" eaLnBrk="1" hangingPunct="1"/>
            <a:r>
              <a:rPr lang="en-US" altLang="en-US" smtClean="0"/>
              <a:t>Capital investment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design problem</a:t>
            </a:r>
          </a:p>
          <a:p>
            <a:pPr eaLnBrk="1" hangingPunct="1"/>
            <a:r>
              <a:rPr lang="en-US" altLang="en-US" smtClean="0"/>
              <a:t>Topology design problem</a:t>
            </a:r>
          </a:p>
          <a:p>
            <a:pPr lvl="1" eaLnBrk="1" hangingPunct="1"/>
            <a:r>
              <a:rPr lang="en-US" altLang="en-US" smtClean="0"/>
              <a:t>Capacity</a:t>
            </a:r>
          </a:p>
          <a:p>
            <a:pPr lvl="1" eaLnBrk="1" hangingPunct="1"/>
            <a:r>
              <a:rPr lang="en-US" altLang="en-US" smtClean="0"/>
              <a:t>Delay</a:t>
            </a:r>
          </a:p>
          <a:p>
            <a:pPr lvl="1" eaLnBrk="1" hangingPunct="1"/>
            <a:r>
              <a:rPr lang="en-US" altLang="en-US" smtClean="0"/>
              <a:t>Reliability</a:t>
            </a:r>
          </a:p>
          <a:p>
            <a:pPr lvl="1" eaLnBrk="1" hangingPunct="1"/>
            <a:r>
              <a:rPr lang="en-US" altLang="en-US" smtClean="0"/>
              <a:t>Cost</a:t>
            </a:r>
          </a:p>
          <a:p>
            <a:pPr eaLnBrk="1" hangingPunct="1"/>
            <a:r>
              <a:rPr lang="en-US" altLang="en-US" smtClean="0"/>
              <a:t>General capacity assignment problem</a:t>
            </a:r>
          </a:p>
          <a:p>
            <a:pPr lvl="1" eaLnBrk="1" hangingPunct="1"/>
            <a:r>
              <a:rPr lang="en-US" altLang="en-US" smtClean="0"/>
              <a:t>A brief review of queuing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Capacity Assignment Problem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9600" y="1524000"/>
            <a:ext cx="8001000" cy="609600"/>
            <a:chOff x="384" y="960"/>
            <a:chExt cx="5040" cy="384"/>
          </a:xfrm>
        </p:grpSpPr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1728" cy="3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chemeClr val="bg1"/>
                  </a:solidFill>
                  <a:cs typeface="+mn-cs"/>
                </a:rPr>
                <a:t>Given:</a:t>
              </a:r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2112" y="960"/>
              <a:ext cx="3312" cy="3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chemeClr val="bg1"/>
                  </a:solidFill>
                  <a:cs typeface="+mn-cs"/>
                </a:rPr>
                <a:t>Topology and flows, </a:t>
              </a:r>
              <a:r>
                <a:rPr lang="en-US" b="0">
                  <a:solidFill>
                    <a:schemeClr val="bg1"/>
                  </a:solidFill>
                  <a:cs typeface="+mn-cs"/>
                  <a:sym typeface="Symbol" pitchFamily="18" charset="2"/>
                </a:rPr>
                <a:t></a:t>
              </a:r>
              <a:r>
                <a:rPr lang="en-US" sz="2800" b="0" i="1" baseline="-25000">
                  <a:solidFill>
                    <a:schemeClr val="bg1"/>
                  </a:solidFill>
                  <a:cs typeface="+mn-cs"/>
                </a:rPr>
                <a:t>i</a:t>
              </a:r>
              <a:endParaRPr lang="en-US" b="0">
                <a:solidFill>
                  <a:schemeClr val="bg1"/>
                </a:solidFill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09600" y="2286000"/>
            <a:ext cx="8001000" cy="609600"/>
            <a:chOff x="384" y="1440"/>
            <a:chExt cx="5040" cy="384"/>
          </a:xfrm>
        </p:grpSpPr>
        <p:sp>
          <p:nvSpPr>
            <p:cNvPr id="213006" name="Rectangle 14"/>
            <p:cNvSpPr>
              <a:spLocks noChangeArrowheads="1"/>
            </p:cNvSpPr>
            <p:nvPr/>
          </p:nvSpPr>
          <p:spPr bwMode="auto">
            <a:xfrm>
              <a:off x="384" y="1440"/>
              <a:ext cx="1728" cy="38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chemeClr val="bg1"/>
                  </a:solidFill>
                  <a:cs typeface="+mn-cs"/>
                </a:rPr>
                <a:t>Minimize:</a:t>
              </a:r>
            </a:p>
          </p:txBody>
        </p:sp>
        <p:sp>
          <p:nvSpPr>
            <p:cNvPr id="213007" name="Rectangle 15"/>
            <p:cNvSpPr>
              <a:spLocks noChangeArrowheads="1"/>
            </p:cNvSpPr>
            <p:nvPr/>
          </p:nvSpPr>
          <p:spPr bwMode="auto">
            <a:xfrm>
              <a:off x="2112" y="1440"/>
              <a:ext cx="3312" cy="38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chemeClr val="bg1"/>
                  </a:solidFill>
                  <a:cs typeface="+mn-cs"/>
                </a:rPr>
                <a:t>Some function of delay, </a:t>
              </a:r>
              <a:r>
                <a:rPr lang="en-US" b="0" i="1">
                  <a:solidFill>
                    <a:schemeClr val="bg1"/>
                  </a:solidFill>
                  <a:cs typeface="+mn-cs"/>
                </a:rPr>
                <a:t>f </a:t>
              </a:r>
              <a:r>
                <a:rPr lang="en-US" b="0">
                  <a:solidFill>
                    <a:schemeClr val="bg1"/>
                  </a:solidFill>
                  <a:cs typeface="+mn-cs"/>
                </a:rPr>
                <a:t>(E[</a:t>
              </a:r>
              <a:r>
                <a:rPr lang="en-US" b="0">
                  <a:solidFill>
                    <a:schemeClr val="bg1"/>
                  </a:solidFill>
                  <a:cs typeface="+mn-cs"/>
                  <a:sym typeface="Symbol" pitchFamily="18" charset="2"/>
                </a:rPr>
                <a:t></a:t>
              </a:r>
              <a:r>
                <a:rPr lang="en-US" sz="2800" b="0" baseline="-25000">
                  <a:solidFill>
                    <a:schemeClr val="bg1"/>
                  </a:solidFill>
                  <a:cs typeface="+mn-cs"/>
                </a:rPr>
                <a:t>net</a:t>
              </a:r>
              <a:r>
                <a:rPr lang="en-US" b="0">
                  <a:solidFill>
                    <a:schemeClr val="bg1"/>
                  </a:solidFill>
                  <a:cs typeface="+mn-cs"/>
                </a:rPr>
                <a:t>])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" y="3048000"/>
            <a:ext cx="8001000" cy="609600"/>
            <a:chOff x="384" y="1920"/>
            <a:chExt cx="5040" cy="384"/>
          </a:xfrm>
        </p:grpSpPr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>
              <a:off x="384" y="1920"/>
              <a:ext cx="1728" cy="38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rgbClr val="000066"/>
                  </a:solidFill>
                  <a:cs typeface="+mn-cs"/>
                </a:rPr>
                <a:t>With respect to:</a:t>
              </a:r>
            </a:p>
          </p:txBody>
        </p:sp>
        <p:sp>
          <p:nvSpPr>
            <p:cNvPr id="213009" name="Rectangle 17"/>
            <p:cNvSpPr>
              <a:spLocks noChangeArrowheads="1"/>
            </p:cNvSpPr>
            <p:nvPr/>
          </p:nvSpPr>
          <p:spPr bwMode="auto">
            <a:xfrm>
              <a:off x="2112" y="1920"/>
              <a:ext cx="3312" cy="38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rgbClr val="000066"/>
                  </a:solidFill>
                  <a:cs typeface="+mn-cs"/>
                </a:rPr>
                <a:t>Link capacities, </a:t>
              </a:r>
              <a:r>
                <a:rPr lang="en-US" b="0" i="1">
                  <a:solidFill>
                    <a:srgbClr val="000066"/>
                  </a:solidFill>
                  <a:cs typeface="+mn-cs"/>
                </a:rPr>
                <a:t>C</a:t>
              </a:r>
              <a:r>
                <a:rPr lang="en-US" sz="2800" b="0" i="1" baseline="-25000">
                  <a:solidFill>
                    <a:srgbClr val="000066"/>
                  </a:solidFill>
                  <a:cs typeface="+mn-cs"/>
                </a:rPr>
                <a:t>i</a:t>
              </a:r>
              <a:endParaRPr lang="en-US" b="0">
                <a:solidFill>
                  <a:srgbClr val="000066"/>
                </a:solidFill>
                <a:cs typeface="+mn-cs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09600" y="3810000"/>
            <a:ext cx="8001000" cy="609600"/>
            <a:chOff x="384" y="2400"/>
            <a:chExt cx="5040" cy="384"/>
          </a:xfrm>
        </p:grpSpPr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384" y="2400"/>
              <a:ext cx="1728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rgbClr val="000066"/>
                  </a:solidFill>
                  <a:cs typeface="+mn-cs"/>
                </a:rPr>
                <a:t>Under constraint:</a:t>
              </a:r>
            </a:p>
          </p:txBody>
        </p:sp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2112" y="2400"/>
              <a:ext cx="3312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0">
                  <a:solidFill>
                    <a:srgbClr val="000066"/>
                  </a:solidFill>
                  <a:cs typeface="+mn-cs"/>
                </a:rPr>
                <a:t>Cost function, </a:t>
              </a:r>
              <a:r>
                <a:rPr lang="en-US" b="0" i="1">
                  <a:solidFill>
                    <a:srgbClr val="000066"/>
                  </a:solidFill>
                  <a:cs typeface="+mn-cs"/>
                </a:rPr>
                <a:t>D</a:t>
              </a:r>
              <a:endParaRPr lang="en-US" b="0">
                <a:solidFill>
                  <a:srgbClr val="000066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Simple delay function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Packet network, with …</a:t>
            </a:r>
          </a:p>
          <a:p>
            <a:pPr lvl="1" eaLnBrk="1" hangingPunct="1"/>
            <a:r>
              <a:rPr lang="en-US" altLang="en-US" i="1" smtClean="0">
                <a:sym typeface="Symbol" pitchFamily="18" charset="2"/>
              </a:rPr>
              <a:t>L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 mean packet length at queue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(in bits)</a:t>
            </a:r>
          </a:p>
          <a:p>
            <a:pPr lvl="1" eaLnBrk="1" hangingPunct="1"/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 link capacity out of queue </a:t>
            </a:r>
            <a:r>
              <a:rPr lang="en-US" altLang="en-US" i="1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(in bps)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Cost constraint, with link costs proportional to capacity</a:t>
            </a:r>
          </a:p>
        </p:txBody>
      </p:sp>
      <p:graphicFrame>
        <p:nvGraphicFramePr>
          <p:cNvPr id="5122" name="Object 54"/>
          <p:cNvGraphicFramePr>
            <a:graphicFrameLocks noChangeAspect="1"/>
          </p:cNvGraphicFramePr>
          <p:nvPr/>
        </p:nvGraphicFramePr>
        <p:xfrm>
          <a:off x="3413125" y="1814513"/>
          <a:ext cx="2411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600560" imgH="292320" progId="Equation.DSMT4">
                  <p:embed/>
                </p:oleObj>
              </mc:Choice>
              <mc:Fallback>
                <p:oleObj name="Equation" r:id="rId3" imgW="1600560" imgH="2923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814513"/>
                        <a:ext cx="2411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5"/>
          <p:cNvGraphicFramePr>
            <a:graphicFrameLocks noChangeAspect="1"/>
          </p:cNvGraphicFramePr>
          <p:nvPr/>
        </p:nvGraphicFramePr>
        <p:xfrm>
          <a:off x="3268663" y="4151313"/>
          <a:ext cx="2538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676880" imgH="330120" progId="Equation.DSMT4">
                  <p:embed/>
                </p:oleObj>
              </mc:Choice>
              <mc:Fallback>
                <p:oleObj name="Equation" r:id="rId5" imgW="1676880" imgH="33012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4151313"/>
                        <a:ext cx="2538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Expected delay on link </a:t>
            </a:r>
            <a:r>
              <a:rPr lang="en-US" altLang="en-US" i="1" smtClean="0"/>
              <a:t>i</a:t>
            </a:r>
            <a:r>
              <a:rPr lang="en-US" altLang="en-US" smtClean="0"/>
              <a:t>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Mean traffic (offered load) through queue </a:t>
            </a:r>
            <a:r>
              <a:rPr lang="en-US" altLang="en-US" i="1" smtClean="0"/>
              <a:t>i</a:t>
            </a:r>
            <a:r>
              <a:rPr lang="en-US" altLang="en-US" smtClean="0"/>
              <a:t> in bits per second</a:t>
            </a:r>
          </a:p>
        </p:txBody>
      </p:sp>
      <p:graphicFrame>
        <p:nvGraphicFramePr>
          <p:cNvPr id="6146" name="Object 1105"/>
          <p:cNvGraphicFramePr>
            <a:graphicFrameLocks noChangeAspect="1"/>
          </p:cNvGraphicFramePr>
          <p:nvPr/>
        </p:nvGraphicFramePr>
        <p:xfrm>
          <a:off x="1868488" y="1893888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685800" imgH="559080" progId="Equation.DSMT4">
                  <p:embed/>
                </p:oleObj>
              </mc:Choice>
              <mc:Fallback>
                <p:oleObj name="Equation" r:id="rId3" imgW="685800" imgH="559080" progId="Equation.DSMT4">
                  <p:embed/>
                  <p:pic>
                    <p:nvPicPr>
                      <p:cNvPr id="0" name="Object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893888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106"/>
          <p:cNvGraphicFramePr>
            <a:graphicFrameLocks noChangeAspect="1"/>
          </p:cNvGraphicFramePr>
          <p:nvPr/>
        </p:nvGraphicFramePr>
        <p:xfrm>
          <a:off x="4022725" y="1833563"/>
          <a:ext cx="3681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2439000" imgH="559080" progId="Equation.DSMT4">
                  <p:embed/>
                </p:oleObj>
              </mc:Choice>
              <mc:Fallback>
                <p:oleObj name="Equation" r:id="rId5" imgW="2439000" imgH="559080" progId="Equation.DSMT4">
                  <p:embed/>
                  <p:pic>
                    <p:nvPicPr>
                      <p:cNvPr id="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833563"/>
                        <a:ext cx="3681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07"/>
          <p:cNvGraphicFramePr>
            <a:graphicFrameLocks noChangeAspect="1"/>
          </p:cNvGraphicFramePr>
          <p:nvPr/>
        </p:nvGraphicFramePr>
        <p:xfrm>
          <a:off x="2530475" y="3457575"/>
          <a:ext cx="3986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2642040" imgH="559080" progId="Equation.DSMT4">
                  <p:embed/>
                </p:oleObj>
              </mc:Choice>
              <mc:Fallback>
                <p:oleObj name="Equation" r:id="rId7" imgW="2642040" imgH="559080" progId="Equation.DSMT4">
                  <p:embed/>
                  <p:pic>
                    <p:nvPicPr>
                      <p:cNvPr id="0" name="Object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457575"/>
                        <a:ext cx="3986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165475" y="1876425"/>
            <a:ext cx="63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endParaRPr lang="en-US" altLang="en-US" sz="3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 Offered Load 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Expressing mean delay in terms of mean offered load</a:t>
            </a:r>
          </a:p>
          <a:p>
            <a:pPr lvl="1" eaLnBrk="1" hangingPunct="1"/>
            <a:r>
              <a:rPr lang="en-US" altLang="en-US" smtClean="0"/>
              <a:t>Link …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Network …</a:t>
            </a:r>
          </a:p>
        </p:txBody>
      </p:sp>
      <p:graphicFrame>
        <p:nvGraphicFramePr>
          <p:cNvPr id="7170" name="Object 65"/>
          <p:cNvGraphicFramePr>
            <a:graphicFrameLocks noChangeAspect="1"/>
          </p:cNvGraphicFramePr>
          <p:nvPr/>
        </p:nvGraphicFramePr>
        <p:xfrm>
          <a:off x="2754313" y="2005013"/>
          <a:ext cx="1776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168560" imgH="559080" progId="Equation.DSMT4">
                  <p:embed/>
                </p:oleObj>
              </mc:Choice>
              <mc:Fallback>
                <p:oleObj name="Equation" r:id="rId3" imgW="1168560" imgH="5590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05013"/>
                        <a:ext cx="1776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6"/>
          <p:cNvGraphicFramePr>
            <a:graphicFrameLocks noChangeAspect="1"/>
          </p:cNvGraphicFramePr>
          <p:nvPr/>
        </p:nvGraphicFramePr>
        <p:xfrm>
          <a:off x="2460625" y="4202113"/>
          <a:ext cx="25892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715040" imgH="584280" progId="Equation.DSMT4">
                  <p:embed/>
                </p:oleObj>
              </mc:Choice>
              <mc:Fallback>
                <p:oleObj name="Equation" r:id="rId5" imgW="1715040" imgH="5842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202113"/>
                        <a:ext cx="25892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 Offered Load 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Minimize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With respect to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Under constraint …</a:t>
            </a:r>
          </a:p>
        </p:txBody>
      </p:sp>
      <p:graphicFrame>
        <p:nvGraphicFramePr>
          <p:cNvPr id="8194" name="Object 1105"/>
          <p:cNvGraphicFramePr>
            <a:graphicFrameLocks noChangeAspect="1"/>
          </p:cNvGraphicFramePr>
          <p:nvPr/>
        </p:nvGraphicFramePr>
        <p:xfrm>
          <a:off x="3248025" y="3003550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228600" imgH="292320" progId="Equation.DSMT4">
                  <p:embed/>
                </p:oleObj>
              </mc:Choice>
              <mc:Fallback>
                <p:oleObj name="Equation" r:id="rId3" imgW="228600" imgH="292320" progId="Equation.DSMT4">
                  <p:embed/>
                  <p:pic>
                    <p:nvPicPr>
                      <p:cNvPr id="0" name="Object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003550"/>
                        <a:ext cx="35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106"/>
          <p:cNvGraphicFramePr>
            <a:graphicFrameLocks noChangeAspect="1"/>
          </p:cNvGraphicFramePr>
          <p:nvPr/>
        </p:nvGraphicFramePr>
        <p:xfrm>
          <a:off x="2606675" y="1381125"/>
          <a:ext cx="25892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1715040" imgH="584280" progId="Equation.DSMT4">
                  <p:embed/>
                </p:oleObj>
              </mc:Choice>
              <mc:Fallback>
                <p:oleObj name="Equation" r:id="rId5" imgW="1715040" imgH="584280" progId="Equation.DSMT4">
                  <p:embed/>
                  <p:pic>
                    <p:nvPicPr>
                      <p:cNvPr id="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381125"/>
                        <a:ext cx="25892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107"/>
          <p:cNvGraphicFramePr>
            <a:graphicFrameLocks noChangeAspect="1"/>
          </p:cNvGraphicFramePr>
          <p:nvPr/>
        </p:nvGraphicFramePr>
        <p:xfrm>
          <a:off x="2944813" y="4459288"/>
          <a:ext cx="1243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7" imgW="812880" imgH="330120" progId="Equation.DSMT4">
                  <p:embed/>
                </p:oleObj>
              </mc:Choice>
              <mc:Fallback>
                <p:oleObj name="Equation" r:id="rId7" imgW="812880" imgH="330120" progId="Equation.DSMT4">
                  <p:embed/>
                  <p:pic>
                    <p:nvPicPr>
                      <p:cNvPr id="0" name="Object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4459288"/>
                        <a:ext cx="1243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Minimization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3"/>
          <p:cNvGraphicFramePr>
            <a:graphicFrameLocks noChangeAspect="1"/>
          </p:cNvGraphicFramePr>
          <p:nvPr/>
        </p:nvGraphicFramePr>
        <p:xfrm>
          <a:off x="2120900" y="2738438"/>
          <a:ext cx="42513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819880" imgH="635040" progId="Equation.DSMT4">
                  <p:embed/>
                </p:oleObj>
              </mc:Choice>
              <mc:Fallback>
                <p:oleObj name="Equation" r:id="rId3" imgW="2819880" imgH="635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38438"/>
                        <a:ext cx="42513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4495800" y="4056063"/>
            <a:ext cx="2147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Constraint</a:t>
            </a:r>
          </a:p>
          <a:p>
            <a:pPr algn="ctr"/>
            <a:r>
              <a:rPr lang="en-US" altLang="en-US">
                <a:solidFill>
                  <a:schemeClr val="hlink"/>
                </a:solidFill>
              </a:rPr>
              <a:t>(0 if satisfied)</a:t>
            </a:r>
          </a:p>
        </p:txBody>
      </p:sp>
      <p:sp>
        <p:nvSpPr>
          <p:cNvPr id="9220" name="AutoShape 7"/>
          <p:cNvSpPr>
            <a:spLocks/>
          </p:cNvSpPr>
          <p:nvPr/>
        </p:nvSpPr>
        <p:spPr bwMode="auto">
          <a:xfrm rot="-5400000">
            <a:off x="5330032" y="2999581"/>
            <a:ext cx="246062" cy="1749425"/>
          </a:xfrm>
          <a:prstGeom prst="leftBrace">
            <a:avLst>
              <a:gd name="adj1" fmla="val 59247"/>
              <a:gd name="adj2" fmla="val 50000"/>
            </a:avLst>
          </a:prstGeom>
          <a:noFill/>
          <a:ln w="38100">
            <a:solidFill>
              <a:srgbClr val="00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41588" y="3397250"/>
            <a:ext cx="1905000" cy="1508125"/>
            <a:chOff x="1872" y="2592"/>
            <a:chExt cx="1200" cy="950"/>
          </a:xfrm>
        </p:grpSpPr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1872" y="3024"/>
              <a:ext cx="9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Lagrange</a:t>
              </a:r>
            </a:p>
            <a:p>
              <a:r>
                <a:rPr lang="en-US" altLang="en-US">
                  <a:solidFill>
                    <a:schemeClr val="hlink"/>
                  </a:solidFill>
                </a:rPr>
                <a:t>multiplier</a:t>
              </a:r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V="1">
              <a:off x="2736" y="2592"/>
              <a:ext cx="336" cy="481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to Minimization Problem  (1)</a:t>
            </a:r>
          </a:p>
        </p:txBody>
      </p:sp>
      <p:sp>
        <p:nvSpPr>
          <p:cNvPr id="922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Let’s use Lagrange multipliers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Incorporate the constraint and minimize the following with respect to {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}  and  for M links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4"/>
          <p:cNvGraphicFramePr>
            <a:graphicFrameLocks noChangeAspect="1"/>
          </p:cNvGraphicFramePr>
          <p:nvPr/>
        </p:nvGraphicFramePr>
        <p:xfrm>
          <a:off x="2635250" y="1677988"/>
          <a:ext cx="1700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4" imgW="1117800" imgH="559080" progId="Equation.DSMT4">
                  <p:embed/>
                </p:oleObj>
              </mc:Choice>
              <mc:Fallback>
                <p:oleObj name="Equation" r:id="rId4" imgW="1117800" imgH="55908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677988"/>
                        <a:ext cx="1700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5"/>
          <p:cNvGraphicFramePr>
            <a:graphicFrameLocks noChangeAspect="1"/>
          </p:cNvGraphicFramePr>
          <p:nvPr/>
        </p:nvGraphicFramePr>
        <p:xfrm>
          <a:off x="2701925" y="3255963"/>
          <a:ext cx="1954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6" imgW="1295640" imgH="507960" progId="Equation.DSMT4">
                  <p:embed/>
                </p:oleObj>
              </mc:Choice>
              <mc:Fallback>
                <p:oleObj name="Equation" r:id="rId6" imgW="1295640" imgH="50796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255963"/>
                        <a:ext cx="19542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53000" y="189071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b="0">
                <a:solidFill>
                  <a:schemeClr val="tx2"/>
                </a:solidFill>
              </a:rPr>
              <a:t>M equations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953000" y="3222625"/>
            <a:ext cx="145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b="0">
                <a:solidFill>
                  <a:schemeClr val="tx2"/>
                </a:solidFill>
              </a:rPr>
              <a:t>1 equation</a:t>
            </a:r>
            <a:br>
              <a:rPr lang="en-US" altLang="en-US" sz="2000" b="0">
                <a:solidFill>
                  <a:schemeClr val="tx2"/>
                </a:solidFill>
              </a:rPr>
            </a:br>
            <a:r>
              <a:rPr lang="en-US" altLang="en-US" sz="2000" b="0">
                <a:solidFill>
                  <a:schemeClr val="tx2"/>
                </a:solidFill>
              </a:rPr>
              <a:t>(constraint)</a:t>
            </a:r>
          </a:p>
        </p:txBody>
      </p:sp>
      <p:sp>
        <p:nvSpPr>
          <p:cNvPr id="102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to Minimization Problem  (2)</a:t>
            </a:r>
          </a:p>
        </p:txBody>
      </p:sp>
      <p:sp>
        <p:nvSpPr>
          <p:cNvPr id="1024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4565650"/>
            <a:ext cx="8229600" cy="1560513"/>
          </a:xfrm>
        </p:spPr>
        <p:txBody>
          <a:bodyPr/>
          <a:lstStyle/>
          <a:p>
            <a:pPr eaLnBrk="1" hangingPunct="1"/>
            <a:r>
              <a:rPr lang="en-US" altLang="en-US" smtClean="0"/>
              <a:t>M+1 (non-linear) equations in M+1 unknowns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Can be solved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4"/>
          <p:cNvGraphicFramePr>
            <a:graphicFrameLocks noChangeAspect="1"/>
          </p:cNvGraphicFramePr>
          <p:nvPr/>
        </p:nvGraphicFramePr>
        <p:xfrm>
          <a:off x="2652713" y="1587500"/>
          <a:ext cx="34528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2286360" imgH="698760" progId="Equation.DSMT4">
                  <p:embed/>
                </p:oleObj>
              </mc:Choice>
              <mc:Fallback>
                <p:oleObj name="Equation" r:id="rId3" imgW="2286360" imgH="69876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587500"/>
                        <a:ext cx="345281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5"/>
          <p:cNvGraphicFramePr>
            <a:graphicFrameLocks noChangeAspect="1"/>
          </p:cNvGraphicFramePr>
          <p:nvPr/>
        </p:nvGraphicFramePr>
        <p:xfrm>
          <a:off x="3197225" y="3284538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1092600" imgH="254160" progId="Equation.DSMT4">
                  <p:embed/>
                </p:oleObj>
              </mc:Choice>
              <mc:Fallback>
                <p:oleObj name="Equation" r:id="rId5" imgW="1092600" imgH="25416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284538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to Minimization Problem 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Interpreting this Result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38425"/>
            <a:ext cx="8229600" cy="3119438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is the absolute minimum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endParaRPr lang="en-US" altLang="en-US" smtClean="0">
              <a:sym typeface="Symbol" pitchFamily="18" charset="2"/>
            </a:endParaRP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Since 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=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/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&lt; 1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(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mtClean="0">
                <a:sym typeface="Symbol" pitchFamily="18" charset="2"/>
              </a:rPr>
              <a:t> –  </a:t>
            </a:r>
            <a:r>
              <a:rPr lang="en-US" altLang="en-US" i="1" smtClean="0">
                <a:sym typeface="Symbol" pitchFamily="18" charset="2"/>
              </a:rPr>
              <a:t>r</a:t>
            </a:r>
            <a:r>
              <a:rPr lang="en-US" altLang="en-US" sz="2400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) is the “excess” network-wide capacity to be distributed among links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This result tells us to distribute the excess capacity in proportion to square root of traffic</a:t>
            </a:r>
          </a:p>
        </p:txBody>
      </p:sp>
      <p:graphicFrame>
        <p:nvGraphicFramePr>
          <p:cNvPr id="12290" name="Object 27"/>
          <p:cNvGraphicFramePr>
            <a:graphicFrameLocks noChangeAspect="1"/>
          </p:cNvGraphicFramePr>
          <p:nvPr/>
        </p:nvGraphicFramePr>
        <p:xfrm>
          <a:off x="2714625" y="1387475"/>
          <a:ext cx="34559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4" imgW="2286360" imgH="698760" progId="Equation.DSMT4">
                  <p:embed/>
                </p:oleObj>
              </mc:Choice>
              <mc:Fallback>
                <p:oleObj name="Equation" r:id="rId4" imgW="2286360" imgH="6987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387475"/>
                        <a:ext cx="34559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43325" y="4613275"/>
          <a:ext cx="4225926" cy="2128838"/>
        </p:xfrm>
        <a:graphic>
          <a:graphicData uri="http://schemas.openxmlformats.org/drawingml/2006/table">
            <a:tbl>
              <a:tblPr firstRow="1" lastRow="1" bandRow="1">
                <a:tableStyleId>{0E3FDE45-AF77-4B5C-9715-49D594BDF05E}</a:tableStyleId>
              </a:tblPr>
              <a:tblGrid>
                <a:gridCol w="810841"/>
                <a:gridCol w="810841"/>
                <a:gridCol w="810841"/>
                <a:gridCol w="810841"/>
                <a:gridCol w="982562"/>
              </a:tblGrid>
              <a:tr h="359896">
                <a:tc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sng" strike="noStrike">
                          <a:effectLst/>
                        </a:rPr>
                        <a:t>r_i</a:t>
                      </a:r>
                      <a:endParaRPr lang="en-US" sz="15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sng" strike="noStrike">
                          <a:effectLst/>
                        </a:rPr>
                        <a:t>C</a:t>
                      </a:r>
                      <a:endParaRPr lang="en-US" sz="15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sng" strike="noStrike">
                          <a:effectLst/>
                        </a:rPr>
                        <a:t>C_i</a:t>
                      </a:r>
                      <a:endParaRPr lang="en-US" sz="15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</a:rPr>
                        <a:t>% Excess</a:t>
                      </a:r>
                      <a:endParaRPr lang="en-US" sz="1500" b="1" i="0" u="sng" strike="noStrike" dirty="0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8.69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18.5%</a:t>
                      </a:r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8.69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18.5%</a:t>
                      </a:r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15.22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26.1%</a:t>
                      </a:r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8.69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18.5%</a:t>
                      </a:r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8.69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18.5%</a:t>
                      </a:r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  <a:tr h="252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i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Totals</a:t>
                      </a:r>
                      <a:endParaRPr lang="en-US" sz="1500" b="1" i="1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i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30</a:t>
                      </a:r>
                      <a:endParaRPr lang="en-US" sz="1500" b="1" i="1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i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50</a:t>
                      </a:r>
                      <a:endParaRPr lang="en-US" sz="1500" b="1" i="1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i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50</a:t>
                      </a:r>
                      <a:endParaRPr lang="en-US" sz="1500" b="1" i="1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i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100.0%</a:t>
                      </a:r>
                      <a:endParaRPr lang="en-US" sz="1500" b="1" i="1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12636" marR="12636" marT="12636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smtClean="0">
                <a:sym typeface="Symbol" pitchFamily="18" charset="2"/>
              </a:rPr>
              <a:t> is the total arrival rate to the network, then the average delay for the network is …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lvl="1" eaLnBrk="1" hangingPunct="1"/>
            <a:r>
              <a:rPr lang="en-US" altLang="en-US" smtClean="0"/>
              <a:t>Where the network-wide traffic intensity, </a:t>
            </a:r>
            <a:r>
              <a:rPr lang="en-US" altLang="en-US" smtClean="0">
                <a:sym typeface="Symbol" pitchFamily="18" charset="2"/>
              </a:rPr>
              <a:t>, is …</a:t>
            </a:r>
            <a:endParaRPr lang="en-US" altLang="en-US" smtClean="0"/>
          </a:p>
        </p:txBody>
      </p:sp>
      <p:graphicFrame>
        <p:nvGraphicFramePr>
          <p:cNvPr id="13314" name="Object 1078"/>
          <p:cNvGraphicFramePr>
            <a:graphicFrameLocks noChangeAspect="1"/>
          </p:cNvGraphicFramePr>
          <p:nvPr/>
        </p:nvGraphicFramePr>
        <p:xfrm>
          <a:off x="2552700" y="2124075"/>
          <a:ext cx="41132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730960" imgH="736920" progId="Equation.DSMT4">
                  <p:embed/>
                </p:oleObj>
              </mc:Choice>
              <mc:Fallback>
                <p:oleObj name="Equation" r:id="rId3" imgW="2730960" imgH="736920" progId="Equation.DSMT4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24075"/>
                        <a:ext cx="41132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79"/>
          <p:cNvGraphicFramePr>
            <a:graphicFrameLocks noChangeAspect="1"/>
          </p:cNvGraphicFramePr>
          <p:nvPr/>
        </p:nvGraphicFramePr>
        <p:xfrm>
          <a:off x="3465513" y="442595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787680" imgH="559080" progId="Equation.DSMT4">
                  <p:embed/>
                </p:oleObj>
              </mc:Choice>
              <mc:Fallback>
                <p:oleObj name="Equation" r:id="rId5" imgW="787680" imgH="559080" progId="Equation.DSMT4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425950"/>
                        <a:ext cx="119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914400" y="2590800"/>
            <a:ext cx="4678363" cy="3008313"/>
            <a:chOff x="432" y="1680"/>
            <a:chExt cx="2947" cy="1895"/>
          </a:xfrm>
        </p:grpSpPr>
        <p:sp>
          <p:nvSpPr>
            <p:cNvPr id="23577" name="Freeform 14"/>
            <p:cNvSpPr>
              <a:spLocks/>
            </p:cNvSpPr>
            <p:nvPr/>
          </p:nvSpPr>
          <p:spPr bwMode="auto">
            <a:xfrm>
              <a:off x="801" y="2133"/>
              <a:ext cx="83" cy="89"/>
            </a:xfrm>
            <a:custGeom>
              <a:avLst/>
              <a:gdLst>
                <a:gd name="T0" fmla="*/ 6 w 83"/>
                <a:gd name="T1" fmla="*/ 88 h 89"/>
                <a:gd name="T2" fmla="*/ 16 w 83"/>
                <a:gd name="T3" fmla="*/ 84 h 89"/>
                <a:gd name="T4" fmla="*/ 20 w 83"/>
                <a:gd name="T5" fmla="*/ 82 h 89"/>
                <a:gd name="T6" fmla="*/ 30 w 83"/>
                <a:gd name="T7" fmla="*/ 85 h 89"/>
                <a:gd name="T8" fmla="*/ 40 w 83"/>
                <a:gd name="T9" fmla="*/ 83 h 89"/>
                <a:gd name="T10" fmla="*/ 50 w 83"/>
                <a:gd name="T11" fmla="*/ 80 h 89"/>
                <a:gd name="T12" fmla="*/ 56 w 83"/>
                <a:gd name="T13" fmla="*/ 73 h 89"/>
                <a:gd name="T14" fmla="*/ 64 w 83"/>
                <a:gd name="T15" fmla="*/ 71 h 89"/>
                <a:gd name="T16" fmla="*/ 72 w 83"/>
                <a:gd name="T17" fmla="*/ 73 h 89"/>
                <a:gd name="T18" fmla="*/ 79 w 83"/>
                <a:gd name="T19" fmla="*/ 71 h 89"/>
                <a:gd name="T20" fmla="*/ 82 w 83"/>
                <a:gd name="T21" fmla="*/ 63 h 89"/>
                <a:gd name="T22" fmla="*/ 79 w 83"/>
                <a:gd name="T23" fmla="*/ 57 h 89"/>
                <a:gd name="T24" fmla="*/ 72 w 83"/>
                <a:gd name="T25" fmla="*/ 52 h 89"/>
                <a:gd name="T26" fmla="*/ 68 w 83"/>
                <a:gd name="T27" fmla="*/ 50 h 89"/>
                <a:gd name="T28" fmla="*/ 66 w 83"/>
                <a:gd name="T29" fmla="*/ 43 h 89"/>
                <a:gd name="T30" fmla="*/ 65 w 83"/>
                <a:gd name="T31" fmla="*/ 35 h 89"/>
                <a:gd name="T32" fmla="*/ 59 w 83"/>
                <a:gd name="T33" fmla="*/ 24 h 89"/>
                <a:gd name="T34" fmla="*/ 51 w 83"/>
                <a:gd name="T35" fmla="*/ 20 h 89"/>
                <a:gd name="T36" fmla="*/ 41 w 83"/>
                <a:gd name="T37" fmla="*/ 13 h 89"/>
                <a:gd name="T38" fmla="*/ 37 w 83"/>
                <a:gd name="T39" fmla="*/ 12 h 89"/>
                <a:gd name="T40" fmla="*/ 35 w 83"/>
                <a:gd name="T41" fmla="*/ 3 h 89"/>
                <a:gd name="T42" fmla="*/ 30 w 83"/>
                <a:gd name="T43" fmla="*/ 1 h 89"/>
                <a:gd name="T44" fmla="*/ 24 w 83"/>
                <a:gd name="T45" fmla="*/ 0 h 89"/>
                <a:gd name="T46" fmla="*/ 20 w 83"/>
                <a:gd name="T47" fmla="*/ 3 h 89"/>
                <a:gd name="T48" fmla="*/ 19 w 83"/>
                <a:gd name="T49" fmla="*/ 13 h 89"/>
                <a:gd name="T50" fmla="*/ 18 w 83"/>
                <a:gd name="T51" fmla="*/ 18 h 89"/>
                <a:gd name="T52" fmla="*/ 13 w 83"/>
                <a:gd name="T53" fmla="*/ 9 h 89"/>
                <a:gd name="T54" fmla="*/ 5 w 83"/>
                <a:gd name="T55" fmla="*/ 7 h 89"/>
                <a:gd name="T56" fmla="*/ 0 w 83"/>
                <a:gd name="T57" fmla="*/ 11 h 89"/>
                <a:gd name="T58" fmla="*/ 0 w 83"/>
                <a:gd name="T59" fmla="*/ 27 h 89"/>
                <a:gd name="T60" fmla="*/ 0 w 83"/>
                <a:gd name="T61" fmla="*/ 35 h 89"/>
                <a:gd name="T62" fmla="*/ 0 w 83"/>
                <a:gd name="T63" fmla="*/ 39 h 89"/>
                <a:gd name="T64" fmla="*/ 3 w 83"/>
                <a:gd name="T65" fmla="*/ 47 h 89"/>
                <a:gd name="T66" fmla="*/ 7 w 83"/>
                <a:gd name="T67" fmla="*/ 61 h 89"/>
                <a:gd name="T68" fmla="*/ 3 w 83"/>
                <a:gd name="T69" fmla="*/ 76 h 89"/>
                <a:gd name="T70" fmla="*/ 6 w 83"/>
                <a:gd name="T71" fmla="*/ 88 h 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"/>
                <a:gd name="T109" fmla="*/ 0 h 89"/>
                <a:gd name="T110" fmla="*/ 83 w 83"/>
                <a:gd name="T111" fmla="*/ 89 h 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" h="89">
                  <a:moveTo>
                    <a:pt x="6" y="88"/>
                  </a:moveTo>
                  <a:lnTo>
                    <a:pt x="16" y="84"/>
                  </a:lnTo>
                  <a:lnTo>
                    <a:pt x="20" y="82"/>
                  </a:lnTo>
                  <a:lnTo>
                    <a:pt x="30" y="85"/>
                  </a:lnTo>
                  <a:lnTo>
                    <a:pt x="40" y="83"/>
                  </a:lnTo>
                  <a:lnTo>
                    <a:pt x="50" y="80"/>
                  </a:lnTo>
                  <a:lnTo>
                    <a:pt x="56" y="73"/>
                  </a:lnTo>
                  <a:lnTo>
                    <a:pt x="64" y="71"/>
                  </a:lnTo>
                  <a:lnTo>
                    <a:pt x="72" y="73"/>
                  </a:lnTo>
                  <a:lnTo>
                    <a:pt x="79" y="71"/>
                  </a:lnTo>
                  <a:lnTo>
                    <a:pt x="82" y="63"/>
                  </a:lnTo>
                  <a:lnTo>
                    <a:pt x="79" y="57"/>
                  </a:lnTo>
                  <a:lnTo>
                    <a:pt x="72" y="52"/>
                  </a:lnTo>
                  <a:lnTo>
                    <a:pt x="68" y="50"/>
                  </a:lnTo>
                  <a:lnTo>
                    <a:pt x="66" y="43"/>
                  </a:lnTo>
                  <a:lnTo>
                    <a:pt x="65" y="35"/>
                  </a:lnTo>
                  <a:lnTo>
                    <a:pt x="59" y="24"/>
                  </a:lnTo>
                  <a:lnTo>
                    <a:pt x="51" y="20"/>
                  </a:lnTo>
                  <a:lnTo>
                    <a:pt x="41" y="13"/>
                  </a:lnTo>
                  <a:lnTo>
                    <a:pt x="37" y="12"/>
                  </a:lnTo>
                  <a:lnTo>
                    <a:pt x="35" y="3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20" y="3"/>
                  </a:lnTo>
                  <a:lnTo>
                    <a:pt x="19" y="13"/>
                  </a:lnTo>
                  <a:lnTo>
                    <a:pt x="18" y="18"/>
                  </a:lnTo>
                  <a:lnTo>
                    <a:pt x="13" y="9"/>
                  </a:lnTo>
                  <a:lnTo>
                    <a:pt x="5" y="7"/>
                  </a:lnTo>
                  <a:lnTo>
                    <a:pt x="0" y="11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47"/>
                  </a:lnTo>
                  <a:lnTo>
                    <a:pt x="7" y="61"/>
                  </a:lnTo>
                  <a:lnTo>
                    <a:pt x="3" y="76"/>
                  </a:lnTo>
                  <a:lnTo>
                    <a:pt x="6" y="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8" name="Group 63"/>
            <p:cNvGrpSpPr>
              <a:grpSpLocks/>
            </p:cNvGrpSpPr>
            <p:nvPr/>
          </p:nvGrpSpPr>
          <p:grpSpPr bwMode="auto">
            <a:xfrm>
              <a:off x="432" y="1680"/>
              <a:ext cx="2947" cy="1895"/>
              <a:chOff x="631" y="1689"/>
              <a:chExt cx="2947" cy="1895"/>
            </a:xfrm>
          </p:grpSpPr>
          <p:sp>
            <p:nvSpPr>
              <p:cNvPr id="23589" name="Freeform 5"/>
              <p:cNvSpPr>
                <a:spLocks/>
              </p:cNvSpPr>
              <p:nvPr/>
            </p:nvSpPr>
            <p:spPr bwMode="auto">
              <a:xfrm>
                <a:off x="800" y="2984"/>
                <a:ext cx="120" cy="169"/>
              </a:xfrm>
              <a:custGeom>
                <a:avLst/>
                <a:gdLst>
                  <a:gd name="T0" fmla="*/ 64 w 120"/>
                  <a:gd name="T1" fmla="*/ 10 h 169"/>
                  <a:gd name="T2" fmla="*/ 59 w 120"/>
                  <a:gd name="T3" fmla="*/ 16 h 169"/>
                  <a:gd name="T4" fmla="*/ 57 w 120"/>
                  <a:gd name="T5" fmla="*/ 23 h 169"/>
                  <a:gd name="T6" fmla="*/ 57 w 120"/>
                  <a:gd name="T7" fmla="*/ 43 h 169"/>
                  <a:gd name="T8" fmla="*/ 53 w 120"/>
                  <a:gd name="T9" fmla="*/ 45 h 169"/>
                  <a:gd name="T10" fmla="*/ 49 w 120"/>
                  <a:gd name="T11" fmla="*/ 43 h 169"/>
                  <a:gd name="T12" fmla="*/ 38 w 120"/>
                  <a:gd name="T13" fmla="*/ 22 h 169"/>
                  <a:gd name="T14" fmla="*/ 29 w 120"/>
                  <a:gd name="T15" fmla="*/ 6 h 169"/>
                  <a:gd name="T16" fmla="*/ 21 w 120"/>
                  <a:gd name="T17" fmla="*/ 0 h 169"/>
                  <a:gd name="T18" fmla="*/ 20 w 120"/>
                  <a:gd name="T19" fmla="*/ 1 h 169"/>
                  <a:gd name="T20" fmla="*/ 18 w 120"/>
                  <a:gd name="T21" fmla="*/ 12 h 169"/>
                  <a:gd name="T22" fmla="*/ 19 w 120"/>
                  <a:gd name="T23" fmla="*/ 19 h 169"/>
                  <a:gd name="T24" fmla="*/ 19 w 120"/>
                  <a:gd name="T25" fmla="*/ 29 h 169"/>
                  <a:gd name="T26" fmla="*/ 16 w 120"/>
                  <a:gd name="T27" fmla="*/ 36 h 169"/>
                  <a:gd name="T28" fmla="*/ 11 w 120"/>
                  <a:gd name="T29" fmla="*/ 41 h 169"/>
                  <a:gd name="T30" fmla="*/ 7 w 120"/>
                  <a:gd name="T31" fmla="*/ 47 h 169"/>
                  <a:gd name="T32" fmla="*/ 11 w 120"/>
                  <a:gd name="T33" fmla="*/ 63 h 169"/>
                  <a:gd name="T34" fmla="*/ 6 w 120"/>
                  <a:gd name="T35" fmla="*/ 67 h 169"/>
                  <a:gd name="T36" fmla="*/ 2 w 120"/>
                  <a:gd name="T37" fmla="*/ 75 h 169"/>
                  <a:gd name="T38" fmla="*/ 0 w 120"/>
                  <a:gd name="T39" fmla="*/ 83 h 169"/>
                  <a:gd name="T40" fmla="*/ 2 w 120"/>
                  <a:gd name="T41" fmla="*/ 88 h 169"/>
                  <a:gd name="T42" fmla="*/ 6 w 120"/>
                  <a:gd name="T43" fmla="*/ 94 h 169"/>
                  <a:gd name="T44" fmla="*/ 6 w 120"/>
                  <a:gd name="T45" fmla="*/ 108 h 169"/>
                  <a:gd name="T46" fmla="*/ 27 w 120"/>
                  <a:gd name="T47" fmla="*/ 113 h 169"/>
                  <a:gd name="T48" fmla="*/ 50 w 120"/>
                  <a:gd name="T49" fmla="*/ 117 h 169"/>
                  <a:gd name="T50" fmla="*/ 53 w 120"/>
                  <a:gd name="T51" fmla="*/ 122 h 169"/>
                  <a:gd name="T52" fmla="*/ 52 w 120"/>
                  <a:gd name="T53" fmla="*/ 126 h 169"/>
                  <a:gd name="T54" fmla="*/ 42 w 120"/>
                  <a:gd name="T55" fmla="*/ 136 h 169"/>
                  <a:gd name="T56" fmla="*/ 32 w 120"/>
                  <a:gd name="T57" fmla="*/ 138 h 169"/>
                  <a:gd name="T58" fmla="*/ 26 w 120"/>
                  <a:gd name="T59" fmla="*/ 135 h 169"/>
                  <a:gd name="T60" fmla="*/ 22 w 120"/>
                  <a:gd name="T61" fmla="*/ 144 h 169"/>
                  <a:gd name="T62" fmla="*/ 22 w 120"/>
                  <a:gd name="T63" fmla="*/ 150 h 169"/>
                  <a:gd name="T64" fmla="*/ 26 w 120"/>
                  <a:gd name="T65" fmla="*/ 160 h 169"/>
                  <a:gd name="T66" fmla="*/ 30 w 120"/>
                  <a:gd name="T67" fmla="*/ 164 h 169"/>
                  <a:gd name="T68" fmla="*/ 36 w 120"/>
                  <a:gd name="T69" fmla="*/ 168 h 169"/>
                  <a:gd name="T70" fmla="*/ 38 w 120"/>
                  <a:gd name="T71" fmla="*/ 167 h 169"/>
                  <a:gd name="T72" fmla="*/ 47 w 120"/>
                  <a:gd name="T73" fmla="*/ 157 h 169"/>
                  <a:gd name="T74" fmla="*/ 51 w 120"/>
                  <a:gd name="T75" fmla="*/ 154 h 169"/>
                  <a:gd name="T76" fmla="*/ 59 w 120"/>
                  <a:gd name="T77" fmla="*/ 154 h 169"/>
                  <a:gd name="T78" fmla="*/ 65 w 120"/>
                  <a:gd name="T79" fmla="*/ 154 h 169"/>
                  <a:gd name="T80" fmla="*/ 72 w 120"/>
                  <a:gd name="T81" fmla="*/ 152 h 169"/>
                  <a:gd name="T82" fmla="*/ 74 w 120"/>
                  <a:gd name="T83" fmla="*/ 145 h 169"/>
                  <a:gd name="T84" fmla="*/ 78 w 120"/>
                  <a:gd name="T85" fmla="*/ 136 h 169"/>
                  <a:gd name="T86" fmla="*/ 89 w 120"/>
                  <a:gd name="T87" fmla="*/ 132 h 169"/>
                  <a:gd name="T88" fmla="*/ 102 w 120"/>
                  <a:gd name="T89" fmla="*/ 132 h 169"/>
                  <a:gd name="T90" fmla="*/ 110 w 120"/>
                  <a:gd name="T91" fmla="*/ 136 h 169"/>
                  <a:gd name="T92" fmla="*/ 115 w 120"/>
                  <a:gd name="T93" fmla="*/ 136 h 169"/>
                  <a:gd name="T94" fmla="*/ 119 w 120"/>
                  <a:gd name="T95" fmla="*/ 132 h 169"/>
                  <a:gd name="T96" fmla="*/ 117 w 120"/>
                  <a:gd name="T97" fmla="*/ 122 h 169"/>
                  <a:gd name="T98" fmla="*/ 111 w 120"/>
                  <a:gd name="T99" fmla="*/ 113 h 169"/>
                  <a:gd name="T100" fmla="*/ 110 w 120"/>
                  <a:gd name="T101" fmla="*/ 99 h 169"/>
                  <a:gd name="T102" fmla="*/ 115 w 120"/>
                  <a:gd name="T103" fmla="*/ 88 h 169"/>
                  <a:gd name="T104" fmla="*/ 117 w 120"/>
                  <a:gd name="T105" fmla="*/ 76 h 169"/>
                  <a:gd name="T106" fmla="*/ 118 w 120"/>
                  <a:gd name="T107" fmla="*/ 61 h 169"/>
                  <a:gd name="T108" fmla="*/ 105 w 120"/>
                  <a:gd name="T109" fmla="*/ 60 h 169"/>
                  <a:gd name="T110" fmla="*/ 90 w 120"/>
                  <a:gd name="T111" fmla="*/ 63 h 169"/>
                  <a:gd name="T112" fmla="*/ 82 w 120"/>
                  <a:gd name="T113" fmla="*/ 58 h 169"/>
                  <a:gd name="T114" fmla="*/ 78 w 120"/>
                  <a:gd name="T115" fmla="*/ 50 h 169"/>
                  <a:gd name="T116" fmla="*/ 79 w 120"/>
                  <a:gd name="T117" fmla="*/ 37 h 169"/>
                  <a:gd name="T118" fmla="*/ 78 w 120"/>
                  <a:gd name="T119" fmla="*/ 23 h 169"/>
                  <a:gd name="T120" fmla="*/ 74 w 120"/>
                  <a:gd name="T121" fmla="*/ 14 h 169"/>
                  <a:gd name="T122" fmla="*/ 64 w 120"/>
                  <a:gd name="T123" fmla="*/ 1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0"/>
                  <a:gd name="T187" fmla="*/ 0 h 169"/>
                  <a:gd name="T188" fmla="*/ 120 w 120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0" h="169">
                    <a:moveTo>
                      <a:pt x="64" y="10"/>
                    </a:moveTo>
                    <a:lnTo>
                      <a:pt x="59" y="16"/>
                    </a:lnTo>
                    <a:lnTo>
                      <a:pt x="57" y="23"/>
                    </a:lnTo>
                    <a:lnTo>
                      <a:pt x="57" y="43"/>
                    </a:lnTo>
                    <a:lnTo>
                      <a:pt x="53" y="45"/>
                    </a:lnTo>
                    <a:lnTo>
                      <a:pt x="49" y="43"/>
                    </a:lnTo>
                    <a:lnTo>
                      <a:pt x="38" y="22"/>
                    </a:lnTo>
                    <a:lnTo>
                      <a:pt x="29" y="6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2"/>
                    </a:lnTo>
                    <a:lnTo>
                      <a:pt x="19" y="19"/>
                    </a:lnTo>
                    <a:lnTo>
                      <a:pt x="19" y="29"/>
                    </a:lnTo>
                    <a:lnTo>
                      <a:pt x="16" y="36"/>
                    </a:lnTo>
                    <a:lnTo>
                      <a:pt x="11" y="41"/>
                    </a:lnTo>
                    <a:lnTo>
                      <a:pt x="7" y="47"/>
                    </a:lnTo>
                    <a:lnTo>
                      <a:pt x="11" y="63"/>
                    </a:lnTo>
                    <a:lnTo>
                      <a:pt x="6" y="67"/>
                    </a:lnTo>
                    <a:lnTo>
                      <a:pt x="2" y="75"/>
                    </a:lnTo>
                    <a:lnTo>
                      <a:pt x="0" y="83"/>
                    </a:lnTo>
                    <a:lnTo>
                      <a:pt x="2" y="88"/>
                    </a:lnTo>
                    <a:lnTo>
                      <a:pt x="6" y="94"/>
                    </a:lnTo>
                    <a:lnTo>
                      <a:pt x="6" y="108"/>
                    </a:lnTo>
                    <a:lnTo>
                      <a:pt x="27" y="113"/>
                    </a:lnTo>
                    <a:lnTo>
                      <a:pt x="50" y="117"/>
                    </a:lnTo>
                    <a:lnTo>
                      <a:pt x="53" y="122"/>
                    </a:lnTo>
                    <a:lnTo>
                      <a:pt x="52" y="126"/>
                    </a:lnTo>
                    <a:lnTo>
                      <a:pt x="42" y="136"/>
                    </a:lnTo>
                    <a:lnTo>
                      <a:pt x="32" y="138"/>
                    </a:lnTo>
                    <a:lnTo>
                      <a:pt x="26" y="135"/>
                    </a:lnTo>
                    <a:lnTo>
                      <a:pt x="22" y="144"/>
                    </a:lnTo>
                    <a:lnTo>
                      <a:pt x="22" y="150"/>
                    </a:lnTo>
                    <a:lnTo>
                      <a:pt x="26" y="160"/>
                    </a:lnTo>
                    <a:lnTo>
                      <a:pt x="30" y="164"/>
                    </a:lnTo>
                    <a:lnTo>
                      <a:pt x="36" y="168"/>
                    </a:lnTo>
                    <a:lnTo>
                      <a:pt x="38" y="167"/>
                    </a:lnTo>
                    <a:lnTo>
                      <a:pt x="47" y="157"/>
                    </a:lnTo>
                    <a:lnTo>
                      <a:pt x="51" y="154"/>
                    </a:lnTo>
                    <a:lnTo>
                      <a:pt x="59" y="154"/>
                    </a:lnTo>
                    <a:lnTo>
                      <a:pt x="65" y="154"/>
                    </a:lnTo>
                    <a:lnTo>
                      <a:pt x="72" y="152"/>
                    </a:lnTo>
                    <a:lnTo>
                      <a:pt x="74" y="145"/>
                    </a:lnTo>
                    <a:lnTo>
                      <a:pt x="78" y="136"/>
                    </a:lnTo>
                    <a:lnTo>
                      <a:pt x="89" y="132"/>
                    </a:lnTo>
                    <a:lnTo>
                      <a:pt x="102" y="132"/>
                    </a:lnTo>
                    <a:lnTo>
                      <a:pt x="110" y="136"/>
                    </a:lnTo>
                    <a:lnTo>
                      <a:pt x="115" y="136"/>
                    </a:lnTo>
                    <a:lnTo>
                      <a:pt x="119" y="132"/>
                    </a:lnTo>
                    <a:lnTo>
                      <a:pt x="117" y="122"/>
                    </a:lnTo>
                    <a:lnTo>
                      <a:pt x="111" y="113"/>
                    </a:lnTo>
                    <a:lnTo>
                      <a:pt x="110" y="99"/>
                    </a:lnTo>
                    <a:lnTo>
                      <a:pt x="115" y="88"/>
                    </a:lnTo>
                    <a:lnTo>
                      <a:pt x="117" y="76"/>
                    </a:lnTo>
                    <a:lnTo>
                      <a:pt x="118" y="61"/>
                    </a:lnTo>
                    <a:lnTo>
                      <a:pt x="105" y="60"/>
                    </a:lnTo>
                    <a:lnTo>
                      <a:pt x="90" y="63"/>
                    </a:lnTo>
                    <a:lnTo>
                      <a:pt x="82" y="58"/>
                    </a:lnTo>
                    <a:lnTo>
                      <a:pt x="78" y="50"/>
                    </a:lnTo>
                    <a:lnTo>
                      <a:pt x="79" y="37"/>
                    </a:lnTo>
                    <a:lnTo>
                      <a:pt x="78" y="23"/>
                    </a:lnTo>
                    <a:lnTo>
                      <a:pt x="74" y="14"/>
                    </a:lnTo>
                    <a:lnTo>
                      <a:pt x="64" y="1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Freeform 6"/>
              <p:cNvSpPr>
                <a:spLocks/>
              </p:cNvSpPr>
              <p:nvPr/>
            </p:nvSpPr>
            <p:spPr bwMode="auto">
              <a:xfrm>
                <a:off x="762" y="2955"/>
                <a:ext cx="59" cy="138"/>
              </a:xfrm>
              <a:custGeom>
                <a:avLst/>
                <a:gdLst>
                  <a:gd name="T0" fmla="*/ 58 w 59"/>
                  <a:gd name="T1" fmla="*/ 30 h 138"/>
                  <a:gd name="T2" fmla="*/ 56 w 59"/>
                  <a:gd name="T3" fmla="*/ 41 h 138"/>
                  <a:gd name="T4" fmla="*/ 57 w 59"/>
                  <a:gd name="T5" fmla="*/ 48 h 138"/>
                  <a:gd name="T6" fmla="*/ 57 w 59"/>
                  <a:gd name="T7" fmla="*/ 58 h 138"/>
                  <a:gd name="T8" fmla="*/ 54 w 59"/>
                  <a:gd name="T9" fmla="*/ 65 h 138"/>
                  <a:gd name="T10" fmla="*/ 49 w 59"/>
                  <a:gd name="T11" fmla="*/ 70 h 138"/>
                  <a:gd name="T12" fmla="*/ 45 w 59"/>
                  <a:gd name="T13" fmla="*/ 76 h 138"/>
                  <a:gd name="T14" fmla="*/ 49 w 59"/>
                  <a:gd name="T15" fmla="*/ 92 h 138"/>
                  <a:gd name="T16" fmla="*/ 44 w 59"/>
                  <a:gd name="T17" fmla="*/ 96 h 138"/>
                  <a:gd name="T18" fmla="*/ 40 w 59"/>
                  <a:gd name="T19" fmla="*/ 104 h 138"/>
                  <a:gd name="T20" fmla="*/ 38 w 59"/>
                  <a:gd name="T21" fmla="*/ 112 h 138"/>
                  <a:gd name="T22" fmla="*/ 40 w 59"/>
                  <a:gd name="T23" fmla="*/ 117 h 138"/>
                  <a:gd name="T24" fmla="*/ 44 w 59"/>
                  <a:gd name="T25" fmla="*/ 123 h 138"/>
                  <a:gd name="T26" fmla="*/ 44 w 59"/>
                  <a:gd name="T27" fmla="*/ 137 h 138"/>
                  <a:gd name="T28" fmla="*/ 29 w 59"/>
                  <a:gd name="T29" fmla="*/ 126 h 138"/>
                  <a:gd name="T30" fmla="*/ 17 w 59"/>
                  <a:gd name="T31" fmla="*/ 111 h 138"/>
                  <a:gd name="T32" fmla="*/ 14 w 59"/>
                  <a:gd name="T33" fmla="*/ 95 h 138"/>
                  <a:gd name="T34" fmla="*/ 17 w 59"/>
                  <a:gd name="T35" fmla="*/ 74 h 138"/>
                  <a:gd name="T36" fmla="*/ 14 w 59"/>
                  <a:gd name="T37" fmla="*/ 58 h 138"/>
                  <a:gd name="T38" fmla="*/ 1 w 59"/>
                  <a:gd name="T39" fmla="*/ 44 h 138"/>
                  <a:gd name="T40" fmla="*/ 0 w 59"/>
                  <a:gd name="T41" fmla="*/ 34 h 138"/>
                  <a:gd name="T42" fmla="*/ 4 w 59"/>
                  <a:gd name="T43" fmla="*/ 29 h 138"/>
                  <a:gd name="T44" fmla="*/ 7 w 59"/>
                  <a:gd name="T45" fmla="*/ 20 h 138"/>
                  <a:gd name="T46" fmla="*/ 13 w 59"/>
                  <a:gd name="T47" fmla="*/ 14 h 138"/>
                  <a:gd name="T48" fmla="*/ 20 w 59"/>
                  <a:gd name="T49" fmla="*/ 0 h 138"/>
                  <a:gd name="T50" fmla="*/ 39 w 59"/>
                  <a:gd name="T51" fmla="*/ 14 h 138"/>
                  <a:gd name="T52" fmla="*/ 58 w 59"/>
                  <a:gd name="T53" fmla="*/ 30 h 1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9"/>
                  <a:gd name="T82" fmla="*/ 0 h 138"/>
                  <a:gd name="T83" fmla="*/ 59 w 59"/>
                  <a:gd name="T84" fmla="*/ 138 h 13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9" h="138">
                    <a:moveTo>
                      <a:pt x="58" y="30"/>
                    </a:moveTo>
                    <a:lnTo>
                      <a:pt x="56" y="41"/>
                    </a:lnTo>
                    <a:lnTo>
                      <a:pt x="57" y="48"/>
                    </a:lnTo>
                    <a:lnTo>
                      <a:pt x="57" y="58"/>
                    </a:lnTo>
                    <a:lnTo>
                      <a:pt x="54" y="65"/>
                    </a:lnTo>
                    <a:lnTo>
                      <a:pt x="49" y="70"/>
                    </a:lnTo>
                    <a:lnTo>
                      <a:pt x="45" y="76"/>
                    </a:lnTo>
                    <a:lnTo>
                      <a:pt x="49" y="92"/>
                    </a:lnTo>
                    <a:lnTo>
                      <a:pt x="44" y="96"/>
                    </a:lnTo>
                    <a:lnTo>
                      <a:pt x="40" y="104"/>
                    </a:lnTo>
                    <a:lnTo>
                      <a:pt x="38" y="112"/>
                    </a:lnTo>
                    <a:lnTo>
                      <a:pt x="40" y="117"/>
                    </a:lnTo>
                    <a:lnTo>
                      <a:pt x="44" y="123"/>
                    </a:lnTo>
                    <a:lnTo>
                      <a:pt x="44" y="137"/>
                    </a:lnTo>
                    <a:lnTo>
                      <a:pt x="29" y="126"/>
                    </a:lnTo>
                    <a:lnTo>
                      <a:pt x="17" y="111"/>
                    </a:lnTo>
                    <a:lnTo>
                      <a:pt x="14" y="95"/>
                    </a:lnTo>
                    <a:lnTo>
                      <a:pt x="17" y="74"/>
                    </a:lnTo>
                    <a:lnTo>
                      <a:pt x="14" y="58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4" y="29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0"/>
                    </a:lnTo>
                    <a:lnTo>
                      <a:pt x="39" y="14"/>
                    </a:lnTo>
                    <a:lnTo>
                      <a:pt x="58" y="3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1" name="Freeform 7"/>
              <p:cNvSpPr>
                <a:spLocks/>
              </p:cNvSpPr>
              <p:nvPr/>
            </p:nvSpPr>
            <p:spPr bwMode="auto">
              <a:xfrm>
                <a:off x="749" y="2830"/>
                <a:ext cx="117" cy="200"/>
              </a:xfrm>
              <a:custGeom>
                <a:avLst/>
                <a:gdLst>
                  <a:gd name="T0" fmla="*/ 115 w 117"/>
                  <a:gd name="T1" fmla="*/ 164 h 200"/>
                  <a:gd name="T2" fmla="*/ 110 w 117"/>
                  <a:gd name="T3" fmla="*/ 170 h 200"/>
                  <a:gd name="T4" fmla="*/ 108 w 117"/>
                  <a:gd name="T5" fmla="*/ 177 h 200"/>
                  <a:gd name="T6" fmla="*/ 108 w 117"/>
                  <a:gd name="T7" fmla="*/ 197 h 200"/>
                  <a:gd name="T8" fmla="*/ 104 w 117"/>
                  <a:gd name="T9" fmla="*/ 199 h 200"/>
                  <a:gd name="T10" fmla="*/ 100 w 117"/>
                  <a:gd name="T11" fmla="*/ 197 h 200"/>
                  <a:gd name="T12" fmla="*/ 89 w 117"/>
                  <a:gd name="T13" fmla="*/ 176 h 200"/>
                  <a:gd name="T14" fmla="*/ 80 w 117"/>
                  <a:gd name="T15" fmla="*/ 160 h 200"/>
                  <a:gd name="T16" fmla="*/ 72 w 117"/>
                  <a:gd name="T17" fmla="*/ 154 h 200"/>
                  <a:gd name="T18" fmla="*/ 71 w 117"/>
                  <a:gd name="T19" fmla="*/ 155 h 200"/>
                  <a:gd name="T20" fmla="*/ 54 w 117"/>
                  <a:gd name="T21" fmla="*/ 142 h 200"/>
                  <a:gd name="T22" fmla="*/ 44 w 117"/>
                  <a:gd name="T23" fmla="*/ 134 h 200"/>
                  <a:gd name="T24" fmla="*/ 32 w 117"/>
                  <a:gd name="T25" fmla="*/ 125 h 200"/>
                  <a:gd name="T26" fmla="*/ 30 w 117"/>
                  <a:gd name="T27" fmla="*/ 111 h 200"/>
                  <a:gd name="T28" fmla="*/ 21 w 117"/>
                  <a:gd name="T29" fmla="*/ 99 h 200"/>
                  <a:gd name="T30" fmla="*/ 6 w 117"/>
                  <a:gd name="T31" fmla="*/ 88 h 200"/>
                  <a:gd name="T32" fmla="*/ 0 w 117"/>
                  <a:gd name="T33" fmla="*/ 75 h 200"/>
                  <a:gd name="T34" fmla="*/ 6 w 117"/>
                  <a:gd name="T35" fmla="*/ 73 h 200"/>
                  <a:gd name="T36" fmla="*/ 15 w 117"/>
                  <a:gd name="T37" fmla="*/ 72 h 200"/>
                  <a:gd name="T38" fmla="*/ 22 w 117"/>
                  <a:gd name="T39" fmla="*/ 66 h 200"/>
                  <a:gd name="T40" fmla="*/ 27 w 117"/>
                  <a:gd name="T41" fmla="*/ 56 h 200"/>
                  <a:gd name="T42" fmla="*/ 33 w 117"/>
                  <a:gd name="T43" fmla="*/ 46 h 200"/>
                  <a:gd name="T44" fmla="*/ 34 w 117"/>
                  <a:gd name="T45" fmla="*/ 37 h 200"/>
                  <a:gd name="T46" fmla="*/ 33 w 117"/>
                  <a:gd name="T47" fmla="*/ 22 h 200"/>
                  <a:gd name="T48" fmla="*/ 30 w 117"/>
                  <a:gd name="T49" fmla="*/ 8 h 200"/>
                  <a:gd name="T50" fmla="*/ 27 w 117"/>
                  <a:gd name="T51" fmla="*/ 0 h 200"/>
                  <a:gd name="T52" fmla="*/ 34 w 117"/>
                  <a:gd name="T53" fmla="*/ 0 h 200"/>
                  <a:gd name="T54" fmla="*/ 40 w 117"/>
                  <a:gd name="T55" fmla="*/ 5 h 200"/>
                  <a:gd name="T56" fmla="*/ 44 w 117"/>
                  <a:gd name="T57" fmla="*/ 11 h 200"/>
                  <a:gd name="T58" fmla="*/ 48 w 117"/>
                  <a:gd name="T59" fmla="*/ 19 h 200"/>
                  <a:gd name="T60" fmla="*/ 53 w 117"/>
                  <a:gd name="T61" fmla="*/ 41 h 200"/>
                  <a:gd name="T62" fmla="*/ 56 w 117"/>
                  <a:gd name="T63" fmla="*/ 47 h 200"/>
                  <a:gd name="T64" fmla="*/ 60 w 117"/>
                  <a:gd name="T65" fmla="*/ 53 h 200"/>
                  <a:gd name="T66" fmla="*/ 63 w 117"/>
                  <a:gd name="T67" fmla="*/ 56 h 200"/>
                  <a:gd name="T68" fmla="*/ 70 w 117"/>
                  <a:gd name="T69" fmla="*/ 62 h 200"/>
                  <a:gd name="T70" fmla="*/ 76 w 117"/>
                  <a:gd name="T71" fmla="*/ 69 h 200"/>
                  <a:gd name="T72" fmla="*/ 80 w 117"/>
                  <a:gd name="T73" fmla="*/ 76 h 200"/>
                  <a:gd name="T74" fmla="*/ 82 w 117"/>
                  <a:gd name="T75" fmla="*/ 89 h 200"/>
                  <a:gd name="T76" fmla="*/ 83 w 117"/>
                  <a:gd name="T77" fmla="*/ 96 h 200"/>
                  <a:gd name="T78" fmla="*/ 89 w 117"/>
                  <a:gd name="T79" fmla="*/ 101 h 200"/>
                  <a:gd name="T80" fmla="*/ 93 w 117"/>
                  <a:gd name="T81" fmla="*/ 105 h 200"/>
                  <a:gd name="T82" fmla="*/ 103 w 117"/>
                  <a:gd name="T83" fmla="*/ 109 h 200"/>
                  <a:gd name="T84" fmla="*/ 107 w 117"/>
                  <a:gd name="T85" fmla="*/ 114 h 200"/>
                  <a:gd name="T86" fmla="*/ 113 w 117"/>
                  <a:gd name="T87" fmla="*/ 122 h 200"/>
                  <a:gd name="T88" fmla="*/ 116 w 117"/>
                  <a:gd name="T89" fmla="*/ 129 h 200"/>
                  <a:gd name="T90" fmla="*/ 115 w 117"/>
                  <a:gd name="T91" fmla="*/ 136 h 200"/>
                  <a:gd name="T92" fmla="*/ 110 w 117"/>
                  <a:gd name="T93" fmla="*/ 148 h 200"/>
                  <a:gd name="T94" fmla="*/ 115 w 117"/>
                  <a:gd name="T95" fmla="*/ 164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7"/>
                  <a:gd name="T145" fmla="*/ 0 h 200"/>
                  <a:gd name="T146" fmla="*/ 117 w 117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7" h="200">
                    <a:moveTo>
                      <a:pt x="115" y="164"/>
                    </a:moveTo>
                    <a:lnTo>
                      <a:pt x="110" y="170"/>
                    </a:lnTo>
                    <a:lnTo>
                      <a:pt x="108" y="177"/>
                    </a:lnTo>
                    <a:lnTo>
                      <a:pt x="108" y="197"/>
                    </a:lnTo>
                    <a:lnTo>
                      <a:pt x="104" y="199"/>
                    </a:lnTo>
                    <a:lnTo>
                      <a:pt x="100" y="197"/>
                    </a:lnTo>
                    <a:lnTo>
                      <a:pt x="89" y="176"/>
                    </a:lnTo>
                    <a:lnTo>
                      <a:pt x="80" y="160"/>
                    </a:lnTo>
                    <a:lnTo>
                      <a:pt x="72" y="154"/>
                    </a:lnTo>
                    <a:lnTo>
                      <a:pt x="71" y="155"/>
                    </a:lnTo>
                    <a:lnTo>
                      <a:pt x="54" y="142"/>
                    </a:lnTo>
                    <a:lnTo>
                      <a:pt x="44" y="134"/>
                    </a:lnTo>
                    <a:lnTo>
                      <a:pt x="32" y="125"/>
                    </a:lnTo>
                    <a:lnTo>
                      <a:pt x="30" y="111"/>
                    </a:lnTo>
                    <a:lnTo>
                      <a:pt x="21" y="99"/>
                    </a:lnTo>
                    <a:lnTo>
                      <a:pt x="6" y="88"/>
                    </a:lnTo>
                    <a:lnTo>
                      <a:pt x="0" y="75"/>
                    </a:lnTo>
                    <a:lnTo>
                      <a:pt x="6" y="73"/>
                    </a:lnTo>
                    <a:lnTo>
                      <a:pt x="15" y="72"/>
                    </a:lnTo>
                    <a:lnTo>
                      <a:pt x="22" y="66"/>
                    </a:lnTo>
                    <a:lnTo>
                      <a:pt x="27" y="56"/>
                    </a:lnTo>
                    <a:lnTo>
                      <a:pt x="33" y="46"/>
                    </a:lnTo>
                    <a:lnTo>
                      <a:pt x="34" y="37"/>
                    </a:lnTo>
                    <a:lnTo>
                      <a:pt x="33" y="22"/>
                    </a:lnTo>
                    <a:lnTo>
                      <a:pt x="30" y="8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0" y="5"/>
                    </a:lnTo>
                    <a:lnTo>
                      <a:pt x="44" y="11"/>
                    </a:lnTo>
                    <a:lnTo>
                      <a:pt x="48" y="19"/>
                    </a:lnTo>
                    <a:lnTo>
                      <a:pt x="53" y="41"/>
                    </a:lnTo>
                    <a:lnTo>
                      <a:pt x="56" y="47"/>
                    </a:lnTo>
                    <a:lnTo>
                      <a:pt x="60" y="53"/>
                    </a:lnTo>
                    <a:lnTo>
                      <a:pt x="63" y="56"/>
                    </a:lnTo>
                    <a:lnTo>
                      <a:pt x="70" y="62"/>
                    </a:lnTo>
                    <a:lnTo>
                      <a:pt x="76" y="69"/>
                    </a:lnTo>
                    <a:lnTo>
                      <a:pt x="80" y="76"/>
                    </a:lnTo>
                    <a:lnTo>
                      <a:pt x="82" y="89"/>
                    </a:lnTo>
                    <a:lnTo>
                      <a:pt x="83" y="96"/>
                    </a:lnTo>
                    <a:lnTo>
                      <a:pt x="89" y="101"/>
                    </a:lnTo>
                    <a:lnTo>
                      <a:pt x="93" y="105"/>
                    </a:lnTo>
                    <a:lnTo>
                      <a:pt x="103" y="109"/>
                    </a:lnTo>
                    <a:lnTo>
                      <a:pt x="107" y="114"/>
                    </a:lnTo>
                    <a:lnTo>
                      <a:pt x="113" y="122"/>
                    </a:lnTo>
                    <a:lnTo>
                      <a:pt x="116" y="129"/>
                    </a:lnTo>
                    <a:lnTo>
                      <a:pt x="115" y="136"/>
                    </a:lnTo>
                    <a:lnTo>
                      <a:pt x="110" y="148"/>
                    </a:lnTo>
                    <a:lnTo>
                      <a:pt x="115" y="164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2" name="Freeform 8"/>
              <p:cNvSpPr>
                <a:spLocks/>
              </p:cNvSpPr>
              <p:nvPr/>
            </p:nvSpPr>
            <p:spPr bwMode="auto">
              <a:xfrm>
                <a:off x="631" y="2287"/>
                <a:ext cx="308" cy="415"/>
              </a:xfrm>
              <a:custGeom>
                <a:avLst/>
                <a:gdLst>
                  <a:gd name="T0" fmla="*/ 130 w 308"/>
                  <a:gd name="T1" fmla="*/ 6 h 415"/>
                  <a:gd name="T2" fmla="*/ 92 w 308"/>
                  <a:gd name="T3" fmla="*/ 24 h 415"/>
                  <a:gd name="T4" fmla="*/ 28 w 308"/>
                  <a:gd name="T5" fmla="*/ 23 h 415"/>
                  <a:gd name="T6" fmla="*/ 0 w 308"/>
                  <a:gd name="T7" fmla="*/ 36 h 415"/>
                  <a:gd name="T8" fmla="*/ 20 w 308"/>
                  <a:gd name="T9" fmla="*/ 65 h 415"/>
                  <a:gd name="T10" fmla="*/ 27 w 308"/>
                  <a:gd name="T11" fmla="*/ 92 h 415"/>
                  <a:gd name="T12" fmla="*/ 44 w 308"/>
                  <a:gd name="T13" fmla="*/ 123 h 415"/>
                  <a:gd name="T14" fmla="*/ 81 w 308"/>
                  <a:gd name="T15" fmla="*/ 148 h 415"/>
                  <a:gd name="T16" fmla="*/ 86 w 308"/>
                  <a:gd name="T17" fmla="*/ 192 h 415"/>
                  <a:gd name="T18" fmla="*/ 69 w 308"/>
                  <a:gd name="T19" fmla="*/ 210 h 415"/>
                  <a:gd name="T20" fmla="*/ 60 w 308"/>
                  <a:gd name="T21" fmla="*/ 240 h 415"/>
                  <a:gd name="T22" fmla="*/ 42 w 308"/>
                  <a:gd name="T23" fmla="*/ 242 h 415"/>
                  <a:gd name="T24" fmla="*/ 16 w 308"/>
                  <a:gd name="T25" fmla="*/ 237 h 415"/>
                  <a:gd name="T26" fmla="*/ 0 w 308"/>
                  <a:gd name="T27" fmla="*/ 236 h 415"/>
                  <a:gd name="T28" fmla="*/ 12 w 308"/>
                  <a:gd name="T29" fmla="*/ 273 h 415"/>
                  <a:gd name="T30" fmla="*/ 27 w 308"/>
                  <a:gd name="T31" fmla="*/ 266 h 415"/>
                  <a:gd name="T32" fmla="*/ 39 w 308"/>
                  <a:gd name="T33" fmla="*/ 270 h 415"/>
                  <a:gd name="T34" fmla="*/ 80 w 308"/>
                  <a:gd name="T35" fmla="*/ 277 h 415"/>
                  <a:gd name="T36" fmla="*/ 84 w 308"/>
                  <a:gd name="T37" fmla="*/ 323 h 415"/>
                  <a:gd name="T38" fmla="*/ 79 w 308"/>
                  <a:gd name="T39" fmla="*/ 340 h 415"/>
                  <a:gd name="T40" fmla="*/ 58 w 308"/>
                  <a:gd name="T41" fmla="*/ 340 h 415"/>
                  <a:gd name="T42" fmla="*/ 63 w 308"/>
                  <a:gd name="T43" fmla="*/ 368 h 415"/>
                  <a:gd name="T44" fmla="*/ 56 w 308"/>
                  <a:gd name="T45" fmla="*/ 384 h 415"/>
                  <a:gd name="T46" fmla="*/ 114 w 308"/>
                  <a:gd name="T47" fmla="*/ 409 h 415"/>
                  <a:gd name="T48" fmla="*/ 124 w 308"/>
                  <a:gd name="T49" fmla="*/ 401 h 415"/>
                  <a:gd name="T50" fmla="*/ 100 w 308"/>
                  <a:gd name="T51" fmla="*/ 377 h 415"/>
                  <a:gd name="T52" fmla="*/ 103 w 308"/>
                  <a:gd name="T53" fmla="*/ 346 h 415"/>
                  <a:gd name="T54" fmla="*/ 118 w 308"/>
                  <a:gd name="T55" fmla="*/ 357 h 415"/>
                  <a:gd name="T56" fmla="*/ 149 w 308"/>
                  <a:gd name="T57" fmla="*/ 368 h 415"/>
                  <a:gd name="T58" fmla="*/ 181 w 308"/>
                  <a:gd name="T59" fmla="*/ 383 h 415"/>
                  <a:gd name="T60" fmla="*/ 220 w 308"/>
                  <a:gd name="T61" fmla="*/ 391 h 415"/>
                  <a:gd name="T62" fmla="*/ 251 w 308"/>
                  <a:gd name="T63" fmla="*/ 406 h 415"/>
                  <a:gd name="T64" fmla="*/ 279 w 308"/>
                  <a:gd name="T65" fmla="*/ 400 h 415"/>
                  <a:gd name="T66" fmla="*/ 303 w 308"/>
                  <a:gd name="T67" fmla="*/ 374 h 415"/>
                  <a:gd name="T68" fmla="*/ 302 w 308"/>
                  <a:gd name="T69" fmla="*/ 346 h 415"/>
                  <a:gd name="T70" fmla="*/ 291 w 308"/>
                  <a:gd name="T71" fmla="*/ 295 h 415"/>
                  <a:gd name="T72" fmla="*/ 269 w 308"/>
                  <a:gd name="T73" fmla="*/ 273 h 415"/>
                  <a:gd name="T74" fmla="*/ 284 w 308"/>
                  <a:gd name="T75" fmla="*/ 248 h 415"/>
                  <a:gd name="T76" fmla="*/ 290 w 308"/>
                  <a:gd name="T77" fmla="*/ 200 h 415"/>
                  <a:gd name="T78" fmla="*/ 288 w 308"/>
                  <a:gd name="T79" fmla="*/ 165 h 415"/>
                  <a:gd name="T80" fmla="*/ 260 w 308"/>
                  <a:gd name="T81" fmla="*/ 148 h 415"/>
                  <a:gd name="T82" fmla="*/ 243 w 308"/>
                  <a:gd name="T83" fmla="*/ 136 h 415"/>
                  <a:gd name="T84" fmla="*/ 229 w 308"/>
                  <a:gd name="T85" fmla="*/ 128 h 415"/>
                  <a:gd name="T86" fmla="*/ 224 w 308"/>
                  <a:gd name="T87" fmla="*/ 140 h 415"/>
                  <a:gd name="T88" fmla="*/ 207 w 308"/>
                  <a:gd name="T89" fmla="*/ 117 h 415"/>
                  <a:gd name="T90" fmla="*/ 179 w 308"/>
                  <a:gd name="T91" fmla="*/ 52 h 415"/>
                  <a:gd name="T92" fmla="*/ 162 w 308"/>
                  <a:gd name="T93" fmla="*/ 17 h 4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08"/>
                  <a:gd name="T142" fmla="*/ 0 h 415"/>
                  <a:gd name="T143" fmla="*/ 308 w 308"/>
                  <a:gd name="T144" fmla="*/ 415 h 4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08" h="415">
                    <a:moveTo>
                      <a:pt x="152" y="0"/>
                    </a:moveTo>
                    <a:lnTo>
                      <a:pt x="137" y="2"/>
                    </a:lnTo>
                    <a:lnTo>
                      <a:pt x="130" y="6"/>
                    </a:lnTo>
                    <a:lnTo>
                      <a:pt x="117" y="23"/>
                    </a:lnTo>
                    <a:lnTo>
                      <a:pt x="99" y="34"/>
                    </a:lnTo>
                    <a:lnTo>
                      <a:pt x="92" y="24"/>
                    </a:lnTo>
                    <a:lnTo>
                      <a:pt x="77" y="19"/>
                    </a:lnTo>
                    <a:lnTo>
                      <a:pt x="54" y="20"/>
                    </a:lnTo>
                    <a:lnTo>
                      <a:pt x="28" y="23"/>
                    </a:lnTo>
                    <a:lnTo>
                      <a:pt x="8" y="25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7"/>
                    </a:lnTo>
                    <a:lnTo>
                      <a:pt x="11" y="58"/>
                    </a:lnTo>
                    <a:lnTo>
                      <a:pt x="20" y="65"/>
                    </a:lnTo>
                    <a:lnTo>
                      <a:pt x="22" y="83"/>
                    </a:lnTo>
                    <a:lnTo>
                      <a:pt x="20" y="89"/>
                    </a:lnTo>
                    <a:lnTo>
                      <a:pt x="27" y="92"/>
                    </a:lnTo>
                    <a:lnTo>
                      <a:pt x="31" y="102"/>
                    </a:lnTo>
                    <a:lnTo>
                      <a:pt x="33" y="113"/>
                    </a:lnTo>
                    <a:lnTo>
                      <a:pt x="44" y="123"/>
                    </a:lnTo>
                    <a:lnTo>
                      <a:pt x="54" y="130"/>
                    </a:lnTo>
                    <a:lnTo>
                      <a:pt x="69" y="137"/>
                    </a:lnTo>
                    <a:lnTo>
                      <a:pt x="81" y="148"/>
                    </a:lnTo>
                    <a:lnTo>
                      <a:pt x="86" y="162"/>
                    </a:lnTo>
                    <a:lnTo>
                      <a:pt x="88" y="177"/>
                    </a:lnTo>
                    <a:lnTo>
                      <a:pt x="86" y="192"/>
                    </a:lnTo>
                    <a:lnTo>
                      <a:pt x="80" y="201"/>
                    </a:lnTo>
                    <a:lnTo>
                      <a:pt x="75" y="209"/>
                    </a:lnTo>
                    <a:lnTo>
                      <a:pt x="69" y="210"/>
                    </a:lnTo>
                    <a:lnTo>
                      <a:pt x="64" y="221"/>
                    </a:lnTo>
                    <a:lnTo>
                      <a:pt x="63" y="236"/>
                    </a:lnTo>
                    <a:lnTo>
                      <a:pt x="60" y="240"/>
                    </a:lnTo>
                    <a:lnTo>
                      <a:pt x="54" y="247"/>
                    </a:lnTo>
                    <a:lnTo>
                      <a:pt x="46" y="246"/>
                    </a:lnTo>
                    <a:lnTo>
                      <a:pt x="42" y="242"/>
                    </a:lnTo>
                    <a:lnTo>
                      <a:pt x="39" y="237"/>
                    </a:lnTo>
                    <a:lnTo>
                      <a:pt x="25" y="236"/>
                    </a:lnTo>
                    <a:lnTo>
                      <a:pt x="16" y="237"/>
                    </a:lnTo>
                    <a:lnTo>
                      <a:pt x="5" y="234"/>
                    </a:lnTo>
                    <a:lnTo>
                      <a:pt x="0" y="229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5" y="264"/>
                    </a:lnTo>
                    <a:lnTo>
                      <a:pt x="12" y="273"/>
                    </a:lnTo>
                    <a:lnTo>
                      <a:pt x="18" y="274"/>
                    </a:lnTo>
                    <a:lnTo>
                      <a:pt x="23" y="270"/>
                    </a:lnTo>
                    <a:lnTo>
                      <a:pt x="27" y="266"/>
                    </a:lnTo>
                    <a:lnTo>
                      <a:pt x="29" y="264"/>
                    </a:lnTo>
                    <a:lnTo>
                      <a:pt x="33" y="267"/>
                    </a:lnTo>
                    <a:lnTo>
                      <a:pt x="39" y="270"/>
                    </a:lnTo>
                    <a:lnTo>
                      <a:pt x="63" y="270"/>
                    </a:lnTo>
                    <a:lnTo>
                      <a:pt x="73" y="272"/>
                    </a:lnTo>
                    <a:lnTo>
                      <a:pt x="80" y="277"/>
                    </a:lnTo>
                    <a:lnTo>
                      <a:pt x="82" y="293"/>
                    </a:lnTo>
                    <a:lnTo>
                      <a:pt x="71" y="296"/>
                    </a:lnTo>
                    <a:lnTo>
                      <a:pt x="84" y="323"/>
                    </a:lnTo>
                    <a:lnTo>
                      <a:pt x="90" y="334"/>
                    </a:lnTo>
                    <a:lnTo>
                      <a:pt x="88" y="340"/>
                    </a:lnTo>
                    <a:lnTo>
                      <a:pt x="79" y="340"/>
                    </a:lnTo>
                    <a:lnTo>
                      <a:pt x="69" y="333"/>
                    </a:lnTo>
                    <a:lnTo>
                      <a:pt x="60" y="333"/>
                    </a:lnTo>
                    <a:lnTo>
                      <a:pt x="58" y="340"/>
                    </a:lnTo>
                    <a:lnTo>
                      <a:pt x="66" y="350"/>
                    </a:lnTo>
                    <a:lnTo>
                      <a:pt x="67" y="364"/>
                    </a:lnTo>
                    <a:lnTo>
                      <a:pt x="63" y="368"/>
                    </a:lnTo>
                    <a:lnTo>
                      <a:pt x="52" y="367"/>
                    </a:lnTo>
                    <a:lnTo>
                      <a:pt x="48" y="376"/>
                    </a:lnTo>
                    <a:lnTo>
                      <a:pt x="56" y="384"/>
                    </a:lnTo>
                    <a:lnTo>
                      <a:pt x="69" y="394"/>
                    </a:lnTo>
                    <a:lnTo>
                      <a:pt x="92" y="403"/>
                    </a:lnTo>
                    <a:lnTo>
                      <a:pt x="114" y="409"/>
                    </a:lnTo>
                    <a:lnTo>
                      <a:pt x="125" y="414"/>
                    </a:lnTo>
                    <a:lnTo>
                      <a:pt x="130" y="407"/>
                    </a:lnTo>
                    <a:lnTo>
                      <a:pt x="124" y="401"/>
                    </a:lnTo>
                    <a:lnTo>
                      <a:pt x="105" y="395"/>
                    </a:lnTo>
                    <a:lnTo>
                      <a:pt x="101" y="390"/>
                    </a:lnTo>
                    <a:lnTo>
                      <a:pt x="100" y="377"/>
                    </a:lnTo>
                    <a:lnTo>
                      <a:pt x="105" y="364"/>
                    </a:lnTo>
                    <a:lnTo>
                      <a:pt x="105" y="357"/>
                    </a:lnTo>
                    <a:lnTo>
                      <a:pt x="103" y="346"/>
                    </a:lnTo>
                    <a:lnTo>
                      <a:pt x="105" y="338"/>
                    </a:lnTo>
                    <a:lnTo>
                      <a:pt x="116" y="352"/>
                    </a:lnTo>
                    <a:lnTo>
                      <a:pt x="118" y="357"/>
                    </a:lnTo>
                    <a:lnTo>
                      <a:pt x="126" y="362"/>
                    </a:lnTo>
                    <a:lnTo>
                      <a:pt x="142" y="365"/>
                    </a:lnTo>
                    <a:lnTo>
                      <a:pt x="149" y="368"/>
                    </a:lnTo>
                    <a:lnTo>
                      <a:pt x="161" y="378"/>
                    </a:lnTo>
                    <a:lnTo>
                      <a:pt x="171" y="382"/>
                    </a:lnTo>
                    <a:lnTo>
                      <a:pt x="181" y="383"/>
                    </a:lnTo>
                    <a:lnTo>
                      <a:pt x="197" y="387"/>
                    </a:lnTo>
                    <a:lnTo>
                      <a:pt x="215" y="395"/>
                    </a:lnTo>
                    <a:lnTo>
                      <a:pt x="220" y="391"/>
                    </a:lnTo>
                    <a:lnTo>
                      <a:pt x="233" y="388"/>
                    </a:lnTo>
                    <a:lnTo>
                      <a:pt x="241" y="391"/>
                    </a:lnTo>
                    <a:lnTo>
                      <a:pt x="251" y="406"/>
                    </a:lnTo>
                    <a:lnTo>
                      <a:pt x="260" y="409"/>
                    </a:lnTo>
                    <a:lnTo>
                      <a:pt x="269" y="407"/>
                    </a:lnTo>
                    <a:lnTo>
                      <a:pt x="279" y="400"/>
                    </a:lnTo>
                    <a:lnTo>
                      <a:pt x="286" y="387"/>
                    </a:lnTo>
                    <a:lnTo>
                      <a:pt x="292" y="378"/>
                    </a:lnTo>
                    <a:lnTo>
                      <a:pt x="303" y="374"/>
                    </a:lnTo>
                    <a:lnTo>
                      <a:pt x="307" y="366"/>
                    </a:lnTo>
                    <a:lnTo>
                      <a:pt x="305" y="355"/>
                    </a:lnTo>
                    <a:lnTo>
                      <a:pt x="302" y="346"/>
                    </a:lnTo>
                    <a:lnTo>
                      <a:pt x="300" y="320"/>
                    </a:lnTo>
                    <a:lnTo>
                      <a:pt x="297" y="307"/>
                    </a:lnTo>
                    <a:lnTo>
                      <a:pt x="291" y="295"/>
                    </a:lnTo>
                    <a:lnTo>
                      <a:pt x="284" y="285"/>
                    </a:lnTo>
                    <a:lnTo>
                      <a:pt x="273" y="279"/>
                    </a:lnTo>
                    <a:lnTo>
                      <a:pt x="269" y="273"/>
                    </a:lnTo>
                    <a:lnTo>
                      <a:pt x="269" y="261"/>
                    </a:lnTo>
                    <a:lnTo>
                      <a:pt x="275" y="253"/>
                    </a:lnTo>
                    <a:lnTo>
                      <a:pt x="284" y="248"/>
                    </a:lnTo>
                    <a:lnTo>
                      <a:pt x="279" y="236"/>
                    </a:lnTo>
                    <a:lnTo>
                      <a:pt x="280" y="207"/>
                    </a:lnTo>
                    <a:lnTo>
                      <a:pt x="290" y="200"/>
                    </a:lnTo>
                    <a:lnTo>
                      <a:pt x="294" y="187"/>
                    </a:lnTo>
                    <a:lnTo>
                      <a:pt x="291" y="172"/>
                    </a:lnTo>
                    <a:lnTo>
                      <a:pt x="288" y="165"/>
                    </a:lnTo>
                    <a:lnTo>
                      <a:pt x="280" y="159"/>
                    </a:lnTo>
                    <a:lnTo>
                      <a:pt x="269" y="151"/>
                    </a:lnTo>
                    <a:lnTo>
                      <a:pt x="260" y="148"/>
                    </a:lnTo>
                    <a:lnTo>
                      <a:pt x="253" y="147"/>
                    </a:lnTo>
                    <a:lnTo>
                      <a:pt x="247" y="143"/>
                    </a:lnTo>
                    <a:lnTo>
                      <a:pt x="243" y="136"/>
                    </a:lnTo>
                    <a:lnTo>
                      <a:pt x="237" y="129"/>
                    </a:lnTo>
                    <a:lnTo>
                      <a:pt x="234" y="127"/>
                    </a:lnTo>
                    <a:lnTo>
                      <a:pt x="229" y="128"/>
                    </a:lnTo>
                    <a:lnTo>
                      <a:pt x="227" y="135"/>
                    </a:lnTo>
                    <a:lnTo>
                      <a:pt x="225" y="138"/>
                    </a:lnTo>
                    <a:lnTo>
                      <a:pt x="224" y="140"/>
                    </a:lnTo>
                    <a:lnTo>
                      <a:pt x="220" y="138"/>
                    </a:lnTo>
                    <a:lnTo>
                      <a:pt x="216" y="132"/>
                    </a:lnTo>
                    <a:lnTo>
                      <a:pt x="207" y="117"/>
                    </a:lnTo>
                    <a:lnTo>
                      <a:pt x="194" y="93"/>
                    </a:lnTo>
                    <a:lnTo>
                      <a:pt x="184" y="72"/>
                    </a:lnTo>
                    <a:lnTo>
                      <a:pt x="179" y="52"/>
                    </a:lnTo>
                    <a:lnTo>
                      <a:pt x="175" y="37"/>
                    </a:lnTo>
                    <a:lnTo>
                      <a:pt x="169" y="26"/>
                    </a:lnTo>
                    <a:lnTo>
                      <a:pt x="162" y="17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3" name="Freeform 9"/>
              <p:cNvSpPr>
                <a:spLocks/>
              </p:cNvSpPr>
              <p:nvPr/>
            </p:nvSpPr>
            <p:spPr bwMode="auto">
              <a:xfrm>
                <a:off x="631" y="2422"/>
                <a:ext cx="89" cy="113"/>
              </a:xfrm>
              <a:custGeom>
                <a:avLst/>
                <a:gdLst>
                  <a:gd name="T0" fmla="*/ 66 w 89"/>
                  <a:gd name="T1" fmla="*/ 0 h 113"/>
                  <a:gd name="T2" fmla="*/ 74 w 89"/>
                  <a:gd name="T3" fmla="*/ 6 h 113"/>
                  <a:gd name="T4" fmla="*/ 81 w 89"/>
                  <a:gd name="T5" fmla="*/ 13 h 113"/>
                  <a:gd name="T6" fmla="*/ 85 w 89"/>
                  <a:gd name="T7" fmla="*/ 23 h 113"/>
                  <a:gd name="T8" fmla="*/ 87 w 89"/>
                  <a:gd name="T9" fmla="*/ 35 h 113"/>
                  <a:gd name="T10" fmla="*/ 88 w 89"/>
                  <a:gd name="T11" fmla="*/ 45 h 113"/>
                  <a:gd name="T12" fmla="*/ 85 w 89"/>
                  <a:gd name="T13" fmla="*/ 58 h 113"/>
                  <a:gd name="T14" fmla="*/ 81 w 89"/>
                  <a:gd name="T15" fmla="*/ 66 h 113"/>
                  <a:gd name="T16" fmla="*/ 75 w 89"/>
                  <a:gd name="T17" fmla="*/ 74 h 113"/>
                  <a:gd name="T18" fmla="*/ 68 w 89"/>
                  <a:gd name="T19" fmla="*/ 76 h 113"/>
                  <a:gd name="T20" fmla="*/ 64 w 89"/>
                  <a:gd name="T21" fmla="*/ 86 h 113"/>
                  <a:gd name="T22" fmla="*/ 63 w 89"/>
                  <a:gd name="T23" fmla="*/ 100 h 113"/>
                  <a:gd name="T24" fmla="*/ 59 w 89"/>
                  <a:gd name="T25" fmla="*/ 109 h 113"/>
                  <a:gd name="T26" fmla="*/ 54 w 89"/>
                  <a:gd name="T27" fmla="*/ 112 h 113"/>
                  <a:gd name="T28" fmla="*/ 49 w 89"/>
                  <a:gd name="T29" fmla="*/ 112 h 113"/>
                  <a:gd name="T30" fmla="*/ 42 w 89"/>
                  <a:gd name="T31" fmla="*/ 109 h 113"/>
                  <a:gd name="T32" fmla="*/ 39 w 89"/>
                  <a:gd name="T33" fmla="*/ 102 h 113"/>
                  <a:gd name="T34" fmla="*/ 38 w 89"/>
                  <a:gd name="T35" fmla="*/ 102 h 113"/>
                  <a:gd name="T36" fmla="*/ 36 w 89"/>
                  <a:gd name="T37" fmla="*/ 102 h 113"/>
                  <a:gd name="T38" fmla="*/ 21 w 89"/>
                  <a:gd name="T39" fmla="*/ 102 h 113"/>
                  <a:gd name="T40" fmla="*/ 15 w 89"/>
                  <a:gd name="T41" fmla="*/ 103 h 113"/>
                  <a:gd name="T42" fmla="*/ 9 w 89"/>
                  <a:gd name="T43" fmla="*/ 102 h 113"/>
                  <a:gd name="T44" fmla="*/ 0 w 89"/>
                  <a:gd name="T45" fmla="*/ 95 h 113"/>
                  <a:gd name="T46" fmla="*/ 0 w 89"/>
                  <a:gd name="T47" fmla="*/ 92 h 113"/>
                  <a:gd name="T48" fmla="*/ 3 w 89"/>
                  <a:gd name="T49" fmla="*/ 86 h 113"/>
                  <a:gd name="T50" fmla="*/ 22 w 89"/>
                  <a:gd name="T51" fmla="*/ 75 h 113"/>
                  <a:gd name="T52" fmla="*/ 41 w 89"/>
                  <a:gd name="T53" fmla="*/ 61 h 113"/>
                  <a:gd name="T54" fmla="*/ 49 w 89"/>
                  <a:gd name="T55" fmla="*/ 52 h 113"/>
                  <a:gd name="T56" fmla="*/ 54 w 89"/>
                  <a:gd name="T57" fmla="*/ 30 h 113"/>
                  <a:gd name="T58" fmla="*/ 60 w 89"/>
                  <a:gd name="T59" fmla="*/ 14 h 113"/>
                  <a:gd name="T60" fmla="*/ 66 w 89"/>
                  <a:gd name="T61" fmla="*/ 0 h 11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9"/>
                  <a:gd name="T94" fmla="*/ 0 h 113"/>
                  <a:gd name="T95" fmla="*/ 89 w 89"/>
                  <a:gd name="T96" fmla="*/ 113 h 11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9" h="113">
                    <a:moveTo>
                      <a:pt x="66" y="0"/>
                    </a:moveTo>
                    <a:lnTo>
                      <a:pt x="74" y="6"/>
                    </a:lnTo>
                    <a:lnTo>
                      <a:pt x="81" y="13"/>
                    </a:lnTo>
                    <a:lnTo>
                      <a:pt x="85" y="23"/>
                    </a:lnTo>
                    <a:lnTo>
                      <a:pt x="87" y="35"/>
                    </a:lnTo>
                    <a:lnTo>
                      <a:pt x="88" y="45"/>
                    </a:lnTo>
                    <a:lnTo>
                      <a:pt x="85" y="58"/>
                    </a:lnTo>
                    <a:lnTo>
                      <a:pt x="81" y="66"/>
                    </a:lnTo>
                    <a:lnTo>
                      <a:pt x="75" y="74"/>
                    </a:lnTo>
                    <a:lnTo>
                      <a:pt x="68" y="76"/>
                    </a:lnTo>
                    <a:lnTo>
                      <a:pt x="64" y="86"/>
                    </a:lnTo>
                    <a:lnTo>
                      <a:pt x="63" y="100"/>
                    </a:lnTo>
                    <a:lnTo>
                      <a:pt x="59" y="109"/>
                    </a:lnTo>
                    <a:lnTo>
                      <a:pt x="54" y="112"/>
                    </a:lnTo>
                    <a:lnTo>
                      <a:pt x="49" y="112"/>
                    </a:lnTo>
                    <a:lnTo>
                      <a:pt x="42" y="109"/>
                    </a:lnTo>
                    <a:lnTo>
                      <a:pt x="39" y="102"/>
                    </a:lnTo>
                    <a:lnTo>
                      <a:pt x="38" y="102"/>
                    </a:lnTo>
                    <a:lnTo>
                      <a:pt x="36" y="102"/>
                    </a:lnTo>
                    <a:lnTo>
                      <a:pt x="21" y="102"/>
                    </a:lnTo>
                    <a:lnTo>
                      <a:pt x="15" y="103"/>
                    </a:lnTo>
                    <a:lnTo>
                      <a:pt x="9" y="102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3" y="86"/>
                    </a:lnTo>
                    <a:lnTo>
                      <a:pt x="22" y="75"/>
                    </a:lnTo>
                    <a:lnTo>
                      <a:pt x="41" y="61"/>
                    </a:lnTo>
                    <a:lnTo>
                      <a:pt x="49" y="52"/>
                    </a:lnTo>
                    <a:lnTo>
                      <a:pt x="54" y="30"/>
                    </a:lnTo>
                    <a:lnTo>
                      <a:pt x="60" y="14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Freeform 10"/>
              <p:cNvSpPr>
                <a:spLocks/>
              </p:cNvSpPr>
              <p:nvPr/>
            </p:nvSpPr>
            <p:spPr bwMode="auto">
              <a:xfrm>
                <a:off x="781" y="2248"/>
                <a:ext cx="211" cy="191"/>
              </a:xfrm>
              <a:custGeom>
                <a:avLst/>
                <a:gdLst>
                  <a:gd name="T0" fmla="*/ 12 w 211"/>
                  <a:gd name="T1" fmla="*/ 56 h 191"/>
                  <a:gd name="T2" fmla="*/ 21 w 211"/>
                  <a:gd name="T3" fmla="*/ 69 h 191"/>
                  <a:gd name="T4" fmla="*/ 30 w 211"/>
                  <a:gd name="T5" fmla="*/ 96 h 191"/>
                  <a:gd name="T6" fmla="*/ 43 w 211"/>
                  <a:gd name="T7" fmla="*/ 132 h 191"/>
                  <a:gd name="T8" fmla="*/ 59 w 211"/>
                  <a:gd name="T9" fmla="*/ 160 h 191"/>
                  <a:gd name="T10" fmla="*/ 67 w 211"/>
                  <a:gd name="T11" fmla="*/ 177 h 191"/>
                  <a:gd name="T12" fmla="*/ 75 w 211"/>
                  <a:gd name="T13" fmla="*/ 180 h 191"/>
                  <a:gd name="T14" fmla="*/ 78 w 211"/>
                  <a:gd name="T15" fmla="*/ 173 h 191"/>
                  <a:gd name="T16" fmla="*/ 82 w 211"/>
                  <a:gd name="T17" fmla="*/ 167 h 191"/>
                  <a:gd name="T18" fmla="*/ 89 w 211"/>
                  <a:gd name="T19" fmla="*/ 170 h 191"/>
                  <a:gd name="T20" fmla="*/ 96 w 211"/>
                  <a:gd name="T21" fmla="*/ 182 h 191"/>
                  <a:gd name="T22" fmla="*/ 111 w 211"/>
                  <a:gd name="T23" fmla="*/ 189 h 191"/>
                  <a:gd name="T24" fmla="*/ 120 w 211"/>
                  <a:gd name="T25" fmla="*/ 186 h 191"/>
                  <a:gd name="T26" fmla="*/ 129 w 211"/>
                  <a:gd name="T27" fmla="*/ 177 h 191"/>
                  <a:gd name="T28" fmla="*/ 136 w 211"/>
                  <a:gd name="T29" fmla="*/ 168 h 191"/>
                  <a:gd name="T30" fmla="*/ 149 w 211"/>
                  <a:gd name="T31" fmla="*/ 168 h 191"/>
                  <a:gd name="T32" fmla="*/ 161 w 211"/>
                  <a:gd name="T33" fmla="*/ 186 h 191"/>
                  <a:gd name="T34" fmla="*/ 174 w 211"/>
                  <a:gd name="T35" fmla="*/ 180 h 191"/>
                  <a:gd name="T36" fmla="*/ 174 w 211"/>
                  <a:gd name="T37" fmla="*/ 149 h 191"/>
                  <a:gd name="T38" fmla="*/ 192 w 211"/>
                  <a:gd name="T39" fmla="*/ 111 h 191"/>
                  <a:gd name="T40" fmla="*/ 209 w 211"/>
                  <a:gd name="T41" fmla="*/ 91 h 191"/>
                  <a:gd name="T42" fmla="*/ 207 w 211"/>
                  <a:gd name="T43" fmla="*/ 66 h 191"/>
                  <a:gd name="T44" fmla="*/ 200 w 211"/>
                  <a:gd name="T45" fmla="*/ 34 h 191"/>
                  <a:gd name="T46" fmla="*/ 188 w 211"/>
                  <a:gd name="T47" fmla="*/ 20 h 191"/>
                  <a:gd name="T48" fmla="*/ 162 w 211"/>
                  <a:gd name="T49" fmla="*/ 15 h 191"/>
                  <a:gd name="T50" fmla="*/ 143 w 211"/>
                  <a:gd name="T51" fmla="*/ 24 h 191"/>
                  <a:gd name="T52" fmla="*/ 131 w 211"/>
                  <a:gd name="T53" fmla="*/ 16 h 191"/>
                  <a:gd name="T54" fmla="*/ 114 w 211"/>
                  <a:gd name="T55" fmla="*/ 20 h 191"/>
                  <a:gd name="T56" fmla="*/ 100 w 211"/>
                  <a:gd name="T57" fmla="*/ 24 h 191"/>
                  <a:gd name="T58" fmla="*/ 77 w 211"/>
                  <a:gd name="T59" fmla="*/ 13 h 191"/>
                  <a:gd name="T60" fmla="*/ 72 w 211"/>
                  <a:gd name="T61" fmla="*/ 3 h 191"/>
                  <a:gd name="T62" fmla="*/ 57 w 211"/>
                  <a:gd name="T63" fmla="*/ 4 h 191"/>
                  <a:gd name="T64" fmla="*/ 48 w 211"/>
                  <a:gd name="T65" fmla="*/ 15 h 191"/>
                  <a:gd name="T66" fmla="*/ 21 w 211"/>
                  <a:gd name="T67" fmla="*/ 20 h 191"/>
                  <a:gd name="T68" fmla="*/ 6 w 211"/>
                  <a:gd name="T69" fmla="*/ 29 h 191"/>
                  <a:gd name="T70" fmla="*/ 0 w 211"/>
                  <a:gd name="T71" fmla="*/ 39 h 1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1"/>
                  <a:gd name="T109" fmla="*/ 0 h 191"/>
                  <a:gd name="T110" fmla="*/ 211 w 211"/>
                  <a:gd name="T111" fmla="*/ 191 h 1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1" h="191">
                    <a:moveTo>
                      <a:pt x="0" y="39"/>
                    </a:moveTo>
                    <a:lnTo>
                      <a:pt x="12" y="56"/>
                    </a:lnTo>
                    <a:lnTo>
                      <a:pt x="16" y="60"/>
                    </a:lnTo>
                    <a:lnTo>
                      <a:pt x="21" y="69"/>
                    </a:lnTo>
                    <a:lnTo>
                      <a:pt x="25" y="78"/>
                    </a:lnTo>
                    <a:lnTo>
                      <a:pt x="30" y="96"/>
                    </a:lnTo>
                    <a:lnTo>
                      <a:pt x="33" y="109"/>
                    </a:lnTo>
                    <a:lnTo>
                      <a:pt x="43" y="132"/>
                    </a:lnTo>
                    <a:lnTo>
                      <a:pt x="51" y="145"/>
                    </a:lnTo>
                    <a:lnTo>
                      <a:pt x="59" y="160"/>
                    </a:lnTo>
                    <a:lnTo>
                      <a:pt x="66" y="171"/>
                    </a:lnTo>
                    <a:lnTo>
                      <a:pt x="67" y="177"/>
                    </a:lnTo>
                    <a:lnTo>
                      <a:pt x="71" y="179"/>
                    </a:lnTo>
                    <a:lnTo>
                      <a:pt x="75" y="180"/>
                    </a:lnTo>
                    <a:lnTo>
                      <a:pt x="76" y="177"/>
                    </a:lnTo>
                    <a:lnTo>
                      <a:pt x="78" y="173"/>
                    </a:lnTo>
                    <a:lnTo>
                      <a:pt x="80" y="168"/>
                    </a:lnTo>
                    <a:lnTo>
                      <a:pt x="82" y="167"/>
                    </a:lnTo>
                    <a:lnTo>
                      <a:pt x="84" y="167"/>
                    </a:lnTo>
                    <a:lnTo>
                      <a:pt x="89" y="170"/>
                    </a:lnTo>
                    <a:lnTo>
                      <a:pt x="93" y="177"/>
                    </a:lnTo>
                    <a:lnTo>
                      <a:pt x="96" y="182"/>
                    </a:lnTo>
                    <a:lnTo>
                      <a:pt x="102" y="186"/>
                    </a:lnTo>
                    <a:lnTo>
                      <a:pt x="111" y="189"/>
                    </a:lnTo>
                    <a:lnTo>
                      <a:pt x="116" y="190"/>
                    </a:lnTo>
                    <a:lnTo>
                      <a:pt x="120" y="186"/>
                    </a:lnTo>
                    <a:lnTo>
                      <a:pt x="123" y="180"/>
                    </a:lnTo>
                    <a:lnTo>
                      <a:pt x="129" y="177"/>
                    </a:lnTo>
                    <a:lnTo>
                      <a:pt x="132" y="177"/>
                    </a:lnTo>
                    <a:lnTo>
                      <a:pt x="136" y="168"/>
                    </a:lnTo>
                    <a:lnTo>
                      <a:pt x="142" y="164"/>
                    </a:lnTo>
                    <a:lnTo>
                      <a:pt x="149" y="168"/>
                    </a:lnTo>
                    <a:lnTo>
                      <a:pt x="153" y="180"/>
                    </a:lnTo>
                    <a:lnTo>
                      <a:pt x="161" y="186"/>
                    </a:lnTo>
                    <a:lnTo>
                      <a:pt x="166" y="186"/>
                    </a:lnTo>
                    <a:lnTo>
                      <a:pt x="174" y="180"/>
                    </a:lnTo>
                    <a:lnTo>
                      <a:pt x="172" y="165"/>
                    </a:lnTo>
                    <a:lnTo>
                      <a:pt x="174" y="149"/>
                    </a:lnTo>
                    <a:lnTo>
                      <a:pt x="188" y="131"/>
                    </a:lnTo>
                    <a:lnTo>
                      <a:pt x="192" y="111"/>
                    </a:lnTo>
                    <a:lnTo>
                      <a:pt x="199" y="99"/>
                    </a:lnTo>
                    <a:lnTo>
                      <a:pt x="209" y="91"/>
                    </a:lnTo>
                    <a:lnTo>
                      <a:pt x="210" y="78"/>
                    </a:lnTo>
                    <a:lnTo>
                      <a:pt x="207" y="66"/>
                    </a:lnTo>
                    <a:lnTo>
                      <a:pt x="207" y="53"/>
                    </a:lnTo>
                    <a:lnTo>
                      <a:pt x="200" y="34"/>
                    </a:lnTo>
                    <a:lnTo>
                      <a:pt x="193" y="26"/>
                    </a:lnTo>
                    <a:lnTo>
                      <a:pt x="188" y="20"/>
                    </a:lnTo>
                    <a:lnTo>
                      <a:pt x="174" y="15"/>
                    </a:lnTo>
                    <a:lnTo>
                      <a:pt x="162" y="15"/>
                    </a:lnTo>
                    <a:lnTo>
                      <a:pt x="153" y="22"/>
                    </a:lnTo>
                    <a:lnTo>
                      <a:pt x="143" y="24"/>
                    </a:lnTo>
                    <a:lnTo>
                      <a:pt x="138" y="23"/>
                    </a:lnTo>
                    <a:lnTo>
                      <a:pt x="131" y="16"/>
                    </a:lnTo>
                    <a:lnTo>
                      <a:pt x="124" y="15"/>
                    </a:lnTo>
                    <a:lnTo>
                      <a:pt x="114" y="20"/>
                    </a:lnTo>
                    <a:lnTo>
                      <a:pt x="108" y="23"/>
                    </a:lnTo>
                    <a:lnTo>
                      <a:pt x="100" y="24"/>
                    </a:lnTo>
                    <a:lnTo>
                      <a:pt x="84" y="21"/>
                    </a:lnTo>
                    <a:lnTo>
                      <a:pt x="77" y="13"/>
                    </a:lnTo>
                    <a:lnTo>
                      <a:pt x="76" y="6"/>
                    </a:lnTo>
                    <a:lnTo>
                      <a:pt x="72" y="3"/>
                    </a:lnTo>
                    <a:lnTo>
                      <a:pt x="65" y="0"/>
                    </a:lnTo>
                    <a:lnTo>
                      <a:pt x="57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5" y="20"/>
                    </a:lnTo>
                    <a:lnTo>
                      <a:pt x="21" y="20"/>
                    </a:lnTo>
                    <a:lnTo>
                      <a:pt x="13" y="23"/>
                    </a:lnTo>
                    <a:lnTo>
                      <a:pt x="6" y="29"/>
                    </a:lnTo>
                    <a:lnTo>
                      <a:pt x="5" y="36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Freeform 11"/>
              <p:cNvSpPr>
                <a:spLocks/>
              </p:cNvSpPr>
              <p:nvPr/>
            </p:nvSpPr>
            <p:spPr bwMode="auto">
              <a:xfrm>
                <a:off x="829" y="2145"/>
                <a:ext cx="57" cy="77"/>
              </a:xfrm>
              <a:custGeom>
                <a:avLst/>
                <a:gdLst>
                  <a:gd name="T0" fmla="*/ 0 w 57"/>
                  <a:gd name="T1" fmla="*/ 0 h 77"/>
                  <a:gd name="T2" fmla="*/ 0 w 57"/>
                  <a:gd name="T3" fmla="*/ 17 h 77"/>
                  <a:gd name="T4" fmla="*/ 3 w 57"/>
                  <a:gd name="T5" fmla="*/ 30 h 77"/>
                  <a:gd name="T6" fmla="*/ 13 w 57"/>
                  <a:gd name="T7" fmla="*/ 46 h 77"/>
                  <a:gd name="T8" fmla="*/ 23 w 57"/>
                  <a:gd name="T9" fmla="*/ 58 h 77"/>
                  <a:gd name="T10" fmla="*/ 32 w 57"/>
                  <a:gd name="T11" fmla="*/ 76 h 77"/>
                  <a:gd name="T12" fmla="*/ 38 w 57"/>
                  <a:gd name="T13" fmla="*/ 76 h 77"/>
                  <a:gd name="T14" fmla="*/ 51 w 57"/>
                  <a:gd name="T15" fmla="*/ 74 h 77"/>
                  <a:gd name="T16" fmla="*/ 56 w 57"/>
                  <a:gd name="T17" fmla="*/ 64 h 77"/>
                  <a:gd name="T18" fmla="*/ 54 w 57"/>
                  <a:gd name="T19" fmla="*/ 57 h 77"/>
                  <a:gd name="T20" fmla="*/ 46 w 57"/>
                  <a:gd name="T21" fmla="*/ 51 h 77"/>
                  <a:gd name="T22" fmla="*/ 39 w 57"/>
                  <a:gd name="T23" fmla="*/ 45 h 77"/>
                  <a:gd name="T24" fmla="*/ 38 w 57"/>
                  <a:gd name="T25" fmla="*/ 34 h 77"/>
                  <a:gd name="T26" fmla="*/ 40 w 57"/>
                  <a:gd name="T27" fmla="*/ 22 h 77"/>
                  <a:gd name="T28" fmla="*/ 28 w 57"/>
                  <a:gd name="T29" fmla="*/ 22 h 77"/>
                  <a:gd name="T30" fmla="*/ 20 w 57"/>
                  <a:gd name="T31" fmla="*/ 3 h 77"/>
                  <a:gd name="T32" fmla="*/ 7 w 57"/>
                  <a:gd name="T33" fmla="*/ 0 h 77"/>
                  <a:gd name="T34" fmla="*/ 0 w 57"/>
                  <a:gd name="T35" fmla="*/ 0 h 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"/>
                  <a:gd name="T55" fmla="*/ 0 h 77"/>
                  <a:gd name="T56" fmla="*/ 57 w 57"/>
                  <a:gd name="T57" fmla="*/ 77 h 7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" h="77">
                    <a:moveTo>
                      <a:pt x="0" y="0"/>
                    </a:moveTo>
                    <a:lnTo>
                      <a:pt x="0" y="17"/>
                    </a:lnTo>
                    <a:lnTo>
                      <a:pt x="3" y="30"/>
                    </a:lnTo>
                    <a:lnTo>
                      <a:pt x="13" y="46"/>
                    </a:lnTo>
                    <a:lnTo>
                      <a:pt x="23" y="58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54" y="57"/>
                    </a:lnTo>
                    <a:lnTo>
                      <a:pt x="46" y="51"/>
                    </a:lnTo>
                    <a:lnTo>
                      <a:pt x="39" y="45"/>
                    </a:lnTo>
                    <a:lnTo>
                      <a:pt x="38" y="34"/>
                    </a:lnTo>
                    <a:lnTo>
                      <a:pt x="40" y="22"/>
                    </a:lnTo>
                    <a:lnTo>
                      <a:pt x="28" y="22"/>
                    </a:lnTo>
                    <a:lnTo>
                      <a:pt x="20" y="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Freeform 12"/>
              <p:cNvSpPr>
                <a:spLocks/>
              </p:cNvSpPr>
              <p:nvPr/>
            </p:nvSpPr>
            <p:spPr bwMode="auto">
              <a:xfrm>
                <a:off x="845" y="2154"/>
                <a:ext cx="104" cy="119"/>
              </a:xfrm>
              <a:custGeom>
                <a:avLst/>
                <a:gdLst>
                  <a:gd name="T0" fmla="*/ 23 w 104"/>
                  <a:gd name="T1" fmla="*/ 13 h 119"/>
                  <a:gd name="T2" fmla="*/ 21 w 104"/>
                  <a:gd name="T3" fmla="*/ 26 h 119"/>
                  <a:gd name="T4" fmla="*/ 22 w 104"/>
                  <a:gd name="T5" fmla="*/ 36 h 119"/>
                  <a:gd name="T6" fmla="*/ 38 w 104"/>
                  <a:gd name="T7" fmla="*/ 50 h 119"/>
                  <a:gd name="T8" fmla="*/ 39 w 104"/>
                  <a:gd name="T9" fmla="*/ 55 h 119"/>
                  <a:gd name="T10" fmla="*/ 35 w 104"/>
                  <a:gd name="T11" fmla="*/ 64 h 119"/>
                  <a:gd name="T12" fmla="*/ 23 w 104"/>
                  <a:gd name="T13" fmla="*/ 66 h 119"/>
                  <a:gd name="T14" fmla="*/ 16 w 104"/>
                  <a:gd name="T15" fmla="*/ 66 h 119"/>
                  <a:gd name="T16" fmla="*/ 17 w 104"/>
                  <a:gd name="T17" fmla="*/ 76 h 119"/>
                  <a:gd name="T18" fmla="*/ 13 w 104"/>
                  <a:gd name="T19" fmla="*/ 85 h 119"/>
                  <a:gd name="T20" fmla="*/ 0 w 104"/>
                  <a:gd name="T21" fmla="*/ 95 h 119"/>
                  <a:gd name="T22" fmla="*/ 6 w 104"/>
                  <a:gd name="T23" fmla="*/ 96 h 119"/>
                  <a:gd name="T24" fmla="*/ 12 w 104"/>
                  <a:gd name="T25" fmla="*/ 102 h 119"/>
                  <a:gd name="T26" fmla="*/ 13 w 104"/>
                  <a:gd name="T27" fmla="*/ 107 h 119"/>
                  <a:gd name="T28" fmla="*/ 19 w 104"/>
                  <a:gd name="T29" fmla="*/ 116 h 119"/>
                  <a:gd name="T30" fmla="*/ 36 w 104"/>
                  <a:gd name="T31" fmla="*/ 118 h 119"/>
                  <a:gd name="T32" fmla="*/ 45 w 104"/>
                  <a:gd name="T33" fmla="*/ 118 h 119"/>
                  <a:gd name="T34" fmla="*/ 55 w 104"/>
                  <a:gd name="T35" fmla="*/ 113 h 119"/>
                  <a:gd name="T36" fmla="*/ 57 w 104"/>
                  <a:gd name="T37" fmla="*/ 110 h 119"/>
                  <a:gd name="T38" fmla="*/ 62 w 104"/>
                  <a:gd name="T39" fmla="*/ 110 h 119"/>
                  <a:gd name="T40" fmla="*/ 66 w 104"/>
                  <a:gd name="T41" fmla="*/ 110 h 119"/>
                  <a:gd name="T42" fmla="*/ 74 w 104"/>
                  <a:gd name="T43" fmla="*/ 118 h 119"/>
                  <a:gd name="T44" fmla="*/ 78 w 104"/>
                  <a:gd name="T45" fmla="*/ 118 h 119"/>
                  <a:gd name="T46" fmla="*/ 86 w 104"/>
                  <a:gd name="T47" fmla="*/ 118 h 119"/>
                  <a:gd name="T48" fmla="*/ 97 w 104"/>
                  <a:gd name="T49" fmla="*/ 110 h 119"/>
                  <a:gd name="T50" fmla="*/ 103 w 104"/>
                  <a:gd name="T51" fmla="*/ 102 h 119"/>
                  <a:gd name="T52" fmla="*/ 102 w 104"/>
                  <a:gd name="T53" fmla="*/ 90 h 119"/>
                  <a:gd name="T54" fmla="*/ 99 w 104"/>
                  <a:gd name="T55" fmla="*/ 81 h 119"/>
                  <a:gd name="T56" fmla="*/ 98 w 104"/>
                  <a:gd name="T57" fmla="*/ 70 h 119"/>
                  <a:gd name="T58" fmla="*/ 93 w 104"/>
                  <a:gd name="T59" fmla="*/ 66 h 119"/>
                  <a:gd name="T60" fmla="*/ 91 w 104"/>
                  <a:gd name="T61" fmla="*/ 59 h 119"/>
                  <a:gd name="T62" fmla="*/ 85 w 104"/>
                  <a:gd name="T63" fmla="*/ 55 h 119"/>
                  <a:gd name="T64" fmla="*/ 81 w 104"/>
                  <a:gd name="T65" fmla="*/ 52 h 119"/>
                  <a:gd name="T66" fmla="*/ 78 w 104"/>
                  <a:gd name="T67" fmla="*/ 40 h 119"/>
                  <a:gd name="T68" fmla="*/ 73 w 104"/>
                  <a:gd name="T69" fmla="*/ 23 h 119"/>
                  <a:gd name="T70" fmla="*/ 63 w 104"/>
                  <a:gd name="T71" fmla="*/ 10 h 119"/>
                  <a:gd name="T72" fmla="*/ 50 w 104"/>
                  <a:gd name="T73" fmla="*/ 0 h 119"/>
                  <a:gd name="T74" fmla="*/ 40 w 104"/>
                  <a:gd name="T75" fmla="*/ 8 h 119"/>
                  <a:gd name="T76" fmla="*/ 29 w 104"/>
                  <a:gd name="T77" fmla="*/ 11 h 119"/>
                  <a:gd name="T78" fmla="*/ 23 w 104"/>
                  <a:gd name="T79" fmla="*/ 13 h 11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4"/>
                  <a:gd name="T121" fmla="*/ 0 h 119"/>
                  <a:gd name="T122" fmla="*/ 104 w 104"/>
                  <a:gd name="T123" fmla="*/ 119 h 11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4" h="119">
                    <a:moveTo>
                      <a:pt x="23" y="13"/>
                    </a:moveTo>
                    <a:lnTo>
                      <a:pt x="21" y="26"/>
                    </a:lnTo>
                    <a:lnTo>
                      <a:pt x="22" y="36"/>
                    </a:lnTo>
                    <a:lnTo>
                      <a:pt x="38" y="50"/>
                    </a:lnTo>
                    <a:lnTo>
                      <a:pt x="39" y="55"/>
                    </a:lnTo>
                    <a:lnTo>
                      <a:pt x="35" y="64"/>
                    </a:lnTo>
                    <a:lnTo>
                      <a:pt x="23" y="66"/>
                    </a:lnTo>
                    <a:lnTo>
                      <a:pt x="16" y="66"/>
                    </a:lnTo>
                    <a:lnTo>
                      <a:pt x="17" y="76"/>
                    </a:lnTo>
                    <a:lnTo>
                      <a:pt x="13" y="85"/>
                    </a:lnTo>
                    <a:lnTo>
                      <a:pt x="0" y="95"/>
                    </a:lnTo>
                    <a:lnTo>
                      <a:pt x="6" y="96"/>
                    </a:lnTo>
                    <a:lnTo>
                      <a:pt x="12" y="102"/>
                    </a:lnTo>
                    <a:lnTo>
                      <a:pt x="13" y="107"/>
                    </a:lnTo>
                    <a:lnTo>
                      <a:pt x="19" y="116"/>
                    </a:lnTo>
                    <a:lnTo>
                      <a:pt x="36" y="118"/>
                    </a:lnTo>
                    <a:lnTo>
                      <a:pt x="45" y="118"/>
                    </a:lnTo>
                    <a:lnTo>
                      <a:pt x="55" y="113"/>
                    </a:lnTo>
                    <a:lnTo>
                      <a:pt x="57" y="110"/>
                    </a:lnTo>
                    <a:lnTo>
                      <a:pt x="62" y="110"/>
                    </a:lnTo>
                    <a:lnTo>
                      <a:pt x="66" y="110"/>
                    </a:lnTo>
                    <a:lnTo>
                      <a:pt x="74" y="118"/>
                    </a:lnTo>
                    <a:lnTo>
                      <a:pt x="78" y="118"/>
                    </a:lnTo>
                    <a:lnTo>
                      <a:pt x="86" y="118"/>
                    </a:lnTo>
                    <a:lnTo>
                      <a:pt x="97" y="110"/>
                    </a:lnTo>
                    <a:lnTo>
                      <a:pt x="103" y="102"/>
                    </a:lnTo>
                    <a:lnTo>
                      <a:pt x="102" y="90"/>
                    </a:lnTo>
                    <a:lnTo>
                      <a:pt x="99" y="81"/>
                    </a:lnTo>
                    <a:lnTo>
                      <a:pt x="98" y="70"/>
                    </a:lnTo>
                    <a:lnTo>
                      <a:pt x="93" y="66"/>
                    </a:lnTo>
                    <a:lnTo>
                      <a:pt x="91" y="59"/>
                    </a:lnTo>
                    <a:lnTo>
                      <a:pt x="85" y="55"/>
                    </a:lnTo>
                    <a:lnTo>
                      <a:pt x="81" y="52"/>
                    </a:lnTo>
                    <a:lnTo>
                      <a:pt x="78" y="40"/>
                    </a:lnTo>
                    <a:lnTo>
                      <a:pt x="73" y="23"/>
                    </a:lnTo>
                    <a:lnTo>
                      <a:pt x="63" y="10"/>
                    </a:lnTo>
                    <a:lnTo>
                      <a:pt x="50" y="0"/>
                    </a:lnTo>
                    <a:lnTo>
                      <a:pt x="40" y="8"/>
                    </a:lnTo>
                    <a:lnTo>
                      <a:pt x="29" y="11"/>
                    </a:lnTo>
                    <a:lnTo>
                      <a:pt x="23" y="13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Freeform 13"/>
              <p:cNvSpPr>
                <a:spLocks/>
              </p:cNvSpPr>
              <p:nvPr/>
            </p:nvSpPr>
            <p:spPr bwMode="auto">
              <a:xfrm>
                <a:off x="895" y="2142"/>
                <a:ext cx="123" cy="141"/>
              </a:xfrm>
              <a:custGeom>
                <a:avLst/>
                <a:gdLst>
                  <a:gd name="T0" fmla="*/ 0 w 123"/>
                  <a:gd name="T1" fmla="*/ 12 h 141"/>
                  <a:gd name="T2" fmla="*/ 15 w 123"/>
                  <a:gd name="T3" fmla="*/ 3 h 141"/>
                  <a:gd name="T4" fmla="*/ 34 w 123"/>
                  <a:gd name="T5" fmla="*/ 0 h 141"/>
                  <a:gd name="T6" fmla="*/ 51 w 123"/>
                  <a:gd name="T7" fmla="*/ 0 h 141"/>
                  <a:gd name="T8" fmla="*/ 60 w 123"/>
                  <a:gd name="T9" fmla="*/ 6 h 141"/>
                  <a:gd name="T10" fmla="*/ 66 w 123"/>
                  <a:gd name="T11" fmla="*/ 13 h 141"/>
                  <a:gd name="T12" fmla="*/ 63 w 123"/>
                  <a:gd name="T13" fmla="*/ 22 h 141"/>
                  <a:gd name="T14" fmla="*/ 54 w 123"/>
                  <a:gd name="T15" fmla="*/ 30 h 141"/>
                  <a:gd name="T16" fmla="*/ 51 w 123"/>
                  <a:gd name="T17" fmla="*/ 40 h 141"/>
                  <a:gd name="T18" fmla="*/ 54 w 123"/>
                  <a:gd name="T19" fmla="*/ 49 h 141"/>
                  <a:gd name="T20" fmla="*/ 64 w 123"/>
                  <a:gd name="T21" fmla="*/ 52 h 141"/>
                  <a:gd name="T22" fmla="*/ 76 w 123"/>
                  <a:gd name="T23" fmla="*/ 49 h 141"/>
                  <a:gd name="T24" fmla="*/ 81 w 123"/>
                  <a:gd name="T25" fmla="*/ 44 h 141"/>
                  <a:gd name="T26" fmla="*/ 86 w 123"/>
                  <a:gd name="T27" fmla="*/ 40 h 141"/>
                  <a:gd name="T28" fmla="*/ 93 w 123"/>
                  <a:gd name="T29" fmla="*/ 37 h 141"/>
                  <a:gd name="T30" fmla="*/ 105 w 123"/>
                  <a:gd name="T31" fmla="*/ 38 h 141"/>
                  <a:gd name="T32" fmla="*/ 109 w 123"/>
                  <a:gd name="T33" fmla="*/ 47 h 141"/>
                  <a:gd name="T34" fmla="*/ 112 w 123"/>
                  <a:gd name="T35" fmla="*/ 60 h 141"/>
                  <a:gd name="T36" fmla="*/ 108 w 123"/>
                  <a:gd name="T37" fmla="*/ 76 h 141"/>
                  <a:gd name="T38" fmla="*/ 112 w 123"/>
                  <a:gd name="T39" fmla="*/ 90 h 141"/>
                  <a:gd name="T40" fmla="*/ 122 w 123"/>
                  <a:gd name="T41" fmla="*/ 100 h 141"/>
                  <a:gd name="T42" fmla="*/ 117 w 123"/>
                  <a:gd name="T43" fmla="*/ 105 h 141"/>
                  <a:gd name="T44" fmla="*/ 111 w 123"/>
                  <a:gd name="T45" fmla="*/ 106 h 141"/>
                  <a:gd name="T46" fmla="*/ 105 w 123"/>
                  <a:gd name="T47" fmla="*/ 115 h 141"/>
                  <a:gd name="T48" fmla="*/ 89 w 123"/>
                  <a:gd name="T49" fmla="*/ 127 h 141"/>
                  <a:gd name="T50" fmla="*/ 86 w 123"/>
                  <a:gd name="T51" fmla="*/ 140 h 141"/>
                  <a:gd name="T52" fmla="*/ 79 w 123"/>
                  <a:gd name="T53" fmla="*/ 133 h 141"/>
                  <a:gd name="T54" fmla="*/ 75 w 123"/>
                  <a:gd name="T55" fmla="*/ 127 h 141"/>
                  <a:gd name="T56" fmla="*/ 62 w 123"/>
                  <a:gd name="T57" fmla="*/ 121 h 141"/>
                  <a:gd name="T58" fmla="*/ 47 w 123"/>
                  <a:gd name="T59" fmla="*/ 121 h 141"/>
                  <a:gd name="T60" fmla="*/ 53 w 123"/>
                  <a:gd name="T61" fmla="*/ 114 h 141"/>
                  <a:gd name="T62" fmla="*/ 52 w 123"/>
                  <a:gd name="T63" fmla="*/ 102 h 141"/>
                  <a:gd name="T64" fmla="*/ 48 w 123"/>
                  <a:gd name="T65" fmla="*/ 93 h 141"/>
                  <a:gd name="T66" fmla="*/ 47 w 123"/>
                  <a:gd name="T67" fmla="*/ 81 h 141"/>
                  <a:gd name="T68" fmla="*/ 42 w 123"/>
                  <a:gd name="T69" fmla="*/ 78 h 141"/>
                  <a:gd name="T70" fmla="*/ 39 w 123"/>
                  <a:gd name="T71" fmla="*/ 70 h 141"/>
                  <a:gd name="T72" fmla="*/ 34 w 123"/>
                  <a:gd name="T73" fmla="*/ 67 h 141"/>
                  <a:gd name="T74" fmla="*/ 30 w 123"/>
                  <a:gd name="T75" fmla="*/ 64 h 141"/>
                  <a:gd name="T76" fmla="*/ 28 w 123"/>
                  <a:gd name="T77" fmla="*/ 53 h 141"/>
                  <a:gd name="T78" fmla="*/ 23 w 123"/>
                  <a:gd name="T79" fmla="*/ 36 h 141"/>
                  <a:gd name="T80" fmla="*/ 14 w 123"/>
                  <a:gd name="T81" fmla="*/ 22 h 141"/>
                  <a:gd name="T82" fmla="*/ 0 w 123"/>
                  <a:gd name="T83" fmla="*/ 12 h 14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3"/>
                  <a:gd name="T127" fmla="*/ 0 h 141"/>
                  <a:gd name="T128" fmla="*/ 123 w 123"/>
                  <a:gd name="T129" fmla="*/ 141 h 14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3" h="141">
                    <a:moveTo>
                      <a:pt x="0" y="12"/>
                    </a:moveTo>
                    <a:lnTo>
                      <a:pt x="15" y="3"/>
                    </a:lnTo>
                    <a:lnTo>
                      <a:pt x="34" y="0"/>
                    </a:lnTo>
                    <a:lnTo>
                      <a:pt x="51" y="0"/>
                    </a:lnTo>
                    <a:lnTo>
                      <a:pt x="60" y="6"/>
                    </a:lnTo>
                    <a:lnTo>
                      <a:pt x="66" y="13"/>
                    </a:lnTo>
                    <a:lnTo>
                      <a:pt x="63" y="22"/>
                    </a:lnTo>
                    <a:lnTo>
                      <a:pt x="54" y="30"/>
                    </a:lnTo>
                    <a:lnTo>
                      <a:pt x="51" y="40"/>
                    </a:lnTo>
                    <a:lnTo>
                      <a:pt x="54" y="49"/>
                    </a:lnTo>
                    <a:lnTo>
                      <a:pt x="64" y="52"/>
                    </a:lnTo>
                    <a:lnTo>
                      <a:pt x="76" y="49"/>
                    </a:lnTo>
                    <a:lnTo>
                      <a:pt x="81" y="44"/>
                    </a:lnTo>
                    <a:lnTo>
                      <a:pt x="86" y="40"/>
                    </a:lnTo>
                    <a:lnTo>
                      <a:pt x="93" y="37"/>
                    </a:lnTo>
                    <a:lnTo>
                      <a:pt x="105" y="38"/>
                    </a:lnTo>
                    <a:lnTo>
                      <a:pt x="109" y="47"/>
                    </a:lnTo>
                    <a:lnTo>
                      <a:pt x="112" y="60"/>
                    </a:lnTo>
                    <a:lnTo>
                      <a:pt x="108" y="76"/>
                    </a:lnTo>
                    <a:lnTo>
                      <a:pt x="112" y="90"/>
                    </a:lnTo>
                    <a:lnTo>
                      <a:pt x="122" y="100"/>
                    </a:lnTo>
                    <a:lnTo>
                      <a:pt x="117" y="105"/>
                    </a:lnTo>
                    <a:lnTo>
                      <a:pt x="111" y="106"/>
                    </a:lnTo>
                    <a:lnTo>
                      <a:pt x="105" y="115"/>
                    </a:lnTo>
                    <a:lnTo>
                      <a:pt x="89" y="127"/>
                    </a:lnTo>
                    <a:lnTo>
                      <a:pt x="86" y="140"/>
                    </a:lnTo>
                    <a:lnTo>
                      <a:pt x="79" y="133"/>
                    </a:lnTo>
                    <a:lnTo>
                      <a:pt x="75" y="127"/>
                    </a:lnTo>
                    <a:lnTo>
                      <a:pt x="62" y="121"/>
                    </a:lnTo>
                    <a:lnTo>
                      <a:pt x="47" y="121"/>
                    </a:lnTo>
                    <a:lnTo>
                      <a:pt x="53" y="114"/>
                    </a:lnTo>
                    <a:lnTo>
                      <a:pt x="52" y="102"/>
                    </a:lnTo>
                    <a:lnTo>
                      <a:pt x="48" y="93"/>
                    </a:lnTo>
                    <a:lnTo>
                      <a:pt x="47" y="81"/>
                    </a:lnTo>
                    <a:lnTo>
                      <a:pt x="42" y="78"/>
                    </a:lnTo>
                    <a:lnTo>
                      <a:pt x="39" y="70"/>
                    </a:lnTo>
                    <a:lnTo>
                      <a:pt x="34" y="67"/>
                    </a:lnTo>
                    <a:lnTo>
                      <a:pt x="30" y="64"/>
                    </a:lnTo>
                    <a:lnTo>
                      <a:pt x="28" y="53"/>
                    </a:lnTo>
                    <a:lnTo>
                      <a:pt x="23" y="36"/>
                    </a:lnTo>
                    <a:lnTo>
                      <a:pt x="14" y="22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98" name="Group 15"/>
              <p:cNvGrpSpPr>
                <a:grpSpLocks/>
              </p:cNvGrpSpPr>
              <p:nvPr/>
            </p:nvGrpSpPr>
            <p:grpSpPr bwMode="auto">
              <a:xfrm>
                <a:off x="941" y="2770"/>
                <a:ext cx="1057" cy="814"/>
                <a:chOff x="941" y="2770"/>
                <a:chExt cx="1057" cy="814"/>
              </a:xfrm>
            </p:grpSpPr>
            <p:sp>
              <p:nvSpPr>
                <p:cNvPr id="23609" name="Freeform 16"/>
                <p:cNvSpPr>
                  <a:spLocks/>
                </p:cNvSpPr>
                <p:nvPr/>
              </p:nvSpPr>
              <p:spPr bwMode="auto">
                <a:xfrm>
                  <a:off x="1326" y="3395"/>
                  <a:ext cx="234" cy="189"/>
                </a:xfrm>
                <a:custGeom>
                  <a:avLst/>
                  <a:gdLst>
                    <a:gd name="T0" fmla="*/ 28 w 234"/>
                    <a:gd name="T1" fmla="*/ 89 h 189"/>
                    <a:gd name="T2" fmla="*/ 0 w 234"/>
                    <a:gd name="T3" fmla="*/ 112 h 189"/>
                    <a:gd name="T4" fmla="*/ 36 w 234"/>
                    <a:gd name="T5" fmla="*/ 125 h 189"/>
                    <a:gd name="T6" fmla="*/ 66 w 234"/>
                    <a:gd name="T7" fmla="*/ 130 h 189"/>
                    <a:gd name="T8" fmla="*/ 94 w 234"/>
                    <a:gd name="T9" fmla="*/ 110 h 189"/>
                    <a:gd name="T10" fmla="*/ 111 w 234"/>
                    <a:gd name="T11" fmla="*/ 96 h 189"/>
                    <a:gd name="T12" fmla="*/ 132 w 234"/>
                    <a:gd name="T13" fmla="*/ 110 h 189"/>
                    <a:gd name="T14" fmla="*/ 120 w 234"/>
                    <a:gd name="T15" fmla="*/ 139 h 189"/>
                    <a:gd name="T16" fmla="*/ 112 w 234"/>
                    <a:gd name="T17" fmla="*/ 168 h 189"/>
                    <a:gd name="T18" fmla="*/ 125 w 234"/>
                    <a:gd name="T19" fmla="*/ 178 h 189"/>
                    <a:gd name="T20" fmla="*/ 178 w 234"/>
                    <a:gd name="T21" fmla="*/ 170 h 189"/>
                    <a:gd name="T22" fmla="*/ 206 w 234"/>
                    <a:gd name="T23" fmla="*/ 185 h 189"/>
                    <a:gd name="T24" fmla="*/ 227 w 234"/>
                    <a:gd name="T25" fmla="*/ 188 h 189"/>
                    <a:gd name="T26" fmla="*/ 229 w 234"/>
                    <a:gd name="T27" fmla="*/ 169 h 189"/>
                    <a:gd name="T28" fmla="*/ 233 w 234"/>
                    <a:gd name="T29" fmla="*/ 154 h 189"/>
                    <a:gd name="T30" fmla="*/ 223 w 234"/>
                    <a:gd name="T31" fmla="*/ 135 h 189"/>
                    <a:gd name="T32" fmla="*/ 208 w 234"/>
                    <a:gd name="T33" fmla="*/ 112 h 189"/>
                    <a:gd name="T34" fmla="*/ 212 w 234"/>
                    <a:gd name="T35" fmla="*/ 94 h 189"/>
                    <a:gd name="T36" fmla="*/ 179 w 234"/>
                    <a:gd name="T37" fmla="*/ 86 h 189"/>
                    <a:gd name="T38" fmla="*/ 149 w 234"/>
                    <a:gd name="T39" fmla="*/ 82 h 189"/>
                    <a:gd name="T40" fmla="*/ 144 w 234"/>
                    <a:gd name="T41" fmla="*/ 66 h 189"/>
                    <a:gd name="T42" fmla="*/ 125 w 234"/>
                    <a:gd name="T43" fmla="*/ 66 h 189"/>
                    <a:gd name="T44" fmla="*/ 107 w 234"/>
                    <a:gd name="T45" fmla="*/ 56 h 189"/>
                    <a:gd name="T46" fmla="*/ 92 w 234"/>
                    <a:gd name="T47" fmla="*/ 45 h 189"/>
                    <a:gd name="T48" fmla="*/ 99 w 234"/>
                    <a:gd name="T49" fmla="*/ 33 h 189"/>
                    <a:gd name="T50" fmla="*/ 116 w 234"/>
                    <a:gd name="T51" fmla="*/ 40 h 189"/>
                    <a:gd name="T52" fmla="*/ 136 w 234"/>
                    <a:gd name="T53" fmla="*/ 40 h 189"/>
                    <a:gd name="T54" fmla="*/ 143 w 234"/>
                    <a:gd name="T55" fmla="*/ 28 h 189"/>
                    <a:gd name="T56" fmla="*/ 149 w 234"/>
                    <a:gd name="T57" fmla="*/ 14 h 189"/>
                    <a:gd name="T58" fmla="*/ 147 w 234"/>
                    <a:gd name="T59" fmla="*/ 0 h 189"/>
                    <a:gd name="T60" fmla="*/ 128 w 234"/>
                    <a:gd name="T61" fmla="*/ 2 h 189"/>
                    <a:gd name="T62" fmla="*/ 103 w 234"/>
                    <a:gd name="T63" fmla="*/ 1 h 189"/>
                    <a:gd name="T64" fmla="*/ 97 w 234"/>
                    <a:gd name="T65" fmla="*/ 12 h 189"/>
                    <a:gd name="T66" fmla="*/ 89 w 234"/>
                    <a:gd name="T67" fmla="*/ 20 h 189"/>
                    <a:gd name="T68" fmla="*/ 75 w 234"/>
                    <a:gd name="T69" fmla="*/ 22 h 189"/>
                    <a:gd name="T70" fmla="*/ 72 w 234"/>
                    <a:gd name="T71" fmla="*/ 34 h 189"/>
                    <a:gd name="T72" fmla="*/ 60 w 234"/>
                    <a:gd name="T73" fmla="*/ 40 h 189"/>
                    <a:gd name="T74" fmla="*/ 43 w 234"/>
                    <a:gd name="T75" fmla="*/ 26 h 189"/>
                    <a:gd name="T76" fmla="*/ 32 w 234"/>
                    <a:gd name="T77" fmla="*/ 24 h 189"/>
                    <a:gd name="T78" fmla="*/ 28 w 234"/>
                    <a:gd name="T79" fmla="*/ 41 h 189"/>
                    <a:gd name="T80" fmla="*/ 34 w 234"/>
                    <a:gd name="T81" fmla="*/ 60 h 18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34"/>
                    <a:gd name="T124" fmla="*/ 0 h 189"/>
                    <a:gd name="T125" fmla="*/ 234 w 234"/>
                    <a:gd name="T126" fmla="*/ 189 h 18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34" h="189">
                      <a:moveTo>
                        <a:pt x="36" y="69"/>
                      </a:moveTo>
                      <a:lnTo>
                        <a:pt x="28" y="89"/>
                      </a:lnTo>
                      <a:lnTo>
                        <a:pt x="14" y="103"/>
                      </a:lnTo>
                      <a:lnTo>
                        <a:pt x="0" y="112"/>
                      </a:lnTo>
                      <a:lnTo>
                        <a:pt x="29" y="121"/>
                      </a:lnTo>
                      <a:lnTo>
                        <a:pt x="36" y="125"/>
                      </a:lnTo>
                      <a:lnTo>
                        <a:pt x="46" y="130"/>
                      </a:lnTo>
                      <a:lnTo>
                        <a:pt x="66" y="130"/>
                      </a:lnTo>
                      <a:lnTo>
                        <a:pt x="82" y="121"/>
                      </a:lnTo>
                      <a:lnTo>
                        <a:pt x="94" y="110"/>
                      </a:lnTo>
                      <a:lnTo>
                        <a:pt x="99" y="99"/>
                      </a:lnTo>
                      <a:lnTo>
                        <a:pt x="111" y="96"/>
                      </a:lnTo>
                      <a:lnTo>
                        <a:pt x="125" y="99"/>
                      </a:lnTo>
                      <a:lnTo>
                        <a:pt x="132" y="110"/>
                      </a:lnTo>
                      <a:lnTo>
                        <a:pt x="129" y="126"/>
                      </a:lnTo>
                      <a:lnTo>
                        <a:pt x="120" y="139"/>
                      </a:lnTo>
                      <a:lnTo>
                        <a:pt x="112" y="155"/>
                      </a:lnTo>
                      <a:lnTo>
                        <a:pt x="112" y="168"/>
                      </a:lnTo>
                      <a:lnTo>
                        <a:pt x="116" y="175"/>
                      </a:lnTo>
                      <a:lnTo>
                        <a:pt x="125" y="178"/>
                      </a:lnTo>
                      <a:lnTo>
                        <a:pt x="154" y="168"/>
                      </a:lnTo>
                      <a:lnTo>
                        <a:pt x="178" y="170"/>
                      </a:lnTo>
                      <a:lnTo>
                        <a:pt x="197" y="181"/>
                      </a:lnTo>
                      <a:lnTo>
                        <a:pt x="206" y="185"/>
                      </a:lnTo>
                      <a:lnTo>
                        <a:pt x="221" y="188"/>
                      </a:lnTo>
                      <a:lnTo>
                        <a:pt x="227" y="188"/>
                      </a:lnTo>
                      <a:lnTo>
                        <a:pt x="232" y="180"/>
                      </a:lnTo>
                      <a:lnTo>
                        <a:pt x="229" y="169"/>
                      </a:lnTo>
                      <a:lnTo>
                        <a:pt x="231" y="159"/>
                      </a:lnTo>
                      <a:lnTo>
                        <a:pt x="233" y="154"/>
                      </a:lnTo>
                      <a:lnTo>
                        <a:pt x="229" y="142"/>
                      </a:lnTo>
                      <a:lnTo>
                        <a:pt x="223" y="135"/>
                      </a:lnTo>
                      <a:lnTo>
                        <a:pt x="211" y="122"/>
                      </a:lnTo>
                      <a:lnTo>
                        <a:pt x="208" y="112"/>
                      </a:lnTo>
                      <a:lnTo>
                        <a:pt x="207" y="103"/>
                      </a:lnTo>
                      <a:lnTo>
                        <a:pt x="212" y="94"/>
                      </a:lnTo>
                      <a:lnTo>
                        <a:pt x="197" y="89"/>
                      </a:lnTo>
                      <a:lnTo>
                        <a:pt x="179" y="86"/>
                      </a:lnTo>
                      <a:lnTo>
                        <a:pt x="161" y="85"/>
                      </a:lnTo>
                      <a:lnTo>
                        <a:pt x="149" y="82"/>
                      </a:lnTo>
                      <a:lnTo>
                        <a:pt x="146" y="73"/>
                      </a:lnTo>
                      <a:lnTo>
                        <a:pt x="144" y="66"/>
                      </a:lnTo>
                      <a:lnTo>
                        <a:pt x="138" y="65"/>
                      </a:lnTo>
                      <a:lnTo>
                        <a:pt x="125" y="66"/>
                      </a:lnTo>
                      <a:lnTo>
                        <a:pt x="118" y="63"/>
                      </a:lnTo>
                      <a:lnTo>
                        <a:pt x="107" y="56"/>
                      </a:lnTo>
                      <a:lnTo>
                        <a:pt x="99" y="51"/>
                      </a:lnTo>
                      <a:lnTo>
                        <a:pt x="92" y="45"/>
                      </a:lnTo>
                      <a:lnTo>
                        <a:pt x="92" y="38"/>
                      </a:lnTo>
                      <a:lnTo>
                        <a:pt x="99" y="33"/>
                      </a:lnTo>
                      <a:lnTo>
                        <a:pt x="108" y="36"/>
                      </a:lnTo>
                      <a:lnTo>
                        <a:pt x="116" y="40"/>
                      </a:lnTo>
                      <a:lnTo>
                        <a:pt x="125" y="43"/>
                      </a:lnTo>
                      <a:lnTo>
                        <a:pt x="136" y="40"/>
                      </a:lnTo>
                      <a:lnTo>
                        <a:pt x="143" y="40"/>
                      </a:lnTo>
                      <a:lnTo>
                        <a:pt x="143" y="28"/>
                      </a:lnTo>
                      <a:lnTo>
                        <a:pt x="145" y="20"/>
                      </a:lnTo>
                      <a:lnTo>
                        <a:pt x="149" y="14"/>
                      </a:lnTo>
                      <a:lnTo>
                        <a:pt x="151" y="3"/>
                      </a:lnTo>
                      <a:lnTo>
                        <a:pt x="147" y="0"/>
                      </a:lnTo>
                      <a:lnTo>
                        <a:pt x="140" y="1"/>
                      </a:lnTo>
                      <a:lnTo>
                        <a:pt x="128" y="2"/>
                      </a:lnTo>
                      <a:lnTo>
                        <a:pt x="113" y="0"/>
                      </a:lnTo>
                      <a:lnTo>
                        <a:pt x="103" y="1"/>
                      </a:lnTo>
                      <a:lnTo>
                        <a:pt x="99" y="7"/>
                      </a:lnTo>
                      <a:lnTo>
                        <a:pt x="97" y="12"/>
                      </a:lnTo>
                      <a:lnTo>
                        <a:pt x="93" y="17"/>
                      </a:lnTo>
                      <a:lnTo>
                        <a:pt x="89" y="20"/>
                      </a:lnTo>
                      <a:lnTo>
                        <a:pt x="83" y="20"/>
                      </a:lnTo>
                      <a:lnTo>
                        <a:pt x="75" y="22"/>
                      </a:lnTo>
                      <a:lnTo>
                        <a:pt x="75" y="30"/>
                      </a:lnTo>
                      <a:lnTo>
                        <a:pt x="72" y="34"/>
                      </a:lnTo>
                      <a:lnTo>
                        <a:pt x="69" y="37"/>
                      </a:lnTo>
                      <a:lnTo>
                        <a:pt x="60" y="40"/>
                      </a:lnTo>
                      <a:lnTo>
                        <a:pt x="50" y="33"/>
                      </a:lnTo>
                      <a:lnTo>
                        <a:pt x="43" y="26"/>
                      </a:lnTo>
                      <a:lnTo>
                        <a:pt x="36" y="23"/>
                      </a:lnTo>
                      <a:lnTo>
                        <a:pt x="32" y="24"/>
                      </a:lnTo>
                      <a:lnTo>
                        <a:pt x="28" y="31"/>
                      </a:lnTo>
                      <a:lnTo>
                        <a:pt x="28" y="41"/>
                      </a:lnTo>
                      <a:lnTo>
                        <a:pt x="33" y="50"/>
                      </a:lnTo>
                      <a:lnTo>
                        <a:pt x="34" y="60"/>
                      </a:lnTo>
                      <a:lnTo>
                        <a:pt x="36" y="69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0" name="Freeform 17"/>
                <p:cNvSpPr>
                  <a:spLocks/>
                </p:cNvSpPr>
                <p:nvPr/>
              </p:nvSpPr>
              <p:spPr bwMode="auto">
                <a:xfrm>
                  <a:off x="1418" y="3339"/>
                  <a:ext cx="331" cy="151"/>
                </a:xfrm>
                <a:custGeom>
                  <a:avLst/>
                  <a:gdLst>
                    <a:gd name="T0" fmla="*/ 59 w 331"/>
                    <a:gd name="T1" fmla="*/ 99 h 151"/>
                    <a:gd name="T2" fmla="*/ 79 w 331"/>
                    <a:gd name="T3" fmla="*/ 99 h 151"/>
                    <a:gd name="T4" fmla="*/ 114 w 331"/>
                    <a:gd name="T5" fmla="*/ 99 h 151"/>
                    <a:gd name="T6" fmla="*/ 121 w 331"/>
                    <a:gd name="T7" fmla="*/ 89 h 151"/>
                    <a:gd name="T8" fmla="*/ 106 w 331"/>
                    <a:gd name="T9" fmla="*/ 76 h 151"/>
                    <a:gd name="T10" fmla="*/ 96 w 331"/>
                    <a:gd name="T11" fmla="*/ 64 h 151"/>
                    <a:gd name="T12" fmla="*/ 96 w 331"/>
                    <a:gd name="T13" fmla="*/ 51 h 151"/>
                    <a:gd name="T14" fmla="*/ 76 w 331"/>
                    <a:gd name="T15" fmla="*/ 41 h 151"/>
                    <a:gd name="T16" fmla="*/ 57 w 331"/>
                    <a:gd name="T17" fmla="*/ 42 h 151"/>
                    <a:gd name="T18" fmla="*/ 47 w 331"/>
                    <a:gd name="T19" fmla="*/ 33 h 151"/>
                    <a:gd name="T20" fmla="*/ 52 w 331"/>
                    <a:gd name="T21" fmla="*/ 25 h 151"/>
                    <a:gd name="T22" fmla="*/ 78 w 331"/>
                    <a:gd name="T23" fmla="*/ 23 h 151"/>
                    <a:gd name="T24" fmla="*/ 80 w 331"/>
                    <a:gd name="T25" fmla="*/ 7 h 151"/>
                    <a:gd name="T26" fmla="*/ 99 w 331"/>
                    <a:gd name="T27" fmla="*/ 0 h 151"/>
                    <a:gd name="T28" fmla="*/ 132 w 331"/>
                    <a:gd name="T29" fmla="*/ 14 h 151"/>
                    <a:gd name="T30" fmla="*/ 149 w 331"/>
                    <a:gd name="T31" fmla="*/ 26 h 151"/>
                    <a:gd name="T32" fmla="*/ 157 w 331"/>
                    <a:gd name="T33" fmla="*/ 13 h 151"/>
                    <a:gd name="T34" fmla="*/ 172 w 331"/>
                    <a:gd name="T35" fmla="*/ 6 h 151"/>
                    <a:gd name="T36" fmla="*/ 188 w 331"/>
                    <a:gd name="T37" fmla="*/ 16 h 151"/>
                    <a:gd name="T38" fmla="*/ 204 w 331"/>
                    <a:gd name="T39" fmla="*/ 33 h 151"/>
                    <a:gd name="T40" fmla="*/ 231 w 331"/>
                    <a:gd name="T41" fmla="*/ 31 h 151"/>
                    <a:gd name="T42" fmla="*/ 269 w 331"/>
                    <a:gd name="T43" fmla="*/ 40 h 151"/>
                    <a:gd name="T44" fmla="*/ 279 w 331"/>
                    <a:gd name="T45" fmla="*/ 51 h 151"/>
                    <a:gd name="T46" fmla="*/ 308 w 331"/>
                    <a:gd name="T47" fmla="*/ 62 h 151"/>
                    <a:gd name="T48" fmla="*/ 322 w 331"/>
                    <a:gd name="T49" fmla="*/ 61 h 151"/>
                    <a:gd name="T50" fmla="*/ 326 w 331"/>
                    <a:gd name="T51" fmla="*/ 82 h 151"/>
                    <a:gd name="T52" fmla="*/ 329 w 331"/>
                    <a:gd name="T53" fmla="*/ 97 h 151"/>
                    <a:gd name="T54" fmla="*/ 300 w 331"/>
                    <a:gd name="T55" fmla="*/ 105 h 151"/>
                    <a:gd name="T56" fmla="*/ 259 w 331"/>
                    <a:gd name="T57" fmla="*/ 115 h 151"/>
                    <a:gd name="T58" fmla="*/ 232 w 331"/>
                    <a:gd name="T59" fmla="*/ 128 h 151"/>
                    <a:gd name="T60" fmla="*/ 207 w 331"/>
                    <a:gd name="T61" fmla="*/ 142 h 151"/>
                    <a:gd name="T62" fmla="*/ 193 w 331"/>
                    <a:gd name="T63" fmla="*/ 136 h 151"/>
                    <a:gd name="T64" fmla="*/ 178 w 331"/>
                    <a:gd name="T65" fmla="*/ 119 h 151"/>
                    <a:gd name="T66" fmla="*/ 150 w 331"/>
                    <a:gd name="T67" fmla="*/ 126 h 151"/>
                    <a:gd name="T68" fmla="*/ 120 w 331"/>
                    <a:gd name="T69" fmla="*/ 150 h 151"/>
                    <a:gd name="T70" fmla="*/ 103 w 331"/>
                    <a:gd name="T71" fmla="*/ 145 h 151"/>
                    <a:gd name="T72" fmla="*/ 69 w 331"/>
                    <a:gd name="T73" fmla="*/ 141 h 151"/>
                    <a:gd name="T74" fmla="*/ 55 w 331"/>
                    <a:gd name="T75" fmla="*/ 130 h 151"/>
                    <a:gd name="T76" fmla="*/ 43 w 331"/>
                    <a:gd name="T77" fmla="*/ 121 h 151"/>
                    <a:gd name="T78" fmla="*/ 18 w 331"/>
                    <a:gd name="T79" fmla="*/ 115 h 151"/>
                    <a:gd name="T80" fmla="*/ 0 w 331"/>
                    <a:gd name="T81" fmla="*/ 100 h 151"/>
                    <a:gd name="T82" fmla="*/ 7 w 331"/>
                    <a:gd name="T83" fmla="*/ 89 h 151"/>
                    <a:gd name="T84" fmla="*/ 24 w 331"/>
                    <a:gd name="T85" fmla="*/ 96 h 151"/>
                    <a:gd name="T86" fmla="*/ 37 w 331"/>
                    <a:gd name="T87" fmla="*/ 98 h 151"/>
                    <a:gd name="T88" fmla="*/ 51 w 331"/>
                    <a:gd name="T89" fmla="*/ 96 h 15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31"/>
                    <a:gd name="T136" fmla="*/ 0 h 151"/>
                    <a:gd name="T137" fmla="*/ 331 w 331"/>
                    <a:gd name="T138" fmla="*/ 151 h 15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31" h="151">
                      <a:moveTo>
                        <a:pt x="51" y="96"/>
                      </a:moveTo>
                      <a:lnTo>
                        <a:pt x="59" y="99"/>
                      </a:lnTo>
                      <a:lnTo>
                        <a:pt x="69" y="101"/>
                      </a:lnTo>
                      <a:lnTo>
                        <a:pt x="79" y="99"/>
                      </a:lnTo>
                      <a:lnTo>
                        <a:pt x="102" y="103"/>
                      </a:lnTo>
                      <a:lnTo>
                        <a:pt x="114" y="99"/>
                      </a:lnTo>
                      <a:lnTo>
                        <a:pt x="121" y="95"/>
                      </a:lnTo>
                      <a:lnTo>
                        <a:pt x="121" y="89"/>
                      </a:lnTo>
                      <a:lnTo>
                        <a:pt x="116" y="83"/>
                      </a:lnTo>
                      <a:lnTo>
                        <a:pt x="106" y="76"/>
                      </a:lnTo>
                      <a:lnTo>
                        <a:pt x="99" y="72"/>
                      </a:lnTo>
                      <a:lnTo>
                        <a:pt x="96" y="64"/>
                      </a:lnTo>
                      <a:lnTo>
                        <a:pt x="98" y="57"/>
                      </a:lnTo>
                      <a:lnTo>
                        <a:pt x="96" y="51"/>
                      </a:lnTo>
                      <a:lnTo>
                        <a:pt x="93" y="44"/>
                      </a:lnTo>
                      <a:lnTo>
                        <a:pt x="76" y="41"/>
                      </a:lnTo>
                      <a:lnTo>
                        <a:pt x="64" y="44"/>
                      </a:lnTo>
                      <a:lnTo>
                        <a:pt x="57" y="42"/>
                      </a:lnTo>
                      <a:lnTo>
                        <a:pt x="51" y="39"/>
                      </a:lnTo>
                      <a:lnTo>
                        <a:pt x="47" y="33"/>
                      </a:lnTo>
                      <a:lnTo>
                        <a:pt x="45" y="29"/>
                      </a:lnTo>
                      <a:lnTo>
                        <a:pt x="52" y="25"/>
                      </a:lnTo>
                      <a:lnTo>
                        <a:pt x="64" y="24"/>
                      </a:lnTo>
                      <a:lnTo>
                        <a:pt x="78" y="23"/>
                      </a:lnTo>
                      <a:lnTo>
                        <a:pt x="80" y="19"/>
                      </a:lnTo>
                      <a:lnTo>
                        <a:pt x="80" y="7"/>
                      </a:lnTo>
                      <a:lnTo>
                        <a:pt x="85" y="0"/>
                      </a:lnTo>
                      <a:lnTo>
                        <a:pt x="99" y="0"/>
                      </a:lnTo>
                      <a:lnTo>
                        <a:pt x="116" y="5"/>
                      </a:lnTo>
                      <a:lnTo>
                        <a:pt x="132" y="14"/>
                      </a:lnTo>
                      <a:lnTo>
                        <a:pt x="140" y="23"/>
                      </a:lnTo>
                      <a:lnTo>
                        <a:pt x="149" y="26"/>
                      </a:lnTo>
                      <a:lnTo>
                        <a:pt x="152" y="19"/>
                      </a:lnTo>
                      <a:lnTo>
                        <a:pt x="157" y="13"/>
                      </a:lnTo>
                      <a:lnTo>
                        <a:pt x="163" y="6"/>
                      </a:lnTo>
                      <a:lnTo>
                        <a:pt x="172" y="6"/>
                      </a:lnTo>
                      <a:lnTo>
                        <a:pt x="180" y="7"/>
                      </a:lnTo>
                      <a:lnTo>
                        <a:pt x="188" y="16"/>
                      </a:lnTo>
                      <a:lnTo>
                        <a:pt x="197" y="27"/>
                      </a:lnTo>
                      <a:lnTo>
                        <a:pt x="204" y="33"/>
                      </a:lnTo>
                      <a:lnTo>
                        <a:pt x="215" y="29"/>
                      </a:lnTo>
                      <a:lnTo>
                        <a:pt x="231" y="31"/>
                      </a:lnTo>
                      <a:lnTo>
                        <a:pt x="236" y="38"/>
                      </a:lnTo>
                      <a:lnTo>
                        <a:pt x="269" y="40"/>
                      </a:lnTo>
                      <a:lnTo>
                        <a:pt x="276" y="43"/>
                      </a:lnTo>
                      <a:lnTo>
                        <a:pt x="279" y="51"/>
                      </a:lnTo>
                      <a:lnTo>
                        <a:pt x="290" y="58"/>
                      </a:lnTo>
                      <a:lnTo>
                        <a:pt x="308" y="62"/>
                      </a:lnTo>
                      <a:lnTo>
                        <a:pt x="315" y="60"/>
                      </a:lnTo>
                      <a:lnTo>
                        <a:pt x="322" y="61"/>
                      </a:lnTo>
                      <a:lnTo>
                        <a:pt x="330" y="67"/>
                      </a:lnTo>
                      <a:lnTo>
                        <a:pt x="326" y="82"/>
                      </a:lnTo>
                      <a:lnTo>
                        <a:pt x="326" y="89"/>
                      </a:lnTo>
                      <a:lnTo>
                        <a:pt x="329" y="97"/>
                      </a:lnTo>
                      <a:lnTo>
                        <a:pt x="317" y="102"/>
                      </a:lnTo>
                      <a:lnTo>
                        <a:pt x="300" y="105"/>
                      </a:lnTo>
                      <a:lnTo>
                        <a:pt x="283" y="108"/>
                      </a:lnTo>
                      <a:lnTo>
                        <a:pt x="259" y="115"/>
                      </a:lnTo>
                      <a:lnTo>
                        <a:pt x="242" y="123"/>
                      </a:lnTo>
                      <a:lnTo>
                        <a:pt x="232" y="128"/>
                      </a:lnTo>
                      <a:lnTo>
                        <a:pt x="220" y="136"/>
                      </a:lnTo>
                      <a:lnTo>
                        <a:pt x="207" y="142"/>
                      </a:lnTo>
                      <a:lnTo>
                        <a:pt x="200" y="142"/>
                      </a:lnTo>
                      <a:lnTo>
                        <a:pt x="193" y="136"/>
                      </a:lnTo>
                      <a:lnTo>
                        <a:pt x="188" y="125"/>
                      </a:lnTo>
                      <a:lnTo>
                        <a:pt x="178" y="119"/>
                      </a:lnTo>
                      <a:lnTo>
                        <a:pt x="165" y="122"/>
                      </a:lnTo>
                      <a:lnTo>
                        <a:pt x="150" y="126"/>
                      </a:lnTo>
                      <a:lnTo>
                        <a:pt x="133" y="135"/>
                      </a:lnTo>
                      <a:lnTo>
                        <a:pt x="120" y="150"/>
                      </a:lnTo>
                      <a:lnTo>
                        <a:pt x="108" y="146"/>
                      </a:lnTo>
                      <a:lnTo>
                        <a:pt x="103" y="145"/>
                      </a:lnTo>
                      <a:lnTo>
                        <a:pt x="87" y="142"/>
                      </a:lnTo>
                      <a:lnTo>
                        <a:pt x="69" y="141"/>
                      </a:lnTo>
                      <a:lnTo>
                        <a:pt x="57" y="138"/>
                      </a:lnTo>
                      <a:lnTo>
                        <a:pt x="55" y="130"/>
                      </a:lnTo>
                      <a:lnTo>
                        <a:pt x="51" y="122"/>
                      </a:lnTo>
                      <a:lnTo>
                        <a:pt x="43" y="121"/>
                      </a:lnTo>
                      <a:lnTo>
                        <a:pt x="31" y="122"/>
                      </a:lnTo>
                      <a:lnTo>
                        <a:pt x="18" y="115"/>
                      </a:lnTo>
                      <a:lnTo>
                        <a:pt x="7" y="107"/>
                      </a:lnTo>
                      <a:lnTo>
                        <a:pt x="0" y="100"/>
                      </a:lnTo>
                      <a:lnTo>
                        <a:pt x="0" y="93"/>
                      </a:lnTo>
                      <a:lnTo>
                        <a:pt x="7" y="89"/>
                      </a:lnTo>
                      <a:lnTo>
                        <a:pt x="15" y="91"/>
                      </a:lnTo>
                      <a:lnTo>
                        <a:pt x="24" y="96"/>
                      </a:lnTo>
                      <a:lnTo>
                        <a:pt x="33" y="98"/>
                      </a:lnTo>
                      <a:lnTo>
                        <a:pt x="37" y="98"/>
                      </a:lnTo>
                      <a:lnTo>
                        <a:pt x="43" y="96"/>
                      </a:lnTo>
                      <a:lnTo>
                        <a:pt x="51" y="96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1" name="Freeform 18"/>
                <p:cNvSpPr>
                  <a:spLocks/>
                </p:cNvSpPr>
                <p:nvPr/>
              </p:nvSpPr>
              <p:spPr bwMode="auto">
                <a:xfrm>
                  <a:off x="1082" y="3072"/>
                  <a:ext cx="460" cy="436"/>
                </a:xfrm>
                <a:custGeom>
                  <a:avLst/>
                  <a:gdLst>
                    <a:gd name="T0" fmla="*/ 28 w 460"/>
                    <a:gd name="T1" fmla="*/ 77 h 436"/>
                    <a:gd name="T2" fmla="*/ 165 w 460"/>
                    <a:gd name="T3" fmla="*/ 20 h 436"/>
                    <a:gd name="T4" fmla="*/ 249 w 460"/>
                    <a:gd name="T5" fmla="*/ 147 h 436"/>
                    <a:gd name="T6" fmla="*/ 270 w 460"/>
                    <a:gd name="T7" fmla="*/ 156 h 436"/>
                    <a:gd name="T8" fmla="*/ 274 w 460"/>
                    <a:gd name="T9" fmla="*/ 183 h 436"/>
                    <a:gd name="T10" fmla="*/ 282 w 460"/>
                    <a:gd name="T11" fmla="*/ 198 h 436"/>
                    <a:gd name="T12" fmla="*/ 286 w 460"/>
                    <a:gd name="T13" fmla="*/ 214 h 436"/>
                    <a:gd name="T14" fmla="*/ 272 w 460"/>
                    <a:gd name="T15" fmla="*/ 214 h 436"/>
                    <a:gd name="T16" fmla="*/ 267 w 460"/>
                    <a:gd name="T17" fmla="*/ 226 h 436"/>
                    <a:gd name="T18" fmla="*/ 279 w 460"/>
                    <a:gd name="T19" fmla="*/ 244 h 436"/>
                    <a:gd name="T20" fmla="*/ 284 w 460"/>
                    <a:gd name="T21" fmla="*/ 273 h 436"/>
                    <a:gd name="T22" fmla="*/ 304 w 460"/>
                    <a:gd name="T23" fmla="*/ 281 h 436"/>
                    <a:gd name="T24" fmla="*/ 331 w 460"/>
                    <a:gd name="T25" fmla="*/ 293 h 436"/>
                    <a:gd name="T26" fmla="*/ 360 w 460"/>
                    <a:gd name="T27" fmla="*/ 284 h 436"/>
                    <a:gd name="T28" fmla="*/ 394 w 460"/>
                    <a:gd name="T29" fmla="*/ 274 h 436"/>
                    <a:gd name="T30" fmla="*/ 416 w 460"/>
                    <a:gd name="T31" fmla="*/ 287 h 436"/>
                    <a:gd name="T32" fmla="*/ 395 w 460"/>
                    <a:gd name="T33" fmla="*/ 291 h 436"/>
                    <a:gd name="T34" fmla="*/ 382 w 460"/>
                    <a:gd name="T35" fmla="*/ 298 h 436"/>
                    <a:gd name="T36" fmla="*/ 399 w 460"/>
                    <a:gd name="T37" fmla="*/ 310 h 436"/>
                    <a:gd name="T38" fmla="*/ 430 w 460"/>
                    <a:gd name="T39" fmla="*/ 310 h 436"/>
                    <a:gd name="T40" fmla="*/ 432 w 460"/>
                    <a:gd name="T41" fmla="*/ 329 h 436"/>
                    <a:gd name="T42" fmla="*/ 446 w 460"/>
                    <a:gd name="T43" fmla="*/ 345 h 436"/>
                    <a:gd name="T44" fmla="*/ 459 w 460"/>
                    <a:gd name="T45" fmla="*/ 360 h 436"/>
                    <a:gd name="T46" fmla="*/ 438 w 460"/>
                    <a:gd name="T47" fmla="*/ 370 h 436"/>
                    <a:gd name="T48" fmla="*/ 412 w 460"/>
                    <a:gd name="T49" fmla="*/ 368 h 436"/>
                    <a:gd name="T50" fmla="*/ 387 w 460"/>
                    <a:gd name="T51" fmla="*/ 363 h 436"/>
                    <a:gd name="T52" fmla="*/ 389 w 460"/>
                    <a:gd name="T53" fmla="*/ 343 h 436"/>
                    <a:gd name="T54" fmla="*/ 394 w 460"/>
                    <a:gd name="T55" fmla="*/ 327 h 436"/>
                    <a:gd name="T56" fmla="*/ 387 w 460"/>
                    <a:gd name="T57" fmla="*/ 324 h 436"/>
                    <a:gd name="T58" fmla="*/ 352 w 460"/>
                    <a:gd name="T59" fmla="*/ 324 h 436"/>
                    <a:gd name="T60" fmla="*/ 341 w 460"/>
                    <a:gd name="T61" fmla="*/ 336 h 436"/>
                    <a:gd name="T62" fmla="*/ 326 w 460"/>
                    <a:gd name="T63" fmla="*/ 344 h 436"/>
                    <a:gd name="T64" fmla="*/ 317 w 460"/>
                    <a:gd name="T65" fmla="*/ 355 h 436"/>
                    <a:gd name="T66" fmla="*/ 306 w 460"/>
                    <a:gd name="T67" fmla="*/ 363 h 436"/>
                    <a:gd name="T68" fmla="*/ 290 w 460"/>
                    <a:gd name="T69" fmla="*/ 354 h 436"/>
                    <a:gd name="T70" fmla="*/ 278 w 460"/>
                    <a:gd name="T71" fmla="*/ 346 h 436"/>
                    <a:gd name="T72" fmla="*/ 272 w 460"/>
                    <a:gd name="T73" fmla="*/ 358 h 436"/>
                    <a:gd name="T74" fmla="*/ 278 w 460"/>
                    <a:gd name="T75" fmla="*/ 374 h 436"/>
                    <a:gd name="T76" fmla="*/ 280 w 460"/>
                    <a:gd name="T77" fmla="*/ 394 h 436"/>
                    <a:gd name="T78" fmla="*/ 267 w 460"/>
                    <a:gd name="T79" fmla="*/ 418 h 436"/>
                    <a:gd name="T80" fmla="*/ 245 w 460"/>
                    <a:gd name="T81" fmla="*/ 435 h 436"/>
                    <a:gd name="T82" fmla="*/ 224 w 460"/>
                    <a:gd name="T83" fmla="*/ 417 h 436"/>
                    <a:gd name="T84" fmla="*/ 223 w 460"/>
                    <a:gd name="T85" fmla="*/ 394 h 436"/>
                    <a:gd name="T86" fmla="*/ 215 w 460"/>
                    <a:gd name="T87" fmla="*/ 374 h 436"/>
                    <a:gd name="T88" fmla="*/ 181 w 460"/>
                    <a:gd name="T89" fmla="*/ 353 h 436"/>
                    <a:gd name="T90" fmla="*/ 152 w 460"/>
                    <a:gd name="T91" fmla="*/ 317 h 436"/>
                    <a:gd name="T92" fmla="*/ 140 w 460"/>
                    <a:gd name="T93" fmla="*/ 278 h 436"/>
                    <a:gd name="T94" fmla="*/ 144 w 460"/>
                    <a:gd name="T95" fmla="*/ 235 h 436"/>
                    <a:gd name="T96" fmla="*/ 139 w 460"/>
                    <a:gd name="T97" fmla="*/ 204 h 436"/>
                    <a:gd name="T98" fmla="*/ 114 w 460"/>
                    <a:gd name="T99" fmla="*/ 198 h 436"/>
                    <a:gd name="T100" fmla="*/ 118 w 460"/>
                    <a:gd name="T101" fmla="*/ 150 h 436"/>
                    <a:gd name="T102" fmla="*/ 106 w 460"/>
                    <a:gd name="T103" fmla="*/ 123 h 436"/>
                    <a:gd name="T104" fmla="*/ 84 w 460"/>
                    <a:gd name="T105" fmla="*/ 103 h 436"/>
                    <a:gd name="T106" fmla="*/ 80 w 460"/>
                    <a:gd name="T107" fmla="*/ 111 h 436"/>
                    <a:gd name="T108" fmla="*/ 71 w 460"/>
                    <a:gd name="T109" fmla="*/ 115 h 436"/>
                    <a:gd name="T110" fmla="*/ 45 w 460"/>
                    <a:gd name="T111" fmla="*/ 111 h 436"/>
                    <a:gd name="T112" fmla="*/ 35 w 460"/>
                    <a:gd name="T113" fmla="*/ 119 h 436"/>
                    <a:gd name="T114" fmla="*/ 28 w 460"/>
                    <a:gd name="T115" fmla="*/ 129 h 436"/>
                    <a:gd name="T116" fmla="*/ 19 w 460"/>
                    <a:gd name="T117" fmla="*/ 133 h 436"/>
                    <a:gd name="T118" fmla="*/ 0 w 460"/>
                    <a:gd name="T119" fmla="*/ 117 h 4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460"/>
                    <a:gd name="T181" fmla="*/ 0 h 436"/>
                    <a:gd name="T182" fmla="*/ 460 w 460"/>
                    <a:gd name="T183" fmla="*/ 436 h 4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460" h="436">
                      <a:moveTo>
                        <a:pt x="0" y="117"/>
                      </a:moveTo>
                      <a:lnTo>
                        <a:pt x="28" y="77"/>
                      </a:lnTo>
                      <a:lnTo>
                        <a:pt x="82" y="0"/>
                      </a:lnTo>
                      <a:lnTo>
                        <a:pt x="165" y="20"/>
                      </a:lnTo>
                      <a:lnTo>
                        <a:pt x="190" y="120"/>
                      </a:lnTo>
                      <a:lnTo>
                        <a:pt x="249" y="147"/>
                      </a:lnTo>
                      <a:lnTo>
                        <a:pt x="267" y="153"/>
                      </a:lnTo>
                      <a:lnTo>
                        <a:pt x="270" y="156"/>
                      </a:lnTo>
                      <a:lnTo>
                        <a:pt x="275" y="167"/>
                      </a:lnTo>
                      <a:lnTo>
                        <a:pt x="274" y="183"/>
                      </a:lnTo>
                      <a:lnTo>
                        <a:pt x="273" y="195"/>
                      </a:lnTo>
                      <a:lnTo>
                        <a:pt x="282" y="198"/>
                      </a:lnTo>
                      <a:lnTo>
                        <a:pt x="282" y="207"/>
                      </a:lnTo>
                      <a:lnTo>
                        <a:pt x="286" y="214"/>
                      </a:lnTo>
                      <a:lnTo>
                        <a:pt x="281" y="216"/>
                      </a:lnTo>
                      <a:lnTo>
                        <a:pt x="272" y="214"/>
                      </a:lnTo>
                      <a:lnTo>
                        <a:pt x="267" y="219"/>
                      </a:lnTo>
                      <a:lnTo>
                        <a:pt x="267" y="226"/>
                      </a:lnTo>
                      <a:lnTo>
                        <a:pt x="278" y="237"/>
                      </a:lnTo>
                      <a:lnTo>
                        <a:pt x="279" y="244"/>
                      </a:lnTo>
                      <a:lnTo>
                        <a:pt x="279" y="261"/>
                      </a:lnTo>
                      <a:lnTo>
                        <a:pt x="284" y="273"/>
                      </a:lnTo>
                      <a:lnTo>
                        <a:pt x="295" y="281"/>
                      </a:lnTo>
                      <a:lnTo>
                        <a:pt x="304" y="281"/>
                      </a:lnTo>
                      <a:lnTo>
                        <a:pt x="316" y="291"/>
                      </a:lnTo>
                      <a:lnTo>
                        <a:pt x="331" y="293"/>
                      </a:lnTo>
                      <a:lnTo>
                        <a:pt x="343" y="293"/>
                      </a:lnTo>
                      <a:lnTo>
                        <a:pt x="360" y="284"/>
                      </a:lnTo>
                      <a:lnTo>
                        <a:pt x="375" y="279"/>
                      </a:lnTo>
                      <a:lnTo>
                        <a:pt x="394" y="274"/>
                      </a:lnTo>
                      <a:lnTo>
                        <a:pt x="416" y="274"/>
                      </a:lnTo>
                      <a:lnTo>
                        <a:pt x="416" y="287"/>
                      </a:lnTo>
                      <a:lnTo>
                        <a:pt x="412" y="291"/>
                      </a:lnTo>
                      <a:lnTo>
                        <a:pt x="395" y="291"/>
                      </a:lnTo>
                      <a:lnTo>
                        <a:pt x="383" y="295"/>
                      </a:lnTo>
                      <a:lnTo>
                        <a:pt x="382" y="298"/>
                      </a:lnTo>
                      <a:lnTo>
                        <a:pt x="387" y="306"/>
                      </a:lnTo>
                      <a:lnTo>
                        <a:pt x="399" y="310"/>
                      </a:lnTo>
                      <a:lnTo>
                        <a:pt x="411" y="308"/>
                      </a:lnTo>
                      <a:lnTo>
                        <a:pt x="430" y="310"/>
                      </a:lnTo>
                      <a:lnTo>
                        <a:pt x="435" y="323"/>
                      </a:lnTo>
                      <a:lnTo>
                        <a:pt x="432" y="329"/>
                      </a:lnTo>
                      <a:lnTo>
                        <a:pt x="438" y="339"/>
                      </a:lnTo>
                      <a:lnTo>
                        <a:pt x="446" y="345"/>
                      </a:lnTo>
                      <a:lnTo>
                        <a:pt x="456" y="353"/>
                      </a:lnTo>
                      <a:lnTo>
                        <a:pt x="459" y="360"/>
                      </a:lnTo>
                      <a:lnTo>
                        <a:pt x="450" y="367"/>
                      </a:lnTo>
                      <a:lnTo>
                        <a:pt x="438" y="370"/>
                      </a:lnTo>
                      <a:lnTo>
                        <a:pt x="425" y="369"/>
                      </a:lnTo>
                      <a:lnTo>
                        <a:pt x="412" y="368"/>
                      </a:lnTo>
                      <a:lnTo>
                        <a:pt x="398" y="368"/>
                      </a:lnTo>
                      <a:lnTo>
                        <a:pt x="387" y="363"/>
                      </a:lnTo>
                      <a:lnTo>
                        <a:pt x="387" y="351"/>
                      </a:lnTo>
                      <a:lnTo>
                        <a:pt x="389" y="343"/>
                      </a:lnTo>
                      <a:lnTo>
                        <a:pt x="393" y="336"/>
                      </a:lnTo>
                      <a:lnTo>
                        <a:pt x="394" y="327"/>
                      </a:lnTo>
                      <a:lnTo>
                        <a:pt x="393" y="323"/>
                      </a:lnTo>
                      <a:lnTo>
                        <a:pt x="387" y="324"/>
                      </a:lnTo>
                      <a:lnTo>
                        <a:pt x="377" y="326"/>
                      </a:lnTo>
                      <a:lnTo>
                        <a:pt x="352" y="324"/>
                      </a:lnTo>
                      <a:lnTo>
                        <a:pt x="346" y="327"/>
                      </a:lnTo>
                      <a:lnTo>
                        <a:pt x="341" y="336"/>
                      </a:lnTo>
                      <a:lnTo>
                        <a:pt x="336" y="343"/>
                      </a:lnTo>
                      <a:lnTo>
                        <a:pt x="326" y="344"/>
                      </a:lnTo>
                      <a:lnTo>
                        <a:pt x="320" y="346"/>
                      </a:lnTo>
                      <a:lnTo>
                        <a:pt x="317" y="355"/>
                      </a:lnTo>
                      <a:lnTo>
                        <a:pt x="315" y="361"/>
                      </a:lnTo>
                      <a:lnTo>
                        <a:pt x="306" y="363"/>
                      </a:lnTo>
                      <a:lnTo>
                        <a:pt x="297" y="359"/>
                      </a:lnTo>
                      <a:lnTo>
                        <a:pt x="290" y="354"/>
                      </a:lnTo>
                      <a:lnTo>
                        <a:pt x="286" y="350"/>
                      </a:lnTo>
                      <a:lnTo>
                        <a:pt x="278" y="346"/>
                      </a:lnTo>
                      <a:lnTo>
                        <a:pt x="274" y="350"/>
                      </a:lnTo>
                      <a:lnTo>
                        <a:pt x="272" y="358"/>
                      </a:lnTo>
                      <a:lnTo>
                        <a:pt x="274" y="365"/>
                      </a:lnTo>
                      <a:lnTo>
                        <a:pt x="278" y="374"/>
                      </a:lnTo>
                      <a:lnTo>
                        <a:pt x="278" y="385"/>
                      </a:lnTo>
                      <a:lnTo>
                        <a:pt x="280" y="394"/>
                      </a:lnTo>
                      <a:lnTo>
                        <a:pt x="273" y="411"/>
                      </a:lnTo>
                      <a:lnTo>
                        <a:pt x="267" y="418"/>
                      </a:lnTo>
                      <a:lnTo>
                        <a:pt x="257" y="427"/>
                      </a:lnTo>
                      <a:lnTo>
                        <a:pt x="245" y="435"/>
                      </a:lnTo>
                      <a:lnTo>
                        <a:pt x="233" y="426"/>
                      </a:lnTo>
                      <a:lnTo>
                        <a:pt x="224" y="417"/>
                      </a:lnTo>
                      <a:lnTo>
                        <a:pt x="220" y="405"/>
                      </a:lnTo>
                      <a:lnTo>
                        <a:pt x="223" y="394"/>
                      </a:lnTo>
                      <a:lnTo>
                        <a:pt x="220" y="381"/>
                      </a:lnTo>
                      <a:lnTo>
                        <a:pt x="215" y="374"/>
                      </a:lnTo>
                      <a:lnTo>
                        <a:pt x="197" y="367"/>
                      </a:lnTo>
                      <a:lnTo>
                        <a:pt x="181" y="353"/>
                      </a:lnTo>
                      <a:lnTo>
                        <a:pt x="169" y="339"/>
                      </a:lnTo>
                      <a:lnTo>
                        <a:pt x="152" y="317"/>
                      </a:lnTo>
                      <a:lnTo>
                        <a:pt x="143" y="296"/>
                      </a:lnTo>
                      <a:lnTo>
                        <a:pt x="140" y="278"/>
                      </a:lnTo>
                      <a:lnTo>
                        <a:pt x="140" y="254"/>
                      </a:lnTo>
                      <a:lnTo>
                        <a:pt x="144" y="235"/>
                      </a:lnTo>
                      <a:lnTo>
                        <a:pt x="145" y="219"/>
                      </a:lnTo>
                      <a:lnTo>
                        <a:pt x="139" y="204"/>
                      </a:lnTo>
                      <a:lnTo>
                        <a:pt x="126" y="201"/>
                      </a:lnTo>
                      <a:lnTo>
                        <a:pt x="114" y="198"/>
                      </a:lnTo>
                      <a:lnTo>
                        <a:pt x="112" y="186"/>
                      </a:lnTo>
                      <a:lnTo>
                        <a:pt x="118" y="150"/>
                      </a:lnTo>
                      <a:lnTo>
                        <a:pt x="116" y="140"/>
                      </a:lnTo>
                      <a:lnTo>
                        <a:pt x="106" y="123"/>
                      </a:lnTo>
                      <a:lnTo>
                        <a:pt x="95" y="111"/>
                      </a:lnTo>
                      <a:lnTo>
                        <a:pt x="84" y="103"/>
                      </a:lnTo>
                      <a:lnTo>
                        <a:pt x="80" y="107"/>
                      </a:lnTo>
                      <a:lnTo>
                        <a:pt x="80" y="111"/>
                      </a:lnTo>
                      <a:lnTo>
                        <a:pt x="78" y="114"/>
                      </a:lnTo>
                      <a:lnTo>
                        <a:pt x="71" y="115"/>
                      </a:lnTo>
                      <a:lnTo>
                        <a:pt x="57" y="112"/>
                      </a:lnTo>
                      <a:lnTo>
                        <a:pt x="45" y="111"/>
                      </a:lnTo>
                      <a:lnTo>
                        <a:pt x="39" y="114"/>
                      </a:lnTo>
                      <a:lnTo>
                        <a:pt x="35" y="119"/>
                      </a:lnTo>
                      <a:lnTo>
                        <a:pt x="33" y="123"/>
                      </a:lnTo>
                      <a:lnTo>
                        <a:pt x="28" y="129"/>
                      </a:lnTo>
                      <a:lnTo>
                        <a:pt x="24" y="133"/>
                      </a:lnTo>
                      <a:lnTo>
                        <a:pt x="19" y="133"/>
                      </a:lnTo>
                      <a:lnTo>
                        <a:pt x="11" y="129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2" name="Freeform 19"/>
                <p:cNvSpPr>
                  <a:spLocks/>
                </p:cNvSpPr>
                <p:nvPr/>
              </p:nvSpPr>
              <p:spPr bwMode="auto">
                <a:xfrm>
                  <a:off x="1013" y="2770"/>
                  <a:ext cx="985" cy="666"/>
                </a:xfrm>
                <a:custGeom>
                  <a:avLst/>
                  <a:gdLst>
                    <a:gd name="T0" fmla="*/ 259 w 985"/>
                    <a:gd name="T1" fmla="*/ 422 h 666"/>
                    <a:gd name="T2" fmla="*/ 343 w 985"/>
                    <a:gd name="T3" fmla="*/ 485 h 666"/>
                    <a:gd name="T4" fmla="*/ 350 w 985"/>
                    <a:gd name="T5" fmla="*/ 518 h 666"/>
                    <a:gd name="T6" fmla="*/ 348 w 985"/>
                    <a:gd name="T7" fmla="*/ 546 h 666"/>
                    <a:gd name="T8" fmla="*/ 385 w 985"/>
                    <a:gd name="T9" fmla="*/ 593 h 666"/>
                    <a:gd name="T10" fmla="*/ 463 w 985"/>
                    <a:gd name="T11" fmla="*/ 576 h 666"/>
                    <a:gd name="T12" fmla="*/ 519 w 985"/>
                    <a:gd name="T13" fmla="*/ 573 h 666"/>
                    <a:gd name="T14" fmla="*/ 568 w 985"/>
                    <a:gd name="T15" fmla="*/ 575 h 666"/>
                    <a:gd name="T16" fmla="*/ 609 w 985"/>
                    <a:gd name="T17" fmla="*/ 602 h 666"/>
                    <a:gd name="T18" fmla="*/ 675 w 985"/>
                    <a:gd name="T19" fmla="*/ 611 h 666"/>
                    <a:gd name="T20" fmla="*/ 720 w 985"/>
                    <a:gd name="T21" fmla="*/ 629 h 666"/>
                    <a:gd name="T22" fmla="*/ 729 w 985"/>
                    <a:gd name="T23" fmla="*/ 658 h 666"/>
                    <a:gd name="T24" fmla="*/ 775 w 985"/>
                    <a:gd name="T25" fmla="*/ 608 h 666"/>
                    <a:gd name="T26" fmla="*/ 800 w 985"/>
                    <a:gd name="T27" fmla="*/ 558 h 666"/>
                    <a:gd name="T28" fmla="*/ 838 w 985"/>
                    <a:gd name="T29" fmla="*/ 546 h 666"/>
                    <a:gd name="T30" fmla="*/ 877 w 985"/>
                    <a:gd name="T31" fmla="*/ 494 h 666"/>
                    <a:gd name="T32" fmla="*/ 932 w 985"/>
                    <a:gd name="T33" fmla="*/ 502 h 666"/>
                    <a:gd name="T34" fmla="*/ 954 w 985"/>
                    <a:gd name="T35" fmla="*/ 454 h 666"/>
                    <a:gd name="T36" fmla="*/ 981 w 985"/>
                    <a:gd name="T37" fmla="*/ 411 h 666"/>
                    <a:gd name="T38" fmla="*/ 932 w 985"/>
                    <a:gd name="T39" fmla="*/ 399 h 666"/>
                    <a:gd name="T40" fmla="*/ 911 w 985"/>
                    <a:gd name="T41" fmla="*/ 356 h 666"/>
                    <a:gd name="T42" fmla="*/ 870 w 985"/>
                    <a:gd name="T43" fmla="*/ 342 h 666"/>
                    <a:gd name="T44" fmla="*/ 846 w 985"/>
                    <a:gd name="T45" fmla="*/ 318 h 666"/>
                    <a:gd name="T46" fmla="*/ 818 w 985"/>
                    <a:gd name="T47" fmla="*/ 313 h 666"/>
                    <a:gd name="T48" fmla="*/ 800 w 985"/>
                    <a:gd name="T49" fmla="*/ 237 h 666"/>
                    <a:gd name="T50" fmla="*/ 772 w 985"/>
                    <a:gd name="T51" fmla="*/ 191 h 666"/>
                    <a:gd name="T52" fmla="*/ 768 w 985"/>
                    <a:gd name="T53" fmla="*/ 175 h 666"/>
                    <a:gd name="T54" fmla="*/ 704 w 985"/>
                    <a:gd name="T55" fmla="*/ 174 h 666"/>
                    <a:gd name="T56" fmla="*/ 661 w 985"/>
                    <a:gd name="T57" fmla="*/ 147 h 666"/>
                    <a:gd name="T58" fmla="*/ 652 w 985"/>
                    <a:gd name="T59" fmla="*/ 97 h 666"/>
                    <a:gd name="T60" fmla="*/ 594 w 985"/>
                    <a:gd name="T61" fmla="*/ 93 h 666"/>
                    <a:gd name="T62" fmla="*/ 530 w 985"/>
                    <a:gd name="T63" fmla="*/ 87 h 666"/>
                    <a:gd name="T64" fmla="*/ 467 w 985"/>
                    <a:gd name="T65" fmla="*/ 71 h 666"/>
                    <a:gd name="T66" fmla="*/ 449 w 985"/>
                    <a:gd name="T67" fmla="*/ 84 h 666"/>
                    <a:gd name="T68" fmla="*/ 427 w 985"/>
                    <a:gd name="T69" fmla="*/ 99 h 666"/>
                    <a:gd name="T70" fmla="*/ 397 w 985"/>
                    <a:gd name="T71" fmla="*/ 109 h 666"/>
                    <a:gd name="T72" fmla="*/ 407 w 985"/>
                    <a:gd name="T73" fmla="*/ 149 h 666"/>
                    <a:gd name="T74" fmla="*/ 384 w 985"/>
                    <a:gd name="T75" fmla="*/ 174 h 666"/>
                    <a:gd name="T76" fmla="*/ 317 w 985"/>
                    <a:gd name="T77" fmla="*/ 105 h 666"/>
                    <a:gd name="T78" fmla="*/ 255 w 985"/>
                    <a:gd name="T79" fmla="*/ 97 h 666"/>
                    <a:gd name="T80" fmla="*/ 247 w 985"/>
                    <a:gd name="T81" fmla="*/ 47 h 666"/>
                    <a:gd name="T82" fmla="*/ 217 w 985"/>
                    <a:gd name="T83" fmla="*/ 20 h 666"/>
                    <a:gd name="T84" fmla="*/ 170 w 985"/>
                    <a:gd name="T85" fmla="*/ 7 h 666"/>
                    <a:gd name="T86" fmla="*/ 124 w 985"/>
                    <a:gd name="T87" fmla="*/ 16 h 666"/>
                    <a:gd name="T88" fmla="*/ 98 w 985"/>
                    <a:gd name="T89" fmla="*/ 15 h 666"/>
                    <a:gd name="T90" fmla="*/ 66 w 985"/>
                    <a:gd name="T91" fmla="*/ 13 h 666"/>
                    <a:gd name="T92" fmla="*/ 28 w 985"/>
                    <a:gd name="T93" fmla="*/ 28 h 666"/>
                    <a:gd name="T94" fmla="*/ 39 w 985"/>
                    <a:gd name="T95" fmla="*/ 70 h 666"/>
                    <a:gd name="T96" fmla="*/ 34 w 985"/>
                    <a:gd name="T97" fmla="*/ 125 h 666"/>
                    <a:gd name="T98" fmla="*/ 68 w 985"/>
                    <a:gd name="T99" fmla="*/ 149 h 666"/>
                    <a:gd name="T100" fmla="*/ 121 w 985"/>
                    <a:gd name="T101" fmla="*/ 182 h 666"/>
                    <a:gd name="T102" fmla="*/ 103 w 985"/>
                    <a:gd name="T103" fmla="*/ 219 h 666"/>
                    <a:gd name="T104" fmla="*/ 78 w 985"/>
                    <a:gd name="T105" fmla="*/ 233 h 666"/>
                    <a:gd name="T106" fmla="*/ 41 w 985"/>
                    <a:gd name="T107" fmla="*/ 233 h 666"/>
                    <a:gd name="T108" fmla="*/ 14 w 985"/>
                    <a:gd name="T109" fmla="*/ 215 h 666"/>
                    <a:gd name="T110" fmla="*/ 7 w 985"/>
                    <a:gd name="T111" fmla="*/ 269 h 666"/>
                    <a:gd name="T112" fmla="*/ 24 w 985"/>
                    <a:gd name="T113" fmla="*/ 313 h 666"/>
                    <a:gd name="T114" fmla="*/ 24 w 985"/>
                    <a:gd name="T115" fmla="*/ 342 h 666"/>
                    <a:gd name="T116" fmla="*/ 54 w 985"/>
                    <a:gd name="T117" fmla="*/ 416 h 66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985"/>
                    <a:gd name="T178" fmla="*/ 0 h 666"/>
                    <a:gd name="T179" fmla="*/ 985 w 985"/>
                    <a:gd name="T180" fmla="*/ 666 h 66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985" h="666">
                      <a:moveTo>
                        <a:pt x="69" y="419"/>
                      </a:moveTo>
                      <a:lnTo>
                        <a:pt x="97" y="379"/>
                      </a:lnTo>
                      <a:lnTo>
                        <a:pt x="151" y="302"/>
                      </a:lnTo>
                      <a:lnTo>
                        <a:pt x="234" y="322"/>
                      </a:lnTo>
                      <a:lnTo>
                        <a:pt x="259" y="422"/>
                      </a:lnTo>
                      <a:lnTo>
                        <a:pt x="318" y="449"/>
                      </a:lnTo>
                      <a:lnTo>
                        <a:pt x="336" y="455"/>
                      </a:lnTo>
                      <a:lnTo>
                        <a:pt x="339" y="458"/>
                      </a:lnTo>
                      <a:lnTo>
                        <a:pt x="344" y="469"/>
                      </a:lnTo>
                      <a:lnTo>
                        <a:pt x="343" y="485"/>
                      </a:lnTo>
                      <a:lnTo>
                        <a:pt x="342" y="497"/>
                      </a:lnTo>
                      <a:lnTo>
                        <a:pt x="351" y="500"/>
                      </a:lnTo>
                      <a:lnTo>
                        <a:pt x="351" y="509"/>
                      </a:lnTo>
                      <a:lnTo>
                        <a:pt x="355" y="516"/>
                      </a:lnTo>
                      <a:lnTo>
                        <a:pt x="350" y="518"/>
                      </a:lnTo>
                      <a:lnTo>
                        <a:pt x="341" y="516"/>
                      </a:lnTo>
                      <a:lnTo>
                        <a:pt x="336" y="521"/>
                      </a:lnTo>
                      <a:lnTo>
                        <a:pt x="336" y="528"/>
                      </a:lnTo>
                      <a:lnTo>
                        <a:pt x="347" y="539"/>
                      </a:lnTo>
                      <a:lnTo>
                        <a:pt x="348" y="546"/>
                      </a:lnTo>
                      <a:lnTo>
                        <a:pt x="348" y="563"/>
                      </a:lnTo>
                      <a:lnTo>
                        <a:pt x="353" y="575"/>
                      </a:lnTo>
                      <a:lnTo>
                        <a:pt x="364" y="583"/>
                      </a:lnTo>
                      <a:lnTo>
                        <a:pt x="373" y="583"/>
                      </a:lnTo>
                      <a:lnTo>
                        <a:pt x="385" y="593"/>
                      </a:lnTo>
                      <a:lnTo>
                        <a:pt x="400" y="595"/>
                      </a:lnTo>
                      <a:lnTo>
                        <a:pt x="412" y="595"/>
                      </a:lnTo>
                      <a:lnTo>
                        <a:pt x="429" y="586"/>
                      </a:lnTo>
                      <a:lnTo>
                        <a:pt x="444" y="581"/>
                      </a:lnTo>
                      <a:lnTo>
                        <a:pt x="463" y="576"/>
                      </a:lnTo>
                      <a:lnTo>
                        <a:pt x="485" y="576"/>
                      </a:lnTo>
                      <a:lnTo>
                        <a:pt x="491" y="569"/>
                      </a:lnTo>
                      <a:lnTo>
                        <a:pt x="502" y="569"/>
                      </a:lnTo>
                      <a:lnTo>
                        <a:pt x="509" y="570"/>
                      </a:lnTo>
                      <a:lnTo>
                        <a:pt x="519" y="573"/>
                      </a:lnTo>
                      <a:lnTo>
                        <a:pt x="537" y="583"/>
                      </a:lnTo>
                      <a:lnTo>
                        <a:pt x="546" y="593"/>
                      </a:lnTo>
                      <a:lnTo>
                        <a:pt x="554" y="595"/>
                      </a:lnTo>
                      <a:lnTo>
                        <a:pt x="560" y="585"/>
                      </a:lnTo>
                      <a:lnTo>
                        <a:pt x="568" y="575"/>
                      </a:lnTo>
                      <a:lnTo>
                        <a:pt x="578" y="575"/>
                      </a:lnTo>
                      <a:lnTo>
                        <a:pt x="585" y="577"/>
                      </a:lnTo>
                      <a:lnTo>
                        <a:pt x="591" y="584"/>
                      </a:lnTo>
                      <a:lnTo>
                        <a:pt x="602" y="597"/>
                      </a:lnTo>
                      <a:lnTo>
                        <a:pt x="609" y="602"/>
                      </a:lnTo>
                      <a:lnTo>
                        <a:pt x="620" y="599"/>
                      </a:lnTo>
                      <a:lnTo>
                        <a:pt x="635" y="600"/>
                      </a:lnTo>
                      <a:lnTo>
                        <a:pt x="640" y="608"/>
                      </a:lnTo>
                      <a:lnTo>
                        <a:pt x="667" y="609"/>
                      </a:lnTo>
                      <a:lnTo>
                        <a:pt x="675" y="611"/>
                      </a:lnTo>
                      <a:lnTo>
                        <a:pt x="680" y="612"/>
                      </a:lnTo>
                      <a:lnTo>
                        <a:pt x="684" y="620"/>
                      </a:lnTo>
                      <a:lnTo>
                        <a:pt x="695" y="628"/>
                      </a:lnTo>
                      <a:lnTo>
                        <a:pt x="709" y="631"/>
                      </a:lnTo>
                      <a:lnTo>
                        <a:pt x="720" y="629"/>
                      </a:lnTo>
                      <a:lnTo>
                        <a:pt x="727" y="631"/>
                      </a:lnTo>
                      <a:lnTo>
                        <a:pt x="734" y="635"/>
                      </a:lnTo>
                      <a:lnTo>
                        <a:pt x="732" y="645"/>
                      </a:lnTo>
                      <a:lnTo>
                        <a:pt x="729" y="653"/>
                      </a:lnTo>
                      <a:lnTo>
                        <a:pt x="729" y="658"/>
                      </a:lnTo>
                      <a:lnTo>
                        <a:pt x="733" y="665"/>
                      </a:lnTo>
                      <a:lnTo>
                        <a:pt x="742" y="658"/>
                      </a:lnTo>
                      <a:lnTo>
                        <a:pt x="757" y="638"/>
                      </a:lnTo>
                      <a:lnTo>
                        <a:pt x="770" y="626"/>
                      </a:lnTo>
                      <a:lnTo>
                        <a:pt x="775" y="608"/>
                      </a:lnTo>
                      <a:lnTo>
                        <a:pt x="774" y="582"/>
                      </a:lnTo>
                      <a:lnTo>
                        <a:pt x="765" y="566"/>
                      </a:lnTo>
                      <a:lnTo>
                        <a:pt x="768" y="556"/>
                      </a:lnTo>
                      <a:lnTo>
                        <a:pt x="785" y="556"/>
                      </a:lnTo>
                      <a:lnTo>
                        <a:pt x="800" y="558"/>
                      </a:lnTo>
                      <a:lnTo>
                        <a:pt x="814" y="566"/>
                      </a:lnTo>
                      <a:lnTo>
                        <a:pt x="826" y="569"/>
                      </a:lnTo>
                      <a:lnTo>
                        <a:pt x="835" y="565"/>
                      </a:lnTo>
                      <a:lnTo>
                        <a:pt x="839" y="557"/>
                      </a:lnTo>
                      <a:lnTo>
                        <a:pt x="838" y="546"/>
                      </a:lnTo>
                      <a:lnTo>
                        <a:pt x="843" y="526"/>
                      </a:lnTo>
                      <a:lnTo>
                        <a:pt x="852" y="508"/>
                      </a:lnTo>
                      <a:lnTo>
                        <a:pt x="857" y="500"/>
                      </a:lnTo>
                      <a:lnTo>
                        <a:pt x="868" y="493"/>
                      </a:lnTo>
                      <a:lnTo>
                        <a:pt x="877" y="494"/>
                      </a:lnTo>
                      <a:lnTo>
                        <a:pt x="885" y="503"/>
                      </a:lnTo>
                      <a:lnTo>
                        <a:pt x="894" y="505"/>
                      </a:lnTo>
                      <a:lnTo>
                        <a:pt x="908" y="509"/>
                      </a:lnTo>
                      <a:lnTo>
                        <a:pt x="924" y="510"/>
                      </a:lnTo>
                      <a:lnTo>
                        <a:pt x="932" y="502"/>
                      </a:lnTo>
                      <a:lnTo>
                        <a:pt x="934" y="493"/>
                      </a:lnTo>
                      <a:lnTo>
                        <a:pt x="936" y="485"/>
                      </a:lnTo>
                      <a:lnTo>
                        <a:pt x="939" y="471"/>
                      </a:lnTo>
                      <a:lnTo>
                        <a:pt x="942" y="461"/>
                      </a:lnTo>
                      <a:lnTo>
                        <a:pt x="954" y="454"/>
                      </a:lnTo>
                      <a:lnTo>
                        <a:pt x="958" y="442"/>
                      </a:lnTo>
                      <a:lnTo>
                        <a:pt x="971" y="436"/>
                      </a:lnTo>
                      <a:lnTo>
                        <a:pt x="984" y="435"/>
                      </a:lnTo>
                      <a:lnTo>
                        <a:pt x="984" y="422"/>
                      </a:lnTo>
                      <a:lnTo>
                        <a:pt x="981" y="411"/>
                      </a:lnTo>
                      <a:lnTo>
                        <a:pt x="977" y="405"/>
                      </a:lnTo>
                      <a:lnTo>
                        <a:pt x="963" y="405"/>
                      </a:lnTo>
                      <a:lnTo>
                        <a:pt x="950" y="410"/>
                      </a:lnTo>
                      <a:lnTo>
                        <a:pt x="941" y="405"/>
                      </a:lnTo>
                      <a:lnTo>
                        <a:pt x="932" y="399"/>
                      </a:lnTo>
                      <a:lnTo>
                        <a:pt x="925" y="392"/>
                      </a:lnTo>
                      <a:lnTo>
                        <a:pt x="921" y="380"/>
                      </a:lnTo>
                      <a:lnTo>
                        <a:pt x="916" y="371"/>
                      </a:lnTo>
                      <a:lnTo>
                        <a:pt x="915" y="362"/>
                      </a:lnTo>
                      <a:lnTo>
                        <a:pt x="911" y="356"/>
                      </a:lnTo>
                      <a:lnTo>
                        <a:pt x="905" y="349"/>
                      </a:lnTo>
                      <a:lnTo>
                        <a:pt x="897" y="344"/>
                      </a:lnTo>
                      <a:lnTo>
                        <a:pt x="888" y="341"/>
                      </a:lnTo>
                      <a:lnTo>
                        <a:pt x="879" y="340"/>
                      </a:lnTo>
                      <a:lnTo>
                        <a:pt x="870" y="342"/>
                      </a:lnTo>
                      <a:lnTo>
                        <a:pt x="864" y="339"/>
                      </a:lnTo>
                      <a:lnTo>
                        <a:pt x="860" y="331"/>
                      </a:lnTo>
                      <a:lnTo>
                        <a:pt x="854" y="325"/>
                      </a:lnTo>
                      <a:lnTo>
                        <a:pt x="852" y="321"/>
                      </a:lnTo>
                      <a:lnTo>
                        <a:pt x="846" y="318"/>
                      </a:lnTo>
                      <a:lnTo>
                        <a:pt x="840" y="319"/>
                      </a:lnTo>
                      <a:lnTo>
                        <a:pt x="834" y="322"/>
                      </a:lnTo>
                      <a:lnTo>
                        <a:pt x="826" y="326"/>
                      </a:lnTo>
                      <a:lnTo>
                        <a:pt x="823" y="322"/>
                      </a:lnTo>
                      <a:lnTo>
                        <a:pt x="818" y="313"/>
                      </a:lnTo>
                      <a:lnTo>
                        <a:pt x="814" y="299"/>
                      </a:lnTo>
                      <a:lnTo>
                        <a:pt x="810" y="283"/>
                      </a:lnTo>
                      <a:lnTo>
                        <a:pt x="806" y="263"/>
                      </a:lnTo>
                      <a:lnTo>
                        <a:pt x="802" y="247"/>
                      </a:lnTo>
                      <a:lnTo>
                        <a:pt x="800" y="237"/>
                      </a:lnTo>
                      <a:lnTo>
                        <a:pt x="794" y="225"/>
                      </a:lnTo>
                      <a:lnTo>
                        <a:pt x="787" y="212"/>
                      </a:lnTo>
                      <a:lnTo>
                        <a:pt x="779" y="202"/>
                      </a:lnTo>
                      <a:lnTo>
                        <a:pt x="774" y="197"/>
                      </a:lnTo>
                      <a:lnTo>
                        <a:pt x="772" y="191"/>
                      </a:lnTo>
                      <a:lnTo>
                        <a:pt x="774" y="185"/>
                      </a:lnTo>
                      <a:lnTo>
                        <a:pt x="780" y="182"/>
                      </a:lnTo>
                      <a:lnTo>
                        <a:pt x="782" y="178"/>
                      </a:lnTo>
                      <a:lnTo>
                        <a:pt x="780" y="172"/>
                      </a:lnTo>
                      <a:lnTo>
                        <a:pt x="768" y="175"/>
                      </a:lnTo>
                      <a:lnTo>
                        <a:pt x="749" y="178"/>
                      </a:lnTo>
                      <a:lnTo>
                        <a:pt x="724" y="186"/>
                      </a:lnTo>
                      <a:lnTo>
                        <a:pt x="699" y="186"/>
                      </a:lnTo>
                      <a:lnTo>
                        <a:pt x="697" y="182"/>
                      </a:lnTo>
                      <a:lnTo>
                        <a:pt x="704" y="174"/>
                      </a:lnTo>
                      <a:lnTo>
                        <a:pt x="704" y="168"/>
                      </a:lnTo>
                      <a:lnTo>
                        <a:pt x="692" y="160"/>
                      </a:lnTo>
                      <a:lnTo>
                        <a:pt x="681" y="152"/>
                      </a:lnTo>
                      <a:lnTo>
                        <a:pt x="672" y="150"/>
                      </a:lnTo>
                      <a:lnTo>
                        <a:pt x="661" y="147"/>
                      </a:lnTo>
                      <a:lnTo>
                        <a:pt x="659" y="142"/>
                      </a:lnTo>
                      <a:lnTo>
                        <a:pt x="666" y="129"/>
                      </a:lnTo>
                      <a:lnTo>
                        <a:pt x="666" y="119"/>
                      </a:lnTo>
                      <a:lnTo>
                        <a:pt x="660" y="105"/>
                      </a:lnTo>
                      <a:lnTo>
                        <a:pt x="652" y="97"/>
                      </a:lnTo>
                      <a:lnTo>
                        <a:pt x="645" y="89"/>
                      </a:lnTo>
                      <a:lnTo>
                        <a:pt x="638" y="85"/>
                      </a:lnTo>
                      <a:lnTo>
                        <a:pt x="625" y="83"/>
                      </a:lnTo>
                      <a:lnTo>
                        <a:pt x="609" y="92"/>
                      </a:lnTo>
                      <a:lnTo>
                        <a:pt x="594" y="93"/>
                      </a:lnTo>
                      <a:lnTo>
                        <a:pt x="582" y="92"/>
                      </a:lnTo>
                      <a:lnTo>
                        <a:pt x="573" y="89"/>
                      </a:lnTo>
                      <a:lnTo>
                        <a:pt x="559" y="86"/>
                      </a:lnTo>
                      <a:lnTo>
                        <a:pt x="542" y="86"/>
                      </a:lnTo>
                      <a:lnTo>
                        <a:pt x="530" y="87"/>
                      </a:lnTo>
                      <a:lnTo>
                        <a:pt x="518" y="87"/>
                      </a:lnTo>
                      <a:lnTo>
                        <a:pt x="507" y="86"/>
                      </a:lnTo>
                      <a:lnTo>
                        <a:pt x="494" y="82"/>
                      </a:lnTo>
                      <a:lnTo>
                        <a:pt x="484" y="79"/>
                      </a:lnTo>
                      <a:lnTo>
                        <a:pt x="467" y="71"/>
                      </a:lnTo>
                      <a:lnTo>
                        <a:pt x="460" y="60"/>
                      </a:lnTo>
                      <a:lnTo>
                        <a:pt x="451" y="60"/>
                      </a:lnTo>
                      <a:lnTo>
                        <a:pt x="445" y="67"/>
                      </a:lnTo>
                      <a:lnTo>
                        <a:pt x="445" y="77"/>
                      </a:lnTo>
                      <a:lnTo>
                        <a:pt x="449" y="84"/>
                      </a:lnTo>
                      <a:lnTo>
                        <a:pt x="457" y="90"/>
                      </a:lnTo>
                      <a:lnTo>
                        <a:pt x="457" y="97"/>
                      </a:lnTo>
                      <a:lnTo>
                        <a:pt x="451" y="105"/>
                      </a:lnTo>
                      <a:lnTo>
                        <a:pt x="438" y="105"/>
                      </a:lnTo>
                      <a:lnTo>
                        <a:pt x="427" y="99"/>
                      </a:lnTo>
                      <a:lnTo>
                        <a:pt x="419" y="98"/>
                      </a:lnTo>
                      <a:lnTo>
                        <a:pt x="414" y="102"/>
                      </a:lnTo>
                      <a:lnTo>
                        <a:pt x="414" y="109"/>
                      </a:lnTo>
                      <a:lnTo>
                        <a:pt x="405" y="114"/>
                      </a:lnTo>
                      <a:lnTo>
                        <a:pt x="397" y="109"/>
                      </a:lnTo>
                      <a:lnTo>
                        <a:pt x="393" y="111"/>
                      </a:lnTo>
                      <a:lnTo>
                        <a:pt x="391" y="119"/>
                      </a:lnTo>
                      <a:lnTo>
                        <a:pt x="394" y="129"/>
                      </a:lnTo>
                      <a:lnTo>
                        <a:pt x="399" y="133"/>
                      </a:lnTo>
                      <a:lnTo>
                        <a:pt x="407" y="149"/>
                      </a:lnTo>
                      <a:lnTo>
                        <a:pt x="405" y="159"/>
                      </a:lnTo>
                      <a:lnTo>
                        <a:pt x="405" y="165"/>
                      </a:lnTo>
                      <a:lnTo>
                        <a:pt x="401" y="171"/>
                      </a:lnTo>
                      <a:lnTo>
                        <a:pt x="393" y="174"/>
                      </a:lnTo>
                      <a:lnTo>
                        <a:pt x="384" y="174"/>
                      </a:lnTo>
                      <a:lnTo>
                        <a:pt x="373" y="166"/>
                      </a:lnTo>
                      <a:lnTo>
                        <a:pt x="355" y="156"/>
                      </a:lnTo>
                      <a:lnTo>
                        <a:pt x="335" y="133"/>
                      </a:lnTo>
                      <a:lnTo>
                        <a:pt x="325" y="116"/>
                      </a:lnTo>
                      <a:lnTo>
                        <a:pt x="317" y="105"/>
                      </a:lnTo>
                      <a:lnTo>
                        <a:pt x="307" y="103"/>
                      </a:lnTo>
                      <a:lnTo>
                        <a:pt x="286" y="106"/>
                      </a:lnTo>
                      <a:lnTo>
                        <a:pt x="271" y="97"/>
                      </a:lnTo>
                      <a:lnTo>
                        <a:pt x="261" y="98"/>
                      </a:lnTo>
                      <a:lnTo>
                        <a:pt x="255" y="97"/>
                      </a:lnTo>
                      <a:lnTo>
                        <a:pt x="251" y="92"/>
                      </a:lnTo>
                      <a:lnTo>
                        <a:pt x="253" y="79"/>
                      </a:lnTo>
                      <a:lnTo>
                        <a:pt x="254" y="67"/>
                      </a:lnTo>
                      <a:lnTo>
                        <a:pt x="250" y="56"/>
                      </a:lnTo>
                      <a:lnTo>
                        <a:pt x="247" y="47"/>
                      </a:lnTo>
                      <a:lnTo>
                        <a:pt x="241" y="43"/>
                      </a:lnTo>
                      <a:lnTo>
                        <a:pt x="234" y="39"/>
                      </a:lnTo>
                      <a:lnTo>
                        <a:pt x="228" y="35"/>
                      </a:lnTo>
                      <a:lnTo>
                        <a:pt x="221" y="30"/>
                      </a:lnTo>
                      <a:lnTo>
                        <a:pt x="217" y="20"/>
                      </a:lnTo>
                      <a:lnTo>
                        <a:pt x="214" y="15"/>
                      </a:lnTo>
                      <a:lnTo>
                        <a:pt x="208" y="8"/>
                      </a:lnTo>
                      <a:lnTo>
                        <a:pt x="196" y="7"/>
                      </a:lnTo>
                      <a:lnTo>
                        <a:pt x="187" y="7"/>
                      </a:lnTo>
                      <a:lnTo>
                        <a:pt x="170" y="7"/>
                      </a:lnTo>
                      <a:lnTo>
                        <a:pt x="158" y="4"/>
                      </a:lnTo>
                      <a:lnTo>
                        <a:pt x="144" y="0"/>
                      </a:lnTo>
                      <a:lnTo>
                        <a:pt x="132" y="2"/>
                      </a:lnTo>
                      <a:lnTo>
                        <a:pt x="127" y="7"/>
                      </a:lnTo>
                      <a:lnTo>
                        <a:pt x="124" y="16"/>
                      </a:lnTo>
                      <a:lnTo>
                        <a:pt x="121" y="26"/>
                      </a:lnTo>
                      <a:lnTo>
                        <a:pt x="114" y="28"/>
                      </a:lnTo>
                      <a:lnTo>
                        <a:pt x="107" y="28"/>
                      </a:lnTo>
                      <a:lnTo>
                        <a:pt x="102" y="23"/>
                      </a:lnTo>
                      <a:lnTo>
                        <a:pt x="98" y="15"/>
                      </a:lnTo>
                      <a:lnTo>
                        <a:pt x="95" y="6"/>
                      </a:lnTo>
                      <a:lnTo>
                        <a:pt x="86" y="3"/>
                      </a:lnTo>
                      <a:lnTo>
                        <a:pt x="82" y="1"/>
                      </a:lnTo>
                      <a:lnTo>
                        <a:pt x="73" y="4"/>
                      </a:lnTo>
                      <a:lnTo>
                        <a:pt x="66" y="13"/>
                      </a:lnTo>
                      <a:lnTo>
                        <a:pt x="62" y="17"/>
                      </a:lnTo>
                      <a:lnTo>
                        <a:pt x="54" y="23"/>
                      </a:lnTo>
                      <a:lnTo>
                        <a:pt x="44" y="23"/>
                      </a:lnTo>
                      <a:lnTo>
                        <a:pt x="36" y="24"/>
                      </a:lnTo>
                      <a:lnTo>
                        <a:pt x="28" y="28"/>
                      </a:lnTo>
                      <a:lnTo>
                        <a:pt x="27" y="33"/>
                      </a:lnTo>
                      <a:lnTo>
                        <a:pt x="28" y="44"/>
                      </a:lnTo>
                      <a:lnTo>
                        <a:pt x="31" y="52"/>
                      </a:lnTo>
                      <a:lnTo>
                        <a:pt x="37" y="62"/>
                      </a:lnTo>
                      <a:lnTo>
                        <a:pt x="39" y="70"/>
                      </a:lnTo>
                      <a:lnTo>
                        <a:pt x="43" y="85"/>
                      </a:lnTo>
                      <a:lnTo>
                        <a:pt x="44" y="99"/>
                      </a:lnTo>
                      <a:lnTo>
                        <a:pt x="43" y="109"/>
                      </a:lnTo>
                      <a:lnTo>
                        <a:pt x="37" y="119"/>
                      </a:lnTo>
                      <a:lnTo>
                        <a:pt x="34" y="125"/>
                      </a:lnTo>
                      <a:lnTo>
                        <a:pt x="31" y="133"/>
                      </a:lnTo>
                      <a:lnTo>
                        <a:pt x="38" y="138"/>
                      </a:lnTo>
                      <a:lnTo>
                        <a:pt x="43" y="142"/>
                      </a:lnTo>
                      <a:lnTo>
                        <a:pt x="52" y="146"/>
                      </a:lnTo>
                      <a:lnTo>
                        <a:pt x="68" y="149"/>
                      </a:lnTo>
                      <a:lnTo>
                        <a:pt x="84" y="151"/>
                      </a:lnTo>
                      <a:lnTo>
                        <a:pt x="99" y="155"/>
                      </a:lnTo>
                      <a:lnTo>
                        <a:pt x="104" y="159"/>
                      </a:lnTo>
                      <a:lnTo>
                        <a:pt x="111" y="172"/>
                      </a:lnTo>
                      <a:lnTo>
                        <a:pt x="121" y="182"/>
                      </a:lnTo>
                      <a:lnTo>
                        <a:pt x="124" y="196"/>
                      </a:lnTo>
                      <a:lnTo>
                        <a:pt x="124" y="205"/>
                      </a:lnTo>
                      <a:lnTo>
                        <a:pt x="118" y="214"/>
                      </a:lnTo>
                      <a:lnTo>
                        <a:pt x="108" y="217"/>
                      </a:lnTo>
                      <a:lnTo>
                        <a:pt x="103" y="219"/>
                      </a:lnTo>
                      <a:lnTo>
                        <a:pt x="100" y="225"/>
                      </a:lnTo>
                      <a:lnTo>
                        <a:pt x="100" y="232"/>
                      </a:lnTo>
                      <a:lnTo>
                        <a:pt x="94" y="236"/>
                      </a:lnTo>
                      <a:lnTo>
                        <a:pt x="86" y="236"/>
                      </a:lnTo>
                      <a:lnTo>
                        <a:pt x="78" y="233"/>
                      </a:lnTo>
                      <a:lnTo>
                        <a:pt x="70" y="225"/>
                      </a:lnTo>
                      <a:lnTo>
                        <a:pt x="63" y="217"/>
                      </a:lnTo>
                      <a:lnTo>
                        <a:pt x="53" y="214"/>
                      </a:lnTo>
                      <a:lnTo>
                        <a:pt x="43" y="223"/>
                      </a:lnTo>
                      <a:lnTo>
                        <a:pt x="41" y="233"/>
                      </a:lnTo>
                      <a:lnTo>
                        <a:pt x="37" y="237"/>
                      </a:lnTo>
                      <a:lnTo>
                        <a:pt x="31" y="236"/>
                      </a:lnTo>
                      <a:lnTo>
                        <a:pt x="24" y="231"/>
                      </a:lnTo>
                      <a:lnTo>
                        <a:pt x="21" y="217"/>
                      </a:lnTo>
                      <a:lnTo>
                        <a:pt x="14" y="215"/>
                      </a:lnTo>
                      <a:lnTo>
                        <a:pt x="10" y="219"/>
                      </a:lnTo>
                      <a:lnTo>
                        <a:pt x="11" y="233"/>
                      </a:lnTo>
                      <a:lnTo>
                        <a:pt x="12" y="240"/>
                      </a:lnTo>
                      <a:lnTo>
                        <a:pt x="10" y="255"/>
                      </a:lnTo>
                      <a:lnTo>
                        <a:pt x="7" y="269"/>
                      </a:lnTo>
                      <a:lnTo>
                        <a:pt x="5" y="279"/>
                      </a:lnTo>
                      <a:lnTo>
                        <a:pt x="5" y="287"/>
                      </a:lnTo>
                      <a:lnTo>
                        <a:pt x="18" y="297"/>
                      </a:lnTo>
                      <a:lnTo>
                        <a:pt x="24" y="306"/>
                      </a:lnTo>
                      <a:lnTo>
                        <a:pt x="24" y="313"/>
                      </a:lnTo>
                      <a:lnTo>
                        <a:pt x="18" y="320"/>
                      </a:lnTo>
                      <a:lnTo>
                        <a:pt x="6" y="326"/>
                      </a:lnTo>
                      <a:lnTo>
                        <a:pt x="0" y="341"/>
                      </a:lnTo>
                      <a:lnTo>
                        <a:pt x="12" y="337"/>
                      </a:lnTo>
                      <a:lnTo>
                        <a:pt x="24" y="342"/>
                      </a:lnTo>
                      <a:lnTo>
                        <a:pt x="39" y="350"/>
                      </a:lnTo>
                      <a:lnTo>
                        <a:pt x="46" y="364"/>
                      </a:lnTo>
                      <a:lnTo>
                        <a:pt x="50" y="377"/>
                      </a:lnTo>
                      <a:lnTo>
                        <a:pt x="50" y="400"/>
                      </a:lnTo>
                      <a:lnTo>
                        <a:pt x="54" y="416"/>
                      </a:lnTo>
                      <a:lnTo>
                        <a:pt x="69" y="419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3" name="Freeform 20"/>
                <p:cNvSpPr>
                  <a:spLocks/>
                </p:cNvSpPr>
                <p:nvPr/>
              </p:nvSpPr>
              <p:spPr bwMode="auto">
                <a:xfrm>
                  <a:off x="941" y="3107"/>
                  <a:ext cx="366" cy="398"/>
                </a:xfrm>
                <a:custGeom>
                  <a:avLst/>
                  <a:gdLst>
                    <a:gd name="T0" fmla="*/ 128 w 366"/>
                    <a:gd name="T1" fmla="*/ 78 h 398"/>
                    <a:gd name="T2" fmla="*/ 122 w 366"/>
                    <a:gd name="T3" fmla="*/ 39 h 398"/>
                    <a:gd name="T4" fmla="*/ 112 w 366"/>
                    <a:gd name="T5" fmla="*/ 14 h 398"/>
                    <a:gd name="T6" fmla="*/ 84 w 366"/>
                    <a:gd name="T7" fmla="*/ 0 h 398"/>
                    <a:gd name="T8" fmla="*/ 64 w 366"/>
                    <a:gd name="T9" fmla="*/ 12 h 398"/>
                    <a:gd name="T10" fmla="*/ 57 w 366"/>
                    <a:gd name="T11" fmla="*/ 38 h 398"/>
                    <a:gd name="T12" fmla="*/ 33 w 366"/>
                    <a:gd name="T13" fmla="*/ 64 h 398"/>
                    <a:gd name="T14" fmla="*/ 39 w 366"/>
                    <a:gd name="T15" fmla="*/ 78 h 398"/>
                    <a:gd name="T16" fmla="*/ 51 w 366"/>
                    <a:gd name="T17" fmla="*/ 94 h 398"/>
                    <a:gd name="T18" fmla="*/ 32 w 366"/>
                    <a:gd name="T19" fmla="*/ 114 h 398"/>
                    <a:gd name="T20" fmla="*/ 30 w 366"/>
                    <a:gd name="T21" fmla="*/ 141 h 398"/>
                    <a:gd name="T22" fmla="*/ 0 w 366"/>
                    <a:gd name="T23" fmla="*/ 172 h 398"/>
                    <a:gd name="T24" fmla="*/ 7 w 366"/>
                    <a:gd name="T25" fmla="*/ 186 h 398"/>
                    <a:gd name="T26" fmla="*/ 32 w 366"/>
                    <a:gd name="T27" fmla="*/ 186 h 398"/>
                    <a:gd name="T28" fmla="*/ 71 w 366"/>
                    <a:gd name="T29" fmla="*/ 189 h 398"/>
                    <a:gd name="T30" fmla="*/ 99 w 366"/>
                    <a:gd name="T31" fmla="*/ 205 h 398"/>
                    <a:gd name="T32" fmla="*/ 125 w 366"/>
                    <a:gd name="T33" fmla="*/ 238 h 398"/>
                    <a:gd name="T34" fmla="*/ 141 w 366"/>
                    <a:gd name="T35" fmla="*/ 291 h 398"/>
                    <a:gd name="T36" fmla="*/ 163 w 366"/>
                    <a:gd name="T37" fmla="*/ 323 h 398"/>
                    <a:gd name="T38" fmla="*/ 167 w 366"/>
                    <a:gd name="T39" fmla="*/ 361 h 398"/>
                    <a:gd name="T40" fmla="*/ 180 w 366"/>
                    <a:gd name="T41" fmla="*/ 384 h 398"/>
                    <a:gd name="T42" fmla="*/ 203 w 366"/>
                    <a:gd name="T43" fmla="*/ 397 h 398"/>
                    <a:gd name="T44" fmla="*/ 240 w 366"/>
                    <a:gd name="T45" fmla="*/ 391 h 398"/>
                    <a:gd name="T46" fmla="*/ 262 w 366"/>
                    <a:gd name="T47" fmla="*/ 395 h 398"/>
                    <a:gd name="T48" fmla="*/ 281 w 366"/>
                    <a:gd name="T49" fmla="*/ 384 h 398"/>
                    <a:gd name="T50" fmla="*/ 307 w 366"/>
                    <a:gd name="T51" fmla="*/ 367 h 398"/>
                    <a:gd name="T52" fmla="*/ 347 w 366"/>
                    <a:gd name="T53" fmla="*/ 370 h 398"/>
                    <a:gd name="T54" fmla="*/ 361 w 366"/>
                    <a:gd name="T55" fmla="*/ 370 h 398"/>
                    <a:gd name="T56" fmla="*/ 361 w 366"/>
                    <a:gd name="T57" fmla="*/ 346 h 398"/>
                    <a:gd name="T58" fmla="*/ 338 w 366"/>
                    <a:gd name="T59" fmla="*/ 332 h 398"/>
                    <a:gd name="T60" fmla="*/ 310 w 366"/>
                    <a:gd name="T61" fmla="*/ 304 h 398"/>
                    <a:gd name="T62" fmla="*/ 284 w 366"/>
                    <a:gd name="T63" fmla="*/ 261 h 398"/>
                    <a:gd name="T64" fmla="*/ 281 w 366"/>
                    <a:gd name="T65" fmla="*/ 219 h 398"/>
                    <a:gd name="T66" fmla="*/ 286 w 366"/>
                    <a:gd name="T67" fmla="*/ 184 h 398"/>
                    <a:gd name="T68" fmla="*/ 267 w 366"/>
                    <a:gd name="T69" fmla="*/ 166 h 398"/>
                    <a:gd name="T70" fmla="*/ 253 w 366"/>
                    <a:gd name="T71" fmla="*/ 151 h 398"/>
                    <a:gd name="T72" fmla="*/ 257 w 366"/>
                    <a:gd name="T73" fmla="*/ 105 h 398"/>
                    <a:gd name="T74" fmla="*/ 236 w 366"/>
                    <a:gd name="T75" fmla="*/ 76 h 398"/>
                    <a:gd name="T76" fmla="*/ 221 w 366"/>
                    <a:gd name="T77" fmla="*/ 72 h 398"/>
                    <a:gd name="T78" fmla="*/ 219 w 366"/>
                    <a:gd name="T79" fmla="*/ 79 h 398"/>
                    <a:gd name="T80" fmla="*/ 198 w 366"/>
                    <a:gd name="T81" fmla="*/ 77 h 398"/>
                    <a:gd name="T82" fmla="*/ 180 w 366"/>
                    <a:gd name="T83" fmla="*/ 79 h 398"/>
                    <a:gd name="T84" fmla="*/ 174 w 366"/>
                    <a:gd name="T85" fmla="*/ 88 h 398"/>
                    <a:gd name="T86" fmla="*/ 165 w 366"/>
                    <a:gd name="T87" fmla="*/ 98 h 398"/>
                    <a:gd name="T88" fmla="*/ 152 w 366"/>
                    <a:gd name="T89" fmla="*/ 94 h 39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66"/>
                    <a:gd name="T136" fmla="*/ 0 h 398"/>
                    <a:gd name="T137" fmla="*/ 366 w 366"/>
                    <a:gd name="T138" fmla="*/ 398 h 39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66" h="398">
                      <a:moveTo>
                        <a:pt x="141" y="82"/>
                      </a:moveTo>
                      <a:lnTo>
                        <a:pt x="128" y="78"/>
                      </a:lnTo>
                      <a:lnTo>
                        <a:pt x="122" y="61"/>
                      </a:lnTo>
                      <a:lnTo>
                        <a:pt x="122" y="39"/>
                      </a:lnTo>
                      <a:lnTo>
                        <a:pt x="119" y="27"/>
                      </a:lnTo>
                      <a:lnTo>
                        <a:pt x="112" y="14"/>
                      </a:lnTo>
                      <a:lnTo>
                        <a:pt x="103" y="8"/>
                      </a:lnTo>
                      <a:lnTo>
                        <a:pt x="84" y="0"/>
                      </a:lnTo>
                      <a:lnTo>
                        <a:pt x="71" y="4"/>
                      </a:lnTo>
                      <a:lnTo>
                        <a:pt x="64" y="12"/>
                      </a:lnTo>
                      <a:lnTo>
                        <a:pt x="59" y="22"/>
                      </a:lnTo>
                      <a:lnTo>
                        <a:pt x="57" y="38"/>
                      </a:lnTo>
                      <a:lnTo>
                        <a:pt x="41" y="47"/>
                      </a:lnTo>
                      <a:lnTo>
                        <a:pt x="33" y="64"/>
                      </a:lnTo>
                      <a:lnTo>
                        <a:pt x="33" y="72"/>
                      </a:lnTo>
                      <a:lnTo>
                        <a:pt x="39" y="78"/>
                      </a:lnTo>
                      <a:lnTo>
                        <a:pt x="52" y="85"/>
                      </a:lnTo>
                      <a:lnTo>
                        <a:pt x="51" y="94"/>
                      </a:lnTo>
                      <a:lnTo>
                        <a:pt x="37" y="102"/>
                      </a:lnTo>
                      <a:lnTo>
                        <a:pt x="32" y="114"/>
                      </a:lnTo>
                      <a:lnTo>
                        <a:pt x="37" y="131"/>
                      </a:lnTo>
                      <a:lnTo>
                        <a:pt x="30" y="141"/>
                      </a:lnTo>
                      <a:lnTo>
                        <a:pt x="14" y="159"/>
                      </a:lnTo>
                      <a:lnTo>
                        <a:pt x="0" y="172"/>
                      </a:lnTo>
                      <a:lnTo>
                        <a:pt x="1" y="181"/>
                      </a:lnTo>
                      <a:lnTo>
                        <a:pt x="7" y="186"/>
                      </a:lnTo>
                      <a:lnTo>
                        <a:pt x="17" y="189"/>
                      </a:lnTo>
                      <a:lnTo>
                        <a:pt x="32" y="186"/>
                      </a:lnTo>
                      <a:lnTo>
                        <a:pt x="54" y="186"/>
                      </a:lnTo>
                      <a:lnTo>
                        <a:pt x="71" y="189"/>
                      </a:lnTo>
                      <a:lnTo>
                        <a:pt x="83" y="195"/>
                      </a:lnTo>
                      <a:lnTo>
                        <a:pt x="99" y="205"/>
                      </a:lnTo>
                      <a:lnTo>
                        <a:pt x="112" y="219"/>
                      </a:lnTo>
                      <a:lnTo>
                        <a:pt x="125" y="238"/>
                      </a:lnTo>
                      <a:lnTo>
                        <a:pt x="133" y="258"/>
                      </a:lnTo>
                      <a:lnTo>
                        <a:pt x="141" y="291"/>
                      </a:lnTo>
                      <a:lnTo>
                        <a:pt x="157" y="308"/>
                      </a:lnTo>
                      <a:lnTo>
                        <a:pt x="163" y="323"/>
                      </a:lnTo>
                      <a:lnTo>
                        <a:pt x="167" y="346"/>
                      </a:lnTo>
                      <a:lnTo>
                        <a:pt x="167" y="361"/>
                      </a:lnTo>
                      <a:lnTo>
                        <a:pt x="169" y="370"/>
                      </a:lnTo>
                      <a:lnTo>
                        <a:pt x="180" y="384"/>
                      </a:lnTo>
                      <a:lnTo>
                        <a:pt x="193" y="397"/>
                      </a:lnTo>
                      <a:lnTo>
                        <a:pt x="203" y="397"/>
                      </a:lnTo>
                      <a:lnTo>
                        <a:pt x="222" y="393"/>
                      </a:lnTo>
                      <a:lnTo>
                        <a:pt x="240" y="391"/>
                      </a:lnTo>
                      <a:lnTo>
                        <a:pt x="253" y="393"/>
                      </a:lnTo>
                      <a:lnTo>
                        <a:pt x="262" y="395"/>
                      </a:lnTo>
                      <a:lnTo>
                        <a:pt x="270" y="394"/>
                      </a:lnTo>
                      <a:lnTo>
                        <a:pt x="281" y="384"/>
                      </a:lnTo>
                      <a:lnTo>
                        <a:pt x="290" y="376"/>
                      </a:lnTo>
                      <a:lnTo>
                        <a:pt x="307" y="367"/>
                      </a:lnTo>
                      <a:lnTo>
                        <a:pt x="326" y="367"/>
                      </a:lnTo>
                      <a:lnTo>
                        <a:pt x="347" y="370"/>
                      </a:lnTo>
                      <a:lnTo>
                        <a:pt x="365" y="382"/>
                      </a:lnTo>
                      <a:lnTo>
                        <a:pt x="361" y="370"/>
                      </a:lnTo>
                      <a:lnTo>
                        <a:pt x="364" y="359"/>
                      </a:lnTo>
                      <a:lnTo>
                        <a:pt x="361" y="346"/>
                      </a:lnTo>
                      <a:lnTo>
                        <a:pt x="356" y="339"/>
                      </a:lnTo>
                      <a:lnTo>
                        <a:pt x="338" y="332"/>
                      </a:lnTo>
                      <a:lnTo>
                        <a:pt x="322" y="318"/>
                      </a:lnTo>
                      <a:lnTo>
                        <a:pt x="310" y="304"/>
                      </a:lnTo>
                      <a:lnTo>
                        <a:pt x="293" y="282"/>
                      </a:lnTo>
                      <a:lnTo>
                        <a:pt x="284" y="261"/>
                      </a:lnTo>
                      <a:lnTo>
                        <a:pt x="281" y="243"/>
                      </a:lnTo>
                      <a:lnTo>
                        <a:pt x="281" y="219"/>
                      </a:lnTo>
                      <a:lnTo>
                        <a:pt x="285" y="200"/>
                      </a:lnTo>
                      <a:lnTo>
                        <a:pt x="286" y="184"/>
                      </a:lnTo>
                      <a:lnTo>
                        <a:pt x="280" y="169"/>
                      </a:lnTo>
                      <a:lnTo>
                        <a:pt x="267" y="166"/>
                      </a:lnTo>
                      <a:lnTo>
                        <a:pt x="255" y="163"/>
                      </a:lnTo>
                      <a:lnTo>
                        <a:pt x="253" y="151"/>
                      </a:lnTo>
                      <a:lnTo>
                        <a:pt x="259" y="115"/>
                      </a:lnTo>
                      <a:lnTo>
                        <a:pt x="257" y="105"/>
                      </a:lnTo>
                      <a:lnTo>
                        <a:pt x="247" y="88"/>
                      </a:lnTo>
                      <a:lnTo>
                        <a:pt x="236" y="76"/>
                      </a:lnTo>
                      <a:lnTo>
                        <a:pt x="225" y="68"/>
                      </a:lnTo>
                      <a:lnTo>
                        <a:pt x="221" y="72"/>
                      </a:lnTo>
                      <a:lnTo>
                        <a:pt x="221" y="76"/>
                      </a:lnTo>
                      <a:lnTo>
                        <a:pt x="219" y="79"/>
                      </a:lnTo>
                      <a:lnTo>
                        <a:pt x="212" y="80"/>
                      </a:lnTo>
                      <a:lnTo>
                        <a:pt x="198" y="77"/>
                      </a:lnTo>
                      <a:lnTo>
                        <a:pt x="186" y="76"/>
                      </a:lnTo>
                      <a:lnTo>
                        <a:pt x="180" y="79"/>
                      </a:lnTo>
                      <a:lnTo>
                        <a:pt x="176" y="84"/>
                      </a:lnTo>
                      <a:lnTo>
                        <a:pt x="174" y="88"/>
                      </a:lnTo>
                      <a:lnTo>
                        <a:pt x="169" y="94"/>
                      </a:lnTo>
                      <a:lnTo>
                        <a:pt x="165" y="98"/>
                      </a:lnTo>
                      <a:lnTo>
                        <a:pt x="160" y="98"/>
                      </a:lnTo>
                      <a:lnTo>
                        <a:pt x="152" y="94"/>
                      </a:lnTo>
                      <a:lnTo>
                        <a:pt x="141" y="82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99" name="Group 21"/>
              <p:cNvGrpSpPr>
                <a:grpSpLocks/>
              </p:cNvGrpSpPr>
              <p:nvPr/>
            </p:nvGrpSpPr>
            <p:grpSpPr bwMode="auto">
              <a:xfrm>
                <a:off x="755" y="1689"/>
                <a:ext cx="2823" cy="1559"/>
                <a:chOff x="755" y="1689"/>
                <a:chExt cx="2823" cy="1559"/>
              </a:xfrm>
            </p:grpSpPr>
            <p:sp>
              <p:nvSpPr>
                <p:cNvPr id="23600" name="Freeform 22"/>
                <p:cNvSpPr>
                  <a:spLocks/>
                </p:cNvSpPr>
                <p:nvPr/>
              </p:nvSpPr>
              <p:spPr bwMode="auto">
                <a:xfrm>
                  <a:off x="755" y="1689"/>
                  <a:ext cx="2823" cy="1559"/>
                </a:xfrm>
                <a:custGeom>
                  <a:avLst/>
                  <a:gdLst>
                    <a:gd name="T0" fmla="*/ 62 w 2823"/>
                    <a:gd name="T1" fmla="*/ 1203 h 1559"/>
                    <a:gd name="T2" fmla="*/ 9 w 2823"/>
                    <a:gd name="T3" fmla="*/ 1077 h 1559"/>
                    <a:gd name="T4" fmla="*/ 77 w 2823"/>
                    <a:gd name="T5" fmla="*/ 1007 h 1559"/>
                    <a:gd name="T6" fmla="*/ 153 w 2823"/>
                    <a:gd name="T7" fmla="*/ 997 h 1559"/>
                    <a:gd name="T8" fmla="*/ 160 w 2823"/>
                    <a:gd name="T9" fmla="*/ 847 h 1559"/>
                    <a:gd name="T10" fmla="*/ 169 w 2823"/>
                    <a:gd name="T11" fmla="*/ 723 h 1559"/>
                    <a:gd name="T12" fmla="*/ 231 w 2823"/>
                    <a:gd name="T13" fmla="*/ 625 h 1559"/>
                    <a:gd name="T14" fmla="*/ 301 w 2823"/>
                    <a:gd name="T15" fmla="*/ 524 h 1559"/>
                    <a:gd name="T16" fmla="*/ 441 w 2823"/>
                    <a:gd name="T17" fmla="*/ 496 h 1559"/>
                    <a:gd name="T18" fmla="*/ 595 w 2823"/>
                    <a:gd name="T19" fmla="*/ 362 h 1559"/>
                    <a:gd name="T20" fmla="*/ 719 w 2823"/>
                    <a:gd name="T21" fmla="*/ 394 h 1559"/>
                    <a:gd name="T22" fmla="*/ 625 w 2823"/>
                    <a:gd name="T23" fmla="*/ 426 h 1559"/>
                    <a:gd name="T24" fmla="*/ 607 w 2823"/>
                    <a:gd name="T25" fmla="*/ 520 h 1559"/>
                    <a:gd name="T26" fmla="*/ 701 w 2823"/>
                    <a:gd name="T27" fmla="*/ 539 h 1559"/>
                    <a:gd name="T28" fmla="*/ 804 w 2823"/>
                    <a:gd name="T29" fmla="*/ 529 h 1559"/>
                    <a:gd name="T30" fmla="*/ 867 w 2823"/>
                    <a:gd name="T31" fmla="*/ 562 h 1559"/>
                    <a:gd name="T32" fmla="*/ 958 w 2823"/>
                    <a:gd name="T33" fmla="*/ 622 h 1559"/>
                    <a:gd name="T34" fmla="*/ 1024 w 2823"/>
                    <a:gd name="T35" fmla="*/ 606 h 1559"/>
                    <a:gd name="T36" fmla="*/ 1110 w 2823"/>
                    <a:gd name="T37" fmla="*/ 564 h 1559"/>
                    <a:gd name="T38" fmla="*/ 1163 w 2823"/>
                    <a:gd name="T39" fmla="*/ 634 h 1559"/>
                    <a:gd name="T40" fmla="*/ 1138 w 2823"/>
                    <a:gd name="T41" fmla="*/ 778 h 1559"/>
                    <a:gd name="T42" fmla="*/ 1179 w 2823"/>
                    <a:gd name="T43" fmla="*/ 660 h 1559"/>
                    <a:gd name="T44" fmla="*/ 1240 w 2823"/>
                    <a:gd name="T45" fmla="*/ 591 h 1559"/>
                    <a:gd name="T46" fmla="*/ 1344 w 2823"/>
                    <a:gd name="T47" fmla="*/ 548 h 1559"/>
                    <a:gd name="T48" fmla="*/ 1586 w 2823"/>
                    <a:gd name="T49" fmla="*/ 391 h 1559"/>
                    <a:gd name="T50" fmla="*/ 1642 w 2823"/>
                    <a:gd name="T51" fmla="*/ 532 h 1559"/>
                    <a:gd name="T52" fmla="*/ 1786 w 2823"/>
                    <a:gd name="T53" fmla="*/ 546 h 1559"/>
                    <a:gd name="T54" fmla="*/ 1897 w 2823"/>
                    <a:gd name="T55" fmla="*/ 537 h 1559"/>
                    <a:gd name="T56" fmla="*/ 2029 w 2823"/>
                    <a:gd name="T57" fmla="*/ 473 h 1559"/>
                    <a:gd name="T58" fmla="*/ 2104 w 2823"/>
                    <a:gd name="T59" fmla="*/ 382 h 1559"/>
                    <a:gd name="T60" fmla="*/ 2271 w 2823"/>
                    <a:gd name="T61" fmla="*/ 339 h 1559"/>
                    <a:gd name="T62" fmla="*/ 2358 w 2823"/>
                    <a:gd name="T63" fmla="*/ 221 h 1559"/>
                    <a:gd name="T64" fmla="*/ 2567 w 2823"/>
                    <a:gd name="T65" fmla="*/ 2 h 1559"/>
                    <a:gd name="T66" fmla="*/ 2618 w 2823"/>
                    <a:gd name="T67" fmla="*/ 107 h 1559"/>
                    <a:gd name="T68" fmla="*/ 2575 w 2823"/>
                    <a:gd name="T69" fmla="*/ 217 h 1559"/>
                    <a:gd name="T70" fmla="*/ 2667 w 2823"/>
                    <a:gd name="T71" fmla="*/ 251 h 1559"/>
                    <a:gd name="T72" fmla="*/ 2642 w 2823"/>
                    <a:gd name="T73" fmla="*/ 462 h 1559"/>
                    <a:gd name="T74" fmla="*/ 2727 w 2823"/>
                    <a:gd name="T75" fmla="*/ 612 h 1559"/>
                    <a:gd name="T76" fmla="*/ 2806 w 2823"/>
                    <a:gd name="T77" fmla="*/ 911 h 1559"/>
                    <a:gd name="T78" fmla="*/ 2561 w 2823"/>
                    <a:gd name="T79" fmla="*/ 472 h 1559"/>
                    <a:gd name="T80" fmla="*/ 2513 w 2823"/>
                    <a:gd name="T81" fmla="*/ 542 h 1559"/>
                    <a:gd name="T82" fmla="*/ 2481 w 2823"/>
                    <a:gd name="T83" fmla="*/ 706 h 1559"/>
                    <a:gd name="T84" fmla="*/ 2364 w 2823"/>
                    <a:gd name="T85" fmla="*/ 1059 h 1559"/>
                    <a:gd name="T86" fmla="*/ 2556 w 2823"/>
                    <a:gd name="T87" fmla="*/ 1174 h 1559"/>
                    <a:gd name="T88" fmla="*/ 2476 w 2823"/>
                    <a:gd name="T89" fmla="*/ 1524 h 1559"/>
                    <a:gd name="T90" fmla="*/ 2459 w 2823"/>
                    <a:gd name="T91" fmla="*/ 1324 h 1559"/>
                    <a:gd name="T92" fmla="*/ 2225 w 2823"/>
                    <a:gd name="T93" fmla="*/ 1288 h 1559"/>
                    <a:gd name="T94" fmla="*/ 2023 w 2823"/>
                    <a:gd name="T95" fmla="*/ 1433 h 1559"/>
                    <a:gd name="T96" fmla="*/ 1780 w 2823"/>
                    <a:gd name="T97" fmla="*/ 1478 h 1559"/>
                    <a:gd name="T98" fmla="*/ 1543 w 2823"/>
                    <a:gd name="T99" fmla="*/ 1449 h 1559"/>
                    <a:gd name="T100" fmla="*/ 1441 w 2823"/>
                    <a:gd name="T101" fmla="*/ 1484 h 1559"/>
                    <a:gd name="T102" fmla="*/ 1310 w 2823"/>
                    <a:gd name="T103" fmla="*/ 1493 h 1559"/>
                    <a:gd name="T104" fmla="*/ 1168 w 2823"/>
                    <a:gd name="T105" fmla="*/ 1440 h 1559"/>
                    <a:gd name="T106" fmla="*/ 1074 w 2823"/>
                    <a:gd name="T107" fmla="*/ 1392 h 1559"/>
                    <a:gd name="T108" fmla="*/ 961 w 2823"/>
                    <a:gd name="T109" fmla="*/ 1254 h 1559"/>
                    <a:gd name="T110" fmla="*/ 844 w 2823"/>
                    <a:gd name="T111" fmla="*/ 1175 h 1559"/>
                    <a:gd name="T112" fmla="*/ 696 w 2823"/>
                    <a:gd name="T113" fmla="*/ 1187 h 1559"/>
                    <a:gd name="T114" fmla="*/ 660 w 2823"/>
                    <a:gd name="T115" fmla="*/ 1252 h 1559"/>
                    <a:gd name="T116" fmla="*/ 510 w 2823"/>
                    <a:gd name="T117" fmla="*/ 1147 h 1559"/>
                    <a:gd name="T118" fmla="*/ 385 w 2823"/>
                    <a:gd name="T119" fmla="*/ 1089 h 1559"/>
                    <a:gd name="T120" fmla="*/ 286 w 2823"/>
                    <a:gd name="T121" fmla="*/ 1124 h 1559"/>
                    <a:gd name="T122" fmla="*/ 185 w 2823"/>
                    <a:gd name="T123" fmla="*/ 1249 h 1559"/>
                    <a:gd name="T124" fmla="*/ 119 w 2823"/>
                    <a:gd name="T125" fmla="*/ 1309 h 155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823"/>
                    <a:gd name="T190" fmla="*/ 0 h 1559"/>
                    <a:gd name="T191" fmla="*/ 2823 w 2823"/>
                    <a:gd name="T192" fmla="*/ 1559 h 155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823" h="1559">
                      <a:moveTo>
                        <a:pt x="109" y="1305"/>
                      </a:moveTo>
                      <a:lnTo>
                        <a:pt x="107" y="1298"/>
                      </a:lnTo>
                      <a:lnTo>
                        <a:pt x="103" y="1288"/>
                      </a:lnTo>
                      <a:lnTo>
                        <a:pt x="108" y="1277"/>
                      </a:lnTo>
                      <a:lnTo>
                        <a:pt x="108" y="1268"/>
                      </a:lnTo>
                      <a:lnTo>
                        <a:pt x="104" y="1262"/>
                      </a:lnTo>
                      <a:lnTo>
                        <a:pt x="99" y="1253"/>
                      </a:lnTo>
                      <a:lnTo>
                        <a:pt x="89" y="1247"/>
                      </a:lnTo>
                      <a:lnTo>
                        <a:pt x="81" y="1243"/>
                      </a:lnTo>
                      <a:lnTo>
                        <a:pt x="77" y="1237"/>
                      </a:lnTo>
                      <a:lnTo>
                        <a:pt x="76" y="1232"/>
                      </a:lnTo>
                      <a:lnTo>
                        <a:pt x="74" y="1217"/>
                      </a:lnTo>
                      <a:lnTo>
                        <a:pt x="69" y="1210"/>
                      </a:lnTo>
                      <a:lnTo>
                        <a:pt x="62" y="1203"/>
                      </a:lnTo>
                      <a:lnTo>
                        <a:pt x="54" y="1196"/>
                      </a:lnTo>
                      <a:lnTo>
                        <a:pt x="47" y="1187"/>
                      </a:lnTo>
                      <a:lnTo>
                        <a:pt x="44" y="1177"/>
                      </a:lnTo>
                      <a:lnTo>
                        <a:pt x="42" y="1165"/>
                      </a:lnTo>
                      <a:lnTo>
                        <a:pt x="39" y="1156"/>
                      </a:lnTo>
                      <a:lnTo>
                        <a:pt x="34" y="1147"/>
                      </a:lnTo>
                      <a:lnTo>
                        <a:pt x="28" y="1141"/>
                      </a:lnTo>
                      <a:lnTo>
                        <a:pt x="22" y="1142"/>
                      </a:lnTo>
                      <a:lnTo>
                        <a:pt x="20" y="1137"/>
                      </a:lnTo>
                      <a:lnTo>
                        <a:pt x="21" y="1119"/>
                      </a:lnTo>
                      <a:lnTo>
                        <a:pt x="23" y="1111"/>
                      </a:lnTo>
                      <a:lnTo>
                        <a:pt x="20" y="1097"/>
                      </a:lnTo>
                      <a:lnTo>
                        <a:pt x="17" y="1090"/>
                      </a:lnTo>
                      <a:lnTo>
                        <a:pt x="9" y="1077"/>
                      </a:lnTo>
                      <a:lnTo>
                        <a:pt x="6" y="1058"/>
                      </a:lnTo>
                      <a:lnTo>
                        <a:pt x="0" y="1038"/>
                      </a:lnTo>
                      <a:lnTo>
                        <a:pt x="4" y="1028"/>
                      </a:lnTo>
                      <a:lnTo>
                        <a:pt x="11" y="1022"/>
                      </a:lnTo>
                      <a:lnTo>
                        <a:pt x="19" y="1024"/>
                      </a:lnTo>
                      <a:lnTo>
                        <a:pt x="23" y="1032"/>
                      </a:lnTo>
                      <a:lnTo>
                        <a:pt x="36" y="1026"/>
                      </a:lnTo>
                      <a:lnTo>
                        <a:pt x="57" y="1032"/>
                      </a:lnTo>
                      <a:lnTo>
                        <a:pt x="64" y="1028"/>
                      </a:lnTo>
                      <a:lnTo>
                        <a:pt x="64" y="1024"/>
                      </a:lnTo>
                      <a:lnTo>
                        <a:pt x="60" y="1017"/>
                      </a:lnTo>
                      <a:lnTo>
                        <a:pt x="62" y="1008"/>
                      </a:lnTo>
                      <a:lnTo>
                        <a:pt x="67" y="1006"/>
                      </a:lnTo>
                      <a:lnTo>
                        <a:pt x="77" y="1007"/>
                      </a:lnTo>
                      <a:lnTo>
                        <a:pt x="87" y="1017"/>
                      </a:lnTo>
                      <a:lnTo>
                        <a:pt x="101" y="1021"/>
                      </a:lnTo>
                      <a:lnTo>
                        <a:pt x="108" y="1018"/>
                      </a:lnTo>
                      <a:lnTo>
                        <a:pt x="114" y="1013"/>
                      </a:lnTo>
                      <a:lnTo>
                        <a:pt x="110" y="1007"/>
                      </a:lnTo>
                      <a:lnTo>
                        <a:pt x="101" y="1003"/>
                      </a:lnTo>
                      <a:lnTo>
                        <a:pt x="90" y="994"/>
                      </a:lnTo>
                      <a:lnTo>
                        <a:pt x="98" y="988"/>
                      </a:lnTo>
                      <a:lnTo>
                        <a:pt x="107" y="986"/>
                      </a:lnTo>
                      <a:lnTo>
                        <a:pt x="115" y="988"/>
                      </a:lnTo>
                      <a:lnTo>
                        <a:pt x="127" y="1003"/>
                      </a:lnTo>
                      <a:lnTo>
                        <a:pt x="136" y="1006"/>
                      </a:lnTo>
                      <a:lnTo>
                        <a:pt x="144" y="1005"/>
                      </a:lnTo>
                      <a:lnTo>
                        <a:pt x="153" y="997"/>
                      </a:lnTo>
                      <a:lnTo>
                        <a:pt x="160" y="988"/>
                      </a:lnTo>
                      <a:lnTo>
                        <a:pt x="166" y="978"/>
                      </a:lnTo>
                      <a:lnTo>
                        <a:pt x="178" y="971"/>
                      </a:lnTo>
                      <a:lnTo>
                        <a:pt x="182" y="961"/>
                      </a:lnTo>
                      <a:lnTo>
                        <a:pt x="177" y="948"/>
                      </a:lnTo>
                      <a:lnTo>
                        <a:pt x="176" y="928"/>
                      </a:lnTo>
                      <a:lnTo>
                        <a:pt x="174" y="913"/>
                      </a:lnTo>
                      <a:lnTo>
                        <a:pt x="170" y="898"/>
                      </a:lnTo>
                      <a:lnTo>
                        <a:pt x="158" y="883"/>
                      </a:lnTo>
                      <a:lnTo>
                        <a:pt x="146" y="875"/>
                      </a:lnTo>
                      <a:lnTo>
                        <a:pt x="143" y="864"/>
                      </a:lnTo>
                      <a:lnTo>
                        <a:pt x="145" y="855"/>
                      </a:lnTo>
                      <a:lnTo>
                        <a:pt x="153" y="849"/>
                      </a:lnTo>
                      <a:lnTo>
                        <a:pt x="160" y="847"/>
                      </a:lnTo>
                      <a:lnTo>
                        <a:pt x="154" y="835"/>
                      </a:lnTo>
                      <a:lnTo>
                        <a:pt x="155" y="820"/>
                      </a:lnTo>
                      <a:lnTo>
                        <a:pt x="156" y="806"/>
                      </a:lnTo>
                      <a:lnTo>
                        <a:pt x="164" y="799"/>
                      </a:lnTo>
                      <a:lnTo>
                        <a:pt x="168" y="784"/>
                      </a:lnTo>
                      <a:lnTo>
                        <a:pt x="166" y="773"/>
                      </a:lnTo>
                      <a:lnTo>
                        <a:pt x="162" y="763"/>
                      </a:lnTo>
                      <a:lnTo>
                        <a:pt x="152" y="755"/>
                      </a:lnTo>
                      <a:lnTo>
                        <a:pt x="141" y="748"/>
                      </a:lnTo>
                      <a:lnTo>
                        <a:pt x="145" y="745"/>
                      </a:lnTo>
                      <a:lnTo>
                        <a:pt x="148" y="738"/>
                      </a:lnTo>
                      <a:lnTo>
                        <a:pt x="156" y="735"/>
                      </a:lnTo>
                      <a:lnTo>
                        <a:pt x="163" y="727"/>
                      </a:lnTo>
                      <a:lnTo>
                        <a:pt x="169" y="723"/>
                      </a:lnTo>
                      <a:lnTo>
                        <a:pt x="174" y="725"/>
                      </a:lnTo>
                      <a:lnTo>
                        <a:pt x="179" y="737"/>
                      </a:lnTo>
                      <a:lnTo>
                        <a:pt x="186" y="744"/>
                      </a:lnTo>
                      <a:lnTo>
                        <a:pt x="192" y="745"/>
                      </a:lnTo>
                      <a:lnTo>
                        <a:pt x="200" y="739"/>
                      </a:lnTo>
                      <a:lnTo>
                        <a:pt x="198" y="726"/>
                      </a:lnTo>
                      <a:lnTo>
                        <a:pt x="199" y="708"/>
                      </a:lnTo>
                      <a:lnTo>
                        <a:pt x="213" y="689"/>
                      </a:lnTo>
                      <a:lnTo>
                        <a:pt x="216" y="681"/>
                      </a:lnTo>
                      <a:lnTo>
                        <a:pt x="218" y="668"/>
                      </a:lnTo>
                      <a:lnTo>
                        <a:pt x="226" y="656"/>
                      </a:lnTo>
                      <a:lnTo>
                        <a:pt x="234" y="649"/>
                      </a:lnTo>
                      <a:lnTo>
                        <a:pt x="235" y="637"/>
                      </a:lnTo>
                      <a:lnTo>
                        <a:pt x="231" y="625"/>
                      </a:lnTo>
                      <a:lnTo>
                        <a:pt x="232" y="612"/>
                      </a:lnTo>
                      <a:lnTo>
                        <a:pt x="228" y="602"/>
                      </a:lnTo>
                      <a:lnTo>
                        <a:pt x="224" y="592"/>
                      </a:lnTo>
                      <a:lnTo>
                        <a:pt x="227" y="581"/>
                      </a:lnTo>
                      <a:lnTo>
                        <a:pt x="236" y="573"/>
                      </a:lnTo>
                      <a:lnTo>
                        <a:pt x="243" y="568"/>
                      </a:lnTo>
                      <a:lnTo>
                        <a:pt x="251" y="559"/>
                      </a:lnTo>
                      <a:lnTo>
                        <a:pt x="257" y="556"/>
                      </a:lnTo>
                      <a:lnTo>
                        <a:pt x="259" y="552"/>
                      </a:lnTo>
                      <a:lnTo>
                        <a:pt x="248" y="540"/>
                      </a:lnTo>
                      <a:lnTo>
                        <a:pt x="266" y="534"/>
                      </a:lnTo>
                      <a:lnTo>
                        <a:pt x="277" y="537"/>
                      </a:lnTo>
                      <a:lnTo>
                        <a:pt x="294" y="533"/>
                      </a:lnTo>
                      <a:lnTo>
                        <a:pt x="301" y="524"/>
                      </a:lnTo>
                      <a:lnTo>
                        <a:pt x="322" y="524"/>
                      </a:lnTo>
                      <a:lnTo>
                        <a:pt x="327" y="516"/>
                      </a:lnTo>
                      <a:lnTo>
                        <a:pt x="341" y="516"/>
                      </a:lnTo>
                      <a:lnTo>
                        <a:pt x="352" y="526"/>
                      </a:lnTo>
                      <a:lnTo>
                        <a:pt x="362" y="529"/>
                      </a:lnTo>
                      <a:lnTo>
                        <a:pt x="374" y="523"/>
                      </a:lnTo>
                      <a:lnTo>
                        <a:pt x="376" y="516"/>
                      </a:lnTo>
                      <a:lnTo>
                        <a:pt x="372" y="502"/>
                      </a:lnTo>
                      <a:lnTo>
                        <a:pt x="369" y="492"/>
                      </a:lnTo>
                      <a:lnTo>
                        <a:pt x="375" y="488"/>
                      </a:lnTo>
                      <a:lnTo>
                        <a:pt x="388" y="496"/>
                      </a:lnTo>
                      <a:lnTo>
                        <a:pt x="402" y="500"/>
                      </a:lnTo>
                      <a:lnTo>
                        <a:pt x="415" y="496"/>
                      </a:lnTo>
                      <a:lnTo>
                        <a:pt x="441" y="496"/>
                      </a:lnTo>
                      <a:lnTo>
                        <a:pt x="462" y="496"/>
                      </a:lnTo>
                      <a:lnTo>
                        <a:pt x="475" y="493"/>
                      </a:lnTo>
                      <a:lnTo>
                        <a:pt x="479" y="486"/>
                      </a:lnTo>
                      <a:lnTo>
                        <a:pt x="485" y="469"/>
                      </a:lnTo>
                      <a:lnTo>
                        <a:pt x="489" y="456"/>
                      </a:lnTo>
                      <a:lnTo>
                        <a:pt x="500" y="451"/>
                      </a:lnTo>
                      <a:lnTo>
                        <a:pt x="510" y="447"/>
                      </a:lnTo>
                      <a:lnTo>
                        <a:pt x="516" y="437"/>
                      </a:lnTo>
                      <a:lnTo>
                        <a:pt x="522" y="427"/>
                      </a:lnTo>
                      <a:lnTo>
                        <a:pt x="534" y="415"/>
                      </a:lnTo>
                      <a:lnTo>
                        <a:pt x="554" y="407"/>
                      </a:lnTo>
                      <a:lnTo>
                        <a:pt x="561" y="387"/>
                      </a:lnTo>
                      <a:lnTo>
                        <a:pt x="574" y="369"/>
                      </a:lnTo>
                      <a:lnTo>
                        <a:pt x="595" y="362"/>
                      </a:lnTo>
                      <a:lnTo>
                        <a:pt x="606" y="350"/>
                      </a:lnTo>
                      <a:lnTo>
                        <a:pt x="635" y="321"/>
                      </a:lnTo>
                      <a:lnTo>
                        <a:pt x="660" y="316"/>
                      </a:lnTo>
                      <a:lnTo>
                        <a:pt x="682" y="322"/>
                      </a:lnTo>
                      <a:lnTo>
                        <a:pt x="684" y="332"/>
                      </a:lnTo>
                      <a:lnTo>
                        <a:pt x="693" y="333"/>
                      </a:lnTo>
                      <a:lnTo>
                        <a:pt x="700" y="331"/>
                      </a:lnTo>
                      <a:lnTo>
                        <a:pt x="712" y="334"/>
                      </a:lnTo>
                      <a:lnTo>
                        <a:pt x="711" y="340"/>
                      </a:lnTo>
                      <a:lnTo>
                        <a:pt x="707" y="348"/>
                      </a:lnTo>
                      <a:lnTo>
                        <a:pt x="695" y="352"/>
                      </a:lnTo>
                      <a:lnTo>
                        <a:pt x="705" y="364"/>
                      </a:lnTo>
                      <a:lnTo>
                        <a:pt x="716" y="382"/>
                      </a:lnTo>
                      <a:lnTo>
                        <a:pt x="719" y="394"/>
                      </a:lnTo>
                      <a:lnTo>
                        <a:pt x="716" y="427"/>
                      </a:lnTo>
                      <a:lnTo>
                        <a:pt x="720" y="460"/>
                      </a:lnTo>
                      <a:lnTo>
                        <a:pt x="721" y="478"/>
                      </a:lnTo>
                      <a:lnTo>
                        <a:pt x="723" y="484"/>
                      </a:lnTo>
                      <a:lnTo>
                        <a:pt x="723" y="493"/>
                      </a:lnTo>
                      <a:lnTo>
                        <a:pt x="716" y="503"/>
                      </a:lnTo>
                      <a:lnTo>
                        <a:pt x="701" y="506"/>
                      </a:lnTo>
                      <a:lnTo>
                        <a:pt x="690" y="522"/>
                      </a:lnTo>
                      <a:lnTo>
                        <a:pt x="675" y="522"/>
                      </a:lnTo>
                      <a:lnTo>
                        <a:pt x="665" y="518"/>
                      </a:lnTo>
                      <a:lnTo>
                        <a:pt x="658" y="503"/>
                      </a:lnTo>
                      <a:lnTo>
                        <a:pt x="646" y="498"/>
                      </a:lnTo>
                      <a:lnTo>
                        <a:pt x="639" y="487"/>
                      </a:lnTo>
                      <a:lnTo>
                        <a:pt x="625" y="426"/>
                      </a:lnTo>
                      <a:lnTo>
                        <a:pt x="617" y="420"/>
                      </a:lnTo>
                      <a:lnTo>
                        <a:pt x="612" y="422"/>
                      </a:lnTo>
                      <a:lnTo>
                        <a:pt x="606" y="434"/>
                      </a:lnTo>
                      <a:lnTo>
                        <a:pt x="606" y="456"/>
                      </a:lnTo>
                      <a:lnTo>
                        <a:pt x="580" y="492"/>
                      </a:lnTo>
                      <a:lnTo>
                        <a:pt x="565" y="541"/>
                      </a:lnTo>
                      <a:lnTo>
                        <a:pt x="569" y="549"/>
                      </a:lnTo>
                      <a:lnTo>
                        <a:pt x="578" y="551"/>
                      </a:lnTo>
                      <a:lnTo>
                        <a:pt x="585" y="547"/>
                      </a:lnTo>
                      <a:lnTo>
                        <a:pt x="587" y="536"/>
                      </a:lnTo>
                      <a:lnTo>
                        <a:pt x="587" y="518"/>
                      </a:lnTo>
                      <a:lnTo>
                        <a:pt x="593" y="509"/>
                      </a:lnTo>
                      <a:lnTo>
                        <a:pt x="602" y="510"/>
                      </a:lnTo>
                      <a:lnTo>
                        <a:pt x="607" y="520"/>
                      </a:lnTo>
                      <a:lnTo>
                        <a:pt x="612" y="535"/>
                      </a:lnTo>
                      <a:lnTo>
                        <a:pt x="614" y="554"/>
                      </a:lnTo>
                      <a:lnTo>
                        <a:pt x="617" y="559"/>
                      </a:lnTo>
                      <a:lnTo>
                        <a:pt x="629" y="566"/>
                      </a:lnTo>
                      <a:lnTo>
                        <a:pt x="636" y="565"/>
                      </a:lnTo>
                      <a:lnTo>
                        <a:pt x="640" y="552"/>
                      </a:lnTo>
                      <a:lnTo>
                        <a:pt x="641" y="543"/>
                      </a:lnTo>
                      <a:lnTo>
                        <a:pt x="646" y="535"/>
                      </a:lnTo>
                      <a:lnTo>
                        <a:pt x="658" y="534"/>
                      </a:lnTo>
                      <a:lnTo>
                        <a:pt x="665" y="535"/>
                      </a:lnTo>
                      <a:lnTo>
                        <a:pt x="669" y="540"/>
                      </a:lnTo>
                      <a:lnTo>
                        <a:pt x="678" y="540"/>
                      </a:lnTo>
                      <a:lnTo>
                        <a:pt x="694" y="536"/>
                      </a:lnTo>
                      <a:lnTo>
                        <a:pt x="701" y="539"/>
                      </a:lnTo>
                      <a:lnTo>
                        <a:pt x="707" y="546"/>
                      </a:lnTo>
                      <a:lnTo>
                        <a:pt x="710" y="556"/>
                      </a:lnTo>
                      <a:lnTo>
                        <a:pt x="714" y="560"/>
                      </a:lnTo>
                      <a:lnTo>
                        <a:pt x="726" y="556"/>
                      </a:lnTo>
                      <a:lnTo>
                        <a:pt x="739" y="547"/>
                      </a:lnTo>
                      <a:lnTo>
                        <a:pt x="739" y="534"/>
                      </a:lnTo>
                      <a:lnTo>
                        <a:pt x="744" y="526"/>
                      </a:lnTo>
                      <a:lnTo>
                        <a:pt x="755" y="521"/>
                      </a:lnTo>
                      <a:lnTo>
                        <a:pt x="764" y="517"/>
                      </a:lnTo>
                      <a:lnTo>
                        <a:pt x="776" y="507"/>
                      </a:lnTo>
                      <a:lnTo>
                        <a:pt x="786" y="503"/>
                      </a:lnTo>
                      <a:lnTo>
                        <a:pt x="797" y="504"/>
                      </a:lnTo>
                      <a:lnTo>
                        <a:pt x="806" y="515"/>
                      </a:lnTo>
                      <a:lnTo>
                        <a:pt x="804" y="529"/>
                      </a:lnTo>
                      <a:lnTo>
                        <a:pt x="802" y="540"/>
                      </a:lnTo>
                      <a:lnTo>
                        <a:pt x="795" y="545"/>
                      </a:lnTo>
                      <a:lnTo>
                        <a:pt x="787" y="538"/>
                      </a:lnTo>
                      <a:lnTo>
                        <a:pt x="778" y="534"/>
                      </a:lnTo>
                      <a:lnTo>
                        <a:pt x="765" y="538"/>
                      </a:lnTo>
                      <a:lnTo>
                        <a:pt x="759" y="549"/>
                      </a:lnTo>
                      <a:lnTo>
                        <a:pt x="765" y="568"/>
                      </a:lnTo>
                      <a:lnTo>
                        <a:pt x="772" y="573"/>
                      </a:lnTo>
                      <a:lnTo>
                        <a:pt x="787" y="573"/>
                      </a:lnTo>
                      <a:lnTo>
                        <a:pt x="797" y="562"/>
                      </a:lnTo>
                      <a:lnTo>
                        <a:pt x="811" y="559"/>
                      </a:lnTo>
                      <a:lnTo>
                        <a:pt x="826" y="565"/>
                      </a:lnTo>
                      <a:lnTo>
                        <a:pt x="849" y="563"/>
                      </a:lnTo>
                      <a:lnTo>
                        <a:pt x="867" y="562"/>
                      </a:lnTo>
                      <a:lnTo>
                        <a:pt x="876" y="566"/>
                      </a:lnTo>
                      <a:lnTo>
                        <a:pt x="894" y="566"/>
                      </a:lnTo>
                      <a:lnTo>
                        <a:pt x="901" y="573"/>
                      </a:lnTo>
                      <a:lnTo>
                        <a:pt x="890" y="581"/>
                      </a:lnTo>
                      <a:lnTo>
                        <a:pt x="890" y="592"/>
                      </a:lnTo>
                      <a:lnTo>
                        <a:pt x="896" y="600"/>
                      </a:lnTo>
                      <a:lnTo>
                        <a:pt x="915" y="599"/>
                      </a:lnTo>
                      <a:lnTo>
                        <a:pt x="928" y="600"/>
                      </a:lnTo>
                      <a:lnTo>
                        <a:pt x="930" y="607"/>
                      </a:lnTo>
                      <a:lnTo>
                        <a:pt x="939" y="612"/>
                      </a:lnTo>
                      <a:lnTo>
                        <a:pt x="951" y="604"/>
                      </a:lnTo>
                      <a:lnTo>
                        <a:pt x="957" y="604"/>
                      </a:lnTo>
                      <a:lnTo>
                        <a:pt x="962" y="617"/>
                      </a:lnTo>
                      <a:lnTo>
                        <a:pt x="958" y="622"/>
                      </a:lnTo>
                      <a:lnTo>
                        <a:pt x="958" y="632"/>
                      </a:lnTo>
                      <a:lnTo>
                        <a:pt x="965" y="634"/>
                      </a:lnTo>
                      <a:lnTo>
                        <a:pt x="975" y="634"/>
                      </a:lnTo>
                      <a:lnTo>
                        <a:pt x="979" y="623"/>
                      </a:lnTo>
                      <a:lnTo>
                        <a:pt x="984" y="615"/>
                      </a:lnTo>
                      <a:lnTo>
                        <a:pt x="992" y="609"/>
                      </a:lnTo>
                      <a:lnTo>
                        <a:pt x="992" y="599"/>
                      </a:lnTo>
                      <a:lnTo>
                        <a:pt x="992" y="585"/>
                      </a:lnTo>
                      <a:lnTo>
                        <a:pt x="982" y="579"/>
                      </a:lnTo>
                      <a:lnTo>
                        <a:pt x="982" y="565"/>
                      </a:lnTo>
                      <a:lnTo>
                        <a:pt x="989" y="559"/>
                      </a:lnTo>
                      <a:lnTo>
                        <a:pt x="998" y="569"/>
                      </a:lnTo>
                      <a:lnTo>
                        <a:pt x="1002" y="582"/>
                      </a:lnTo>
                      <a:lnTo>
                        <a:pt x="1024" y="606"/>
                      </a:lnTo>
                      <a:lnTo>
                        <a:pt x="1047" y="630"/>
                      </a:lnTo>
                      <a:lnTo>
                        <a:pt x="1053" y="637"/>
                      </a:lnTo>
                      <a:lnTo>
                        <a:pt x="1065" y="663"/>
                      </a:lnTo>
                      <a:lnTo>
                        <a:pt x="1073" y="685"/>
                      </a:lnTo>
                      <a:lnTo>
                        <a:pt x="1077" y="694"/>
                      </a:lnTo>
                      <a:lnTo>
                        <a:pt x="1084" y="694"/>
                      </a:lnTo>
                      <a:lnTo>
                        <a:pt x="1091" y="688"/>
                      </a:lnTo>
                      <a:lnTo>
                        <a:pt x="1092" y="673"/>
                      </a:lnTo>
                      <a:lnTo>
                        <a:pt x="1090" y="654"/>
                      </a:lnTo>
                      <a:lnTo>
                        <a:pt x="1087" y="638"/>
                      </a:lnTo>
                      <a:lnTo>
                        <a:pt x="1091" y="620"/>
                      </a:lnTo>
                      <a:lnTo>
                        <a:pt x="1102" y="600"/>
                      </a:lnTo>
                      <a:lnTo>
                        <a:pt x="1101" y="581"/>
                      </a:lnTo>
                      <a:lnTo>
                        <a:pt x="1110" y="564"/>
                      </a:lnTo>
                      <a:lnTo>
                        <a:pt x="1123" y="559"/>
                      </a:lnTo>
                      <a:lnTo>
                        <a:pt x="1140" y="555"/>
                      </a:lnTo>
                      <a:lnTo>
                        <a:pt x="1152" y="549"/>
                      </a:lnTo>
                      <a:lnTo>
                        <a:pt x="1158" y="529"/>
                      </a:lnTo>
                      <a:lnTo>
                        <a:pt x="1170" y="520"/>
                      </a:lnTo>
                      <a:lnTo>
                        <a:pt x="1180" y="516"/>
                      </a:lnTo>
                      <a:lnTo>
                        <a:pt x="1196" y="529"/>
                      </a:lnTo>
                      <a:lnTo>
                        <a:pt x="1200" y="554"/>
                      </a:lnTo>
                      <a:lnTo>
                        <a:pt x="1196" y="567"/>
                      </a:lnTo>
                      <a:lnTo>
                        <a:pt x="1186" y="578"/>
                      </a:lnTo>
                      <a:lnTo>
                        <a:pt x="1175" y="588"/>
                      </a:lnTo>
                      <a:lnTo>
                        <a:pt x="1164" y="602"/>
                      </a:lnTo>
                      <a:lnTo>
                        <a:pt x="1160" y="619"/>
                      </a:lnTo>
                      <a:lnTo>
                        <a:pt x="1163" y="634"/>
                      </a:lnTo>
                      <a:lnTo>
                        <a:pt x="1158" y="646"/>
                      </a:lnTo>
                      <a:lnTo>
                        <a:pt x="1143" y="670"/>
                      </a:lnTo>
                      <a:lnTo>
                        <a:pt x="1143" y="696"/>
                      </a:lnTo>
                      <a:lnTo>
                        <a:pt x="1140" y="703"/>
                      </a:lnTo>
                      <a:lnTo>
                        <a:pt x="1146" y="716"/>
                      </a:lnTo>
                      <a:lnTo>
                        <a:pt x="1136" y="739"/>
                      </a:lnTo>
                      <a:lnTo>
                        <a:pt x="1114" y="763"/>
                      </a:lnTo>
                      <a:lnTo>
                        <a:pt x="1094" y="765"/>
                      </a:lnTo>
                      <a:lnTo>
                        <a:pt x="1084" y="772"/>
                      </a:lnTo>
                      <a:lnTo>
                        <a:pt x="1083" y="782"/>
                      </a:lnTo>
                      <a:lnTo>
                        <a:pt x="1087" y="800"/>
                      </a:lnTo>
                      <a:lnTo>
                        <a:pt x="1100" y="803"/>
                      </a:lnTo>
                      <a:lnTo>
                        <a:pt x="1119" y="780"/>
                      </a:lnTo>
                      <a:lnTo>
                        <a:pt x="1138" y="778"/>
                      </a:lnTo>
                      <a:lnTo>
                        <a:pt x="1146" y="766"/>
                      </a:lnTo>
                      <a:lnTo>
                        <a:pt x="1147" y="747"/>
                      </a:lnTo>
                      <a:lnTo>
                        <a:pt x="1160" y="722"/>
                      </a:lnTo>
                      <a:lnTo>
                        <a:pt x="1168" y="713"/>
                      </a:lnTo>
                      <a:lnTo>
                        <a:pt x="1179" y="712"/>
                      </a:lnTo>
                      <a:lnTo>
                        <a:pt x="1191" y="719"/>
                      </a:lnTo>
                      <a:lnTo>
                        <a:pt x="1204" y="719"/>
                      </a:lnTo>
                      <a:lnTo>
                        <a:pt x="1206" y="709"/>
                      </a:lnTo>
                      <a:lnTo>
                        <a:pt x="1200" y="701"/>
                      </a:lnTo>
                      <a:lnTo>
                        <a:pt x="1182" y="697"/>
                      </a:lnTo>
                      <a:lnTo>
                        <a:pt x="1173" y="695"/>
                      </a:lnTo>
                      <a:lnTo>
                        <a:pt x="1166" y="686"/>
                      </a:lnTo>
                      <a:lnTo>
                        <a:pt x="1169" y="672"/>
                      </a:lnTo>
                      <a:lnTo>
                        <a:pt x="1179" y="660"/>
                      </a:lnTo>
                      <a:lnTo>
                        <a:pt x="1184" y="649"/>
                      </a:lnTo>
                      <a:lnTo>
                        <a:pt x="1188" y="634"/>
                      </a:lnTo>
                      <a:lnTo>
                        <a:pt x="1188" y="612"/>
                      </a:lnTo>
                      <a:lnTo>
                        <a:pt x="1191" y="599"/>
                      </a:lnTo>
                      <a:lnTo>
                        <a:pt x="1198" y="583"/>
                      </a:lnTo>
                      <a:lnTo>
                        <a:pt x="1207" y="575"/>
                      </a:lnTo>
                      <a:lnTo>
                        <a:pt x="1218" y="573"/>
                      </a:lnTo>
                      <a:lnTo>
                        <a:pt x="1221" y="563"/>
                      </a:lnTo>
                      <a:lnTo>
                        <a:pt x="1228" y="556"/>
                      </a:lnTo>
                      <a:lnTo>
                        <a:pt x="1235" y="561"/>
                      </a:lnTo>
                      <a:lnTo>
                        <a:pt x="1226" y="574"/>
                      </a:lnTo>
                      <a:lnTo>
                        <a:pt x="1226" y="583"/>
                      </a:lnTo>
                      <a:lnTo>
                        <a:pt x="1227" y="592"/>
                      </a:lnTo>
                      <a:lnTo>
                        <a:pt x="1240" y="591"/>
                      </a:lnTo>
                      <a:lnTo>
                        <a:pt x="1251" y="586"/>
                      </a:lnTo>
                      <a:lnTo>
                        <a:pt x="1255" y="577"/>
                      </a:lnTo>
                      <a:lnTo>
                        <a:pt x="1263" y="572"/>
                      </a:lnTo>
                      <a:lnTo>
                        <a:pt x="1270" y="577"/>
                      </a:lnTo>
                      <a:lnTo>
                        <a:pt x="1282" y="592"/>
                      </a:lnTo>
                      <a:lnTo>
                        <a:pt x="1289" y="597"/>
                      </a:lnTo>
                      <a:lnTo>
                        <a:pt x="1299" y="599"/>
                      </a:lnTo>
                      <a:lnTo>
                        <a:pt x="1301" y="584"/>
                      </a:lnTo>
                      <a:lnTo>
                        <a:pt x="1295" y="572"/>
                      </a:lnTo>
                      <a:lnTo>
                        <a:pt x="1291" y="555"/>
                      </a:lnTo>
                      <a:lnTo>
                        <a:pt x="1299" y="544"/>
                      </a:lnTo>
                      <a:lnTo>
                        <a:pt x="1311" y="539"/>
                      </a:lnTo>
                      <a:lnTo>
                        <a:pt x="1329" y="539"/>
                      </a:lnTo>
                      <a:lnTo>
                        <a:pt x="1344" y="548"/>
                      </a:lnTo>
                      <a:lnTo>
                        <a:pt x="1376" y="543"/>
                      </a:lnTo>
                      <a:lnTo>
                        <a:pt x="1393" y="536"/>
                      </a:lnTo>
                      <a:lnTo>
                        <a:pt x="1396" y="520"/>
                      </a:lnTo>
                      <a:lnTo>
                        <a:pt x="1396" y="510"/>
                      </a:lnTo>
                      <a:lnTo>
                        <a:pt x="1403" y="499"/>
                      </a:lnTo>
                      <a:lnTo>
                        <a:pt x="1433" y="482"/>
                      </a:lnTo>
                      <a:lnTo>
                        <a:pt x="1467" y="460"/>
                      </a:lnTo>
                      <a:lnTo>
                        <a:pt x="1492" y="455"/>
                      </a:lnTo>
                      <a:lnTo>
                        <a:pt x="1499" y="466"/>
                      </a:lnTo>
                      <a:lnTo>
                        <a:pt x="1525" y="456"/>
                      </a:lnTo>
                      <a:lnTo>
                        <a:pt x="1545" y="447"/>
                      </a:lnTo>
                      <a:lnTo>
                        <a:pt x="1552" y="413"/>
                      </a:lnTo>
                      <a:lnTo>
                        <a:pt x="1576" y="390"/>
                      </a:lnTo>
                      <a:lnTo>
                        <a:pt x="1586" y="391"/>
                      </a:lnTo>
                      <a:lnTo>
                        <a:pt x="1590" y="394"/>
                      </a:lnTo>
                      <a:lnTo>
                        <a:pt x="1592" y="404"/>
                      </a:lnTo>
                      <a:lnTo>
                        <a:pt x="1592" y="420"/>
                      </a:lnTo>
                      <a:lnTo>
                        <a:pt x="1593" y="427"/>
                      </a:lnTo>
                      <a:lnTo>
                        <a:pt x="1614" y="432"/>
                      </a:lnTo>
                      <a:lnTo>
                        <a:pt x="1641" y="413"/>
                      </a:lnTo>
                      <a:lnTo>
                        <a:pt x="1653" y="413"/>
                      </a:lnTo>
                      <a:lnTo>
                        <a:pt x="1667" y="420"/>
                      </a:lnTo>
                      <a:lnTo>
                        <a:pt x="1675" y="430"/>
                      </a:lnTo>
                      <a:lnTo>
                        <a:pt x="1684" y="468"/>
                      </a:lnTo>
                      <a:lnTo>
                        <a:pt x="1683" y="481"/>
                      </a:lnTo>
                      <a:lnTo>
                        <a:pt x="1667" y="493"/>
                      </a:lnTo>
                      <a:lnTo>
                        <a:pt x="1653" y="511"/>
                      </a:lnTo>
                      <a:lnTo>
                        <a:pt x="1642" y="532"/>
                      </a:lnTo>
                      <a:lnTo>
                        <a:pt x="1635" y="552"/>
                      </a:lnTo>
                      <a:lnTo>
                        <a:pt x="1628" y="564"/>
                      </a:lnTo>
                      <a:lnTo>
                        <a:pt x="1629" y="571"/>
                      </a:lnTo>
                      <a:lnTo>
                        <a:pt x="1642" y="575"/>
                      </a:lnTo>
                      <a:lnTo>
                        <a:pt x="1650" y="560"/>
                      </a:lnTo>
                      <a:lnTo>
                        <a:pt x="1669" y="543"/>
                      </a:lnTo>
                      <a:lnTo>
                        <a:pt x="1696" y="529"/>
                      </a:lnTo>
                      <a:lnTo>
                        <a:pt x="1720" y="523"/>
                      </a:lnTo>
                      <a:lnTo>
                        <a:pt x="1741" y="523"/>
                      </a:lnTo>
                      <a:lnTo>
                        <a:pt x="1756" y="526"/>
                      </a:lnTo>
                      <a:lnTo>
                        <a:pt x="1769" y="526"/>
                      </a:lnTo>
                      <a:lnTo>
                        <a:pt x="1771" y="530"/>
                      </a:lnTo>
                      <a:lnTo>
                        <a:pt x="1772" y="541"/>
                      </a:lnTo>
                      <a:lnTo>
                        <a:pt x="1786" y="546"/>
                      </a:lnTo>
                      <a:lnTo>
                        <a:pt x="1801" y="546"/>
                      </a:lnTo>
                      <a:lnTo>
                        <a:pt x="1819" y="548"/>
                      </a:lnTo>
                      <a:lnTo>
                        <a:pt x="1826" y="540"/>
                      </a:lnTo>
                      <a:lnTo>
                        <a:pt x="1823" y="528"/>
                      </a:lnTo>
                      <a:lnTo>
                        <a:pt x="1813" y="513"/>
                      </a:lnTo>
                      <a:lnTo>
                        <a:pt x="1806" y="503"/>
                      </a:lnTo>
                      <a:lnTo>
                        <a:pt x="1815" y="493"/>
                      </a:lnTo>
                      <a:lnTo>
                        <a:pt x="1831" y="490"/>
                      </a:lnTo>
                      <a:lnTo>
                        <a:pt x="1850" y="490"/>
                      </a:lnTo>
                      <a:lnTo>
                        <a:pt x="1872" y="500"/>
                      </a:lnTo>
                      <a:lnTo>
                        <a:pt x="1885" y="506"/>
                      </a:lnTo>
                      <a:lnTo>
                        <a:pt x="1894" y="518"/>
                      </a:lnTo>
                      <a:lnTo>
                        <a:pt x="1893" y="529"/>
                      </a:lnTo>
                      <a:lnTo>
                        <a:pt x="1897" y="537"/>
                      </a:lnTo>
                      <a:lnTo>
                        <a:pt x="1903" y="545"/>
                      </a:lnTo>
                      <a:lnTo>
                        <a:pt x="1927" y="554"/>
                      </a:lnTo>
                      <a:lnTo>
                        <a:pt x="1935" y="562"/>
                      </a:lnTo>
                      <a:lnTo>
                        <a:pt x="1940" y="566"/>
                      </a:lnTo>
                      <a:lnTo>
                        <a:pt x="1950" y="564"/>
                      </a:lnTo>
                      <a:lnTo>
                        <a:pt x="1950" y="549"/>
                      </a:lnTo>
                      <a:lnTo>
                        <a:pt x="1945" y="533"/>
                      </a:lnTo>
                      <a:lnTo>
                        <a:pt x="1945" y="518"/>
                      </a:lnTo>
                      <a:lnTo>
                        <a:pt x="1953" y="520"/>
                      </a:lnTo>
                      <a:lnTo>
                        <a:pt x="1963" y="528"/>
                      </a:lnTo>
                      <a:lnTo>
                        <a:pt x="1971" y="530"/>
                      </a:lnTo>
                      <a:lnTo>
                        <a:pt x="2028" y="496"/>
                      </a:lnTo>
                      <a:lnTo>
                        <a:pt x="2034" y="483"/>
                      </a:lnTo>
                      <a:lnTo>
                        <a:pt x="2029" y="473"/>
                      </a:lnTo>
                      <a:lnTo>
                        <a:pt x="2012" y="475"/>
                      </a:lnTo>
                      <a:lnTo>
                        <a:pt x="2003" y="460"/>
                      </a:lnTo>
                      <a:lnTo>
                        <a:pt x="2003" y="447"/>
                      </a:lnTo>
                      <a:lnTo>
                        <a:pt x="2014" y="430"/>
                      </a:lnTo>
                      <a:lnTo>
                        <a:pt x="2027" y="423"/>
                      </a:lnTo>
                      <a:lnTo>
                        <a:pt x="2046" y="413"/>
                      </a:lnTo>
                      <a:lnTo>
                        <a:pt x="2067" y="405"/>
                      </a:lnTo>
                      <a:lnTo>
                        <a:pt x="2076" y="413"/>
                      </a:lnTo>
                      <a:lnTo>
                        <a:pt x="2081" y="426"/>
                      </a:lnTo>
                      <a:lnTo>
                        <a:pt x="2087" y="428"/>
                      </a:lnTo>
                      <a:lnTo>
                        <a:pt x="2089" y="416"/>
                      </a:lnTo>
                      <a:lnTo>
                        <a:pt x="2091" y="396"/>
                      </a:lnTo>
                      <a:lnTo>
                        <a:pt x="2097" y="385"/>
                      </a:lnTo>
                      <a:lnTo>
                        <a:pt x="2104" y="382"/>
                      </a:lnTo>
                      <a:lnTo>
                        <a:pt x="2114" y="381"/>
                      </a:lnTo>
                      <a:lnTo>
                        <a:pt x="2123" y="386"/>
                      </a:lnTo>
                      <a:lnTo>
                        <a:pt x="2141" y="401"/>
                      </a:lnTo>
                      <a:lnTo>
                        <a:pt x="2154" y="404"/>
                      </a:lnTo>
                      <a:lnTo>
                        <a:pt x="2167" y="398"/>
                      </a:lnTo>
                      <a:lnTo>
                        <a:pt x="2180" y="387"/>
                      </a:lnTo>
                      <a:lnTo>
                        <a:pt x="2191" y="373"/>
                      </a:lnTo>
                      <a:lnTo>
                        <a:pt x="2197" y="351"/>
                      </a:lnTo>
                      <a:lnTo>
                        <a:pt x="2212" y="337"/>
                      </a:lnTo>
                      <a:lnTo>
                        <a:pt x="2227" y="329"/>
                      </a:lnTo>
                      <a:lnTo>
                        <a:pt x="2237" y="326"/>
                      </a:lnTo>
                      <a:lnTo>
                        <a:pt x="2248" y="329"/>
                      </a:lnTo>
                      <a:lnTo>
                        <a:pt x="2257" y="335"/>
                      </a:lnTo>
                      <a:lnTo>
                        <a:pt x="2271" y="339"/>
                      </a:lnTo>
                      <a:lnTo>
                        <a:pt x="2283" y="338"/>
                      </a:lnTo>
                      <a:lnTo>
                        <a:pt x="2296" y="322"/>
                      </a:lnTo>
                      <a:lnTo>
                        <a:pt x="2303" y="310"/>
                      </a:lnTo>
                      <a:lnTo>
                        <a:pt x="2314" y="294"/>
                      </a:lnTo>
                      <a:lnTo>
                        <a:pt x="2331" y="282"/>
                      </a:lnTo>
                      <a:lnTo>
                        <a:pt x="2338" y="272"/>
                      </a:lnTo>
                      <a:lnTo>
                        <a:pt x="2340" y="250"/>
                      </a:lnTo>
                      <a:lnTo>
                        <a:pt x="2360" y="250"/>
                      </a:lnTo>
                      <a:lnTo>
                        <a:pt x="2388" y="250"/>
                      </a:lnTo>
                      <a:lnTo>
                        <a:pt x="2395" y="243"/>
                      </a:lnTo>
                      <a:lnTo>
                        <a:pt x="2396" y="231"/>
                      </a:lnTo>
                      <a:lnTo>
                        <a:pt x="2391" y="223"/>
                      </a:lnTo>
                      <a:lnTo>
                        <a:pt x="2376" y="221"/>
                      </a:lnTo>
                      <a:lnTo>
                        <a:pt x="2358" y="221"/>
                      </a:lnTo>
                      <a:lnTo>
                        <a:pt x="2354" y="215"/>
                      </a:lnTo>
                      <a:lnTo>
                        <a:pt x="2357" y="204"/>
                      </a:lnTo>
                      <a:lnTo>
                        <a:pt x="2368" y="181"/>
                      </a:lnTo>
                      <a:lnTo>
                        <a:pt x="2390" y="151"/>
                      </a:lnTo>
                      <a:lnTo>
                        <a:pt x="2439" y="111"/>
                      </a:lnTo>
                      <a:lnTo>
                        <a:pt x="2458" y="98"/>
                      </a:lnTo>
                      <a:lnTo>
                        <a:pt x="2481" y="84"/>
                      </a:lnTo>
                      <a:lnTo>
                        <a:pt x="2514" y="72"/>
                      </a:lnTo>
                      <a:lnTo>
                        <a:pt x="2537" y="59"/>
                      </a:lnTo>
                      <a:lnTo>
                        <a:pt x="2543" y="50"/>
                      </a:lnTo>
                      <a:lnTo>
                        <a:pt x="2545" y="34"/>
                      </a:lnTo>
                      <a:lnTo>
                        <a:pt x="2549" y="22"/>
                      </a:lnTo>
                      <a:lnTo>
                        <a:pt x="2556" y="9"/>
                      </a:lnTo>
                      <a:lnTo>
                        <a:pt x="2567" y="2"/>
                      </a:lnTo>
                      <a:lnTo>
                        <a:pt x="2583" y="0"/>
                      </a:lnTo>
                      <a:lnTo>
                        <a:pt x="2597" y="3"/>
                      </a:lnTo>
                      <a:lnTo>
                        <a:pt x="2611" y="11"/>
                      </a:lnTo>
                      <a:lnTo>
                        <a:pt x="2618" y="24"/>
                      </a:lnTo>
                      <a:lnTo>
                        <a:pt x="2626" y="36"/>
                      </a:lnTo>
                      <a:lnTo>
                        <a:pt x="2637" y="42"/>
                      </a:lnTo>
                      <a:lnTo>
                        <a:pt x="2638" y="42"/>
                      </a:lnTo>
                      <a:lnTo>
                        <a:pt x="2649" y="51"/>
                      </a:lnTo>
                      <a:lnTo>
                        <a:pt x="2651" y="60"/>
                      </a:lnTo>
                      <a:lnTo>
                        <a:pt x="2641" y="75"/>
                      </a:lnTo>
                      <a:lnTo>
                        <a:pt x="2633" y="89"/>
                      </a:lnTo>
                      <a:lnTo>
                        <a:pt x="2634" y="100"/>
                      </a:lnTo>
                      <a:lnTo>
                        <a:pt x="2631" y="107"/>
                      </a:lnTo>
                      <a:lnTo>
                        <a:pt x="2618" y="107"/>
                      </a:lnTo>
                      <a:lnTo>
                        <a:pt x="2613" y="98"/>
                      </a:lnTo>
                      <a:lnTo>
                        <a:pt x="2601" y="95"/>
                      </a:lnTo>
                      <a:lnTo>
                        <a:pt x="2591" y="96"/>
                      </a:lnTo>
                      <a:lnTo>
                        <a:pt x="2589" y="125"/>
                      </a:lnTo>
                      <a:lnTo>
                        <a:pt x="2579" y="132"/>
                      </a:lnTo>
                      <a:lnTo>
                        <a:pt x="2554" y="125"/>
                      </a:lnTo>
                      <a:lnTo>
                        <a:pt x="2549" y="131"/>
                      </a:lnTo>
                      <a:lnTo>
                        <a:pt x="2548" y="143"/>
                      </a:lnTo>
                      <a:lnTo>
                        <a:pt x="2561" y="150"/>
                      </a:lnTo>
                      <a:lnTo>
                        <a:pt x="2583" y="151"/>
                      </a:lnTo>
                      <a:lnTo>
                        <a:pt x="2595" y="186"/>
                      </a:lnTo>
                      <a:lnTo>
                        <a:pt x="2594" y="194"/>
                      </a:lnTo>
                      <a:lnTo>
                        <a:pt x="2581" y="207"/>
                      </a:lnTo>
                      <a:lnTo>
                        <a:pt x="2575" y="217"/>
                      </a:lnTo>
                      <a:lnTo>
                        <a:pt x="2579" y="225"/>
                      </a:lnTo>
                      <a:lnTo>
                        <a:pt x="2579" y="231"/>
                      </a:lnTo>
                      <a:lnTo>
                        <a:pt x="2598" y="219"/>
                      </a:lnTo>
                      <a:lnTo>
                        <a:pt x="2605" y="204"/>
                      </a:lnTo>
                      <a:lnTo>
                        <a:pt x="2620" y="197"/>
                      </a:lnTo>
                      <a:lnTo>
                        <a:pt x="2633" y="200"/>
                      </a:lnTo>
                      <a:lnTo>
                        <a:pt x="2652" y="201"/>
                      </a:lnTo>
                      <a:lnTo>
                        <a:pt x="2669" y="203"/>
                      </a:lnTo>
                      <a:lnTo>
                        <a:pt x="2681" y="211"/>
                      </a:lnTo>
                      <a:lnTo>
                        <a:pt x="2684" y="217"/>
                      </a:lnTo>
                      <a:lnTo>
                        <a:pt x="2682" y="223"/>
                      </a:lnTo>
                      <a:lnTo>
                        <a:pt x="2675" y="231"/>
                      </a:lnTo>
                      <a:lnTo>
                        <a:pt x="2669" y="238"/>
                      </a:lnTo>
                      <a:lnTo>
                        <a:pt x="2667" y="251"/>
                      </a:lnTo>
                      <a:lnTo>
                        <a:pt x="2663" y="267"/>
                      </a:lnTo>
                      <a:lnTo>
                        <a:pt x="2661" y="289"/>
                      </a:lnTo>
                      <a:lnTo>
                        <a:pt x="2664" y="321"/>
                      </a:lnTo>
                      <a:lnTo>
                        <a:pt x="2669" y="351"/>
                      </a:lnTo>
                      <a:lnTo>
                        <a:pt x="2670" y="379"/>
                      </a:lnTo>
                      <a:lnTo>
                        <a:pt x="2679" y="392"/>
                      </a:lnTo>
                      <a:lnTo>
                        <a:pt x="2688" y="402"/>
                      </a:lnTo>
                      <a:lnTo>
                        <a:pt x="2691" y="408"/>
                      </a:lnTo>
                      <a:lnTo>
                        <a:pt x="2683" y="414"/>
                      </a:lnTo>
                      <a:lnTo>
                        <a:pt x="2677" y="415"/>
                      </a:lnTo>
                      <a:lnTo>
                        <a:pt x="2670" y="408"/>
                      </a:lnTo>
                      <a:lnTo>
                        <a:pt x="2662" y="408"/>
                      </a:lnTo>
                      <a:lnTo>
                        <a:pt x="2651" y="432"/>
                      </a:lnTo>
                      <a:lnTo>
                        <a:pt x="2642" y="462"/>
                      </a:lnTo>
                      <a:lnTo>
                        <a:pt x="2637" y="495"/>
                      </a:lnTo>
                      <a:lnTo>
                        <a:pt x="2631" y="509"/>
                      </a:lnTo>
                      <a:lnTo>
                        <a:pt x="2633" y="521"/>
                      </a:lnTo>
                      <a:lnTo>
                        <a:pt x="2647" y="538"/>
                      </a:lnTo>
                      <a:lnTo>
                        <a:pt x="2653" y="553"/>
                      </a:lnTo>
                      <a:lnTo>
                        <a:pt x="2656" y="569"/>
                      </a:lnTo>
                      <a:lnTo>
                        <a:pt x="2664" y="586"/>
                      </a:lnTo>
                      <a:lnTo>
                        <a:pt x="2675" y="589"/>
                      </a:lnTo>
                      <a:lnTo>
                        <a:pt x="2677" y="569"/>
                      </a:lnTo>
                      <a:lnTo>
                        <a:pt x="2696" y="567"/>
                      </a:lnTo>
                      <a:lnTo>
                        <a:pt x="2713" y="591"/>
                      </a:lnTo>
                      <a:lnTo>
                        <a:pt x="2742" y="605"/>
                      </a:lnTo>
                      <a:lnTo>
                        <a:pt x="2749" y="620"/>
                      </a:lnTo>
                      <a:lnTo>
                        <a:pt x="2727" y="612"/>
                      </a:lnTo>
                      <a:lnTo>
                        <a:pt x="2730" y="627"/>
                      </a:lnTo>
                      <a:lnTo>
                        <a:pt x="2757" y="653"/>
                      </a:lnTo>
                      <a:lnTo>
                        <a:pt x="2770" y="659"/>
                      </a:lnTo>
                      <a:lnTo>
                        <a:pt x="2778" y="676"/>
                      </a:lnTo>
                      <a:lnTo>
                        <a:pt x="2768" y="686"/>
                      </a:lnTo>
                      <a:lnTo>
                        <a:pt x="2768" y="708"/>
                      </a:lnTo>
                      <a:lnTo>
                        <a:pt x="2780" y="727"/>
                      </a:lnTo>
                      <a:lnTo>
                        <a:pt x="2783" y="745"/>
                      </a:lnTo>
                      <a:lnTo>
                        <a:pt x="2778" y="767"/>
                      </a:lnTo>
                      <a:lnTo>
                        <a:pt x="2800" y="784"/>
                      </a:lnTo>
                      <a:lnTo>
                        <a:pt x="2813" y="820"/>
                      </a:lnTo>
                      <a:lnTo>
                        <a:pt x="2821" y="854"/>
                      </a:lnTo>
                      <a:lnTo>
                        <a:pt x="2822" y="905"/>
                      </a:lnTo>
                      <a:lnTo>
                        <a:pt x="2806" y="911"/>
                      </a:lnTo>
                      <a:lnTo>
                        <a:pt x="2804" y="888"/>
                      </a:lnTo>
                      <a:lnTo>
                        <a:pt x="2793" y="848"/>
                      </a:lnTo>
                      <a:lnTo>
                        <a:pt x="2727" y="808"/>
                      </a:lnTo>
                      <a:lnTo>
                        <a:pt x="2653" y="767"/>
                      </a:lnTo>
                      <a:lnTo>
                        <a:pt x="2630" y="736"/>
                      </a:lnTo>
                      <a:lnTo>
                        <a:pt x="2615" y="697"/>
                      </a:lnTo>
                      <a:lnTo>
                        <a:pt x="2605" y="680"/>
                      </a:lnTo>
                      <a:lnTo>
                        <a:pt x="2614" y="654"/>
                      </a:lnTo>
                      <a:lnTo>
                        <a:pt x="2603" y="593"/>
                      </a:lnTo>
                      <a:lnTo>
                        <a:pt x="2592" y="545"/>
                      </a:lnTo>
                      <a:lnTo>
                        <a:pt x="2589" y="506"/>
                      </a:lnTo>
                      <a:lnTo>
                        <a:pt x="2583" y="489"/>
                      </a:lnTo>
                      <a:lnTo>
                        <a:pt x="2573" y="476"/>
                      </a:lnTo>
                      <a:lnTo>
                        <a:pt x="2561" y="472"/>
                      </a:lnTo>
                      <a:lnTo>
                        <a:pt x="2552" y="464"/>
                      </a:lnTo>
                      <a:lnTo>
                        <a:pt x="2549" y="450"/>
                      </a:lnTo>
                      <a:lnTo>
                        <a:pt x="2553" y="434"/>
                      </a:lnTo>
                      <a:lnTo>
                        <a:pt x="2540" y="444"/>
                      </a:lnTo>
                      <a:lnTo>
                        <a:pt x="2536" y="455"/>
                      </a:lnTo>
                      <a:lnTo>
                        <a:pt x="2536" y="470"/>
                      </a:lnTo>
                      <a:lnTo>
                        <a:pt x="2549" y="489"/>
                      </a:lnTo>
                      <a:lnTo>
                        <a:pt x="2560" y="506"/>
                      </a:lnTo>
                      <a:lnTo>
                        <a:pt x="2570" y="529"/>
                      </a:lnTo>
                      <a:lnTo>
                        <a:pt x="2573" y="550"/>
                      </a:lnTo>
                      <a:lnTo>
                        <a:pt x="2564" y="559"/>
                      </a:lnTo>
                      <a:lnTo>
                        <a:pt x="2543" y="556"/>
                      </a:lnTo>
                      <a:lnTo>
                        <a:pt x="2528" y="544"/>
                      </a:lnTo>
                      <a:lnTo>
                        <a:pt x="2513" y="542"/>
                      </a:lnTo>
                      <a:lnTo>
                        <a:pt x="2500" y="556"/>
                      </a:lnTo>
                      <a:lnTo>
                        <a:pt x="2500" y="592"/>
                      </a:lnTo>
                      <a:lnTo>
                        <a:pt x="2507" y="628"/>
                      </a:lnTo>
                      <a:lnTo>
                        <a:pt x="2511" y="653"/>
                      </a:lnTo>
                      <a:lnTo>
                        <a:pt x="2522" y="667"/>
                      </a:lnTo>
                      <a:lnTo>
                        <a:pt x="2532" y="656"/>
                      </a:lnTo>
                      <a:lnTo>
                        <a:pt x="2545" y="659"/>
                      </a:lnTo>
                      <a:lnTo>
                        <a:pt x="2545" y="670"/>
                      </a:lnTo>
                      <a:lnTo>
                        <a:pt x="2528" y="691"/>
                      </a:lnTo>
                      <a:lnTo>
                        <a:pt x="2516" y="709"/>
                      </a:lnTo>
                      <a:lnTo>
                        <a:pt x="2500" y="736"/>
                      </a:lnTo>
                      <a:lnTo>
                        <a:pt x="2489" y="731"/>
                      </a:lnTo>
                      <a:lnTo>
                        <a:pt x="2496" y="706"/>
                      </a:lnTo>
                      <a:lnTo>
                        <a:pt x="2481" y="706"/>
                      </a:lnTo>
                      <a:lnTo>
                        <a:pt x="2471" y="725"/>
                      </a:lnTo>
                      <a:lnTo>
                        <a:pt x="2449" y="733"/>
                      </a:lnTo>
                      <a:lnTo>
                        <a:pt x="2449" y="761"/>
                      </a:lnTo>
                      <a:lnTo>
                        <a:pt x="2426" y="778"/>
                      </a:lnTo>
                      <a:lnTo>
                        <a:pt x="2409" y="786"/>
                      </a:lnTo>
                      <a:lnTo>
                        <a:pt x="2382" y="803"/>
                      </a:lnTo>
                      <a:lnTo>
                        <a:pt x="2362" y="846"/>
                      </a:lnTo>
                      <a:lnTo>
                        <a:pt x="2345" y="968"/>
                      </a:lnTo>
                      <a:lnTo>
                        <a:pt x="2347" y="1012"/>
                      </a:lnTo>
                      <a:lnTo>
                        <a:pt x="2337" y="1038"/>
                      </a:lnTo>
                      <a:lnTo>
                        <a:pt x="2327" y="1057"/>
                      </a:lnTo>
                      <a:lnTo>
                        <a:pt x="2329" y="1070"/>
                      </a:lnTo>
                      <a:lnTo>
                        <a:pt x="2347" y="1061"/>
                      </a:lnTo>
                      <a:lnTo>
                        <a:pt x="2364" y="1059"/>
                      </a:lnTo>
                      <a:lnTo>
                        <a:pt x="2371" y="1074"/>
                      </a:lnTo>
                      <a:lnTo>
                        <a:pt x="2372" y="1088"/>
                      </a:lnTo>
                      <a:lnTo>
                        <a:pt x="2388" y="1088"/>
                      </a:lnTo>
                      <a:lnTo>
                        <a:pt x="2391" y="1078"/>
                      </a:lnTo>
                      <a:lnTo>
                        <a:pt x="2403" y="1068"/>
                      </a:lnTo>
                      <a:lnTo>
                        <a:pt x="2408" y="1051"/>
                      </a:lnTo>
                      <a:lnTo>
                        <a:pt x="2420" y="1034"/>
                      </a:lnTo>
                      <a:lnTo>
                        <a:pt x="2439" y="1034"/>
                      </a:lnTo>
                      <a:lnTo>
                        <a:pt x="2471" y="1040"/>
                      </a:lnTo>
                      <a:lnTo>
                        <a:pt x="2497" y="1063"/>
                      </a:lnTo>
                      <a:lnTo>
                        <a:pt x="2509" y="1087"/>
                      </a:lnTo>
                      <a:lnTo>
                        <a:pt x="2512" y="1123"/>
                      </a:lnTo>
                      <a:lnTo>
                        <a:pt x="2531" y="1148"/>
                      </a:lnTo>
                      <a:lnTo>
                        <a:pt x="2556" y="1174"/>
                      </a:lnTo>
                      <a:lnTo>
                        <a:pt x="2562" y="1195"/>
                      </a:lnTo>
                      <a:lnTo>
                        <a:pt x="2562" y="1246"/>
                      </a:lnTo>
                      <a:lnTo>
                        <a:pt x="2562" y="1268"/>
                      </a:lnTo>
                      <a:lnTo>
                        <a:pt x="2569" y="1305"/>
                      </a:lnTo>
                      <a:lnTo>
                        <a:pt x="2567" y="1363"/>
                      </a:lnTo>
                      <a:lnTo>
                        <a:pt x="2559" y="1401"/>
                      </a:lnTo>
                      <a:lnTo>
                        <a:pt x="2554" y="1443"/>
                      </a:lnTo>
                      <a:lnTo>
                        <a:pt x="2537" y="1476"/>
                      </a:lnTo>
                      <a:lnTo>
                        <a:pt x="2526" y="1496"/>
                      </a:lnTo>
                      <a:lnTo>
                        <a:pt x="2518" y="1510"/>
                      </a:lnTo>
                      <a:lnTo>
                        <a:pt x="2506" y="1513"/>
                      </a:lnTo>
                      <a:lnTo>
                        <a:pt x="2489" y="1496"/>
                      </a:lnTo>
                      <a:lnTo>
                        <a:pt x="2476" y="1503"/>
                      </a:lnTo>
                      <a:lnTo>
                        <a:pt x="2476" y="1524"/>
                      </a:lnTo>
                      <a:lnTo>
                        <a:pt x="2476" y="1549"/>
                      </a:lnTo>
                      <a:lnTo>
                        <a:pt x="2462" y="1558"/>
                      </a:lnTo>
                      <a:lnTo>
                        <a:pt x="2450" y="1549"/>
                      </a:lnTo>
                      <a:lnTo>
                        <a:pt x="2454" y="1524"/>
                      </a:lnTo>
                      <a:lnTo>
                        <a:pt x="2456" y="1493"/>
                      </a:lnTo>
                      <a:lnTo>
                        <a:pt x="2444" y="1476"/>
                      </a:lnTo>
                      <a:lnTo>
                        <a:pt x="2429" y="1465"/>
                      </a:lnTo>
                      <a:lnTo>
                        <a:pt x="2433" y="1446"/>
                      </a:lnTo>
                      <a:lnTo>
                        <a:pt x="2435" y="1429"/>
                      </a:lnTo>
                      <a:lnTo>
                        <a:pt x="2465" y="1429"/>
                      </a:lnTo>
                      <a:lnTo>
                        <a:pt x="2469" y="1407"/>
                      </a:lnTo>
                      <a:lnTo>
                        <a:pt x="2465" y="1386"/>
                      </a:lnTo>
                      <a:lnTo>
                        <a:pt x="2450" y="1340"/>
                      </a:lnTo>
                      <a:lnTo>
                        <a:pt x="2459" y="1324"/>
                      </a:lnTo>
                      <a:lnTo>
                        <a:pt x="2442" y="1301"/>
                      </a:lnTo>
                      <a:lnTo>
                        <a:pt x="2433" y="1322"/>
                      </a:lnTo>
                      <a:lnTo>
                        <a:pt x="2417" y="1333"/>
                      </a:lnTo>
                      <a:lnTo>
                        <a:pt x="2414" y="1350"/>
                      </a:lnTo>
                      <a:lnTo>
                        <a:pt x="2398" y="1360"/>
                      </a:lnTo>
                      <a:lnTo>
                        <a:pt x="2379" y="1365"/>
                      </a:lnTo>
                      <a:lnTo>
                        <a:pt x="2366" y="1357"/>
                      </a:lnTo>
                      <a:lnTo>
                        <a:pt x="2349" y="1338"/>
                      </a:lnTo>
                      <a:lnTo>
                        <a:pt x="2338" y="1333"/>
                      </a:lnTo>
                      <a:lnTo>
                        <a:pt x="2322" y="1327"/>
                      </a:lnTo>
                      <a:lnTo>
                        <a:pt x="2295" y="1327"/>
                      </a:lnTo>
                      <a:lnTo>
                        <a:pt x="2276" y="1333"/>
                      </a:lnTo>
                      <a:lnTo>
                        <a:pt x="2259" y="1324"/>
                      </a:lnTo>
                      <a:lnTo>
                        <a:pt x="2225" y="1288"/>
                      </a:lnTo>
                      <a:lnTo>
                        <a:pt x="2189" y="1250"/>
                      </a:lnTo>
                      <a:lnTo>
                        <a:pt x="2159" y="1243"/>
                      </a:lnTo>
                      <a:lnTo>
                        <a:pt x="2131" y="1246"/>
                      </a:lnTo>
                      <a:lnTo>
                        <a:pt x="2111" y="1243"/>
                      </a:lnTo>
                      <a:lnTo>
                        <a:pt x="2089" y="1254"/>
                      </a:lnTo>
                      <a:lnTo>
                        <a:pt x="2064" y="1268"/>
                      </a:lnTo>
                      <a:lnTo>
                        <a:pt x="2051" y="1299"/>
                      </a:lnTo>
                      <a:lnTo>
                        <a:pt x="2068" y="1308"/>
                      </a:lnTo>
                      <a:lnTo>
                        <a:pt x="2074" y="1324"/>
                      </a:lnTo>
                      <a:lnTo>
                        <a:pt x="2059" y="1377"/>
                      </a:lnTo>
                      <a:lnTo>
                        <a:pt x="2070" y="1401"/>
                      </a:lnTo>
                      <a:lnTo>
                        <a:pt x="2065" y="1410"/>
                      </a:lnTo>
                      <a:lnTo>
                        <a:pt x="2038" y="1440"/>
                      </a:lnTo>
                      <a:lnTo>
                        <a:pt x="2023" y="1433"/>
                      </a:lnTo>
                      <a:lnTo>
                        <a:pt x="2002" y="1431"/>
                      </a:lnTo>
                      <a:lnTo>
                        <a:pt x="1984" y="1446"/>
                      </a:lnTo>
                      <a:lnTo>
                        <a:pt x="1976" y="1443"/>
                      </a:lnTo>
                      <a:lnTo>
                        <a:pt x="1960" y="1433"/>
                      </a:lnTo>
                      <a:lnTo>
                        <a:pt x="1935" y="1433"/>
                      </a:lnTo>
                      <a:lnTo>
                        <a:pt x="1930" y="1448"/>
                      </a:lnTo>
                      <a:lnTo>
                        <a:pt x="1921" y="1462"/>
                      </a:lnTo>
                      <a:lnTo>
                        <a:pt x="1911" y="1474"/>
                      </a:lnTo>
                      <a:lnTo>
                        <a:pt x="1895" y="1484"/>
                      </a:lnTo>
                      <a:lnTo>
                        <a:pt x="1878" y="1488"/>
                      </a:lnTo>
                      <a:lnTo>
                        <a:pt x="1847" y="1496"/>
                      </a:lnTo>
                      <a:lnTo>
                        <a:pt x="1818" y="1496"/>
                      </a:lnTo>
                      <a:lnTo>
                        <a:pt x="1805" y="1488"/>
                      </a:lnTo>
                      <a:lnTo>
                        <a:pt x="1780" y="1478"/>
                      </a:lnTo>
                      <a:lnTo>
                        <a:pt x="1765" y="1477"/>
                      </a:lnTo>
                      <a:lnTo>
                        <a:pt x="1742" y="1471"/>
                      </a:lnTo>
                      <a:lnTo>
                        <a:pt x="1729" y="1470"/>
                      </a:lnTo>
                      <a:lnTo>
                        <a:pt x="1710" y="1478"/>
                      </a:lnTo>
                      <a:lnTo>
                        <a:pt x="1688" y="1486"/>
                      </a:lnTo>
                      <a:lnTo>
                        <a:pt x="1668" y="1484"/>
                      </a:lnTo>
                      <a:lnTo>
                        <a:pt x="1653" y="1479"/>
                      </a:lnTo>
                      <a:lnTo>
                        <a:pt x="1647" y="1465"/>
                      </a:lnTo>
                      <a:lnTo>
                        <a:pt x="1646" y="1449"/>
                      </a:lnTo>
                      <a:lnTo>
                        <a:pt x="1638" y="1444"/>
                      </a:lnTo>
                      <a:lnTo>
                        <a:pt x="1616" y="1438"/>
                      </a:lnTo>
                      <a:lnTo>
                        <a:pt x="1570" y="1424"/>
                      </a:lnTo>
                      <a:lnTo>
                        <a:pt x="1558" y="1430"/>
                      </a:lnTo>
                      <a:lnTo>
                        <a:pt x="1543" y="1449"/>
                      </a:lnTo>
                      <a:lnTo>
                        <a:pt x="1539" y="1458"/>
                      </a:lnTo>
                      <a:lnTo>
                        <a:pt x="1545" y="1467"/>
                      </a:lnTo>
                      <a:lnTo>
                        <a:pt x="1549" y="1478"/>
                      </a:lnTo>
                      <a:lnTo>
                        <a:pt x="1547" y="1493"/>
                      </a:lnTo>
                      <a:lnTo>
                        <a:pt x="1550" y="1501"/>
                      </a:lnTo>
                      <a:lnTo>
                        <a:pt x="1545" y="1512"/>
                      </a:lnTo>
                      <a:lnTo>
                        <a:pt x="1536" y="1516"/>
                      </a:lnTo>
                      <a:lnTo>
                        <a:pt x="1522" y="1514"/>
                      </a:lnTo>
                      <a:lnTo>
                        <a:pt x="1505" y="1510"/>
                      </a:lnTo>
                      <a:lnTo>
                        <a:pt x="1483" y="1510"/>
                      </a:lnTo>
                      <a:lnTo>
                        <a:pt x="1462" y="1501"/>
                      </a:lnTo>
                      <a:lnTo>
                        <a:pt x="1458" y="1494"/>
                      </a:lnTo>
                      <a:lnTo>
                        <a:pt x="1450" y="1485"/>
                      </a:lnTo>
                      <a:lnTo>
                        <a:pt x="1441" y="1484"/>
                      </a:lnTo>
                      <a:lnTo>
                        <a:pt x="1420" y="1482"/>
                      </a:lnTo>
                      <a:lnTo>
                        <a:pt x="1411" y="1476"/>
                      </a:lnTo>
                      <a:lnTo>
                        <a:pt x="1405" y="1474"/>
                      </a:lnTo>
                      <a:lnTo>
                        <a:pt x="1399" y="1480"/>
                      </a:lnTo>
                      <a:lnTo>
                        <a:pt x="1390" y="1489"/>
                      </a:lnTo>
                      <a:lnTo>
                        <a:pt x="1381" y="1496"/>
                      </a:lnTo>
                      <a:lnTo>
                        <a:pt x="1368" y="1496"/>
                      </a:lnTo>
                      <a:lnTo>
                        <a:pt x="1362" y="1494"/>
                      </a:lnTo>
                      <a:lnTo>
                        <a:pt x="1356" y="1486"/>
                      </a:lnTo>
                      <a:lnTo>
                        <a:pt x="1351" y="1480"/>
                      </a:lnTo>
                      <a:lnTo>
                        <a:pt x="1342" y="1476"/>
                      </a:lnTo>
                      <a:lnTo>
                        <a:pt x="1334" y="1476"/>
                      </a:lnTo>
                      <a:lnTo>
                        <a:pt x="1321" y="1482"/>
                      </a:lnTo>
                      <a:lnTo>
                        <a:pt x="1310" y="1493"/>
                      </a:lnTo>
                      <a:lnTo>
                        <a:pt x="1298" y="1502"/>
                      </a:lnTo>
                      <a:lnTo>
                        <a:pt x="1272" y="1506"/>
                      </a:lnTo>
                      <a:lnTo>
                        <a:pt x="1257" y="1512"/>
                      </a:lnTo>
                      <a:lnTo>
                        <a:pt x="1242" y="1519"/>
                      </a:lnTo>
                      <a:lnTo>
                        <a:pt x="1240" y="1512"/>
                      </a:lnTo>
                      <a:lnTo>
                        <a:pt x="1242" y="1500"/>
                      </a:lnTo>
                      <a:lnTo>
                        <a:pt x="1234" y="1486"/>
                      </a:lnTo>
                      <a:lnTo>
                        <a:pt x="1219" y="1486"/>
                      </a:lnTo>
                      <a:lnTo>
                        <a:pt x="1203" y="1493"/>
                      </a:lnTo>
                      <a:lnTo>
                        <a:pt x="1191" y="1484"/>
                      </a:lnTo>
                      <a:lnTo>
                        <a:pt x="1182" y="1474"/>
                      </a:lnTo>
                      <a:lnTo>
                        <a:pt x="1178" y="1463"/>
                      </a:lnTo>
                      <a:lnTo>
                        <a:pt x="1173" y="1452"/>
                      </a:lnTo>
                      <a:lnTo>
                        <a:pt x="1168" y="1440"/>
                      </a:lnTo>
                      <a:lnTo>
                        <a:pt x="1163" y="1433"/>
                      </a:lnTo>
                      <a:lnTo>
                        <a:pt x="1150" y="1425"/>
                      </a:lnTo>
                      <a:lnTo>
                        <a:pt x="1143" y="1423"/>
                      </a:lnTo>
                      <a:lnTo>
                        <a:pt x="1133" y="1423"/>
                      </a:lnTo>
                      <a:lnTo>
                        <a:pt x="1126" y="1424"/>
                      </a:lnTo>
                      <a:lnTo>
                        <a:pt x="1115" y="1414"/>
                      </a:lnTo>
                      <a:lnTo>
                        <a:pt x="1109" y="1406"/>
                      </a:lnTo>
                      <a:lnTo>
                        <a:pt x="1103" y="1401"/>
                      </a:lnTo>
                      <a:lnTo>
                        <a:pt x="1098" y="1402"/>
                      </a:lnTo>
                      <a:lnTo>
                        <a:pt x="1091" y="1407"/>
                      </a:lnTo>
                      <a:lnTo>
                        <a:pt x="1084" y="1409"/>
                      </a:lnTo>
                      <a:lnTo>
                        <a:pt x="1080" y="1406"/>
                      </a:lnTo>
                      <a:lnTo>
                        <a:pt x="1077" y="1403"/>
                      </a:lnTo>
                      <a:lnTo>
                        <a:pt x="1074" y="1392"/>
                      </a:lnTo>
                      <a:lnTo>
                        <a:pt x="1065" y="1364"/>
                      </a:lnTo>
                      <a:lnTo>
                        <a:pt x="1055" y="1318"/>
                      </a:lnTo>
                      <a:lnTo>
                        <a:pt x="1045" y="1296"/>
                      </a:lnTo>
                      <a:lnTo>
                        <a:pt x="1032" y="1279"/>
                      </a:lnTo>
                      <a:lnTo>
                        <a:pt x="1029" y="1271"/>
                      </a:lnTo>
                      <a:lnTo>
                        <a:pt x="1030" y="1266"/>
                      </a:lnTo>
                      <a:lnTo>
                        <a:pt x="1037" y="1263"/>
                      </a:lnTo>
                      <a:lnTo>
                        <a:pt x="1038" y="1259"/>
                      </a:lnTo>
                      <a:lnTo>
                        <a:pt x="1038" y="1255"/>
                      </a:lnTo>
                      <a:lnTo>
                        <a:pt x="1012" y="1259"/>
                      </a:lnTo>
                      <a:lnTo>
                        <a:pt x="983" y="1268"/>
                      </a:lnTo>
                      <a:lnTo>
                        <a:pt x="956" y="1268"/>
                      </a:lnTo>
                      <a:lnTo>
                        <a:pt x="953" y="1262"/>
                      </a:lnTo>
                      <a:lnTo>
                        <a:pt x="961" y="1254"/>
                      </a:lnTo>
                      <a:lnTo>
                        <a:pt x="960" y="1249"/>
                      </a:lnTo>
                      <a:lnTo>
                        <a:pt x="952" y="1243"/>
                      </a:lnTo>
                      <a:lnTo>
                        <a:pt x="938" y="1233"/>
                      </a:lnTo>
                      <a:lnTo>
                        <a:pt x="930" y="1232"/>
                      </a:lnTo>
                      <a:lnTo>
                        <a:pt x="918" y="1229"/>
                      </a:lnTo>
                      <a:lnTo>
                        <a:pt x="916" y="1223"/>
                      </a:lnTo>
                      <a:lnTo>
                        <a:pt x="923" y="1209"/>
                      </a:lnTo>
                      <a:lnTo>
                        <a:pt x="922" y="1197"/>
                      </a:lnTo>
                      <a:lnTo>
                        <a:pt x="917" y="1187"/>
                      </a:lnTo>
                      <a:lnTo>
                        <a:pt x="910" y="1178"/>
                      </a:lnTo>
                      <a:lnTo>
                        <a:pt x="896" y="1167"/>
                      </a:lnTo>
                      <a:lnTo>
                        <a:pt x="883" y="1165"/>
                      </a:lnTo>
                      <a:lnTo>
                        <a:pt x="867" y="1174"/>
                      </a:lnTo>
                      <a:lnTo>
                        <a:pt x="844" y="1175"/>
                      </a:lnTo>
                      <a:lnTo>
                        <a:pt x="815" y="1168"/>
                      </a:lnTo>
                      <a:lnTo>
                        <a:pt x="797" y="1168"/>
                      </a:lnTo>
                      <a:lnTo>
                        <a:pt x="768" y="1168"/>
                      </a:lnTo>
                      <a:lnTo>
                        <a:pt x="743" y="1162"/>
                      </a:lnTo>
                      <a:lnTo>
                        <a:pt x="726" y="1154"/>
                      </a:lnTo>
                      <a:lnTo>
                        <a:pt x="716" y="1142"/>
                      </a:lnTo>
                      <a:lnTo>
                        <a:pt x="709" y="1142"/>
                      </a:lnTo>
                      <a:lnTo>
                        <a:pt x="703" y="1148"/>
                      </a:lnTo>
                      <a:lnTo>
                        <a:pt x="703" y="1158"/>
                      </a:lnTo>
                      <a:lnTo>
                        <a:pt x="708" y="1164"/>
                      </a:lnTo>
                      <a:lnTo>
                        <a:pt x="716" y="1171"/>
                      </a:lnTo>
                      <a:lnTo>
                        <a:pt x="716" y="1179"/>
                      </a:lnTo>
                      <a:lnTo>
                        <a:pt x="709" y="1187"/>
                      </a:lnTo>
                      <a:lnTo>
                        <a:pt x="696" y="1187"/>
                      </a:lnTo>
                      <a:lnTo>
                        <a:pt x="684" y="1181"/>
                      </a:lnTo>
                      <a:lnTo>
                        <a:pt x="677" y="1180"/>
                      </a:lnTo>
                      <a:lnTo>
                        <a:pt x="673" y="1184"/>
                      </a:lnTo>
                      <a:lnTo>
                        <a:pt x="672" y="1192"/>
                      </a:lnTo>
                      <a:lnTo>
                        <a:pt x="663" y="1196"/>
                      </a:lnTo>
                      <a:lnTo>
                        <a:pt x="655" y="1191"/>
                      </a:lnTo>
                      <a:lnTo>
                        <a:pt x="651" y="1192"/>
                      </a:lnTo>
                      <a:lnTo>
                        <a:pt x="650" y="1200"/>
                      </a:lnTo>
                      <a:lnTo>
                        <a:pt x="653" y="1208"/>
                      </a:lnTo>
                      <a:lnTo>
                        <a:pt x="659" y="1215"/>
                      </a:lnTo>
                      <a:lnTo>
                        <a:pt x="666" y="1230"/>
                      </a:lnTo>
                      <a:lnTo>
                        <a:pt x="664" y="1240"/>
                      </a:lnTo>
                      <a:lnTo>
                        <a:pt x="663" y="1247"/>
                      </a:lnTo>
                      <a:lnTo>
                        <a:pt x="660" y="1252"/>
                      </a:lnTo>
                      <a:lnTo>
                        <a:pt x="651" y="1257"/>
                      </a:lnTo>
                      <a:lnTo>
                        <a:pt x="641" y="1256"/>
                      </a:lnTo>
                      <a:lnTo>
                        <a:pt x="629" y="1247"/>
                      </a:lnTo>
                      <a:lnTo>
                        <a:pt x="611" y="1237"/>
                      </a:lnTo>
                      <a:lnTo>
                        <a:pt x="591" y="1214"/>
                      </a:lnTo>
                      <a:lnTo>
                        <a:pt x="582" y="1199"/>
                      </a:lnTo>
                      <a:lnTo>
                        <a:pt x="574" y="1187"/>
                      </a:lnTo>
                      <a:lnTo>
                        <a:pt x="568" y="1184"/>
                      </a:lnTo>
                      <a:lnTo>
                        <a:pt x="544" y="1187"/>
                      </a:lnTo>
                      <a:lnTo>
                        <a:pt x="530" y="1180"/>
                      </a:lnTo>
                      <a:lnTo>
                        <a:pt x="512" y="1179"/>
                      </a:lnTo>
                      <a:lnTo>
                        <a:pt x="508" y="1173"/>
                      </a:lnTo>
                      <a:lnTo>
                        <a:pt x="510" y="1155"/>
                      </a:lnTo>
                      <a:lnTo>
                        <a:pt x="510" y="1147"/>
                      </a:lnTo>
                      <a:lnTo>
                        <a:pt x="507" y="1140"/>
                      </a:lnTo>
                      <a:lnTo>
                        <a:pt x="505" y="1129"/>
                      </a:lnTo>
                      <a:lnTo>
                        <a:pt x="497" y="1123"/>
                      </a:lnTo>
                      <a:lnTo>
                        <a:pt x="490" y="1120"/>
                      </a:lnTo>
                      <a:lnTo>
                        <a:pt x="479" y="1111"/>
                      </a:lnTo>
                      <a:lnTo>
                        <a:pt x="473" y="1099"/>
                      </a:lnTo>
                      <a:lnTo>
                        <a:pt x="465" y="1090"/>
                      </a:lnTo>
                      <a:lnTo>
                        <a:pt x="456" y="1088"/>
                      </a:lnTo>
                      <a:lnTo>
                        <a:pt x="443" y="1089"/>
                      </a:lnTo>
                      <a:lnTo>
                        <a:pt x="426" y="1089"/>
                      </a:lnTo>
                      <a:lnTo>
                        <a:pt x="416" y="1087"/>
                      </a:lnTo>
                      <a:lnTo>
                        <a:pt x="403" y="1082"/>
                      </a:lnTo>
                      <a:lnTo>
                        <a:pt x="392" y="1084"/>
                      </a:lnTo>
                      <a:lnTo>
                        <a:pt x="385" y="1089"/>
                      </a:lnTo>
                      <a:lnTo>
                        <a:pt x="382" y="1097"/>
                      </a:lnTo>
                      <a:lnTo>
                        <a:pt x="379" y="1109"/>
                      </a:lnTo>
                      <a:lnTo>
                        <a:pt x="371" y="1111"/>
                      </a:lnTo>
                      <a:lnTo>
                        <a:pt x="364" y="1110"/>
                      </a:lnTo>
                      <a:lnTo>
                        <a:pt x="358" y="1102"/>
                      </a:lnTo>
                      <a:lnTo>
                        <a:pt x="351" y="1088"/>
                      </a:lnTo>
                      <a:lnTo>
                        <a:pt x="341" y="1083"/>
                      </a:lnTo>
                      <a:lnTo>
                        <a:pt x="331" y="1085"/>
                      </a:lnTo>
                      <a:lnTo>
                        <a:pt x="327" y="1089"/>
                      </a:lnTo>
                      <a:lnTo>
                        <a:pt x="323" y="1097"/>
                      </a:lnTo>
                      <a:lnTo>
                        <a:pt x="312" y="1105"/>
                      </a:lnTo>
                      <a:lnTo>
                        <a:pt x="294" y="1105"/>
                      </a:lnTo>
                      <a:lnTo>
                        <a:pt x="286" y="1111"/>
                      </a:lnTo>
                      <a:lnTo>
                        <a:pt x="286" y="1124"/>
                      </a:lnTo>
                      <a:lnTo>
                        <a:pt x="289" y="1132"/>
                      </a:lnTo>
                      <a:lnTo>
                        <a:pt x="295" y="1142"/>
                      </a:lnTo>
                      <a:lnTo>
                        <a:pt x="298" y="1154"/>
                      </a:lnTo>
                      <a:lnTo>
                        <a:pt x="303" y="1170"/>
                      </a:lnTo>
                      <a:lnTo>
                        <a:pt x="302" y="1191"/>
                      </a:lnTo>
                      <a:lnTo>
                        <a:pt x="297" y="1200"/>
                      </a:lnTo>
                      <a:lnTo>
                        <a:pt x="290" y="1214"/>
                      </a:lnTo>
                      <a:lnTo>
                        <a:pt x="273" y="1223"/>
                      </a:lnTo>
                      <a:lnTo>
                        <a:pt x="254" y="1230"/>
                      </a:lnTo>
                      <a:lnTo>
                        <a:pt x="243" y="1225"/>
                      </a:lnTo>
                      <a:lnTo>
                        <a:pt x="217" y="1221"/>
                      </a:lnTo>
                      <a:lnTo>
                        <a:pt x="197" y="1232"/>
                      </a:lnTo>
                      <a:lnTo>
                        <a:pt x="191" y="1238"/>
                      </a:lnTo>
                      <a:lnTo>
                        <a:pt x="185" y="1249"/>
                      </a:lnTo>
                      <a:lnTo>
                        <a:pt x="183" y="1265"/>
                      </a:lnTo>
                      <a:lnTo>
                        <a:pt x="187" y="1275"/>
                      </a:lnTo>
                      <a:lnTo>
                        <a:pt x="188" y="1288"/>
                      </a:lnTo>
                      <a:lnTo>
                        <a:pt x="168" y="1315"/>
                      </a:lnTo>
                      <a:lnTo>
                        <a:pt x="164" y="1330"/>
                      </a:lnTo>
                      <a:lnTo>
                        <a:pt x="163" y="1336"/>
                      </a:lnTo>
                      <a:lnTo>
                        <a:pt x="163" y="1356"/>
                      </a:lnTo>
                      <a:lnTo>
                        <a:pt x="150" y="1355"/>
                      </a:lnTo>
                      <a:lnTo>
                        <a:pt x="135" y="1358"/>
                      </a:lnTo>
                      <a:lnTo>
                        <a:pt x="127" y="1353"/>
                      </a:lnTo>
                      <a:lnTo>
                        <a:pt x="123" y="1345"/>
                      </a:lnTo>
                      <a:lnTo>
                        <a:pt x="124" y="1332"/>
                      </a:lnTo>
                      <a:lnTo>
                        <a:pt x="123" y="1318"/>
                      </a:lnTo>
                      <a:lnTo>
                        <a:pt x="119" y="1309"/>
                      </a:lnTo>
                      <a:lnTo>
                        <a:pt x="109" y="1305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01" name="Group 23"/>
                <p:cNvGrpSpPr>
                  <a:grpSpLocks/>
                </p:cNvGrpSpPr>
                <p:nvPr/>
              </p:nvGrpSpPr>
              <p:grpSpPr bwMode="auto">
                <a:xfrm>
                  <a:off x="1689" y="1731"/>
                  <a:ext cx="1764" cy="1215"/>
                  <a:chOff x="1689" y="1731"/>
                  <a:chExt cx="1764" cy="1215"/>
                </a:xfrm>
              </p:grpSpPr>
              <p:sp>
                <p:nvSpPr>
                  <p:cNvPr id="23602" name="Freeform 24"/>
                  <p:cNvSpPr>
                    <a:spLocks/>
                  </p:cNvSpPr>
                  <p:nvPr/>
                </p:nvSpPr>
                <p:spPr bwMode="auto">
                  <a:xfrm>
                    <a:off x="1689" y="2051"/>
                    <a:ext cx="285" cy="180"/>
                  </a:xfrm>
                  <a:custGeom>
                    <a:avLst/>
                    <a:gdLst>
                      <a:gd name="T0" fmla="*/ 74 w 285"/>
                      <a:gd name="T1" fmla="*/ 58 h 180"/>
                      <a:gd name="T2" fmla="*/ 73 w 285"/>
                      <a:gd name="T3" fmla="*/ 66 h 180"/>
                      <a:gd name="T4" fmla="*/ 68 w 285"/>
                      <a:gd name="T5" fmla="*/ 71 h 180"/>
                      <a:gd name="T6" fmla="*/ 58 w 285"/>
                      <a:gd name="T7" fmla="*/ 76 h 180"/>
                      <a:gd name="T8" fmla="*/ 45 w 285"/>
                      <a:gd name="T9" fmla="*/ 78 h 180"/>
                      <a:gd name="T10" fmla="*/ 32 w 285"/>
                      <a:gd name="T11" fmla="*/ 78 h 180"/>
                      <a:gd name="T12" fmla="*/ 32 w 285"/>
                      <a:gd name="T13" fmla="*/ 88 h 180"/>
                      <a:gd name="T14" fmla="*/ 25 w 285"/>
                      <a:gd name="T15" fmla="*/ 98 h 180"/>
                      <a:gd name="T16" fmla="*/ 22 w 285"/>
                      <a:gd name="T17" fmla="*/ 101 h 180"/>
                      <a:gd name="T18" fmla="*/ 14 w 285"/>
                      <a:gd name="T19" fmla="*/ 95 h 180"/>
                      <a:gd name="T20" fmla="*/ 6 w 285"/>
                      <a:gd name="T21" fmla="*/ 98 h 180"/>
                      <a:gd name="T22" fmla="*/ 2 w 285"/>
                      <a:gd name="T23" fmla="*/ 101 h 180"/>
                      <a:gd name="T24" fmla="*/ 0 w 285"/>
                      <a:gd name="T25" fmla="*/ 110 h 180"/>
                      <a:gd name="T26" fmla="*/ 3 w 285"/>
                      <a:gd name="T27" fmla="*/ 122 h 180"/>
                      <a:gd name="T28" fmla="*/ 12 w 285"/>
                      <a:gd name="T29" fmla="*/ 134 h 180"/>
                      <a:gd name="T30" fmla="*/ 9 w 285"/>
                      <a:gd name="T31" fmla="*/ 144 h 180"/>
                      <a:gd name="T32" fmla="*/ 9 w 285"/>
                      <a:gd name="T33" fmla="*/ 150 h 180"/>
                      <a:gd name="T34" fmla="*/ 11 w 285"/>
                      <a:gd name="T35" fmla="*/ 158 h 180"/>
                      <a:gd name="T36" fmla="*/ 21 w 285"/>
                      <a:gd name="T37" fmla="*/ 163 h 180"/>
                      <a:gd name="T38" fmla="*/ 31 w 285"/>
                      <a:gd name="T39" fmla="*/ 174 h 180"/>
                      <a:gd name="T40" fmla="*/ 35 w 285"/>
                      <a:gd name="T41" fmla="*/ 178 h 180"/>
                      <a:gd name="T42" fmla="*/ 42 w 285"/>
                      <a:gd name="T43" fmla="*/ 179 h 180"/>
                      <a:gd name="T44" fmla="*/ 48 w 285"/>
                      <a:gd name="T45" fmla="*/ 176 h 180"/>
                      <a:gd name="T46" fmla="*/ 50 w 285"/>
                      <a:gd name="T47" fmla="*/ 167 h 180"/>
                      <a:gd name="T48" fmla="*/ 47 w 285"/>
                      <a:gd name="T49" fmla="*/ 148 h 180"/>
                      <a:gd name="T50" fmla="*/ 53 w 285"/>
                      <a:gd name="T51" fmla="*/ 131 h 180"/>
                      <a:gd name="T52" fmla="*/ 66 w 285"/>
                      <a:gd name="T53" fmla="*/ 110 h 180"/>
                      <a:gd name="T54" fmla="*/ 89 w 285"/>
                      <a:gd name="T55" fmla="*/ 94 h 180"/>
                      <a:gd name="T56" fmla="*/ 119 w 285"/>
                      <a:gd name="T57" fmla="*/ 80 h 180"/>
                      <a:gd name="T58" fmla="*/ 139 w 285"/>
                      <a:gd name="T59" fmla="*/ 69 h 180"/>
                      <a:gd name="T60" fmla="*/ 154 w 285"/>
                      <a:gd name="T61" fmla="*/ 56 h 180"/>
                      <a:gd name="T62" fmla="*/ 176 w 285"/>
                      <a:gd name="T63" fmla="*/ 51 h 180"/>
                      <a:gd name="T64" fmla="*/ 196 w 285"/>
                      <a:gd name="T65" fmla="*/ 47 h 180"/>
                      <a:gd name="T66" fmla="*/ 224 w 285"/>
                      <a:gd name="T67" fmla="*/ 41 h 180"/>
                      <a:gd name="T68" fmla="*/ 246 w 285"/>
                      <a:gd name="T69" fmla="*/ 38 h 180"/>
                      <a:gd name="T70" fmla="*/ 262 w 285"/>
                      <a:gd name="T71" fmla="*/ 32 h 180"/>
                      <a:gd name="T72" fmla="*/ 275 w 285"/>
                      <a:gd name="T73" fmla="*/ 26 h 180"/>
                      <a:gd name="T74" fmla="*/ 278 w 285"/>
                      <a:gd name="T75" fmla="*/ 22 h 180"/>
                      <a:gd name="T76" fmla="*/ 284 w 285"/>
                      <a:gd name="T77" fmla="*/ 14 h 180"/>
                      <a:gd name="T78" fmla="*/ 284 w 285"/>
                      <a:gd name="T79" fmla="*/ 9 h 180"/>
                      <a:gd name="T80" fmla="*/ 278 w 285"/>
                      <a:gd name="T81" fmla="*/ 2 h 180"/>
                      <a:gd name="T82" fmla="*/ 271 w 285"/>
                      <a:gd name="T83" fmla="*/ 0 h 180"/>
                      <a:gd name="T84" fmla="*/ 262 w 285"/>
                      <a:gd name="T85" fmla="*/ 0 h 180"/>
                      <a:gd name="T86" fmla="*/ 248 w 285"/>
                      <a:gd name="T87" fmla="*/ 4 h 180"/>
                      <a:gd name="T88" fmla="*/ 238 w 285"/>
                      <a:gd name="T89" fmla="*/ 6 h 180"/>
                      <a:gd name="T90" fmla="*/ 212 w 285"/>
                      <a:gd name="T91" fmla="*/ 6 h 180"/>
                      <a:gd name="T92" fmla="*/ 190 w 285"/>
                      <a:gd name="T93" fmla="*/ 9 h 180"/>
                      <a:gd name="T94" fmla="*/ 174 w 285"/>
                      <a:gd name="T95" fmla="*/ 7 h 180"/>
                      <a:gd name="T96" fmla="*/ 159 w 285"/>
                      <a:gd name="T97" fmla="*/ 8 h 180"/>
                      <a:gd name="T98" fmla="*/ 136 w 285"/>
                      <a:gd name="T99" fmla="*/ 13 h 180"/>
                      <a:gd name="T100" fmla="*/ 126 w 285"/>
                      <a:gd name="T101" fmla="*/ 12 h 180"/>
                      <a:gd name="T102" fmla="*/ 119 w 285"/>
                      <a:gd name="T103" fmla="*/ 12 h 180"/>
                      <a:gd name="T104" fmla="*/ 111 w 285"/>
                      <a:gd name="T105" fmla="*/ 14 h 180"/>
                      <a:gd name="T106" fmla="*/ 104 w 285"/>
                      <a:gd name="T107" fmla="*/ 20 h 180"/>
                      <a:gd name="T108" fmla="*/ 101 w 285"/>
                      <a:gd name="T109" fmla="*/ 31 h 180"/>
                      <a:gd name="T110" fmla="*/ 98 w 285"/>
                      <a:gd name="T111" fmla="*/ 38 h 180"/>
                      <a:gd name="T112" fmla="*/ 95 w 285"/>
                      <a:gd name="T113" fmla="*/ 44 h 180"/>
                      <a:gd name="T114" fmla="*/ 87 w 285"/>
                      <a:gd name="T115" fmla="*/ 50 h 180"/>
                      <a:gd name="T116" fmla="*/ 74 w 285"/>
                      <a:gd name="T117" fmla="*/ 58 h 18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285"/>
                      <a:gd name="T178" fmla="*/ 0 h 180"/>
                      <a:gd name="T179" fmla="*/ 285 w 285"/>
                      <a:gd name="T180" fmla="*/ 180 h 180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285" h="180">
                        <a:moveTo>
                          <a:pt x="74" y="58"/>
                        </a:moveTo>
                        <a:lnTo>
                          <a:pt x="73" y="66"/>
                        </a:lnTo>
                        <a:lnTo>
                          <a:pt x="68" y="71"/>
                        </a:lnTo>
                        <a:lnTo>
                          <a:pt x="58" y="76"/>
                        </a:lnTo>
                        <a:lnTo>
                          <a:pt x="45" y="78"/>
                        </a:lnTo>
                        <a:lnTo>
                          <a:pt x="32" y="78"/>
                        </a:lnTo>
                        <a:lnTo>
                          <a:pt x="32" y="88"/>
                        </a:lnTo>
                        <a:lnTo>
                          <a:pt x="25" y="98"/>
                        </a:lnTo>
                        <a:lnTo>
                          <a:pt x="22" y="101"/>
                        </a:lnTo>
                        <a:lnTo>
                          <a:pt x="14" y="95"/>
                        </a:lnTo>
                        <a:lnTo>
                          <a:pt x="6" y="98"/>
                        </a:lnTo>
                        <a:lnTo>
                          <a:pt x="2" y="101"/>
                        </a:lnTo>
                        <a:lnTo>
                          <a:pt x="0" y="110"/>
                        </a:lnTo>
                        <a:lnTo>
                          <a:pt x="3" y="122"/>
                        </a:lnTo>
                        <a:lnTo>
                          <a:pt x="12" y="134"/>
                        </a:lnTo>
                        <a:lnTo>
                          <a:pt x="9" y="144"/>
                        </a:lnTo>
                        <a:lnTo>
                          <a:pt x="9" y="150"/>
                        </a:lnTo>
                        <a:lnTo>
                          <a:pt x="11" y="158"/>
                        </a:lnTo>
                        <a:lnTo>
                          <a:pt x="21" y="163"/>
                        </a:lnTo>
                        <a:lnTo>
                          <a:pt x="31" y="174"/>
                        </a:lnTo>
                        <a:lnTo>
                          <a:pt x="35" y="178"/>
                        </a:lnTo>
                        <a:lnTo>
                          <a:pt x="42" y="179"/>
                        </a:lnTo>
                        <a:lnTo>
                          <a:pt x="48" y="176"/>
                        </a:lnTo>
                        <a:lnTo>
                          <a:pt x="50" y="167"/>
                        </a:lnTo>
                        <a:lnTo>
                          <a:pt x="47" y="148"/>
                        </a:lnTo>
                        <a:lnTo>
                          <a:pt x="53" y="131"/>
                        </a:lnTo>
                        <a:lnTo>
                          <a:pt x="66" y="110"/>
                        </a:lnTo>
                        <a:lnTo>
                          <a:pt x="89" y="94"/>
                        </a:lnTo>
                        <a:lnTo>
                          <a:pt x="119" y="80"/>
                        </a:lnTo>
                        <a:lnTo>
                          <a:pt x="139" y="69"/>
                        </a:lnTo>
                        <a:lnTo>
                          <a:pt x="154" y="56"/>
                        </a:lnTo>
                        <a:lnTo>
                          <a:pt x="176" y="51"/>
                        </a:lnTo>
                        <a:lnTo>
                          <a:pt x="196" y="47"/>
                        </a:lnTo>
                        <a:lnTo>
                          <a:pt x="224" y="41"/>
                        </a:lnTo>
                        <a:lnTo>
                          <a:pt x="246" y="38"/>
                        </a:lnTo>
                        <a:lnTo>
                          <a:pt x="262" y="32"/>
                        </a:lnTo>
                        <a:lnTo>
                          <a:pt x="275" y="26"/>
                        </a:lnTo>
                        <a:lnTo>
                          <a:pt x="278" y="22"/>
                        </a:lnTo>
                        <a:lnTo>
                          <a:pt x="284" y="14"/>
                        </a:lnTo>
                        <a:lnTo>
                          <a:pt x="284" y="9"/>
                        </a:lnTo>
                        <a:lnTo>
                          <a:pt x="278" y="2"/>
                        </a:lnTo>
                        <a:lnTo>
                          <a:pt x="271" y="0"/>
                        </a:lnTo>
                        <a:lnTo>
                          <a:pt x="262" y="0"/>
                        </a:lnTo>
                        <a:lnTo>
                          <a:pt x="248" y="4"/>
                        </a:lnTo>
                        <a:lnTo>
                          <a:pt x="238" y="6"/>
                        </a:lnTo>
                        <a:lnTo>
                          <a:pt x="212" y="6"/>
                        </a:lnTo>
                        <a:lnTo>
                          <a:pt x="190" y="9"/>
                        </a:lnTo>
                        <a:lnTo>
                          <a:pt x="174" y="7"/>
                        </a:lnTo>
                        <a:lnTo>
                          <a:pt x="159" y="8"/>
                        </a:lnTo>
                        <a:lnTo>
                          <a:pt x="136" y="13"/>
                        </a:lnTo>
                        <a:lnTo>
                          <a:pt x="126" y="12"/>
                        </a:lnTo>
                        <a:lnTo>
                          <a:pt x="119" y="12"/>
                        </a:lnTo>
                        <a:lnTo>
                          <a:pt x="111" y="14"/>
                        </a:lnTo>
                        <a:lnTo>
                          <a:pt x="104" y="20"/>
                        </a:lnTo>
                        <a:lnTo>
                          <a:pt x="101" y="31"/>
                        </a:lnTo>
                        <a:lnTo>
                          <a:pt x="98" y="38"/>
                        </a:lnTo>
                        <a:lnTo>
                          <a:pt x="95" y="44"/>
                        </a:lnTo>
                        <a:lnTo>
                          <a:pt x="87" y="50"/>
                        </a:lnTo>
                        <a:lnTo>
                          <a:pt x="74" y="58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3" name="Freeform 25"/>
                  <p:cNvSpPr>
                    <a:spLocks/>
                  </p:cNvSpPr>
                  <p:nvPr/>
                </p:nvSpPr>
                <p:spPr bwMode="auto">
                  <a:xfrm>
                    <a:off x="2211" y="1943"/>
                    <a:ext cx="70" cy="96"/>
                  </a:xfrm>
                  <a:custGeom>
                    <a:avLst/>
                    <a:gdLst>
                      <a:gd name="T0" fmla="*/ 40 w 70"/>
                      <a:gd name="T1" fmla="*/ 0 h 96"/>
                      <a:gd name="T2" fmla="*/ 33 w 70"/>
                      <a:gd name="T3" fmla="*/ 4 h 96"/>
                      <a:gd name="T4" fmla="*/ 27 w 70"/>
                      <a:gd name="T5" fmla="*/ 10 h 96"/>
                      <a:gd name="T6" fmla="*/ 21 w 70"/>
                      <a:gd name="T7" fmla="*/ 19 h 96"/>
                      <a:gd name="T8" fmla="*/ 16 w 70"/>
                      <a:gd name="T9" fmla="*/ 26 h 96"/>
                      <a:gd name="T10" fmla="*/ 5 w 70"/>
                      <a:gd name="T11" fmla="*/ 26 h 96"/>
                      <a:gd name="T12" fmla="*/ 5 w 70"/>
                      <a:gd name="T13" fmla="*/ 31 h 96"/>
                      <a:gd name="T14" fmla="*/ 7 w 70"/>
                      <a:gd name="T15" fmla="*/ 38 h 96"/>
                      <a:gd name="T16" fmla="*/ 16 w 70"/>
                      <a:gd name="T17" fmla="*/ 43 h 96"/>
                      <a:gd name="T18" fmla="*/ 11 w 70"/>
                      <a:gd name="T19" fmla="*/ 46 h 96"/>
                      <a:gd name="T20" fmla="*/ 3 w 70"/>
                      <a:gd name="T21" fmla="*/ 46 h 96"/>
                      <a:gd name="T22" fmla="*/ 0 w 70"/>
                      <a:gd name="T23" fmla="*/ 52 h 96"/>
                      <a:gd name="T24" fmla="*/ 4 w 70"/>
                      <a:gd name="T25" fmla="*/ 62 h 96"/>
                      <a:gd name="T26" fmla="*/ 10 w 70"/>
                      <a:gd name="T27" fmla="*/ 63 h 96"/>
                      <a:gd name="T28" fmla="*/ 17 w 70"/>
                      <a:gd name="T29" fmla="*/ 62 h 96"/>
                      <a:gd name="T30" fmla="*/ 24 w 70"/>
                      <a:gd name="T31" fmla="*/ 70 h 96"/>
                      <a:gd name="T32" fmla="*/ 28 w 70"/>
                      <a:gd name="T33" fmla="*/ 84 h 96"/>
                      <a:gd name="T34" fmla="*/ 31 w 70"/>
                      <a:gd name="T35" fmla="*/ 87 h 96"/>
                      <a:gd name="T36" fmla="*/ 36 w 70"/>
                      <a:gd name="T37" fmla="*/ 93 h 96"/>
                      <a:gd name="T38" fmla="*/ 46 w 70"/>
                      <a:gd name="T39" fmla="*/ 95 h 96"/>
                      <a:gd name="T40" fmla="*/ 53 w 70"/>
                      <a:gd name="T41" fmla="*/ 95 h 96"/>
                      <a:gd name="T42" fmla="*/ 64 w 70"/>
                      <a:gd name="T43" fmla="*/ 89 h 96"/>
                      <a:gd name="T44" fmla="*/ 67 w 70"/>
                      <a:gd name="T45" fmla="*/ 84 h 96"/>
                      <a:gd name="T46" fmla="*/ 69 w 70"/>
                      <a:gd name="T47" fmla="*/ 68 h 96"/>
                      <a:gd name="T48" fmla="*/ 68 w 70"/>
                      <a:gd name="T49" fmla="*/ 57 h 96"/>
                      <a:gd name="T50" fmla="*/ 60 w 70"/>
                      <a:gd name="T51" fmla="*/ 44 h 96"/>
                      <a:gd name="T52" fmla="*/ 53 w 70"/>
                      <a:gd name="T53" fmla="*/ 39 h 96"/>
                      <a:gd name="T54" fmla="*/ 51 w 70"/>
                      <a:gd name="T55" fmla="*/ 31 h 96"/>
                      <a:gd name="T56" fmla="*/ 48 w 70"/>
                      <a:gd name="T57" fmla="*/ 26 h 96"/>
                      <a:gd name="T58" fmla="*/ 48 w 70"/>
                      <a:gd name="T59" fmla="*/ 4 h 96"/>
                      <a:gd name="T60" fmla="*/ 40 w 70"/>
                      <a:gd name="T61" fmla="*/ 0 h 9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70"/>
                      <a:gd name="T94" fmla="*/ 0 h 96"/>
                      <a:gd name="T95" fmla="*/ 70 w 70"/>
                      <a:gd name="T96" fmla="*/ 96 h 9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70" h="96">
                        <a:moveTo>
                          <a:pt x="40" y="0"/>
                        </a:moveTo>
                        <a:lnTo>
                          <a:pt x="33" y="4"/>
                        </a:lnTo>
                        <a:lnTo>
                          <a:pt x="27" y="10"/>
                        </a:lnTo>
                        <a:lnTo>
                          <a:pt x="21" y="19"/>
                        </a:lnTo>
                        <a:lnTo>
                          <a:pt x="16" y="26"/>
                        </a:lnTo>
                        <a:lnTo>
                          <a:pt x="5" y="26"/>
                        </a:lnTo>
                        <a:lnTo>
                          <a:pt x="5" y="31"/>
                        </a:lnTo>
                        <a:lnTo>
                          <a:pt x="7" y="38"/>
                        </a:lnTo>
                        <a:lnTo>
                          <a:pt x="16" y="43"/>
                        </a:lnTo>
                        <a:lnTo>
                          <a:pt x="11" y="46"/>
                        </a:lnTo>
                        <a:lnTo>
                          <a:pt x="3" y="46"/>
                        </a:lnTo>
                        <a:lnTo>
                          <a:pt x="0" y="52"/>
                        </a:lnTo>
                        <a:lnTo>
                          <a:pt x="4" y="62"/>
                        </a:lnTo>
                        <a:lnTo>
                          <a:pt x="10" y="63"/>
                        </a:lnTo>
                        <a:lnTo>
                          <a:pt x="17" y="62"/>
                        </a:lnTo>
                        <a:lnTo>
                          <a:pt x="24" y="70"/>
                        </a:lnTo>
                        <a:lnTo>
                          <a:pt x="28" y="84"/>
                        </a:lnTo>
                        <a:lnTo>
                          <a:pt x="31" y="87"/>
                        </a:lnTo>
                        <a:lnTo>
                          <a:pt x="36" y="93"/>
                        </a:lnTo>
                        <a:lnTo>
                          <a:pt x="46" y="95"/>
                        </a:lnTo>
                        <a:lnTo>
                          <a:pt x="53" y="95"/>
                        </a:lnTo>
                        <a:lnTo>
                          <a:pt x="64" y="89"/>
                        </a:lnTo>
                        <a:lnTo>
                          <a:pt x="67" y="84"/>
                        </a:lnTo>
                        <a:lnTo>
                          <a:pt x="69" y="68"/>
                        </a:lnTo>
                        <a:lnTo>
                          <a:pt x="68" y="57"/>
                        </a:lnTo>
                        <a:lnTo>
                          <a:pt x="60" y="44"/>
                        </a:lnTo>
                        <a:lnTo>
                          <a:pt x="53" y="39"/>
                        </a:lnTo>
                        <a:lnTo>
                          <a:pt x="51" y="31"/>
                        </a:lnTo>
                        <a:lnTo>
                          <a:pt x="48" y="26"/>
                        </a:lnTo>
                        <a:lnTo>
                          <a:pt x="48" y="4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4" name="Freeform 26"/>
                  <p:cNvSpPr>
                    <a:spLocks/>
                  </p:cNvSpPr>
                  <p:nvPr/>
                </p:nvSpPr>
                <p:spPr bwMode="auto">
                  <a:xfrm>
                    <a:off x="2280" y="2006"/>
                    <a:ext cx="56" cy="72"/>
                  </a:xfrm>
                  <a:custGeom>
                    <a:avLst/>
                    <a:gdLst>
                      <a:gd name="T0" fmla="*/ 24 w 56"/>
                      <a:gd name="T1" fmla="*/ 0 h 72"/>
                      <a:gd name="T2" fmla="*/ 30 w 56"/>
                      <a:gd name="T3" fmla="*/ 2 h 72"/>
                      <a:gd name="T4" fmla="*/ 33 w 56"/>
                      <a:gd name="T5" fmla="*/ 9 h 72"/>
                      <a:gd name="T6" fmla="*/ 36 w 56"/>
                      <a:gd name="T7" fmla="*/ 13 h 72"/>
                      <a:gd name="T8" fmla="*/ 45 w 56"/>
                      <a:gd name="T9" fmla="*/ 17 h 72"/>
                      <a:gd name="T10" fmla="*/ 50 w 56"/>
                      <a:gd name="T11" fmla="*/ 22 h 72"/>
                      <a:gd name="T12" fmla="*/ 55 w 56"/>
                      <a:gd name="T13" fmla="*/ 31 h 72"/>
                      <a:gd name="T14" fmla="*/ 55 w 56"/>
                      <a:gd name="T15" fmla="*/ 40 h 72"/>
                      <a:gd name="T16" fmla="*/ 49 w 56"/>
                      <a:gd name="T17" fmla="*/ 46 h 72"/>
                      <a:gd name="T18" fmla="*/ 41 w 56"/>
                      <a:gd name="T19" fmla="*/ 50 h 72"/>
                      <a:gd name="T20" fmla="*/ 29 w 56"/>
                      <a:gd name="T21" fmla="*/ 51 h 72"/>
                      <a:gd name="T22" fmla="*/ 21 w 56"/>
                      <a:gd name="T23" fmla="*/ 52 h 72"/>
                      <a:gd name="T24" fmla="*/ 11 w 56"/>
                      <a:gd name="T25" fmla="*/ 57 h 72"/>
                      <a:gd name="T26" fmla="*/ 3 w 56"/>
                      <a:gd name="T27" fmla="*/ 71 h 72"/>
                      <a:gd name="T28" fmla="*/ 0 w 56"/>
                      <a:gd name="T29" fmla="*/ 51 h 72"/>
                      <a:gd name="T30" fmla="*/ 7 w 56"/>
                      <a:gd name="T31" fmla="*/ 38 h 72"/>
                      <a:gd name="T32" fmla="*/ 12 w 56"/>
                      <a:gd name="T33" fmla="*/ 28 h 72"/>
                      <a:gd name="T34" fmla="*/ 12 w 56"/>
                      <a:gd name="T35" fmla="*/ 15 h 72"/>
                      <a:gd name="T36" fmla="*/ 17 w 56"/>
                      <a:gd name="T37" fmla="*/ 5 h 72"/>
                      <a:gd name="T38" fmla="*/ 24 w 56"/>
                      <a:gd name="T39" fmla="*/ 0 h 72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6"/>
                      <a:gd name="T61" fmla="*/ 0 h 72"/>
                      <a:gd name="T62" fmla="*/ 56 w 56"/>
                      <a:gd name="T63" fmla="*/ 72 h 72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6" h="72">
                        <a:moveTo>
                          <a:pt x="24" y="0"/>
                        </a:moveTo>
                        <a:lnTo>
                          <a:pt x="30" y="2"/>
                        </a:lnTo>
                        <a:lnTo>
                          <a:pt x="33" y="9"/>
                        </a:lnTo>
                        <a:lnTo>
                          <a:pt x="36" y="13"/>
                        </a:lnTo>
                        <a:lnTo>
                          <a:pt x="45" y="17"/>
                        </a:lnTo>
                        <a:lnTo>
                          <a:pt x="50" y="22"/>
                        </a:lnTo>
                        <a:lnTo>
                          <a:pt x="55" y="31"/>
                        </a:lnTo>
                        <a:lnTo>
                          <a:pt x="55" y="40"/>
                        </a:lnTo>
                        <a:lnTo>
                          <a:pt x="49" y="46"/>
                        </a:lnTo>
                        <a:lnTo>
                          <a:pt x="41" y="50"/>
                        </a:lnTo>
                        <a:lnTo>
                          <a:pt x="29" y="51"/>
                        </a:lnTo>
                        <a:lnTo>
                          <a:pt x="21" y="52"/>
                        </a:lnTo>
                        <a:lnTo>
                          <a:pt x="11" y="57"/>
                        </a:lnTo>
                        <a:lnTo>
                          <a:pt x="3" y="71"/>
                        </a:lnTo>
                        <a:lnTo>
                          <a:pt x="0" y="51"/>
                        </a:lnTo>
                        <a:lnTo>
                          <a:pt x="7" y="38"/>
                        </a:lnTo>
                        <a:lnTo>
                          <a:pt x="12" y="28"/>
                        </a:lnTo>
                        <a:lnTo>
                          <a:pt x="12" y="15"/>
                        </a:lnTo>
                        <a:lnTo>
                          <a:pt x="17" y="5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5" name="Freeform 27"/>
                  <p:cNvSpPr>
                    <a:spLocks/>
                  </p:cNvSpPr>
                  <p:nvPr/>
                </p:nvSpPr>
                <p:spPr bwMode="auto">
                  <a:xfrm>
                    <a:off x="2660" y="1988"/>
                    <a:ext cx="78" cy="92"/>
                  </a:xfrm>
                  <a:custGeom>
                    <a:avLst/>
                    <a:gdLst>
                      <a:gd name="T0" fmla="*/ 52 w 78"/>
                      <a:gd name="T1" fmla="*/ 2 h 92"/>
                      <a:gd name="T2" fmla="*/ 62 w 78"/>
                      <a:gd name="T3" fmla="*/ 0 h 92"/>
                      <a:gd name="T4" fmla="*/ 71 w 78"/>
                      <a:gd name="T5" fmla="*/ 4 h 92"/>
                      <a:gd name="T6" fmla="*/ 75 w 78"/>
                      <a:gd name="T7" fmla="*/ 10 h 92"/>
                      <a:gd name="T8" fmla="*/ 77 w 78"/>
                      <a:gd name="T9" fmla="*/ 29 h 92"/>
                      <a:gd name="T10" fmla="*/ 71 w 78"/>
                      <a:gd name="T11" fmla="*/ 32 h 92"/>
                      <a:gd name="T12" fmla="*/ 60 w 78"/>
                      <a:gd name="T13" fmla="*/ 33 h 92"/>
                      <a:gd name="T14" fmla="*/ 56 w 78"/>
                      <a:gd name="T15" fmla="*/ 37 h 92"/>
                      <a:gd name="T16" fmla="*/ 58 w 78"/>
                      <a:gd name="T17" fmla="*/ 42 h 92"/>
                      <a:gd name="T18" fmla="*/ 42 w 78"/>
                      <a:gd name="T19" fmla="*/ 75 h 92"/>
                      <a:gd name="T20" fmla="*/ 40 w 78"/>
                      <a:gd name="T21" fmla="*/ 84 h 92"/>
                      <a:gd name="T22" fmla="*/ 34 w 78"/>
                      <a:gd name="T23" fmla="*/ 91 h 92"/>
                      <a:gd name="T24" fmla="*/ 22 w 78"/>
                      <a:gd name="T25" fmla="*/ 86 h 92"/>
                      <a:gd name="T26" fmla="*/ 12 w 78"/>
                      <a:gd name="T27" fmla="*/ 68 h 92"/>
                      <a:gd name="T28" fmla="*/ 4 w 78"/>
                      <a:gd name="T29" fmla="*/ 59 h 92"/>
                      <a:gd name="T30" fmla="*/ 0 w 78"/>
                      <a:gd name="T31" fmla="*/ 49 h 92"/>
                      <a:gd name="T32" fmla="*/ 0 w 78"/>
                      <a:gd name="T33" fmla="*/ 36 h 92"/>
                      <a:gd name="T34" fmla="*/ 6 w 78"/>
                      <a:gd name="T35" fmla="*/ 23 h 92"/>
                      <a:gd name="T36" fmla="*/ 15 w 78"/>
                      <a:gd name="T37" fmla="*/ 23 h 92"/>
                      <a:gd name="T38" fmla="*/ 21 w 78"/>
                      <a:gd name="T39" fmla="*/ 30 h 92"/>
                      <a:gd name="T40" fmla="*/ 27 w 78"/>
                      <a:gd name="T41" fmla="*/ 27 h 92"/>
                      <a:gd name="T42" fmla="*/ 25 w 78"/>
                      <a:gd name="T43" fmla="*/ 13 h 92"/>
                      <a:gd name="T44" fmla="*/ 34 w 78"/>
                      <a:gd name="T45" fmla="*/ 3 h 92"/>
                      <a:gd name="T46" fmla="*/ 44 w 78"/>
                      <a:gd name="T47" fmla="*/ 0 h 92"/>
                      <a:gd name="T48" fmla="*/ 52 w 78"/>
                      <a:gd name="T49" fmla="*/ 2 h 9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78"/>
                      <a:gd name="T76" fmla="*/ 0 h 92"/>
                      <a:gd name="T77" fmla="*/ 78 w 78"/>
                      <a:gd name="T78" fmla="*/ 92 h 92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78" h="92">
                        <a:moveTo>
                          <a:pt x="52" y="2"/>
                        </a:moveTo>
                        <a:lnTo>
                          <a:pt x="62" y="0"/>
                        </a:lnTo>
                        <a:lnTo>
                          <a:pt x="71" y="4"/>
                        </a:lnTo>
                        <a:lnTo>
                          <a:pt x="75" y="10"/>
                        </a:lnTo>
                        <a:lnTo>
                          <a:pt x="77" y="29"/>
                        </a:lnTo>
                        <a:lnTo>
                          <a:pt x="71" y="32"/>
                        </a:lnTo>
                        <a:lnTo>
                          <a:pt x="60" y="33"/>
                        </a:lnTo>
                        <a:lnTo>
                          <a:pt x="56" y="37"/>
                        </a:lnTo>
                        <a:lnTo>
                          <a:pt x="58" y="42"/>
                        </a:lnTo>
                        <a:lnTo>
                          <a:pt x="42" y="75"/>
                        </a:lnTo>
                        <a:lnTo>
                          <a:pt x="40" y="84"/>
                        </a:lnTo>
                        <a:lnTo>
                          <a:pt x="34" y="91"/>
                        </a:lnTo>
                        <a:lnTo>
                          <a:pt x="22" y="86"/>
                        </a:lnTo>
                        <a:lnTo>
                          <a:pt x="12" y="68"/>
                        </a:lnTo>
                        <a:lnTo>
                          <a:pt x="4" y="59"/>
                        </a:lnTo>
                        <a:lnTo>
                          <a:pt x="0" y="49"/>
                        </a:lnTo>
                        <a:lnTo>
                          <a:pt x="0" y="36"/>
                        </a:lnTo>
                        <a:lnTo>
                          <a:pt x="6" y="23"/>
                        </a:lnTo>
                        <a:lnTo>
                          <a:pt x="15" y="23"/>
                        </a:lnTo>
                        <a:lnTo>
                          <a:pt x="21" y="30"/>
                        </a:lnTo>
                        <a:lnTo>
                          <a:pt x="27" y="27"/>
                        </a:lnTo>
                        <a:lnTo>
                          <a:pt x="25" y="13"/>
                        </a:lnTo>
                        <a:lnTo>
                          <a:pt x="34" y="3"/>
                        </a:lnTo>
                        <a:lnTo>
                          <a:pt x="44" y="0"/>
                        </a:lnTo>
                        <a:lnTo>
                          <a:pt x="52" y="2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6" name="Freeform 28"/>
                  <p:cNvSpPr>
                    <a:spLocks/>
                  </p:cNvSpPr>
                  <p:nvPr/>
                </p:nvSpPr>
                <p:spPr bwMode="auto">
                  <a:xfrm>
                    <a:off x="2754" y="1963"/>
                    <a:ext cx="49" cy="43"/>
                  </a:xfrm>
                  <a:custGeom>
                    <a:avLst/>
                    <a:gdLst>
                      <a:gd name="T0" fmla="*/ 12 w 49"/>
                      <a:gd name="T1" fmla="*/ 2 h 43"/>
                      <a:gd name="T2" fmla="*/ 3 w 49"/>
                      <a:gd name="T3" fmla="*/ 11 h 43"/>
                      <a:gd name="T4" fmla="*/ 0 w 49"/>
                      <a:gd name="T5" fmla="*/ 19 h 43"/>
                      <a:gd name="T6" fmla="*/ 0 w 49"/>
                      <a:gd name="T7" fmla="*/ 25 h 43"/>
                      <a:gd name="T8" fmla="*/ 5 w 49"/>
                      <a:gd name="T9" fmla="*/ 42 h 43"/>
                      <a:gd name="T10" fmla="*/ 10 w 49"/>
                      <a:gd name="T11" fmla="*/ 42 h 43"/>
                      <a:gd name="T12" fmla="*/ 18 w 49"/>
                      <a:gd name="T13" fmla="*/ 37 h 43"/>
                      <a:gd name="T14" fmla="*/ 33 w 49"/>
                      <a:gd name="T15" fmla="*/ 36 h 43"/>
                      <a:gd name="T16" fmla="*/ 38 w 49"/>
                      <a:gd name="T17" fmla="*/ 31 h 43"/>
                      <a:gd name="T18" fmla="*/ 42 w 49"/>
                      <a:gd name="T19" fmla="*/ 29 h 43"/>
                      <a:gd name="T20" fmla="*/ 48 w 49"/>
                      <a:gd name="T21" fmla="*/ 19 h 43"/>
                      <a:gd name="T22" fmla="*/ 44 w 49"/>
                      <a:gd name="T23" fmla="*/ 9 h 43"/>
                      <a:gd name="T24" fmla="*/ 38 w 49"/>
                      <a:gd name="T25" fmla="*/ 2 h 43"/>
                      <a:gd name="T26" fmla="*/ 27 w 49"/>
                      <a:gd name="T27" fmla="*/ 0 h 43"/>
                      <a:gd name="T28" fmla="*/ 12 w 49"/>
                      <a:gd name="T29" fmla="*/ 2 h 43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49"/>
                      <a:gd name="T46" fmla="*/ 0 h 43"/>
                      <a:gd name="T47" fmla="*/ 49 w 49"/>
                      <a:gd name="T48" fmla="*/ 43 h 43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49" h="43">
                        <a:moveTo>
                          <a:pt x="12" y="2"/>
                        </a:moveTo>
                        <a:lnTo>
                          <a:pt x="3" y="11"/>
                        </a:lnTo>
                        <a:lnTo>
                          <a:pt x="0" y="19"/>
                        </a:lnTo>
                        <a:lnTo>
                          <a:pt x="0" y="25"/>
                        </a:lnTo>
                        <a:lnTo>
                          <a:pt x="5" y="42"/>
                        </a:lnTo>
                        <a:lnTo>
                          <a:pt x="10" y="42"/>
                        </a:lnTo>
                        <a:lnTo>
                          <a:pt x="18" y="37"/>
                        </a:lnTo>
                        <a:lnTo>
                          <a:pt x="33" y="36"/>
                        </a:lnTo>
                        <a:lnTo>
                          <a:pt x="38" y="31"/>
                        </a:lnTo>
                        <a:lnTo>
                          <a:pt x="42" y="29"/>
                        </a:lnTo>
                        <a:lnTo>
                          <a:pt x="48" y="19"/>
                        </a:lnTo>
                        <a:lnTo>
                          <a:pt x="44" y="9"/>
                        </a:lnTo>
                        <a:lnTo>
                          <a:pt x="38" y="2"/>
                        </a:lnTo>
                        <a:lnTo>
                          <a:pt x="27" y="0"/>
                        </a:lnTo>
                        <a:lnTo>
                          <a:pt x="12" y="2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7" name="Freeform 29"/>
                  <p:cNvSpPr>
                    <a:spLocks/>
                  </p:cNvSpPr>
                  <p:nvPr/>
                </p:nvSpPr>
                <p:spPr bwMode="auto">
                  <a:xfrm>
                    <a:off x="3093" y="1731"/>
                    <a:ext cx="44" cy="60"/>
                  </a:xfrm>
                  <a:custGeom>
                    <a:avLst/>
                    <a:gdLst>
                      <a:gd name="T0" fmla="*/ 21 w 44"/>
                      <a:gd name="T1" fmla="*/ 0 h 60"/>
                      <a:gd name="T2" fmla="*/ 31 w 44"/>
                      <a:gd name="T3" fmla="*/ 0 h 60"/>
                      <a:gd name="T4" fmla="*/ 40 w 44"/>
                      <a:gd name="T5" fmla="*/ 7 h 60"/>
                      <a:gd name="T6" fmla="*/ 43 w 44"/>
                      <a:gd name="T7" fmla="*/ 13 h 60"/>
                      <a:gd name="T8" fmla="*/ 43 w 44"/>
                      <a:gd name="T9" fmla="*/ 21 h 60"/>
                      <a:gd name="T10" fmla="*/ 35 w 44"/>
                      <a:gd name="T11" fmla="*/ 29 h 60"/>
                      <a:gd name="T12" fmla="*/ 28 w 44"/>
                      <a:gd name="T13" fmla="*/ 36 h 60"/>
                      <a:gd name="T14" fmla="*/ 27 w 44"/>
                      <a:gd name="T15" fmla="*/ 41 h 60"/>
                      <a:gd name="T16" fmla="*/ 30 w 44"/>
                      <a:gd name="T17" fmla="*/ 46 h 60"/>
                      <a:gd name="T18" fmla="*/ 33 w 44"/>
                      <a:gd name="T19" fmla="*/ 54 h 60"/>
                      <a:gd name="T20" fmla="*/ 25 w 44"/>
                      <a:gd name="T21" fmla="*/ 59 h 60"/>
                      <a:gd name="T22" fmla="*/ 14 w 44"/>
                      <a:gd name="T23" fmla="*/ 58 h 60"/>
                      <a:gd name="T24" fmla="*/ 7 w 44"/>
                      <a:gd name="T25" fmla="*/ 54 h 60"/>
                      <a:gd name="T26" fmla="*/ 0 w 44"/>
                      <a:gd name="T27" fmla="*/ 46 h 60"/>
                      <a:gd name="T28" fmla="*/ 0 w 44"/>
                      <a:gd name="T29" fmla="*/ 20 h 60"/>
                      <a:gd name="T30" fmla="*/ 5 w 44"/>
                      <a:gd name="T31" fmla="*/ 9 h 60"/>
                      <a:gd name="T32" fmla="*/ 10 w 44"/>
                      <a:gd name="T33" fmla="*/ 3 h 60"/>
                      <a:gd name="T34" fmla="*/ 21 w 44"/>
                      <a:gd name="T35" fmla="*/ 0 h 6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4"/>
                      <a:gd name="T55" fmla="*/ 0 h 60"/>
                      <a:gd name="T56" fmla="*/ 44 w 44"/>
                      <a:gd name="T57" fmla="*/ 60 h 6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4" h="60">
                        <a:moveTo>
                          <a:pt x="21" y="0"/>
                        </a:moveTo>
                        <a:lnTo>
                          <a:pt x="31" y="0"/>
                        </a:lnTo>
                        <a:lnTo>
                          <a:pt x="40" y="7"/>
                        </a:lnTo>
                        <a:lnTo>
                          <a:pt x="43" y="13"/>
                        </a:lnTo>
                        <a:lnTo>
                          <a:pt x="43" y="21"/>
                        </a:lnTo>
                        <a:lnTo>
                          <a:pt x="35" y="29"/>
                        </a:lnTo>
                        <a:lnTo>
                          <a:pt x="28" y="36"/>
                        </a:lnTo>
                        <a:lnTo>
                          <a:pt x="27" y="41"/>
                        </a:lnTo>
                        <a:lnTo>
                          <a:pt x="30" y="46"/>
                        </a:lnTo>
                        <a:lnTo>
                          <a:pt x="33" y="54"/>
                        </a:lnTo>
                        <a:lnTo>
                          <a:pt x="25" y="59"/>
                        </a:lnTo>
                        <a:lnTo>
                          <a:pt x="14" y="58"/>
                        </a:lnTo>
                        <a:lnTo>
                          <a:pt x="7" y="54"/>
                        </a:lnTo>
                        <a:lnTo>
                          <a:pt x="0" y="46"/>
                        </a:lnTo>
                        <a:lnTo>
                          <a:pt x="0" y="20"/>
                        </a:lnTo>
                        <a:lnTo>
                          <a:pt x="5" y="9"/>
                        </a:lnTo>
                        <a:lnTo>
                          <a:pt x="10" y="3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8" name="Freeform 30"/>
                  <p:cNvSpPr>
                    <a:spLocks/>
                  </p:cNvSpPr>
                  <p:nvPr/>
                </p:nvSpPr>
                <p:spPr bwMode="auto">
                  <a:xfrm>
                    <a:off x="3224" y="2669"/>
                    <a:ext cx="229" cy="277"/>
                  </a:xfrm>
                  <a:custGeom>
                    <a:avLst/>
                    <a:gdLst>
                      <a:gd name="T0" fmla="*/ 18 w 229"/>
                      <a:gd name="T1" fmla="*/ 3 h 277"/>
                      <a:gd name="T2" fmla="*/ 27 w 229"/>
                      <a:gd name="T3" fmla="*/ 18 h 277"/>
                      <a:gd name="T4" fmla="*/ 42 w 229"/>
                      <a:gd name="T5" fmla="*/ 40 h 277"/>
                      <a:gd name="T6" fmla="*/ 65 w 229"/>
                      <a:gd name="T7" fmla="*/ 65 h 277"/>
                      <a:gd name="T8" fmla="*/ 83 w 229"/>
                      <a:gd name="T9" fmla="*/ 81 h 277"/>
                      <a:gd name="T10" fmla="*/ 119 w 229"/>
                      <a:gd name="T11" fmla="*/ 108 h 277"/>
                      <a:gd name="T12" fmla="*/ 130 w 229"/>
                      <a:gd name="T13" fmla="*/ 117 h 277"/>
                      <a:gd name="T14" fmla="*/ 155 w 229"/>
                      <a:gd name="T15" fmla="*/ 131 h 277"/>
                      <a:gd name="T16" fmla="*/ 182 w 229"/>
                      <a:gd name="T17" fmla="*/ 144 h 277"/>
                      <a:gd name="T18" fmla="*/ 184 w 229"/>
                      <a:gd name="T19" fmla="*/ 148 h 277"/>
                      <a:gd name="T20" fmla="*/ 183 w 229"/>
                      <a:gd name="T21" fmla="*/ 153 h 277"/>
                      <a:gd name="T22" fmla="*/ 177 w 229"/>
                      <a:gd name="T23" fmla="*/ 156 h 277"/>
                      <a:gd name="T24" fmla="*/ 165 w 229"/>
                      <a:gd name="T25" fmla="*/ 154 h 277"/>
                      <a:gd name="T26" fmla="*/ 152 w 229"/>
                      <a:gd name="T27" fmla="*/ 154 h 277"/>
                      <a:gd name="T28" fmla="*/ 144 w 229"/>
                      <a:gd name="T29" fmla="*/ 158 h 277"/>
                      <a:gd name="T30" fmla="*/ 143 w 229"/>
                      <a:gd name="T31" fmla="*/ 165 h 277"/>
                      <a:gd name="T32" fmla="*/ 150 w 229"/>
                      <a:gd name="T33" fmla="*/ 184 h 277"/>
                      <a:gd name="T34" fmla="*/ 161 w 229"/>
                      <a:gd name="T35" fmla="*/ 200 h 277"/>
                      <a:gd name="T36" fmla="*/ 173 w 229"/>
                      <a:gd name="T37" fmla="*/ 216 h 277"/>
                      <a:gd name="T38" fmla="*/ 186 w 229"/>
                      <a:gd name="T39" fmla="*/ 223 h 277"/>
                      <a:gd name="T40" fmla="*/ 200 w 229"/>
                      <a:gd name="T41" fmla="*/ 226 h 277"/>
                      <a:gd name="T42" fmla="*/ 218 w 229"/>
                      <a:gd name="T43" fmla="*/ 228 h 277"/>
                      <a:gd name="T44" fmla="*/ 227 w 229"/>
                      <a:gd name="T45" fmla="*/ 235 h 277"/>
                      <a:gd name="T46" fmla="*/ 228 w 229"/>
                      <a:gd name="T47" fmla="*/ 248 h 277"/>
                      <a:gd name="T48" fmla="*/ 227 w 229"/>
                      <a:gd name="T49" fmla="*/ 252 h 277"/>
                      <a:gd name="T50" fmla="*/ 224 w 229"/>
                      <a:gd name="T51" fmla="*/ 257 h 277"/>
                      <a:gd name="T52" fmla="*/ 218 w 229"/>
                      <a:gd name="T53" fmla="*/ 257 h 277"/>
                      <a:gd name="T54" fmla="*/ 207 w 229"/>
                      <a:gd name="T55" fmla="*/ 245 h 277"/>
                      <a:gd name="T56" fmla="*/ 199 w 229"/>
                      <a:gd name="T57" fmla="*/ 245 h 277"/>
                      <a:gd name="T58" fmla="*/ 196 w 229"/>
                      <a:gd name="T59" fmla="*/ 245 h 277"/>
                      <a:gd name="T60" fmla="*/ 190 w 229"/>
                      <a:gd name="T61" fmla="*/ 248 h 277"/>
                      <a:gd name="T62" fmla="*/ 196 w 229"/>
                      <a:gd name="T63" fmla="*/ 257 h 277"/>
                      <a:gd name="T64" fmla="*/ 202 w 229"/>
                      <a:gd name="T65" fmla="*/ 265 h 277"/>
                      <a:gd name="T66" fmla="*/ 201 w 229"/>
                      <a:gd name="T67" fmla="*/ 273 h 277"/>
                      <a:gd name="T68" fmla="*/ 199 w 229"/>
                      <a:gd name="T69" fmla="*/ 275 h 277"/>
                      <a:gd name="T70" fmla="*/ 191 w 229"/>
                      <a:gd name="T71" fmla="*/ 276 h 277"/>
                      <a:gd name="T72" fmla="*/ 178 w 229"/>
                      <a:gd name="T73" fmla="*/ 270 h 277"/>
                      <a:gd name="T74" fmla="*/ 172 w 229"/>
                      <a:gd name="T75" fmla="*/ 264 h 277"/>
                      <a:gd name="T76" fmla="*/ 160 w 229"/>
                      <a:gd name="T77" fmla="*/ 248 h 277"/>
                      <a:gd name="T78" fmla="*/ 146 w 229"/>
                      <a:gd name="T79" fmla="*/ 220 h 277"/>
                      <a:gd name="T80" fmla="*/ 113 w 229"/>
                      <a:gd name="T81" fmla="*/ 168 h 277"/>
                      <a:gd name="T82" fmla="*/ 91 w 229"/>
                      <a:gd name="T83" fmla="*/ 141 h 277"/>
                      <a:gd name="T84" fmla="*/ 80 w 229"/>
                      <a:gd name="T85" fmla="*/ 123 h 277"/>
                      <a:gd name="T86" fmla="*/ 66 w 229"/>
                      <a:gd name="T87" fmla="*/ 116 h 277"/>
                      <a:gd name="T88" fmla="*/ 52 w 229"/>
                      <a:gd name="T89" fmla="*/ 104 h 277"/>
                      <a:gd name="T90" fmla="*/ 33 w 229"/>
                      <a:gd name="T91" fmla="*/ 81 h 277"/>
                      <a:gd name="T92" fmla="*/ 20 w 229"/>
                      <a:gd name="T93" fmla="*/ 65 h 277"/>
                      <a:gd name="T94" fmla="*/ 16 w 229"/>
                      <a:gd name="T95" fmla="*/ 58 h 277"/>
                      <a:gd name="T96" fmla="*/ 16 w 229"/>
                      <a:gd name="T97" fmla="*/ 51 h 277"/>
                      <a:gd name="T98" fmla="*/ 20 w 229"/>
                      <a:gd name="T99" fmla="*/ 46 h 277"/>
                      <a:gd name="T100" fmla="*/ 22 w 229"/>
                      <a:gd name="T101" fmla="*/ 38 h 277"/>
                      <a:gd name="T102" fmla="*/ 14 w 229"/>
                      <a:gd name="T103" fmla="*/ 31 h 277"/>
                      <a:gd name="T104" fmla="*/ 6 w 229"/>
                      <a:gd name="T105" fmla="*/ 27 h 277"/>
                      <a:gd name="T106" fmla="*/ 1 w 229"/>
                      <a:gd name="T107" fmla="*/ 26 h 277"/>
                      <a:gd name="T108" fmla="*/ 1 w 229"/>
                      <a:gd name="T109" fmla="*/ 17 h 277"/>
                      <a:gd name="T110" fmla="*/ 0 w 229"/>
                      <a:gd name="T111" fmla="*/ 6 h 277"/>
                      <a:gd name="T112" fmla="*/ 7 w 229"/>
                      <a:gd name="T113" fmla="*/ 0 h 277"/>
                      <a:gd name="T114" fmla="*/ 18 w 229"/>
                      <a:gd name="T115" fmla="*/ 3 h 277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229"/>
                      <a:gd name="T175" fmla="*/ 0 h 277"/>
                      <a:gd name="T176" fmla="*/ 229 w 229"/>
                      <a:gd name="T177" fmla="*/ 277 h 277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229" h="277">
                        <a:moveTo>
                          <a:pt x="18" y="3"/>
                        </a:moveTo>
                        <a:lnTo>
                          <a:pt x="27" y="18"/>
                        </a:lnTo>
                        <a:lnTo>
                          <a:pt x="42" y="40"/>
                        </a:lnTo>
                        <a:lnTo>
                          <a:pt x="65" y="65"/>
                        </a:lnTo>
                        <a:lnTo>
                          <a:pt x="83" y="81"/>
                        </a:lnTo>
                        <a:lnTo>
                          <a:pt x="119" y="108"/>
                        </a:lnTo>
                        <a:lnTo>
                          <a:pt x="130" y="117"/>
                        </a:lnTo>
                        <a:lnTo>
                          <a:pt x="155" y="131"/>
                        </a:lnTo>
                        <a:lnTo>
                          <a:pt x="182" y="144"/>
                        </a:lnTo>
                        <a:lnTo>
                          <a:pt x="184" y="148"/>
                        </a:lnTo>
                        <a:lnTo>
                          <a:pt x="183" y="153"/>
                        </a:lnTo>
                        <a:lnTo>
                          <a:pt x="177" y="156"/>
                        </a:lnTo>
                        <a:lnTo>
                          <a:pt x="165" y="154"/>
                        </a:lnTo>
                        <a:lnTo>
                          <a:pt x="152" y="154"/>
                        </a:lnTo>
                        <a:lnTo>
                          <a:pt x="144" y="158"/>
                        </a:lnTo>
                        <a:lnTo>
                          <a:pt x="143" y="165"/>
                        </a:lnTo>
                        <a:lnTo>
                          <a:pt x="150" y="184"/>
                        </a:lnTo>
                        <a:lnTo>
                          <a:pt x="161" y="200"/>
                        </a:lnTo>
                        <a:lnTo>
                          <a:pt x="173" y="216"/>
                        </a:lnTo>
                        <a:lnTo>
                          <a:pt x="186" y="223"/>
                        </a:lnTo>
                        <a:lnTo>
                          <a:pt x="200" y="226"/>
                        </a:lnTo>
                        <a:lnTo>
                          <a:pt x="218" y="228"/>
                        </a:lnTo>
                        <a:lnTo>
                          <a:pt x="227" y="235"/>
                        </a:lnTo>
                        <a:lnTo>
                          <a:pt x="228" y="248"/>
                        </a:lnTo>
                        <a:lnTo>
                          <a:pt x="227" y="252"/>
                        </a:lnTo>
                        <a:lnTo>
                          <a:pt x="224" y="257"/>
                        </a:lnTo>
                        <a:lnTo>
                          <a:pt x="218" y="257"/>
                        </a:lnTo>
                        <a:lnTo>
                          <a:pt x="207" y="245"/>
                        </a:lnTo>
                        <a:lnTo>
                          <a:pt x="199" y="245"/>
                        </a:lnTo>
                        <a:lnTo>
                          <a:pt x="196" y="245"/>
                        </a:lnTo>
                        <a:lnTo>
                          <a:pt x="190" y="248"/>
                        </a:lnTo>
                        <a:lnTo>
                          <a:pt x="196" y="257"/>
                        </a:lnTo>
                        <a:lnTo>
                          <a:pt x="202" y="265"/>
                        </a:lnTo>
                        <a:lnTo>
                          <a:pt x="201" y="273"/>
                        </a:lnTo>
                        <a:lnTo>
                          <a:pt x="199" y="275"/>
                        </a:lnTo>
                        <a:lnTo>
                          <a:pt x="191" y="276"/>
                        </a:lnTo>
                        <a:lnTo>
                          <a:pt x="178" y="270"/>
                        </a:lnTo>
                        <a:lnTo>
                          <a:pt x="172" y="264"/>
                        </a:lnTo>
                        <a:lnTo>
                          <a:pt x="160" y="248"/>
                        </a:lnTo>
                        <a:lnTo>
                          <a:pt x="146" y="220"/>
                        </a:lnTo>
                        <a:lnTo>
                          <a:pt x="113" y="168"/>
                        </a:lnTo>
                        <a:lnTo>
                          <a:pt x="91" y="141"/>
                        </a:lnTo>
                        <a:lnTo>
                          <a:pt x="80" y="123"/>
                        </a:lnTo>
                        <a:lnTo>
                          <a:pt x="66" y="116"/>
                        </a:lnTo>
                        <a:lnTo>
                          <a:pt x="52" y="104"/>
                        </a:lnTo>
                        <a:lnTo>
                          <a:pt x="33" y="81"/>
                        </a:lnTo>
                        <a:lnTo>
                          <a:pt x="20" y="65"/>
                        </a:lnTo>
                        <a:lnTo>
                          <a:pt x="16" y="58"/>
                        </a:lnTo>
                        <a:lnTo>
                          <a:pt x="16" y="51"/>
                        </a:lnTo>
                        <a:lnTo>
                          <a:pt x="20" y="46"/>
                        </a:lnTo>
                        <a:lnTo>
                          <a:pt x="22" y="38"/>
                        </a:lnTo>
                        <a:lnTo>
                          <a:pt x="14" y="31"/>
                        </a:lnTo>
                        <a:lnTo>
                          <a:pt x="6" y="27"/>
                        </a:lnTo>
                        <a:lnTo>
                          <a:pt x="1" y="26"/>
                        </a:lnTo>
                        <a:lnTo>
                          <a:pt x="1" y="17"/>
                        </a:lnTo>
                        <a:lnTo>
                          <a:pt x="0" y="6"/>
                        </a:lnTo>
                        <a:lnTo>
                          <a:pt x="7" y="0"/>
                        </a:lnTo>
                        <a:lnTo>
                          <a:pt x="18" y="3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579" name="Oval 31"/>
            <p:cNvSpPr>
              <a:spLocks noChangeAspect="1" noChangeArrowheads="1"/>
            </p:cNvSpPr>
            <p:nvPr/>
          </p:nvSpPr>
          <p:spPr bwMode="auto">
            <a:xfrm>
              <a:off x="861" y="2155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80" name="Oval 32"/>
            <p:cNvSpPr>
              <a:spLocks noChangeAspect="1" noChangeArrowheads="1"/>
            </p:cNvSpPr>
            <p:nvPr/>
          </p:nvSpPr>
          <p:spPr bwMode="auto">
            <a:xfrm>
              <a:off x="477" y="2395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3581" name="Oval 33"/>
            <p:cNvSpPr>
              <a:spLocks noChangeAspect="1" noChangeArrowheads="1"/>
            </p:cNvSpPr>
            <p:nvPr/>
          </p:nvSpPr>
          <p:spPr bwMode="auto">
            <a:xfrm>
              <a:off x="1005" y="2443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582" name="Oval 34"/>
            <p:cNvSpPr>
              <a:spLocks noChangeAspect="1" noChangeArrowheads="1"/>
            </p:cNvSpPr>
            <p:nvPr/>
          </p:nvSpPr>
          <p:spPr bwMode="auto">
            <a:xfrm>
              <a:off x="1101" y="1915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83" name="Oval 35"/>
            <p:cNvSpPr>
              <a:spLocks noChangeAspect="1" noChangeArrowheads="1"/>
            </p:cNvSpPr>
            <p:nvPr/>
          </p:nvSpPr>
          <p:spPr bwMode="auto">
            <a:xfrm>
              <a:off x="813" y="3163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E</a:t>
              </a:r>
            </a:p>
          </p:txBody>
        </p:sp>
        <p:sp>
          <p:nvSpPr>
            <p:cNvPr id="23584" name="Oval 36"/>
            <p:cNvSpPr>
              <a:spLocks noChangeAspect="1" noChangeArrowheads="1"/>
            </p:cNvSpPr>
            <p:nvPr/>
          </p:nvSpPr>
          <p:spPr bwMode="auto">
            <a:xfrm>
              <a:off x="1293" y="3067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23585" name="Oval 37"/>
            <p:cNvSpPr>
              <a:spLocks noChangeAspect="1" noChangeArrowheads="1"/>
            </p:cNvSpPr>
            <p:nvPr/>
          </p:nvSpPr>
          <p:spPr bwMode="auto">
            <a:xfrm>
              <a:off x="2877" y="2827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23586" name="Oval 38"/>
            <p:cNvSpPr>
              <a:spLocks noChangeAspect="1" noChangeArrowheads="1"/>
            </p:cNvSpPr>
            <p:nvPr/>
          </p:nvSpPr>
          <p:spPr bwMode="auto">
            <a:xfrm>
              <a:off x="2925" y="2011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23587" name="Oval 39"/>
            <p:cNvSpPr>
              <a:spLocks noChangeAspect="1" noChangeArrowheads="1"/>
            </p:cNvSpPr>
            <p:nvPr/>
          </p:nvSpPr>
          <p:spPr bwMode="auto">
            <a:xfrm>
              <a:off x="2253" y="2251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H</a:t>
              </a:r>
            </a:p>
          </p:txBody>
        </p:sp>
        <p:sp>
          <p:nvSpPr>
            <p:cNvPr id="23588" name="Oval 40"/>
            <p:cNvSpPr>
              <a:spLocks noChangeAspect="1" noChangeArrowheads="1"/>
            </p:cNvSpPr>
            <p:nvPr/>
          </p:nvSpPr>
          <p:spPr bwMode="auto">
            <a:xfrm>
              <a:off x="1869" y="2827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G</a:t>
              </a:r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5410200" y="3733800"/>
            <a:ext cx="2886075" cy="2546350"/>
            <a:chOff x="3408" y="2208"/>
            <a:chExt cx="1818" cy="1604"/>
          </a:xfrm>
        </p:grpSpPr>
        <p:sp>
          <p:nvSpPr>
            <p:cNvPr id="23558" name="Rectangle 66"/>
            <p:cNvSpPr>
              <a:spLocks noChangeArrowheads="1"/>
            </p:cNvSpPr>
            <p:nvPr/>
          </p:nvSpPr>
          <p:spPr bwMode="auto">
            <a:xfrm>
              <a:off x="3936" y="273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9" name="Rectangle 67"/>
            <p:cNvSpPr>
              <a:spLocks noChangeArrowheads="1"/>
            </p:cNvSpPr>
            <p:nvPr/>
          </p:nvSpPr>
          <p:spPr bwMode="auto">
            <a:xfrm>
              <a:off x="4272" y="273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60" name="Rectangle 68"/>
            <p:cNvSpPr>
              <a:spLocks noChangeArrowheads="1"/>
            </p:cNvSpPr>
            <p:nvPr/>
          </p:nvSpPr>
          <p:spPr bwMode="auto">
            <a:xfrm>
              <a:off x="4608" y="273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23561" name="Rectangle 69"/>
            <p:cNvSpPr>
              <a:spLocks noChangeArrowheads="1"/>
            </p:cNvSpPr>
            <p:nvPr/>
          </p:nvSpPr>
          <p:spPr bwMode="auto">
            <a:xfrm>
              <a:off x="3936" y="297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62" name="Rectangle 70"/>
            <p:cNvSpPr>
              <a:spLocks noChangeArrowheads="1"/>
            </p:cNvSpPr>
            <p:nvPr/>
          </p:nvSpPr>
          <p:spPr bwMode="auto">
            <a:xfrm>
              <a:off x="4272" y="297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63" name="Rectangle 71"/>
            <p:cNvSpPr>
              <a:spLocks noChangeArrowheads="1"/>
            </p:cNvSpPr>
            <p:nvPr/>
          </p:nvSpPr>
          <p:spPr bwMode="auto">
            <a:xfrm>
              <a:off x="4608" y="297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64" name="Rectangle 72"/>
            <p:cNvSpPr>
              <a:spLocks noChangeArrowheads="1"/>
            </p:cNvSpPr>
            <p:nvPr/>
          </p:nvSpPr>
          <p:spPr bwMode="auto">
            <a:xfrm>
              <a:off x="3936" y="321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3565" name="Rectangle 73"/>
            <p:cNvSpPr>
              <a:spLocks noChangeArrowheads="1"/>
            </p:cNvSpPr>
            <p:nvPr/>
          </p:nvSpPr>
          <p:spPr bwMode="auto">
            <a:xfrm>
              <a:off x="4272" y="321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23566" name="Rectangle 74"/>
            <p:cNvSpPr>
              <a:spLocks noChangeArrowheads="1"/>
            </p:cNvSpPr>
            <p:nvPr/>
          </p:nvSpPr>
          <p:spPr bwMode="auto">
            <a:xfrm>
              <a:off x="4608" y="3216"/>
              <a:ext cx="336" cy="24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67" name="Text Box 75"/>
            <p:cNvSpPr txBox="1">
              <a:spLocks noChangeArrowheads="1"/>
            </p:cNvSpPr>
            <p:nvPr/>
          </p:nvSpPr>
          <p:spPr bwMode="auto">
            <a:xfrm>
              <a:off x="4854" y="2351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3568" name="Text Box 76"/>
            <p:cNvSpPr txBox="1">
              <a:spLocks noChangeArrowheads="1"/>
            </p:cNvSpPr>
            <p:nvPr/>
          </p:nvSpPr>
          <p:spPr bwMode="auto">
            <a:xfrm rot="5400000">
              <a:off x="3700" y="3443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3569" name="Rectangle 77"/>
            <p:cNvSpPr>
              <a:spLocks noChangeArrowheads="1"/>
            </p:cNvSpPr>
            <p:nvPr/>
          </p:nvSpPr>
          <p:spPr bwMode="auto">
            <a:xfrm>
              <a:off x="3936" y="249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70" name="Rectangle 78"/>
            <p:cNvSpPr>
              <a:spLocks noChangeArrowheads="1"/>
            </p:cNvSpPr>
            <p:nvPr/>
          </p:nvSpPr>
          <p:spPr bwMode="auto">
            <a:xfrm>
              <a:off x="4272" y="249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71" name="Rectangle 79"/>
            <p:cNvSpPr>
              <a:spLocks noChangeArrowheads="1"/>
            </p:cNvSpPr>
            <p:nvPr/>
          </p:nvSpPr>
          <p:spPr bwMode="auto">
            <a:xfrm>
              <a:off x="4608" y="249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572" name="Rectangle 80"/>
            <p:cNvSpPr>
              <a:spLocks noChangeArrowheads="1"/>
            </p:cNvSpPr>
            <p:nvPr/>
          </p:nvSpPr>
          <p:spPr bwMode="auto">
            <a:xfrm>
              <a:off x="3600" y="273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73" name="Rectangle 81"/>
            <p:cNvSpPr>
              <a:spLocks noChangeArrowheads="1"/>
            </p:cNvSpPr>
            <p:nvPr/>
          </p:nvSpPr>
          <p:spPr bwMode="auto">
            <a:xfrm>
              <a:off x="36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74" name="Rectangle 82"/>
            <p:cNvSpPr>
              <a:spLocks noChangeArrowheads="1"/>
            </p:cNvSpPr>
            <p:nvPr/>
          </p:nvSpPr>
          <p:spPr bwMode="auto">
            <a:xfrm>
              <a:off x="3600" y="321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575" name="Text Box 83"/>
            <p:cNvSpPr txBox="1">
              <a:spLocks noChangeArrowheads="1"/>
            </p:cNvSpPr>
            <p:nvPr/>
          </p:nvSpPr>
          <p:spPr bwMode="auto">
            <a:xfrm>
              <a:off x="3936" y="220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Source</a:t>
              </a:r>
            </a:p>
          </p:txBody>
        </p:sp>
        <p:sp>
          <p:nvSpPr>
            <p:cNvPr id="23576" name="Text Box 84"/>
            <p:cNvSpPr txBox="1">
              <a:spLocks noChangeArrowheads="1"/>
            </p:cNvSpPr>
            <p:nvPr/>
          </p:nvSpPr>
          <p:spPr bwMode="auto">
            <a:xfrm rot="-5400000">
              <a:off x="3192" y="295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Dest</a:t>
              </a:r>
            </a:p>
          </p:txBody>
        </p:sp>
      </p:grpSp>
      <p:sp>
        <p:nvSpPr>
          <p:cNvPr id="23556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Packet-Switched Network Design  (1)</a:t>
            </a:r>
          </a:p>
        </p:txBody>
      </p:sp>
      <p:sp>
        <p:nvSpPr>
          <p:cNvPr id="23557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</a:t>
            </a:r>
          </a:p>
          <a:p>
            <a:pPr lvl="1" eaLnBrk="1" hangingPunct="1"/>
            <a:r>
              <a:rPr lang="en-US" altLang="en-US" smtClean="0"/>
              <a:t>Node locations</a:t>
            </a:r>
          </a:p>
          <a:p>
            <a:pPr lvl="1" eaLnBrk="1" hangingPunct="1"/>
            <a:r>
              <a:rPr lang="en-US" altLang="en-US" smtClean="0"/>
              <a:t>Peak-hour traffic rate between nodes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Procedure</a:t>
            </a:r>
          </a:p>
        </p:txBody>
      </p:sp>
      <p:sp>
        <p:nvSpPr>
          <p:cNvPr id="3789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 eaLnBrk="1" hangingPunct="1">
              <a:buFontTx/>
              <a:buNone/>
            </a:pPr>
            <a:r>
              <a:rPr lang="en-US" altLang="en-US" smtClean="0"/>
              <a:t>Simple procedure …</a:t>
            </a:r>
            <a:endParaRPr lang="en-US" altLang="en-US" smtClean="0">
              <a:solidFill>
                <a:schemeClr val="tx2"/>
              </a:solidFill>
            </a:endParaRPr>
          </a:p>
          <a:p>
            <a:pPr marL="463550" indent="-463550"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1.	</a:t>
            </a:r>
            <a:r>
              <a:rPr lang="en-US" altLang="en-US" smtClean="0"/>
              <a:t>From input flows and routing information, find </a:t>
            </a:r>
            <a:r>
              <a:rPr lang="en-US" altLang="en-US" i="1" smtClean="0"/>
              <a:t>r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using traffic equations</a:t>
            </a:r>
          </a:p>
          <a:p>
            <a:pPr marL="463550" indent="-463550"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2.	</a:t>
            </a:r>
            <a:r>
              <a:rPr lang="en-US" altLang="en-US" smtClean="0"/>
              <a:t>Assign </a:t>
            </a:r>
            <a:r>
              <a:rPr lang="en-US" altLang="en-US" i="1" smtClean="0"/>
              <a:t>C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according to square root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Star Network</a:t>
            </a:r>
          </a:p>
        </p:txBody>
      </p:sp>
      <p:sp>
        <p:nvSpPr>
          <p:cNvPr id="38915" name="Rectangle 10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Several statistical multiplexers homing on a central host</a:t>
            </a:r>
          </a:p>
        </p:txBody>
      </p:sp>
      <p:grpSp>
        <p:nvGrpSpPr>
          <p:cNvPr id="38916" name="Group 1067"/>
          <p:cNvGrpSpPr>
            <a:grpSpLocks/>
          </p:cNvGrpSpPr>
          <p:nvPr/>
        </p:nvGrpSpPr>
        <p:grpSpPr bwMode="auto">
          <a:xfrm>
            <a:off x="2438400" y="2514600"/>
            <a:ext cx="4329113" cy="2636838"/>
            <a:chOff x="1535" y="1728"/>
            <a:chExt cx="2727" cy="1661"/>
          </a:xfrm>
        </p:grpSpPr>
        <p:sp>
          <p:nvSpPr>
            <p:cNvPr id="38917" name="Line 1031"/>
            <p:cNvSpPr>
              <a:spLocks noChangeShapeType="1"/>
            </p:cNvSpPr>
            <p:nvPr/>
          </p:nvSpPr>
          <p:spPr bwMode="auto">
            <a:xfrm rot="-5400000">
              <a:off x="1679" y="273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1032"/>
            <p:cNvSpPr>
              <a:spLocks noChangeShapeType="1"/>
            </p:cNvSpPr>
            <p:nvPr/>
          </p:nvSpPr>
          <p:spPr bwMode="auto">
            <a:xfrm rot="-5400000">
              <a:off x="1679" y="268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Line 1033"/>
            <p:cNvSpPr>
              <a:spLocks noChangeShapeType="1"/>
            </p:cNvSpPr>
            <p:nvPr/>
          </p:nvSpPr>
          <p:spPr bwMode="auto">
            <a:xfrm rot="-5400000">
              <a:off x="1679" y="263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1034"/>
            <p:cNvSpPr>
              <a:spLocks noChangeShapeType="1"/>
            </p:cNvSpPr>
            <p:nvPr/>
          </p:nvSpPr>
          <p:spPr bwMode="auto">
            <a:xfrm rot="-5400000">
              <a:off x="1679" y="259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1035"/>
            <p:cNvSpPr>
              <a:spLocks noChangeShapeType="1"/>
            </p:cNvSpPr>
            <p:nvPr/>
          </p:nvSpPr>
          <p:spPr bwMode="auto">
            <a:xfrm rot="-5400000">
              <a:off x="1679" y="2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Oval 1036"/>
            <p:cNvSpPr>
              <a:spLocks noChangeArrowheads="1"/>
            </p:cNvSpPr>
            <p:nvPr/>
          </p:nvSpPr>
          <p:spPr bwMode="auto">
            <a:xfrm rot="-5400000">
              <a:off x="1487" y="2735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3" name="Line 1039"/>
            <p:cNvSpPr>
              <a:spLocks noChangeShapeType="1"/>
            </p:cNvSpPr>
            <p:nvPr/>
          </p:nvSpPr>
          <p:spPr bwMode="auto">
            <a:xfrm rot="5400000">
              <a:off x="4031" y="2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1040"/>
            <p:cNvSpPr>
              <a:spLocks noChangeShapeType="1"/>
            </p:cNvSpPr>
            <p:nvPr/>
          </p:nvSpPr>
          <p:spPr bwMode="auto">
            <a:xfrm rot="5400000">
              <a:off x="4031" y="259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Line 1041"/>
            <p:cNvSpPr>
              <a:spLocks noChangeShapeType="1"/>
            </p:cNvSpPr>
            <p:nvPr/>
          </p:nvSpPr>
          <p:spPr bwMode="auto">
            <a:xfrm rot="5400000">
              <a:off x="4031" y="263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Line 1042"/>
            <p:cNvSpPr>
              <a:spLocks noChangeShapeType="1"/>
            </p:cNvSpPr>
            <p:nvPr/>
          </p:nvSpPr>
          <p:spPr bwMode="auto">
            <a:xfrm rot="5400000">
              <a:off x="4031" y="268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Line 1043"/>
            <p:cNvSpPr>
              <a:spLocks noChangeShapeType="1"/>
            </p:cNvSpPr>
            <p:nvPr/>
          </p:nvSpPr>
          <p:spPr bwMode="auto">
            <a:xfrm rot="5400000">
              <a:off x="4031" y="273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Oval 1044"/>
            <p:cNvSpPr>
              <a:spLocks noChangeArrowheads="1"/>
            </p:cNvSpPr>
            <p:nvPr/>
          </p:nvSpPr>
          <p:spPr bwMode="auto">
            <a:xfrm rot="5400000">
              <a:off x="3839" y="2735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9" name="Line 1047"/>
            <p:cNvSpPr>
              <a:spLocks noChangeShapeType="1"/>
            </p:cNvSpPr>
            <p:nvPr/>
          </p:nvSpPr>
          <p:spPr bwMode="auto">
            <a:xfrm>
              <a:off x="2784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1048"/>
            <p:cNvSpPr>
              <a:spLocks noChangeShapeType="1"/>
            </p:cNvSpPr>
            <p:nvPr/>
          </p:nvSpPr>
          <p:spPr bwMode="auto">
            <a:xfrm>
              <a:off x="2832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049"/>
            <p:cNvSpPr>
              <a:spLocks noChangeShapeType="1"/>
            </p:cNvSpPr>
            <p:nvPr/>
          </p:nvSpPr>
          <p:spPr bwMode="auto">
            <a:xfrm>
              <a:off x="2880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050"/>
            <p:cNvSpPr>
              <a:spLocks noChangeShapeType="1"/>
            </p:cNvSpPr>
            <p:nvPr/>
          </p:nvSpPr>
          <p:spPr bwMode="auto">
            <a:xfrm>
              <a:off x="2928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051"/>
            <p:cNvSpPr>
              <a:spLocks noChangeShapeType="1"/>
            </p:cNvSpPr>
            <p:nvPr/>
          </p:nvSpPr>
          <p:spPr bwMode="auto">
            <a:xfrm>
              <a:off x="2976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Oval 1052"/>
            <p:cNvSpPr>
              <a:spLocks noChangeArrowheads="1"/>
            </p:cNvSpPr>
            <p:nvPr/>
          </p:nvSpPr>
          <p:spPr bwMode="auto">
            <a:xfrm>
              <a:off x="2688" y="1872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5" name="Line 1053"/>
            <p:cNvSpPr>
              <a:spLocks noChangeShapeType="1"/>
            </p:cNvSpPr>
            <p:nvPr/>
          </p:nvSpPr>
          <p:spPr bwMode="auto">
            <a:xfrm>
              <a:off x="2064" y="2784"/>
              <a:ext cx="48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1054"/>
            <p:cNvSpPr>
              <a:spLocks noChangeShapeType="1"/>
            </p:cNvSpPr>
            <p:nvPr/>
          </p:nvSpPr>
          <p:spPr bwMode="auto">
            <a:xfrm>
              <a:off x="3216" y="2784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055"/>
            <p:cNvSpPr>
              <a:spLocks noChangeShapeType="1"/>
            </p:cNvSpPr>
            <p:nvPr/>
          </p:nvSpPr>
          <p:spPr bwMode="auto">
            <a:xfrm>
              <a:off x="2880" y="2256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Text Box 1056"/>
            <p:cNvSpPr txBox="1">
              <a:spLocks noChangeArrowheads="1"/>
            </p:cNvSpPr>
            <p:nvPr/>
          </p:nvSpPr>
          <p:spPr bwMode="auto">
            <a:xfrm>
              <a:off x="1536" y="2256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1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38939" name="Text Box 1057"/>
            <p:cNvSpPr txBox="1">
              <a:spLocks noChangeArrowheads="1"/>
            </p:cNvSpPr>
            <p:nvPr/>
          </p:nvSpPr>
          <p:spPr bwMode="auto">
            <a:xfrm>
              <a:off x="3936" y="3024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3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38940" name="Text Box 1058"/>
            <p:cNvSpPr txBox="1">
              <a:spLocks noChangeArrowheads="1"/>
            </p:cNvSpPr>
            <p:nvPr/>
          </p:nvSpPr>
          <p:spPr bwMode="auto">
            <a:xfrm>
              <a:off x="3072" y="1728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2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38941" name="Text Box 1059"/>
            <p:cNvSpPr txBox="1">
              <a:spLocks noChangeArrowheads="1"/>
            </p:cNvSpPr>
            <p:nvPr/>
          </p:nvSpPr>
          <p:spPr bwMode="auto">
            <a:xfrm>
              <a:off x="2160" y="2783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1</a:t>
              </a:r>
              <a:endParaRPr lang="en-US" altLang="en-US" sz="2800" b="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38942" name="Text Box 1060"/>
            <p:cNvSpPr txBox="1">
              <a:spLocks noChangeArrowheads="1"/>
            </p:cNvSpPr>
            <p:nvPr/>
          </p:nvSpPr>
          <p:spPr bwMode="auto">
            <a:xfrm>
              <a:off x="2496" y="2208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2</a:t>
              </a:r>
              <a:endParaRPr lang="en-US" altLang="en-US" sz="2800" b="0">
                <a:solidFill>
                  <a:schemeClr val="tx2"/>
                </a:solidFill>
              </a:endParaRPr>
            </a:p>
          </p:txBody>
        </p:sp>
        <p:sp>
          <p:nvSpPr>
            <p:cNvPr id="38943" name="Text Box 1061"/>
            <p:cNvSpPr txBox="1">
              <a:spLocks noChangeArrowheads="1"/>
            </p:cNvSpPr>
            <p:nvPr/>
          </p:nvSpPr>
          <p:spPr bwMode="auto">
            <a:xfrm>
              <a:off x="3264" y="2400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3</a:t>
              </a:r>
              <a:endParaRPr lang="en-US" altLang="en-US" sz="2800" b="0">
                <a:solidFill>
                  <a:schemeClr val="tx2"/>
                </a:solidFill>
              </a:endParaRPr>
            </a:p>
          </p:txBody>
        </p:sp>
        <p:sp>
          <p:nvSpPr>
            <p:cNvPr id="38944" name="AutoShape 1030"/>
            <p:cNvSpPr>
              <a:spLocks noChangeArrowheads="1"/>
            </p:cNvSpPr>
            <p:nvPr/>
          </p:nvSpPr>
          <p:spPr bwMode="auto">
            <a:xfrm rot="-5400000">
              <a:off x="1799" y="2663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AutoShape 1038"/>
            <p:cNvSpPr>
              <a:spLocks noChangeArrowheads="1"/>
            </p:cNvSpPr>
            <p:nvPr/>
          </p:nvSpPr>
          <p:spPr bwMode="auto">
            <a:xfrm rot="5400000">
              <a:off x="3623" y="2663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AutoShape 1046"/>
            <p:cNvSpPr>
              <a:spLocks noChangeArrowheads="1"/>
            </p:cNvSpPr>
            <p:nvPr/>
          </p:nvSpPr>
          <p:spPr bwMode="auto">
            <a:xfrm>
              <a:off x="2736" y="2064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028"/>
            <p:cNvSpPr txBox="1">
              <a:spLocks noChangeArrowheads="1"/>
            </p:cNvSpPr>
            <p:nvPr/>
          </p:nvSpPr>
          <p:spPr bwMode="auto">
            <a:xfrm>
              <a:off x="2544" y="2639"/>
              <a:ext cx="667" cy="306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rgbClr val="000066"/>
                  </a:solidFill>
                </a:rPr>
                <a:t>HOST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Numerical Values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Three offices connected to central database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Main office: 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20 terminals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Branch office: 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5 terminals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Satellite office: 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1 terminal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All user terminals have identical statistics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Mean packet length of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128 bytes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Mean arrival rate of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2,000 packets per second</a:t>
            </a:r>
            <a:r>
              <a:rPr lang="en-US" altLang="en-US" smtClean="0">
                <a:sym typeface="Symbol" pitchFamily="18" charset="2"/>
              </a:rPr>
              <a:t> from each terminal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Total available capacity: 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64 Mbps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endParaRPr lang="en-US" alt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1:  Complete the results for the Branch office.</a:t>
            </a:r>
          </a:p>
        </p:txBody>
      </p:sp>
      <p:sp>
        <p:nvSpPr>
          <p:cNvPr id="40963" name="Rectangle 1038"/>
          <p:cNvSpPr>
            <a:spLocks noChangeArrowheads="1"/>
          </p:cNvSpPr>
          <p:nvPr/>
        </p:nvSpPr>
        <p:spPr bwMode="auto">
          <a:xfrm>
            <a:off x="685800" y="2514600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u="sng">
                <a:solidFill>
                  <a:schemeClr val="tx2"/>
                </a:solidFill>
                <a:sym typeface="Symbol" pitchFamily="18" charset="2"/>
              </a:rPr>
              <a:t>Office</a:t>
            </a:r>
            <a:endParaRPr lang="en-US" altLang="en-US" sz="2800" b="0" u="sng">
              <a:solidFill>
                <a:schemeClr val="tx2"/>
              </a:solidFill>
            </a:endParaRPr>
          </a:p>
        </p:txBody>
      </p:sp>
      <p:sp>
        <p:nvSpPr>
          <p:cNvPr id="40964" name="Rectangle 1039"/>
          <p:cNvSpPr>
            <a:spLocks noChangeArrowheads="1"/>
          </p:cNvSpPr>
          <p:nvPr/>
        </p:nvSpPr>
        <p:spPr bwMode="auto">
          <a:xfrm>
            <a:off x="685800" y="29718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b="0">
                <a:solidFill>
                  <a:schemeClr val="tx2"/>
                </a:solidFill>
                <a:sym typeface="Symbol" pitchFamily="18" charset="2"/>
              </a:rPr>
              <a:t>Main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40965" name="Rectangle 1040"/>
          <p:cNvSpPr>
            <a:spLocks noChangeArrowheads="1"/>
          </p:cNvSpPr>
          <p:nvPr/>
        </p:nvSpPr>
        <p:spPr bwMode="auto">
          <a:xfrm>
            <a:off x="685800" y="38100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b="0">
                <a:solidFill>
                  <a:schemeClr val="tx2"/>
                </a:solidFill>
                <a:sym typeface="Symbol" pitchFamily="18" charset="2"/>
              </a:rPr>
              <a:t>Branch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40966" name="Rectangle 1041"/>
          <p:cNvSpPr>
            <a:spLocks noChangeArrowheads="1"/>
          </p:cNvSpPr>
          <p:nvPr/>
        </p:nvSpPr>
        <p:spPr bwMode="auto">
          <a:xfrm>
            <a:off x="685800" y="46482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b="0">
                <a:solidFill>
                  <a:schemeClr val="tx2"/>
                </a:solidFill>
                <a:sym typeface="Symbol" pitchFamily="18" charset="2"/>
              </a:rPr>
              <a:t>Satellite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40967" name="Rectangle 1042"/>
          <p:cNvSpPr>
            <a:spLocks noChangeArrowheads="1"/>
          </p:cNvSpPr>
          <p:nvPr/>
        </p:nvSpPr>
        <p:spPr bwMode="auto">
          <a:xfrm>
            <a:off x="22860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0968" name="Rectangle 1043"/>
          <p:cNvSpPr>
            <a:spLocks noChangeArrowheads="1"/>
          </p:cNvSpPr>
          <p:nvPr/>
        </p:nvSpPr>
        <p:spPr bwMode="auto">
          <a:xfrm>
            <a:off x="22860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>
              <a:solidFill>
                <a:srgbClr val="000066"/>
              </a:solidFill>
            </a:endParaRPr>
          </a:p>
        </p:txBody>
      </p:sp>
      <p:sp>
        <p:nvSpPr>
          <p:cNvPr id="40969" name="Rectangle 1044"/>
          <p:cNvSpPr>
            <a:spLocks noChangeArrowheads="1"/>
          </p:cNvSpPr>
          <p:nvPr/>
        </p:nvSpPr>
        <p:spPr bwMode="auto">
          <a:xfrm>
            <a:off x="22860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70" name="Rectangle 1045"/>
          <p:cNvSpPr>
            <a:spLocks noChangeArrowheads="1"/>
          </p:cNvSpPr>
          <p:nvPr/>
        </p:nvSpPr>
        <p:spPr bwMode="auto">
          <a:xfrm>
            <a:off x="35052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40.96</a:t>
            </a:r>
          </a:p>
        </p:txBody>
      </p:sp>
      <p:sp>
        <p:nvSpPr>
          <p:cNvPr id="40971" name="Rectangle 1046"/>
          <p:cNvSpPr>
            <a:spLocks noChangeArrowheads="1"/>
          </p:cNvSpPr>
          <p:nvPr/>
        </p:nvSpPr>
        <p:spPr bwMode="auto">
          <a:xfrm>
            <a:off x="35052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>
              <a:solidFill>
                <a:srgbClr val="000066"/>
              </a:solidFill>
            </a:endParaRPr>
          </a:p>
        </p:txBody>
      </p:sp>
      <p:sp>
        <p:nvSpPr>
          <p:cNvPr id="40972" name="Rectangle 1047"/>
          <p:cNvSpPr>
            <a:spLocks noChangeArrowheads="1"/>
          </p:cNvSpPr>
          <p:nvPr/>
        </p:nvSpPr>
        <p:spPr bwMode="auto">
          <a:xfrm>
            <a:off x="35052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 smtClean="0">
                <a:solidFill>
                  <a:schemeClr val="bg1"/>
                </a:solidFill>
              </a:rPr>
              <a:t>2.048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40973" name="Rectangle 1048"/>
          <p:cNvSpPr>
            <a:spLocks noChangeArrowheads="1"/>
          </p:cNvSpPr>
          <p:nvPr/>
        </p:nvSpPr>
        <p:spPr bwMode="auto">
          <a:xfrm>
            <a:off x="47244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6400</a:t>
            </a:r>
          </a:p>
        </p:txBody>
      </p:sp>
      <p:sp>
        <p:nvSpPr>
          <p:cNvPr id="40974" name="Rectangle 1049"/>
          <p:cNvSpPr>
            <a:spLocks noChangeArrowheads="1"/>
          </p:cNvSpPr>
          <p:nvPr/>
        </p:nvSpPr>
        <p:spPr bwMode="auto">
          <a:xfrm>
            <a:off x="47244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>
              <a:solidFill>
                <a:srgbClr val="000066"/>
              </a:solidFill>
            </a:endParaRPr>
          </a:p>
        </p:txBody>
      </p:sp>
      <p:sp>
        <p:nvSpPr>
          <p:cNvPr id="40975" name="Rectangle 1050"/>
          <p:cNvSpPr>
            <a:spLocks noChangeArrowheads="1"/>
          </p:cNvSpPr>
          <p:nvPr/>
        </p:nvSpPr>
        <p:spPr bwMode="auto">
          <a:xfrm>
            <a:off x="47244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 smtClean="0">
                <a:solidFill>
                  <a:schemeClr val="bg1"/>
                </a:solidFill>
              </a:rPr>
              <a:t>1431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40976" name="Rectangle 1051"/>
          <p:cNvSpPr>
            <a:spLocks noChangeArrowheads="1"/>
          </p:cNvSpPr>
          <p:nvPr/>
        </p:nvSpPr>
        <p:spPr bwMode="auto">
          <a:xfrm>
            <a:off x="59436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47.2</a:t>
            </a:r>
          </a:p>
        </p:txBody>
      </p:sp>
      <p:sp>
        <p:nvSpPr>
          <p:cNvPr id="40977" name="Rectangle 1052"/>
          <p:cNvSpPr>
            <a:spLocks noChangeArrowheads="1"/>
          </p:cNvSpPr>
          <p:nvPr/>
        </p:nvSpPr>
        <p:spPr bwMode="auto">
          <a:xfrm>
            <a:off x="59436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>
              <a:solidFill>
                <a:srgbClr val="000066"/>
              </a:solidFill>
            </a:endParaRPr>
          </a:p>
        </p:txBody>
      </p:sp>
      <p:sp>
        <p:nvSpPr>
          <p:cNvPr id="40978" name="Rectangle 1053"/>
          <p:cNvSpPr>
            <a:spLocks noChangeArrowheads="1"/>
          </p:cNvSpPr>
          <p:nvPr/>
        </p:nvSpPr>
        <p:spPr bwMode="auto">
          <a:xfrm>
            <a:off x="59436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 smtClean="0">
                <a:solidFill>
                  <a:schemeClr val="bg1"/>
                </a:solidFill>
              </a:rPr>
              <a:t>3.443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40979" name="Rectangle 1054"/>
          <p:cNvSpPr>
            <a:spLocks noChangeArrowheads="1"/>
          </p:cNvSpPr>
          <p:nvPr/>
        </p:nvSpPr>
        <p:spPr bwMode="auto">
          <a:xfrm>
            <a:off x="71628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0.164</a:t>
            </a:r>
          </a:p>
        </p:txBody>
      </p:sp>
      <p:sp>
        <p:nvSpPr>
          <p:cNvPr id="40980" name="Rectangle 1055"/>
          <p:cNvSpPr>
            <a:spLocks noChangeArrowheads="1"/>
          </p:cNvSpPr>
          <p:nvPr/>
        </p:nvSpPr>
        <p:spPr bwMode="auto">
          <a:xfrm>
            <a:off x="71628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>
              <a:solidFill>
                <a:srgbClr val="000066"/>
              </a:solidFill>
            </a:endParaRPr>
          </a:p>
        </p:txBody>
      </p:sp>
      <p:sp>
        <p:nvSpPr>
          <p:cNvPr id="40981" name="Rectangle 1056"/>
          <p:cNvSpPr>
            <a:spLocks noChangeArrowheads="1"/>
          </p:cNvSpPr>
          <p:nvPr/>
        </p:nvSpPr>
        <p:spPr bwMode="auto">
          <a:xfrm>
            <a:off x="71628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bg1"/>
                </a:solidFill>
              </a:rPr>
              <a:t>0.734</a:t>
            </a:r>
          </a:p>
        </p:txBody>
      </p:sp>
      <p:sp>
        <p:nvSpPr>
          <p:cNvPr id="40982" name="Rectangle 10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Results (Exercise 1)</a:t>
            </a:r>
          </a:p>
        </p:txBody>
      </p:sp>
      <p:sp>
        <p:nvSpPr>
          <p:cNvPr id="40983" name="Rectangle 1058"/>
          <p:cNvSpPr>
            <a:spLocks noChangeArrowheads="1"/>
          </p:cNvSpPr>
          <p:nvPr/>
        </p:nvSpPr>
        <p:spPr bwMode="auto">
          <a:xfrm>
            <a:off x="2286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KPkts/</a:t>
            </a:r>
            <a:br>
              <a:rPr lang="en-US" altLang="en-US" b="0"/>
            </a:br>
            <a:r>
              <a:rPr lang="en-US" altLang="en-US" b="0"/>
              <a:t>second</a:t>
            </a:r>
          </a:p>
        </p:txBody>
      </p:sp>
      <p:sp>
        <p:nvSpPr>
          <p:cNvPr id="40984" name="Rectangle 1059"/>
          <p:cNvSpPr>
            <a:spLocks noChangeArrowheads="1"/>
          </p:cNvSpPr>
          <p:nvPr/>
        </p:nvSpPr>
        <p:spPr bwMode="auto">
          <a:xfrm>
            <a:off x="35052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Mbps</a:t>
            </a:r>
          </a:p>
        </p:txBody>
      </p:sp>
      <p:sp>
        <p:nvSpPr>
          <p:cNvPr id="40985" name="Rectangle 1060"/>
          <p:cNvSpPr>
            <a:spLocks noChangeArrowheads="1"/>
          </p:cNvSpPr>
          <p:nvPr/>
        </p:nvSpPr>
        <p:spPr bwMode="auto">
          <a:xfrm>
            <a:off x="47244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  <a:r>
              <a:rPr lang="en-US" altLang="en-US" b="0" baseline="30000"/>
              <a:t>1/2</a:t>
            </a:r>
            <a:endParaRPr lang="en-US" altLang="en-US" b="0"/>
          </a:p>
        </p:txBody>
      </p:sp>
      <p:sp>
        <p:nvSpPr>
          <p:cNvPr id="40986" name="Rectangle 1061"/>
          <p:cNvSpPr>
            <a:spLocks noChangeArrowheads="1"/>
          </p:cNvSpPr>
          <p:nvPr/>
        </p:nvSpPr>
        <p:spPr bwMode="auto">
          <a:xfrm>
            <a:off x="59436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Mbps</a:t>
            </a:r>
          </a:p>
        </p:txBody>
      </p:sp>
      <p:sp>
        <p:nvSpPr>
          <p:cNvPr id="40987" name="Rectangle 1062"/>
          <p:cNvSpPr>
            <a:spLocks noChangeArrowheads="1"/>
          </p:cNvSpPr>
          <p:nvPr/>
        </p:nvSpPr>
        <p:spPr bwMode="auto">
          <a:xfrm>
            <a:off x="71628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ms</a:t>
            </a:r>
          </a:p>
        </p:txBody>
      </p:sp>
      <p:sp>
        <p:nvSpPr>
          <p:cNvPr id="229416" name="Rectangle 1064"/>
          <p:cNvSpPr>
            <a:spLocks noChangeArrowheads="1"/>
          </p:cNvSpPr>
          <p:nvPr/>
        </p:nvSpPr>
        <p:spPr bwMode="auto">
          <a:xfrm>
            <a:off x="2286000" y="38100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10</a:t>
            </a:r>
          </a:p>
        </p:txBody>
      </p:sp>
      <p:sp>
        <p:nvSpPr>
          <p:cNvPr id="229417" name="Rectangle 1065"/>
          <p:cNvSpPr>
            <a:spLocks noChangeArrowheads="1"/>
          </p:cNvSpPr>
          <p:nvPr/>
        </p:nvSpPr>
        <p:spPr bwMode="auto">
          <a:xfrm>
            <a:off x="3505200" y="38100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10.24</a:t>
            </a:r>
          </a:p>
        </p:txBody>
      </p:sp>
      <p:sp>
        <p:nvSpPr>
          <p:cNvPr id="229418" name="Rectangle 1066"/>
          <p:cNvSpPr>
            <a:spLocks noChangeArrowheads="1"/>
          </p:cNvSpPr>
          <p:nvPr/>
        </p:nvSpPr>
        <p:spPr bwMode="auto">
          <a:xfrm>
            <a:off x="4724400" y="38100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3200</a:t>
            </a:r>
          </a:p>
        </p:txBody>
      </p:sp>
      <p:sp>
        <p:nvSpPr>
          <p:cNvPr id="229419" name="Rectangle 1067"/>
          <p:cNvSpPr>
            <a:spLocks noChangeArrowheads="1"/>
          </p:cNvSpPr>
          <p:nvPr/>
        </p:nvSpPr>
        <p:spPr bwMode="auto">
          <a:xfrm>
            <a:off x="5943600" y="38100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 smtClean="0"/>
              <a:t>13.44</a:t>
            </a:r>
            <a:endParaRPr lang="en-US" altLang="en-US" b="0" dirty="0"/>
          </a:p>
        </p:txBody>
      </p:sp>
      <p:sp>
        <p:nvSpPr>
          <p:cNvPr id="229420" name="Rectangle 1068"/>
          <p:cNvSpPr>
            <a:spLocks noChangeArrowheads="1"/>
          </p:cNvSpPr>
          <p:nvPr/>
        </p:nvSpPr>
        <p:spPr bwMode="auto">
          <a:xfrm>
            <a:off x="7162800" y="38100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 smtClean="0"/>
              <a:t>0.328</a:t>
            </a:r>
            <a:endParaRPr lang="en-US" altLang="en-US" b="0" dirty="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6549" y="2395274"/>
            <a:ext cx="558102" cy="461665"/>
          </a:xfrm>
          <a:prstGeom prst="rect">
            <a:avLst/>
          </a:prstGeom>
          <a:blipFill rotWithShape="1">
            <a:blip r:embed="rId3" cstate="print"/>
            <a:stretch>
              <a:fillRect b="-3947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9374" y="2395275"/>
            <a:ext cx="530851" cy="461665"/>
          </a:xfrm>
          <a:prstGeom prst="rect">
            <a:avLst/>
          </a:prstGeom>
          <a:blipFill rotWithShape="1">
            <a:blip r:embed="rId4" cstate="print"/>
            <a:stretch>
              <a:fillRect b="-3947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67521" y="2395275"/>
            <a:ext cx="732958" cy="461665"/>
          </a:xfrm>
          <a:prstGeom prst="rect">
            <a:avLst/>
          </a:prstGeom>
          <a:blipFill rotWithShape="1">
            <a:blip r:embed="rId5" cstate="print"/>
            <a:stretch>
              <a:fillRect b="-2632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74149" y="2395275"/>
            <a:ext cx="558102" cy="461665"/>
          </a:xfrm>
          <a:prstGeom prst="rect">
            <a:avLst/>
          </a:prstGeom>
          <a:blipFill rotWithShape="1">
            <a:blip r:embed="rId6" cstate="print"/>
            <a:stretch>
              <a:fillRect b="-3947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4" name="TextBox 4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2271" y="2395273"/>
            <a:ext cx="940257" cy="461665"/>
          </a:xfrm>
          <a:prstGeom prst="rect">
            <a:avLst/>
          </a:prstGeom>
          <a:blipFill rotWithShape="1">
            <a:blip r:embed="rId7" cstate="print"/>
            <a:stretch>
              <a:fillRect b="-3947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6" grpId="0" animBg="1" autoUpdateAnimBg="0"/>
      <p:bldP spid="229417" grpId="0" animBg="1" autoUpdateAnimBg="0"/>
      <p:bldP spid="229418" grpId="0" animBg="1" autoUpdateAnimBg="0"/>
      <p:bldP spid="229419" grpId="0" animBg="1" autoUpdateAnimBg="0"/>
      <p:bldP spid="22942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Average Delay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delay of a packet through the network is 0.218 ms</a:t>
            </a:r>
          </a:p>
          <a:p>
            <a:pPr lvl="1" eaLnBrk="1" hangingPunct="1"/>
            <a:r>
              <a:rPr lang="en-US" altLang="en-US" smtClean="0"/>
              <a:t>Sum of delays per source weighted by fraction of traffic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30350" y="2447925"/>
          <a:ext cx="569436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2838557" imgH="628785" progId="Equation.DSMT4">
                  <p:embed/>
                </p:oleObj>
              </mc:Choice>
              <mc:Fallback>
                <p:oleObj name="Equation" r:id="rId3" imgW="2838557" imgH="628785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447925"/>
                        <a:ext cx="569436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Notes on the Results</a:t>
            </a:r>
          </a:p>
        </p:txBody>
      </p:sp>
      <p:sp>
        <p:nvSpPr>
          <p:cNvPr id="4301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The largest arrival rates (Main office) get smallest delays — Is this fair?</a:t>
            </a:r>
          </a:p>
          <a:p>
            <a:pPr lvl="1"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Main:	0.164 ms (40 KPkts/s)</a:t>
            </a:r>
          </a:p>
          <a:p>
            <a:pPr lvl="1"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Branch:	0.328 ms (10 KPkts/s)</a:t>
            </a:r>
          </a:p>
          <a:p>
            <a:pPr lvl="1"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Satellite:	0.734 ms (2 KPkts/s)</a:t>
            </a:r>
          </a:p>
          <a:p>
            <a:pPr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Need to extend results to apply to a general topology — here just a simple star topology</a:t>
            </a:r>
          </a:p>
          <a:p>
            <a:pPr eaLnBrk="1" hangingPunct="1">
              <a:tabLst>
                <a:tab pos="2227263" algn="l"/>
              </a:tabLst>
            </a:pPr>
            <a:r>
              <a:rPr lang="en-US" altLang="en-US" smtClean="0">
                <a:sym typeface="Symbol" pitchFamily="18" charset="2"/>
              </a:rPr>
              <a:t>Do we really want to minimize mean delay?  Or, are there other options?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Capacity Assignment Problem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Want to extend to general topologies</a:t>
            </a:r>
          </a:p>
          <a:p>
            <a:pPr lvl="1" eaLnBrk="1" hangingPunct="1"/>
            <a:r>
              <a:rPr lang="en-US" altLang="en-US" smtClean="0"/>
              <a:t>Previous example considered a star topology</a:t>
            </a:r>
          </a:p>
          <a:p>
            <a:pPr eaLnBrk="1" hangingPunct="1"/>
            <a:r>
              <a:rPr lang="en-US" altLang="en-US" smtClean="0"/>
              <a:t>Traffic on each link, {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}, determined by …</a:t>
            </a:r>
          </a:p>
          <a:p>
            <a:pPr lvl="1" eaLnBrk="1" hangingPunct="1"/>
            <a:r>
              <a:rPr lang="en-US" altLang="en-US" smtClean="0"/>
              <a:t>Source-destination traffic</a:t>
            </a:r>
          </a:p>
          <a:p>
            <a:pPr lvl="1" eaLnBrk="1" hangingPunct="1"/>
            <a:r>
              <a:rPr lang="en-US" altLang="en-US" smtClean="0"/>
              <a:t>Network topology</a:t>
            </a:r>
          </a:p>
          <a:p>
            <a:pPr lvl="1" eaLnBrk="1" hangingPunct="1"/>
            <a:r>
              <a:rPr lang="en-US" altLang="en-US" smtClean="0"/>
              <a:t>Routing in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0"/>
          <p:cNvGrpSpPr>
            <a:grpSpLocks/>
          </p:cNvGrpSpPr>
          <p:nvPr/>
        </p:nvGrpSpPr>
        <p:grpSpPr bwMode="auto">
          <a:xfrm>
            <a:off x="1387475" y="1219200"/>
            <a:ext cx="6461125" cy="3733800"/>
            <a:chOff x="730" y="1200"/>
            <a:chExt cx="4070" cy="2352"/>
          </a:xfrm>
        </p:grpSpPr>
        <p:sp>
          <p:nvSpPr>
            <p:cNvPr id="45061" name="Line 15"/>
            <p:cNvSpPr>
              <a:spLocks noChangeShapeType="1"/>
            </p:cNvSpPr>
            <p:nvPr/>
          </p:nvSpPr>
          <p:spPr bwMode="auto">
            <a:xfrm flipV="1">
              <a:off x="1008" y="2160"/>
              <a:ext cx="912" cy="6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16"/>
            <p:cNvSpPr>
              <a:spLocks noChangeShapeType="1"/>
            </p:cNvSpPr>
            <p:nvPr/>
          </p:nvSpPr>
          <p:spPr bwMode="auto">
            <a:xfrm>
              <a:off x="1008" y="2880"/>
              <a:ext cx="1872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17"/>
            <p:cNvSpPr>
              <a:spLocks noChangeShapeType="1"/>
            </p:cNvSpPr>
            <p:nvPr/>
          </p:nvSpPr>
          <p:spPr bwMode="auto">
            <a:xfrm>
              <a:off x="2064" y="2304"/>
              <a:ext cx="864" cy="67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18"/>
            <p:cNvSpPr>
              <a:spLocks noChangeShapeType="1"/>
            </p:cNvSpPr>
            <p:nvPr/>
          </p:nvSpPr>
          <p:spPr bwMode="auto">
            <a:xfrm flipV="1">
              <a:off x="2112" y="1632"/>
              <a:ext cx="1056" cy="4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19"/>
            <p:cNvSpPr>
              <a:spLocks noChangeShapeType="1"/>
            </p:cNvSpPr>
            <p:nvPr/>
          </p:nvSpPr>
          <p:spPr bwMode="auto">
            <a:xfrm flipV="1">
              <a:off x="2976" y="1776"/>
              <a:ext cx="288" cy="12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20"/>
            <p:cNvSpPr>
              <a:spLocks noChangeShapeType="1"/>
            </p:cNvSpPr>
            <p:nvPr/>
          </p:nvSpPr>
          <p:spPr bwMode="auto">
            <a:xfrm flipV="1">
              <a:off x="3072" y="2352"/>
              <a:ext cx="1344" cy="8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21"/>
            <p:cNvSpPr>
              <a:spLocks noChangeShapeType="1"/>
            </p:cNvSpPr>
            <p:nvPr/>
          </p:nvSpPr>
          <p:spPr bwMode="auto">
            <a:xfrm>
              <a:off x="3408" y="1584"/>
              <a:ext cx="1008" cy="6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Text Box 3"/>
            <p:cNvSpPr txBox="1">
              <a:spLocks noChangeArrowheads="1"/>
            </p:cNvSpPr>
            <p:nvPr/>
          </p:nvSpPr>
          <p:spPr bwMode="auto">
            <a:xfrm>
              <a:off x="768" y="2607"/>
              <a:ext cx="267" cy="3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069" name="Text Box 4"/>
            <p:cNvSpPr txBox="1">
              <a:spLocks noChangeArrowheads="1"/>
            </p:cNvSpPr>
            <p:nvPr/>
          </p:nvSpPr>
          <p:spPr bwMode="auto">
            <a:xfrm>
              <a:off x="1648" y="168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Denver</a:t>
              </a:r>
            </a:p>
          </p:txBody>
        </p:sp>
        <p:sp>
          <p:nvSpPr>
            <p:cNvPr id="45070" name="Text Box 5"/>
            <p:cNvSpPr txBox="1">
              <a:spLocks noChangeArrowheads="1"/>
            </p:cNvSpPr>
            <p:nvPr/>
          </p:nvSpPr>
          <p:spPr bwMode="auto">
            <a:xfrm>
              <a:off x="730" y="2351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LA</a:t>
              </a:r>
            </a:p>
          </p:txBody>
        </p:sp>
        <p:sp>
          <p:nvSpPr>
            <p:cNvPr id="45071" name="Text Box 6"/>
            <p:cNvSpPr txBox="1">
              <a:spLocks noChangeArrowheads="1"/>
            </p:cNvSpPr>
            <p:nvPr/>
          </p:nvSpPr>
          <p:spPr bwMode="auto">
            <a:xfrm>
              <a:off x="1776" y="30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5072" name="Text Box 7"/>
            <p:cNvSpPr txBox="1">
              <a:spLocks noChangeArrowheads="1"/>
            </p:cNvSpPr>
            <p:nvPr/>
          </p:nvSpPr>
          <p:spPr bwMode="auto">
            <a:xfrm>
              <a:off x="1392" y="215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5073" name="Text Box 8"/>
            <p:cNvSpPr txBox="1">
              <a:spLocks noChangeArrowheads="1"/>
            </p:cNvSpPr>
            <p:nvPr/>
          </p:nvSpPr>
          <p:spPr bwMode="auto">
            <a:xfrm>
              <a:off x="2544" y="326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Dallas</a:t>
              </a:r>
            </a:p>
          </p:txBody>
        </p:sp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2832" y="120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Chicago</a:t>
              </a:r>
            </a:p>
          </p:txBody>
        </p:sp>
        <p:sp>
          <p:nvSpPr>
            <p:cNvPr id="45075" name="Text Box 10"/>
            <p:cNvSpPr txBox="1">
              <a:spLocks noChangeArrowheads="1"/>
            </p:cNvSpPr>
            <p:nvPr/>
          </p:nvSpPr>
          <p:spPr bwMode="auto">
            <a:xfrm>
              <a:off x="4272" y="18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DC</a:t>
              </a:r>
            </a:p>
          </p:txBody>
        </p:sp>
        <p:sp>
          <p:nvSpPr>
            <p:cNvPr id="45076" name="Text Box 11"/>
            <p:cNvSpPr txBox="1">
              <a:spLocks noChangeArrowheads="1"/>
            </p:cNvSpPr>
            <p:nvPr/>
          </p:nvSpPr>
          <p:spPr bwMode="auto">
            <a:xfrm>
              <a:off x="4416" y="2079"/>
              <a:ext cx="267" cy="3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5077" name="Text Box 12"/>
            <p:cNvSpPr txBox="1">
              <a:spLocks noChangeArrowheads="1"/>
            </p:cNvSpPr>
            <p:nvPr/>
          </p:nvSpPr>
          <p:spPr bwMode="auto">
            <a:xfrm>
              <a:off x="3168" y="1455"/>
              <a:ext cx="280" cy="3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5078" name="Text Box 13"/>
            <p:cNvSpPr txBox="1">
              <a:spLocks noChangeArrowheads="1"/>
            </p:cNvSpPr>
            <p:nvPr/>
          </p:nvSpPr>
          <p:spPr bwMode="auto">
            <a:xfrm>
              <a:off x="2880" y="2943"/>
              <a:ext cx="280" cy="3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079" name="Text Box 14"/>
            <p:cNvSpPr txBox="1">
              <a:spLocks noChangeArrowheads="1"/>
            </p:cNvSpPr>
            <p:nvPr/>
          </p:nvSpPr>
          <p:spPr bwMode="auto">
            <a:xfrm>
              <a:off x="1920" y="1983"/>
              <a:ext cx="267" cy="3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5080" name="Text Box 22"/>
            <p:cNvSpPr txBox="1">
              <a:spLocks noChangeArrowheads="1"/>
            </p:cNvSpPr>
            <p:nvPr/>
          </p:nvSpPr>
          <p:spPr bwMode="auto">
            <a:xfrm>
              <a:off x="3168" y="21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5081" name="Text Box 23"/>
            <p:cNvSpPr txBox="1">
              <a:spLocks noChangeArrowheads="1"/>
            </p:cNvSpPr>
            <p:nvPr/>
          </p:nvSpPr>
          <p:spPr bwMode="auto">
            <a:xfrm>
              <a:off x="2544" y="15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45082" name="Text Box 24"/>
            <p:cNvSpPr txBox="1">
              <a:spLocks noChangeArrowheads="1"/>
            </p:cNvSpPr>
            <p:nvPr/>
          </p:nvSpPr>
          <p:spPr bwMode="auto">
            <a:xfrm>
              <a:off x="2448" y="239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45083" name="Text Box 25"/>
            <p:cNvSpPr txBox="1">
              <a:spLocks noChangeArrowheads="1"/>
            </p:cNvSpPr>
            <p:nvPr/>
          </p:nvSpPr>
          <p:spPr bwMode="auto">
            <a:xfrm>
              <a:off x="3840" y="163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45084" name="Text Box 26"/>
            <p:cNvSpPr txBox="1">
              <a:spLocks noChangeArrowheads="1"/>
            </p:cNvSpPr>
            <p:nvPr/>
          </p:nvSpPr>
          <p:spPr bwMode="auto">
            <a:xfrm>
              <a:off x="3744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6</a:t>
              </a:r>
            </a:p>
          </p:txBody>
        </p:sp>
      </p:grpSp>
      <p:sp>
        <p:nvSpPr>
          <p:cNvPr id="4505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General Mesh Topology</a:t>
            </a:r>
          </a:p>
        </p:txBody>
      </p:sp>
      <p:sp>
        <p:nvSpPr>
          <p:cNvPr id="45060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5160963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en-US" smtClean="0"/>
              <a:t>C = 48 Kbps</a:t>
            </a:r>
          </a:p>
          <a:p>
            <a:pPr eaLnBrk="1" hangingPunct="1"/>
            <a:r>
              <a:rPr lang="en-US" altLang="en-US" smtClean="0"/>
              <a:t>Average packet length = 1000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48"/>
          <p:cNvGrpSpPr>
            <a:grpSpLocks/>
          </p:cNvGrpSpPr>
          <p:nvPr/>
        </p:nvGrpSpPr>
        <p:grpSpPr bwMode="auto">
          <a:xfrm>
            <a:off x="1676400" y="1371600"/>
            <a:ext cx="5943600" cy="3200400"/>
            <a:chOff x="960" y="864"/>
            <a:chExt cx="3744" cy="2016"/>
          </a:xfrm>
        </p:grpSpPr>
        <p:sp>
          <p:nvSpPr>
            <p:cNvPr id="46085" name="Rectangle 11"/>
            <p:cNvSpPr>
              <a:spLocks noChangeArrowheads="1"/>
            </p:cNvSpPr>
            <p:nvPr/>
          </p:nvSpPr>
          <p:spPr bwMode="auto">
            <a:xfrm>
              <a:off x="2208" y="1440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0.75</a:t>
              </a:r>
            </a:p>
          </p:txBody>
        </p:sp>
        <p:sp>
          <p:nvSpPr>
            <p:cNvPr id="46086" name="Rectangle 12"/>
            <p:cNvSpPr>
              <a:spLocks noChangeArrowheads="1"/>
            </p:cNvSpPr>
            <p:nvPr/>
          </p:nvSpPr>
          <p:spPr bwMode="auto">
            <a:xfrm>
              <a:off x="1584" y="1440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46087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0.61</a:t>
              </a:r>
            </a:p>
          </p:txBody>
        </p:sp>
        <p:sp>
          <p:nvSpPr>
            <p:cNvPr id="46088" name="Rectangle 14"/>
            <p:cNvSpPr>
              <a:spLocks noChangeArrowheads="1"/>
            </p:cNvSpPr>
            <p:nvPr/>
          </p:nvSpPr>
          <p:spPr bwMode="auto">
            <a:xfrm>
              <a:off x="3456" y="1440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2.4</a:t>
              </a:r>
            </a:p>
          </p:txBody>
        </p:sp>
        <p:sp>
          <p:nvSpPr>
            <p:cNvPr id="46089" name="Rectangle 15"/>
            <p:cNvSpPr>
              <a:spLocks noChangeArrowheads="1"/>
            </p:cNvSpPr>
            <p:nvPr/>
          </p:nvSpPr>
          <p:spPr bwMode="auto">
            <a:xfrm>
              <a:off x="4080" y="1440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2.94</a:t>
              </a:r>
            </a:p>
          </p:txBody>
        </p:sp>
        <p:sp>
          <p:nvSpPr>
            <p:cNvPr id="46090" name="Rectangle 16"/>
            <p:cNvSpPr>
              <a:spLocks noChangeArrowheads="1"/>
            </p:cNvSpPr>
            <p:nvPr/>
          </p:nvSpPr>
          <p:spPr bwMode="auto">
            <a:xfrm>
              <a:off x="1584" y="1728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0.75</a:t>
              </a:r>
            </a:p>
          </p:txBody>
        </p:sp>
        <p:sp>
          <p:nvSpPr>
            <p:cNvPr id="46091" name="Rectangle 17"/>
            <p:cNvSpPr>
              <a:spLocks noChangeArrowheads="1"/>
            </p:cNvSpPr>
            <p:nvPr/>
          </p:nvSpPr>
          <p:spPr bwMode="auto">
            <a:xfrm>
              <a:off x="2208" y="1728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46092" name="Rectangle 18"/>
            <p:cNvSpPr>
              <a:spLocks noChangeArrowheads="1"/>
            </p:cNvSpPr>
            <p:nvPr/>
          </p:nvSpPr>
          <p:spPr bwMode="auto">
            <a:xfrm>
              <a:off x="2832" y="1728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0.13</a:t>
              </a:r>
            </a:p>
          </p:txBody>
        </p:sp>
        <p:sp>
          <p:nvSpPr>
            <p:cNvPr id="46093" name="Rectangle 19"/>
            <p:cNvSpPr>
              <a:spLocks noChangeArrowheads="1"/>
            </p:cNvSpPr>
            <p:nvPr/>
          </p:nvSpPr>
          <p:spPr bwMode="auto">
            <a:xfrm>
              <a:off x="3456" y="1728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0.63</a:t>
              </a:r>
            </a:p>
          </p:txBody>
        </p:sp>
        <p:sp>
          <p:nvSpPr>
            <p:cNvPr id="46094" name="Rectangle 20"/>
            <p:cNvSpPr>
              <a:spLocks noChangeArrowheads="1"/>
            </p:cNvSpPr>
            <p:nvPr/>
          </p:nvSpPr>
          <p:spPr bwMode="auto">
            <a:xfrm>
              <a:off x="4080" y="1728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0.61</a:t>
              </a:r>
            </a:p>
          </p:txBody>
        </p:sp>
        <p:sp>
          <p:nvSpPr>
            <p:cNvPr id="46095" name="Rectangle 21"/>
            <p:cNvSpPr>
              <a:spLocks noChangeArrowheads="1"/>
            </p:cNvSpPr>
            <p:nvPr/>
          </p:nvSpPr>
          <p:spPr bwMode="auto">
            <a:xfrm>
              <a:off x="1584" y="2016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0.61</a:t>
              </a:r>
            </a:p>
          </p:txBody>
        </p:sp>
        <p:sp>
          <p:nvSpPr>
            <p:cNvPr id="46096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46097" name="Rectangle 23"/>
            <p:cNvSpPr>
              <a:spLocks noChangeArrowheads="1"/>
            </p:cNvSpPr>
            <p:nvPr/>
          </p:nvSpPr>
          <p:spPr bwMode="auto">
            <a:xfrm>
              <a:off x="2208" y="2016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0.13</a:t>
              </a:r>
            </a:p>
          </p:txBody>
        </p:sp>
        <p:sp>
          <p:nvSpPr>
            <p:cNvPr id="46098" name="Rectangle 24"/>
            <p:cNvSpPr>
              <a:spLocks noChangeArrowheads="1"/>
            </p:cNvSpPr>
            <p:nvPr/>
          </p:nvSpPr>
          <p:spPr bwMode="auto">
            <a:xfrm>
              <a:off x="3456" y="2016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0.82</a:t>
              </a:r>
            </a:p>
          </p:txBody>
        </p:sp>
        <p:sp>
          <p:nvSpPr>
            <p:cNvPr id="46099" name="Rectangle 25"/>
            <p:cNvSpPr>
              <a:spLocks noChangeArrowheads="1"/>
            </p:cNvSpPr>
            <p:nvPr/>
          </p:nvSpPr>
          <p:spPr bwMode="auto">
            <a:xfrm>
              <a:off x="4080" y="2016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0.94</a:t>
              </a:r>
            </a:p>
          </p:txBody>
        </p:sp>
        <p:sp>
          <p:nvSpPr>
            <p:cNvPr id="46100" name="Rectangle 26"/>
            <p:cNvSpPr>
              <a:spLocks noChangeArrowheads="1"/>
            </p:cNvSpPr>
            <p:nvPr/>
          </p:nvSpPr>
          <p:spPr bwMode="auto">
            <a:xfrm>
              <a:off x="1584" y="2304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2.4</a:t>
              </a:r>
            </a:p>
          </p:txBody>
        </p:sp>
        <p:sp>
          <p:nvSpPr>
            <p:cNvPr id="46101" name="Rectangle 27"/>
            <p:cNvSpPr>
              <a:spLocks noChangeArrowheads="1"/>
            </p:cNvSpPr>
            <p:nvPr/>
          </p:nvSpPr>
          <p:spPr bwMode="auto">
            <a:xfrm>
              <a:off x="3456" y="2304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46102" name="Rectangle 28"/>
            <p:cNvSpPr>
              <a:spLocks noChangeArrowheads="1"/>
            </p:cNvSpPr>
            <p:nvPr/>
          </p:nvSpPr>
          <p:spPr bwMode="auto">
            <a:xfrm>
              <a:off x="2208" y="2304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0.63</a:t>
              </a:r>
            </a:p>
          </p:txBody>
        </p:sp>
        <p:sp>
          <p:nvSpPr>
            <p:cNvPr id="46103" name="Rectangle 29"/>
            <p:cNvSpPr>
              <a:spLocks noChangeArrowheads="1"/>
            </p:cNvSpPr>
            <p:nvPr/>
          </p:nvSpPr>
          <p:spPr bwMode="auto">
            <a:xfrm>
              <a:off x="2832" y="2304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0.82</a:t>
              </a:r>
            </a:p>
          </p:txBody>
        </p:sp>
        <p:sp>
          <p:nvSpPr>
            <p:cNvPr id="46104" name="Rectangle 30"/>
            <p:cNvSpPr>
              <a:spLocks noChangeArrowheads="1"/>
            </p:cNvSpPr>
            <p:nvPr/>
          </p:nvSpPr>
          <p:spPr bwMode="auto">
            <a:xfrm>
              <a:off x="4080" y="2304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9.34</a:t>
              </a:r>
            </a:p>
          </p:txBody>
        </p:sp>
        <p:sp>
          <p:nvSpPr>
            <p:cNvPr id="46105" name="Rectangle 31"/>
            <p:cNvSpPr>
              <a:spLocks noChangeArrowheads="1"/>
            </p:cNvSpPr>
            <p:nvPr/>
          </p:nvSpPr>
          <p:spPr bwMode="auto">
            <a:xfrm>
              <a:off x="1584" y="2592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2.94</a:t>
              </a:r>
            </a:p>
          </p:txBody>
        </p:sp>
        <p:sp>
          <p:nvSpPr>
            <p:cNvPr id="46106" name="Rectangle 32"/>
            <p:cNvSpPr>
              <a:spLocks noChangeArrowheads="1"/>
            </p:cNvSpPr>
            <p:nvPr/>
          </p:nvSpPr>
          <p:spPr bwMode="auto">
            <a:xfrm>
              <a:off x="4080" y="2592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46107" name="Rectangle 33"/>
            <p:cNvSpPr>
              <a:spLocks noChangeArrowheads="1"/>
            </p:cNvSpPr>
            <p:nvPr/>
          </p:nvSpPr>
          <p:spPr bwMode="auto">
            <a:xfrm>
              <a:off x="2208" y="2592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0.61</a:t>
              </a:r>
            </a:p>
          </p:txBody>
        </p:sp>
        <p:sp>
          <p:nvSpPr>
            <p:cNvPr id="46108" name="Rectangle 34"/>
            <p:cNvSpPr>
              <a:spLocks noChangeArrowheads="1"/>
            </p:cNvSpPr>
            <p:nvPr/>
          </p:nvSpPr>
          <p:spPr bwMode="auto">
            <a:xfrm>
              <a:off x="2832" y="2592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0.94</a:t>
              </a:r>
            </a:p>
          </p:txBody>
        </p:sp>
        <p:sp>
          <p:nvSpPr>
            <p:cNvPr id="46109" name="Rectangle 35"/>
            <p:cNvSpPr>
              <a:spLocks noChangeArrowheads="1"/>
            </p:cNvSpPr>
            <p:nvPr/>
          </p:nvSpPr>
          <p:spPr bwMode="auto">
            <a:xfrm>
              <a:off x="3456" y="2592"/>
              <a:ext cx="624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9.34</a:t>
              </a:r>
            </a:p>
          </p:txBody>
        </p:sp>
        <p:sp>
          <p:nvSpPr>
            <p:cNvPr id="46110" name="Rectangle 36"/>
            <p:cNvSpPr>
              <a:spLocks noChangeArrowheads="1"/>
            </p:cNvSpPr>
            <p:nvPr/>
          </p:nvSpPr>
          <p:spPr bwMode="auto">
            <a:xfrm>
              <a:off x="1200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6111" name="Rectangle 37"/>
            <p:cNvSpPr>
              <a:spLocks noChangeArrowheads="1"/>
            </p:cNvSpPr>
            <p:nvPr/>
          </p:nvSpPr>
          <p:spPr bwMode="auto">
            <a:xfrm>
              <a:off x="1200" y="17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46112" name="Rectangle 38"/>
            <p:cNvSpPr>
              <a:spLocks noChangeArrowheads="1"/>
            </p:cNvSpPr>
            <p:nvPr/>
          </p:nvSpPr>
          <p:spPr bwMode="auto">
            <a:xfrm>
              <a:off x="1200" y="20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46113" name="Rectangle 39"/>
            <p:cNvSpPr>
              <a:spLocks noChangeArrowheads="1"/>
            </p:cNvSpPr>
            <p:nvPr/>
          </p:nvSpPr>
          <p:spPr bwMode="auto">
            <a:xfrm>
              <a:off x="1200" y="23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46114" name="Rectangle 40"/>
            <p:cNvSpPr>
              <a:spLocks noChangeArrowheads="1"/>
            </p:cNvSpPr>
            <p:nvPr/>
          </p:nvSpPr>
          <p:spPr bwMode="auto">
            <a:xfrm>
              <a:off x="1200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E</a:t>
              </a:r>
            </a:p>
          </p:txBody>
        </p:sp>
        <p:sp>
          <p:nvSpPr>
            <p:cNvPr id="46115" name="Text Box 41"/>
            <p:cNvSpPr txBox="1">
              <a:spLocks noChangeArrowheads="1"/>
            </p:cNvSpPr>
            <p:nvPr/>
          </p:nvSpPr>
          <p:spPr bwMode="auto">
            <a:xfrm rot="-5400000">
              <a:off x="384" y="2016"/>
              <a:ext cx="1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Source</a:t>
              </a:r>
            </a:p>
          </p:txBody>
        </p:sp>
        <p:sp>
          <p:nvSpPr>
            <p:cNvPr id="46116" name="Text Box 42"/>
            <p:cNvSpPr txBox="1">
              <a:spLocks noChangeArrowheads="1"/>
            </p:cNvSpPr>
            <p:nvPr/>
          </p:nvSpPr>
          <p:spPr bwMode="auto">
            <a:xfrm>
              <a:off x="1584" y="864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/>
                <a:t>Destination</a:t>
              </a:r>
            </a:p>
          </p:txBody>
        </p:sp>
        <p:sp>
          <p:nvSpPr>
            <p:cNvPr id="46117" name="Rectangle 43"/>
            <p:cNvSpPr>
              <a:spLocks noChangeArrowheads="1"/>
            </p:cNvSpPr>
            <p:nvPr/>
          </p:nvSpPr>
          <p:spPr bwMode="auto">
            <a:xfrm>
              <a:off x="2208" y="11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46118" name="Rectangle 44"/>
            <p:cNvSpPr>
              <a:spLocks noChangeArrowheads="1"/>
            </p:cNvSpPr>
            <p:nvPr/>
          </p:nvSpPr>
          <p:spPr bwMode="auto">
            <a:xfrm>
              <a:off x="1584" y="11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6119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46120" name="Rectangle 46"/>
            <p:cNvSpPr>
              <a:spLocks noChangeArrowheads="1"/>
            </p:cNvSpPr>
            <p:nvPr/>
          </p:nvSpPr>
          <p:spPr bwMode="auto">
            <a:xfrm>
              <a:off x="3456" y="11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46121" name="Rectangle 47"/>
            <p:cNvSpPr>
              <a:spLocks noChangeArrowheads="1"/>
            </p:cNvSpPr>
            <p:nvPr/>
          </p:nvSpPr>
          <p:spPr bwMode="auto">
            <a:xfrm>
              <a:off x="4080" y="11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E</a:t>
              </a:r>
            </a:p>
          </p:txBody>
        </p:sp>
      </p:grpSp>
      <p:sp>
        <p:nvSpPr>
          <p:cNvPr id="4608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Traffic Matrix</a:t>
            </a:r>
          </a:p>
        </p:txBody>
      </p:sp>
      <p:sp>
        <p:nvSpPr>
          <p:cNvPr id="4608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457200" y="5011738"/>
            <a:ext cx="8229600" cy="1114425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Specifies average rate from source to destination in packets per second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Routing Information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All source-destination flows follow the same route (static routing)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Traffic routed on the direct link (single hop) if possible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If no direct link exists …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 to/from D routed through B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 to/from E routed through C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B to/from E routed through D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There is no re-circulation (no routing loops)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862388"/>
            <a:ext cx="48863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29"/>
          <p:cNvGrpSpPr>
            <a:grpSpLocks/>
          </p:cNvGrpSpPr>
          <p:nvPr/>
        </p:nvGrpSpPr>
        <p:grpSpPr bwMode="auto">
          <a:xfrm>
            <a:off x="3886200" y="3352800"/>
            <a:ext cx="4678363" cy="3008313"/>
            <a:chOff x="1200" y="2064"/>
            <a:chExt cx="2947" cy="1895"/>
          </a:xfrm>
        </p:grpSpPr>
        <p:sp>
          <p:nvSpPr>
            <p:cNvPr id="24581" name="Freeform 54"/>
            <p:cNvSpPr>
              <a:spLocks/>
            </p:cNvSpPr>
            <p:nvPr/>
          </p:nvSpPr>
          <p:spPr bwMode="auto">
            <a:xfrm>
              <a:off x="1569" y="2517"/>
              <a:ext cx="83" cy="89"/>
            </a:xfrm>
            <a:custGeom>
              <a:avLst/>
              <a:gdLst>
                <a:gd name="T0" fmla="*/ 6 w 83"/>
                <a:gd name="T1" fmla="*/ 88 h 89"/>
                <a:gd name="T2" fmla="*/ 16 w 83"/>
                <a:gd name="T3" fmla="*/ 84 h 89"/>
                <a:gd name="T4" fmla="*/ 20 w 83"/>
                <a:gd name="T5" fmla="*/ 82 h 89"/>
                <a:gd name="T6" fmla="*/ 30 w 83"/>
                <a:gd name="T7" fmla="*/ 85 h 89"/>
                <a:gd name="T8" fmla="*/ 40 w 83"/>
                <a:gd name="T9" fmla="*/ 83 h 89"/>
                <a:gd name="T10" fmla="*/ 50 w 83"/>
                <a:gd name="T11" fmla="*/ 80 h 89"/>
                <a:gd name="T12" fmla="*/ 56 w 83"/>
                <a:gd name="T13" fmla="*/ 73 h 89"/>
                <a:gd name="T14" fmla="*/ 64 w 83"/>
                <a:gd name="T15" fmla="*/ 71 h 89"/>
                <a:gd name="T16" fmla="*/ 72 w 83"/>
                <a:gd name="T17" fmla="*/ 73 h 89"/>
                <a:gd name="T18" fmla="*/ 79 w 83"/>
                <a:gd name="T19" fmla="*/ 71 h 89"/>
                <a:gd name="T20" fmla="*/ 82 w 83"/>
                <a:gd name="T21" fmla="*/ 63 h 89"/>
                <a:gd name="T22" fmla="*/ 79 w 83"/>
                <a:gd name="T23" fmla="*/ 57 h 89"/>
                <a:gd name="T24" fmla="*/ 72 w 83"/>
                <a:gd name="T25" fmla="*/ 52 h 89"/>
                <a:gd name="T26" fmla="*/ 68 w 83"/>
                <a:gd name="T27" fmla="*/ 50 h 89"/>
                <a:gd name="T28" fmla="*/ 66 w 83"/>
                <a:gd name="T29" fmla="*/ 43 h 89"/>
                <a:gd name="T30" fmla="*/ 65 w 83"/>
                <a:gd name="T31" fmla="*/ 35 h 89"/>
                <a:gd name="T32" fmla="*/ 59 w 83"/>
                <a:gd name="T33" fmla="*/ 24 h 89"/>
                <a:gd name="T34" fmla="*/ 51 w 83"/>
                <a:gd name="T35" fmla="*/ 20 h 89"/>
                <a:gd name="T36" fmla="*/ 41 w 83"/>
                <a:gd name="T37" fmla="*/ 13 h 89"/>
                <a:gd name="T38" fmla="*/ 37 w 83"/>
                <a:gd name="T39" fmla="*/ 12 h 89"/>
                <a:gd name="T40" fmla="*/ 35 w 83"/>
                <a:gd name="T41" fmla="*/ 3 h 89"/>
                <a:gd name="T42" fmla="*/ 30 w 83"/>
                <a:gd name="T43" fmla="*/ 1 h 89"/>
                <a:gd name="T44" fmla="*/ 24 w 83"/>
                <a:gd name="T45" fmla="*/ 0 h 89"/>
                <a:gd name="T46" fmla="*/ 20 w 83"/>
                <a:gd name="T47" fmla="*/ 3 h 89"/>
                <a:gd name="T48" fmla="*/ 19 w 83"/>
                <a:gd name="T49" fmla="*/ 13 h 89"/>
                <a:gd name="T50" fmla="*/ 18 w 83"/>
                <a:gd name="T51" fmla="*/ 18 h 89"/>
                <a:gd name="T52" fmla="*/ 13 w 83"/>
                <a:gd name="T53" fmla="*/ 9 h 89"/>
                <a:gd name="T54" fmla="*/ 5 w 83"/>
                <a:gd name="T55" fmla="*/ 7 h 89"/>
                <a:gd name="T56" fmla="*/ 0 w 83"/>
                <a:gd name="T57" fmla="*/ 11 h 89"/>
                <a:gd name="T58" fmla="*/ 0 w 83"/>
                <a:gd name="T59" fmla="*/ 27 h 89"/>
                <a:gd name="T60" fmla="*/ 0 w 83"/>
                <a:gd name="T61" fmla="*/ 35 h 89"/>
                <a:gd name="T62" fmla="*/ 0 w 83"/>
                <a:gd name="T63" fmla="*/ 39 h 89"/>
                <a:gd name="T64" fmla="*/ 3 w 83"/>
                <a:gd name="T65" fmla="*/ 47 h 89"/>
                <a:gd name="T66" fmla="*/ 7 w 83"/>
                <a:gd name="T67" fmla="*/ 61 h 89"/>
                <a:gd name="T68" fmla="*/ 3 w 83"/>
                <a:gd name="T69" fmla="*/ 76 h 89"/>
                <a:gd name="T70" fmla="*/ 6 w 83"/>
                <a:gd name="T71" fmla="*/ 88 h 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"/>
                <a:gd name="T109" fmla="*/ 0 h 89"/>
                <a:gd name="T110" fmla="*/ 83 w 83"/>
                <a:gd name="T111" fmla="*/ 89 h 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" h="89">
                  <a:moveTo>
                    <a:pt x="6" y="88"/>
                  </a:moveTo>
                  <a:lnTo>
                    <a:pt x="16" y="84"/>
                  </a:lnTo>
                  <a:lnTo>
                    <a:pt x="20" y="82"/>
                  </a:lnTo>
                  <a:lnTo>
                    <a:pt x="30" y="85"/>
                  </a:lnTo>
                  <a:lnTo>
                    <a:pt x="40" y="83"/>
                  </a:lnTo>
                  <a:lnTo>
                    <a:pt x="50" y="80"/>
                  </a:lnTo>
                  <a:lnTo>
                    <a:pt x="56" y="73"/>
                  </a:lnTo>
                  <a:lnTo>
                    <a:pt x="64" y="71"/>
                  </a:lnTo>
                  <a:lnTo>
                    <a:pt x="72" y="73"/>
                  </a:lnTo>
                  <a:lnTo>
                    <a:pt x="79" y="71"/>
                  </a:lnTo>
                  <a:lnTo>
                    <a:pt x="82" y="63"/>
                  </a:lnTo>
                  <a:lnTo>
                    <a:pt x="79" y="57"/>
                  </a:lnTo>
                  <a:lnTo>
                    <a:pt x="72" y="52"/>
                  </a:lnTo>
                  <a:lnTo>
                    <a:pt x="68" y="50"/>
                  </a:lnTo>
                  <a:lnTo>
                    <a:pt x="66" y="43"/>
                  </a:lnTo>
                  <a:lnTo>
                    <a:pt x="65" y="35"/>
                  </a:lnTo>
                  <a:lnTo>
                    <a:pt x="59" y="24"/>
                  </a:lnTo>
                  <a:lnTo>
                    <a:pt x="51" y="20"/>
                  </a:lnTo>
                  <a:lnTo>
                    <a:pt x="41" y="13"/>
                  </a:lnTo>
                  <a:lnTo>
                    <a:pt x="37" y="12"/>
                  </a:lnTo>
                  <a:lnTo>
                    <a:pt x="35" y="3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20" y="3"/>
                  </a:lnTo>
                  <a:lnTo>
                    <a:pt x="19" y="13"/>
                  </a:lnTo>
                  <a:lnTo>
                    <a:pt x="18" y="18"/>
                  </a:lnTo>
                  <a:lnTo>
                    <a:pt x="13" y="9"/>
                  </a:lnTo>
                  <a:lnTo>
                    <a:pt x="5" y="7"/>
                  </a:lnTo>
                  <a:lnTo>
                    <a:pt x="0" y="11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47"/>
                  </a:lnTo>
                  <a:lnTo>
                    <a:pt x="7" y="61"/>
                  </a:lnTo>
                  <a:lnTo>
                    <a:pt x="3" y="76"/>
                  </a:lnTo>
                  <a:lnTo>
                    <a:pt x="6" y="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82" name="Group 55"/>
            <p:cNvGrpSpPr>
              <a:grpSpLocks/>
            </p:cNvGrpSpPr>
            <p:nvPr/>
          </p:nvGrpSpPr>
          <p:grpSpPr bwMode="auto">
            <a:xfrm>
              <a:off x="1200" y="2064"/>
              <a:ext cx="2947" cy="1895"/>
              <a:chOff x="631" y="1689"/>
              <a:chExt cx="2947" cy="1895"/>
            </a:xfrm>
          </p:grpSpPr>
          <p:sp>
            <p:nvSpPr>
              <p:cNvPr id="24605" name="Freeform 56"/>
              <p:cNvSpPr>
                <a:spLocks/>
              </p:cNvSpPr>
              <p:nvPr/>
            </p:nvSpPr>
            <p:spPr bwMode="auto">
              <a:xfrm>
                <a:off x="800" y="2984"/>
                <a:ext cx="120" cy="169"/>
              </a:xfrm>
              <a:custGeom>
                <a:avLst/>
                <a:gdLst>
                  <a:gd name="T0" fmla="*/ 64 w 120"/>
                  <a:gd name="T1" fmla="*/ 10 h 169"/>
                  <a:gd name="T2" fmla="*/ 59 w 120"/>
                  <a:gd name="T3" fmla="*/ 16 h 169"/>
                  <a:gd name="T4" fmla="*/ 57 w 120"/>
                  <a:gd name="T5" fmla="*/ 23 h 169"/>
                  <a:gd name="T6" fmla="*/ 57 w 120"/>
                  <a:gd name="T7" fmla="*/ 43 h 169"/>
                  <a:gd name="T8" fmla="*/ 53 w 120"/>
                  <a:gd name="T9" fmla="*/ 45 h 169"/>
                  <a:gd name="T10" fmla="*/ 49 w 120"/>
                  <a:gd name="T11" fmla="*/ 43 h 169"/>
                  <a:gd name="T12" fmla="*/ 38 w 120"/>
                  <a:gd name="T13" fmla="*/ 22 h 169"/>
                  <a:gd name="T14" fmla="*/ 29 w 120"/>
                  <a:gd name="T15" fmla="*/ 6 h 169"/>
                  <a:gd name="T16" fmla="*/ 21 w 120"/>
                  <a:gd name="T17" fmla="*/ 0 h 169"/>
                  <a:gd name="T18" fmla="*/ 20 w 120"/>
                  <a:gd name="T19" fmla="*/ 1 h 169"/>
                  <a:gd name="T20" fmla="*/ 18 w 120"/>
                  <a:gd name="T21" fmla="*/ 12 h 169"/>
                  <a:gd name="T22" fmla="*/ 19 w 120"/>
                  <a:gd name="T23" fmla="*/ 19 h 169"/>
                  <a:gd name="T24" fmla="*/ 19 w 120"/>
                  <a:gd name="T25" fmla="*/ 29 h 169"/>
                  <a:gd name="T26" fmla="*/ 16 w 120"/>
                  <a:gd name="T27" fmla="*/ 36 h 169"/>
                  <a:gd name="T28" fmla="*/ 11 w 120"/>
                  <a:gd name="T29" fmla="*/ 41 h 169"/>
                  <a:gd name="T30" fmla="*/ 7 w 120"/>
                  <a:gd name="T31" fmla="*/ 47 h 169"/>
                  <a:gd name="T32" fmla="*/ 11 w 120"/>
                  <a:gd name="T33" fmla="*/ 63 h 169"/>
                  <a:gd name="T34" fmla="*/ 6 w 120"/>
                  <a:gd name="T35" fmla="*/ 67 h 169"/>
                  <a:gd name="T36" fmla="*/ 2 w 120"/>
                  <a:gd name="T37" fmla="*/ 75 h 169"/>
                  <a:gd name="T38" fmla="*/ 0 w 120"/>
                  <a:gd name="T39" fmla="*/ 83 h 169"/>
                  <a:gd name="T40" fmla="*/ 2 w 120"/>
                  <a:gd name="T41" fmla="*/ 88 h 169"/>
                  <a:gd name="T42" fmla="*/ 6 w 120"/>
                  <a:gd name="T43" fmla="*/ 94 h 169"/>
                  <a:gd name="T44" fmla="*/ 6 w 120"/>
                  <a:gd name="T45" fmla="*/ 108 h 169"/>
                  <a:gd name="T46" fmla="*/ 27 w 120"/>
                  <a:gd name="T47" fmla="*/ 113 h 169"/>
                  <a:gd name="T48" fmla="*/ 50 w 120"/>
                  <a:gd name="T49" fmla="*/ 117 h 169"/>
                  <a:gd name="T50" fmla="*/ 53 w 120"/>
                  <a:gd name="T51" fmla="*/ 122 h 169"/>
                  <a:gd name="T52" fmla="*/ 52 w 120"/>
                  <a:gd name="T53" fmla="*/ 126 h 169"/>
                  <a:gd name="T54" fmla="*/ 42 w 120"/>
                  <a:gd name="T55" fmla="*/ 136 h 169"/>
                  <a:gd name="T56" fmla="*/ 32 w 120"/>
                  <a:gd name="T57" fmla="*/ 138 h 169"/>
                  <a:gd name="T58" fmla="*/ 26 w 120"/>
                  <a:gd name="T59" fmla="*/ 135 h 169"/>
                  <a:gd name="T60" fmla="*/ 22 w 120"/>
                  <a:gd name="T61" fmla="*/ 144 h 169"/>
                  <a:gd name="T62" fmla="*/ 22 w 120"/>
                  <a:gd name="T63" fmla="*/ 150 h 169"/>
                  <a:gd name="T64" fmla="*/ 26 w 120"/>
                  <a:gd name="T65" fmla="*/ 160 h 169"/>
                  <a:gd name="T66" fmla="*/ 30 w 120"/>
                  <a:gd name="T67" fmla="*/ 164 h 169"/>
                  <a:gd name="T68" fmla="*/ 36 w 120"/>
                  <a:gd name="T69" fmla="*/ 168 h 169"/>
                  <a:gd name="T70" fmla="*/ 38 w 120"/>
                  <a:gd name="T71" fmla="*/ 167 h 169"/>
                  <a:gd name="T72" fmla="*/ 47 w 120"/>
                  <a:gd name="T73" fmla="*/ 157 h 169"/>
                  <a:gd name="T74" fmla="*/ 51 w 120"/>
                  <a:gd name="T75" fmla="*/ 154 h 169"/>
                  <a:gd name="T76" fmla="*/ 59 w 120"/>
                  <a:gd name="T77" fmla="*/ 154 h 169"/>
                  <a:gd name="T78" fmla="*/ 65 w 120"/>
                  <a:gd name="T79" fmla="*/ 154 h 169"/>
                  <a:gd name="T80" fmla="*/ 72 w 120"/>
                  <a:gd name="T81" fmla="*/ 152 h 169"/>
                  <a:gd name="T82" fmla="*/ 74 w 120"/>
                  <a:gd name="T83" fmla="*/ 145 h 169"/>
                  <a:gd name="T84" fmla="*/ 78 w 120"/>
                  <a:gd name="T85" fmla="*/ 136 h 169"/>
                  <a:gd name="T86" fmla="*/ 89 w 120"/>
                  <a:gd name="T87" fmla="*/ 132 h 169"/>
                  <a:gd name="T88" fmla="*/ 102 w 120"/>
                  <a:gd name="T89" fmla="*/ 132 h 169"/>
                  <a:gd name="T90" fmla="*/ 110 w 120"/>
                  <a:gd name="T91" fmla="*/ 136 h 169"/>
                  <a:gd name="T92" fmla="*/ 115 w 120"/>
                  <a:gd name="T93" fmla="*/ 136 h 169"/>
                  <a:gd name="T94" fmla="*/ 119 w 120"/>
                  <a:gd name="T95" fmla="*/ 132 h 169"/>
                  <a:gd name="T96" fmla="*/ 117 w 120"/>
                  <a:gd name="T97" fmla="*/ 122 h 169"/>
                  <a:gd name="T98" fmla="*/ 111 w 120"/>
                  <a:gd name="T99" fmla="*/ 113 h 169"/>
                  <a:gd name="T100" fmla="*/ 110 w 120"/>
                  <a:gd name="T101" fmla="*/ 99 h 169"/>
                  <a:gd name="T102" fmla="*/ 115 w 120"/>
                  <a:gd name="T103" fmla="*/ 88 h 169"/>
                  <a:gd name="T104" fmla="*/ 117 w 120"/>
                  <a:gd name="T105" fmla="*/ 76 h 169"/>
                  <a:gd name="T106" fmla="*/ 118 w 120"/>
                  <a:gd name="T107" fmla="*/ 61 h 169"/>
                  <a:gd name="T108" fmla="*/ 105 w 120"/>
                  <a:gd name="T109" fmla="*/ 60 h 169"/>
                  <a:gd name="T110" fmla="*/ 90 w 120"/>
                  <a:gd name="T111" fmla="*/ 63 h 169"/>
                  <a:gd name="T112" fmla="*/ 82 w 120"/>
                  <a:gd name="T113" fmla="*/ 58 h 169"/>
                  <a:gd name="T114" fmla="*/ 78 w 120"/>
                  <a:gd name="T115" fmla="*/ 50 h 169"/>
                  <a:gd name="T116" fmla="*/ 79 w 120"/>
                  <a:gd name="T117" fmla="*/ 37 h 169"/>
                  <a:gd name="T118" fmla="*/ 78 w 120"/>
                  <a:gd name="T119" fmla="*/ 23 h 169"/>
                  <a:gd name="T120" fmla="*/ 74 w 120"/>
                  <a:gd name="T121" fmla="*/ 14 h 169"/>
                  <a:gd name="T122" fmla="*/ 64 w 120"/>
                  <a:gd name="T123" fmla="*/ 1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0"/>
                  <a:gd name="T187" fmla="*/ 0 h 169"/>
                  <a:gd name="T188" fmla="*/ 120 w 120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0" h="169">
                    <a:moveTo>
                      <a:pt x="64" y="10"/>
                    </a:moveTo>
                    <a:lnTo>
                      <a:pt x="59" y="16"/>
                    </a:lnTo>
                    <a:lnTo>
                      <a:pt x="57" y="23"/>
                    </a:lnTo>
                    <a:lnTo>
                      <a:pt x="57" y="43"/>
                    </a:lnTo>
                    <a:lnTo>
                      <a:pt x="53" y="45"/>
                    </a:lnTo>
                    <a:lnTo>
                      <a:pt x="49" y="43"/>
                    </a:lnTo>
                    <a:lnTo>
                      <a:pt x="38" y="22"/>
                    </a:lnTo>
                    <a:lnTo>
                      <a:pt x="29" y="6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2"/>
                    </a:lnTo>
                    <a:lnTo>
                      <a:pt x="19" y="19"/>
                    </a:lnTo>
                    <a:lnTo>
                      <a:pt x="19" y="29"/>
                    </a:lnTo>
                    <a:lnTo>
                      <a:pt x="16" y="36"/>
                    </a:lnTo>
                    <a:lnTo>
                      <a:pt x="11" y="41"/>
                    </a:lnTo>
                    <a:lnTo>
                      <a:pt x="7" y="47"/>
                    </a:lnTo>
                    <a:lnTo>
                      <a:pt x="11" y="63"/>
                    </a:lnTo>
                    <a:lnTo>
                      <a:pt x="6" y="67"/>
                    </a:lnTo>
                    <a:lnTo>
                      <a:pt x="2" y="75"/>
                    </a:lnTo>
                    <a:lnTo>
                      <a:pt x="0" y="83"/>
                    </a:lnTo>
                    <a:lnTo>
                      <a:pt x="2" y="88"/>
                    </a:lnTo>
                    <a:lnTo>
                      <a:pt x="6" y="94"/>
                    </a:lnTo>
                    <a:lnTo>
                      <a:pt x="6" y="108"/>
                    </a:lnTo>
                    <a:lnTo>
                      <a:pt x="27" y="113"/>
                    </a:lnTo>
                    <a:lnTo>
                      <a:pt x="50" y="117"/>
                    </a:lnTo>
                    <a:lnTo>
                      <a:pt x="53" y="122"/>
                    </a:lnTo>
                    <a:lnTo>
                      <a:pt x="52" y="126"/>
                    </a:lnTo>
                    <a:lnTo>
                      <a:pt x="42" y="136"/>
                    </a:lnTo>
                    <a:lnTo>
                      <a:pt x="32" y="138"/>
                    </a:lnTo>
                    <a:lnTo>
                      <a:pt x="26" y="135"/>
                    </a:lnTo>
                    <a:lnTo>
                      <a:pt x="22" y="144"/>
                    </a:lnTo>
                    <a:lnTo>
                      <a:pt x="22" y="150"/>
                    </a:lnTo>
                    <a:lnTo>
                      <a:pt x="26" y="160"/>
                    </a:lnTo>
                    <a:lnTo>
                      <a:pt x="30" y="164"/>
                    </a:lnTo>
                    <a:lnTo>
                      <a:pt x="36" y="168"/>
                    </a:lnTo>
                    <a:lnTo>
                      <a:pt x="38" y="167"/>
                    </a:lnTo>
                    <a:lnTo>
                      <a:pt x="47" y="157"/>
                    </a:lnTo>
                    <a:lnTo>
                      <a:pt x="51" y="154"/>
                    </a:lnTo>
                    <a:lnTo>
                      <a:pt x="59" y="154"/>
                    </a:lnTo>
                    <a:lnTo>
                      <a:pt x="65" y="154"/>
                    </a:lnTo>
                    <a:lnTo>
                      <a:pt x="72" y="152"/>
                    </a:lnTo>
                    <a:lnTo>
                      <a:pt x="74" y="145"/>
                    </a:lnTo>
                    <a:lnTo>
                      <a:pt x="78" y="136"/>
                    </a:lnTo>
                    <a:lnTo>
                      <a:pt x="89" y="132"/>
                    </a:lnTo>
                    <a:lnTo>
                      <a:pt x="102" y="132"/>
                    </a:lnTo>
                    <a:lnTo>
                      <a:pt x="110" y="136"/>
                    </a:lnTo>
                    <a:lnTo>
                      <a:pt x="115" y="136"/>
                    </a:lnTo>
                    <a:lnTo>
                      <a:pt x="119" y="132"/>
                    </a:lnTo>
                    <a:lnTo>
                      <a:pt x="117" y="122"/>
                    </a:lnTo>
                    <a:lnTo>
                      <a:pt x="111" y="113"/>
                    </a:lnTo>
                    <a:lnTo>
                      <a:pt x="110" y="99"/>
                    </a:lnTo>
                    <a:lnTo>
                      <a:pt x="115" y="88"/>
                    </a:lnTo>
                    <a:lnTo>
                      <a:pt x="117" y="76"/>
                    </a:lnTo>
                    <a:lnTo>
                      <a:pt x="118" y="61"/>
                    </a:lnTo>
                    <a:lnTo>
                      <a:pt x="105" y="60"/>
                    </a:lnTo>
                    <a:lnTo>
                      <a:pt x="90" y="63"/>
                    </a:lnTo>
                    <a:lnTo>
                      <a:pt x="82" y="58"/>
                    </a:lnTo>
                    <a:lnTo>
                      <a:pt x="78" y="50"/>
                    </a:lnTo>
                    <a:lnTo>
                      <a:pt x="79" y="37"/>
                    </a:lnTo>
                    <a:lnTo>
                      <a:pt x="78" y="23"/>
                    </a:lnTo>
                    <a:lnTo>
                      <a:pt x="74" y="14"/>
                    </a:lnTo>
                    <a:lnTo>
                      <a:pt x="64" y="1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57"/>
              <p:cNvSpPr>
                <a:spLocks/>
              </p:cNvSpPr>
              <p:nvPr/>
            </p:nvSpPr>
            <p:spPr bwMode="auto">
              <a:xfrm>
                <a:off x="762" y="2955"/>
                <a:ext cx="59" cy="138"/>
              </a:xfrm>
              <a:custGeom>
                <a:avLst/>
                <a:gdLst>
                  <a:gd name="T0" fmla="*/ 58 w 59"/>
                  <a:gd name="T1" fmla="*/ 30 h 138"/>
                  <a:gd name="T2" fmla="*/ 56 w 59"/>
                  <a:gd name="T3" fmla="*/ 41 h 138"/>
                  <a:gd name="T4" fmla="*/ 57 w 59"/>
                  <a:gd name="T5" fmla="*/ 48 h 138"/>
                  <a:gd name="T6" fmla="*/ 57 w 59"/>
                  <a:gd name="T7" fmla="*/ 58 h 138"/>
                  <a:gd name="T8" fmla="*/ 54 w 59"/>
                  <a:gd name="T9" fmla="*/ 65 h 138"/>
                  <a:gd name="T10" fmla="*/ 49 w 59"/>
                  <a:gd name="T11" fmla="*/ 70 h 138"/>
                  <a:gd name="T12" fmla="*/ 45 w 59"/>
                  <a:gd name="T13" fmla="*/ 76 h 138"/>
                  <a:gd name="T14" fmla="*/ 49 w 59"/>
                  <a:gd name="T15" fmla="*/ 92 h 138"/>
                  <a:gd name="T16" fmla="*/ 44 w 59"/>
                  <a:gd name="T17" fmla="*/ 96 h 138"/>
                  <a:gd name="T18" fmla="*/ 40 w 59"/>
                  <a:gd name="T19" fmla="*/ 104 h 138"/>
                  <a:gd name="T20" fmla="*/ 38 w 59"/>
                  <a:gd name="T21" fmla="*/ 112 h 138"/>
                  <a:gd name="T22" fmla="*/ 40 w 59"/>
                  <a:gd name="T23" fmla="*/ 117 h 138"/>
                  <a:gd name="T24" fmla="*/ 44 w 59"/>
                  <a:gd name="T25" fmla="*/ 123 h 138"/>
                  <a:gd name="T26" fmla="*/ 44 w 59"/>
                  <a:gd name="T27" fmla="*/ 137 h 138"/>
                  <a:gd name="T28" fmla="*/ 29 w 59"/>
                  <a:gd name="T29" fmla="*/ 126 h 138"/>
                  <a:gd name="T30" fmla="*/ 17 w 59"/>
                  <a:gd name="T31" fmla="*/ 111 h 138"/>
                  <a:gd name="T32" fmla="*/ 14 w 59"/>
                  <a:gd name="T33" fmla="*/ 95 h 138"/>
                  <a:gd name="T34" fmla="*/ 17 w 59"/>
                  <a:gd name="T35" fmla="*/ 74 h 138"/>
                  <a:gd name="T36" fmla="*/ 14 w 59"/>
                  <a:gd name="T37" fmla="*/ 58 h 138"/>
                  <a:gd name="T38" fmla="*/ 1 w 59"/>
                  <a:gd name="T39" fmla="*/ 44 h 138"/>
                  <a:gd name="T40" fmla="*/ 0 w 59"/>
                  <a:gd name="T41" fmla="*/ 34 h 138"/>
                  <a:gd name="T42" fmla="*/ 4 w 59"/>
                  <a:gd name="T43" fmla="*/ 29 h 138"/>
                  <a:gd name="T44" fmla="*/ 7 w 59"/>
                  <a:gd name="T45" fmla="*/ 20 h 138"/>
                  <a:gd name="T46" fmla="*/ 13 w 59"/>
                  <a:gd name="T47" fmla="*/ 14 h 138"/>
                  <a:gd name="T48" fmla="*/ 20 w 59"/>
                  <a:gd name="T49" fmla="*/ 0 h 138"/>
                  <a:gd name="T50" fmla="*/ 39 w 59"/>
                  <a:gd name="T51" fmla="*/ 14 h 138"/>
                  <a:gd name="T52" fmla="*/ 58 w 59"/>
                  <a:gd name="T53" fmla="*/ 30 h 1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9"/>
                  <a:gd name="T82" fmla="*/ 0 h 138"/>
                  <a:gd name="T83" fmla="*/ 59 w 59"/>
                  <a:gd name="T84" fmla="*/ 138 h 13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9" h="138">
                    <a:moveTo>
                      <a:pt x="58" y="30"/>
                    </a:moveTo>
                    <a:lnTo>
                      <a:pt x="56" y="41"/>
                    </a:lnTo>
                    <a:lnTo>
                      <a:pt x="57" y="48"/>
                    </a:lnTo>
                    <a:lnTo>
                      <a:pt x="57" y="58"/>
                    </a:lnTo>
                    <a:lnTo>
                      <a:pt x="54" y="65"/>
                    </a:lnTo>
                    <a:lnTo>
                      <a:pt x="49" y="70"/>
                    </a:lnTo>
                    <a:lnTo>
                      <a:pt x="45" y="76"/>
                    </a:lnTo>
                    <a:lnTo>
                      <a:pt x="49" y="92"/>
                    </a:lnTo>
                    <a:lnTo>
                      <a:pt x="44" y="96"/>
                    </a:lnTo>
                    <a:lnTo>
                      <a:pt x="40" y="104"/>
                    </a:lnTo>
                    <a:lnTo>
                      <a:pt x="38" y="112"/>
                    </a:lnTo>
                    <a:lnTo>
                      <a:pt x="40" y="117"/>
                    </a:lnTo>
                    <a:lnTo>
                      <a:pt x="44" y="123"/>
                    </a:lnTo>
                    <a:lnTo>
                      <a:pt x="44" y="137"/>
                    </a:lnTo>
                    <a:lnTo>
                      <a:pt x="29" y="126"/>
                    </a:lnTo>
                    <a:lnTo>
                      <a:pt x="17" y="111"/>
                    </a:lnTo>
                    <a:lnTo>
                      <a:pt x="14" y="95"/>
                    </a:lnTo>
                    <a:lnTo>
                      <a:pt x="17" y="74"/>
                    </a:lnTo>
                    <a:lnTo>
                      <a:pt x="14" y="58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4" y="29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0"/>
                    </a:lnTo>
                    <a:lnTo>
                      <a:pt x="39" y="14"/>
                    </a:lnTo>
                    <a:lnTo>
                      <a:pt x="58" y="3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58"/>
              <p:cNvSpPr>
                <a:spLocks/>
              </p:cNvSpPr>
              <p:nvPr/>
            </p:nvSpPr>
            <p:spPr bwMode="auto">
              <a:xfrm>
                <a:off x="749" y="2830"/>
                <a:ext cx="117" cy="200"/>
              </a:xfrm>
              <a:custGeom>
                <a:avLst/>
                <a:gdLst>
                  <a:gd name="T0" fmla="*/ 115 w 117"/>
                  <a:gd name="T1" fmla="*/ 164 h 200"/>
                  <a:gd name="T2" fmla="*/ 110 w 117"/>
                  <a:gd name="T3" fmla="*/ 170 h 200"/>
                  <a:gd name="T4" fmla="*/ 108 w 117"/>
                  <a:gd name="T5" fmla="*/ 177 h 200"/>
                  <a:gd name="T6" fmla="*/ 108 w 117"/>
                  <a:gd name="T7" fmla="*/ 197 h 200"/>
                  <a:gd name="T8" fmla="*/ 104 w 117"/>
                  <a:gd name="T9" fmla="*/ 199 h 200"/>
                  <a:gd name="T10" fmla="*/ 100 w 117"/>
                  <a:gd name="T11" fmla="*/ 197 h 200"/>
                  <a:gd name="T12" fmla="*/ 89 w 117"/>
                  <a:gd name="T13" fmla="*/ 176 h 200"/>
                  <a:gd name="T14" fmla="*/ 80 w 117"/>
                  <a:gd name="T15" fmla="*/ 160 h 200"/>
                  <a:gd name="T16" fmla="*/ 72 w 117"/>
                  <a:gd name="T17" fmla="*/ 154 h 200"/>
                  <a:gd name="T18" fmla="*/ 71 w 117"/>
                  <a:gd name="T19" fmla="*/ 155 h 200"/>
                  <a:gd name="T20" fmla="*/ 54 w 117"/>
                  <a:gd name="T21" fmla="*/ 142 h 200"/>
                  <a:gd name="T22" fmla="*/ 44 w 117"/>
                  <a:gd name="T23" fmla="*/ 134 h 200"/>
                  <a:gd name="T24" fmla="*/ 32 w 117"/>
                  <a:gd name="T25" fmla="*/ 125 h 200"/>
                  <a:gd name="T26" fmla="*/ 30 w 117"/>
                  <a:gd name="T27" fmla="*/ 111 h 200"/>
                  <a:gd name="T28" fmla="*/ 21 w 117"/>
                  <a:gd name="T29" fmla="*/ 99 h 200"/>
                  <a:gd name="T30" fmla="*/ 6 w 117"/>
                  <a:gd name="T31" fmla="*/ 88 h 200"/>
                  <a:gd name="T32" fmla="*/ 0 w 117"/>
                  <a:gd name="T33" fmla="*/ 75 h 200"/>
                  <a:gd name="T34" fmla="*/ 6 w 117"/>
                  <a:gd name="T35" fmla="*/ 73 h 200"/>
                  <a:gd name="T36" fmla="*/ 15 w 117"/>
                  <a:gd name="T37" fmla="*/ 72 h 200"/>
                  <a:gd name="T38" fmla="*/ 22 w 117"/>
                  <a:gd name="T39" fmla="*/ 66 h 200"/>
                  <a:gd name="T40" fmla="*/ 27 w 117"/>
                  <a:gd name="T41" fmla="*/ 56 h 200"/>
                  <a:gd name="T42" fmla="*/ 33 w 117"/>
                  <a:gd name="T43" fmla="*/ 46 h 200"/>
                  <a:gd name="T44" fmla="*/ 34 w 117"/>
                  <a:gd name="T45" fmla="*/ 37 h 200"/>
                  <a:gd name="T46" fmla="*/ 33 w 117"/>
                  <a:gd name="T47" fmla="*/ 22 h 200"/>
                  <a:gd name="T48" fmla="*/ 30 w 117"/>
                  <a:gd name="T49" fmla="*/ 8 h 200"/>
                  <a:gd name="T50" fmla="*/ 27 w 117"/>
                  <a:gd name="T51" fmla="*/ 0 h 200"/>
                  <a:gd name="T52" fmla="*/ 34 w 117"/>
                  <a:gd name="T53" fmla="*/ 0 h 200"/>
                  <a:gd name="T54" fmla="*/ 40 w 117"/>
                  <a:gd name="T55" fmla="*/ 5 h 200"/>
                  <a:gd name="T56" fmla="*/ 44 w 117"/>
                  <a:gd name="T57" fmla="*/ 11 h 200"/>
                  <a:gd name="T58" fmla="*/ 48 w 117"/>
                  <a:gd name="T59" fmla="*/ 19 h 200"/>
                  <a:gd name="T60" fmla="*/ 53 w 117"/>
                  <a:gd name="T61" fmla="*/ 41 h 200"/>
                  <a:gd name="T62" fmla="*/ 56 w 117"/>
                  <a:gd name="T63" fmla="*/ 47 h 200"/>
                  <a:gd name="T64" fmla="*/ 60 w 117"/>
                  <a:gd name="T65" fmla="*/ 53 h 200"/>
                  <a:gd name="T66" fmla="*/ 63 w 117"/>
                  <a:gd name="T67" fmla="*/ 56 h 200"/>
                  <a:gd name="T68" fmla="*/ 70 w 117"/>
                  <a:gd name="T69" fmla="*/ 62 h 200"/>
                  <a:gd name="T70" fmla="*/ 76 w 117"/>
                  <a:gd name="T71" fmla="*/ 69 h 200"/>
                  <a:gd name="T72" fmla="*/ 80 w 117"/>
                  <a:gd name="T73" fmla="*/ 76 h 200"/>
                  <a:gd name="T74" fmla="*/ 82 w 117"/>
                  <a:gd name="T75" fmla="*/ 89 h 200"/>
                  <a:gd name="T76" fmla="*/ 83 w 117"/>
                  <a:gd name="T77" fmla="*/ 96 h 200"/>
                  <a:gd name="T78" fmla="*/ 89 w 117"/>
                  <a:gd name="T79" fmla="*/ 101 h 200"/>
                  <a:gd name="T80" fmla="*/ 93 w 117"/>
                  <a:gd name="T81" fmla="*/ 105 h 200"/>
                  <a:gd name="T82" fmla="*/ 103 w 117"/>
                  <a:gd name="T83" fmla="*/ 109 h 200"/>
                  <a:gd name="T84" fmla="*/ 107 w 117"/>
                  <a:gd name="T85" fmla="*/ 114 h 200"/>
                  <a:gd name="T86" fmla="*/ 113 w 117"/>
                  <a:gd name="T87" fmla="*/ 122 h 200"/>
                  <a:gd name="T88" fmla="*/ 116 w 117"/>
                  <a:gd name="T89" fmla="*/ 129 h 200"/>
                  <a:gd name="T90" fmla="*/ 115 w 117"/>
                  <a:gd name="T91" fmla="*/ 136 h 200"/>
                  <a:gd name="T92" fmla="*/ 110 w 117"/>
                  <a:gd name="T93" fmla="*/ 148 h 200"/>
                  <a:gd name="T94" fmla="*/ 115 w 117"/>
                  <a:gd name="T95" fmla="*/ 164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7"/>
                  <a:gd name="T145" fmla="*/ 0 h 200"/>
                  <a:gd name="T146" fmla="*/ 117 w 117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7" h="200">
                    <a:moveTo>
                      <a:pt x="115" y="164"/>
                    </a:moveTo>
                    <a:lnTo>
                      <a:pt x="110" y="170"/>
                    </a:lnTo>
                    <a:lnTo>
                      <a:pt x="108" y="177"/>
                    </a:lnTo>
                    <a:lnTo>
                      <a:pt x="108" y="197"/>
                    </a:lnTo>
                    <a:lnTo>
                      <a:pt x="104" y="199"/>
                    </a:lnTo>
                    <a:lnTo>
                      <a:pt x="100" y="197"/>
                    </a:lnTo>
                    <a:lnTo>
                      <a:pt x="89" y="176"/>
                    </a:lnTo>
                    <a:lnTo>
                      <a:pt x="80" y="160"/>
                    </a:lnTo>
                    <a:lnTo>
                      <a:pt x="72" y="154"/>
                    </a:lnTo>
                    <a:lnTo>
                      <a:pt x="71" y="155"/>
                    </a:lnTo>
                    <a:lnTo>
                      <a:pt x="54" y="142"/>
                    </a:lnTo>
                    <a:lnTo>
                      <a:pt x="44" y="134"/>
                    </a:lnTo>
                    <a:lnTo>
                      <a:pt x="32" y="125"/>
                    </a:lnTo>
                    <a:lnTo>
                      <a:pt x="30" y="111"/>
                    </a:lnTo>
                    <a:lnTo>
                      <a:pt x="21" y="99"/>
                    </a:lnTo>
                    <a:lnTo>
                      <a:pt x="6" y="88"/>
                    </a:lnTo>
                    <a:lnTo>
                      <a:pt x="0" y="75"/>
                    </a:lnTo>
                    <a:lnTo>
                      <a:pt x="6" y="73"/>
                    </a:lnTo>
                    <a:lnTo>
                      <a:pt x="15" y="72"/>
                    </a:lnTo>
                    <a:lnTo>
                      <a:pt x="22" y="66"/>
                    </a:lnTo>
                    <a:lnTo>
                      <a:pt x="27" y="56"/>
                    </a:lnTo>
                    <a:lnTo>
                      <a:pt x="33" y="46"/>
                    </a:lnTo>
                    <a:lnTo>
                      <a:pt x="34" y="37"/>
                    </a:lnTo>
                    <a:lnTo>
                      <a:pt x="33" y="22"/>
                    </a:lnTo>
                    <a:lnTo>
                      <a:pt x="30" y="8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0" y="5"/>
                    </a:lnTo>
                    <a:lnTo>
                      <a:pt x="44" y="11"/>
                    </a:lnTo>
                    <a:lnTo>
                      <a:pt x="48" y="19"/>
                    </a:lnTo>
                    <a:lnTo>
                      <a:pt x="53" y="41"/>
                    </a:lnTo>
                    <a:lnTo>
                      <a:pt x="56" y="47"/>
                    </a:lnTo>
                    <a:lnTo>
                      <a:pt x="60" y="53"/>
                    </a:lnTo>
                    <a:lnTo>
                      <a:pt x="63" y="56"/>
                    </a:lnTo>
                    <a:lnTo>
                      <a:pt x="70" y="62"/>
                    </a:lnTo>
                    <a:lnTo>
                      <a:pt x="76" y="69"/>
                    </a:lnTo>
                    <a:lnTo>
                      <a:pt x="80" y="76"/>
                    </a:lnTo>
                    <a:lnTo>
                      <a:pt x="82" y="89"/>
                    </a:lnTo>
                    <a:lnTo>
                      <a:pt x="83" y="96"/>
                    </a:lnTo>
                    <a:lnTo>
                      <a:pt x="89" y="101"/>
                    </a:lnTo>
                    <a:lnTo>
                      <a:pt x="93" y="105"/>
                    </a:lnTo>
                    <a:lnTo>
                      <a:pt x="103" y="109"/>
                    </a:lnTo>
                    <a:lnTo>
                      <a:pt x="107" y="114"/>
                    </a:lnTo>
                    <a:lnTo>
                      <a:pt x="113" y="122"/>
                    </a:lnTo>
                    <a:lnTo>
                      <a:pt x="116" y="129"/>
                    </a:lnTo>
                    <a:lnTo>
                      <a:pt x="115" y="136"/>
                    </a:lnTo>
                    <a:lnTo>
                      <a:pt x="110" y="148"/>
                    </a:lnTo>
                    <a:lnTo>
                      <a:pt x="115" y="164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59"/>
              <p:cNvSpPr>
                <a:spLocks/>
              </p:cNvSpPr>
              <p:nvPr/>
            </p:nvSpPr>
            <p:spPr bwMode="auto">
              <a:xfrm>
                <a:off x="631" y="2287"/>
                <a:ext cx="308" cy="415"/>
              </a:xfrm>
              <a:custGeom>
                <a:avLst/>
                <a:gdLst>
                  <a:gd name="T0" fmla="*/ 130 w 308"/>
                  <a:gd name="T1" fmla="*/ 6 h 415"/>
                  <a:gd name="T2" fmla="*/ 92 w 308"/>
                  <a:gd name="T3" fmla="*/ 24 h 415"/>
                  <a:gd name="T4" fmla="*/ 28 w 308"/>
                  <a:gd name="T5" fmla="*/ 23 h 415"/>
                  <a:gd name="T6" fmla="*/ 0 w 308"/>
                  <a:gd name="T7" fmla="*/ 36 h 415"/>
                  <a:gd name="T8" fmla="*/ 20 w 308"/>
                  <a:gd name="T9" fmla="*/ 65 h 415"/>
                  <a:gd name="T10" fmla="*/ 27 w 308"/>
                  <a:gd name="T11" fmla="*/ 92 h 415"/>
                  <a:gd name="T12" fmla="*/ 44 w 308"/>
                  <a:gd name="T13" fmla="*/ 123 h 415"/>
                  <a:gd name="T14" fmla="*/ 81 w 308"/>
                  <a:gd name="T15" fmla="*/ 148 h 415"/>
                  <a:gd name="T16" fmla="*/ 86 w 308"/>
                  <a:gd name="T17" fmla="*/ 192 h 415"/>
                  <a:gd name="T18" fmla="*/ 69 w 308"/>
                  <a:gd name="T19" fmla="*/ 210 h 415"/>
                  <a:gd name="T20" fmla="*/ 60 w 308"/>
                  <a:gd name="T21" fmla="*/ 240 h 415"/>
                  <a:gd name="T22" fmla="*/ 42 w 308"/>
                  <a:gd name="T23" fmla="*/ 242 h 415"/>
                  <a:gd name="T24" fmla="*/ 16 w 308"/>
                  <a:gd name="T25" fmla="*/ 237 h 415"/>
                  <a:gd name="T26" fmla="*/ 0 w 308"/>
                  <a:gd name="T27" fmla="*/ 236 h 415"/>
                  <a:gd name="T28" fmla="*/ 12 w 308"/>
                  <a:gd name="T29" fmla="*/ 273 h 415"/>
                  <a:gd name="T30" fmla="*/ 27 w 308"/>
                  <a:gd name="T31" fmla="*/ 266 h 415"/>
                  <a:gd name="T32" fmla="*/ 39 w 308"/>
                  <a:gd name="T33" fmla="*/ 270 h 415"/>
                  <a:gd name="T34" fmla="*/ 80 w 308"/>
                  <a:gd name="T35" fmla="*/ 277 h 415"/>
                  <a:gd name="T36" fmla="*/ 84 w 308"/>
                  <a:gd name="T37" fmla="*/ 323 h 415"/>
                  <a:gd name="T38" fmla="*/ 79 w 308"/>
                  <a:gd name="T39" fmla="*/ 340 h 415"/>
                  <a:gd name="T40" fmla="*/ 58 w 308"/>
                  <a:gd name="T41" fmla="*/ 340 h 415"/>
                  <a:gd name="T42" fmla="*/ 63 w 308"/>
                  <a:gd name="T43" fmla="*/ 368 h 415"/>
                  <a:gd name="T44" fmla="*/ 56 w 308"/>
                  <a:gd name="T45" fmla="*/ 384 h 415"/>
                  <a:gd name="T46" fmla="*/ 114 w 308"/>
                  <a:gd name="T47" fmla="*/ 409 h 415"/>
                  <a:gd name="T48" fmla="*/ 124 w 308"/>
                  <a:gd name="T49" fmla="*/ 401 h 415"/>
                  <a:gd name="T50" fmla="*/ 100 w 308"/>
                  <a:gd name="T51" fmla="*/ 377 h 415"/>
                  <a:gd name="T52" fmla="*/ 103 w 308"/>
                  <a:gd name="T53" fmla="*/ 346 h 415"/>
                  <a:gd name="T54" fmla="*/ 118 w 308"/>
                  <a:gd name="T55" fmla="*/ 357 h 415"/>
                  <a:gd name="T56" fmla="*/ 149 w 308"/>
                  <a:gd name="T57" fmla="*/ 368 h 415"/>
                  <a:gd name="T58" fmla="*/ 181 w 308"/>
                  <a:gd name="T59" fmla="*/ 383 h 415"/>
                  <a:gd name="T60" fmla="*/ 220 w 308"/>
                  <a:gd name="T61" fmla="*/ 391 h 415"/>
                  <a:gd name="T62" fmla="*/ 251 w 308"/>
                  <a:gd name="T63" fmla="*/ 406 h 415"/>
                  <a:gd name="T64" fmla="*/ 279 w 308"/>
                  <a:gd name="T65" fmla="*/ 400 h 415"/>
                  <a:gd name="T66" fmla="*/ 303 w 308"/>
                  <a:gd name="T67" fmla="*/ 374 h 415"/>
                  <a:gd name="T68" fmla="*/ 302 w 308"/>
                  <a:gd name="T69" fmla="*/ 346 h 415"/>
                  <a:gd name="T70" fmla="*/ 291 w 308"/>
                  <a:gd name="T71" fmla="*/ 295 h 415"/>
                  <a:gd name="T72" fmla="*/ 269 w 308"/>
                  <a:gd name="T73" fmla="*/ 273 h 415"/>
                  <a:gd name="T74" fmla="*/ 284 w 308"/>
                  <a:gd name="T75" fmla="*/ 248 h 415"/>
                  <a:gd name="T76" fmla="*/ 290 w 308"/>
                  <a:gd name="T77" fmla="*/ 200 h 415"/>
                  <a:gd name="T78" fmla="*/ 288 w 308"/>
                  <a:gd name="T79" fmla="*/ 165 h 415"/>
                  <a:gd name="T80" fmla="*/ 260 w 308"/>
                  <a:gd name="T81" fmla="*/ 148 h 415"/>
                  <a:gd name="T82" fmla="*/ 243 w 308"/>
                  <a:gd name="T83" fmla="*/ 136 h 415"/>
                  <a:gd name="T84" fmla="*/ 229 w 308"/>
                  <a:gd name="T85" fmla="*/ 128 h 415"/>
                  <a:gd name="T86" fmla="*/ 224 w 308"/>
                  <a:gd name="T87" fmla="*/ 140 h 415"/>
                  <a:gd name="T88" fmla="*/ 207 w 308"/>
                  <a:gd name="T89" fmla="*/ 117 h 415"/>
                  <a:gd name="T90" fmla="*/ 179 w 308"/>
                  <a:gd name="T91" fmla="*/ 52 h 415"/>
                  <a:gd name="T92" fmla="*/ 162 w 308"/>
                  <a:gd name="T93" fmla="*/ 17 h 4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08"/>
                  <a:gd name="T142" fmla="*/ 0 h 415"/>
                  <a:gd name="T143" fmla="*/ 308 w 308"/>
                  <a:gd name="T144" fmla="*/ 415 h 4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08" h="415">
                    <a:moveTo>
                      <a:pt x="152" y="0"/>
                    </a:moveTo>
                    <a:lnTo>
                      <a:pt x="137" y="2"/>
                    </a:lnTo>
                    <a:lnTo>
                      <a:pt x="130" y="6"/>
                    </a:lnTo>
                    <a:lnTo>
                      <a:pt x="117" y="23"/>
                    </a:lnTo>
                    <a:lnTo>
                      <a:pt x="99" y="34"/>
                    </a:lnTo>
                    <a:lnTo>
                      <a:pt x="92" y="24"/>
                    </a:lnTo>
                    <a:lnTo>
                      <a:pt x="77" y="19"/>
                    </a:lnTo>
                    <a:lnTo>
                      <a:pt x="54" y="20"/>
                    </a:lnTo>
                    <a:lnTo>
                      <a:pt x="28" y="23"/>
                    </a:lnTo>
                    <a:lnTo>
                      <a:pt x="8" y="25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7"/>
                    </a:lnTo>
                    <a:lnTo>
                      <a:pt x="11" y="58"/>
                    </a:lnTo>
                    <a:lnTo>
                      <a:pt x="20" y="65"/>
                    </a:lnTo>
                    <a:lnTo>
                      <a:pt x="22" y="83"/>
                    </a:lnTo>
                    <a:lnTo>
                      <a:pt x="20" y="89"/>
                    </a:lnTo>
                    <a:lnTo>
                      <a:pt x="27" y="92"/>
                    </a:lnTo>
                    <a:lnTo>
                      <a:pt x="31" y="102"/>
                    </a:lnTo>
                    <a:lnTo>
                      <a:pt x="33" y="113"/>
                    </a:lnTo>
                    <a:lnTo>
                      <a:pt x="44" y="123"/>
                    </a:lnTo>
                    <a:lnTo>
                      <a:pt x="54" y="130"/>
                    </a:lnTo>
                    <a:lnTo>
                      <a:pt x="69" y="137"/>
                    </a:lnTo>
                    <a:lnTo>
                      <a:pt x="81" y="148"/>
                    </a:lnTo>
                    <a:lnTo>
                      <a:pt x="86" y="162"/>
                    </a:lnTo>
                    <a:lnTo>
                      <a:pt x="88" y="177"/>
                    </a:lnTo>
                    <a:lnTo>
                      <a:pt x="86" y="192"/>
                    </a:lnTo>
                    <a:lnTo>
                      <a:pt x="80" y="201"/>
                    </a:lnTo>
                    <a:lnTo>
                      <a:pt x="75" y="209"/>
                    </a:lnTo>
                    <a:lnTo>
                      <a:pt x="69" y="210"/>
                    </a:lnTo>
                    <a:lnTo>
                      <a:pt x="64" y="221"/>
                    </a:lnTo>
                    <a:lnTo>
                      <a:pt x="63" y="236"/>
                    </a:lnTo>
                    <a:lnTo>
                      <a:pt x="60" y="240"/>
                    </a:lnTo>
                    <a:lnTo>
                      <a:pt x="54" y="247"/>
                    </a:lnTo>
                    <a:lnTo>
                      <a:pt x="46" y="246"/>
                    </a:lnTo>
                    <a:lnTo>
                      <a:pt x="42" y="242"/>
                    </a:lnTo>
                    <a:lnTo>
                      <a:pt x="39" y="237"/>
                    </a:lnTo>
                    <a:lnTo>
                      <a:pt x="25" y="236"/>
                    </a:lnTo>
                    <a:lnTo>
                      <a:pt x="16" y="237"/>
                    </a:lnTo>
                    <a:lnTo>
                      <a:pt x="5" y="234"/>
                    </a:lnTo>
                    <a:lnTo>
                      <a:pt x="0" y="229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5" y="264"/>
                    </a:lnTo>
                    <a:lnTo>
                      <a:pt x="12" y="273"/>
                    </a:lnTo>
                    <a:lnTo>
                      <a:pt x="18" y="274"/>
                    </a:lnTo>
                    <a:lnTo>
                      <a:pt x="23" y="270"/>
                    </a:lnTo>
                    <a:lnTo>
                      <a:pt x="27" y="266"/>
                    </a:lnTo>
                    <a:lnTo>
                      <a:pt x="29" y="264"/>
                    </a:lnTo>
                    <a:lnTo>
                      <a:pt x="33" y="267"/>
                    </a:lnTo>
                    <a:lnTo>
                      <a:pt x="39" y="270"/>
                    </a:lnTo>
                    <a:lnTo>
                      <a:pt x="63" y="270"/>
                    </a:lnTo>
                    <a:lnTo>
                      <a:pt x="73" y="272"/>
                    </a:lnTo>
                    <a:lnTo>
                      <a:pt x="80" y="277"/>
                    </a:lnTo>
                    <a:lnTo>
                      <a:pt x="82" y="293"/>
                    </a:lnTo>
                    <a:lnTo>
                      <a:pt x="71" y="296"/>
                    </a:lnTo>
                    <a:lnTo>
                      <a:pt x="84" y="323"/>
                    </a:lnTo>
                    <a:lnTo>
                      <a:pt x="90" y="334"/>
                    </a:lnTo>
                    <a:lnTo>
                      <a:pt x="88" y="340"/>
                    </a:lnTo>
                    <a:lnTo>
                      <a:pt x="79" y="340"/>
                    </a:lnTo>
                    <a:lnTo>
                      <a:pt x="69" y="333"/>
                    </a:lnTo>
                    <a:lnTo>
                      <a:pt x="60" y="333"/>
                    </a:lnTo>
                    <a:lnTo>
                      <a:pt x="58" y="340"/>
                    </a:lnTo>
                    <a:lnTo>
                      <a:pt x="66" y="350"/>
                    </a:lnTo>
                    <a:lnTo>
                      <a:pt x="67" y="364"/>
                    </a:lnTo>
                    <a:lnTo>
                      <a:pt x="63" y="368"/>
                    </a:lnTo>
                    <a:lnTo>
                      <a:pt x="52" y="367"/>
                    </a:lnTo>
                    <a:lnTo>
                      <a:pt x="48" y="376"/>
                    </a:lnTo>
                    <a:lnTo>
                      <a:pt x="56" y="384"/>
                    </a:lnTo>
                    <a:lnTo>
                      <a:pt x="69" y="394"/>
                    </a:lnTo>
                    <a:lnTo>
                      <a:pt x="92" y="403"/>
                    </a:lnTo>
                    <a:lnTo>
                      <a:pt x="114" y="409"/>
                    </a:lnTo>
                    <a:lnTo>
                      <a:pt x="125" y="414"/>
                    </a:lnTo>
                    <a:lnTo>
                      <a:pt x="130" y="407"/>
                    </a:lnTo>
                    <a:lnTo>
                      <a:pt x="124" y="401"/>
                    </a:lnTo>
                    <a:lnTo>
                      <a:pt x="105" y="395"/>
                    </a:lnTo>
                    <a:lnTo>
                      <a:pt x="101" y="390"/>
                    </a:lnTo>
                    <a:lnTo>
                      <a:pt x="100" y="377"/>
                    </a:lnTo>
                    <a:lnTo>
                      <a:pt x="105" y="364"/>
                    </a:lnTo>
                    <a:lnTo>
                      <a:pt x="105" y="357"/>
                    </a:lnTo>
                    <a:lnTo>
                      <a:pt x="103" y="346"/>
                    </a:lnTo>
                    <a:lnTo>
                      <a:pt x="105" y="338"/>
                    </a:lnTo>
                    <a:lnTo>
                      <a:pt x="116" y="352"/>
                    </a:lnTo>
                    <a:lnTo>
                      <a:pt x="118" y="357"/>
                    </a:lnTo>
                    <a:lnTo>
                      <a:pt x="126" y="362"/>
                    </a:lnTo>
                    <a:lnTo>
                      <a:pt x="142" y="365"/>
                    </a:lnTo>
                    <a:lnTo>
                      <a:pt x="149" y="368"/>
                    </a:lnTo>
                    <a:lnTo>
                      <a:pt x="161" y="378"/>
                    </a:lnTo>
                    <a:lnTo>
                      <a:pt x="171" y="382"/>
                    </a:lnTo>
                    <a:lnTo>
                      <a:pt x="181" y="383"/>
                    </a:lnTo>
                    <a:lnTo>
                      <a:pt x="197" y="387"/>
                    </a:lnTo>
                    <a:lnTo>
                      <a:pt x="215" y="395"/>
                    </a:lnTo>
                    <a:lnTo>
                      <a:pt x="220" y="391"/>
                    </a:lnTo>
                    <a:lnTo>
                      <a:pt x="233" y="388"/>
                    </a:lnTo>
                    <a:lnTo>
                      <a:pt x="241" y="391"/>
                    </a:lnTo>
                    <a:lnTo>
                      <a:pt x="251" y="406"/>
                    </a:lnTo>
                    <a:lnTo>
                      <a:pt x="260" y="409"/>
                    </a:lnTo>
                    <a:lnTo>
                      <a:pt x="269" y="407"/>
                    </a:lnTo>
                    <a:lnTo>
                      <a:pt x="279" y="400"/>
                    </a:lnTo>
                    <a:lnTo>
                      <a:pt x="286" y="387"/>
                    </a:lnTo>
                    <a:lnTo>
                      <a:pt x="292" y="378"/>
                    </a:lnTo>
                    <a:lnTo>
                      <a:pt x="303" y="374"/>
                    </a:lnTo>
                    <a:lnTo>
                      <a:pt x="307" y="366"/>
                    </a:lnTo>
                    <a:lnTo>
                      <a:pt x="305" y="355"/>
                    </a:lnTo>
                    <a:lnTo>
                      <a:pt x="302" y="346"/>
                    </a:lnTo>
                    <a:lnTo>
                      <a:pt x="300" y="320"/>
                    </a:lnTo>
                    <a:lnTo>
                      <a:pt x="297" y="307"/>
                    </a:lnTo>
                    <a:lnTo>
                      <a:pt x="291" y="295"/>
                    </a:lnTo>
                    <a:lnTo>
                      <a:pt x="284" y="285"/>
                    </a:lnTo>
                    <a:lnTo>
                      <a:pt x="273" y="279"/>
                    </a:lnTo>
                    <a:lnTo>
                      <a:pt x="269" y="273"/>
                    </a:lnTo>
                    <a:lnTo>
                      <a:pt x="269" y="261"/>
                    </a:lnTo>
                    <a:lnTo>
                      <a:pt x="275" y="253"/>
                    </a:lnTo>
                    <a:lnTo>
                      <a:pt x="284" y="248"/>
                    </a:lnTo>
                    <a:lnTo>
                      <a:pt x="279" y="236"/>
                    </a:lnTo>
                    <a:lnTo>
                      <a:pt x="280" y="207"/>
                    </a:lnTo>
                    <a:lnTo>
                      <a:pt x="290" y="200"/>
                    </a:lnTo>
                    <a:lnTo>
                      <a:pt x="294" y="187"/>
                    </a:lnTo>
                    <a:lnTo>
                      <a:pt x="291" y="172"/>
                    </a:lnTo>
                    <a:lnTo>
                      <a:pt x="288" y="165"/>
                    </a:lnTo>
                    <a:lnTo>
                      <a:pt x="280" y="159"/>
                    </a:lnTo>
                    <a:lnTo>
                      <a:pt x="269" y="151"/>
                    </a:lnTo>
                    <a:lnTo>
                      <a:pt x="260" y="148"/>
                    </a:lnTo>
                    <a:lnTo>
                      <a:pt x="253" y="147"/>
                    </a:lnTo>
                    <a:lnTo>
                      <a:pt x="247" y="143"/>
                    </a:lnTo>
                    <a:lnTo>
                      <a:pt x="243" y="136"/>
                    </a:lnTo>
                    <a:lnTo>
                      <a:pt x="237" y="129"/>
                    </a:lnTo>
                    <a:lnTo>
                      <a:pt x="234" y="127"/>
                    </a:lnTo>
                    <a:lnTo>
                      <a:pt x="229" y="128"/>
                    </a:lnTo>
                    <a:lnTo>
                      <a:pt x="227" y="135"/>
                    </a:lnTo>
                    <a:lnTo>
                      <a:pt x="225" y="138"/>
                    </a:lnTo>
                    <a:lnTo>
                      <a:pt x="224" y="140"/>
                    </a:lnTo>
                    <a:lnTo>
                      <a:pt x="220" y="138"/>
                    </a:lnTo>
                    <a:lnTo>
                      <a:pt x="216" y="132"/>
                    </a:lnTo>
                    <a:lnTo>
                      <a:pt x="207" y="117"/>
                    </a:lnTo>
                    <a:lnTo>
                      <a:pt x="194" y="93"/>
                    </a:lnTo>
                    <a:lnTo>
                      <a:pt x="184" y="72"/>
                    </a:lnTo>
                    <a:lnTo>
                      <a:pt x="179" y="52"/>
                    </a:lnTo>
                    <a:lnTo>
                      <a:pt x="175" y="37"/>
                    </a:lnTo>
                    <a:lnTo>
                      <a:pt x="169" y="26"/>
                    </a:lnTo>
                    <a:lnTo>
                      <a:pt x="162" y="17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60"/>
              <p:cNvSpPr>
                <a:spLocks/>
              </p:cNvSpPr>
              <p:nvPr/>
            </p:nvSpPr>
            <p:spPr bwMode="auto">
              <a:xfrm>
                <a:off x="631" y="2422"/>
                <a:ext cx="89" cy="113"/>
              </a:xfrm>
              <a:custGeom>
                <a:avLst/>
                <a:gdLst>
                  <a:gd name="T0" fmla="*/ 66 w 89"/>
                  <a:gd name="T1" fmla="*/ 0 h 113"/>
                  <a:gd name="T2" fmla="*/ 74 w 89"/>
                  <a:gd name="T3" fmla="*/ 6 h 113"/>
                  <a:gd name="T4" fmla="*/ 81 w 89"/>
                  <a:gd name="T5" fmla="*/ 13 h 113"/>
                  <a:gd name="T6" fmla="*/ 85 w 89"/>
                  <a:gd name="T7" fmla="*/ 23 h 113"/>
                  <a:gd name="T8" fmla="*/ 87 w 89"/>
                  <a:gd name="T9" fmla="*/ 35 h 113"/>
                  <a:gd name="T10" fmla="*/ 88 w 89"/>
                  <a:gd name="T11" fmla="*/ 45 h 113"/>
                  <a:gd name="T12" fmla="*/ 85 w 89"/>
                  <a:gd name="T13" fmla="*/ 58 h 113"/>
                  <a:gd name="T14" fmla="*/ 81 w 89"/>
                  <a:gd name="T15" fmla="*/ 66 h 113"/>
                  <a:gd name="T16" fmla="*/ 75 w 89"/>
                  <a:gd name="T17" fmla="*/ 74 h 113"/>
                  <a:gd name="T18" fmla="*/ 68 w 89"/>
                  <a:gd name="T19" fmla="*/ 76 h 113"/>
                  <a:gd name="T20" fmla="*/ 64 w 89"/>
                  <a:gd name="T21" fmla="*/ 86 h 113"/>
                  <a:gd name="T22" fmla="*/ 63 w 89"/>
                  <a:gd name="T23" fmla="*/ 100 h 113"/>
                  <a:gd name="T24" fmla="*/ 59 w 89"/>
                  <a:gd name="T25" fmla="*/ 109 h 113"/>
                  <a:gd name="T26" fmla="*/ 54 w 89"/>
                  <a:gd name="T27" fmla="*/ 112 h 113"/>
                  <a:gd name="T28" fmla="*/ 49 w 89"/>
                  <a:gd name="T29" fmla="*/ 112 h 113"/>
                  <a:gd name="T30" fmla="*/ 42 w 89"/>
                  <a:gd name="T31" fmla="*/ 109 h 113"/>
                  <a:gd name="T32" fmla="*/ 39 w 89"/>
                  <a:gd name="T33" fmla="*/ 102 h 113"/>
                  <a:gd name="T34" fmla="*/ 38 w 89"/>
                  <a:gd name="T35" fmla="*/ 102 h 113"/>
                  <a:gd name="T36" fmla="*/ 36 w 89"/>
                  <a:gd name="T37" fmla="*/ 102 h 113"/>
                  <a:gd name="T38" fmla="*/ 21 w 89"/>
                  <a:gd name="T39" fmla="*/ 102 h 113"/>
                  <a:gd name="T40" fmla="*/ 15 w 89"/>
                  <a:gd name="T41" fmla="*/ 103 h 113"/>
                  <a:gd name="T42" fmla="*/ 9 w 89"/>
                  <a:gd name="T43" fmla="*/ 102 h 113"/>
                  <a:gd name="T44" fmla="*/ 0 w 89"/>
                  <a:gd name="T45" fmla="*/ 95 h 113"/>
                  <a:gd name="T46" fmla="*/ 0 w 89"/>
                  <a:gd name="T47" fmla="*/ 92 h 113"/>
                  <a:gd name="T48" fmla="*/ 3 w 89"/>
                  <a:gd name="T49" fmla="*/ 86 h 113"/>
                  <a:gd name="T50" fmla="*/ 22 w 89"/>
                  <a:gd name="T51" fmla="*/ 75 h 113"/>
                  <a:gd name="T52" fmla="*/ 41 w 89"/>
                  <a:gd name="T53" fmla="*/ 61 h 113"/>
                  <a:gd name="T54" fmla="*/ 49 w 89"/>
                  <a:gd name="T55" fmla="*/ 52 h 113"/>
                  <a:gd name="T56" fmla="*/ 54 w 89"/>
                  <a:gd name="T57" fmla="*/ 30 h 113"/>
                  <a:gd name="T58" fmla="*/ 60 w 89"/>
                  <a:gd name="T59" fmla="*/ 14 h 113"/>
                  <a:gd name="T60" fmla="*/ 66 w 89"/>
                  <a:gd name="T61" fmla="*/ 0 h 11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9"/>
                  <a:gd name="T94" fmla="*/ 0 h 113"/>
                  <a:gd name="T95" fmla="*/ 89 w 89"/>
                  <a:gd name="T96" fmla="*/ 113 h 11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9" h="113">
                    <a:moveTo>
                      <a:pt x="66" y="0"/>
                    </a:moveTo>
                    <a:lnTo>
                      <a:pt x="74" y="6"/>
                    </a:lnTo>
                    <a:lnTo>
                      <a:pt x="81" y="13"/>
                    </a:lnTo>
                    <a:lnTo>
                      <a:pt x="85" y="23"/>
                    </a:lnTo>
                    <a:lnTo>
                      <a:pt x="87" y="35"/>
                    </a:lnTo>
                    <a:lnTo>
                      <a:pt x="88" y="45"/>
                    </a:lnTo>
                    <a:lnTo>
                      <a:pt x="85" y="58"/>
                    </a:lnTo>
                    <a:lnTo>
                      <a:pt x="81" y="66"/>
                    </a:lnTo>
                    <a:lnTo>
                      <a:pt x="75" y="74"/>
                    </a:lnTo>
                    <a:lnTo>
                      <a:pt x="68" y="76"/>
                    </a:lnTo>
                    <a:lnTo>
                      <a:pt x="64" y="86"/>
                    </a:lnTo>
                    <a:lnTo>
                      <a:pt x="63" y="100"/>
                    </a:lnTo>
                    <a:lnTo>
                      <a:pt x="59" y="109"/>
                    </a:lnTo>
                    <a:lnTo>
                      <a:pt x="54" y="112"/>
                    </a:lnTo>
                    <a:lnTo>
                      <a:pt x="49" y="112"/>
                    </a:lnTo>
                    <a:lnTo>
                      <a:pt x="42" y="109"/>
                    </a:lnTo>
                    <a:lnTo>
                      <a:pt x="39" y="102"/>
                    </a:lnTo>
                    <a:lnTo>
                      <a:pt x="38" y="102"/>
                    </a:lnTo>
                    <a:lnTo>
                      <a:pt x="36" y="102"/>
                    </a:lnTo>
                    <a:lnTo>
                      <a:pt x="21" y="102"/>
                    </a:lnTo>
                    <a:lnTo>
                      <a:pt x="15" y="103"/>
                    </a:lnTo>
                    <a:lnTo>
                      <a:pt x="9" y="102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3" y="86"/>
                    </a:lnTo>
                    <a:lnTo>
                      <a:pt x="22" y="75"/>
                    </a:lnTo>
                    <a:lnTo>
                      <a:pt x="41" y="61"/>
                    </a:lnTo>
                    <a:lnTo>
                      <a:pt x="49" y="52"/>
                    </a:lnTo>
                    <a:lnTo>
                      <a:pt x="54" y="30"/>
                    </a:lnTo>
                    <a:lnTo>
                      <a:pt x="60" y="14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Freeform 61"/>
              <p:cNvSpPr>
                <a:spLocks/>
              </p:cNvSpPr>
              <p:nvPr/>
            </p:nvSpPr>
            <p:spPr bwMode="auto">
              <a:xfrm>
                <a:off x="781" y="2248"/>
                <a:ext cx="211" cy="191"/>
              </a:xfrm>
              <a:custGeom>
                <a:avLst/>
                <a:gdLst>
                  <a:gd name="T0" fmla="*/ 12 w 211"/>
                  <a:gd name="T1" fmla="*/ 56 h 191"/>
                  <a:gd name="T2" fmla="*/ 21 w 211"/>
                  <a:gd name="T3" fmla="*/ 69 h 191"/>
                  <a:gd name="T4" fmla="*/ 30 w 211"/>
                  <a:gd name="T5" fmla="*/ 96 h 191"/>
                  <a:gd name="T6" fmla="*/ 43 w 211"/>
                  <a:gd name="T7" fmla="*/ 132 h 191"/>
                  <a:gd name="T8" fmla="*/ 59 w 211"/>
                  <a:gd name="T9" fmla="*/ 160 h 191"/>
                  <a:gd name="T10" fmla="*/ 67 w 211"/>
                  <a:gd name="T11" fmla="*/ 177 h 191"/>
                  <a:gd name="T12" fmla="*/ 75 w 211"/>
                  <a:gd name="T13" fmla="*/ 180 h 191"/>
                  <a:gd name="T14" fmla="*/ 78 w 211"/>
                  <a:gd name="T15" fmla="*/ 173 h 191"/>
                  <a:gd name="T16" fmla="*/ 82 w 211"/>
                  <a:gd name="T17" fmla="*/ 167 h 191"/>
                  <a:gd name="T18" fmla="*/ 89 w 211"/>
                  <a:gd name="T19" fmla="*/ 170 h 191"/>
                  <a:gd name="T20" fmla="*/ 96 w 211"/>
                  <a:gd name="T21" fmla="*/ 182 h 191"/>
                  <a:gd name="T22" fmla="*/ 111 w 211"/>
                  <a:gd name="T23" fmla="*/ 189 h 191"/>
                  <a:gd name="T24" fmla="*/ 120 w 211"/>
                  <a:gd name="T25" fmla="*/ 186 h 191"/>
                  <a:gd name="T26" fmla="*/ 129 w 211"/>
                  <a:gd name="T27" fmla="*/ 177 h 191"/>
                  <a:gd name="T28" fmla="*/ 136 w 211"/>
                  <a:gd name="T29" fmla="*/ 168 h 191"/>
                  <a:gd name="T30" fmla="*/ 149 w 211"/>
                  <a:gd name="T31" fmla="*/ 168 h 191"/>
                  <a:gd name="T32" fmla="*/ 161 w 211"/>
                  <a:gd name="T33" fmla="*/ 186 h 191"/>
                  <a:gd name="T34" fmla="*/ 174 w 211"/>
                  <a:gd name="T35" fmla="*/ 180 h 191"/>
                  <a:gd name="T36" fmla="*/ 174 w 211"/>
                  <a:gd name="T37" fmla="*/ 149 h 191"/>
                  <a:gd name="T38" fmla="*/ 192 w 211"/>
                  <a:gd name="T39" fmla="*/ 111 h 191"/>
                  <a:gd name="T40" fmla="*/ 209 w 211"/>
                  <a:gd name="T41" fmla="*/ 91 h 191"/>
                  <a:gd name="T42" fmla="*/ 207 w 211"/>
                  <a:gd name="T43" fmla="*/ 66 h 191"/>
                  <a:gd name="T44" fmla="*/ 200 w 211"/>
                  <a:gd name="T45" fmla="*/ 34 h 191"/>
                  <a:gd name="T46" fmla="*/ 188 w 211"/>
                  <a:gd name="T47" fmla="*/ 20 h 191"/>
                  <a:gd name="T48" fmla="*/ 162 w 211"/>
                  <a:gd name="T49" fmla="*/ 15 h 191"/>
                  <a:gd name="T50" fmla="*/ 143 w 211"/>
                  <a:gd name="T51" fmla="*/ 24 h 191"/>
                  <a:gd name="T52" fmla="*/ 131 w 211"/>
                  <a:gd name="T53" fmla="*/ 16 h 191"/>
                  <a:gd name="T54" fmla="*/ 114 w 211"/>
                  <a:gd name="T55" fmla="*/ 20 h 191"/>
                  <a:gd name="T56" fmla="*/ 100 w 211"/>
                  <a:gd name="T57" fmla="*/ 24 h 191"/>
                  <a:gd name="T58" fmla="*/ 77 w 211"/>
                  <a:gd name="T59" fmla="*/ 13 h 191"/>
                  <a:gd name="T60" fmla="*/ 72 w 211"/>
                  <a:gd name="T61" fmla="*/ 3 h 191"/>
                  <a:gd name="T62" fmla="*/ 57 w 211"/>
                  <a:gd name="T63" fmla="*/ 4 h 191"/>
                  <a:gd name="T64" fmla="*/ 48 w 211"/>
                  <a:gd name="T65" fmla="*/ 15 h 191"/>
                  <a:gd name="T66" fmla="*/ 21 w 211"/>
                  <a:gd name="T67" fmla="*/ 20 h 191"/>
                  <a:gd name="T68" fmla="*/ 6 w 211"/>
                  <a:gd name="T69" fmla="*/ 29 h 191"/>
                  <a:gd name="T70" fmla="*/ 0 w 211"/>
                  <a:gd name="T71" fmla="*/ 39 h 1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1"/>
                  <a:gd name="T109" fmla="*/ 0 h 191"/>
                  <a:gd name="T110" fmla="*/ 211 w 211"/>
                  <a:gd name="T111" fmla="*/ 191 h 1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1" h="191">
                    <a:moveTo>
                      <a:pt x="0" y="39"/>
                    </a:moveTo>
                    <a:lnTo>
                      <a:pt x="12" y="56"/>
                    </a:lnTo>
                    <a:lnTo>
                      <a:pt x="16" y="60"/>
                    </a:lnTo>
                    <a:lnTo>
                      <a:pt x="21" y="69"/>
                    </a:lnTo>
                    <a:lnTo>
                      <a:pt x="25" y="78"/>
                    </a:lnTo>
                    <a:lnTo>
                      <a:pt x="30" y="96"/>
                    </a:lnTo>
                    <a:lnTo>
                      <a:pt x="33" y="109"/>
                    </a:lnTo>
                    <a:lnTo>
                      <a:pt x="43" y="132"/>
                    </a:lnTo>
                    <a:lnTo>
                      <a:pt x="51" y="145"/>
                    </a:lnTo>
                    <a:lnTo>
                      <a:pt x="59" y="160"/>
                    </a:lnTo>
                    <a:lnTo>
                      <a:pt x="66" y="171"/>
                    </a:lnTo>
                    <a:lnTo>
                      <a:pt x="67" y="177"/>
                    </a:lnTo>
                    <a:lnTo>
                      <a:pt x="71" y="179"/>
                    </a:lnTo>
                    <a:lnTo>
                      <a:pt x="75" y="180"/>
                    </a:lnTo>
                    <a:lnTo>
                      <a:pt x="76" y="177"/>
                    </a:lnTo>
                    <a:lnTo>
                      <a:pt x="78" y="173"/>
                    </a:lnTo>
                    <a:lnTo>
                      <a:pt x="80" y="168"/>
                    </a:lnTo>
                    <a:lnTo>
                      <a:pt x="82" y="167"/>
                    </a:lnTo>
                    <a:lnTo>
                      <a:pt x="84" y="167"/>
                    </a:lnTo>
                    <a:lnTo>
                      <a:pt x="89" y="170"/>
                    </a:lnTo>
                    <a:lnTo>
                      <a:pt x="93" y="177"/>
                    </a:lnTo>
                    <a:lnTo>
                      <a:pt x="96" y="182"/>
                    </a:lnTo>
                    <a:lnTo>
                      <a:pt x="102" y="186"/>
                    </a:lnTo>
                    <a:lnTo>
                      <a:pt x="111" y="189"/>
                    </a:lnTo>
                    <a:lnTo>
                      <a:pt x="116" y="190"/>
                    </a:lnTo>
                    <a:lnTo>
                      <a:pt x="120" y="186"/>
                    </a:lnTo>
                    <a:lnTo>
                      <a:pt x="123" y="180"/>
                    </a:lnTo>
                    <a:lnTo>
                      <a:pt x="129" y="177"/>
                    </a:lnTo>
                    <a:lnTo>
                      <a:pt x="132" y="177"/>
                    </a:lnTo>
                    <a:lnTo>
                      <a:pt x="136" y="168"/>
                    </a:lnTo>
                    <a:lnTo>
                      <a:pt x="142" y="164"/>
                    </a:lnTo>
                    <a:lnTo>
                      <a:pt x="149" y="168"/>
                    </a:lnTo>
                    <a:lnTo>
                      <a:pt x="153" y="180"/>
                    </a:lnTo>
                    <a:lnTo>
                      <a:pt x="161" y="186"/>
                    </a:lnTo>
                    <a:lnTo>
                      <a:pt x="166" y="186"/>
                    </a:lnTo>
                    <a:lnTo>
                      <a:pt x="174" y="180"/>
                    </a:lnTo>
                    <a:lnTo>
                      <a:pt x="172" y="165"/>
                    </a:lnTo>
                    <a:lnTo>
                      <a:pt x="174" y="149"/>
                    </a:lnTo>
                    <a:lnTo>
                      <a:pt x="188" y="131"/>
                    </a:lnTo>
                    <a:lnTo>
                      <a:pt x="192" y="111"/>
                    </a:lnTo>
                    <a:lnTo>
                      <a:pt x="199" y="99"/>
                    </a:lnTo>
                    <a:lnTo>
                      <a:pt x="209" y="91"/>
                    </a:lnTo>
                    <a:lnTo>
                      <a:pt x="210" y="78"/>
                    </a:lnTo>
                    <a:lnTo>
                      <a:pt x="207" y="66"/>
                    </a:lnTo>
                    <a:lnTo>
                      <a:pt x="207" y="53"/>
                    </a:lnTo>
                    <a:lnTo>
                      <a:pt x="200" y="34"/>
                    </a:lnTo>
                    <a:lnTo>
                      <a:pt x="193" y="26"/>
                    </a:lnTo>
                    <a:lnTo>
                      <a:pt x="188" y="20"/>
                    </a:lnTo>
                    <a:lnTo>
                      <a:pt x="174" y="15"/>
                    </a:lnTo>
                    <a:lnTo>
                      <a:pt x="162" y="15"/>
                    </a:lnTo>
                    <a:lnTo>
                      <a:pt x="153" y="22"/>
                    </a:lnTo>
                    <a:lnTo>
                      <a:pt x="143" y="24"/>
                    </a:lnTo>
                    <a:lnTo>
                      <a:pt x="138" y="23"/>
                    </a:lnTo>
                    <a:lnTo>
                      <a:pt x="131" y="16"/>
                    </a:lnTo>
                    <a:lnTo>
                      <a:pt x="124" y="15"/>
                    </a:lnTo>
                    <a:lnTo>
                      <a:pt x="114" y="20"/>
                    </a:lnTo>
                    <a:lnTo>
                      <a:pt x="108" y="23"/>
                    </a:lnTo>
                    <a:lnTo>
                      <a:pt x="100" y="24"/>
                    </a:lnTo>
                    <a:lnTo>
                      <a:pt x="84" y="21"/>
                    </a:lnTo>
                    <a:lnTo>
                      <a:pt x="77" y="13"/>
                    </a:lnTo>
                    <a:lnTo>
                      <a:pt x="76" y="6"/>
                    </a:lnTo>
                    <a:lnTo>
                      <a:pt x="72" y="3"/>
                    </a:lnTo>
                    <a:lnTo>
                      <a:pt x="65" y="0"/>
                    </a:lnTo>
                    <a:lnTo>
                      <a:pt x="57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5" y="20"/>
                    </a:lnTo>
                    <a:lnTo>
                      <a:pt x="21" y="20"/>
                    </a:lnTo>
                    <a:lnTo>
                      <a:pt x="13" y="23"/>
                    </a:lnTo>
                    <a:lnTo>
                      <a:pt x="6" y="29"/>
                    </a:lnTo>
                    <a:lnTo>
                      <a:pt x="5" y="36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Freeform 62"/>
              <p:cNvSpPr>
                <a:spLocks/>
              </p:cNvSpPr>
              <p:nvPr/>
            </p:nvSpPr>
            <p:spPr bwMode="auto">
              <a:xfrm>
                <a:off x="829" y="2145"/>
                <a:ext cx="57" cy="77"/>
              </a:xfrm>
              <a:custGeom>
                <a:avLst/>
                <a:gdLst>
                  <a:gd name="T0" fmla="*/ 0 w 57"/>
                  <a:gd name="T1" fmla="*/ 0 h 77"/>
                  <a:gd name="T2" fmla="*/ 0 w 57"/>
                  <a:gd name="T3" fmla="*/ 17 h 77"/>
                  <a:gd name="T4" fmla="*/ 3 w 57"/>
                  <a:gd name="T5" fmla="*/ 30 h 77"/>
                  <a:gd name="T6" fmla="*/ 13 w 57"/>
                  <a:gd name="T7" fmla="*/ 46 h 77"/>
                  <a:gd name="T8" fmla="*/ 23 w 57"/>
                  <a:gd name="T9" fmla="*/ 58 h 77"/>
                  <a:gd name="T10" fmla="*/ 32 w 57"/>
                  <a:gd name="T11" fmla="*/ 76 h 77"/>
                  <a:gd name="T12" fmla="*/ 38 w 57"/>
                  <a:gd name="T13" fmla="*/ 76 h 77"/>
                  <a:gd name="T14" fmla="*/ 51 w 57"/>
                  <a:gd name="T15" fmla="*/ 74 h 77"/>
                  <a:gd name="T16" fmla="*/ 56 w 57"/>
                  <a:gd name="T17" fmla="*/ 64 h 77"/>
                  <a:gd name="T18" fmla="*/ 54 w 57"/>
                  <a:gd name="T19" fmla="*/ 57 h 77"/>
                  <a:gd name="T20" fmla="*/ 46 w 57"/>
                  <a:gd name="T21" fmla="*/ 51 h 77"/>
                  <a:gd name="T22" fmla="*/ 39 w 57"/>
                  <a:gd name="T23" fmla="*/ 45 h 77"/>
                  <a:gd name="T24" fmla="*/ 38 w 57"/>
                  <a:gd name="T25" fmla="*/ 34 h 77"/>
                  <a:gd name="T26" fmla="*/ 40 w 57"/>
                  <a:gd name="T27" fmla="*/ 22 h 77"/>
                  <a:gd name="T28" fmla="*/ 28 w 57"/>
                  <a:gd name="T29" fmla="*/ 22 h 77"/>
                  <a:gd name="T30" fmla="*/ 20 w 57"/>
                  <a:gd name="T31" fmla="*/ 3 h 77"/>
                  <a:gd name="T32" fmla="*/ 7 w 57"/>
                  <a:gd name="T33" fmla="*/ 0 h 77"/>
                  <a:gd name="T34" fmla="*/ 0 w 57"/>
                  <a:gd name="T35" fmla="*/ 0 h 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"/>
                  <a:gd name="T55" fmla="*/ 0 h 77"/>
                  <a:gd name="T56" fmla="*/ 57 w 57"/>
                  <a:gd name="T57" fmla="*/ 77 h 7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" h="77">
                    <a:moveTo>
                      <a:pt x="0" y="0"/>
                    </a:moveTo>
                    <a:lnTo>
                      <a:pt x="0" y="17"/>
                    </a:lnTo>
                    <a:lnTo>
                      <a:pt x="3" y="30"/>
                    </a:lnTo>
                    <a:lnTo>
                      <a:pt x="13" y="46"/>
                    </a:lnTo>
                    <a:lnTo>
                      <a:pt x="23" y="58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51" y="74"/>
                    </a:lnTo>
                    <a:lnTo>
                      <a:pt x="56" y="64"/>
                    </a:lnTo>
                    <a:lnTo>
                      <a:pt x="54" y="57"/>
                    </a:lnTo>
                    <a:lnTo>
                      <a:pt x="46" y="51"/>
                    </a:lnTo>
                    <a:lnTo>
                      <a:pt x="39" y="45"/>
                    </a:lnTo>
                    <a:lnTo>
                      <a:pt x="38" y="34"/>
                    </a:lnTo>
                    <a:lnTo>
                      <a:pt x="40" y="22"/>
                    </a:lnTo>
                    <a:lnTo>
                      <a:pt x="28" y="22"/>
                    </a:lnTo>
                    <a:lnTo>
                      <a:pt x="20" y="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Freeform 63"/>
              <p:cNvSpPr>
                <a:spLocks/>
              </p:cNvSpPr>
              <p:nvPr/>
            </p:nvSpPr>
            <p:spPr bwMode="auto">
              <a:xfrm>
                <a:off x="845" y="2154"/>
                <a:ext cx="104" cy="119"/>
              </a:xfrm>
              <a:custGeom>
                <a:avLst/>
                <a:gdLst>
                  <a:gd name="T0" fmla="*/ 23 w 104"/>
                  <a:gd name="T1" fmla="*/ 13 h 119"/>
                  <a:gd name="T2" fmla="*/ 21 w 104"/>
                  <a:gd name="T3" fmla="*/ 26 h 119"/>
                  <a:gd name="T4" fmla="*/ 22 w 104"/>
                  <a:gd name="T5" fmla="*/ 36 h 119"/>
                  <a:gd name="T6" fmla="*/ 38 w 104"/>
                  <a:gd name="T7" fmla="*/ 50 h 119"/>
                  <a:gd name="T8" fmla="*/ 39 w 104"/>
                  <a:gd name="T9" fmla="*/ 55 h 119"/>
                  <a:gd name="T10" fmla="*/ 35 w 104"/>
                  <a:gd name="T11" fmla="*/ 64 h 119"/>
                  <a:gd name="T12" fmla="*/ 23 w 104"/>
                  <a:gd name="T13" fmla="*/ 66 h 119"/>
                  <a:gd name="T14" fmla="*/ 16 w 104"/>
                  <a:gd name="T15" fmla="*/ 66 h 119"/>
                  <a:gd name="T16" fmla="*/ 17 w 104"/>
                  <a:gd name="T17" fmla="*/ 76 h 119"/>
                  <a:gd name="T18" fmla="*/ 13 w 104"/>
                  <a:gd name="T19" fmla="*/ 85 h 119"/>
                  <a:gd name="T20" fmla="*/ 0 w 104"/>
                  <a:gd name="T21" fmla="*/ 95 h 119"/>
                  <a:gd name="T22" fmla="*/ 6 w 104"/>
                  <a:gd name="T23" fmla="*/ 96 h 119"/>
                  <a:gd name="T24" fmla="*/ 12 w 104"/>
                  <a:gd name="T25" fmla="*/ 102 h 119"/>
                  <a:gd name="T26" fmla="*/ 13 w 104"/>
                  <a:gd name="T27" fmla="*/ 107 h 119"/>
                  <a:gd name="T28" fmla="*/ 19 w 104"/>
                  <a:gd name="T29" fmla="*/ 116 h 119"/>
                  <a:gd name="T30" fmla="*/ 36 w 104"/>
                  <a:gd name="T31" fmla="*/ 118 h 119"/>
                  <a:gd name="T32" fmla="*/ 45 w 104"/>
                  <a:gd name="T33" fmla="*/ 118 h 119"/>
                  <a:gd name="T34" fmla="*/ 55 w 104"/>
                  <a:gd name="T35" fmla="*/ 113 h 119"/>
                  <a:gd name="T36" fmla="*/ 57 w 104"/>
                  <a:gd name="T37" fmla="*/ 110 h 119"/>
                  <a:gd name="T38" fmla="*/ 62 w 104"/>
                  <a:gd name="T39" fmla="*/ 110 h 119"/>
                  <a:gd name="T40" fmla="*/ 66 w 104"/>
                  <a:gd name="T41" fmla="*/ 110 h 119"/>
                  <a:gd name="T42" fmla="*/ 74 w 104"/>
                  <a:gd name="T43" fmla="*/ 118 h 119"/>
                  <a:gd name="T44" fmla="*/ 78 w 104"/>
                  <a:gd name="T45" fmla="*/ 118 h 119"/>
                  <a:gd name="T46" fmla="*/ 86 w 104"/>
                  <a:gd name="T47" fmla="*/ 118 h 119"/>
                  <a:gd name="T48" fmla="*/ 97 w 104"/>
                  <a:gd name="T49" fmla="*/ 110 h 119"/>
                  <a:gd name="T50" fmla="*/ 103 w 104"/>
                  <a:gd name="T51" fmla="*/ 102 h 119"/>
                  <a:gd name="T52" fmla="*/ 102 w 104"/>
                  <a:gd name="T53" fmla="*/ 90 h 119"/>
                  <a:gd name="T54" fmla="*/ 99 w 104"/>
                  <a:gd name="T55" fmla="*/ 81 h 119"/>
                  <a:gd name="T56" fmla="*/ 98 w 104"/>
                  <a:gd name="T57" fmla="*/ 70 h 119"/>
                  <a:gd name="T58" fmla="*/ 93 w 104"/>
                  <a:gd name="T59" fmla="*/ 66 h 119"/>
                  <a:gd name="T60" fmla="*/ 91 w 104"/>
                  <a:gd name="T61" fmla="*/ 59 h 119"/>
                  <a:gd name="T62" fmla="*/ 85 w 104"/>
                  <a:gd name="T63" fmla="*/ 55 h 119"/>
                  <a:gd name="T64" fmla="*/ 81 w 104"/>
                  <a:gd name="T65" fmla="*/ 52 h 119"/>
                  <a:gd name="T66" fmla="*/ 78 w 104"/>
                  <a:gd name="T67" fmla="*/ 40 h 119"/>
                  <a:gd name="T68" fmla="*/ 73 w 104"/>
                  <a:gd name="T69" fmla="*/ 23 h 119"/>
                  <a:gd name="T70" fmla="*/ 63 w 104"/>
                  <a:gd name="T71" fmla="*/ 10 h 119"/>
                  <a:gd name="T72" fmla="*/ 50 w 104"/>
                  <a:gd name="T73" fmla="*/ 0 h 119"/>
                  <a:gd name="T74" fmla="*/ 40 w 104"/>
                  <a:gd name="T75" fmla="*/ 8 h 119"/>
                  <a:gd name="T76" fmla="*/ 29 w 104"/>
                  <a:gd name="T77" fmla="*/ 11 h 119"/>
                  <a:gd name="T78" fmla="*/ 23 w 104"/>
                  <a:gd name="T79" fmla="*/ 13 h 11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4"/>
                  <a:gd name="T121" fmla="*/ 0 h 119"/>
                  <a:gd name="T122" fmla="*/ 104 w 104"/>
                  <a:gd name="T123" fmla="*/ 119 h 11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4" h="119">
                    <a:moveTo>
                      <a:pt x="23" y="13"/>
                    </a:moveTo>
                    <a:lnTo>
                      <a:pt x="21" y="26"/>
                    </a:lnTo>
                    <a:lnTo>
                      <a:pt x="22" y="36"/>
                    </a:lnTo>
                    <a:lnTo>
                      <a:pt x="38" y="50"/>
                    </a:lnTo>
                    <a:lnTo>
                      <a:pt x="39" y="55"/>
                    </a:lnTo>
                    <a:lnTo>
                      <a:pt x="35" y="64"/>
                    </a:lnTo>
                    <a:lnTo>
                      <a:pt x="23" y="66"/>
                    </a:lnTo>
                    <a:lnTo>
                      <a:pt x="16" y="66"/>
                    </a:lnTo>
                    <a:lnTo>
                      <a:pt x="17" y="76"/>
                    </a:lnTo>
                    <a:lnTo>
                      <a:pt x="13" y="85"/>
                    </a:lnTo>
                    <a:lnTo>
                      <a:pt x="0" y="95"/>
                    </a:lnTo>
                    <a:lnTo>
                      <a:pt x="6" y="96"/>
                    </a:lnTo>
                    <a:lnTo>
                      <a:pt x="12" y="102"/>
                    </a:lnTo>
                    <a:lnTo>
                      <a:pt x="13" y="107"/>
                    </a:lnTo>
                    <a:lnTo>
                      <a:pt x="19" y="116"/>
                    </a:lnTo>
                    <a:lnTo>
                      <a:pt x="36" y="118"/>
                    </a:lnTo>
                    <a:lnTo>
                      <a:pt x="45" y="118"/>
                    </a:lnTo>
                    <a:lnTo>
                      <a:pt x="55" y="113"/>
                    </a:lnTo>
                    <a:lnTo>
                      <a:pt x="57" y="110"/>
                    </a:lnTo>
                    <a:lnTo>
                      <a:pt x="62" y="110"/>
                    </a:lnTo>
                    <a:lnTo>
                      <a:pt x="66" y="110"/>
                    </a:lnTo>
                    <a:lnTo>
                      <a:pt x="74" y="118"/>
                    </a:lnTo>
                    <a:lnTo>
                      <a:pt x="78" y="118"/>
                    </a:lnTo>
                    <a:lnTo>
                      <a:pt x="86" y="118"/>
                    </a:lnTo>
                    <a:lnTo>
                      <a:pt x="97" y="110"/>
                    </a:lnTo>
                    <a:lnTo>
                      <a:pt x="103" y="102"/>
                    </a:lnTo>
                    <a:lnTo>
                      <a:pt x="102" y="90"/>
                    </a:lnTo>
                    <a:lnTo>
                      <a:pt x="99" y="81"/>
                    </a:lnTo>
                    <a:lnTo>
                      <a:pt x="98" y="70"/>
                    </a:lnTo>
                    <a:lnTo>
                      <a:pt x="93" y="66"/>
                    </a:lnTo>
                    <a:lnTo>
                      <a:pt x="91" y="59"/>
                    </a:lnTo>
                    <a:lnTo>
                      <a:pt x="85" y="55"/>
                    </a:lnTo>
                    <a:lnTo>
                      <a:pt x="81" y="52"/>
                    </a:lnTo>
                    <a:lnTo>
                      <a:pt x="78" y="40"/>
                    </a:lnTo>
                    <a:lnTo>
                      <a:pt x="73" y="23"/>
                    </a:lnTo>
                    <a:lnTo>
                      <a:pt x="63" y="10"/>
                    </a:lnTo>
                    <a:lnTo>
                      <a:pt x="50" y="0"/>
                    </a:lnTo>
                    <a:lnTo>
                      <a:pt x="40" y="8"/>
                    </a:lnTo>
                    <a:lnTo>
                      <a:pt x="29" y="11"/>
                    </a:lnTo>
                    <a:lnTo>
                      <a:pt x="23" y="13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Freeform 64"/>
              <p:cNvSpPr>
                <a:spLocks/>
              </p:cNvSpPr>
              <p:nvPr/>
            </p:nvSpPr>
            <p:spPr bwMode="auto">
              <a:xfrm>
                <a:off x="895" y="2142"/>
                <a:ext cx="123" cy="141"/>
              </a:xfrm>
              <a:custGeom>
                <a:avLst/>
                <a:gdLst>
                  <a:gd name="T0" fmla="*/ 0 w 123"/>
                  <a:gd name="T1" fmla="*/ 12 h 141"/>
                  <a:gd name="T2" fmla="*/ 15 w 123"/>
                  <a:gd name="T3" fmla="*/ 3 h 141"/>
                  <a:gd name="T4" fmla="*/ 34 w 123"/>
                  <a:gd name="T5" fmla="*/ 0 h 141"/>
                  <a:gd name="T6" fmla="*/ 51 w 123"/>
                  <a:gd name="T7" fmla="*/ 0 h 141"/>
                  <a:gd name="T8" fmla="*/ 60 w 123"/>
                  <a:gd name="T9" fmla="*/ 6 h 141"/>
                  <a:gd name="T10" fmla="*/ 66 w 123"/>
                  <a:gd name="T11" fmla="*/ 13 h 141"/>
                  <a:gd name="T12" fmla="*/ 63 w 123"/>
                  <a:gd name="T13" fmla="*/ 22 h 141"/>
                  <a:gd name="T14" fmla="*/ 54 w 123"/>
                  <a:gd name="T15" fmla="*/ 30 h 141"/>
                  <a:gd name="T16" fmla="*/ 51 w 123"/>
                  <a:gd name="T17" fmla="*/ 40 h 141"/>
                  <a:gd name="T18" fmla="*/ 54 w 123"/>
                  <a:gd name="T19" fmla="*/ 49 h 141"/>
                  <a:gd name="T20" fmla="*/ 64 w 123"/>
                  <a:gd name="T21" fmla="*/ 52 h 141"/>
                  <a:gd name="T22" fmla="*/ 76 w 123"/>
                  <a:gd name="T23" fmla="*/ 49 h 141"/>
                  <a:gd name="T24" fmla="*/ 81 w 123"/>
                  <a:gd name="T25" fmla="*/ 44 h 141"/>
                  <a:gd name="T26" fmla="*/ 86 w 123"/>
                  <a:gd name="T27" fmla="*/ 40 h 141"/>
                  <a:gd name="T28" fmla="*/ 93 w 123"/>
                  <a:gd name="T29" fmla="*/ 37 h 141"/>
                  <a:gd name="T30" fmla="*/ 105 w 123"/>
                  <a:gd name="T31" fmla="*/ 38 h 141"/>
                  <a:gd name="T32" fmla="*/ 109 w 123"/>
                  <a:gd name="T33" fmla="*/ 47 h 141"/>
                  <a:gd name="T34" fmla="*/ 112 w 123"/>
                  <a:gd name="T35" fmla="*/ 60 h 141"/>
                  <a:gd name="T36" fmla="*/ 108 w 123"/>
                  <a:gd name="T37" fmla="*/ 76 h 141"/>
                  <a:gd name="T38" fmla="*/ 112 w 123"/>
                  <a:gd name="T39" fmla="*/ 90 h 141"/>
                  <a:gd name="T40" fmla="*/ 122 w 123"/>
                  <a:gd name="T41" fmla="*/ 100 h 141"/>
                  <a:gd name="T42" fmla="*/ 117 w 123"/>
                  <a:gd name="T43" fmla="*/ 105 h 141"/>
                  <a:gd name="T44" fmla="*/ 111 w 123"/>
                  <a:gd name="T45" fmla="*/ 106 h 141"/>
                  <a:gd name="T46" fmla="*/ 105 w 123"/>
                  <a:gd name="T47" fmla="*/ 115 h 141"/>
                  <a:gd name="T48" fmla="*/ 89 w 123"/>
                  <a:gd name="T49" fmla="*/ 127 h 141"/>
                  <a:gd name="T50" fmla="*/ 86 w 123"/>
                  <a:gd name="T51" fmla="*/ 140 h 141"/>
                  <a:gd name="T52" fmla="*/ 79 w 123"/>
                  <a:gd name="T53" fmla="*/ 133 h 141"/>
                  <a:gd name="T54" fmla="*/ 75 w 123"/>
                  <a:gd name="T55" fmla="*/ 127 h 141"/>
                  <a:gd name="T56" fmla="*/ 62 w 123"/>
                  <a:gd name="T57" fmla="*/ 121 h 141"/>
                  <a:gd name="T58" fmla="*/ 47 w 123"/>
                  <a:gd name="T59" fmla="*/ 121 h 141"/>
                  <a:gd name="T60" fmla="*/ 53 w 123"/>
                  <a:gd name="T61" fmla="*/ 114 h 141"/>
                  <a:gd name="T62" fmla="*/ 52 w 123"/>
                  <a:gd name="T63" fmla="*/ 102 h 141"/>
                  <a:gd name="T64" fmla="*/ 48 w 123"/>
                  <a:gd name="T65" fmla="*/ 93 h 141"/>
                  <a:gd name="T66" fmla="*/ 47 w 123"/>
                  <a:gd name="T67" fmla="*/ 81 h 141"/>
                  <a:gd name="T68" fmla="*/ 42 w 123"/>
                  <a:gd name="T69" fmla="*/ 78 h 141"/>
                  <a:gd name="T70" fmla="*/ 39 w 123"/>
                  <a:gd name="T71" fmla="*/ 70 h 141"/>
                  <a:gd name="T72" fmla="*/ 34 w 123"/>
                  <a:gd name="T73" fmla="*/ 67 h 141"/>
                  <a:gd name="T74" fmla="*/ 30 w 123"/>
                  <a:gd name="T75" fmla="*/ 64 h 141"/>
                  <a:gd name="T76" fmla="*/ 28 w 123"/>
                  <a:gd name="T77" fmla="*/ 53 h 141"/>
                  <a:gd name="T78" fmla="*/ 23 w 123"/>
                  <a:gd name="T79" fmla="*/ 36 h 141"/>
                  <a:gd name="T80" fmla="*/ 14 w 123"/>
                  <a:gd name="T81" fmla="*/ 22 h 141"/>
                  <a:gd name="T82" fmla="*/ 0 w 123"/>
                  <a:gd name="T83" fmla="*/ 12 h 14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3"/>
                  <a:gd name="T127" fmla="*/ 0 h 141"/>
                  <a:gd name="T128" fmla="*/ 123 w 123"/>
                  <a:gd name="T129" fmla="*/ 141 h 14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3" h="141">
                    <a:moveTo>
                      <a:pt x="0" y="12"/>
                    </a:moveTo>
                    <a:lnTo>
                      <a:pt x="15" y="3"/>
                    </a:lnTo>
                    <a:lnTo>
                      <a:pt x="34" y="0"/>
                    </a:lnTo>
                    <a:lnTo>
                      <a:pt x="51" y="0"/>
                    </a:lnTo>
                    <a:lnTo>
                      <a:pt x="60" y="6"/>
                    </a:lnTo>
                    <a:lnTo>
                      <a:pt x="66" y="13"/>
                    </a:lnTo>
                    <a:lnTo>
                      <a:pt x="63" y="22"/>
                    </a:lnTo>
                    <a:lnTo>
                      <a:pt x="54" y="30"/>
                    </a:lnTo>
                    <a:lnTo>
                      <a:pt x="51" y="40"/>
                    </a:lnTo>
                    <a:lnTo>
                      <a:pt x="54" y="49"/>
                    </a:lnTo>
                    <a:lnTo>
                      <a:pt x="64" y="52"/>
                    </a:lnTo>
                    <a:lnTo>
                      <a:pt x="76" y="49"/>
                    </a:lnTo>
                    <a:lnTo>
                      <a:pt x="81" y="44"/>
                    </a:lnTo>
                    <a:lnTo>
                      <a:pt x="86" y="40"/>
                    </a:lnTo>
                    <a:lnTo>
                      <a:pt x="93" y="37"/>
                    </a:lnTo>
                    <a:lnTo>
                      <a:pt x="105" y="38"/>
                    </a:lnTo>
                    <a:lnTo>
                      <a:pt x="109" y="47"/>
                    </a:lnTo>
                    <a:lnTo>
                      <a:pt x="112" y="60"/>
                    </a:lnTo>
                    <a:lnTo>
                      <a:pt x="108" y="76"/>
                    </a:lnTo>
                    <a:lnTo>
                      <a:pt x="112" y="90"/>
                    </a:lnTo>
                    <a:lnTo>
                      <a:pt x="122" y="100"/>
                    </a:lnTo>
                    <a:lnTo>
                      <a:pt x="117" y="105"/>
                    </a:lnTo>
                    <a:lnTo>
                      <a:pt x="111" y="106"/>
                    </a:lnTo>
                    <a:lnTo>
                      <a:pt x="105" y="115"/>
                    </a:lnTo>
                    <a:lnTo>
                      <a:pt x="89" y="127"/>
                    </a:lnTo>
                    <a:lnTo>
                      <a:pt x="86" y="140"/>
                    </a:lnTo>
                    <a:lnTo>
                      <a:pt x="79" y="133"/>
                    </a:lnTo>
                    <a:lnTo>
                      <a:pt x="75" y="127"/>
                    </a:lnTo>
                    <a:lnTo>
                      <a:pt x="62" y="121"/>
                    </a:lnTo>
                    <a:lnTo>
                      <a:pt x="47" y="121"/>
                    </a:lnTo>
                    <a:lnTo>
                      <a:pt x="53" y="114"/>
                    </a:lnTo>
                    <a:lnTo>
                      <a:pt x="52" y="102"/>
                    </a:lnTo>
                    <a:lnTo>
                      <a:pt x="48" y="93"/>
                    </a:lnTo>
                    <a:lnTo>
                      <a:pt x="47" y="81"/>
                    </a:lnTo>
                    <a:lnTo>
                      <a:pt x="42" y="78"/>
                    </a:lnTo>
                    <a:lnTo>
                      <a:pt x="39" y="70"/>
                    </a:lnTo>
                    <a:lnTo>
                      <a:pt x="34" y="67"/>
                    </a:lnTo>
                    <a:lnTo>
                      <a:pt x="30" y="64"/>
                    </a:lnTo>
                    <a:lnTo>
                      <a:pt x="28" y="53"/>
                    </a:lnTo>
                    <a:lnTo>
                      <a:pt x="23" y="36"/>
                    </a:lnTo>
                    <a:lnTo>
                      <a:pt x="14" y="22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DADADA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14" name="Group 65"/>
              <p:cNvGrpSpPr>
                <a:grpSpLocks/>
              </p:cNvGrpSpPr>
              <p:nvPr/>
            </p:nvGrpSpPr>
            <p:grpSpPr bwMode="auto">
              <a:xfrm>
                <a:off x="941" y="2770"/>
                <a:ext cx="1057" cy="814"/>
                <a:chOff x="941" y="2770"/>
                <a:chExt cx="1057" cy="814"/>
              </a:xfrm>
            </p:grpSpPr>
            <p:sp>
              <p:nvSpPr>
                <p:cNvPr id="24625" name="Freeform 66"/>
                <p:cNvSpPr>
                  <a:spLocks/>
                </p:cNvSpPr>
                <p:nvPr/>
              </p:nvSpPr>
              <p:spPr bwMode="auto">
                <a:xfrm>
                  <a:off x="1326" y="3395"/>
                  <a:ext cx="234" cy="189"/>
                </a:xfrm>
                <a:custGeom>
                  <a:avLst/>
                  <a:gdLst>
                    <a:gd name="T0" fmla="*/ 28 w 234"/>
                    <a:gd name="T1" fmla="*/ 89 h 189"/>
                    <a:gd name="T2" fmla="*/ 0 w 234"/>
                    <a:gd name="T3" fmla="*/ 112 h 189"/>
                    <a:gd name="T4" fmla="*/ 36 w 234"/>
                    <a:gd name="T5" fmla="*/ 125 h 189"/>
                    <a:gd name="T6" fmla="*/ 66 w 234"/>
                    <a:gd name="T7" fmla="*/ 130 h 189"/>
                    <a:gd name="T8" fmla="*/ 94 w 234"/>
                    <a:gd name="T9" fmla="*/ 110 h 189"/>
                    <a:gd name="T10" fmla="*/ 111 w 234"/>
                    <a:gd name="T11" fmla="*/ 96 h 189"/>
                    <a:gd name="T12" fmla="*/ 132 w 234"/>
                    <a:gd name="T13" fmla="*/ 110 h 189"/>
                    <a:gd name="T14" fmla="*/ 120 w 234"/>
                    <a:gd name="T15" fmla="*/ 139 h 189"/>
                    <a:gd name="T16" fmla="*/ 112 w 234"/>
                    <a:gd name="T17" fmla="*/ 168 h 189"/>
                    <a:gd name="T18" fmla="*/ 125 w 234"/>
                    <a:gd name="T19" fmla="*/ 178 h 189"/>
                    <a:gd name="T20" fmla="*/ 178 w 234"/>
                    <a:gd name="T21" fmla="*/ 170 h 189"/>
                    <a:gd name="T22" fmla="*/ 206 w 234"/>
                    <a:gd name="T23" fmla="*/ 185 h 189"/>
                    <a:gd name="T24" fmla="*/ 227 w 234"/>
                    <a:gd name="T25" fmla="*/ 188 h 189"/>
                    <a:gd name="T26" fmla="*/ 229 w 234"/>
                    <a:gd name="T27" fmla="*/ 169 h 189"/>
                    <a:gd name="T28" fmla="*/ 233 w 234"/>
                    <a:gd name="T29" fmla="*/ 154 h 189"/>
                    <a:gd name="T30" fmla="*/ 223 w 234"/>
                    <a:gd name="T31" fmla="*/ 135 h 189"/>
                    <a:gd name="T32" fmla="*/ 208 w 234"/>
                    <a:gd name="T33" fmla="*/ 112 h 189"/>
                    <a:gd name="T34" fmla="*/ 212 w 234"/>
                    <a:gd name="T35" fmla="*/ 94 h 189"/>
                    <a:gd name="T36" fmla="*/ 179 w 234"/>
                    <a:gd name="T37" fmla="*/ 86 h 189"/>
                    <a:gd name="T38" fmla="*/ 149 w 234"/>
                    <a:gd name="T39" fmla="*/ 82 h 189"/>
                    <a:gd name="T40" fmla="*/ 144 w 234"/>
                    <a:gd name="T41" fmla="*/ 66 h 189"/>
                    <a:gd name="T42" fmla="*/ 125 w 234"/>
                    <a:gd name="T43" fmla="*/ 66 h 189"/>
                    <a:gd name="T44" fmla="*/ 107 w 234"/>
                    <a:gd name="T45" fmla="*/ 56 h 189"/>
                    <a:gd name="T46" fmla="*/ 92 w 234"/>
                    <a:gd name="T47" fmla="*/ 45 h 189"/>
                    <a:gd name="T48" fmla="*/ 99 w 234"/>
                    <a:gd name="T49" fmla="*/ 33 h 189"/>
                    <a:gd name="T50" fmla="*/ 116 w 234"/>
                    <a:gd name="T51" fmla="*/ 40 h 189"/>
                    <a:gd name="T52" fmla="*/ 136 w 234"/>
                    <a:gd name="T53" fmla="*/ 40 h 189"/>
                    <a:gd name="T54" fmla="*/ 143 w 234"/>
                    <a:gd name="T55" fmla="*/ 28 h 189"/>
                    <a:gd name="T56" fmla="*/ 149 w 234"/>
                    <a:gd name="T57" fmla="*/ 14 h 189"/>
                    <a:gd name="T58" fmla="*/ 147 w 234"/>
                    <a:gd name="T59" fmla="*/ 0 h 189"/>
                    <a:gd name="T60" fmla="*/ 128 w 234"/>
                    <a:gd name="T61" fmla="*/ 2 h 189"/>
                    <a:gd name="T62" fmla="*/ 103 w 234"/>
                    <a:gd name="T63" fmla="*/ 1 h 189"/>
                    <a:gd name="T64" fmla="*/ 97 w 234"/>
                    <a:gd name="T65" fmla="*/ 12 h 189"/>
                    <a:gd name="T66" fmla="*/ 89 w 234"/>
                    <a:gd name="T67" fmla="*/ 20 h 189"/>
                    <a:gd name="T68" fmla="*/ 75 w 234"/>
                    <a:gd name="T69" fmla="*/ 22 h 189"/>
                    <a:gd name="T70" fmla="*/ 72 w 234"/>
                    <a:gd name="T71" fmla="*/ 34 h 189"/>
                    <a:gd name="T72" fmla="*/ 60 w 234"/>
                    <a:gd name="T73" fmla="*/ 40 h 189"/>
                    <a:gd name="T74" fmla="*/ 43 w 234"/>
                    <a:gd name="T75" fmla="*/ 26 h 189"/>
                    <a:gd name="T76" fmla="*/ 32 w 234"/>
                    <a:gd name="T77" fmla="*/ 24 h 189"/>
                    <a:gd name="T78" fmla="*/ 28 w 234"/>
                    <a:gd name="T79" fmla="*/ 41 h 189"/>
                    <a:gd name="T80" fmla="*/ 34 w 234"/>
                    <a:gd name="T81" fmla="*/ 60 h 18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34"/>
                    <a:gd name="T124" fmla="*/ 0 h 189"/>
                    <a:gd name="T125" fmla="*/ 234 w 234"/>
                    <a:gd name="T126" fmla="*/ 189 h 18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34" h="189">
                      <a:moveTo>
                        <a:pt x="36" y="69"/>
                      </a:moveTo>
                      <a:lnTo>
                        <a:pt x="28" y="89"/>
                      </a:lnTo>
                      <a:lnTo>
                        <a:pt x="14" y="103"/>
                      </a:lnTo>
                      <a:lnTo>
                        <a:pt x="0" y="112"/>
                      </a:lnTo>
                      <a:lnTo>
                        <a:pt x="29" y="121"/>
                      </a:lnTo>
                      <a:lnTo>
                        <a:pt x="36" y="125"/>
                      </a:lnTo>
                      <a:lnTo>
                        <a:pt x="46" y="130"/>
                      </a:lnTo>
                      <a:lnTo>
                        <a:pt x="66" y="130"/>
                      </a:lnTo>
                      <a:lnTo>
                        <a:pt x="82" y="121"/>
                      </a:lnTo>
                      <a:lnTo>
                        <a:pt x="94" y="110"/>
                      </a:lnTo>
                      <a:lnTo>
                        <a:pt x="99" y="99"/>
                      </a:lnTo>
                      <a:lnTo>
                        <a:pt x="111" y="96"/>
                      </a:lnTo>
                      <a:lnTo>
                        <a:pt x="125" y="99"/>
                      </a:lnTo>
                      <a:lnTo>
                        <a:pt x="132" y="110"/>
                      </a:lnTo>
                      <a:lnTo>
                        <a:pt x="129" y="126"/>
                      </a:lnTo>
                      <a:lnTo>
                        <a:pt x="120" y="139"/>
                      </a:lnTo>
                      <a:lnTo>
                        <a:pt x="112" y="155"/>
                      </a:lnTo>
                      <a:lnTo>
                        <a:pt x="112" y="168"/>
                      </a:lnTo>
                      <a:lnTo>
                        <a:pt x="116" y="175"/>
                      </a:lnTo>
                      <a:lnTo>
                        <a:pt x="125" y="178"/>
                      </a:lnTo>
                      <a:lnTo>
                        <a:pt x="154" y="168"/>
                      </a:lnTo>
                      <a:lnTo>
                        <a:pt x="178" y="170"/>
                      </a:lnTo>
                      <a:lnTo>
                        <a:pt x="197" y="181"/>
                      </a:lnTo>
                      <a:lnTo>
                        <a:pt x="206" y="185"/>
                      </a:lnTo>
                      <a:lnTo>
                        <a:pt x="221" y="188"/>
                      </a:lnTo>
                      <a:lnTo>
                        <a:pt x="227" y="188"/>
                      </a:lnTo>
                      <a:lnTo>
                        <a:pt x="232" y="180"/>
                      </a:lnTo>
                      <a:lnTo>
                        <a:pt x="229" y="169"/>
                      </a:lnTo>
                      <a:lnTo>
                        <a:pt x="231" y="159"/>
                      </a:lnTo>
                      <a:lnTo>
                        <a:pt x="233" y="154"/>
                      </a:lnTo>
                      <a:lnTo>
                        <a:pt x="229" y="142"/>
                      </a:lnTo>
                      <a:lnTo>
                        <a:pt x="223" y="135"/>
                      </a:lnTo>
                      <a:lnTo>
                        <a:pt x="211" y="122"/>
                      </a:lnTo>
                      <a:lnTo>
                        <a:pt x="208" y="112"/>
                      </a:lnTo>
                      <a:lnTo>
                        <a:pt x="207" y="103"/>
                      </a:lnTo>
                      <a:lnTo>
                        <a:pt x="212" y="94"/>
                      </a:lnTo>
                      <a:lnTo>
                        <a:pt x="197" y="89"/>
                      </a:lnTo>
                      <a:lnTo>
                        <a:pt x="179" y="86"/>
                      </a:lnTo>
                      <a:lnTo>
                        <a:pt x="161" y="85"/>
                      </a:lnTo>
                      <a:lnTo>
                        <a:pt x="149" y="82"/>
                      </a:lnTo>
                      <a:lnTo>
                        <a:pt x="146" y="73"/>
                      </a:lnTo>
                      <a:lnTo>
                        <a:pt x="144" y="66"/>
                      </a:lnTo>
                      <a:lnTo>
                        <a:pt x="138" y="65"/>
                      </a:lnTo>
                      <a:lnTo>
                        <a:pt x="125" y="66"/>
                      </a:lnTo>
                      <a:lnTo>
                        <a:pt x="118" y="63"/>
                      </a:lnTo>
                      <a:lnTo>
                        <a:pt x="107" y="56"/>
                      </a:lnTo>
                      <a:lnTo>
                        <a:pt x="99" y="51"/>
                      </a:lnTo>
                      <a:lnTo>
                        <a:pt x="92" y="45"/>
                      </a:lnTo>
                      <a:lnTo>
                        <a:pt x="92" y="38"/>
                      </a:lnTo>
                      <a:lnTo>
                        <a:pt x="99" y="33"/>
                      </a:lnTo>
                      <a:lnTo>
                        <a:pt x="108" y="36"/>
                      </a:lnTo>
                      <a:lnTo>
                        <a:pt x="116" y="40"/>
                      </a:lnTo>
                      <a:lnTo>
                        <a:pt x="125" y="43"/>
                      </a:lnTo>
                      <a:lnTo>
                        <a:pt x="136" y="40"/>
                      </a:lnTo>
                      <a:lnTo>
                        <a:pt x="143" y="40"/>
                      </a:lnTo>
                      <a:lnTo>
                        <a:pt x="143" y="28"/>
                      </a:lnTo>
                      <a:lnTo>
                        <a:pt x="145" y="20"/>
                      </a:lnTo>
                      <a:lnTo>
                        <a:pt x="149" y="14"/>
                      </a:lnTo>
                      <a:lnTo>
                        <a:pt x="151" y="3"/>
                      </a:lnTo>
                      <a:lnTo>
                        <a:pt x="147" y="0"/>
                      </a:lnTo>
                      <a:lnTo>
                        <a:pt x="140" y="1"/>
                      </a:lnTo>
                      <a:lnTo>
                        <a:pt x="128" y="2"/>
                      </a:lnTo>
                      <a:lnTo>
                        <a:pt x="113" y="0"/>
                      </a:lnTo>
                      <a:lnTo>
                        <a:pt x="103" y="1"/>
                      </a:lnTo>
                      <a:lnTo>
                        <a:pt x="99" y="7"/>
                      </a:lnTo>
                      <a:lnTo>
                        <a:pt x="97" y="12"/>
                      </a:lnTo>
                      <a:lnTo>
                        <a:pt x="93" y="17"/>
                      </a:lnTo>
                      <a:lnTo>
                        <a:pt x="89" y="20"/>
                      </a:lnTo>
                      <a:lnTo>
                        <a:pt x="83" y="20"/>
                      </a:lnTo>
                      <a:lnTo>
                        <a:pt x="75" y="22"/>
                      </a:lnTo>
                      <a:lnTo>
                        <a:pt x="75" y="30"/>
                      </a:lnTo>
                      <a:lnTo>
                        <a:pt x="72" y="34"/>
                      </a:lnTo>
                      <a:lnTo>
                        <a:pt x="69" y="37"/>
                      </a:lnTo>
                      <a:lnTo>
                        <a:pt x="60" y="40"/>
                      </a:lnTo>
                      <a:lnTo>
                        <a:pt x="50" y="33"/>
                      </a:lnTo>
                      <a:lnTo>
                        <a:pt x="43" y="26"/>
                      </a:lnTo>
                      <a:lnTo>
                        <a:pt x="36" y="23"/>
                      </a:lnTo>
                      <a:lnTo>
                        <a:pt x="32" y="24"/>
                      </a:lnTo>
                      <a:lnTo>
                        <a:pt x="28" y="31"/>
                      </a:lnTo>
                      <a:lnTo>
                        <a:pt x="28" y="41"/>
                      </a:lnTo>
                      <a:lnTo>
                        <a:pt x="33" y="50"/>
                      </a:lnTo>
                      <a:lnTo>
                        <a:pt x="34" y="60"/>
                      </a:lnTo>
                      <a:lnTo>
                        <a:pt x="36" y="69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6" name="Freeform 67"/>
                <p:cNvSpPr>
                  <a:spLocks/>
                </p:cNvSpPr>
                <p:nvPr/>
              </p:nvSpPr>
              <p:spPr bwMode="auto">
                <a:xfrm>
                  <a:off x="1418" y="3339"/>
                  <a:ext cx="331" cy="151"/>
                </a:xfrm>
                <a:custGeom>
                  <a:avLst/>
                  <a:gdLst>
                    <a:gd name="T0" fmla="*/ 59 w 331"/>
                    <a:gd name="T1" fmla="*/ 99 h 151"/>
                    <a:gd name="T2" fmla="*/ 79 w 331"/>
                    <a:gd name="T3" fmla="*/ 99 h 151"/>
                    <a:gd name="T4" fmla="*/ 114 w 331"/>
                    <a:gd name="T5" fmla="*/ 99 h 151"/>
                    <a:gd name="T6" fmla="*/ 121 w 331"/>
                    <a:gd name="T7" fmla="*/ 89 h 151"/>
                    <a:gd name="T8" fmla="*/ 106 w 331"/>
                    <a:gd name="T9" fmla="*/ 76 h 151"/>
                    <a:gd name="T10" fmla="*/ 96 w 331"/>
                    <a:gd name="T11" fmla="*/ 64 h 151"/>
                    <a:gd name="T12" fmla="*/ 96 w 331"/>
                    <a:gd name="T13" fmla="*/ 51 h 151"/>
                    <a:gd name="T14" fmla="*/ 76 w 331"/>
                    <a:gd name="T15" fmla="*/ 41 h 151"/>
                    <a:gd name="T16" fmla="*/ 57 w 331"/>
                    <a:gd name="T17" fmla="*/ 42 h 151"/>
                    <a:gd name="T18" fmla="*/ 47 w 331"/>
                    <a:gd name="T19" fmla="*/ 33 h 151"/>
                    <a:gd name="T20" fmla="*/ 52 w 331"/>
                    <a:gd name="T21" fmla="*/ 25 h 151"/>
                    <a:gd name="T22" fmla="*/ 78 w 331"/>
                    <a:gd name="T23" fmla="*/ 23 h 151"/>
                    <a:gd name="T24" fmla="*/ 80 w 331"/>
                    <a:gd name="T25" fmla="*/ 7 h 151"/>
                    <a:gd name="T26" fmla="*/ 99 w 331"/>
                    <a:gd name="T27" fmla="*/ 0 h 151"/>
                    <a:gd name="T28" fmla="*/ 132 w 331"/>
                    <a:gd name="T29" fmla="*/ 14 h 151"/>
                    <a:gd name="T30" fmla="*/ 149 w 331"/>
                    <a:gd name="T31" fmla="*/ 26 h 151"/>
                    <a:gd name="T32" fmla="*/ 157 w 331"/>
                    <a:gd name="T33" fmla="*/ 13 h 151"/>
                    <a:gd name="T34" fmla="*/ 172 w 331"/>
                    <a:gd name="T35" fmla="*/ 6 h 151"/>
                    <a:gd name="T36" fmla="*/ 188 w 331"/>
                    <a:gd name="T37" fmla="*/ 16 h 151"/>
                    <a:gd name="T38" fmla="*/ 204 w 331"/>
                    <a:gd name="T39" fmla="*/ 33 h 151"/>
                    <a:gd name="T40" fmla="*/ 231 w 331"/>
                    <a:gd name="T41" fmla="*/ 31 h 151"/>
                    <a:gd name="T42" fmla="*/ 269 w 331"/>
                    <a:gd name="T43" fmla="*/ 40 h 151"/>
                    <a:gd name="T44" fmla="*/ 279 w 331"/>
                    <a:gd name="T45" fmla="*/ 51 h 151"/>
                    <a:gd name="T46" fmla="*/ 308 w 331"/>
                    <a:gd name="T47" fmla="*/ 62 h 151"/>
                    <a:gd name="T48" fmla="*/ 322 w 331"/>
                    <a:gd name="T49" fmla="*/ 61 h 151"/>
                    <a:gd name="T50" fmla="*/ 326 w 331"/>
                    <a:gd name="T51" fmla="*/ 82 h 151"/>
                    <a:gd name="T52" fmla="*/ 329 w 331"/>
                    <a:gd name="T53" fmla="*/ 97 h 151"/>
                    <a:gd name="T54" fmla="*/ 300 w 331"/>
                    <a:gd name="T55" fmla="*/ 105 h 151"/>
                    <a:gd name="T56" fmla="*/ 259 w 331"/>
                    <a:gd name="T57" fmla="*/ 115 h 151"/>
                    <a:gd name="T58" fmla="*/ 232 w 331"/>
                    <a:gd name="T59" fmla="*/ 128 h 151"/>
                    <a:gd name="T60" fmla="*/ 207 w 331"/>
                    <a:gd name="T61" fmla="*/ 142 h 151"/>
                    <a:gd name="T62" fmla="*/ 193 w 331"/>
                    <a:gd name="T63" fmla="*/ 136 h 151"/>
                    <a:gd name="T64" fmla="*/ 178 w 331"/>
                    <a:gd name="T65" fmla="*/ 119 h 151"/>
                    <a:gd name="T66" fmla="*/ 150 w 331"/>
                    <a:gd name="T67" fmla="*/ 126 h 151"/>
                    <a:gd name="T68" fmla="*/ 120 w 331"/>
                    <a:gd name="T69" fmla="*/ 150 h 151"/>
                    <a:gd name="T70" fmla="*/ 103 w 331"/>
                    <a:gd name="T71" fmla="*/ 145 h 151"/>
                    <a:gd name="T72" fmla="*/ 69 w 331"/>
                    <a:gd name="T73" fmla="*/ 141 h 151"/>
                    <a:gd name="T74" fmla="*/ 55 w 331"/>
                    <a:gd name="T75" fmla="*/ 130 h 151"/>
                    <a:gd name="T76" fmla="*/ 43 w 331"/>
                    <a:gd name="T77" fmla="*/ 121 h 151"/>
                    <a:gd name="T78" fmla="*/ 18 w 331"/>
                    <a:gd name="T79" fmla="*/ 115 h 151"/>
                    <a:gd name="T80" fmla="*/ 0 w 331"/>
                    <a:gd name="T81" fmla="*/ 100 h 151"/>
                    <a:gd name="T82" fmla="*/ 7 w 331"/>
                    <a:gd name="T83" fmla="*/ 89 h 151"/>
                    <a:gd name="T84" fmla="*/ 24 w 331"/>
                    <a:gd name="T85" fmla="*/ 96 h 151"/>
                    <a:gd name="T86" fmla="*/ 37 w 331"/>
                    <a:gd name="T87" fmla="*/ 98 h 151"/>
                    <a:gd name="T88" fmla="*/ 51 w 331"/>
                    <a:gd name="T89" fmla="*/ 96 h 15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31"/>
                    <a:gd name="T136" fmla="*/ 0 h 151"/>
                    <a:gd name="T137" fmla="*/ 331 w 331"/>
                    <a:gd name="T138" fmla="*/ 151 h 15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31" h="151">
                      <a:moveTo>
                        <a:pt x="51" y="96"/>
                      </a:moveTo>
                      <a:lnTo>
                        <a:pt x="59" y="99"/>
                      </a:lnTo>
                      <a:lnTo>
                        <a:pt x="69" y="101"/>
                      </a:lnTo>
                      <a:lnTo>
                        <a:pt x="79" y="99"/>
                      </a:lnTo>
                      <a:lnTo>
                        <a:pt x="102" y="103"/>
                      </a:lnTo>
                      <a:lnTo>
                        <a:pt x="114" y="99"/>
                      </a:lnTo>
                      <a:lnTo>
                        <a:pt x="121" y="95"/>
                      </a:lnTo>
                      <a:lnTo>
                        <a:pt x="121" y="89"/>
                      </a:lnTo>
                      <a:lnTo>
                        <a:pt x="116" y="83"/>
                      </a:lnTo>
                      <a:lnTo>
                        <a:pt x="106" y="76"/>
                      </a:lnTo>
                      <a:lnTo>
                        <a:pt x="99" y="72"/>
                      </a:lnTo>
                      <a:lnTo>
                        <a:pt x="96" y="64"/>
                      </a:lnTo>
                      <a:lnTo>
                        <a:pt x="98" y="57"/>
                      </a:lnTo>
                      <a:lnTo>
                        <a:pt x="96" y="51"/>
                      </a:lnTo>
                      <a:lnTo>
                        <a:pt x="93" y="44"/>
                      </a:lnTo>
                      <a:lnTo>
                        <a:pt x="76" y="41"/>
                      </a:lnTo>
                      <a:lnTo>
                        <a:pt x="64" y="44"/>
                      </a:lnTo>
                      <a:lnTo>
                        <a:pt x="57" y="42"/>
                      </a:lnTo>
                      <a:lnTo>
                        <a:pt x="51" y="39"/>
                      </a:lnTo>
                      <a:lnTo>
                        <a:pt x="47" y="33"/>
                      </a:lnTo>
                      <a:lnTo>
                        <a:pt x="45" y="29"/>
                      </a:lnTo>
                      <a:lnTo>
                        <a:pt x="52" y="25"/>
                      </a:lnTo>
                      <a:lnTo>
                        <a:pt x="64" y="24"/>
                      </a:lnTo>
                      <a:lnTo>
                        <a:pt x="78" y="23"/>
                      </a:lnTo>
                      <a:lnTo>
                        <a:pt x="80" y="19"/>
                      </a:lnTo>
                      <a:lnTo>
                        <a:pt x="80" y="7"/>
                      </a:lnTo>
                      <a:lnTo>
                        <a:pt x="85" y="0"/>
                      </a:lnTo>
                      <a:lnTo>
                        <a:pt x="99" y="0"/>
                      </a:lnTo>
                      <a:lnTo>
                        <a:pt x="116" y="5"/>
                      </a:lnTo>
                      <a:lnTo>
                        <a:pt x="132" y="14"/>
                      </a:lnTo>
                      <a:lnTo>
                        <a:pt x="140" y="23"/>
                      </a:lnTo>
                      <a:lnTo>
                        <a:pt x="149" y="26"/>
                      </a:lnTo>
                      <a:lnTo>
                        <a:pt x="152" y="19"/>
                      </a:lnTo>
                      <a:lnTo>
                        <a:pt x="157" y="13"/>
                      </a:lnTo>
                      <a:lnTo>
                        <a:pt x="163" y="6"/>
                      </a:lnTo>
                      <a:lnTo>
                        <a:pt x="172" y="6"/>
                      </a:lnTo>
                      <a:lnTo>
                        <a:pt x="180" y="7"/>
                      </a:lnTo>
                      <a:lnTo>
                        <a:pt x="188" y="16"/>
                      </a:lnTo>
                      <a:lnTo>
                        <a:pt x="197" y="27"/>
                      </a:lnTo>
                      <a:lnTo>
                        <a:pt x="204" y="33"/>
                      </a:lnTo>
                      <a:lnTo>
                        <a:pt x="215" y="29"/>
                      </a:lnTo>
                      <a:lnTo>
                        <a:pt x="231" y="31"/>
                      </a:lnTo>
                      <a:lnTo>
                        <a:pt x="236" y="38"/>
                      </a:lnTo>
                      <a:lnTo>
                        <a:pt x="269" y="40"/>
                      </a:lnTo>
                      <a:lnTo>
                        <a:pt x="276" y="43"/>
                      </a:lnTo>
                      <a:lnTo>
                        <a:pt x="279" y="51"/>
                      </a:lnTo>
                      <a:lnTo>
                        <a:pt x="290" y="58"/>
                      </a:lnTo>
                      <a:lnTo>
                        <a:pt x="308" y="62"/>
                      </a:lnTo>
                      <a:lnTo>
                        <a:pt x="315" y="60"/>
                      </a:lnTo>
                      <a:lnTo>
                        <a:pt x="322" y="61"/>
                      </a:lnTo>
                      <a:lnTo>
                        <a:pt x="330" y="67"/>
                      </a:lnTo>
                      <a:lnTo>
                        <a:pt x="326" y="82"/>
                      </a:lnTo>
                      <a:lnTo>
                        <a:pt x="326" y="89"/>
                      </a:lnTo>
                      <a:lnTo>
                        <a:pt x="329" y="97"/>
                      </a:lnTo>
                      <a:lnTo>
                        <a:pt x="317" y="102"/>
                      </a:lnTo>
                      <a:lnTo>
                        <a:pt x="300" y="105"/>
                      </a:lnTo>
                      <a:lnTo>
                        <a:pt x="283" y="108"/>
                      </a:lnTo>
                      <a:lnTo>
                        <a:pt x="259" y="115"/>
                      </a:lnTo>
                      <a:lnTo>
                        <a:pt x="242" y="123"/>
                      </a:lnTo>
                      <a:lnTo>
                        <a:pt x="232" y="128"/>
                      </a:lnTo>
                      <a:lnTo>
                        <a:pt x="220" y="136"/>
                      </a:lnTo>
                      <a:lnTo>
                        <a:pt x="207" y="142"/>
                      </a:lnTo>
                      <a:lnTo>
                        <a:pt x="200" y="142"/>
                      </a:lnTo>
                      <a:lnTo>
                        <a:pt x="193" y="136"/>
                      </a:lnTo>
                      <a:lnTo>
                        <a:pt x="188" y="125"/>
                      </a:lnTo>
                      <a:lnTo>
                        <a:pt x="178" y="119"/>
                      </a:lnTo>
                      <a:lnTo>
                        <a:pt x="165" y="122"/>
                      </a:lnTo>
                      <a:lnTo>
                        <a:pt x="150" y="126"/>
                      </a:lnTo>
                      <a:lnTo>
                        <a:pt x="133" y="135"/>
                      </a:lnTo>
                      <a:lnTo>
                        <a:pt x="120" y="150"/>
                      </a:lnTo>
                      <a:lnTo>
                        <a:pt x="108" y="146"/>
                      </a:lnTo>
                      <a:lnTo>
                        <a:pt x="103" y="145"/>
                      </a:lnTo>
                      <a:lnTo>
                        <a:pt x="87" y="142"/>
                      </a:lnTo>
                      <a:lnTo>
                        <a:pt x="69" y="141"/>
                      </a:lnTo>
                      <a:lnTo>
                        <a:pt x="57" y="138"/>
                      </a:lnTo>
                      <a:lnTo>
                        <a:pt x="55" y="130"/>
                      </a:lnTo>
                      <a:lnTo>
                        <a:pt x="51" y="122"/>
                      </a:lnTo>
                      <a:lnTo>
                        <a:pt x="43" y="121"/>
                      </a:lnTo>
                      <a:lnTo>
                        <a:pt x="31" y="122"/>
                      </a:lnTo>
                      <a:lnTo>
                        <a:pt x="18" y="115"/>
                      </a:lnTo>
                      <a:lnTo>
                        <a:pt x="7" y="107"/>
                      </a:lnTo>
                      <a:lnTo>
                        <a:pt x="0" y="100"/>
                      </a:lnTo>
                      <a:lnTo>
                        <a:pt x="0" y="93"/>
                      </a:lnTo>
                      <a:lnTo>
                        <a:pt x="7" y="89"/>
                      </a:lnTo>
                      <a:lnTo>
                        <a:pt x="15" y="91"/>
                      </a:lnTo>
                      <a:lnTo>
                        <a:pt x="24" y="96"/>
                      </a:lnTo>
                      <a:lnTo>
                        <a:pt x="33" y="98"/>
                      </a:lnTo>
                      <a:lnTo>
                        <a:pt x="37" y="98"/>
                      </a:lnTo>
                      <a:lnTo>
                        <a:pt x="43" y="96"/>
                      </a:lnTo>
                      <a:lnTo>
                        <a:pt x="51" y="96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7" name="Freeform 68"/>
                <p:cNvSpPr>
                  <a:spLocks/>
                </p:cNvSpPr>
                <p:nvPr/>
              </p:nvSpPr>
              <p:spPr bwMode="auto">
                <a:xfrm>
                  <a:off x="1082" y="3072"/>
                  <a:ext cx="460" cy="436"/>
                </a:xfrm>
                <a:custGeom>
                  <a:avLst/>
                  <a:gdLst>
                    <a:gd name="T0" fmla="*/ 28 w 460"/>
                    <a:gd name="T1" fmla="*/ 77 h 436"/>
                    <a:gd name="T2" fmla="*/ 165 w 460"/>
                    <a:gd name="T3" fmla="*/ 20 h 436"/>
                    <a:gd name="T4" fmla="*/ 249 w 460"/>
                    <a:gd name="T5" fmla="*/ 147 h 436"/>
                    <a:gd name="T6" fmla="*/ 270 w 460"/>
                    <a:gd name="T7" fmla="*/ 156 h 436"/>
                    <a:gd name="T8" fmla="*/ 274 w 460"/>
                    <a:gd name="T9" fmla="*/ 183 h 436"/>
                    <a:gd name="T10" fmla="*/ 282 w 460"/>
                    <a:gd name="T11" fmla="*/ 198 h 436"/>
                    <a:gd name="T12" fmla="*/ 286 w 460"/>
                    <a:gd name="T13" fmla="*/ 214 h 436"/>
                    <a:gd name="T14" fmla="*/ 272 w 460"/>
                    <a:gd name="T15" fmla="*/ 214 h 436"/>
                    <a:gd name="T16" fmla="*/ 267 w 460"/>
                    <a:gd name="T17" fmla="*/ 226 h 436"/>
                    <a:gd name="T18" fmla="*/ 279 w 460"/>
                    <a:gd name="T19" fmla="*/ 244 h 436"/>
                    <a:gd name="T20" fmla="*/ 284 w 460"/>
                    <a:gd name="T21" fmla="*/ 273 h 436"/>
                    <a:gd name="T22" fmla="*/ 304 w 460"/>
                    <a:gd name="T23" fmla="*/ 281 h 436"/>
                    <a:gd name="T24" fmla="*/ 331 w 460"/>
                    <a:gd name="T25" fmla="*/ 293 h 436"/>
                    <a:gd name="T26" fmla="*/ 360 w 460"/>
                    <a:gd name="T27" fmla="*/ 284 h 436"/>
                    <a:gd name="T28" fmla="*/ 394 w 460"/>
                    <a:gd name="T29" fmla="*/ 274 h 436"/>
                    <a:gd name="T30" fmla="*/ 416 w 460"/>
                    <a:gd name="T31" fmla="*/ 287 h 436"/>
                    <a:gd name="T32" fmla="*/ 395 w 460"/>
                    <a:gd name="T33" fmla="*/ 291 h 436"/>
                    <a:gd name="T34" fmla="*/ 382 w 460"/>
                    <a:gd name="T35" fmla="*/ 298 h 436"/>
                    <a:gd name="T36" fmla="*/ 399 w 460"/>
                    <a:gd name="T37" fmla="*/ 310 h 436"/>
                    <a:gd name="T38" fmla="*/ 430 w 460"/>
                    <a:gd name="T39" fmla="*/ 310 h 436"/>
                    <a:gd name="T40" fmla="*/ 432 w 460"/>
                    <a:gd name="T41" fmla="*/ 329 h 436"/>
                    <a:gd name="T42" fmla="*/ 446 w 460"/>
                    <a:gd name="T43" fmla="*/ 345 h 436"/>
                    <a:gd name="T44" fmla="*/ 459 w 460"/>
                    <a:gd name="T45" fmla="*/ 360 h 436"/>
                    <a:gd name="T46" fmla="*/ 438 w 460"/>
                    <a:gd name="T47" fmla="*/ 370 h 436"/>
                    <a:gd name="T48" fmla="*/ 412 w 460"/>
                    <a:gd name="T49" fmla="*/ 368 h 436"/>
                    <a:gd name="T50" fmla="*/ 387 w 460"/>
                    <a:gd name="T51" fmla="*/ 363 h 436"/>
                    <a:gd name="T52" fmla="*/ 389 w 460"/>
                    <a:gd name="T53" fmla="*/ 343 h 436"/>
                    <a:gd name="T54" fmla="*/ 394 w 460"/>
                    <a:gd name="T55" fmla="*/ 327 h 436"/>
                    <a:gd name="T56" fmla="*/ 387 w 460"/>
                    <a:gd name="T57" fmla="*/ 324 h 436"/>
                    <a:gd name="T58" fmla="*/ 352 w 460"/>
                    <a:gd name="T59" fmla="*/ 324 h 436"/>
                    <a:gd name="T60" fmla="*/ 341 w 460"/>
                    <a:gd name="T61" fmla="*/ 336 h 436"/>
                    <a:gd name="T62" fmla="*/ 326 w 460"/>
                    <a:gd name="T63" fmla="*/ 344 h 436"/>
                    <a:gd name="T64" fmla="*/ 317 w 460"/>
                    <a:gd name="T65" fmla="*/ 355 h 436"/>
                    <a:gd name="T66" fmla="*/ 306 w 460"/>
                    <a:gd name="T67" fmla="*/ 363 h 436"/>
                    <a:gd name="T68" fmla="*/ 290 w 460"/>
                    <a:gd name="T69" fmla="*/ 354 h 436"/>
                    <a:gd name="T70" fmla="*/ 278 w 460"/>
                    <a:gd name="T71" fmla="*/ 346 h 436"/>
                    <a:gd name="T72" fmla="*/ 272 w 460"/>
                    <a:gd name="T73" fmla="*/ 358 h 436"/>
                    <a:gd name="T74" fmla="*/ 278 w 460"/>
                    <a:gd name="T75" fmla="*/ 374 h 436"/>
                    <a:gd name="T76" fmla="*/ 280 w 460"/>
                    <a:gd name="T77" fmla="*/ 394 h 436"/>
                    <a:gd name="T78" fmla="*/ 267 w 460"/>
                    <a:gd name="T79" fmla="*/ 418 h 436"/>
                    <a:gd name="T80" fmla="*/ 245 w 460"/>
                    <a:gd name="T81" fmla="*/ 435 h 436"/>
                    <a:gd name="T82" fmla="*/ 224 w 460"/>
                    <a:gd name="T83" fmla="*/ 417 h 436"/>
                    <a:gd name="T84" fmla="*/ 223 w 460"/>
                    <a:gd name="T85" fmla="*/ 394 h 436"/>
                    <a:gd name="T86" fmla="*/ 215 w 460"/>
                    <a:gd name="T87" fmla="*/ 374 h 436"/>
                    <a:gd name="T88" fmla="*/ 181 w 460"/>
                    <a:gd name="T89" fmla="*/ 353 h 436"/>
                    <a:gd name="T90" fmla="*/ 152 w 460"/>
                    <a:gd name="T91" fmla="*/ 317 h 436"/>
                    <a:gd name="T92" fmla="*/ 140 w 460"/>
                    <a:gd name="T93" fmla="*/ 278 h 436"/>
                    <a:gd name="T94" fmla="*/ 144 w 460"/>
                    <a:gd name="T95" fmla="*/ 235 h 436"/>
                    <a:gd name="T96" fmla="*/ 139 w 460"/>
                    <a:gd name="T97" fmla="*/ 204 h 436"/>
                    <a:gd name="T98" fmla="*/ 114 w 460"/>
                    <a:gd name="T99" fmla="*/ 198 h 436"/>
                    <a:gd name="T100" fmla="*/ 118 w 460"/>
                    <a:gd name="T101" fmla="*/ 150 h 436"/>
                    <a:gd name="T102" fmla="*/ 106 w 460"/>
                    <a:gd name="T103" fmla="*/ 123 h 436"/>
                    <a:gd name="T104" fmla="*/ 84 w 460"/>
                    <a:gd name="T105" fmla="*/ 103 h 436"/>
                    <a:gd name="T106" fmla="*/ 80 w 460"/>
                    <a:gd name="T107" fmla="*/ 111 h 436"/>
                    <a:gd name="T108" fmla="*/ 71 w 460"/>
                    <a:gd name="T109" fmla="*/ 115 h 436"/>
                    <a:gd name="T110" fmla="*/ 45 w 460"/>
                    <a:gd name="T111" fmla="*/ 111 h 436"/>
                    <a:gd name="T112" fmla="*/ 35 w 460"/>
                    <a:gd name="T113" fmla="*/ 119 h 436"/>
                    <a:gd name="T114" fmla="*/ 28 w 460"/>
                    <a:gd name="T115" fmla="*/ 129 h 436"/>
                    <a:gd name="T116" fmla="*/ 19 w 460"/>
                    <a:gd name="T117" fmla="*/ 133 h 436"/>
                    <a:gd name="T118" fmla="*/ 0 w 460"/>
                    <a:gd name="T119" fmla="*/ 117 h 4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460"/>
                    <a:gd name="T181" fmla="*/ 0 h 436"/>
                    <a:gd name="T182" fmla="*/ 460 w 460"/>
                    <a:gd name="T183" fmla="*/ 436 h 4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460" h="436">
                      <a:moveTo>
                        <a:pt x="0" y="117"/>
                      </a:moveTo>
                      <a:lnTo>
                        <a:pt x="28" y="77"/>
                      </a:lnTo>
                      <a:lnTo>
                        <a:pt x="82" y="0"/>
                      </a:lnTo>
                      <a:lnTo>
                        <a:pt x="165" y="20"/>
                      </a:lnTo>
                      <a:lnTo>
                        <a:pt x="190" y="120"/>
                      </a:lnTo>
                      <a:lnTo>
                        <a:pt x="249" y="147"/>
                      </a:lnTo>
                      <a:lnTo>
                        <a:pt x="267" y="153"/>
                      </a:lnTo>
                      <a:lnTo>
                        <a:pt x="270" y="156"/>
                      </a:lnTo>
                      <a:lnTo>
                        <a:pt x="275" y="167"/>
                      </a:lnTo>
                      <a:lnTo>
                        <a:pt x="274" y="183"/>
                      </a:lnTo>
                      <a:lnTo>
                        <a:pt x="273" y="195"/>
                      </a:lnTo>
                      <a:lnTo>
                        <a:pt x="282" y="198"/>
                      </a:lnTo>
                      <a:lnTo>
                        <a:pt x="282" y="207"/>
                      </a:lnTo>
                      <a:lnTo>
                        <a:pt x="286" y="214"/>
                      </a:lnTo>
                      <a:lnTo>
                        <a:pt x="281" y="216"/>
                      </a:lnTo>
                      <a:lnTo>
                        <a:pt x="272" y="214"/>
                      </a:lnTo>
                      <a:lnTo>
                        <a:pt x="267" y="219"/>
                      </a:lnTo>
                      <a:lnTo>
                        <a:pt x="267" y="226"/>
                      </a:lnTo>
                      <a:lnTo>
                        <a:pt x="278" y="237"/>
                      </a:lnTo>
                      <a:lnTo>
                        <a:pt x="279" y="244"/>
                      </a:lnTo>
                      <a:lnTo>
                        <a:pt x="279" y="261"/>
                      </a:lnTo>
                      <a:lnTo>
                        <a:pt x="284" y="273"/>
                      </a:lnTo>
                      <a:lnTo>
                        <a:pt x="295" y="281"/>
                      </a:lnTo>
                      <a:lnTo>
                        <a:pt x="304" y="281"/>
                      </a:lnTo>
                      <a:lnTo>
                        <a:pt x="316" y="291"/>
                      </a:lnTo>
                      <a:lnTo>
                        <a:pt x="331" y="293"/>
                      </a:lnTo>
                      <a:lnTo>
                        <a:pt x="343" y="293"/>
                      </a:lnTo>
                      <a:lnTo>
                        <a:pt x="360" y="284"/>
                      </a:lnTo>
                      <a:lnTo>
                        <a:pt x="375" y="279"/>
                      </a:lnTo>
                      <a:lnTo>
                        <a:pt x="394" y="274"/>
                      </a:lnTo>
                      <a:lnTo>
                        <a:pt x="416" y="274"/>
                      </a:lnTo>
                      <a:lnTo>
                        <a:pt x="416" y="287"/>
                      </a:lnTo>
                      <a:lnTo>
                        <a:pt x="412" y="291"/>
                      </a:lnTo>
                      <a:lnTo>
                        <a:pt x="395" y="291"/>
                      </a:lnTo>
                      <a:lnTo>
                        <a:pt x="383" y="295"/>
                      </a:lnTo>
                      <a:lnTo>
                        <a:pt x="382" y="298"/>
                      </a:lnTo>
                      <a:lnTo>
                        <a:pt x="387" y="306"/>
                      </a:lnTo>
                      <a:lnTo>
                        <a:pt x="399" y="310"/>
                      </a:lnTo>
                      <a:lnTo>
                        <a:pt x="411" y="308"/>
                      </a:lnTo>
                      <a:lnTo>
                        <a:pt x="430" y="310"/>
                      </a:lnTo>
                      <a:lnTo>
                        <a:pt x="435" y="323"/>
                      </a:lnTo>
                      <a:lnTo>
                        <a:pt x="432" y="329"/>
                      </a:lnTo>
                      <a:lnTo>
                        <a:pt x="438" y="339"/>
                      </a:lnTo>
                      <a:lnTo>
                        <a:pt x="446" y="345"/>
                      </a:lnTo>
                      <a:lnTo>
                        <a:pt x="456" y="353"/>
                      </a:lnTo>
                      <a:lnTo>
                        <a:pt x="459" y="360"/>
                      </a:lnTo>
                      <a:lnTo>
                        <a:pt x="450" y="367"/>
                      </a:lnTo>
                      <a:lnTo>
                        <a:pt x="438" y="370"/>
                      </a:lnTo>
                      <a:lnTo>
                        <a:pt x="425" y="369"/>
                      </a:lnTo>
                      <a:lnTo>
                        <a:pt x="412" y="368"/>
                      </a:lnTo>
                      <a:lnTo>
                        <a:pt x="398" y="368"/>
                      </a:lnTo>
                      <a:lnTo>
                        <a:pt x="387" y="363"/>
                      </a:lnTo>
                      <a:lnTo>
                        <a:pt x="387" y="351"/>
                      </a:lnTo>
                      <a:lnTo>
                        <a:pt x="389" y="343"/>
                      </a:lnTo>
                      <a:lnTo>
                        <a:pt x="393" y="336"/>
                      </a:lnTo>
                      <a:lnTo>
                        <a:pt x="394" y="327"/>
                      </a:lnTo>
                      <a:lnTo>
                        <a:pt x="393" y="323"/>
                      </a:lnTo>
                      <a:lnTo>
                        <a:pt x="387" y="324"/>
                      </a:lnTo>
                      <a:lnTo>
                        <a:pt x="377" y="326"/>
                      </a:lnTo>
                      <a:lnTo>
                        <a:pt x="352" y="324"/>
                      </a:lnTo>
                      <a:lnTo>
                        <a:pt x="346" y="327"/>
                      </a:lnTo>
                      <a:lnTo>
                        <a:pt x="341" y="336"/>
                      </a:lnTo>
                      <a:lnTo>
                        <a:pt x="336" y="343"/>
                      </a:lnTo>
                      <a:lnTo>
                        <a:pt x="326" y="344"/>
                      </a:lnTo>
                      <a:lnTo>
                        <a:pt x="320" y="346"/>
                      </a:lnTo>
                      <a:lnTo>
                        <a:pt x="317" y="355"/>
                      </a:lnTo>
                      <a:lnTo>
                        <a:pt x="315" y="361"/>
                      </a:lnTo>
                      <a:lnTo>
                        <a:pt x="306" y="363"/>
                      </a:lnTo>
                      <a:lnTo>
                        <a:pt x="297" y="359"/>
                      </a:lnTo>
                      <a:lnTo>
                        <a:pt x="290" y="354"/>
                      </a:lnTo>
                      <a:lnTo>
                        <a:pt x="286" y="350"/>
                      </a:lnTo>
                      <a:lnTo>
                        <a:pt x="278" y="346"/>
                      </a:lnTo>
                      <a:lnTo>
                        <a:pt x="274" y="350"/>
                      </a:lnTo>
                      <a:lnTo>
                        <a:pt x="272" y="358"/>
                      </a:lnTo>
                      <a:lnTo>
                        <a:pt x="274" y="365"/>
                      </a:lnTo>
                      <a:lnTo>
                        <a:pt x="278" y="374"/>
                      </a:lnTo>
                      <a:lnTo>
                        <a:pt x="278" y="385"/>
                      </a:lnTo>
                      <a:lnTo>
                        <a:pt x="280" y="394"/>
                      </a:lnTo>
                      <a:lnTo>
                        <a:pt x="273" y="411"/>
                      </a:lnTo>
                      <a:lnTo>
                        <a:pt x="267" y="418"/>
                      </a:lnTo>
                      <a:lnTo>
                        <a:pt x="257" y="427"/>
                      </a:lnTo>
                      <a:lnTo>
                        <a:pt x="245" y="435"/>
                      </a:lnTo>
                      <a:lnTo>
                        <a:pt x="233" y="426"/>
                      </a:lnTo>
                      <a:lnTo>
                        <a:pt x="224" y="417"/>
                      </a:lnTo>
                      <a:lnTo>
                        <a:pt x="220" y="405"/>
                      </a:lnTo>
                      <a:lnTo>
                        <a:pt x="223" y="394"/>
                      </a:lnTo>
                      <a:lnTo>
                        <a:pt x="220" y="381"/>
                      </a:lnTo>
                      <a:lnTo>
                        <a:pt x="215" y="374"/>
                      </a:lnTo>
                      <a:lnTo>
                        <a:pt x="197" y="367"/>
                      </a:lnTo>
                      <a:lnTo>
                        <a:pt x="181" y="353"/>
                      </a:lnTo>
                      <a:lnTo>
                        <a:pt x="169" y="339"/>
                      </a:lnTo>
                      <a:lnTo>
                        <a:pt x="152" y="317"/>
                      </a:lnTo>
                      <a:lnTo>
                        <a:pt x="143" y="296"/>
                      </a:lnTo>
                      <a:lnTo>
                        <a:pt x="140" y="278"/>
                      </a:lnTo>
                      <a:lnTo>
                        <a:pt x="140" y="254"/>
                      </a:lnTo>
                      <a:lnTo>
                        <a:pt x="144" y="235"/>
                      </a:lnTo>
                      <a:lnTo>
                        <a:pt x="145" y="219"/>
                      </a:lnTo>
                      <a:lnTo>
                        <a:pt x="139" y="204"/>
                      </a:lnTo>
                      <a:lnTo>
                        <a:pt x="126" y="201"/>
                      </a:lnTo>
                      <a:lnTo>
                        <a:pt x="114" y="198"/>
                      </a:lnTo>
                      <a:lnTo>
                        <a:pt x="112" y="186"/>
                      </a:lnTo>
                      <a:lnTo>
                        <a:pt x="118" y="150"/>
                      </a:lnTo>
                      <a:lnTo>
                        <a:pt x="116" y="140"/>
                      </a:lnTo>
                      <a:lnTo>
                        <a:pt x="106" y="123"/>
                      </a:lnTo>
                      <a:lnTo>
                        <a:pt x="95" y="111"/>
                      </a:lnTo>
                      <a:lnTo>
                        <a:pt x="84" y="103"/>
                      </a:lnTo>
                      <a:lnTo>
                        <a:pt x="80" y="107"/>
                      </a:lnTo>
                      <a:lnTo>
                        <a:pt x="80" y="111"/>
                      </a:lnTo>
                      <a:lnTo>
                        <a:pt x="78" y="114"/>
                      </a:lnTo>
                      <a:lnTo>
                        <a:pt x="71" y="115"/>
                      </a:lnTo>
                      <a:lnTo>
                        <a:pt x="57" y="112"/>
                      </a:lnTo>
                      <a:lnTo>
                        <a:pt x="45" y="111"/>
                      </a:lnTo>
                      <a:lnTo>
                        <a:pt x="39" y="114"/>
                      </a:lnTo>
                      <a:lnTo>
                        <a:pt x="35" y="119"/>
                      </a:lnTo>
                      <a:lnTo>
                        <a:pt x="33" y="123"/>
                      </a:lnTo>
                      <a:lnTo>
                        <a:pt x="28" y="129"/>
                      </a:lnTo>
                      <a:lnTo>
                        <a:pt x="24" y="133"/>
                      </a:lnTo>
                      <a:lnTo>
                        <a:pt x="19" y="133"/>
                      </a:lnTo>
                      <a:lnTo>
                        <a:pt x="11" y="129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8" name="Freeform 69"/>
                <p:cNvSpPr>
                  <a:spLocks/>
                </p:cNvSpPr>
                <p:nvPr/>
              </p:nvSpPr>
              <p:spPr bwMode="auto">
                <a:xfrm>
                  <a:off x="1013" y="2770"/>
                  <a:ext cx="985" cy="666"/>
                </a:xfrm>
                <a:custGeom>
                  <a:avLst/>
                  <a:gdLst>
                    <a:gd name="T0" fmla="*/ 259 w 985"/>
                    <a:gd name="T1" fmla="*/ 422 h 666"/>
                    <a:gd name="T2" fmla="*/ 343 w 985"/>
                    <a:gd name="T3" fmla="*/ 485 h 666"/>
                    <a:gd name="T4" fmla="*/ 350 w 985"/>
                    <a:gd name="T5" fmla="*/ 518 h 666"/>
                    <a:gd name="T6" fmla="*/ 348 w 985"/>
                    <a:gd name="T7" fmla="*/ 546 h 666"/>
                    <a:gd name="T8" fmla="*/ 385 w 985"/>
                    <a:gd name="T9" fmla="*/ 593 h 666"/>
                    <a:gd name="T10" fmla="*/ 463 w 985"/>
                    <a:gd name="T11" fmla="*/ 576 h 666"/>
                    <a:gd name="T12" fmla="*/ 519 w 985"/>
                    <a:gd name="T13" fmla="*/ 573 h 666"/>
                    <a:gd name="T14" fmla="*/ 568 w 985"/>
                    <a:gd name="T15" fmla="*/ 575 h 666"/>
                    <a:gd name="T16" fmla="*/ 609 w 985"/>
                    <a:gd name="T17" fmla="*/ 602 h 666"/>
                    <a:gd name="T18" fmla="*/ 675 w 985"/>
                    <a:gd name="T19" fmla="*/ 611 h 666"/>
                    <a:gd name="T20" fmla="*/ 720 w 985"/>
                    <a:gd name="T21" fmla="*/ 629 h 666"/>
                    <a:gd name="T22" fmla="*/ 729 w 985"/>
                    <a:gd name="T23" fmla="*/ 658 h 666"/>
                    <a:gd name="T24" fmla="*/ 775 w 985"/>
                    <a:gd name="T25" fmla="*/ 608 h 666"/>
                    <a:gd name="T26" fmla="*/ 800 w 985"/>
                    <a:gd name="T27" fmla="*/ 558 h 666"/>
                    <a:gd name="T28" fmla="*/ 838 w 985"/>
                    <a:gd name="T29" fmla="*/ 546 h 666"/>
                    <a:gd name="T30" fmla="*/ 877 w 985"/>
                    <a:gd name="T31" fmla="*/ 494 h 666"/>
                    <a:gd name="T32" fmla="*/ 932 w 985"/>
                    <a:gd name="T33" fmla="*/ 502 h 666"/>
                    <a:gd name="T34" fmla="*/ 954 w 985"/>
                    <a:gd name="T35" fmla="*/ 454 h 666"/>
                    <a:gd name="T36" fmla="*/ 981 w 985"/>
                    <a:gd name="T37" fmla="*/ 411 h 666"/>
                    <a:gd name="T38" fmla="*/ 932 w 985"/>
                    <a:gd name="T39" fmla="*/ 399 h 666"/>
                    <a:gd name="T40" fmla="*/ 911 w 985"/>
                    <a:gd name="T41" fmla="*/ 356 h 666"/>
                    <a:gd name="T42" fmla="*/ 870 w 985"/>
                    <a:gd name="T43" fmla="*/ 342 h 666"/>
                    <a:gd name="T44" fmla="*/ 846 w 985"/>
                    <a:gd name="T45" fmla="*/ 318 h 666"/>
                    <a:gd name="T46" fmla="*/ 818 w 985"/>
                    <a:gd name="T47" fmla="*/ 313 h 666"/>
                    <a:gd name="T48" fmla="*/ 800 w 985"/>
                    <a:gd name="T49" fmla="*/ 237 h 666"/>
                    <a:gd name="T50" fmla="*/ 772 w 985"/>
                    <a:gd name="T51" fmla="*/ 191 h 666"/>
                    <a:gd name="T52" fmla="*/ 768 w 985"/>
                    <a:gd name="T53" fmla="*/ 175 h 666"/>
                    <a:gd name="T54" fmla="*/ 704 w 985"/>
                    <a:gd name="T55" fmla="*/ 174 h 666"/>
                    <a:gd name="T56" fmla="*/ 661 w 985"/>
                    <a:gd name="T57" fmla="*/ 147 h 666"/>
                    <a:gd name="T58" fmla="*/ 652 w 985"/>
                    <a:gd name="T59" fmla="*/ 97 h 666"/>
                    <a:gd name="T60" fmla="*/ 594 w 985"/>
                    <a:gd name="T61" fmla="*/ 93 h 666"/>
                    <a:gd name="T62" fmla="*/ 530 w 985"/>
                    <a:gd name="T63" fmla="*/ 87 h 666"/>
                    <a:gd name="T64" fmla="*/ 467 w 985"/>
                    <a:gd name="T65" fmla="*/ 71 h 666"/>
                    <a:gd name="T66" fmla="*/ 449 w 985"/>
                    <a:gd name="T67" fmla="*/ 84 h 666"/>
                    <a:gd name="T68" fmla="*/ 427 w 985"/>
                    <a:gd name="T69" fmla="*/ 99 h 666"/>
                    <a:gd name="T70" fmla="*/ 397 w 985"/>
                    <a:gd name="T71" fmla="*/ 109 h 666"/>
                    <a:gd name="T72" fmla="*/ 407 w 985"/>
                    <a:gd name="T73" fmla="*/ 149 h 666"/>
                    <a:gd name="T74" fmla="*/ 384 w 985"/>
                    <a:gd name="T75" fmla="*/ 174 h 666"/>
                    <a:gd name="T76" fmla="*/ 317 w 985"/>
                    <a:gd name="T77" fmla="*/ 105 h 666"/>
                    <a:gd name="T78" fmla="*/ 255 w 985"/>
                    <a:gd name="T79" fmla="*/ 97 h 666"/>
                    <a:gd name="T80" fmla="*/ 247 w 985"/>
                    <a:gd name="T81" fmla="*/ 47 h 666"/>
                    <a:gd name="T82" fmla="*/ 217 w 985"/>
                    <a:gd name="T83" fmla="*/ 20 h 666"/>
                    <a:gd name="T84" fmla="*/ 170 w 985"/>
                    <a:gd name="T85" fmla="*/ 7 h 666"/>
                    <a:gd name="T86" fmla="*/ 124 w 985"/>
                    <a:gd name="T87" fmla="*/ 16 h 666"/>
                    <a:gd name="T88" fmla="*/ 98 w 985"/>
                    <a:gd name="T89" fmla="*/ 15 h 666"/>
                    <a:gd name="T90" fmla="*/ 66 w 985"/>
                    <a:gd name="T91" fmla="*/ 13 h 666"/>
                    <a:gd name="T92" fmla="*/ 28 w 985"/>
                    <a:gd name="T93" fmla="*/ 28 h 666"/>
                    <a:gd name="T94" fmla="*/ 39 w 985"/>
                    <a:gd name="T95" fmla="*/ 70 h 666"/>
                    <a:gd name="T96" fmla="*/ 34 w 985"/>
                    <a:gd name="T97" fmla="*/ 125 h 666"/>
                    <a:gd name="T98" fmla="*/ 68 w 985"/>
                    <a:gd name="T99" fmla="*/ 149 h 666"/>
                    <a:gd name="T100" fmla="*/ 121 w 985"/>
                    <a:gd name="T101" fmla="*/ 182 h 666"/>
                    <a:gd name="T102" fmla="*/ 103 w 985"/>
                    <a:gd name="T103" fmla="*/ 219 h 666"/>
                    <a:gd name="T104" fmla="*/ 78 w 985"/>
                    <a:gd name="T105" fmla="*/ 233 h 666"/>
                    <a:gd name="T106" fmla="*/ 41 w 985"/>
                    <a:gd name="T107" fmla="*/ 233 h 666"/>
                    <a:gd name="T108" fmla="*/ 14 w 985"/>
                    <a:gd name="T109" fmla="*/ 215 h 666"/>
                    <a:gd name="T110" fmla="*/ 7 w 985"/>
                    <a:gd name="T111" fmla="*/ 269 h 666"/>
                    <a:gd name="T112" fmla="*/ 24 w 985"/>
                    <a:gd name="T113" fmla="*/ 313 h 666"/>
                    <a:gd name="T114" fmla="*/ 24 w 985"/>
                    <a:gd name="T115" fmla="*/ 342 h 666"/>
                    <a:gd name="T116" fmla="*/ 54 w 985"/>
                    <a:gd name="T117" fmla="*/ 416 h 66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985"/>
                    <a:gd name="T178" fmla="*/ 0 h 666"/>
                    <a:gd name="T179" fmla="*/ 985 w 985"/>
                    <a:gd name="T180" fmla="*/ 666 h 66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985" h="666">
                      <a:moveTo>
                        <a:pt x="69" y="419"/>
                      </a:moveTo>
                      <a:lnTo>
                        <a:pt x="97" y="379"/>
                      </a:lnTo>
                      <a:lnTo>
                        <a:pt x="151" y="302"/>
                      </a:lnTo>
                      <a:lnTo>
                        <a:pt x="234" y="322"/>
                      </a:lnTo>
                      <a:lnTo>
                        <a:pt x="259" y="422"/>
                      </a:lnTo>
                      <a:lnTo>
                        <a:pt x="318" y="449"/>
                      </a:lnTo>
                      <a:lnTo>
                        <a:pt x="336" y="455"/>
                      </a:lnTo>
                      <a:lnTo>
                        <a:pt x="339" y="458"/>
                      </a:lnTo>
                      <a:lnTo>
                        <a:pt x="344" y="469"/>
                      </a:lnTo>
                      <a:lnTo>
                        <a:pt x="343" y="485"/>
                      </a:lnTo>
                      <a:lnTo>
                        <a:pt x="342" y="497"/>
                      </a:lnTo>
                      <a:lnTo>
                        <a:pt x="351" y="500"/>
                      </a:lnTo>
                      <a:lnTo>
                        <a:pt x="351" y="509"/>
                      </a:lnTo>
                      <a:lnTo>
                        <a:pt x="355" y="516"/>
                      </a:lnTo>
                      <a:lnTo>
                        <a:pt x="350" y="518"/>
                      </a:lnTo>
                      <a:lnTo>
                        <a:pt x="341" y="516"/>
                      </a:lnTo>
                      <a:lnTo>
                        <a:pt x="336" y="521"/>
                      </a:lnTo>
                      <a:lnTo>
                        <a:pt x="336" y="528"/>
                      </a:lnTo>
                      <a:lnTo>
                        <a:pt x="347" y="539"/>
                      </a:lnTo>
                      <a:lnTo>
                        <a:pt x="348" y="546"/>
                      </a:lnTo>
                      <a:lnTo>
                        <a:pt x="348" y="563"/>
                      </a:lnTo>
                      <a:lnTo>
                        <a:pt x="353" y="575"/>
                      </a:lnTo>
                      <a:lnTo>
                        <a:pt x="364" y="583"/>
                      </a:lnTo>
                      <a:lnTo>
                        <a:pt x="373" y="583"/>
                      </a:lnTo>
                      <a:lnTo>
                        <a:pt x="385" y="593"/>
                      </a:lnTo>
                      <a:lnTo>
                        <a:pt x="400" y="595"/>
                      </a:lnTo>
                      <a:lnTo>
                        <a:pt x="412" y="595"/>
                      </a:lnTo>
                      <a:lnTo>
                        <a:pt x="429" y="586"/>
                      </a:lnTo>
                      <a:lnTo>
                        <a:pt x="444" y="581"/>
                      </a:lnTo>
                      <a:lnTo>
                        <a:pt x="463" y="576"/>
                      </a:lnTo>
                      <a:lnTo>
                        <a:pt x="485" y="576"/>
                      </a:lnTo>
                      <a:lnTo>
                        <a:pt x="491" y="569"/>
                      </a:lnTo>
                      <a:lnTo>
                        <a:pt x="502" y="569"/>
                      </a:lnTo>
                      <a:lnTo>
                        <a:pt x="509" y="570"/>
                      </a:lnTo>
                      <a:lnTo>
                        <a:pt x="519" y="573"/>
                      </a:lnTo>
                      <a:lnTo>
                        <a:pt x="537" y="583"/>
                      </a:lnTo>
                      <a:lnTo>
                        <a:pt x="546" y="593"/>
                      </a:lnTo>
                      <a:lnTo>
                        <a:pt x="554" y="595"/>
                      </a:lnTo>
                      <a:lnTo>
                        <a:pt x="560" y="585"/>
                      </a:lnTo>
                      <a:lnTo>
                        <a:pt x="568" y="575"/>
                      </a:lnTo>
                      <a:lnTo>
                        <a:pt x="578" y="575"/>
                      </a:lnTo>
                      <a:lnTo>
                        <a:pt x="585" y="577"/>
                      </a:lnTo>
                      <a:lnTo>
                        <a:pt x="591" y="584"/>
                      </a:lnTo>
                      <a:lnTo>
                        <a:pt x="602" y="597"/>
                      </a:lnTo>
                      <a:lnTo>
                        <a:pt x="609" y="602"/>
                      </a:lnTo>
                      <a:lnTo>
                        <a:pt x="620" y="599"/>
                      </a:lnTo>
                      <a:lnTo>
                        <a:pt x="635" y="600"/>
                      </a:lnTo>
                      <a:lnTo>
                        <a:pt x="640" y="608"/>
                      </a:lnTo>
                      <a:lnTo>
                        <a:pt x="667" y="609"/>
                      </a:lnTo>
                      <a:lnTo>
                        <a:pt x="675" y="611"/>
                      </a:lnTo>
                      <a:lnTo>
                        <a:pt x="680" y="612"/>
                      </a:lnTo>
                      <a:lnTo>
                        <a:pt x="684" y="620"/>
                      </a:lnTo>
                      <a:lnTo>
                        <a:pt x="695" y="628"/>
                      </a:lnTo>
                      <a:lnTo>
                        <a:pt x="709" y="631"/>
                      </a:lnTo>
                      <a:lnTo>
                        <a:pt x="720" y="629"/>
                      </a:lnTo>
                      <a:lnTo>
                        <a:pt x="727" y="631"/>
                      </a:lnTo>
                      <a:lnTo>
                        <a:pt x="734" y="635"/>
                      </a:lnTo>
                      <a:lnTo>
                        <a:pt x="732" y="645"/>
                      </a:lnTo>
                      <a:lnTo>
                        <a:pt x="729" y="653"/>
                      </a:lnTo>
                      <a:lnTo>
                        <a:pt x="729" y="658"/>
                      </a:lnTo>
                      <a:lnTo>
                        <a:pt x="733" y="665"/>
                      </a:lnTo>
                      <a:lnTo>
                        <a:pt x="742" y="658"/>
                      </a:lnTo>
                      <a:lnTo>
                        <a:pt x="757" y="638"/>
                      </a:lnTo>
                      <a:lnTo>
                        <a:pt x="770" y="626"/>
                      </a:lnTo>
                      <a:lnTo>
                        <a:pt x="775" y="608"/>
                      </a:lnTo>
                      <a:lnTo>
                        <a:pt x="774" y="582"/>
                      </a:lnTo>
                      <a:lnTo>
                        <a:pt x="765" y="566"/>
                      </a:lnTo>
                      <a:lnTo>
                        <a:pt x="768" y="556"/>
                      </a:lnTo>
                      <a:lnTo>
                        <a:pt x="785" y="556"/>
                      </a:lnTo>
                      <a:lnTo>
                        <a:pt x="800" y="558"/>
                      </a:lnTo>
                      <a:lnTo>
                        <a:pt x="814" y="566"/>
                      </a:lnTo>
                      <a:lnTo>
                        <a:pt x="826" y="569"/>
                      </a:lnTo>
                      <a:lnTo>
                        <a:pt x="835" y="565"/>
                      </a:lnTo>
                      <a:lnTo>
                        <a:pt x="839" y="557"/>
                      </a:lnTo>
                      <a:lnTo>
                        <a:pt x="838" y="546"/>
                      </a:lnTo>
                      <a:lnTo>
                        <a:pt x="843" y="526"/>
                      </a:lnTo>
                      <a:lnTo>
                        <a:pt x="852" y="508"/>
                      </a:lnTo>
                      <a:lnTo>
                        <a:pt x="857" y="500"/>
                      </a:lnTo>
                      <a:lnTo>
                        <a:pt x="868" y="493"/>
                      </a:lnTo>
                      <a:lnTo>
                        <a:pt x="877" y="494"/>
                      </a:lnTo>
                      <a:lnTo>
                        <a:pt x="885" y="503"/>
                      </a:lnTo>
                      <a:lnTo>
                        <a:pt x="894" y="505"/>
                      </a:lnTo>
                      <a:lnTo>
                        <a:pt x="908" y="509"/>
                      </a:lnTo>
                      <a:lnTo>
                        <a:pt x="924" y="510"/>
                      </a:lnTo>
                      <a:lnTo>
                        <a:pt x="932" y="502"/>
                      </a:lnTo>
                      <a:lnTo>
                        <a:pt x="934" y="493"/>
                      </a:lnTo>
                      <a:lnTo>
                        <a:pt x="936" y="485"/>
                      </a:lnTo>
                      <a:lnTo>
                        <a:pt x="939" y="471"/>
                      </a:lnTo>
                      <a:lnTo>
                        <a:pt x="942" y="461"/>
                      </a:lnTo>
                      <a:lnTo>
                        <a:pt x="954" y="454"/>
                      </a:lnTo>
                      <a:lnTo>
                        <a:pt x="958" y="442"/>
                      </a:lnTo>
                      <a:lnTo>
                        <a:pt x="971" y="436"/>
                      </a:lnTo>
                      <a:lnTo>
                        <a:pt x="984" y="435"/>
                      </a:lnTo>
                      <a:lnTo>
                        <a:pt x="984" y="422"/>
                      </a:lnTo>
                      <a:lnTo>
                        <a:pt x="981" y="411"/>
                      </a:lnTo>
                      <a:lnTo>
                        <a:pt x="977" y="405"/>
                      </a:lnTo>
                      <a:lnTo>
                        <a:pt x="963" y="405"/>
                      </a:lnTo>
                      <a:lnTo>
                        <a:pt x="950" y="410"/>
                      </a:lnTo>
                      <a:lnTo>
                        <a:pt x="941" y="405"/>
                      </a:lnTo>
                      <a:lnTo>
                        <a:pt x="932" y="399"/>
                      </a:lnTo>
                      <a:lnTo>
                        <a:pt x="925" y="392"/>
                      </a:lnTo>
                      <a:lnTo>
                        <a:pt x="921" y="380"/>
                      </a:lnTo>
                      <a:lnTo>
                        <a:pt x="916" y="371"/>
                      </a:lnTo>
                      <a:lnTo>
                        <a:pt x="915" y="362"/>
                      </a:lnTo>
                      <a:lnTo>
                        <a:pt x="911" y="356"/>
                      </a:lnTo>
                      <a:lnTo>
                        <a:pt x="905" y="349"/>
                      </a:lnTo>
                      <a:lnTo>
                        <a:pt x="897" y="344"/>
                      </a:lnTo>
                      <a:lnTo>
                        <a:pt x="888" y="341"/>
                      </a:lnTo>
                      <a:lnTo>
                        <a:pt x="879" y="340"/>
                      </a:lnTo>
                      <a:lnTo>
                        <a:pt x="870" y="342"/>
                      </a:lnTo>
                      <a:lnTo>
                        <a:pt x="864" y="339"/>
                      </a:lnTo>
                      <a:lnTo>
                        <a:pt x="860" y="331"/>
                      </a:lnTo>
                      <a:lnTo>
                        <a:pt x="854" y="325"/>
                      </a:lnTo>
                      <a:lnTo>
                        <a:pt x="852" y="321"/>
                      </a:lnTo>
                      <a:lnTo>
                        <a:pt x="846" y="318"/>
                      </a:lnTo>
                      <a:lnTo>
                        <a:pt x="840" y="319"/>
                      </a:lnTo>
                      <a:lnTo>
                        <a:pt x="834" y="322"/>
                      </a:lnTo>
                      <a:lnTo>
                        <a:pt x="826" y="326"/>
                      </a:lnTo>
                      <a:lnTo>
                        <a:pt x="823" y="322"/>
                      </a:lnTo>
                      <a:lnTo>
                        <a:pt x="818" y="313"/>
                      </a:lnTo>
                      <a:lnTo>
                        <a:pt x="814" y="299"/>
                      </a:lnTo>
                      <a:lnTo>
                        <a:pt x="810" y="283"/>
                      </a:lnTo>
                      <a:lnTo>
                        <a:pt x="806" y="263"/>
                      </a:lnTo>
                      <a:lnTo>
                        <a:pt x="802" y="247"/>
                      </a:lnTo>
                      <a:lnTo>
                        <a:pt x="800" y="237"/>
                      </a:lnTo>
                      <a:lnTo>
                        <a:pt x="794" y="225"/>
                      </a:lnTo>
                      <a:lnTo>
                        <a:pt x="787" y="212"/>
                      </a:lnTo>
                      <a:lnTo>
                        <a:pt x="779" y="202"/>
                      </a:lnTo>
                      <a:lnTo>
                        <a:pt x="774" y="197"/>
                      </a:lnTo>
                      <a:lnTo>
                        <a:pt x="772" y="191"/>
                      </a:lnTo>
                      <a:lnTo>
                        <a:pt x="774" y="185"/>
                      </a:lnTo>
                      <a:lnTo>
                        <a:pt x="780" y="182"/>
                      </a:lnTo>
                      <a:lnTo>
                        <a:pt x="782" y="178"/>
                      </a:lnTo>
                      <a:lnTo>
                        <a:pt x="780" y="172"/>
                      </a:lnTo>
                      <a:lnTo>
                        <a:pt x="768" y="175"/>
                      </a:lnTo>
                      <a:lnTo>
                        <a:pt x="749" y="178"/>
                      </a:lnTo>
                      <a:lnTo>
                        <a:pt x="724" y="186"/>
                      </a:lnTo>
                      <a:lnTo>
                        <a:pt x="699" y="186"/>
                      </a:lnTo>
                      <a:lnTo>
                        <a:pt x="697" y="182"/>
                      </a:lnTo>
                      <a:lnTo>
                        <a:pt x="704" y="174"/>
                      </a:lnTo>
                      <a:lnTo>
                        <a:pt x="704" y="168"/>
                      </a:lnTo>
                      <a:lnTo>
                        <a:pt x="692" y="160"/>
                      </a:lnTo>
                      <a:lnTo>
                        <a:pt x="681" y="152"/>
                      </a:lnTo>
                      <a:lnTo>
                        <a:pt x="672" y="150"/>
                      </a:lnTo>
                      <a:lnTo>
                        <a:pt x="661" y="147"/>
                      </a:lnTo>
                      <a:lnTo>
                        <a:pt x="659" y="142"/>
                      </a:lnTo>
                      <a:lnTo>
                        <a:pt x="666" y="129"/>
                      </a:lnTo>
                      <a:lnTo>
                        <a:pt x="666" y="119"/>
                      </a:lnTo>
                      <a:lnTo>
                        <a:pt x="660" y="105"/>
                      </a:lnTo>
                      <a:lnTo>
                        <a:pt x="652" y="97"/>
                      </a:lnTo>
                      <a:lnTo>
                        <a:pt x="645" y="89"/>
                      </a:lnTo>
                      <a:lnTo>
                        <a:pt x="638" y="85"/>
                      </a:lnTo>
                      <a:lnTo>
                        <a:pt x="625" y="83"/>
                      </a:lnTo>
                      <a:lnTo>
                        <a:pt x="609" y="92"/>
                      </a:lnTo>
                      <a:lnTo>
                        <a:pt x="594" y="93"/>
                      </a:lnTo>
                      <a:lnTo>
                        <a:pt x="582" y="92"/>
                      </a:lnTo>
                      <a:lnTo>
                        <a:pt x="573" y="89"/>
                      </a:lnTo>
                      <a:lnTo>
                        <a:pt x="559" y="86"/>
                      </a:lnTo>
                      <a:lnTo>
                        <a:pt x="542" y="86"/>
                      </a:lnTo>
                      <a:lnTo>
                        <a:pt x="530" y="87"/>
                      </a:lnTo>
                      <a:lnTo>
                        <a:pt x="518" y="87"/>
                      </a:lnTo>
                      <a:lnTo>
                        <a:pt x="507" y="86"/>
                      </a:lnTo>
                      <a:lnTo>
                        <a:pt x="494" y="82"/>
                      </a:lnTo>
                      <a:lnTo>
                        <a:pt x="484" y="79"/>
                      </a:lnTo>
                      <a:lnTo>
                        <a:pt x="467" y="71"/>
                      </a:lnTo>
                      <a:lnTo>
                        <a:pt x="460" y="60"/>
                      </a:lnTo>
                      <a:lnTo>
                        <a:pt x="451" y="60"/>
                      </a:lnTo>
                      <a:lnTo>
                        <a:pt x="445" y="67"/>
                      </a:lnTo>
                      <a:lnTo>
                        <a:pt x="445" y="77"/>
                      </a:lnTo>
                      <a:lnTo>
                        <a:pt x="449" y="84"/>
                      </a:lnTo>
                      <a:lnTo>
                        <a:pt x="457" y="90"/>
                      </a:lnTo>
                      <a:lnTo>
                        <a:pt x="457" y="97"/>
                      </a:lnTo>
                      <a:lnTo>
                        <a:pt x="451" y="105"/>
                      </a:lnTo>
                      <a:lnTo>
                        <a:pt x="438" y="105"/>
                      </a:lnTo>
                      <a:lnTo>
                        <a:pt x="427" y="99"/>
                      </a:lnTo>
                      <a:lnTo>
                        <a:pt x="419" y="98"/>
                      </a:lnTo>
                      <a:lnTo>
                        <a:pt x="414" y="102"/>
                      </a:lnTo>
                      <a:lnTo>
                        <a:pt x="414" y="109"/>
                      </a:lnTo>
                      <a:lnTo>
                        <a:pt x="405" y="114"/>
                      </a:lnTo>
                      <a:lnTo>
                        <a:pt x="397" y="109"/>
                      </a:lnTo>
                      <a:lnTo>
                        <a:pt x="393" y="111"/>
                      </a:lnTo>
                      <a:lnTo>
                        <a:pt x="391" y="119"/>
                      </a:lnTo>
                      <a:lnTo>
                        <a:pt x="394" y="129"/>
                      </a:lnTo>
                      <a:lnTo>
                        <a:pt x="399" y="133"/>
                      </a:lnTo>
                      <a:lnTo>
                        <a:pt x="407" y="149"/>
                      </a:lnTo>
                      <a:lnTo>
                        <a:pt x="405" y="159"/>
                      </a:lnTo>
                      <a:lnTo>
                        <a:pt x="405" y="165"/>
                      </a:lnTo>
                      <a:lnTo>
                        <a:pt x="401" y="171"/>
                      </a:lnTo>
                      <a:lnTo>
                        <a:pt x="393" y="174"/>
                      </a:lnTo>
                      <a:lnTo>
                        <a:pt x="384" y="174"/>
                      </a:lnTo>
                      <a:lnTo>
                        <a:pt x="373" y="166"/>
                      </a:lnTo>
                      <a:lnTo>
                        <a:pt x="355" y="156"/>
                      </a:lnTo>
                      <a:lnTo>
                        <a:pt x="335" y="133"/>
                      </a:lnTo>
                      <a:lnTo>
                        <a:pt x="325" y="116"/>
                      </a:lnTo>
                      <a:lnTo>
                        <a:pt x="317" y="105"/>
                      </a:lnTo>
                      <a:lnTo>
                        <a:pt x="307" y="103"/>
                      </a:lnTo>
                      <a:lnTo>
                        <a:pt x="286" y="106"/>
                      </a:lnTo>
                      <a:lnTo>
                        <a:pt x="271" y="97"/>
                      </a:lnTo>
                      <a:lnTo>
                        <a:pt x="261" y="98"/>
                      </a:lnTo>
                      <a:lnTo>
                        <a:pt x="255" y="97"/>
                      </a:lnTo>
                      <a:lnTo>
                        <a:pt x="251" y="92"/>
                      </a:lnTo>
                      <a:lnTo>
                        <a:pt x="253" y="79"/>
                      </a:lnTo>
                      <a:lnTo>
                        <a:pt x="254" y="67"/>
                      </a:lnTo>
                      <a:lnTo>
                        <a:pt x="250" y="56"/>
                      </a:lnTo>
                      <a:lnTo>
                        <a:pt x="247" y="47"/>
                      </a:lnTo>
                      <a:lnTo>
                        <a:pt x="241" y="43"/>
                      </a:lnTo>
                      <a:lnTo>
                        <a:pt x="234" y="39"/>
                      </a:lnTo>
                      <a:lnTo>
                        <a:pt x="228" y="35"/>
                      </a:lnTo>
                      <a:lnTo>
                        <a:pt x="221" y="30"/>
                      </a:lnTo>
                      <a:lnTo>
                        <a:pt x="217" y="20"/>
                      </a:lnTo>
                      <a:lnTo>
                        <a:pt x="214" y="15"/>
                      </a:lnTo>
                      <a:lnTo>
                        <a:pt x="208" y="8"/>
                      </a:lnTo>
                      <a:lnTo>
                        <a:pt x="196" y="7"/>
                      </a:lnTo>
                      <a:lnTo>
                        <a:pt x="187" y="7"/>
                      </a:lnTo>
                      <a:lnTo>
                        <a:pt x="170" y="7"/>
                      </a:lnTo>
                      <a:lnTo>
                        <a:pt x="158" y="4"/>
                      </a:lnTo>
                      <a:lnTo>
                        <a:pt x="144" y="0"/>
                      </a:lnTo>
                      <a:lnTo>
                        <a:pt x="132" y="2"/>
                      </a:lnTo>
                      <a:lnTo>
                        <a:pt x="127" y="7"/>
                      </a:lnTo>
                      <a:lnTo>
                        <a:pt x="124" y="16"/>
                      </a:lnTo>
                      <a:lnTo>
                        <a:pt x="121" y="26"/>
                      </a:lnTo>
                      <a:lnTo>
                        <a:pt x="114" y="28"/>
                      </a:lnTo>
                      <a:lnTo>
                        <a:pt x="107" y="28"/>
                      </a:lnTo>
                      <a:lnTo>
                        <a:pt x="102" y="23"/>
                      </a:lnTo>
                      <a:lnTo>
                        <a:pt x="98" y="15"/>
                      </a:lnTo>
                      <a:lnTo>
                        <a:pt x="95" y="6"/>
                      </a:lnTo>
                      <a:lnTo>
                        <a:pt x="86" y="3"/>
                      </a:lnTo>
                      <a:lnTo>
                        <a:pt x="82" y="1"/>
                      </a:lnTo>
                      <a:lnTo>
                        <a:pt x="73" y="4"/>
                      </a:lnTo>
                      <a:lnTo>
                        <a:pt x="66" y="13"/>
                      </a:lnTo>
                      <a:lnTo>
                        <a:pt x="62" y="17"/>
                      </a:lnTo>
                      <a:lnTo>
                        <a:pt x="54" y="23"/>
                      </a:lnTo>
                      <a:lnTo>
                        <a:pt x="44" y="23"/>
                      </a:lnTo>
                      <a:lnTo>
                        <a:pt x="36" y="24"/>
                      </a:lnTo>
                      <a:lnTo>
                        <a:pt x="28" y="28"/>
                      </a:lnTo>
                      <a:lnTo>
                        <a:pt x="27" y="33"/>
                      </a:lnTo>
                      <a:lnTo>
                        <a:pt x="28" y="44"/>
                      </a:lnTo>
                      <a:lnTo>
                        <a:pt x="31" y="52"/>
                      </a:lnTo>
                      <a:lnTo>
                        <a:pt x="37" y="62"/>
                      </a:lnTo>
                      <a:lnTo>
                        <a:pt x="39" y="70"/>
                      </a:lnTo>
                      <a:lnTo>
                        <a:pt x="43" y="85"/>
                      </a:lnTo>
                      <a:lnTo>
                        <a:pt x="44" y="99"/>
                      </a:lnTo>
                      <a:lnTo>
                        <a:pt x="43" y="109"/>
                      </a:lnTo>
                      <a:lnTo>
                        <a:pt x="37" y="119"/>
                      </a:lnTo>
                      <a:lnTo>
                        <a:pt x="34" y="125"/>
                      </a:lnTo>
                      <a:lnTo>
                        <a:pt x="31" y="133"/>
                      </a:lnTo>
                      <a:lnTo>
                        <a:pt x="38" y="138"/>
                      </a:lnTo>
                      <a:lnTo>
                        <a:pt x="43" y="142"/>
                      </a:lnTo>
                      <a:lnTo>
                        <a:pt x="52" y="146"/>
                      </a:lnTo>
                      <a:lnTo>
                        <a:pt x="68" y="149"/>
                      </a:lnTo>
                      <a:lnTo>
                        <a:pt x="84" y="151"/>
                      </a:lnTo>
                      <a:lnTo>
                        <a:pt x="99" y="155"/>
                      </a:lnTo>
                      <a:lnTo>
                        <a:pt x="104" y="159"/>
                      </a:lnTo>
                      <a:lnTo>
                        <a:pt x="111" y="172"/>
                      </a:lnTo>
                      <a:lnTo>
                        <a:pt x="121" y="182"/>
                      </a:lnTo>
                      <a:lnTo>
                        <a:pt x="124" y="196"/>
                      </a:lnTo>
                      <a:lnTo>
                        <a:pt x="124" y="205"/>
                      </a:lnTo>
                      <a:lnTo>
                        <a:pt x="118" y="214"/>
                      </a:lnTo>
                      <a:lnTo>
                        <a:pt x="108" y="217"/>
                      </a:lnTo>
                      <a:lnTo>
                        <a:pt x="103" y="219"/>
                      </a:lnTo>
                      <a:lnTo>
                        <a:pt x="100" y="225"/>
                      </a:lnTo>
                      <a:lnTo>
                        <a:pt x="100" y="232"/>
                      </a:lnTo>
                      <a:lnTo>
                        <a:pt x="94" y="236"/>
                      </a:lnTo>
                      <a:lnTo>
                        <a:pt x="86" y="236"/>
                      </a:lnTo>
                      <a:lnTo>
                        <a:pt x="78" y="233"/>
                      </a:lnTo>
                      <a:lnTo>
                        <a:pt x="70" y="225"/>
                      </a:lnTo>
                      <a:lnTo>
                        <a:pt x="63" y="217"/>
                      </a:lnTo>
                      <a:lnTo>
                        <a:pt x="53" y="214"/>
                      </a:lnTo>
                      <a:lnTo>
                        <a:pt x="43" y="223"/>
                      </a:lnTo>
                      <a:lnTo>
                        <a:pt x="41" y="233"/>
                      </a:lnTo>
                      <a:lnTo>
                        <a:pt x="37" y="237"/>
                      </a:lnTo>
                      <a:lnTo>
                        <a:pt x="31" y="236"/>
                      </a:lnTo>
                      <a:lnTo>
                        <a:pt x="24" y="231"/>
                      </a:lnTo>
                      <a:lnTo>
                        <a:pt x="21" y="217"/>
                      </a:lnTo>
                      <a:lnTo>
                        <a:pt x="14" y="215"/>
                      </a:lnTo>
                      <a:lnTo>
                        <a:pt x="10" y="219"/>
                      </a:lnTo>
                      <a:lnTo>
                        <a:pt x="11" y="233"/>
                      </a:lnTo>
                      <a:lnTo>
                        <a:pt x="12" y="240"/>
                      </a:lnTo>
                      <a:lnTo>
                        <a:pt x="10" y="255"/>
                      </a:lnTo>
                      <a:lnTo>
                        <a:pt x="7" y="269"/>
                      </a:lnTo>
                      <a:lnTo>
                        <a:pt x="5" y="279"/>
                      </a:lnTo>
                      <a:lnTo>
                        <a:pt x="5" y="287"/>
                      </a:lnTo>
                      <a:lnTo>
                        <a:pt x="18" y="297"/>
                      </a:lnTo>
                      <a:lnTo>
                        <a:pt x="24" y="306"/>
                      </a:lnTo>
                      <a:lnTo>
                        <a:pt x="24" y="313"/>
                      </a:lnTo>
                      <a:lnTo>
                        <a:pt x="18" y="320"/>
                      </a:lnTo>
                      <a:lnTo>
                        <a:pt x="6" y="326"/>
                      </a:lnTo>
                      <a:lnTo>
                        <a:pt x="0" y="341"/>
                      </a:lnTo>
                      <a:lnTo>
                        <a:pt x="12" y="337"/>
                      </a:lnTo>
                      <a:lnTo>
                        <a:pt x="24" y="342"/>
                      </a:lnTo>
                      <a:lnTo>
                        <a:pt x="39" y="350"/>
                      </a:lnTo>
                      <a:lnTo>
                        <a:pt x="46" y="364"/>
                      </a:lnTo>
                      <a:lnTo>
                        <a:pt x="50" y="377"/>
                      </a:lnTo>
                      <a:lnTo>
                        <a:pt x="50" y="400"/>
                      </a:lnTo>
                      <a:lnTo>
                        <a:pt x="54" y="416"/>
                      </a:lnTo>
                      <a:lnTo>
                        <a:pt x="69" y="419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Freeform 70"/>
                <p:cNvSpPr>
                  <a:spLocks/>
                </p:cNvSpPr>
                <p:nvPr/>
              </p:nvSpPr>
              <p:spPr bwMode="auto">
                <a:xfrm>
                  <a:off x="941" y="3107"/>
                  <a:ext cx="366" cy="398"/>
                </a:xfrm>
                <a:custGeom>
                  <a:avLst/>
                  <a:gdLst>
                    <a:gd name="T0" fmla="*/ 128 w 366"/>
                    <a:gd name="T1" fmla="*/ 78 h 398"/>
                    <a:gd name="T2" fmla="*/ 122 w 366"/>
                    <a:gd name="T3" fmla="*/ 39 h 398"/>
                    <a:gd name="T4" fmla="*/ 112 w 366"/>
                    <a:gd name="T5" fmla="*/ 14 h 398"/>
                    <a:gd name="T6" fmla="*/ 84 w 366"/>
                    <a:gd name="T7" fmla="*/ 0 h 398"/>
                    <a:gd name="T8" fmla="*/ 64 w 366"/>
                    <a:gd name="T9" fmla="*/ 12 h 398"/>
                    <a:gd name="T10" fmla="*/ 57 w 366"/>
                    <a:gd name="T11" fmla="*/ 38 h 398"/>
                    <a:gd name="T12" fmla="*/ 33 w 366"/>
                    <a:gd name="T13" fmla="*/ 64 h 398"/>
                    <a:gd name="T14" fmla="*/ 39 w 366"/>
                    <a:gd name="T15" fmla="*/ 78 h 398"/>
                    <a:gd name="T16" fmla="*/ 51 w 366"/>
                    <a:gd name="T17" fmla="*/ 94 h 398"/>
                    <a:gd name="T18" fmla="*/ 32 w 366"/>
                    <a:gd name="T19" fmla="*/ 114 h 398"/>
                    <a:gd name="T20" fmla="*/ 30 w 366"/>
                    <a:gd name="T21" fmla="*/ 141 h 398"/>
                    <a:gd name="T22" fmla="*/ 0 w 366"/>
                    <a:gd name="T23" fmla="*/ 172 h 398"/>
                    <a:gd name="T24" fmla="*/ 7 w 366"/>
                    <a:gd name="T25" fmla="*/ 186 h 398"/>
                    <a:gd name="T26" fmla="*/ 32 w 366"/>
                    <a:gd name="T27" fmla="*/ 186 h 398"/>
                    <a:gd name="T28" fmla="*/ 71 w 366"/>
                    <a:gd name="T29" fmla="*/ 189 h 398"/>
                    <a:gd name="T30" fmla="*/ 99 w 366"/>
                    <a:gd name="T31" fmla="*/ 205 h 398"/>
                    <a:gd name="T32" fmla="*/ 125 w 366"/>
                    <a:gd name="T33" fmla="*/ 238 h 398"/>
                    <a:gd name="T34" fmla="*/ 141 w 366"/>
                    <a:gd name="T35" fmla="*/ 291 h 398"/>
                    <a:gd name="T36" fmla="*/ 163 w 366"/>
                    <a:gd name="T37" fmla="*/ 323 h 398"/>
                    <a:gd name="T38" fmla="*/ 167 w 366"/>
                    <a:gd name="T39" fmla="*/ 361 h 398"/>
                    <a:gd name="T40" fmla="*/ 180 w 366"/>
                    <a:gd name="T41" fmla="*/ 384 h 398"/>
                    <a:gd name="T42" fmla="*/ 203 w 366"/>
                    <a:gd name="T43" fmla="*/ 397 h 398"/>
                    <a:gd name="T44" fmla="*/ 240 w 366"/>
                    <a:gd name="T45" fmla="*/ 391 h 398"/>
                    <a:gd name="T46" fmla="*/ 262 w 366"/>
                    <a:gd name="T47" fmla="*/ 395 h 398"/>
                    <a:gd name="T48" fmla="*/ 281 w 366"/>
                    <a:gd name="T49" fmla="*/ 384 h 398"/>
                    <a:gd name="T50" fmla="*/ 307 w 366"/>
                    <a:gd name="T51" fmla="*/ 367 h 398"/>
                    <a:gd name="T52" fmla="*/ 347 w 366"/>
                    <a:gd name="T53" fmla="*/ 370 h 398"/>
                    <a:gd name="T54" fmla="*/ 361 w 366"/>
                    <a:gd name="T55" fmla="*/ 370 h 398"/>
                    <a:gd name="T56" fmla="*/ 361 w 366"/>
                    <a:gd name="T57" fmla="*/ 346 h 398"/>
                    <a:gd name="T58" fmla="*/ 338 w 366"/>
                    <a:gd name="T59" fmla="*/ 332 h 398"/>
                    <a:gd name="T60" fmla="*/ 310 w 366"/>
                    <a:gd name="T61" fmla="*/ 304 h 398"/>
                    <a:gd name="T62" fmla="*/ 284 w 366"/>
                    <a:gd name="T63" fmla="*/ 261 h 398"/>
                    <a:gd name="T64" fmla="*/ 281 w 366"/>
                    <a:gd name="T65" fmla="*/ 219 h 398"/>
                    <a:gd name="T66" fmla="*/ 286 w 366"/>
                    <a:gd name="T67" fmla="*/ 184 h 398"/>
                    <a:gd name="T68" fmla="*/ 267 w 366"/>
                    <a:gd name="T69" fmla="*/ 166 h 398"/>
                    <a:gd name="T70" fmla="*/ 253 w 366"/>
                    <a:gd name="T71" fmla="*/ 151 h 398"/>
                    <a:gd name="T72" fmla="*/ 257 w 366"/>
                    <a:gd name="T73" fmla="*/ 105 h 398"/>
                    <a:gd name="T74" fmla="*/ 236 w 366"/>
                    <a:gd name="T75" fmla="*/ 76 h 398"/>
                    <a:gd name="T76" fmla="*/ 221 w 366"/>
                    <a:gd name="T77" fmla="*/ 72 h 398"/>
                    <a:gd name="T78" fmla="*/ 219 w 366"/>
                    <a:gd name="T79" fmla="*/ 79 h 398"/>
                    <a:gd name="T80" fmla="*/ 198 w 366"/>
                    <a:gd name="T81" fmla="*/ 77 h 398"/>
                    <a:gd name="T82" fmla="*/ 180 w 366"/>
                    <a:gd name="T83" fmla="*/ 79 h 398"/>
                    <a:gd name="T84" fmla="*/ 174 w 366"/>
                    <a:gd name="T85" fmla="*/ 88 h 398"/>
                    <a:gd name="T86" fmla="*/ 165 w 366"/>
                    <a:gd name="T87" fmla="*/ 98 h 398"/>
                    <a:gd name="T88" fmla="*/ 152 w 366"/>
                    <a:gd name="T89" fmla="*/ 94 h 39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66"/>
                    <a:gd name="T136" fmla="*/ 0 h 398"/>
                    <a:gd name="T137" fmla="*/ 366 w 366"/>
                    <a:gd name="T138" fmla="*/ 398 h 39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66" h="398">
                      <a:moveTo>
                        <a:pt x="141" y="82"/>
                      </a:moveTo>
                      <a:lnTo>
                        <a:pt x="128" y="78"/>
                      </a:lnTo>
                      <a:lnTo>
                        <a:pt x="122" y="61"/>
                      </a:lnTo>
                      <a:lnTo>
                        <a:pt x="122" y="39"/>
                      </a:lnTo>
                      <a:lnTo>
                        <a:pt x="119" y="27"/>
                      </a:lnTo>
                      <a:lnTo>
                        <a:pt x="112" y="14"/>
                      </a:lnTo>
                      <a:lnTo>
                        <a:pt x="103" y="8"/>
                      </a:lnTo>
                      <a:lnTo>
                        <a:pt x="84" y="0"/>
                      </a:lnTo>
                      <a:lnTo>
                        <a:pt x="71" y="4"/>
                      </a:lnTo>
                      <a:lnTo>
                        <a:pt x="64" y="12"/>
                      </a:lnTo>
                      <a:lnTo>
                        <a:pt x="59" y="22"/>
                      </a:lnTo>
                      <a:lnTo>
                        <a:pt x="57" y="38"/>
                      </a:lnTo>
                      <a:lnTo>
                        <a:pt x="41" y="47"/>
                      </a:lnTo>
                      <a:lnTo>
                        <a:pt x="33" y="64"/>
                      </a:lnTo>
                      <a:lnTo>
                        <a:pt x="33" y="72"/>
                      </a:lnTo>
                      <a:lnTo>
                        <a:pt x="39" y="78"/>
                      </a:lnTo>
                      <a:lnTo>
                        <a:pt x="52" y="85"/>
                      </a:lnTo>
                      <a:lnTo>
                        <a:pt x="51" y="94"/>
                      </a:lnTo>
                      <a:lnTo>
                        <a:pt x="37" y="102"/>
                      </a:lnTo>
                      <a:lnTo>
                        <a:pt x="32" y="114"/>
                      </a:lnTo>
                      <a:lnTo>
                        <a:pt x="37" y="131"/>
                      </a:lnTo>
                      <a:lnTo>
                        <a:pt x="30" y="141"/>
                      </a:lnTo>
                      <a:lnTo>
                        <a:pt x="14" y="159"/>
                      </a:lnTo>
                      <a:lnTo>
                        <a:pt x="0" y="172"/>
                      </a:lnTo>
                      <a:lnTo>
                        <a:pt x="1" y="181"/>
                      </a:lnTo>
                      <a:lnTo>
                        <a:pt x="7" y="186"/>
                      </a:lnTo>
                      <a:lnTo>
                        <a:pt x="17" y="189"/>
                      </a:lnTo>
                      <a:lnTo>
                        <a:pt x="32" y="186"/>
                      </a:lnTo>
                      <a:lnTo>
                        <a:pt x="54" y="186"/>
                      </a:lnTo>
                      <a:lnTo>
                        <a:pt x="71" y="189"/>
                      </a:lnTo>
                      <a:lnTo>
                        <a:pt x="83" y="195"/>
                      </a:lnTo>
                      <a:lnTo>
                        <a:pt x="99" y="205"/>
                      </a:lnTo>
                      <a:lnTo>
                        <a:pt x="112" y="219"/>
                      </a:lnTo>
                      <a:lnTo>
                        <a:pt x="125" y="238"/>
                      </a:lnTo>
                      <a:lnTo>
                        <a:pt x="133" y="258"/>
                      </a:lnTo>
                      <a:lnTo>
                        <a:pt x="141" y="291"/>
                      </a:lnTo>
                      <a:lnTo>
                        <a:pt x="157" y="308"/>
                      </a:lnTo>
                      <a:lnTo>
                        <a:pt x="163" y="323"/>
                      </a:lnTo>
                      <a:lnTo>
                        <a:pt x="167" y="346"/>
                      </a:lnTo>
                      <a:lnTo>
                        <a:pt x="167" y="361"/>
                      </a:lnTo>
                      <a:lnTo>
                        <a:pt x="169" y="370"/>
                      </a:lnTo>
                      <a:lnTo>
                        <a:pt x="180" y="384"/>
                      </a:lnTo>
                      <a:lnTo>
                        <a:pt x="193" y="397"/>
                      </a:lnTo>
                      <a:lnTo>
                        <a:pt x="203" y="397"/>
                      </a:lnTo>
                      <a:lnTo>
                        <a:pt x="222" y="393"/>
                      </a:lnTo>
                      <a:lnTo>
                        <a:pt x="240" y="391"/>
                      </a:lnTo>
                      <a:lnTo>
                        <a:pt x="253" y="393"/>
                      </a:lnTo>
                      <a:lnTo>
                        <a:pt x="262" y="395"/>
                      </a:lnTo>
                      <a:lnTo>
                        <a:pt x="270" y="394"/>
                      </a:lnTo>
                      <a:lnTo>
                        <a:pt x="281" y="384"/>
                      </a:lnTo>
                      <a:lnTo>
                        <a:pt x="290" y="376"/>
                      </a:lnTo>
                      <a:lnTo>
                        <a:pt x="307" y="367"/>
                      </a:lnTo>
                      <a:lnTo>
                        <a:pt x="326" y="367"/>
                      </a:lnTo>
                      <a:lnTo>
                        <a:pt x="347" y="370"/>
                      </a:lnTo>
                      <a:lnTo>
                        <a:pt x="365" y="382"/>
                      </a:lnTo>
                      <a:lnTo>
                        <a:pt x="361" y="370"/>
                      </a:lnTo>
                      <a:lnTo>
                        <a:pt x="364" y="359"/>
                      </a:lnTo>
                      <a:lnTo>
                        <a:pt x="361" y="346"/>
                      </a:lnTo>
                      <a:lnTo>
                        <a:pt x="356" y="339"/>
                      </a:lnTo>
                      <a:lnTo>
                        <a:pt x="338" y="332"/>
                      </a:lnTo>
                      <a:lnTo>
                        <a:pt x="322" y="318"/>
                      </a:lnTo>
                      <a:lnTo>
                        <a:pt x="310" y="304"/>
                      </a:lnTo>
                      <a:lnTo>
                        <a:pt x="293" y="282"/>
                      </a:lnTo>
                      <a:lnTo>
                        <a:pt x="284" y="261"/>
                      </a:lnTo>
                      <a:lnTo>
                        <a:pt x="281" y="243"/>
                      </a:lnTo>
                      <a:lnTo>
                        <a:pt x="281" y="219"/>
                      </a:lnTo>
                      <a:lnTo>
                        <a:pt x="285" y="200"/>
                      </a:lnTo>
                      <a:lnTo>
                        <a:pt x="286" y="184"/>
                      </a:lnTo>
                      <a:lnTo>
                        <a:pt x="280" y="169"/>
                      </a:lnTo>
                      <a:lnTo>
                        <a:pt x="267" y="166"/>
                      </a:lnTo>
                      <a:lnTo>
                        <a:pt x="255" y="163"/>
                      </a:lnTo>
                      <a:lnTo>
                        <a:pt x="253" y="151"/>
                      </a:lnTo>
                      <a:lnTo>
                        <a:pt x="259" y="115"/>
                      </a:lnTo>
                      <a:lnTo>
                        <a:pt x="257" y="105"/>
                      </a:lnTo>
                      <a:lnTo>
                        <a:pt x="247" y="88"/>
                      </a:lnTo>
                      <a:lnTo>
                        <a:pt x="236" y="76"/>
                      </a:lnTo>
                      <a:lnTo>
                        <a:pt x="225" y="68"/>
                      </a:lnTo>
                      <a:lnTo>
                        <a:pt x="221" y="72"/>
                      </a:lnTo>
                      <a:lnTo>
                        <a:pt x="221" y="76"/>
                      </a:lnTo>
                      <a:lnTo>
                        <a:pt x="219" y="79"/>
                      </a:lnTo>
                      <a:lnTo>
                        <a:pt x="212" y="80"/>
                      </a:lnTo>
                      <a:lnTo>
                        <a:pt x="198" y="77"/>
                      </a:lnTo>
                      <a:lnTo>
                        <a:pt x="186" y="76"/>
                      </a:lnTo>
                      <a:lnTo>
                        <a:pt x="180" y="79"/>
                      </a:lnTo>
                      <a:lnTo>
                        <a:pt x="176" y="84"/>
                      </a:lnTo>
                      <a:lnTo>
                        <a:pt x="174" y="88"/>
                      </a:lnTo>
                      <a:lnTo>
                        <a:pt x="169" y="94"/>
                      </a:lnTo>
                      <a:lnTo>
                        <a:pt x="165" y="98"/>
                      </a:lnTo>
                      <a:lnTo>
                        <a:pt x="160" y="98"/>
                      </a:lnTo>
                      <a:lnTo>
                        <a:pt x="152" y="94"/>
                      </a:lnTo>
                      <a:lnTo>
                        <a:pt x="141" y="82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5" name="Group 71"/>
              <p:cNvGrpSpPr>
                <a:grpSpLocks/>
              </p:cNvGrpSpPr>
              <p:nvPr/>
            </p:nvGrpSpPr>
            <p:grpSpPr bwMode="auto">
              <a:xfrm>
                <a:off x="755" y="1689"/>
                <a:ext cx="2823" cy="1559"/>
                <a:chOff x="755" y="1689"/>
                <a:chExt cx="2823" cy="1559"/>
              </a:xfrm>
            </p:grpSpPr>
            <p:sp>
              <p:nvSpPr>
                <p:cNvPr id="24616" name="Freeform 72"/>
                <p:cNvSpPr>
                  <a:spLocks/>
                </p:cNvSpPr>
                <p:nvPr/>
              </p:nvSpPr>
              <p:spPr bwMode="auto">
                <a:xfrm>
                  <a:off x="755" y="1689"/>
                  <a:ext cx="2823" cy="1559"/>
                </a:xfrm>
                <a:custGeom>
                  <a:avLst/>
                  <a:gdLst>
                    <a:gd name="T0" fmla="*/ 62 w 2823"/>
                    <a:gd name="T1" fmla="*/ 1203 h 1559"/>
                    <a:gd name="T2" fmla="*/ 9 w 2823"/>
                    <a:gd name="T3" fmla="*/ 1077 h 1559"/>
                    <a:gd name="T4" fmla="*/ 77 w 2823"/>
                    <a:gd name="T5" fmla="*/ 1007 h 1559"/>
                    <a:gd name="T6" fmla="*/ 153 w 2823"/>
                    <a:gd name="T7" fmla="*/ 997 h 1559"/>
                    <a:gd name="T8" fmla="*/ 160 w 2823"/>
                    <a:gd name="T9" fmla="*/ 847 h 1559"/>
                    <a:gd name="T10" fmla="*/ 169 w 2823"/>
                    <a:gd name="T11" fmla="*/ 723 h 1559"/>
                    <a:gd name="T12" fmla="*/ 231 w 2823"/>
                    <a:gd name="T13" fmla="*/ 625 h 1559"/>
                    <a:gd name="T14" fmla="*/ 301 w 2823"/>
                    <a:gd name="T15" fmla="*/ 524 h 1559"/>
                    <a:gd name="T16" fmla="*/ 441 w 2823"/>
                    <a:gd name="T17" fmla="*/ 496 h 1559"/>
                    <a:gd name="T18" fmla="*/ 595 w 2823"/>
                    <a:gd name="T19" fmla="*/ 362 h 1559"/>
                    <a:gd name="T20" fmla="*/ 719 w 2823"/>
                    <a:gd name="T21" fmla="*/ 394 h 1559"/>
                    <a:gd name="T22" fmla="*/ 625 w 2823"/>
                    <a:gd name="T23" fmla="*/ 426 h 1559"/>
                    <a:gd name="T24" fmla="*/ 607 w 2823"/>
                    <a:gd name="T25" fmla="*/ 520 h 1559"/>
                    <a:gd name="T26" fmla="*/ 701 w 2823"/>
                    <a:gd name="T27" fmla="*/ 539 h 1559"/>
                    <a:gd name="T28" fmla="*/ 804 w 2823"/>
                    <a:gd name="T29" fmla="*/ 529 h 1559"/>
                    <a:gd name="T30" fmla="*/ 867 w 2823"/>
                    <a:gd name="T31" fmla="*/ 562 h 1559"/>
                    <a:gd name="T32" fmla="*/ 958 w 2823"/>
                    <a:gd name="T33" fmla="*/ 622 h 1559"/>
                    <a:gd name="T34" fmla="*/ 1024 w 2823"/>
                    <a:gd name="T35" fmla="*/ 606 h 1559"/>
                    <a:gd name="T36" fmla="*/ 1110 w 2823"/>
                    <a:gd name="T37" fmla="*/ 564 h 1559"/>
                    <a:gd name="T38" fmla="*/ 1163 w 2823"/>
                    <a:gd name="T39" fmla="*/ 634 h 1559"/>
                    <a:gd name="T40" fmla="*/ 1138 w 2823"/>
                    <a:gd name="T41" fmla="*/ 778 h 1559"/>
                    <a:gd name="T42" fmla="*/ 1179 w 2823"/>
                    <a:gd name="T43" fmla="*/ 660 h 1559"/>
                    <a:gd name="T44" fmla="*/ 1240 w 2823"/>
                    <a:gd name="T45" fmla="*/ 591 h 1559"/>
                    <a:gd name="T46" fmla="*/ 1344 w 2823"/>
                    <a:gd name="T47" fmla="*/ 548 h 1559"/>
                    <a:gd name="T48" fmla="*/ 1586 w 2823"/>
                    <a:gd name="T49" fmla="*/ 391 h 1559"/>
                    <a:gd name="T50" fmla="*/ 1642 w 2823"/>
                    <a:gd name="T51" fmla="*/ 532 h 1559"/>
                    <a:gd name="T52" fmla="*/ 1786 w 2823"/>
                    <a:gd name="T53" fmla="*/ 546 h 1559"/>
                    <a:gd name="T54" fmla="*/ 1897 w 2823"/>
                    <a:gd name="T55" fmla="*/ 537 h 1559"/>
                    <a:gd name="T56" fmla="*/ 2029 w 2823"/>
                    <a:gd name="T57" fmla="*/ 473 h 1559"/>
                    <a:gd name="T58" fmla="*/ 2104 w 2823"/>
                    <a:gd name="T59" fmla="*/ 382 h 1559"/>
                    <a:gd name="T60" fmla="*/ 2271 w 2823"/>
                    <a:gd name="T61" fmla="*/ 339 h 1559"/>
                    <a:gd name="T62" fmla="*/ 2358 w 2823"/>
                    <a:gd name="T63" fmla="*/ 221 h 1559"/>
                    <a:gd name="T64" fmla="*/ 2567 w 2823"/>
                    <a:gd name="T65" fmla="*/ 2 h 1559"/>
                    <a:gd name="T66" fmla="*/ 2618 w 2823"/>
                    <a:gd name="T67" fmla="*/ 107 h 1559"/>
                    <a:gd name="T68" fmla="*/ 2575 w 2823"/>
                    <a:gd name="T69" fmla="*/ 217 h 1559"/>
                    <a:gd name="T70" fmla="*/ 2667 w 2823"/>
                    <a:gd name="T71" fmla="*/ 251 h 1559"/>
                    <a:gd name="T72" fmla="*/ 2642 w 2823"/>
                    <a:gd name="T73" fmla="*/ 462 h 1559"/>
                    <a:gd name="T74" fmla="*/ 2727 w 2823"/>
                    <a:gd name="T75" fmla="*/ 612 h 1559"/>
                    <a:gd name="T76" fmla="*/ 2806 w 2823"/>
                    <a:gd name="T77" fmla="*/ 911 h 1559"/>
                    <a:gd name="T78" fmla="*/ 2561 w 2823"/>
                    <a:gd name="T79" fmla="*/ 472 h 1559"/>
                    <a:gd name="T80" fmla="*/ 2513 w 2823"/>
                    <a:gd name="T81" fmla="*/ 542 h 1559"/>
                    <a:gd name="T82" fmla="*/ 2481 w 2823"/>
                    <a:gd name="T83" fmla="*/ 706 h 1559"/>
                    <a:gd name="T84" fmla="*/ 2364 w 2823"/>
                    <a:gd name="T85" fmla="*/ 1059 h 1559"/>
                    <a:gd name="T86" fmla="*/ 2556 w 2823"/>
                    <a:gd name="T87" fmla="*/ 1174 h 1559"/>
                    <a:gd name="T88" fmla="*/ 2476 w 2823"/>
                    <a:gd name="T89" fmla="*/ 1524 h 1559"/>
                    <a:gd name="T90" fmla="*/ 2459 w 2823"/>
                    <a:gd name="T91" fmla="*/ 1324 h 1559"/>
                    <a:gd name="T92" fmla="*/ 2225 w 2823"/>
                    <a:gd name="T93" fmla="*/ 1288 h 1559"/>
                    <a:gd name="T94" fmla="*/ 2023 w 2823"/>
                    <a:gd name="T95" fmla="*/ 1433 h 1559"/>
                    <a:gd name="T96" fmla="*/ 1780 w 2823"/>
                    <a:gd name="T97" fmla="*/ 1478 h 1559"/>
                    <a:gd name="T98" fmla="*/ 1543 w 2823"/>
                    <a:gd name="T99" fmla="*/ 1449 h 1559"/>
                    <a:gd name="T100" fmla="*/ 1441 w 2823"/>
                    <a:gd name="T101" fmla="*/ 1484 h 1559"/>
                    <a:gd name="T102" fmla="*/ 1310 w 2823"/>
                    <a:gd name="T103" fmla="*/ 1493 h 1559"/>
                    <a:gd name="T104" fmla="*/ 1168 w 2823"/>
                    <a:gd name="T105" fmla="*/ 1440 h 1559"/>
                    <a:gd name="T106" fmla="*/ 1074 w 2823"/>
                    <a:gd name="T107" fmla="*/ 1392 h 1559"/>
                    <a:gd name="T108" fmla="*/ 961 w 2823"/>
                    <a:gd name="T109" fmla="*/ 1254 h 1559"/>
                    <a:gd name="T110" fmla="*/ 844 w 2823"/>
                    <a:gd name="T111" fmla="*/ 1175 h 1559"/>
                    <a:gd name="T112" fmla="*/ 696 w 2823"/>
                    <a:gd name="T113" fmla="*/ 1187 h 1559"/>
                    <a:gd name="T114" fmla="*/ 660 w 2823"/>
                    <a:gd name="T115" fmla="*/ 1252 h 1559"/>
                    <a:gd name="T116" fmla="*/ 510 w 2823"/>
                    <a:gd name="T117" fmla="*/ 1147 h 1559"/>
                    <a:gd name="T118" fmla="*/ 385 w 2823"/>
                    <a:gd name="T119" fmla="*/ 1089 h 1559"/>
                    <a:gd name="T120" fmla="*/ 286 w 2823"/>
                    <a:gd name="T121" fmla="*/ 1124 h 1559"/>
                    <a:gd name="T122" fmla="*/ 185 w 2823"/>
                    <a:gd name="T123" fmla="*/ 1249 h 1559"/>
                    <a:gd name="T124" fmla="*/ 119 w 2823"/>
                    <a:gd name="T125" fmla="*/ 1309 h 155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823"/>
                    <a:gd name="T190" fmla="*/ 0 h 1559"/>
                    <a:gd name="T191" fmla="*/ 2823 w 2823"/>
                    <a:gd name="T192" fmla="*/ 1559 h 155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823" h="1559">
                      <a:moveTo>
                        <a:pt x="109" y="1305"/>
                      </a:moveTo>
                      <a:lnTo>
                        <a:pt x="107" y="1298"/>
                      </a:lnTo>
                      <a:lnTo>
                        <a:pt x="103" y="1288"/>
                      </a:lnTo>
                      <a:lnTo>
                        <a:pt x="108" y="1277"/>
                      </a:lnTo>
                      <a:lnTo>
                        <a:pt x="108" y="1268"/>
                      </a:lnTo>
                      <a:lnTo>
                        <a:pt x="104" y="1262"/>
                      </a:lnTo>
                      <a:lnTo>
                        <a:pt x="99" y="1253"/>
                      </a:lnTo>
                      <a:lnTo>
                        <a:pt x="89" y="1247"/>
                      </a:lnTo>
                      <a:lnTo>
                        <a:pt x="81" y="1243"/>
                      </a:lnTo>
                      <a:lnTo>
                        <a:pt x="77" y="1237"/>
                      </a:lnTo>
                      <a:lnTo>
                        <a:pt x="76" y="1232"/>
                      </a:lnTo>
                      <a:lnTo>
                        <a:pt x="74" y="1217"/>
                      </a:lnTo>
                      <a:lnTo>
                        <a:pt x="69" y="1210"/>
                      </a:lnTo>
                      <a:lnTo>
                        <a:pt x="62" y="1203"/>
                      </a:lnTo>
                      <a:lnTo>
                        <a:pt x="54" y="1196"/>
                      </a:lnTo>
                      <a:lnTo>
                        <a:pt x="47" y="1187"/>
                      </a:lnTo>
                      <a:lnTo>
                        <a:pt x="44" y="1177"/>
                      </a:lnTo>
                      <a:lnTo>
                        <a:pt x="42" y="1165"/>
                      </a:lnTo>
                      <a:lnTo>
                        <a:pt x="39" y="1156"/>
                      </a:lnTo>
                      <a:lnTo>
                        <a:pt x="34" y="1147"/>
                      </a:lnTo>
                      <a:lnTo>
                        <a:pt x="28" y="1141"/>
                      </a:lnTo>
                      <a:lnTo>
                        <a:pt x="22" y="1142"/>
                      </a:lnTo>
                      <a:lnTo>
                        <a:pt x="20" y="1137"/>
                      </a:lnTo>
                      <a:lnTo>
                        <a:pt x="21" y="1119"/>
                      </a:lnTo>
                      <a:lnTo>
                        <a:pt x="23" y="1111"/>
                      </a:lnTo>
                      <a:lnTo>
                        <a:pt x="20" y="1097"/>
                      </a:lnTo>
                      <a:lnTo>
                        <a:pt x="17" y="1090"/>
                      </a:lnTo>
                      <a:lnTo>
                        <a:pt x="9" y="1077"/>
                      </a:lnTo>
                      <a:lnTo>
                        <a:pt x="6" y="1058"/>
                      </a:lnTo>
                      <a:lnTo>
                        <a:pt x="0" y="1038"/>
                      </a:lnTo>
                      <a:lnTo>
                        <a:pt x="4" y="1028"/>
                      </a:lnTo>
                      <a:lnTo>
                        <a:pt x="11" y="1022"/>
                      </a:lnTo>
                      <a:lnTo>
                        <a:pt x="19" y="1024"/>
                      </a:lnTo>
                      <a:lnTo>
                        <a:pt x="23" y="1032"/>
                      </a:lnTo>
                      <a:lnTo>
                        <a:pt x="36" y="1026"/>
                      </a:lnTo>
                      <a:lnTo>
                        <a:pt x="57" y="1032"/>
                      </a:lnTo>
                      <a:lnTo>
                        <a:pt x="64" y="1028"/>
                      </a:lnTo>
                      <a:lnTo>
                        <a:pt x="64" y="1024"/>
                      </a:lnTo>
                      <a:lnTo>
                        <a:pt x="60" y="1017"/>
                      </a:lnTo>
                      <a:lnTo>
                        <a:pt x="62" y="1008"/>
                      </a:lnTo>
                      <a:lnTo>
                        <a:pt x="67" y="1006"/>
                      </a:lnTo>
                      <a:lnTo>
                        <a:pt x="77" y="1007"/>
                      </a:lnTo>
                      <a:lnTo>
                        <a:pt x="87" y="1017"/>
                      </a:lnTo>
                      <a:lnTo>
                        <a:pt x="101" y="1021"/>
                      </a:lnTo>
                      <a:lnTo>
                        <a:pt x="108" y="1018"/>
                      </a:lnTo>
                      <a:lnTo>
                        <a:pt x="114" y="1013"/>
                      </a:lnTo>
                      <a:lnTo>
                        <a:pt x="110" y="1007"/>
                      </a:lnTo>
                      <a:lnTo>
                        <a:pt x="101" y="1003"/>
                      </a:lnTo>
                      <a:lnTo>
                        <a:pt x="90" y="994"/>
                      </a:lnTo>
                      <a:lnTo>
                        <a:pt x="98" y="988"/>
                      </a:lnTo>
                      <a:lnTo>
                        <a:pt x="107" y="986"/>
                      </a:lnTo>
                      <a:lnTo>
                        <a:pt x="115" y="988"/>
                      </a:lnTo>
                      <a:lnTo>
                        <a:pt x="127" y="1003"/>
                      </a:lnTo>
                      <a:lnTo>
                        <a:pt x="136" y="1006"/>
                      </a:lnTo>
                      <a:lnTo>
                        <a:pt x="144" y="1005"/>
                      </a:lnTo>
                      <a:lnTo>
                        <a:pt x="153" y="997"/>
                      </a:lnTo>
                      <a:lnTo>
                        <a:pt x="160" y="988"/>
                      </a:lnTo>
                      <a:lnTo>
                        <a:pt x="166" y="978"/>
                      </a:lnTo>
                      <a:lnTo>
                        <a:pt x="178" y="971"/>
                      </a:lnTo>
                      <a:lnTo>
                        <a:pt x="182" y="961"/>
                      </a:lnTo>
                      <a:lnTo>
                        <a:pt x="177" y="948"/>
                      </a:lnTo>
                      <a:lnTo>
                        <a:pt x="176" y="928"/>
                      </a:lnTo>
                      <a:lnTo>
                        <a:pt x="174" y="913"/>
                      </a:lnTo>
                      <a:lnTo>
                        <a:pt x="170" y="898"/>
                      </a:lnTo>
                      <a:lnTo>
                        <a:pt x="158" y="883"/>
                      </a:lnTo>
                      <a:lnTo>
                        <a:pt x="146" y="875"/>
                      </a:lnTo>
                      <a:lnTo>
                        <a:pt x="143" y="864"/>
                      </a:lnTo>
                      <a:lnTo>
                        <a:pt x="145" y="855"/>
                      </a:lnTo>
                      <a:lnTo>
                        <a:pt x="153" y="849"/>
                      </a:lnTo>
                      <a:lnTo>
                        <a:pt x="160" y="847"/>
                      </a:lnTo>
                      <a:lnTo>
                        <a:pt x="154" y="835"/>
                      </a:lnTo>
                      <a:lnTo>
                        <a:pt x="155" y="820"/>
                      </a:lnTo>
                      <a:lnTo>
                        <a:pt x="156" y="806"/>
                      </a:lnTo>
                      <a:lnTo>
                        <a:pt x="164" y="799"/>
                      </a:lnTo>
                      <a:lnTo>
                        <a:pt x="168" y="784"/>
                      </a:lnTo>
                      <a:lnTo>
                        <a:pt x="166" y="773"/>
                      </a:lnTo>
                      <a:lnTo>
                        <a:pt x="162" y="763"/>
                      </a:lnTo>
                      <a:lnTo>
                        <a:pt x="152" y="755"/>
                      </a:lnTo>
                      <a:lnTo>
                        <a:pt x="141" y="748"/>
                      </a:lnTo>
                      <a:lnTo>
                        <a:pt x="145" y="745"/>
                      </a:lnTo>
                      <a:lnTo>
                        <a:pt x="148" y="738"/>
                      </a:lnTo>
                      <a:lnTo>
                        <a:pt x="156" y="735"/>
                      </a:lnTo>
                      <a:lnTo>
                        <a:pt x="163" y="727"/>
                      </a:lnTo>
                      <a:lnTo>
                        <a:pt x="169" y="723"/>
                      </a:lnTo>
                      <a:lnTo>
                        <a:pt x="174" y="725"/>
                      </a:lnTo>
                      <a:lnTo>
                        <a:pt x="179" y="737"/>
                      </a:lnTo>
                      <a:lnTo>
                        <a:pt x="186" y="744"/>
                      </a:lnTo>
                      <a:lnTo>
                        <a:pt x="192" y="745"/>
                      </a:lnTo>
                      <a:lnTo>
                        <a:pt x="200" y="739"/>
                      </a:lnTo>
                      <a:lnTo>
                        <a:pt x="198" y="726"/>
                      </a:lnTo>
                      <a:lnTo>
                        <a:pt x="199" y="708"/>
                      </a:lnTo>
                      <a:lnTo>
                        <a:pt x="213" y="689"/>
                      </a:lnTo>
                      <a:lnTo>
                        <a:pt x="216" y="681"/>
                      </a:lnTo>
                      <a:lnTo>
                        <a:pt x="218" y="668"/>
                      </a:lnTo>
                      <a:lnTo>
                        <a:pt x="226" y="656"/>
                      </a:lnTo>
                      <a:lnTo>
                        <a:pt x="234" y="649"/>
                      </a:lnTo>
                      <a:lnTo>
                        <a:pt x="235" y="637"/>
                      </a:lnTo>
                      <a:lnTo>
                        <a:pt x="231" y="625"/>
                      </a:lnTo>
                      <a:lnTo>
                        <a:pt x="232" y="612"/>
                      </a:lnTo>
                      <a:lnTo>
                        <a:pt x="228" y="602"/>
                      </a:lnTo>
                      <a:lnTo>
                        <a:pt x="224" y="592"/>
                      </a:lnTo>
                      <a:lnTo>
                        <a:pt x="227" y="581"/>
                      </a:lnTo>
                      <a:lnTo>
                        <a:pt x="236" y="573"/>
                      </a:lnTo>
                      <a:lnTo>
                        <a:pt x="243" y="568"/>
                      </a:lnTo>
                      <a:lnTo>
                        <a:pt x="251" y="559"/>
                      </a:lnTo>
                      <a:lnTo>
                        <a:pt x="257" y="556"/>
                      </a:lnTo>
                      <a:lnTo>
                        <a:pt x="259" y="552"/>
                      </a:lnTo>
                      <a:lnTo>
                        <a:pt x="248" y="540"/>
                      </a:lnTo>
                      <a:lnTo>
                        <a:pt x="266" y="534"/>
                      </a:lnTo>
                      <a:lnTo>
                        <a:pt x="277" y="537"/>
                      </a:lnTo>
                      <a:lnTo>
                        <a:pt x="294" y="533"/>
                      </a:lnTo>
                      <a:lnTo>
                        <a:pt x="301" y="524"/>
                      </a:lnTo>
                      <a:lnTo>
                        <a:pt x="322" y="524"/>
                      </a:lnTo>
                      <a:lnTo>
                        <a:pt x="327" y="516"/>
                      </a:lnTo>
                      <a:lnTo>
                        <a:pt x="341" y="516"/>
                      </a:lnTo>
                      <a:lnTo>
                        <a:pt x="352" y="526"/>
                      </a:lnTo>
                      <a:lnTo>
                        <a:pt x="362" y="529"/>
                      </a:lnTo>
                      <a:lnTo>
                        <a:pt x="374" y="523"/>
                      </a:lnTo>
                      <a:lnTo>
                        <a:pt x="376" y="516"/>
                      </a:lnTo>
                      <a:lnTo>
                        <a:pt x="372" y="502"/>
                      </a:lnTo>
                      <a:lnTo>
                        <a:pt x="369" y="492"/>
                      </a:lnTo>
                      <a:lnTo>
                        <a:pt x="375" y="488"/>
                      </a:lnTo>
                      <a:lnTo>
                        <a:pt x="388" y="496"/>
                      </a:lnTo>
                      <a:lnTo>
                        <a:pt x="402" y="500"/>
                      </a:lnTo>
                      <a:lnTo>
                        <a:pt x="415" y="496"/>
                      </a:lnTo>
                      <a:lnTo>
                        <a:pt x="441" y="496"/>
                      </a:lnTo>
                      <a:lnTo>
                        <a:pt x="462" y="496"/>
                      </a:lnTo>
                      <a:lnTo>
                        <a:pt x="475" y="493"/>
                      </a:lnTo>
                      <a:lnTo>
                        <a:pt x="479" y="486"/>
                      </a:lnTo>
                      <a:lnTo>
                        <a:pt x="485" y="469"/>
                      </a:lnTo>
                      <a:lnTo>
                        <a:pt x="489" y="456"/>
                      </a:lnTo>
                      <a:lnTo>
                        <a:pt x="500" y="451"/>
                      </a:lnTo>
                      <a:lnTo>
                        <a:pt x="510" y="447"/>
                      </a:lnTo>
                      <a:lnTo>
                        <a:pt x="516" y="437"/>
                      </a:lnTo>
                      <a:lnTo>
                        <a:pt x="522" y="427"/>
                      </a:lnTo>
                      <a:lnTo>
                        <a:pt x="534" y="415"/>
                      </a:lnTo>
                      <a:lnTo>
                        <a:pt x="554" y="407"/>
                      </a:lnTo>
                      <a:lnTo>
                        <a:pt x="561" y="387"/>
                      </a:lnTo>
                      <a:lnTo>
                        <a:pt x="574" y="369"/>
                      </a:lnTo>
                      <a:lnTo>
                        <a:pt x="595" y="362"/>
                      </a:lnTo>
                      <a:lnTo>
                        <a:pt x="606" y="350"/>
                      </a:lnTo>
                      <a:lnTo>
                        <a:pt x="635" y="321"/>
                      </a:lnTo>
                      <a:lnTo>
                        <a:pt x="660" y="316"/>
                      </a:lnTo>
                      <a:lnTo>
                        <a:pt x="682" y="322"/>
                      </a:lnTo>
                      <a:lnTo>
                        <a:pt x="684" y="332"/>
                      </a:lnTo>
                      <a:lnTo>
                        <a:pt x="693" y="333"/>
                      </a:lnTo>
                      <a:lnTo>
                        <a:pt x="700" y="331"/>
                      </a:lnTo>
                      <a:lnTo>
                        <a:pt x="712" y="334"/>
                      </a:lnTo>
                      <a:lnTo>
                        <a:pt x="711" y="340"/>
                      </a:lnTo>
                      <a:lnTo>
                        <a:pt x="707" y="348"/>
                      </a:lnTo>
                      <a:lnTo>
                        <a:pt x="695" y="352"/>
                      </a:lnTo>
                      <a:lnTo>
                        <a:pt x="705" y="364"/>
                      </a:lnTo>
                      <a:lnTo>
                        <a:pt x="716" y="382"/>
                      </a:lnTo>
                      <a:lnTo>
                        <a:pt x="719" y="394"/>
                      </a:lnTo>
                      <a:lnTo>
                        <a:pt x="716" y="427"/>
                      </a:lnTo>
                      <a:lnTo>
                        <a:pt x="720" y="460"/>
                      </a:lnTo>
                      <a:lnTo>
                        <a:pt x="721" y="478"/>
                      </a:lnTo>
                      <a:lnTo>
                        <a:pt x="723" y="484"/>
                      </a:lnTo>
                      <a:lnTo>
                        <a:pt x="723" y="493"/>
                      </a:lnTo>
                      <a:lnTo>
                        <a:pt x="716" y="503"/>
                      </a:lnTo>
                      <a:lnTo>
                        <a:pt x="701" y="506"/>
                      </a:lnTo>
                      <a:lnTo>
                        <a:pt x="690" y="522"/>
                      </a:lnTo>
                      <a:lnTo>
                        <a:pt x="675" y="522"/>
                      </a:lnTo>
                      <a:lnTo>
                        <a:pt x="665" y="518"/>
                      </a:lnTo>
                      <a:lnTo>
                        <a:pt x="658" y="503"/>
                      </a:lnTo>
                      <a:lnTo>
                        <a:pt x="646" y="498"/>
                      </a:lnTo>
                      <a:lnTo>
                        <a:pt x="639" y="487"/>
                      </a:lnTo>
                      <a:lnTo>
                        <a:pt x="625" y="426"/>
                      </a:lnTo>
                      <a:lnTo>
                        <a:pt x="617" y="420"/>
                      </a:lnTo>
                      <a:lnTo>
                        <a:pt x="612" y="422"/>
                      </a:lnTo>
                      <a:lnTo>
                        <a:pt x="606" y="434"/>
                      </a:lnTo>
                      <a:lnTo>
                        <a:pt x="606" y="456"/>
                      </a:lnTo>
                      <a:lnTo>
                        <a:pt x="580" y="492"/>
                      </a:lnTo>
                      <a:lnTo>
                        <a:pt x="565" y="541"/>
                      </a:lnTo>
                      <a:lnTo>
                        <a:pt x="569" y="549"/>
                      </a:lnTo>
                      <a:lnTo>
                        <a:pt x="578" y="551"/>
                      </a:lnTo>
                      <a:lnTo>
                        <a:pt x="585" y="547"/>
                      </a:lnTo>
                      <a:lnTo>
                        <a:pt x="587" y="536"/>
                      </a:lnTo>
                      <a:lnTo>
                        <a:pt x="587" y="518"/>
                      </a:lnTo>
                      <a:lnTo>
                        <a:pt x="593" y="509"/>
                      </a:lnTo>
                      <a:lnTo>
                        <a:pt x="602" y="510"/>
                      </a:lnTo>
                      <a:lnTo>
                        <a:pt x="607" y="520"/>
                      </a:lnTo>
                      <a:lnTo>
                        <a:pt x="612" y="535"/>
                      </a:lnTo>
                      <a:lnTo>
                        <a:pt x="614" y="554"/>
                      </a:lnTo>
                      <a:lnTo>
                        <a:pt x="617" y="559"/>
                      </a:lnTo>
                      <a:lnTo>
                        <a:pt x="629" y="566"/>
                      </a:lnTo>
                      <a:lnTo>
                        <a:pt x="636" y="565"/>
                      </a:lnTo>
                      <a:lnTo>
                        <a:pt x="640" y="552"/>
                      </a:lnTo>
                      <a:lnTo>
                        <a:pt x="641" y="543"/>
                      </a:lnTo>
                      <a:lnTo>
                        <a:pt x="646" y="535"/>
                      </a:lnTo>
                      <a:lnTo>
                        <a:pt x="658" y="534"/>
                      </a:lnTo>
                      <a:lnTo>
                        <a:pt x="665" y="535"/>
                      </a:lnTo>
                      <a:lnTo>
                        <a:pt x="669" y="540"/>
                      </a:lnTo>
                      <a:lnTo>
                        <a:pt x="678" y="540"/>
                      </a:lnTo>
                      <a:lnTo>
                        <a:pt x="694" y="536"/>
                      </a:lnTo>
                      <a:lnTo>
                        <a:pt x="701" y="539"/>
                      </a:lnTo>
                      <a:lnTo>
                        <a:pt x="707" y="546"/>
                      </a:lnTo>
                      <a:lnTo>
                        <a:pt x="710" y="556"/>
                      </a:lnTo>
                      <a:lnTo>
                        <a:pt x="714" y="560"/>
                      </a:lnTo>
                      <a:lnTo>
                        <a:pt x="726" y="556"/>
                      </a:lnTo>
                      <a:lnTo>
                        <a:pt x="739" y="547"/>
                      </a:lnTo>
                      <a:lnTo>
                        <a:pt x="739" y="534"/>
                      </a:lnTo>
                      <a:lnTo>
                        <a:pt x="744" y="526"/>
                      </a:lnTo>
                      <a:lnTo>
                        <a:pt x="755" y="521"/>
                      </a:lnTo>
                      <a:lnTo>
                        <a:pt x="764" y="517"/>
                      </a:lnTo>
                      <a:lnTo>
                        <a:pt x="776" y="507"/>
                      </a:lnTo>
                      <a:lnTo>
                        <a:pt x="786" y="503"/>
                      </a:lnTo>
                      <a:lnTo>
                        <a:pt x="797" y="504"/>
                      </a:lnTo>
                      <a:lnTo>
                        <a:pt x="806" y="515"/>
                      </a:lnTo>
                      <a:lnTo>
                        <a:pt x="804" y="529"/>
                      </a:lnTo>
                      <a:lnTo>
                        <a:pt x="802" y="540"/>
                      </a:lnTo>
                      <a:lnTo>
                        <a:pt x="795" y="545"/>
                      </a:lnTo>
                      <a:lnTo>
                        <a:pt x="787" y="538"/>
                      </a:lnTo>
                      <a:lnTo>
                        <a:pt x="778" y="534"/>
                      </a:lnTo>
                      <a:lnTo>
                        <a:pt x="765" y="538"/>
                      </a:lnTo>
                      <a:lnTo>
                        <a:pt x="759" y="549"/>
                      </a:lnTo>
                      <a:lnTo>
                        <a:pt x="765" y="568"/>
                      </a:lnTo>
                      <a:lnTo>
                        <a:pt x="772" y="573"/>
                      </a:lnTo>
                      <a:lnTo>
                        <a:pt x="787" y="573"/>
                      </a:lnTo>
                      <a:lnTo>
                        <a:pt x="797" y="562"/>
                      </a:lnTo>
                      <a:lnTo>
                        <a:pt x="811" y="559"/>
                      </a:lnTo>
                      <a:lnTo>
                        <a:pt x="826" y="565"/>
                      </a:lnTo>
                      <a:lnTo>
                        <a:pt x="849" y="563"/>
                      </a:lnTo>
                      <a:lnTo>
                        <a:pt x="867" y="562"/>
                      </a:lnTo>
                      <a:lnTo>
                        <a:pt x="876" y="566"/>
                      </a:lnTo>
                      <a:lnTo>
                        <a:pt x="894" y="566"/>
                      </a:lnTo>
                      <a:lnTo>
                        <a:pt x="901" y="573"/>
                      </a:lnTo>
                      <a:lnTo>
                        <a:pt x="890" y="581"/>
                      </a:lnTo>
                      <a:lnTo>
                        <a:pt x="890" y="592"/>
                      </a:lnTo>
                      <a:lnTo>
                        <a:pt x="896" y="600"/>
                      </a:lnTo>
                      <a:lnTo>
                        <a:pt x="915" y="599"/>
                      </a:lnTo>
                      <a:lnTo>
                        <a:pt x="928" y="600"/>
                      </a:lnTo>
                      <a:lnTo>
                        <a:pt x="930" y="607"/>
                      </a:lnTo>
                      <a:lnTo>
                        <a:pt x="939" y="612"/>
                      </a:lnTo>
                      <a:lnTo>
                        <a:pt x="951" y="604"/>
                      </a:lnTo>
                      <a:lnTo>
                        <a:pt x="957" y="604"/>
                      </a:lnTo>
                      <a:lnTo>
                        <a:pt x="962" y="617"/>
                      </a:lnTo>
                      <a:lnTo>
                        <a:pt x="958" y="622"/>
                      </a:lnTo>
                      <a:lnTo>
                        <a:pt x="958" y="632"/>
                      </a:lnTo>
                      <a:lnTo>
                        <a:pt x="965" y="634"/>
                      </a:lnTo>
                      <a:lnTo>
                        <a:pt x="975" y="634"/>
                      </a:lnTo>
                      <a:lnTo>
                        <a:pt x="979" y="623"/>
                      </a:lnTo>
                      <a:lnTo>
                        <a:pt x="984" y="615"/>
                      </a:lnTo>
                      <a:lnTo>
                        <a:pt x="992" y="609"/>
                      </a:lnTo>
                      <a:lnTo>
                        <a:pt x="992" y="599"/>
                      </a:lnTo>
                      <a:lnTo>
                        <a:pt x="992" y="585"/>
                      </a:lnTo>
                      <a:lnTo>
                        <a:pt x="982" y="579"/>
                      </a:lnTo>
                      <a:lnTo>
                        <a:pt x="982" y="565"/>
                      </a:lnTo>
                      <a:lnTo>
                        <a:pt x="989" y="559"/>
                      </a:lnTo>
                      <a:lnTo>
                        <a:pt x="998" y="569"/>
                      </a:lnTo>
                      <a:lnTo>
                        <a:pt x="1002" y="582"/>
                      </a:lnTo>
                      <a:lnTo>
                        <a:pt x="1024" y="606"/>
                      </a:lnTo>
                      <a:lnTo>
                        <a:pt x="1047" y="630"/>
                      </a:lnTo>
                      <a:lnTo>
                        <a:pt x="1053" y="637"/>
                      </a:lnTo>
                      <a:lnTo>
                        <a:pt x="1065" y="663"/>
                      </a:lnTo>
                      <a:lnTo>
                        <a:pt x="1073" y="685"/>
                      </a:lnTo>
                      <a:lnTo>
                        <a:pt x="1077" y="694"/>
                      </a:lnTo>
                      <a:lnTo>
                        <a:pt x="1084" y="694"/>
                      </a:lnTo>
                      <a:lnTo>
                        <a:pt x="1091" y="688"/>
                      </a:lnTo>
                      <a:lnTo>
                        <a:pt x="1092" y="673"/>
                      </a:lnTo>
                      <a:lnTo>
                        <a:pt x="1090" y="654"/>
                      </a:lnTo>
                      <a:lnTo>
                        <a:pt x="1087" y="638"/>
                      </a:lnTo>
                      <a:lnTo>
                        <a:pt x="1091" y="620"/>
                      </a:lnTo>
                      <a:lnTo>
                        <a:pt x="1102" y="600"/>
                      </a:lnTo>
                      <a:lnTo>
                        <a:pt x="1101" y="581"/>
                      </a:lnTo>
                      <a:lnTo>
                        <a:pt x="1110" y="564"/>
                      </a:lnTo>
                      <a:lnTo>
                        <a:pt x="1123" y="559"/>
                      </a:lnTo>
                      <a:lnTo>
                        <a:pt x="1140" y="555"/>
                      </a:lnTo>
                      <a:lnTo>
                        <a:pt x="1152" y="549"/>
                      </a:lnTo>
                      <a:lnTo>
                        <a:pt x="1158" y="529"/>
                      </a:lnTo>
                      <a:lnTo>
                        <a:pt x="1170" y="520"/>
                      </a:lnTo>
                      <a:lnTo>
                        <a:pt x="1180" y="516"/>
                      </a:lnTo>
                      <a:lnTo>
                        <a:pt x="1196" y="529"/>
                      </a:lnTo>
                      <a:lnTo>
                        <a:pt x="1200" y="554"/>
                      </a:lnTo>
                      <a:lnTo>
                        <a:pt x="1196" y="567"/>
                      </a:lnTo>
                      <a:lnTo>
                        <a:pt x="1186" y="578"/>
                      </a:lnTo>
                      <a:lnTo>
                        <a:pt x="1175" y="588"/>
                      </a:lnTo>
                      <a:lnTo>
                        <a:pt x="1164" y="602"/>
                      </a:lnTo>
                      <a:lnTo>
                        <a:pt x="1160" y="619"/>
                      </a:lnTo>
                      <a:lnTo>
                        <a:pt x="1163" y="634"/>
                      </a:lnTo>
                      <a:lnTo>
                        <a:pt x="1158" y="646"/>
                      </a:lnTo>
                      <a:lnTo>
                        <a:pt x="1143" y="670"/>
                      </a:lnTo>
                      <a:lnTo>
                        <a:pt x="1143" y="696"/>
                      </a:lnTo>
                      <a:lnTo>
                        <a:pt x="1140" y="703"/>
                      </a:lnTo>
                      <a:lnTo>
                        <a:pt x="1146" y="716"/>
                      </a:lnTo>
                      <a:lnTo>
                        <a:pt x="1136" y="739"/>
                      </a:lnTo>
                      <a:lnTo>
                        <a:pt x="1114" y="763"/>
                      </a:lnTo>
                      <a:lnTo>
                        <a:pt x="1094" y="765"/>
                      </a:lnTo>
                      <a:lnTo>
                        <a:pt x="1084" y="772"/>
                      </a:lnTo>
                      <a:lnTo>
                        <a:pt x="1083" y="782"/>
                      </a:lnTo>
                      <a:lnTo>
                        <a:pt x="1087" y="800"/>
                      </a:lnTo>
                      <a:lnTo>
                        <a:pt x="1100" y="803"/>
                      </a:lnTo>
                      <a:lnTo>
                        <a:pt x="1119" y="780"/>
                      </a:lnTo>
                      <a:lnTo>
                        <a:pt x="1138" y="778"/>
                      </a:lnTo>
                      <a:lnTo>
                        <a:pt x="1146" y="766"/>
                      </a:lnTo>
                      <a:lnTo>
                        <a:pt x="1147" y="747"/>
                      </a:lnTo>
                      <a:lnTo>
                        <a:pt x="1160" y="722"/>
                      </a:lnTo>
                      <a:lnTo>
                        <a:pt x="1168" y="713"/>
                      </a:lnTo>
                      <a:lnTo>
                        <a:pt x="1179" y="712"/>
                      </a:lnTo>
                      <a:lnTo>
                        <a:pt x="1191" y="719"/>
                      </a:lnTo>
                      <a:lnTo>
                        <a:pt x="1204" y="719"/>
                      </a:lnTo>
                      <a:lnTo>
                        <a:pt x="1206" y="709"/>
                      </a:lnTo>
                      <a:lnTo>
                        <a:pt x="1200" y="701"/>
                      </a:lnTo>
                      <a:lnTo>
                        <a:pt x="1182" y="697"/>
                      </a:lnTo>
                      <a:lnTo>
                        <a:pt x="1173" y="695"/>
                      </a:lnTo>
                      <a:lnTo>
                        <a:pt x="1166" y="686"/>
                      </a:lnTo>
                      <a:lnTo>
                        <a:pt x="1169" y="672"/>
                      </a:lnTo>
                      <a:lnTo>
                        <a:pt x="1179" y="660"/>
                      </a:lnTo>
                      <a:lnTo>
                        <a:pt x="1184" y="649"/>
                      </a:lnTo>
                      <a:lnTo>
                        <a:pt x="1188" y="634"/>
                      </a:lnTo>
                      <a:lnTo>
                        <a:pt x="1188" y="612"/>
                      </a:lnTo>
                      <a:lnTo>
                        <a:pt x="1191" y="599"/>
                      </a:lnTo>
                      <a:lnTo>
                        <a:pt x="1198" y="583"/>
                      </a:lnTo>
                      <a:lnTo>
                        <a:pt x="1207" y="575"/>
                      </a:lnTo>
                      <a:lnTo>
                        <a:pt x="1218" y="573"/>
                      </a:lnTo>
                      <a:lnTo>
                        <a:pt x="1221" y="563"/>
                      </a:lnTo>
                      <a:lnTo>
                        <a:pt x="1228" y="556"/>
                      </a:lnTo>
                      <a:lnTo>
                        <a:pt x="1235" y="561"/>
                      </a:lnTo>
                      <a:lnTo>
                        <a:pt x="1226" y="574"/>
                      </a:lnTo>
                      <a:lnTo>
                        <a:pt x="1226" y="583"/>
                      </a:lnTo>
                      <a:lnTo>
                        <a:pt x="1227" y="592"/>
                      </a:lnTo>
                      <a:lnTo>
                        <a:pt x="1240" y="591"/>
                      </a:lnTo>
                      <a:lnTo>
                        <a:pt x="1251" y="586"/>
                      </a:lnTo>
                      <a:lnTo>
                        <a:pt x="1255" y="577"/>
                      </a:lnTo>
                      <a:lnTo>
                        <a:pt x="1263" y="572"/>
                      </a:lnTo>
                      <a:lnTo>
                        <a:pt x="1270" y="577"/>
                      </a:lnTo>
                      <a:lnTo>
                        <a:pt x="1282" y="592"/>
                      </a:lnTo>
                      <a:lnTo>
                        <a:pt x="1289" y="597"/>
                      </a:lnTo>
                      <a:lnTo>
                        <a:pt x="1299" y="599"/>
                      </a:lnTo>
                      <a:lnTo>
                        <a:pt x="1301" y="584"/>
                      </a:lnTo>
                      <a:lnTo>
                        <a:pt x="1295" y="572"/>
                      </a:lnTo>
                      <a:lnTo>
                        <a:pt x="1291" y="555"/>
                      </a:lnTo>
                      <a:lnTo>
                        <a:pt x="1299" y="544"/>
                      </a:lnTo>
                      <a:lnTo>
                        <a:pt x="1311" y="539"/>
                      </a:lnTo>
                      <a:lnTo>
                        <a:pt x="1329" y="539"/>
                      </a:lnTo>
                      <a:lnTo>
                        <a:pt x="1344" y="548"/>
                      </a:lnTo>
                      <a:lnTo>
                        <a:pt x="1376" y="543"/>
                      </a:lnTo>
                      <a:lnTo>
                        <a:pt x="1393" y="536"/>
                      </a:lnTo>
                      <a:lnTo>
                        <a:pt x="1396" y="520"/>
                      </a:lnTo>
                      <a:lnTo>
                        <a:pt x="1396" y="510"/>
                      </a:lnTo>
                      <a:lnTo>
                        <a:pt x="1403" y="499"/>
                      </a:lnTo>
                      <a:lnTo>
                        <a:pt x="1433" y="482"/>
                      </a:lnTo>
                      <a:lnTo>
                        <a:pt x="1467" y="460"/>
                      </a:lnTo>
                      <a:lnTo>
                        <a:pt x="1492" y="455"/>
                      </a:lnTo>
                      <a:lnTo>
                        <a:pt x="1499" y="466"/>
                      </a:lnTo>
                      <a:lnTo>
                        <a:pt x="1525" y="456"/>
                      </a:lnTo>
                      <a:lnTo>
                        <a:pt x="1545" y="447"/>
                      </a:lnTo>
                      <a:lnTo>
                        <a:pt x="1552" y="413"/>
                      </a:lnTo>
                      <a:lnTo>
                        <a:pt x="1576" y="390"/>
                      </a:lnTo>
                      <a:lnTo>
                        <a:pt x="1586" y="391"/>
                      </a:lnTo>
                      <a:lnTo>
                        <a:pt x="1590" y="394"/>
                      </a:lnTo>
                      <a:lnTo>
                        <a:pt x="1592" y="404"/>
                      </a:lnTo>
                      <a:lnTo>
                        <a:pt x="1592" y="420"/>
                      </a:lnTo>
                      <a:lnTo>
                        <a:pt x="1593" y="427"/>
                      </a:lnTo>
                      <a:lnTo>
                        <a:pt x="1614" y="432"/>
                      </a:lnTo>
                      <a:lnTo>
                        <a:pt x="1641" y="413"/>
                      </a:lnTo>
                      <a:lnTo>
                        <a:pt x="1653" y="413"/>
                      </a:lnTo>
                      <a:lnTo>
                        <a:pt x="1667" y="420"/>
                      </a:lnTo>
                      <a:lnTo>
                        <a:pt x="1675" y="430"/>
                      </a:lnTo>
                      <a:lnTo>
                        <a:pt x="1684" y="468"/>
                      </a:lnTo>
                      <a:lnTo>
                        <a:pt x="1683" y="481"/>
                      </a:lnTo>
                      <a:lnTo>
                        <a:pt x="1667" y="493"/>
                      </a:lnTo>
                      <a:lnTo>
                        <a:pt x="1653" y="511"/>
                      </a:lnTo>
                      <a:lnTo>
                        <a:pt x="1642" y="532"/>
                      </a:lnTo>
                      <a:lnTo>
                        <a:pt x="1635" y="552"/>
                      </a:lnTo>
                      <a:lnTo>
                        <a:pt x="1628" y="564"/>
                      </a:lnTo>
                      <a:lnTo>
                        <a:pt x="1629" y="571"/>
                      </a:lnTo>
                      <a:lnTo>
                        <a:pt x="1642" y="575"/>
                      </a:lnTo>
                      <a:lnTo>
                        <a:pt x="1650" y="560"/>
                      </a:lnTo>
                      <a:lnTo>
                        <a:pt x="1669" y="543"/>
                      </a:lnTo>
                      <a:lnTo>
                        <a:pt x="1696" y="529"/>
                      </a:lnTo>
                      <a:lnTo>
                        <a:pt x="1720" y="523"/>
                      </a:lnTo>
                      <a:lnTo>
                        <a:pt x="1741" y="523"/>
                      </a:lnTo>
                      <a:lnTo>
                        <a:pt x="1756" y="526"/>
                      </a:lnTo>
                      <a:lnTo>
                        <a:pt x="1769" y="526"/>
                      </a:lnTo>
                      <a:lnTo>
                        <a:pt x="1771" y="530"/>
                      </a:lnTo>
                      <a:lnTo>
                        <a:pt x="1772" y="541"/>
                      </a:lnTo>
                      <a:lnTo>
                        <a:pt x="1786" y="546"/>
                      </a:lnTo>
                      <a:lnTo>
                        <a:pt x="1801" y="546"/>
                      </a:lnTo>
                      <a:lnTo>
                        <a:pt x="1819" y="548"/>
                      </a:lnTo>
                      <a:lnTo>
                        <a:pt x="1826" y="540"/>
                      </a:lnTo>
                      <a:lnTo>
                        <a:pt x="1823" y="528"/>
                      </a:lnTo>
                      <a:lnTo>
                        <a:pt x="1813" y="513"/>
                      </a:lnTo>
                      <a:lnTo>
                        <a:pt x="1806" y="503"/>
                      </a:lnTo>
                      <a:lnTo>
                        <a:pt x="1815" y="493"/>
                      </a:lnTo>
                      <a:lnTo>
                        <a:pt x="1831" y="490"/>
                      </a:lnTo>
                      <a:lnTo>
                        <a:pt x="1850" y="490"/>
                      </a:lnTo>
                      <a:lnTo>
                        <a:pt x="1872" y="500"/>
                      </a:lnTo>
                      <a:lnTo>
                        <a:pt x="1885" y="506"/>
                      </a:lnTo>
                      <a:lnTo>
                        <a:pt x="1894" y="518"/>
                      </a:lnTo>
                      <a:lnTo>
                        <a:pt x="1893" y="529"/>
                      </a:lnTo>
                      <a:lnTo>
                        <a:pt x="1897" y="537"/>
                      </a:lnTo>
                      <a:lnTo>
                        <a:pt x="1903" y="545"/>
                      </a:lnTo>
                      <a:lnTo>
                        <a:pt x="1927" y="554"/>
                      </a:lnTo>
                      <a:lnTo>
                        <a:pt x="1935" y="562"/>
                      </a:lnTo>
                      <a:lnTo>
                        <a:pt x="1940" y="566"/>
                      </a:lnTo>
                      <a:lnTo>
                        <a:pt x="1950" y="564"/>
                      </a:lnTo>
                      <a:lnTo>
                        <a:pt x="1950" y="549"/>
                      </a:lnTo>
                      <a:lnTo>
                        <a:pt x="1945" y="533"/>
                      </a:lnTo>
                      <a:lnTo>
                        <a:pt x="1945" y="518"/>
                      </a:lnTo>
                      <a:lnTo>
                        <a:pt x="1953" y="520"/>
                      </a:lnTo>
                      <a:lnTo>
                        <a:pt x="1963" y="528"/>
                      </a:lnTo>
                      <a:lnTo>
                        <a:pt x="1971" y="530"/>
                      </a:lnTo>
                      <a:lnTo>
                        <a:pt x="2028" y="496"/>
                      </a:lnTo>
                      <a:lnTo>
                        <a:pt x="2034" y="483"/>
                      </a:lnTo>
                      <a:lnTo>
                        <a:pt x="2029" y="473"/>
                      </a:lnTo>
                      <a:lnTo>
                        <a:pt x="2012" y="475"/>
                      </a:lnTo>
                      <a:lnTo>
                        <a:pt x="2003" y="460"/>
                      </a:lnTo>
                      <a:lnTo>
                        <a:pt x="2003" y="447"/>
                      </a:lnTo>
                      <a:lnTo>
                        <a:pt x="2014" y="430"/>
                      </a:lnTo>
                      <a:lnTo>
                        <a:pt x="2027" y="423"/>
                      </a:lnTo>
                      <a:lnTo>
                        <a:pt x="2046" y="413"/>
                      </a:lnTo>
                      <a:lnTo>
                        <a:pt x="2067" y="405"/>
                      </a:lnTo>
                      <a:lnTo>
                        <a:pt x="2076" y="413"/>
                      </a:lnTo>
                      <a:lnTo>
                        <a:pt x="2081" y="426"/>
                      </a:lnTo>
                      <a:lnTo>
                        <a:pt x="2087" y="428"/>
                      </a:lnTo>
                      <a:lnTo>
                        <a:pt x="2089" y="416"/>
                      </a:lnTo>
                      <a:lnTo>
                        <a:pt x="2091" y="396"/>
                      </a:lnTo>
                      <a:lnTo>
                        <a:pt x="2097" y="385"/>
                      </a:lnTo>
                      <a:lnTo>
                        <a:pt x="2104" y="382"/>
                      </a:lnTo>
                      <a:lnTo>
                        <a:pt x="2114" y="381"/>
                      </a:lnTo>
                      <a:lnTo>
                        <a:pt x="2123" y="386"/>
                      </a:lnTo>
                      <a:lnTo>
                        <a:pt x="2141" y="401"/>
                      </a:lnTo>
                      <a:lnTo>
                        <a:pt x="2154" y="404"/>
                      </a:lnTo>
                      <a:lnTo>
                        <a:pt x="2167" y="398"/>
                      </a:lnTo>
                      <a:lnTo>
                        <a:pt x="2180" y="387"/>
                      </a:lnTo>
                      <a:lnTo>
                        <a:pt x="2191" y="373"/>
                      </a:lnTo>
                      <a:lnTo>
                        <a:pt x="2197" y="351"/>
                      </a:lnTo>
                      <a:lnTo>
                        <a:pt x="2212" y="337"/>
                      </a:lnTo>
                      <a:lnTo>
                        <a:pt x="2227" y="329"/>
                      </a:lnTo>
                      <a:lnTo>
                        <a:pt x="2237" y="326"/>
                      </a:lnTo>
                      <a:lnTo>
                        <a:pt x="2248" y="329"/>
                      </a:lnTo>
                      <a:lnTo>
                        <a:pt x="2257" y="335"/>
                      </a:lnTo>
                      <a:lnTo>
                        <a:pt x="2271" y="339"/>
                      </a:lnTo>
                      <a:lnTo>
                        <a:pt x="2283" y="338"/>
                      </a:lnTo>
                      <a:lnTo>
                        <a:pt x="2296" y="322"/>
                      </a:lnTo>
                      <a:lnTo>
                        <a:pt x="2303" y="310"/>
                      </a:lnTo>
                      <a:lnTo>
                        <a:pt x="2314" y="294"/>
                      </a:lnTo>
                      <a:lnTo>
                        <a:pt x="2331" y="282"/>
                      </a:lnTo>
                      <a:lnTo>
                        <a:pt x="2338" y="272"/>
                      </a:lnTo>
                      <a:lnTo>
                        <a:pt x="2340" y="250"/>
                      </a:lnTo>
                      <a:lnTo>
                        <a:pt x="2360" y="250"/>
                      </a:lnTo>
                      <a:lnTo>
                        <a:pt x="2388" y="250"/>
                      </a:lnTo>
                      <a:lnTo>
                        <a:pt x="2395" y="243"/>
                      </a:lnTo>
                      <a:lnTo>
                        <a:pt x="2396" y="231"/>
                      </a:lnTo>
                      <a:lnTo>
                        <a:pt x="2391" y="223"/>
                      </a:lnTo>
                      <a:lnTo>
                        <a:pt x="2376" y="221"/>
                      </a:lnTo>
                      <a:lnTo>
                        <a:pt x="2358" y="221"/>
                      </a:lnTo>
                      <a:lnTo>
                        <a:pt x="2354" y="215"/>
                      </a:lnTo>
                      <a:lnTo>
                        <a:pt x="2357" y="204"/>
                      </a:lnTo>
                      <a:lnTo>
                        <a:pt x="2368" y="181"/>
                      </a:lnTo>
                      <a:lnTo>
                        <a:pt x="2390" y="151"/>
                      </a:lnTo>
                      <a:lnTo>
                        <a:pt x="2439" y="111"/>
                      </a:lnTo>
                      <a:lnTo>
                        <a:pt x="2458" y="98"/>
                      </a:lnTo>
                      <a:lnTo>
                        <a:pt x="2481" y="84"/>
                      </a:lnTo>
                      <a:lnTo>
                        <a:pt x="2514" y="72"/>
                      </a:lnTo>
                      <a:lnTo>
                        <a:pt x="2537" y="59"/>
                      </a:lnTo>
                      <a:lnTo>
                        <a:pt x="2543" y="50"/>
                      </a:lnTo>
                      <a:lnTo>
                        <a:pt x="2545" y="34"/>
                      </a:lnTo>
                      <a:lnTo>
                        <a:pt x="2549" y="22"/>
                      </a:lnTo>
                      <a:lnTo>
                        <a:pt x="2556" y="9"/>
                      </a:lnTo>
                      <a:lnTo>
                        <a:pt x="2567" y="2"/>
                      </a:lnTo>
                      <a:lnTo>
                        <a:pt x="2583" y="0"/>
                      </a:lnTo>
                      <a:lnTo>
                        <a:pt x="2597" y="3"/>
                      </a:lnTo>
                      <a:lnTo>
                        <a:pt x="2611" y="11"/>
                      </a:lnTo>
                      <a:lnTo>
                        <a:pt x="2618" y="24"/>
                      </a:lnTo>
                      <a:lnTo>
                        <a:pt x="2626" y="36"/>
                      </a:lnTo>
                      <a:lnTo>
                        <a:pt x="2637" y="42"/>
                      </a:lnTo>
                      <a:lnTo>
                        <a:pt x="2638" y="42"/>
                      </a:lnTo>
                      <a:lnTo>
                        <a:pt x="2649" y="51"/>
                      </a:lnTo>
                      <a:lnTo>
                        <a:pt x="2651" y="60"/>
                      </a:lnTo>
                      <a:lnTo>
                        <a:pt x="2641" y="75"/>
                      </a:lnTo>
                      <a:lnTo>
                        <a:pt x="2633" y="89"/>
                      </a:lnTo>
                      <a:lnTo>
                        <a:pt x="2634" y="100"/>
                      </a:lnTo>
                      <a:lnTo>
                        <a:pt x="2631" y="107"/>
                      </a:lnTo>
                      <a:lnTo>
                        <a:pt x="2618" y="107"/>
                      </a:lnTo>
                      <a:lnTo>
                        <a:pt x="2613" y="98"/>
                      </a:lnTo>
                      <a:lnTo>
                        <a:pt x="2601" y="95"/>
                      </a:lnTo>
                      <a:lnTo>
                        <a:pt x="2591" y="96"/>
                      </a:lnTo>
                      <a:lnTo>
                        <a:pt x="2589" y="125"/>
                      </a:lnTo>
                      <a:lnTo>
                        <a:pt x="2579" y="132"/>
                      </a:lnTo>
                      <a:lnTo>
                        <a:pt x="2554" y="125"/>
                      </a:lnTo>
                      <a:lnTo>
                        <a:pt x="2549" y="131"/>
                      </a:lnTo>
                      <a:lnTo>
                        <a:pt x="2548" y="143"/>
                      </a:lnTo>
                      <a:lnTo>
                        <a:pt x="2561" y="150"/>
                      </a:lnTo>
                      <a:lnTo>
                        <a:pt x="2583" y="151"/>
                      </a:lnTo>
                      <a:lnTo>
                        <a:pt x="2595" y="186"/>
                      </a:lnTo>
                      <a:lnTo>
                        <a:pt x="2594" y="194"/>
                      </a:lnTo>
                      <a:lnTo>
                        <a:pt x="2581" y="207"/>
                      </a:lnTo>
                      <a:lnTo>
                        <a:pt x="2575" y="217"/>
                      </a:lnTo>
                      <a:lnTo>
                        <a:pt x="2579" y="225"/>
                      </a:lnTo>
                      <a:lnTo>
                        <a:pt x="2579" y="231"/>
                      </a:lnTo>
                      <a:lnTo>
                        <a:pt x="2598" y="219"/>
                      </a:lnTo>
                      <a:lnTo>
                        <a:pt x="2605" y="204"/>
                      </a:lnTo>
                      <a:lnTo>
                        <a:pt x="2620" y="197"/>
                      </a:lnTo>
                      <a:lnTo>
                        <a:pt x="2633" y="200"/>
                      </a:lnTo>
                      <a:lnTo>
                        <a:pt x="2652" y="201"/>
                      </a:lnTo>
                      <a:lnTo>
                        <a:pt x="2669" y="203"/>
                      </a:lnTo>
                      <a:lnTo>
                        <a:pt x="2681" y="211"/>
                      </a:lnTo>
                      <a:lnTo>
                        <a:pt x="2684" y="217"/>
                      </a:lnTo>
                      <a:lnTo>
                        <a:pt x="2682" y="223"/>
                      </a:lnTo>
                      <a:lnTo>
                        <a:pt x="2675" y="231"/>
                      </a:lnTo>
                      <a:lnTo>
                        <a:pt x="2669" y="238"/>
                      </a:lnTo>
                      <a:lnTo>
                        <a:pt x="2667" y="251"/>
                      </a:lnTo>
                      <a:lnTo>
                        <a:pt x="2663" y="267"/>
                      </a:lnTo>
                      <a:lnTo>
                        <a:pt x="2661" y="289"/>
                      </a:lnTo>
                      <a:lnTo>
                        <a:pt x="2664" y="321"/>
                      </a:lnTo>
                      <a:lnTo>
                        <a:pt x="2669" y="351"/>
                      </a:lnTo>
                      <a:lnTo>
                        <a:pt x="2670" y="379"/>
                      </a:lnTo>
                      <a:lnTo>
                        <a:pt x="2679" y="392"/>
                      </a:lnTo>
                      <a:lnTo>
                        <a:pt x="2688" y="402"/>
                      </a:lnTo>
                      <a:lnTo>
                        <a:pt x="2691" y="408"/>
                      </a:lnTo>
                      <a:lnTo>
                        <a:pt x="2683" y="414"/>
                      </a:lnTo>
                      <a:lnTo>
                        <a:pt x="2677" y="415"/>
                      </a:lnTo>
                      <a:lnTo>
                        <a:pt x="2670" y="408"/>
                      </a:lnTo>
                      <a:lnTo>
                        <a:pt x="2662" y="408"/>
                      </a:lnTo>
                      <a:lnTo>
                        <a:pt x="2651" y="432"/>
                      </a:lnTo>
                      <a:lnTo>
                        <a:pt x="2642" y="462"/>
                      </a:lnTo>
                      <a:lnTo>
                        <a:pt x="2637" y="495"/>
                      </a:lnTo>
                      <a:lnTo>
                        <a:pt x="2631" y="509"/>
                      </a:lnTo>
                      <a:lnTo>
                        <a:pt x="2633" y="521"/>
                      </a:lnTo>
                      <a:lnTo>
                        <a:pt x="2647" y="538"/>
                      </a:lnTo>
                      <a:lnTo>
                        <a:pt x="2653" y="553"/>
                      </a:lnTo>
                      <a:lnTo>
                        <a:pt x="2656" y="569"/>
                      </a:lnTo>
                      <a:lnTo>
                        <a:pt x="2664" y="586"/>
                      </a:lnTo>
                      <a:lnTo>
                        <a:pt x="2675" y="589"/>
                      </a:lnTo>
                      <a:lnTo>
                        <a:pt x="2677" y="569"/>
                      </a:lnTo>
                      <a:lnTo>
                        <a:pt x="2696" y="567"/>
                      </a:lnTo>
                      <a:lnTo>
                        <a:pt x="2713" y="591"/>
                      </a:lnTo>
                      <a:lnTo>
                        <a:pt x="2742" y="605"/>
                      </a:lnTo>
                      <a:lnTo>
                        <a:pt x="2749" y="620"/>
                      </a:lnTo>
                      <a:lnTo>
                        <a:pt x="2727" y="612"/>
                      </a:lnTo>
                      <a:lnTo>
                        <a:pt x="2730" y="627"/>
                      </a:lnTo>
                      <a:lnTo>
                        <a:pt x="2757" y="653"/>
                      </a:lnTo>
                      <a:lnTo>
                        <a:pt x="2770" y="659"/>
                      </a:lnTo>
                      <a:lnTo>
                        <a:pt x="2778" y="676"/>
                      </a:lnTo>
                      <a:lnTo>
                        <a:pt x="2768" y="686"/>
                      </a:lnTo>
                      <a:lnTo>
                        <a:pt x="2768" y="708"/>
                      </a:lnTo>
                      <a:lnTo>
                        <a:pt x="2780" y="727"/>
                      </a:lnTo>
                      <a:lnTo>
                        <a:pt x="2783" y="745"/>
                      </a:lnTo>
                      <a:lnTo>
                        <a:pt x="2778" y="767"/>
                      </a:lnTo>
                      <a:lnTo>
                        <a:pt x="2800" y="784"/>
                      </a:lnTo>
                      <a:lnTo>
                        <a:pt x="2813" y="820"/>
                      </a:lnTo>
                      <a:lnTo>
                        <a:pt x="2821" y="854"/>
                      </a:lnTo>
                      <a:lnTo>
                        <a:pt x="2822" y="905"/>
                      </a:lnTo>
                      <a:lnTo>
                        <a:pt x="2806" y="911"/>
                      </a:lnTo>
                      <a:lnTo>
                        <a:pt x="2804" y="888"/>
                      </a:lnTo>
                      <a:lnTo>
                        <a:pt x="2793" y="848"/>
                      </a:lnTo>
                      <a:lnTo>
                        <a:pt x="2727" y="808"/>
                      </a:lnTo>
                      <a:lnTo>
                        <a:pt x="2653" y="767"/>
                      </a:lnTo>
                      <a:lnTo>
                        <a:pt x="2630" y="736"/>
                      </a:lnTo>
                      <a:lnTo>
                        <a:pt x="2615" y="697"/>
                      </a:lnTo>
                      <a:lnTo>
                        <a:pt x="2605" y="680"/>
                      </a:lnTo>
                      <a:lnTo>
                        <a:pt x="2614" y="654"/>
                      </a:lnTo>
                      <a:lnTo>
                        <a:pt x="2603" y="593"/>
                      </a:lnTo>
                      <a:lnTo>
                        <a:pt x="2592" y="545"/>
                      </a:lnTo>
                      <a:lnTo>
                        <a:pt x="2589" y="506"/>
                      </a:lnTo>
                      <a:lnTo>
                        <a:pt x="2583" y="489"/>
                      </a:lnTo>
                      <a:lnTo>
                        <a:pt x="2573" y="476"/>
                      </a:lnTo>
                      <a:lnTo>
                        <a:pt x="2561" y="472"/>
                      </a:lnTo>
                      <a:lnTo>
                        <a:pt x="2552" y="464"/>
                      </a:lnTo>
                      <a:lnTo>
                        <a:pt x="2549" y="450"/>
                      </a:lnTo>
                      <a:lnTo>
                        <a:pt x="2553" y="434"/>
                      </a:lnTo>
                      <a:lnTo>
                        <a:pt x="2540" y="444"/>
                      </a:lnTo>
                      <a:lnTo>
                        <a:pt x="2536" y="455"/>
                      </a:lnTo>
                      <a:lnTo>
                        <a:pt x="2536" y="470"/>
                      </a:lnTo>
                      <a:lnTo>
                        <a:pt x="2549" y="489"/>
                      </a:lnTo>
                      <a:lnTo>
                        <a:pt x="2560" y="506"/>
                      </a:lnTo>
                      <a:lnTo>
                        <a:pt x="2570" y="529"/>
                      </a:lnTo>
                      <a:lnTo>
                        <a:pt x="2573" y="550"/>
                      </a:lnTo>
                      <a:lnTo>
                        <a:pt x="2564" y="559"/>
                      </a:lnTo>
                      <a:lnTo>
                        <a:pt x="2543" y="556"/>
                      </a:lnTo>
                      <a:lnTo>
                        <a:pt x="2528" y="544"/>
                      </a:lnTo>
                      <a:lnTo>
                        <a:pt x="2513" y="542"/>
                      </a:lnTo>
                      <a:lnTo>
                        <a:pt x="2500" y="556"/>
                      </a:lnTo>
                      <a:lnTo>
                        <a:pt x="2500" y="592"/>
                      </a:lnTo>
                      <a:lnTo>
                        <a:pt x="2507" y="628"/>
                      </a:lnTo>
                      <a:lnTo>
                        <a:pt x="2511" y="653"/>
                      </a:lnTo>
                      <a:lnTo>
                        <a:pt x="2522" y="667"/>
                      </a:lnTo>
                      <a:lnTo>
                        <a:pt x="2532" y="656"/>
                      </a:lnTo>
                      <a:lnTo>
                        <a:pt x="2545" y="659"/>
                      </a:lnTo>
                      <a:lnTo>
                        <a:pt x="2545" y="670"/>
                      </a:lnTo>
                      <a:lnTo>
                        <a:pt x="2528" y="691"/>
                      </a:lnTo>
                      <a:lnTo>
                        <a:pt x="2516" y="709"/>
                      </a:lnTo>
                      <a:lnTo>
                        <a:pt x="2500" y="736"/>
                      </a:lnTo>
                      <a:lnTo>
                        <a:pt x="2489" y="731"/>
                      </a:lnTo>
                      <a:lnTo>
                        <a:pt x="2496" y="706"/>
                      </a:lnTo>
                      <a:lnTo>
                        <a:pt x="2481" y="706"/>
                      </a:lnTo>
                      <a:lnTo>
                        <a:pt x="2471" y="725"/>
                      </a:lnTo>
                      <a:lnTo>
                        <a:pt x="2449" y="733"/>
                      </a:lnTo>
                      <a:lnTo>
                        <a:pt x="2449" y="761"/>
                      </a:lnTo>
                      <a:lnTo>
                        <a:pt x="2426" y="778"/>
                      </a:lnTo>
                      <a:lnTo>
                        <a:pt x="2409" y="786"/>
                      </a:lnTo>
                      <a:lnTo>
                        <a:pt x="2382" y="803"/>
                      </a:lnTo>
                      <a:lnTo>
                        <a:pt x="2362" y="846"/>
                      </a:lnTo>
                      <a:lnTo>
                        <a:pt x="2345" y="968"/>
                      </a:lnTo>
                      <a:lnTo>
                        <a:pt x="2347" y="1012"/>
                      </a:lnTo>
                      <a:lnTo>
                        <a:pt x="2337" y="1038"/>
                      </a:lnTo>
                      <a:lnTo>
                        <a:pt x="2327" y="1057"/>
                      </a:lnTo>
                      <a:lnTo>
                        <a:pt x="2329" y="1070"/>
                      </a:lnTo>
                      <a:lnTo>
                        <a:pt x="2347" y="1061"/>
                      </a:lnTo>
                      <a:lnTo>
                        <a:pt x="2364" y="1059"/>
                      </a:lnTo>
                      <a:lnTo>
                        <a:pt x="2371" y="1074"/>
                      </a:lnTo>
                      <a:lnTo>
                        <a:pt x="2372" y="1088"/>
                      </a:lnTo>
                      <a:lnTo>
                        <a:pt x="2388" y="1088"/>
                      </a:lnTo>
                      <a:lnTo>
                        <a:pt x="2391" y="1078"/>
                      </a:lnTo>
                      <a:lnTo>
                        <a:pt x="2403" y="1068"/>
                      </a:lnTo>
                      <a:lnTo>
                        <a:pt x="2408" y="1051"/>
                      </a:lnTo>
                      <a:lnTo>
                        <a:pt x="2420" y="1034"/>
                      </a:lnTo>
                      <a:lnTo>
                        <a:pt x="2439" y="1034"/>
                      </a:lnTo>
                      <a:lnTo>
                        <a:pt x="2471" y="1040"/>
                      </a:lnTo>
                      <a:lnTo>
                        <a:pt x="2497" y="1063"/>
                      </a:lnTo>
                      <a:lnTo>
                        <a:pt x="2509" y="1087"/>
                      </a:lnTo>
                      <a:lnTo>
                        <a:pt x="2512" y="1123"/>
                      </a:lnTo>
                      <a:lnTo>
                        <a:pt x="2531" y="1148"/>
                      </a:lnTo>
                      <a:lnTo>
                        <a:pt x="2556" y="1174"/>
                      </a:lnTo>
                      <a:lnTo>
                        <a:pt x="2562" y="1195"/>
                      </a:lnTo>
                      <a:lnTo>
                        <a:pt x="2562" y="1246"/>
                      </a:lnTo>
                      <a:lnTo>
                        <a:pt x="2562" y="1268"/>
                      </a:lnTo>
                      <a:lnTo>
                        <a:pt x="2569" y="1305"/>
                      </a:lnTo>
                      <a:lnTo>
                        <a:pt x="2567" y="1363"/>
                      </a:lnTo>
                      <a:lnTo>
                        <a:pt x="2559" y="1401"/>
                      </a:lnTo>
                      <a:lnTo>
                        <a:pt x="2554" y="1443"/>
                      </a:lnTo>
                      <a:lnTo>
                        <a:pt x="2537" y="1476"/>
                      </a:lnTo>
                      <a:lnTo>
                        <a:pt x="2526" y="1496"/>
                      </a:lnTo>
                      <a:lnTo>
                        <a:pt x="2518" y="1510"/>
                      </a:lnTo>
                      <a:lnTo>
                        <a:pt x="2506" y="1513"/>
                      </a:lnTo>
                      <a:lnTo>
                        <a:pt x="2489" y="1496"/>
                      </a:lnTo>
                      <a:lnTo>
                        <a:pt x="2476" y="1503"/>
                      </a:lnTo>
                      <a:lnTo>
                        <a:pt x="2476" y="1524"/>
                      </a:lnTo>
                      <a:lnTo>
                        <a:pt x="2476" y="1549"/>
                      </a:lnTo>
                      <a:lnTo>
                        <a:pt x="2462" y="1558"/>
                      </a:lnTo>
                      <a:lnTo>
                        <a:pt x="2450" y="1549"/>
                      </a:lnTo>
                      <a:lnTo>
                        <a:pt x="2454" y="1524"/>
                      </a:lnTo>
                      <a:lnTo>
                        <a:pt x="2456" y="1493"/>
                      </a:lnTo>
                      <a:lnTo>
                        <a:pt x="2444" y="1476"/>
                      </a:lnTo>
                      <a:lnTo>
                        <a:pt x="2429" y="1465"/>
                      </a:lnTo>
                      <a:lnTo>
                        <a:pt x="2433" y="1446"/>
                      </a:lnTo>
                      <a:lnTo>
                        <a:pt x="2435" y="1429"/>
                      </a:lnTo>
                      <a:lnTo>
                        <a:pt x="2465" y="1429"/>
                      </a:lnTo>
                      <a:lnTo>
                        <a:pt x="2469" y="1407"/>
                      </a:lnTo>
                      <a:lnTo>
                        <a:pt x="2465" y="1386"/>
                      </a:lnTo>
                      <a:lnTo>
                        <a:pt x="2450" y="1340"/>
                      </a:lnTo>
                      <a:lnTo>
                        <a:pt x="2459" y="1324"/>
                      </a:lnTo>
                      <a:lnTo>
                        <a:pt x="2442" y="1301"/>
                      </a:lnTo>
                      <a:lnTo>
                        <a:pt x="2433" y="1322"/>
                      </a:lnTo>
                      <a:lnTo>
                        <a:pt x="2417" y="1333"/>
                      </a:lnTo>
                      <a:lnTo>
                        <a:pt x="2414" y="1350"/>
                      </a:lnTo>
                      <a:lnTo>
                        <a:pt x="2398" y="1360"/>
                      </a:lnTo>
                      <a:lnTo>
                        <a:pt x="2379" y="1365"/>
                      </a:lnTo>
                      <a:lnTo>
                        <a:pt x="2366" y="1357"/>
                      </a:lnTo>
                      <a:lnTo>
                        <a:pt x="2349" y="1338"/>
                      </a:lnTo>
                      <a:lnTo>
                        <a:pt x="2338" y="1333"/>
                      </a:lnTo>
                      <a:lnTo>
                        <a:pt x="2322" y="1327"/>
                      </a:lnTo>
                      <a:lnTo>
                        <a:pt x="2295" y="1327"/>
                      </a:lnTo>
                      <a:lnTo>
                        <a:pt x="2276" y="1333"/>
                      </a:lnTo>
                      <a:lnTo>
                        <a:pt x="2259" y="1324"/>
                      </a:lnTo>
                      <a:lnTo>
                        <a:pt x="2225" y="1288"/>
                      </a:lnTo>
                      <a:lnTo>
                        <a:pt x="2189" y="1250"/>
                      </a:lnTo>
                      <a:lnTo>
                        <a:pt x="2159" y="1243"/>
                      </a:lnTo>
                      <a:lnTo>
                        <a:pt x="2131" y="1246"/>
                      </a:lnTo>
                      <a:lnTo>
                        <a:pt x="2111" y="1243"/>
                      </a:lnTo>
                      <a:lnTo>
                        <a:pt x="2089" y="1254"/>
                      </a:lnTo>
                      <a:lnTo>
                        <a:pt x="2064" y="1268"/>
                      </a:lnTo>
                      <a:lnTo>
                        <a:pt x="2051" y="1299"/>
                      </a:lnTo>
                      <a:lnTo>
                        <a:pt x="2068" y="1308"/>
                      </a:lnTo>
                      <a:lnTo>
                        <a:pt x="2074" y="1324"/>
                      </a:lnTo>
                      <a:lnTo>
                        <a:pt x="2059" y="1377"/>
                      </a:lnTo>
                      <a:lnTo>
                        <a:pt x="2070" y="1401"/>
                      </a:lnTo>
                      <a:lnTo>
                        <a:pt x="2065" y="1410"/>
                      </a:lnTo>
                      <a:lnTo>
                        <a:pt x="2038" y="1440"/>
                      </a:lnTo>
                      <a:lnTo>
                        <a:pt x="2023" y="1433"/>
                      </a:lnTo>
                      <a:lnTo>
                        <a:pt x="2002" y="1431"/>
                      </a:lnTo>
                      <a:lnTo>
                        <a:pt x="1984" y="1446"/>
                      </a:lnTo>
                      <a:lnTo>
                        <a:pt x="1976" y="1443"/>
                      </a:lnTo>
                      <a:lnTo>
                        <a:pt x="1960" y="1433"/>
                      </a:lnTo>
                      <a:lnTo>
                        <a:pt x="1935" y="1433"/>
                      </a:lnTo>
                      <a:lnTo>
                        <a:pt x="1930" y="1448"/>
                      </a:lnTo>
                      <a:lnTo>
                        <a:pt x="1921" y="1462"/>
                      </a:lnTo>
                      <a:lnTo>
                        <a:pt x="1911" y="1474"/>
                      </a:lnTo>
                      <a:lnTo>
                        <a:pt x="1895" y="1484"/>
                      </a:lnTo>
                      <a:lnTo>
                        <a:pt x="1878" y="1488"/>
                      </a:lnTo>
                      <a:lnTo>
                        <a:pt x="1847" y="1496"/>
                      </a:lnTo>
                      <a:lnTo>
                        <a:pt x="1818" y="1496"/>
                      </a:lnTo>
                      <a:lnTo>
                        <a:pt x="1805" y="1488"/>
                      </a:lnTo>
                      <a:lnTo>
                        <a:pt x="1780" y="1478"/>
                      </a:lnTo>
                      <a:lnTo>
                        <a:pt x="1765" y="1477"/>
                      </a:lnTo>
                      <a:lnTo>
                        <a:pt x="1742" y="1471"/>
                      </a:lnTo>
                      <a:lnTo>
                        <a:pt x="1729" y="1470"/>
                      </a:lnTo>
                      <a:lnTo>
                        <a:pt x="1710" y="1478"/>
                      </a:lnTo>
                      <a:lnTo>
                        <a:pt x="1688" y="1486"/>
                      </a:lnTo>
                      <a:lnTo>
                        <a:pt x="1668" y="1484"/>
                      </a:lnTo>
                      <a:lnTo>
                        <a:pt x="1653" y="1479"/>
                      </a:lnTo>
                      <a:lnTo>
                        <a:pt x="1647" y="1465"/>
                      </a:lnTo>
                      <a:lnTo>
                        <a:pt x="1646" y="1449"/>
                      </a:lnTo>
                      <a:lnTo>
                        <a:pt x="1638" y="1444"/>
                      </a:lnTo>
                      <a:lnTo>
                        <a:pt x="1616" y="1438"/>
                      </a:lnTo>
                      <a:lnTo>
                        <a:pt x="1570" y="1424"/>
                      </a:lnTo>
                      <a:lnTo>
                        <a:pt x="1558" y="1430"/>
                      </a:lnTo>
                      <a:lnTo>
                        <a:pt x="1543" y="1449"/>
                      </a:lnTo>
                      <a:lnTo>
                        <a:pt x="1539" y="1458"/>
                      </a:lnTo>
                      <a:lnTo>
                        <a:pt x="1545" y="1467"/>
                      </a:lnTo>
                      <a:lnTo>
                        <a:pt x="1549" y="1478"/>
                      </a:lnTo>
                      <a:lnTo>
                        <a:pt x="1547" y="1493"/>
                      </a:lnTo>
                      <a:lnTo>
                        <a:pt x="1550" y="1501"/>
                      </a:lnTo>
                      <a:lnTo>
                        <a:pt x="1545" y="1512"/>
                      </a:lnTo>
                      <a:lnTo>
                        <a:pt x="1536" y="1516"/>
                      </a:lnTo>
                      <a:lnTo>
                        <a:pt x="1522" y="1514"/>
                      </a:lnTo>
                      <a:lnTo>
                        <a:pt x="1505" y="1510"/>
                      </a:lnTo>
                      <a:lnTo>
                        <a:pt x="1483" y="1510"/>
                      </a:lnTo>
                      <a:lnTo>
                        <a:pt x="1462" y="1501"/>
                      </a:lnTo>
                      <a:lnTo>
                        <a:pt x="1458" y="1494"/>
                      </a:lnTo>
                      <a:lnTo>
                        <a:pt x="1450" y="1485"/>
                      </a:lnTo>
                      <a:lnTo>
                        <a:pt x="1441" y="1484"/>
                      </a:lnTo>
                      <a:lnTo>
                        <a:pt x="1420" y="1482"/>
                      </a:lnTo>
                      <a:lnTo>
                        <a:pt x="1411" y="1476"/>
                      </a:lnTo>
                      <a:lnTo>
                        <a:pt x="1405" y="1474"/>
                      </a:lnTo>
                      <a:lnTo>
                        <a:pt x="1399" y="1480"/>
                      </a:lnTo>
                      <a:lnTo>
                        <a:pt x="1390" y="1489"/>
                      </a:lnTo>
                      <a:lnTo>
                        <a:pt x="1381" y="1496"/>
                      </a:lnTo>
                      <a:lnTo>
                        <a:pt x="1368" y="1496"/>
                      </a:lnTo>
                      <a:lnTo>
                        <a:pt x="1362" y="1494"/>
                      </a:lnTo>
                      <a:lnTo>
                        <a:pt x="1356" y="1486"/>
                      </a:lnTo>
                      <a:lnTo>
                        <a:pt x="1351" y="1480"/>
                      </a:lnTo>
                      <a:lnTo>
                        <a:pt x="1342" y="1476"/>
                      </a:lnTo>
                      <a:lnTo>
                        <a:pt x="1334" y="1476"/>
                      </a:lnTo>
                      <a:lnTo>
                        <a:pt x="1321" y="1482"/>
                      </a:lnTo>
                      <a:lnTo>
                        <a:pt x="1310" y="1493"/>
                      </a:lnTo>
                      <a:lnTo>
                        <a:pt x="1298" y="1502"/>
                      </a:lnTo>
                      <a:lnTo>
                        <a:pt x="1272" y="1506"/>
                      </a:lnTo>
                      <a:lnTo>
                        <a:pt x="1257" y="1512"/>
                      </a:lnTo>
                      <a:lnTo>
                        <a:pt x="1242" y="1519"/>
                      </a:lnTo>
                      <a:lnTo>
                        <a:pt x="1240" y="1512"/>
                      </a:lnTo>
                      <a:lnTo>
                        <a:pt x="1242" y="1500"/>
                      </a:lnTo>
                      <a:lnTo>
                        <a:pt x="1234" y="1486"/>
                      </a:lnTo>
                      <a:lnTo>
                        <a:pt x="1219" y="1486"/>
                      </a:lnTo>
                      <a:lnTo>
                        <a:pt x="1203" y="1493"/>
                      </a:lnTo>
                      <a:lnTo>
                        <a:pt x="1191" y="1484"/>
                      </a:lnTo>
                      <a:lnTo>
                        <a:pt x="1182" y="1474"/>
                      </a:lnTo>
                      <a:lnTo>
                        <a:pt x="1178" y="1463"/>
                      </a:lnTo>
                      <a:lnTo>
                        <a:pt x="1173" y="1452"/>
                      </a:lnTo>
                      <a:lnTo>
                        <a:pt x="1168" y="1440"/>
                      </a:lnTo>
                      <a:lnTo>
                        <a:pt x="1163" y="1433"/>
                      </a:lnTo>
                      <a:lnTo>
                        <a:pt x="1150" y="1425"/>
                      </a:lnTo>
                      <a:lnTo>
                        <a:pt x="1143" y="1423"/>
                      </a:lnTo>
                      <a:lnTo>
                        <a:pt x="1133" y="1423"/>
                      </a:lnTo>
                      <a:lnTo>
                        <a:pt x="1126" y="1424"/>
                      </a:lnTo>
                      <a:lnTo>
                        <a:pt x="1115" y="1414"/>
                      </a:lnTo>
                      <a:lnTo>
                        <a:pt x="1109" y="1406"/>
                      </a:lnTo>
                      <a:lnTo>
                        <a:pt x="1103" y="1401"/>
                      </a:lnTo>
                      <a:lnTo>
                        <a:pt x="1098" y="1402"/>
                      </a:lnTo>
                      <a:lnTo>
                        <a:pt x="1091" y="1407"/>
                      </a:lnTo>
                      <a:lnTo>
                        <a:pt x="1084" y="1409"/>
                      </a:lnTo>
                      <a:lnTo>
                        <a:pt x="1080" y="1406"/>
                      </a:lnTo>
                      <a:lnTo>
                        <a:pt x="1077" y="1403"/>
                      </a:lnTo>
                      <a:lnTo>
                        <a:pt x="1074" y="1392"/>
                      </a:lnTo>
                      <a:lnTo>
                        <a:pt x="1065" y="1364"/>
                      </a:lnTo>
                      <a:lnTo>
                        <a:pt x="1055" y="1318"/>
                      </a:lnTo>
                      <a:lnTo>
                        <a:pt x="1045" y="1296"/>
                      </a:lnTo>
                      <a:lnTo>
                        <a:pt x="1032" y="1279"/>
                      </a:lnTo>
                      <a:lnTo>
                        <a:pt x="1029" y="1271"/>
                      </a:lnTo>
                      <a:lnTo>
                        <a:pt x="1030" y="1266"/>
                      </a:lnTo>
                      <a:lnTo>
                        <a:pt x="1037" y="1263"/>
                      </a:lnTo>
                      <a:lnTo>
                        <a:pt x="1038" y="1259"/>
                      </a:lnTo>
                      <a:lnTo>
                        <a:pt x="1038" y="1255"/>
                      </a:lnTo>
                      <a:lnTo>
                        <a:pt x="1012" y="1259"/>
                      </a:lnTo>
                      <a:lnTo>
                        <a:pt x="983" y="1268"/>
                      </a:lnTo>
                      <a:lnTo>
                        <a:pt x="956" y="1268"/>
                      </a:lnTo>
                      <a:lnTo>
                        <a:pt x="953" y="1262"/>
                      </a:lnTo>
                      <a:lnTo>
                        <a:pt x="961" y="1254"/>
                      </a:lnTo>
                      <a:lnTo>
                        <a:pt x="960" y="1249"/>
                      </a:lnTo>
                      <a:lnTo>
                        <a:pt x="952" y="1243"/>
                      </a:lnTo>
                      <a:lnTo>
                        <a:pt x="938" y="1233"/>
                      </a:lnTo>
                      <a:lnTo>
                        <a:pt x="930" y="1232"/>
                      </a:lnTo>
                      <a:lnTo>
                        <a:pt x="918" y="1229"/>
                      </a:lnTo>
                      <a:lnTo>
                        <a:pt x="916" y="1223"/>
                      </a:lnTo>
                      <a:lnTo>
                        <a:pt x="923" y="1209"/>
                      </a:lnTo>
                      <a:lnTo>
                        <a:pt x="922" y="1197"/>
                      </a:lnTo>
                      <a:lnTo>
                        <a:pt x="917" y="1187"/>
                      </a:lnTo>
                      <a:lnTo>
                        <a:pt x="910" y="1178"/>
                      </a:lnTo>
                      <a:lnTo>
                        <a:pt x="896" y="1167"/>
                      </a:lnTo>
                      <a:lnTo>
                        <a:pt x="883" y="1165"/>
                      </a:lnTo>
                      <a:lnTo>
                        <a:pt x="867" y="1174"/>
                      </a:lnTo>
                      <a:lnTo>
                        <a:pt x="844" y="1175"/>
                      </a:lnTo>
                      <a:lnTo>
                        <a:pt x="815" y="1168"/>
                      </a:lnTo>
                      <a:lnTo>
                        <a:pt x="797" y="1168"/>
                      </a:lnTo>
                      <a:lnTo>
                        <a:pt x="768" y="1168"/>
                      </a:lnTo>
                      <a:lnTo>
                        <a:pt x="743" y="1162"/>
                      </a:lnTo>
                      <a:lnTo>
                        <a:pt x="726" y="1154"/>
                      </a:lnTo>
                      <a:lnTo>
                        <a:pt x="716" y="1142"/>
                      </a:lnTo>
                      <a:lnTo>
                        <a:pt x="709" y="1142"/>
                      </a:lnTo>
                      <a:lnTo>
                        <a:pt x="703" y="1148"/>
                      </a:lnTo>
                      <a:lnTo>
                        <a:pt x="703" y="1158"/>
                      </a:lnTo>
                      <a:lnTo>
                        <a:pt x="708" y="1164"/>
                      </a:lnTo>
                      <a:lnTo>
                        <a:pt x="716" y="1171"/>
                      </a:lnTo>
                      <a:lnTo>
                        <a:pt x="716" y="1179"/>
                      </a:lnTo>
                      <a:lnTo>
                        <a:pt x="709" y="1187"/>
                      </a:lnTo>
                      <a:lnTo>
                        <a:pt x="696" y="1187"/>
                      </a:lnTo>
                      <a:lnTo>
                        <a:pt x="684" y="1181"/>
                      </a:lnTo>
                      <a:lnTo>
                        <a:pt x="677" y="1180"/>
                      </a:lnTo>
                      <a:lnTo>
                        <a:pt x="673" y="1184"/>
                      </a:lnTo>
                      <a:lnTo>
                        <a:pt x="672" y="1192"/>
                      </a:lnTo>
                      <a:lnTo>
                        <a:pt x="663" y="1196"/>
                      </a:lnTo>
                      <a:lnTo>
                        <a:pt x="655" y="1191"/>
                      </a:lnTo>
                      <a:lnTo>
                        <a:pt x="651" y="1192"/>
                      </a:lnTo>
                      <a:lnTo>
                        <a:pt x="650" y="1200"/>
                      </a:lnTo>
                      <a:lnTo>
                        <a:pt x="653" y="1208"/>
                      </a:lnTo>
                      <a:lnTo>
                        <a:pt x="659" y="1215"/>
                      </a:lnTo>
                      <a:lnTo>
                        <a:pt x="666" y="1230"/>
                      </a:lnTo>
                      <a:lnTo>
                        <a:pt x="664" y="1240"/>
                      </a:lnTo>
                      <a:lnTo>
                        <a:pt x="663" y="1247"/>
                      </a:lnTo>
                      <a:lnTo>
                        <a:pt x="660" y="1252"/>
                      </a:lnTo>
                      <a:lnTo>
                        <a:pt x="651" y="1257"/>
                      </a:lnTo>
                      <a:lnTo>
                        <a:pt x="641" y="1256"/>
                      </a:lnTo>
                      <a:lnTo>
                        <a:pt x="629" y="1247"/>
                      </a:lnTo>
                      <a:lnTo>
                        <a:pt x="611" y="1237"/>
                      </a:lnTo>
                      <a:lnTo>
                        <a:pt x="591" y="1214"/>
                      </a:lnTo>
                      <a:lnTo>
                        <a:pt x="582" y="1199"/>
                      </a:lnTo>
                      <a:lnTo>
                        <a:pt x="574" y="1187"/>
                      </a:lnTo>
                      <a:lnTo>
                        <a:pt x="568" y="1184"/>
                      </a:lnTo>
                      <a:lnTo>
                        <a:pt x="544" y="1187"/>
                      </a:lnTo>
                      <a:lnTo>
                        <a:pt x="530" y="1180"/>
                      </a:lnTo>
                      <a:lnTo>
                        <a:pt x="512" y="1179"/>
                      </a:lnTo>
                      <a:lnTo>
                        <a:pt x="508" y="1173"/>
                      </a:lnTo>
                      <a:lnTo>
                        <a:pt x="510" y="1155"/>
                      </a:lnTo>
                      <a:lnTo>
                        <a:pt x="510" y="1147"/>
                      </a:lnTo>
                      <a:lnTo>
                        <a:pt x="507" y="1140"/>
                      </a:lnTo>
                      <a:lnTo>
                        <a:pt x="505" y="1129"/>
                      </a:lnTo>
                      <a:lnTo>
                        <a:pt x="497" y="1123"/>
                      </a:lnTo>
                      <a:lnTo>
                        <a:pt x="490" y="1120"/>
                      </a:lnTo>
                      <a:lnTo>
                        <a:pt x="479" y="1111"/>
                      </a:lnTo>
                      <a:lnTo>
                        <a:pt x="473" y="1099"/>
                      </a:lnTo>
                      <a:lnTo>
                        <a:pt x="465" y="1090"/>
                      </a:lnTo>
                      <a:lnTo>
                        <a:pt x="456" y="1088"/>
                      </a:lnTo>
                      <a:lnTo>
                        <a:pt x="443" y="1089"/>
                      </a:lnTo>
                      <a:lnTo>
                        <a:pt x="426" y="1089"/>
                      </a:lnTo>
                      <a:lnTo>
                        <a:pt x="416" y="1087"/>
                      </a:lnTo>
                      <a:lnTo>
                        <a:pt x="403" y="1082"/>
                      </a:lnTo>
                      <a:lnTo>
                        <a:pt x="392" y="1084"/>
                      </a:lnTo>
                      <a:lnTo>
                        <a:pt x="385" y="1089"/>
                      </a:lnTo>
                      <a:lnTo>
                        <a:pt x="382" y="1097"/>
                      </a:lnTo>
                      <a:lnTo>
                        <a:pt x="379" y="1109"/>
                      </a:lnTo>
                      <a:lnTo>
                        <a:pt x="371" y="1111"/>
                      </a:lnTo>
                      <a:lnTo>
                        <a:pt x="364" y="1110"/>
                      </a:lnTo>
                      <a:lnTo>
                        <a:pt x="358" y="1102"/>
                      </a:lnTo>
                      <a:lnTo>
                        <a:pt x="351" y="1088"/>
                      </a:lnTo>
                      <a:lnTo>
                        <a:pt x="341" y="1083"/>
                      </a:lnTo>
                      <a:lnTo>
                        <a:pt x="331" y="1085"/>
                      </a:lnTo>
                      <a:lnTo>
                        <a:pt x="327" y="1089"/>
                      </a:lnTo>
                      <a:lnTo>
                        <a:pt x="323" y="1097"/>
                      </a:lnTo>
                      <a:lnTo>
                        <a:pt x="312" y="1105"/>
                      </a:lnTo>
                      <a:lnTo>
                        <a:pt x="294" y="1105"/>
                      </a:lnTo>
                      <a:lnTo>
                        <a:pt x="286" y="1111"/>
                      </a:lnTo>
                      <a:lnTo>
                        <a:pt x="286" y="1124"/>
                      </a:lnTo>
                      <a:lnTo>
                        <a:pt x="289" y="1132"/>
                      </a:lnTo>
                      <a:lnTo>
                        <a:pt x="295" y="1142"/>
                      </a:lnTo>
                      <a:lnTo>
                        <a:pt x="298" y="1154"/>
                      </a:lnTo>
                      <a:lnTo>
                        <a:pt x="303" y="1170"/>
                      </a:lnTo>
                      <a:lnTo>
                        <a:pt x="302" y="1191"/>
                      </a:lnTo>
                      <a:lnTo>
                        <a:pt x="297" y="1200"/>
                      </a:lnTo>
                      <a:lnTo>
                        <a:pt x="290" y="1214"/>
                      </a:lnTo>
                      <a:lnTo>
                        <a:pt x="273" y="1223"/>
                      </a:lnTo>
                      <a:lnTo>
                        <a:pt x="254" y="1230"/>
                      </a:lnTo>
                      <a:lnTo>
                        <a:pt x="243" y="1225"/>
                      </a:lnTo>
                      <a:lnTo>
                        <a:pt x="217" y="1221"/>
                      </a:lnTo>
                      <a:lnTo>
                        <a:pt x="197" y="1232"/>
                      </a:lnTo>
                      <a:lnTo>
                        <a:pt x="191" y="1238"/>
                      </a:lnTo>
                      <a:lnTo>
                        <a:pt x="185" y="1249"/>
                      </a:lnTo>
                      <a:lnTo>
                        <a:pt x="183" y="1265"/>
                      </a:lnTo>
                      <a:lnTo>
                        <a:pt x="187" y="1275"/>
                      </a:lnTo>
                      <a:lnTo>
                        <a:pt x="188" y="1288"/>
                      </a:lnTo>
                      <a:lnTo>
                        <a:pt x="168" y="1315"/>
                      </a:lnTo>
                      <a:lnTo>
                        <a:pt x="164" y="1330"/>
                      </a:lnTo>
                      <a:lnTo>
                        <a:pt x="163" y="1336"/>
                      </a:lnTo>
                      <a:lnTo>
                        <a:pt x="163" y="1356"/>
                      </a:lnTo>
                      <a:lnTo>
                        <a:pt x="150" y="1355"/>
                      </a:lnTo>
                      <a:lnTo>
                        <a:pt x="135" y="1358"/>
                      </a:lnTo>
                      <a:lnTo>
                        <a:pt x="127" y="1353"/>
                      </a:lnTo>
                      <a:lnTo>
                        <a:pt x="123" y="1345"/>
                      </a:lnTo>
                      <a:lnTo>
                        <a:pt x="124" y="1332"/>
                      </a:lnTo>
                      <a:lnTo>
                        <a:pt x="123" y="1318"/>
                      </a:lnTo>
                      <a:lnTo>
                        <a:pt x="119" y="1309"/>
                      </a:lnTo>
                      <a:lnTo>
                        <a:pt x="109" y="1305"/>
                      </a:lnTo>
                    </a:path>
                  </a:pathLst>
                </a:custGeom>
                <a:solidFill>
                  <a:srgbClr val="DADADA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617" name="Group 73"/>
                <p:cNvGrpSpPr>
                  <a:grpSpLocks/>
                </p:cNvGrpSpPr>
                <p:nvPr/>
              </p:nvGrpSpPr>
              <p:grpSpPr bwMode="auto">
                <a:xfrm>
                  <a:off x="1689" y="1731"/>
                  <a:ext cx="1764" cy="1215"/>
                  <a:chOff x="1689" y="1731"/>
                  <a:chExt cx="1764" cy="1215"/>
                </a:xfrm>
              </p:grpSpPr>
              <p:sp>
                <p:nvSpPr>
                  <p:cNvPr id="24618" name="Freeform 74"/>
                  <p:cNvSpPr>
                    <a:spLocks/>
                  </p:cNvSpPr>
                  <p:nvPr/>
                </p:nvSpPr>
                <p:spPr bwMode="auto">
                  <a:xfrm>
                    <a:off x="1689" y="2051"/>
                    <a:ext cx="285" cy="180"/>
                  </a:xfrm>
                  <a:custGeom>
                    <a:avLst/>
                    <a:gdLst>
                      <a:gd name="T0" fmla="*/ 74 w 285"/>
                      <a:gd name="T1" fmla="*/ 58 h 180"/>
                      <a:gd name="T2" fmla="*/ 73 w 285"/>
                      <a:gd name="T3" fmla="*/ 66 h 180"/>
                      <a:gd name="T4" fmla="*/ 68 w 285"/>
                      <a:gd name="T5" fmla="*/ 71 h 180"/>
                      <a:gd name="T6" fmla="*/ 58 w 285"/>
                      <a:gd name="T7" fmla="*/ 76 h 180"/>
                      <a:gd name="T8" fmla="*/ 45 w 285"/>
                      <a:gd name="T9" fmla="*/ 78 h 180"/>
                      <a:gd name="T10" fmla="*/ 32 w 285"/>
                      <a:gd name="T11" fmla="*/ 78 h 180"/>
                      <a:gd name="T12" fmla="*/ 32 w 285"/>
                      <a:gd name="T13" fmla="*/ 88 h 180"/>
                      <a:gd name="T14" fmla="*/ 25 w 285"/>
                      <a:gd name="T15" fmla="*/ 98 h 180"/>
                      <a:gd name="T16" fmla="*/ 22 w 285"/>
                      <a:gd name="T17" fmla="*/ 101 h 180"/>
                      <a:gd name="T18" fmla="*/ 14 w 285"/>
                      <a:gd name="T19" fmla="*/ 95 h 180"/>
                      <a:gd name="T20" fmla="*/ 6 w 285"/>
                      <a:gd name="T21" fmla="*/ 98 h 180"/>
                      <a:gd name="T22" fmla="*/ 2 w 285"/>
                      <a:gd name="T23" fmla="*/ 101 h 180"/>
                      <a:gd name="T24" fmla="*/ 0 w 285"/>
                      <a:gd name="T25" fmla="*/ 110 h 180"/>
                      <a:gd name="T26" fmla="*/ 3 w 285"/>
                      <a:gd name="T27" fmla="*/ 122 h 180"/>
                      <a:gd name="T28" fmla="*/ 12 w 285"/>
                      <a:gd name="T29" fmla="*/ 134 h 180"/>
                      <a:gd name="T30" fmla="*/ 9 w 285"/>
                      <a:gd name="T31" fmla="*/ 144 h 180"/>
                      <a:gd name="T32" fmla="*/ 9 w 285"/>
                      <a:gd name="T33" fmla="*/ 150 h 180"/>
                      <a:gd name="T34" fmla="*/ 11 w 285"/>
                      <a:gd name="T35" fmla="*/ 158 h 180"/>
                      <a:gd name="T36" fmla="*/ 21 w 285"/>
                      <a:gd name="T37" fmla="*/ 163 h 180"/>
                      <a:gd name="T38" fmla="*/ 31 w 285"/>
                      <a:gd name="T39" fmla="*/ 174 h 180"/>
                      <a:gd name="T40" fmla="*/ 35 w 285"/>
                      <a:gd name="T41" fmla="*/ 178 h 180"/>
                      <a:gd name="T42" fmla="*/ 42 w 285"/>
                      <a:gd name="T43" fmla="*/ 179 h 180"/>
                      <a:gd name="T44" fmla="*/ 48 w 285"/>
                      <a:gd name="T45" fmla="*/ 176 h 180"/>
                      <a:gd name="T46" fmla="*/ 50 w 285"/>
                      <a:gd name="T47" fmla="*/ 167 h 180"/>
                      <a:gd name="T48" fmla="*/ 47 w 285"/>
                      <a:gd name="T49" fmla="*/ 148 h 180"/>
                      <a:gd name="T50" fmla="*/ 53 w 285"/>
                      <a:gd name="T51" fmla="*/ 131 h 180"/>
                      <a:gd name="T52" fmla="*/ 66 w 285"/>
                      <a:gd name="T53" fmla="*/ 110 h 180"/>
                      <a:gd name="T54" fmla="*/ 89 w 285"/>
                      <a:gd name="T55" fmla="*/ 94 h 180"/>
                      <a:gd name="T56" fmla="*/ 119 w 285"/>
                      <a:gd name="T57" fmla="*/ 80 h 180"/>
                      <a:gd name="T58" fmla="*/ 139 w 285"/>
                      <a:gd name="T59" fmla="*/ 69 h 180"/>
                      <a:gd name="T60" fmla="*/ 154 w 285"/>
                      <a:gd name="T61" fmla="*/ 56 h 180"/>
                      <a:gd name="T62" fmla="*/ 176 w 285"/>
                      <a:gd name="T63" fmla="*/ 51 h 180"/>
                      <a:gd name="T64" fmla="*/ 196 w 285"/>
                      <a:gd name="T65" fmla="*/ 47 h 180"/>
                      <a:gd name="T66" fmla="*/ 224 w 285"/>
                      <a:gd name="T67" fmla="*/ 41 h 180"/>
                      <a:gd name="T68" fmla="*/ 246 w 285"/>
                      <a:gd name="T69" fmla="*/ 38 h 180"/>
                      <a:gd name="T70" fmla="*/ 262 w 285"/>
                      <a:gd name="T71" fmla="*/ 32 h 180"/>
                      <a:gd name="T72" fmla="*/ 275 w 285"/>
                      <a:gd name="T73" fmla="*/ 26 h 180"/>
                      <a:gd name="T74" fmla="*/ 278 w 285"/>
                      <a:gd name="T75" fmla="*/ 22 h 180"/>
                      <a:gd name="T76" fmla="*/ 284 w 285"/>
                      <a:gd name="T77" fmla="*/ 14 h 180"/>
                      <a:gd name="T78" fmla="*/ 284 w 285"/>
                      <a:gd name="T79" fmla="*/ 9 h 180"/>
                      <a:gd name="T80" fmla="*/ 278 w 285"/>
                      <a:gd name="T81" fmla="*/ 2 h 180"/>
                      <a:gd name="T82" fmla="*/ 271 w 285"/>
                      <a:gd name="T83" fmla="*/ 0 h 180"/>
                      <a:gd name="T84" fmla="*/ 262 w 285"/>
                      <a:gd name="T85" fmla="*/ 0 h 180"/>
                      <a:gd name="T86" fmla="*/ 248 w 285"/>
                      <a:gd name="T87" fmla="*/ 4 h 180"/>
                      <a:gd name="T88" fmla="*/ 238 w 285"/>
                      <a:gd name="T89" fmla="*/ 6 h 180"/>
                      <a:gd name="T90" fmla="*/ 212 w 285"/>
                      <a:gd name="T91" fmla="*/ 6 h 180"/>
                      <a:gd name="T92" fmla="*/ 190 w 285"/>
                      <a:gd name="T93" fmla="*/ 9 h 180"/>
                      <a:gd name="T94" fmla="*/ 174 w 285"/>
                      <a:gd name="T95" fmla="*/ 7 h 180"/>
                      <a:gd name="T96" fmla="*/ 159 w 285"/>
                      <a:gd name="T97" fmla="*/ 8 h 180"/>
                      <a:gd name="T98" fmla="*/ 136 w 285"/>
                      <a:gd name="T99" fmla="*/ 13 h 180"/>
                      <a:gd name="T100" fmla="*/ 126 w 285"/>
                      <a:gd name="T101" fmla="*/ 12 h 180"/>
                      <a:gd name="T102" fmla="*/ 119 w 285"/>
                      <a:gd name="T103" fmla="*/ 12 h 180"/>
                      <a:gd name="T104" fmla="*/ 111 w 285"/>
                      <a:gd name="T105" fmla="*/ 14 h 180"/>
                      <a:gd name="T106" fmla="*/ 104 w 285"/>
                      <a:gd name="T107" fmla="*/ 20 h 180"/>
                      <a:gd name="T108" fmla="*/ 101 w 285"/>
                      <a:gd name="T109" fmla="*/ 31 h 180"/>
                      <a:gd name="T110" fmla="*/ 98 w 285"/>
                      <a:gd name="T111" fmla="*/ 38 h 180"/>
                      <a:gd name="T112" fmla="*/ 95 w 285"/>
                      <a:gd name="T113" fmla="*/ 44 h 180"/>
                      <a:gd name="T114" fmla="*/ 87 w 285"/>
                      <a:gd name="T115" fmla="*/ 50 h 180"/>
                      <a:gd name="T116" fmla="*/ 74 w 285"/>
                      <a:gd name="T117" fmla="*/ 58 h 18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285"/>
                      <a:gd name="T178" fmla="*/ 0 h 180"/>
                      <a:gd name="T179" fmla="*/ 285 w 285"/>
                      <a:gd name="T180" fmla="*/ 180 h 180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285" h="180">
                        <a:moveTo>
                          <a:pt x="74" y="58"/>
                        </a:moveTo>
                        <a:lnTo>
                          <a:pt x="73" y="66"/>
                        </a:lnTo>
                        <a:lnTo>
                          <a:pt x="68" y="71"/>
                        </a:lnTo>
                        <a:lnTo>
                          <a:pt x="58" y="76"/>
                        </a:lnTo>
                        <a:lnTo>
                          <a:pt x="45" y="78"/>
                        </a:lnTo>
                        <a:lnTo>
                          <a:pt x="32" y="78"/>
                        </a:lnTo>
                        <a:lnTo>
                          <a:pt x="32" y="88"/>
                        </a:lnTo>
                        <a:lnTo>
                          <a:pt x="25" y="98"/>
                        </a:lnTo>
                        <a:lnTo>
                          <a:pt x="22" y="101"/>
                        </a:lnTo>
                        <a:lnTo>
                          <a:pt x="14" y="95"/>
                        </a:lnTo>
                        <a:lnTo>
                          <a:pt x="6" y="98"/>
                        </a:lnTo>
                        <a:lnTo>
                          <a:pt x="2" y="101"/>
                        </a:lnTo>
                        <a:lnTo>
                          <a:pt x="0" y="110"/>
                        </a:lnTo>
                        <a:lnTo>
                          <a:pt x="3" y="122"/>
                        </a:lnTo>
                        <a:lnTo>
                          <a:pt x="12" y="134"/>
                        </a:lnTo>
                        <a:lnTo>
                          <a:pt x="9" y="144"/>
                        </a:lnTo>
                        <a:lnTo>
                          <a:pt x="9" y="150"/>
                        </a:lnTo>
                        <a:lnTo>
                          <a:pt x="11" y="158"/>
                        </a:lnTo>
                        <a:lnTo>
                          <a:pt x="21" y="163"/>
                        </a:lnTo>
                        <a:lnTo>
                          <a:pt x="31" y="174"/>
                        </a:lnTo>
                        <a:lnTo>
                          <a:pt x="35" y="178"/>
                        </a:lnTo>
                        <a:lnTo>
                          <a:pt x="42" y="179"/>
                        </a:lnTo>
                        <a:lnTo>
                          <a:pt x="48" y="176"/>
                        </a:lnTo>
                        <a:lnTo>
                          <a:pt x="50" y="167"/>
                        </a:lnTo>
                        <a:lnTo>
                          <a:pt x="47" y="148"/>
                        </a:lnTo>
                        <a:lnTo>
                          <a:pt x="53" y="131"/>
                        </a:lnTo>
                        <a:lnTo>
                          <a:pt x="66" y="110"/>
                        </a:lnTo>
                        <a:lnTo>
                          <a:pt x="89" y="94"/>
                        </a:lnTo>
                        <a:lnTo>
                          <a:pt x="119" y="80"/>
                        </a:lnTo>
                        <a:lnTo>
                          <a:pt x="139" y="69"/>
                        </a:lnTo>
                        <a:lnTo>
                          <a:pt x="154" y="56"/>
                        </a:lnTo>
                        <a:lnTo>
                          <a:pt x="176" y="51"/>
                        </a:lnTo>
                        <a:lnTo>
                          <a:pt x="196" y="47"/>
                        </a:lnTo>
                        <a:lnTo>
                          <a:pt x="224" y="41"/>
                        </a:lnTo>
                        <a:lnTo>
                          <a:pt x="246" y="38"/>
                        </a:lnTo>
                        <a:lnTo>
                          <a:pt x="262" y="32"/>
                        </a:lnTo>
                        <a:lnTo>
                          <a:pt x="275" y="26"/>
                        </a:lnTo>
                        <a:lnTo>
                          <a:pt x="278" y="22"/>
                        </a:lnTo>
                        <a:lnTo>
                          <a:pt x="284" y="14"/>
                        </a:lnTo>
                        <a:lnTo>
                          <a:pt x="284" y="9"/>
                        </a:lnTo>
                        <a:lnTo>
                          <a:pt x="278" y="2"/>
                        </a:lnTo>
                        <a:lnTo>
                          <a:pt x="271" y="0"/>
                        </a:lnTo>
                        <a:lnTo>
                          <a:pt x="262" y="0"/>
                        </a:lnTo>
                        <a:lnTo>
                          <a:pt x="248" y="4"/>
                        </a:lnTo>
                        <a:lnTo>
                          <a:pt x="238" y="6"/>
                        </a:lnTo>
                        <a:lnTo>
                          <a:pt x="212" y="6"/>
                        </a:lnTo>
                        <a:lnTo>
                          <a:pt x="190" y="9"/>
                        </a:lnTo>
                        <a:lnTo>
                          <a:pt x="174" y="7"/>
                        </a:lnTo>
                        <a:lnTo>
                          <a:pt x="159" y="8"/>
                        </a:lnTo>
                        <a:lnTo>
                          <a:pt x="136" y="13"/>
                        </a:lnTo>
                        <a:lnTo>
                          <a:pt x="126" y="12"/>
                        </a:lnTo>
                        <a:lnTo>
                          <a:pt x="119" y="12"/>
                        </a:lnTo>
                        <a:lnTo>
                          <a:pt x="111" y="14"/>
                        </a:lnTo>
                        <a:lnTo>
                          <a:pt x="104" y="20"/>
                        </a:lnTo>
                        <a:lnTo>
                          <a:pt x="101" y="31"/>
                        </a:lnTo>
                        <a:lnTo>
                          <a:pt x="98" y="38"/>
                        </a:lnTo>
                        <a:lnTo>
                          <a:pt x="95" y="44"/>
                        </a:lnTo>
                        <a:lnTo>
                          <a:pt x="87" y="50"/>
                        </a:lnTo>
                        <a:lnTo>
                          <a:pt x="74" y="58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9" name="Freeform 75"/>
                  <p:cNvSpPr>
                    <a:spLocks/>
                  </p:cNvSpPr>
                  <p:nvPr/>
                </p:nvSpPr>
                <p:spPr bwMode="auto">
                  <a:xfrm>
                    <a:off x="2211" y="1943"/>
                    <a:ext cx="70" cy="96"/>
                  </a:xfrm>
                  <a:custGeom>
                    <a:avLst/>
                    <a:gdLst>
                      <a:gd name="T0" fmla="*/ 40 w 70"/>
                      <a:gd name="T1" fmla="*/ 0 h 96"/>
                      <a:gd name="T2" fmla="*/ 33 w 70"/>
                      <a:gd name="T3" fmla="*/ 4 h 96"/>
                      <a:gd name="T4" fmla="*/ 27 w 70"/>
                      <a:gd name="T5" fmla="*/ 10 h 96"/>
                      <a:gd name="T6" fmla="*/ 21 w 70"/>
                      <a:gd name="T7" fmla="*/ 19 h 96"/>
                      <a:gd name="T8" fmla="*/ 16 w 70"/>
                      <a:gd name="T9" fmla="*/ 26 h 96"/>
                      <a:gd name="T10" fmla="*/ 5 w 70"/>
                      <a:gd name="T11" fmla="*/ 26 h 96"/>
                      <a:gd name="T12" fmla="*/ 5 w 70"/>
                      <a:gd name="T13" fmla="*/ 31 h 96"/>
                      <a:gd name="T14" fmla="*/ 7 w 70"/>
                      <a:gd name="T15" fmla="*/ 38 h 96"/>
                      <a:gd name="T16" fmla="*/ 16 w 70"/>
                      <a:gd name="T17" fmla="*/ 43 h 96"/>
                      <a:gd name="T18" fmla="*/ 11 w 70"/>
                      <a:gd name="T19" fmla="*/ 46 h 96"/>
                      <a:gd name="T20" fmla="*/ 3 w 70"/>
                      <a:gd name="T21" fmla="*/ 46 h 96"/>
                      <a:gd name="T22" fmla="*/ 0 w 70"/>
                      <a:gd name="T23" fmla="*/ 52 h 96"/>
                      <a:gd name="T24" fmla="*/ 4 w 70"/>
                      <a:gd name="T25" fmla="*/ 62 h 96"/>
                      <a:gd name="T26" fmla="*/ 10 w 70"/>
                      <a:gd name="T27" fmla="*/ 63 h 96"/>
                      <a:gd name="T28" fmla="*/ 17 w 70"/>
                      <a:gd name="T29" fmla="*/ 62 h 96"/>
                      <a:gd name="T30" fmla="*/ 24 w 70"/>
                      <a:gd name="T31" fmla="*/ 70 h 96"/>
                      <a:gd name="T32" fmla="*/ 28 w 70"/>
                      <a:gd name="T33" fmla="*/ 84 h 96"/>
                      <a:gd name="T34" fmla="*/ 31 w 70"/>
                      <a:gd name="T35" fmla="*/ 87 h 96"/>
                      <a:gd name="T36" fmla="*/ 36 w 70"/>
                      <a:gd name="T37" fmla="*/ 93 h 96"/>
                      <a:gd name="T38" fmla="*/ 46 w 70"/>
                      <a:gd name="T39" fmla="*/ 95 h 96"/>
                      <a:gd name="T40" fmla="*/ 53 w 70"/>
                      <a:gd name="T41" fmla="*/ 95 h 96"/>
                      <a:gd name="T42" fmla="*/ 64 w 70"/>
                      <a:gd name="T43" fmla="*/ 89 h 96"/>
                      <a:gd name="T44" fmla="*/ 67 w 70"/>
                      <a:gd name="T45" fmla="*/ 84 h 96"/>
                      <a:gd name="T46" fmla="*/ 69 w 70"/>
                      <a:gd name="T47" fmla="*/ 68 h 96"/>
                      <a:gd name="T48" fmla="*/ 68 w 70"/>
                      <a:gd name="T49" fmla="*/ 57 h 96"/>
                      <a:gd name="T50" fmla="*/ 60 w 70"/>
                      <a:gd name="T51" fmla="*/ 44 h 96"/>
                      <a:gd name="T52" fmla="*/ 53 w 70"/>
                      <a:gd name="T53" fmla="*/ 39 h 96"/>
                      <a:gd name="T54" fmla="*/ 51 w 70"/>
                      <a:gd name="T55" fmla="*/ 31 h 96"/>
                      <a:gd name="T56" fmla="*/ 48 w 70"/>
                      <a:gd name="T57" fmla="*/ 26 h 96"/>
                      <a:gd name="T58" fmla="*/ 48 w 70"/>
                      <a:gd name="T59" fmla="*/ 4 h 96"/>
                      <a:gd name="T60" fmla="*/ 40 w 70"/>
                      <a:gd name="T61" fmla="*/ 0 h 9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70"/>
                      <a:gd name="T94" fmla="*/ 0 h 96"/>
                      <a:gd name="T95" fmla="*/ 70 w 70"/>
                      <a:gd name="T96" fmla="*/ 96 h 9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70" h="96">
                        <a:moveTo>
                          <a:pt x="40" y="0"/>
                        </a:moveTo>
                        <a:lnTo>
                          <a:pt x="33" y="4"/>
                        </a:lnTo>
                        <a:lnTo>
                          <a:pt x="27" y="10"/>
                        </a:lnTo>
                        <a:lnTo>
                          <a:pt x="21" y="19"/>
                        </a:lnTo>
                        <a:lnTo>
                          <a:pt x="16" y="26"/>
                        </a:lnTo>
                        <a:lnTo>
                          <a:pt x="5" y="26"/>
                        </a:lnTo>
                        <a:lnTo>
                          <a:pt x="5" y="31"/>
                        </a:lnTo>
                        <a:lnTo>
                          <a:pt x="7" y="38"/>
                        </a:lnTo>
                        <a:lnTo>
                          <a:pt x="16" y="43"/>
                        </a:lnTo>
                        <a:lnTo>
                          <a:pt x="11" y="46"/>
                        </a:lnTo>
                        <a:lnTo>
                          <a:pt x="3" y="46"/>
                        </a:lnTo>
                        <a:lnTo>
                          <a:pt x="0" y="52"/>
                        </a:lnTo>
                        <a:lnTo>
                          <a:pt x="4" y="62"/>
                        </a:lnTo>
                        <a:lnTo>
                          <a:pt x="10" y="63"/>
                        </a:lnTo>
                        <a:lnTo>
                          <a:pt x="17" y="62"/>
                        </a:lnTo>
                        <a:lnTo>
                          <a:pt x="24" y="70"/>
                        </a:lnTo>
                        <a:lnTo>
                          <a:pt x="28" y="84"/>
                        </a:lnTo>
                        <a:lnTo>
                          <a:pt x="31" y="87"/>
                        </a:lnTo>
                        <a:lnTo>
                          <a:pt x="36" y="93"/>
                        </a:lnTo>
                        <a:lnTo>
                          <a:pt x="46" y="95"/>
                        </a:lnTo>
                        <a:lnTo>
                          <a:pt x="53" y="95"/>
                        </a:lnTo>
                        <a:lnTo>
                          <a:pt x="64" y="89"/>
                        </a:lnTo>
                        <a:lnTo>
                          <a:pt x="67" y="84"/>
                        </a:lnTo>
                        <a:lnTo>
                          <a:pt x="69" y="68"/>
                        </a:lnTo>
                        <a:lnTo>
                          <a:pt x="68" y="57"/>
                        </a:lnTo>
                        <a:lnTo>
                          <a:pt x="60" y="44"/>
                        </a:lnTo>
                        <a:lnTo>
                          <a:pt x="53" y="39"/>
                        </a:lnTo>
                        <a:lnTo>
                          <a:pt x="51" y="31"/>
                        </a:lnTo>
                        <a:lnTo>
                          <a:pt x="48" y="26"/>
                        </a:lnTo>
                        <a:lnTo>
                          <a:pt x="48" y="4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0" name="Freeform 76"/>
                  <p:cNvSpPr>
                    <a:spLocks/>
                  </p:cNvSpPr>
                  <p:nvPr/>
                </p:nvSpPr>
                <p:spPr bwMode="auto">
                  <a:xfrm>
                    <a:off x="2280" y="2006"/>
                    <a:ext cx="56" cy="72"/>
                  </a:xfrm>
                  <a:custGeom>
                    <a:avLst/>
                    <a:gdLst>
                      <a:gd name="T0" fmla="*/ 24 w 56"/>
                      <a:gd name="T1" fmla="*/ 0 h 72"/>
                      <a:gd name="T2" fmla="*/ 30 w 56"/>
                      <a:gd name="T3" fmla="*/ 2 h 72"/>
                      <a:gd name="T4" fmla="*/ 33 w 56"/>
                      <a:gd name="T5" fmla="*/ 9 h 72"/>
                      <a:gd name="T6" fmla="*/ 36 w 56"/>
                      <a:gd name="T7" fmla="*/ 13 h 72"/>
                      <a:gd name="T8" fmla="*/ 45 w 56"/>
                      <a:gd name="T9" fmla="*/ 17 h 72"/>
                      <a:gd name="T10" fmla="*/ 50 w 56"/>
                      <a:gd name="T11" fmla="*/ 22 h 72"/>
                      <a:gd name="T12" fmla="*/ 55 w 56"/>
                      <a:gd name="T13" fmla="*/ 31 h 72"/>
                      <a:gd name="T14" fmla="*/ 55 w 56"/>
                      <a:gd name="T15" fmla="*/ 40 h 72"/>
                      <a:gd name="T16" fmla="*/ 49 w 56"/>
                      <a:gd name="T17" fmla="*/ 46 h 72"/>
                      <a:gd name="T18" fmla="*/ 41 w 56"/>
                      <a:gd name="T19" fmla="*/ 50 h 72"/>
                      <a:gd name="T20" fmla="*/ 29 w 56"/>
                      <a:gd name="T21" fmla="*/ 51 h 72"/>
                      <a:gd name="T22" fmla="*/ 21 w 56"/>
                      <a:gd name="T23" fmla="*/ 52 h 72"/>
                      <a:gd name="T24" fmla="*/ 11 w 56"/>
                      <a:gd name="T25" fmla="*/ 57 h 72"/>
                      <a:gd name="T26" fmla="*/ 3 w 56"/>
                      <a:gd name="T27" fmla="*/ 71 h 72"/>
                      <a:gd name="T28" fmla="*/ 0 w 56"/>
                      <a:gd name="T29" fmla="*/ 51 h 72"/>
                      <a:gd name="T30" fmla="*/ 7 w 56"/>
                      <a:gd name="T31" fmla="*/ 38 h 72"/>
                      <a:gd name="T32" fmla="*/ 12 w 56"/>
                      <a:gd name="T33" fmla="*/ 28 h 72"/>
                      <a:gd name="T34" fmla="*/ 12 w 56"/>
                      <a:gd name="T35" fmla="*/ 15 h 72"/>
                      <a:gd name="T36" fmla="*/ 17 w 56"/>
                      <a:gd name="T37" fmla="*/ 5 h 72"/>
                      <a:gd name="T38" fmla="*/ 24 w 56"/>
                      <a:gd name="T39" fmla="*/ 0 h 72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6"/>
                      <a:gd name="T61" fmla="*/ 0 h 72"/>
                      <a:gd name="T62" fmla="*/ 56 w 56"/>
                      <a:gd name="T63" fmla="*/ 72 h 72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6" h="72">
                        <a:moveTo>
                          <a:pt x="24" y="0"/>
                        </a:moveTo>
                        <a:lnTo>
                          <a:pt x="30" y="2"/>
                        </a:lnTo>
                        <a:lnTo>
                          <a:pt x="33" y="9"/>
                        </a:lnTo>
                        <a:lnTo>
                          <a:pt x="36" y="13"/>
                        </a:lnTo>
                        <a:lnTo>
                          <a:pt x="45" y="17"/>
                        </a:lnTo>
                        <a:lnTo>
                          <a:pt x="50" y="22"/>
                        </a:lnTo>
                        <a:lnTo>
                          <a:pt x="55" y="31"/>
                        </a:lnTo>
                        <a:lnTo>
                          <a:pt x="55" y="40"/>
                        </a:lnTo>
                        <a:lnTo>
                          <a:pt x="49" y="46"/>
                        </a:lnTo>
                        <a:lnTo>
                          <a:pt x="41" y="50"/>
                        </a:lnTo>
                        <a:lnTo>
                          <a:pt x="29" y="51"/>
                        </a:lnTo>
                        <a:lnTo>
                          <a:pt x="21" y="52"/>
                        </a:lnTo>
                        <a:lnTo>
                          <a:pt x="11" y="57"/>
                        </a:lnTo>
                        <a:lnTo>
                          <a:pt x="3" y="71"/>
                        </a:lnTo>
                        <a:lnTo>
                          <a:pt x="0" y="51"/>
                        </a:lnTo>
                        <a:lnTo>
                          <a:pt x="7" y="38"/>
                        </a:lnTo>
                        <a:lnTo>
                          <a:pt x="12" y="28"/>
                        </a:lnTo>
                        <a:lnTo>
                          <a:pt x="12" y="15"/>
                        </a:lnTo>
                        <a:lnTo>
                          <a:pt x="17" y="5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1" name="Freeform 77"/>
                  <p:cNvSpPr>
                    <a:spLocks/>
                  </p:cNvSpPr>
                  <p:nvPr/>
                </p:nvSpPr>
                <p:spPr bwMode="auto">
                  <a:xfrm>
                    <a:off x="2660" y="1988"/>
                    <a:ext cx="78" cy="92"/>
                  </a:xfrm>
                  <a:custGeom>
                    <a:avLst/>
                    <a:gdLst>
                      <a:gd name="T0" fmla="*/ 52 w 78"/>
                      <a:gd name="T1" fmla="*/ 2 h 92"/>
                      <a:gd name="T2" fmla="*/ 62 w 78"/>
                      <a:gd name="T3" fmla="*/ 0 h 92"/>
                      <a:gd name="T4" fmla="*/ 71 w 78"/>
                      <a:gd name="T5" fmla="*/ 4 h 92"/>
                      <a:gd name="T6" fmla="*/ 75 w 78"/>
                      <a:gd name="T7" fmla="*/ 10 h 92"/>
                      <a:gd name="T8" fmla="*/ 77 w 78"/>
                      <a:gd name="T9" fmla="*/ 29 h 92"/>
                      <a:gd name="T10" fmla="*/ 71 w 78"/>
                      <a:gd name="T11" fmla="*/ 32 h 92"/>
                      <a:gd name="T12" fmla="*/ 60 w 78"/>
                      <a:gd name="T13" fmla="*/ 33 h 92"/>
                      <a:gd name="T14" fmla="*/ 56 w 78"/>
                      <a:gd name="T15" fmla="*/ 37 h 92"/>
                      <a:gd name="T16" fmla="*/ 58 w 78"/>
                      <a:gd name="T17" fmla="*/ 42 h 92"/>
                      <a:gd name="T18" fmla="*/ 42 w 78"/>
                      <a:gd name="T19" fmla="*/ 75 h 92"/>
                      <a:gd name="T20" fmla="*/ 40 w 78"/>
                      <a:gd name="T21" fmla="*/ 84 h 92"/>
                      <a:gd name="T22" fmla="*/ 34 w 78"/>
                      <a:gd name="T23" fmla="*/ 91 h 92"/>
                      <a:gd name="T24" fmla="*/ 22 w 78"/>
                      <a:gd name="T25" fmla="*/ 86 h 92"/>
                      <a:gd name="T26" fmla="*/ 12 w 78"/>
                      <a:gd name="T27" fmla="*/ 68 h 92"/>
                      <a:gd name="T28" fmla="*/ 4 w 78"/>
                      <a:gd name="T29" fmla="*/ 59 h 92"/>
                      <a:gd name="T30" fmla="*/ 0 w 78"/>
                      <a:gd name="T31" fmla="*/ 49 h 92"/>
                      <a:gd name="T32" fmla="*/ 0 w 78"/>
                      <a:gd name="T33" fmla="*/ 36 h 92"/>
                      <a:gd name="T34" fmla="*/ 6 w 78"/>
                      <a:gd name="T35" fmla="*/ 23 h 92"/>
                      <a:gd name="T36" fmla="*/ 15 w 78"/>
                      <a:gd name="T37" fmla="*/ 23 h 92"/>
                      <a:gd name="T38" fmla="*/ 21 w 78"/>
                      <a:gd name="T39" fmla="*/ 30 h 92"/>
                      <a:gd name="T40" fmla="*/ 27 w 78"/>
                      <a:gd name="T41" fmla="*/ 27 h 92"/>
                      <a:gd name="T42" fmla="*/ 25 w 78"/>
                      <a:gd name="T43" fmla="*/ 13 h 92"/>
                      <a:gd name="T44" fmla="*/ 34 w 78"/>
                      <a:gd name="T45" fmla="*/ 3 h 92"/>
                      <a:gd name="T46" fmla="*/ 44 w 78"/>
                      <a:gd name="T47" fmla="*/ 0 h 92"/>
                      <a:gd name="T48" fmla="*/ 52 w 78"/>
                      <a:gd name="T49" fmla="*/ 2 h 9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78"/>
                      <a:gd name="T76" fmla="*/ 0 h 92"/>
                      <a:gd name="T77" fmla="*/ 78 w 78"/>
                      <a:gd name="T78" fmla="*/ 92 h 92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78" h="92">
                        <a:moveTo>
                          <a:pt x="52" y="2"/>
                        </a:moveTo>
                        <a:lnTo>
                          <a:pt x="62" y="0"/>
                        </a:lnTo>
                        <a:lnTo>
                          <a:pt x="71" y="4"/>
                        </a:lnTo>
                        <a:lnTo>
                          <a:pt x="75" y="10"/>
                        </a:lnTo>
                        <a:lnTo>
                          <a:pt x="77" y="29"/>
                        </a:lnTo>
                        <a:lnTo>
                          <a:pt x="71" y="32"/>
                        </a:lnTo>
                        <a:lnTo>
                          <a:pt x="60" y="33"/>
                        </a:lnTo>
                        <a:lnTo>
                          <a:pt x="56" y="37"/>
                        </a:lnTo>
                        <a:lnTo>
                          <a:pt x="58" y="42"/>
                        </a:lnTo>
                        <a:lnTo>
                          <a:pt x="42" y="75"/>
                        </a:lnTo>
                        <a:lnTo>
                          <a:pt x="40" y="84"/>
                        </a:lnTo>
                        <a:lnTo>
                          <a:pt x="34" y="91"/>
                        </a:lnTo>
                        <a:lnTo>
                          <a:pt x="22" y="86"/>
                        </a:lnTo>
                        <a:lnTo>
                          <a:pt x="12" y="68"/>
                        </a:lnTo>
                        <a:lnTo>
                          <a:pt x="4" y="59"/>
                        </a:lnTo>
                        <a:lnTo>
                          <a:pt x="0" y="49"/>
                        </a:lnTo>
                        <a:lnTo>
                          <a:pt x="0" y="36"/>
                        </a:lnTo>
                        <a:lnTo>
                          <a:pt x="6" y="23"/>
                        </a:lnTo>
                        <a:lnTo>
                          <a:pt x="15" y="23"/>
                        </a:lnTo>
                        <a:lnTo>
                          <a:pt x="21" y="30"/>
                        </a:lnTo>
                        <a:lnTo>
                          <a:pt x="27" y="27"/>
                        </a:lnTo>
                        <a:lnTo>
                          <a:pt x="25" y="13"/>
                        </a:lnTo>
                        <a:lnTo>
                          <a:pt x="34" y="3"/>
                        </a:lnTo>
                        <a:lnTo>
                          <a:pt x="44" y="0"/>
                        </a:lnTo>
                        <a:lnTo>
                          <a:pt x="52" y="2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2" name="Freeform 78"/>
                  <p:cNvSpPr>
                    <a:spLocks/>
                  </p:cNvSpPr>
                  <p:nvPr/>
                </p:nvSpPr>
                <p:spPr bwMode="auto">
                  <a:xfrm>
                    <a:off x="2754" y="1963"/>
                    <a:ext cx="49" cy="43"/>
                  </a:xfrm>
                  <a:custGeom>
                    <a:avLst/>
                    <a:gdLst>
                      <a:gd name="T0" fmla="*/ 12 w 49"/>
                      <a:gd name="T1" fmla="*/ 2 h 43"/>
                      <a:gd name="T2" fmla="*/ 3 w 49"/>
                      <a:gd name="T3" fmla="*/ 11 h 43"/>
                      <a:gd name="T4" fmla="*/ 0 w 49"/>
                      <a:gd name="T5" fmla="*/ 19 h 43"/>
                      <a:gd name="T6" fmla="*/ 0 w 49"/>
                      <a:gd name="T7" fmla="*/ 25 h 43"/>
                      <a:gd name="T8" fmla="*/ 5 w 49"/>
                      <a:gd name="T9" fmla="*/ 42 h 43"/>
                      <a:gd name="T10" fmla="*/ 10 w 49"/>
                      <a:gd name="T11" fmla="*/ 42 h 43"/>
                      <a:gd name="T12" fmla="*/ 18 w 49"/>
                      <a:gd name="T13" fmla="*/ 37 h 43"/>
                      <a:gd name="T14" fmla="*/ 33 w 49"/>
                      <a:gd name="T15" fmla="*/ 36 h 43"/>
                      <a:gd name="T16" fmla="*/ 38 w 49"/>
                      <a:gd name="T17" fmla="*/ 31 h 43"/>
                      <a:gd name="T18" fmla="*/ 42 w 49"/>
                      <a:gd name="T19" fmla="*/ 29 h 43"/>
                      <a:gd name="T20" fmla="*/ 48 w 49"/>
                      <a:gd name="T21" fmla="*/ 19 h 43"/>
                      <a:gd name="T22" fmla="*/ 44 w 49"/>
                      <a:gd name="T23" fmla="*/ 9 h 43"/>
                      <a:gd name="T24" fmla="*/ 38 w 49"/>
                      <a:gd name="T25" fmla="*/ 2 h 43"/>
                      <a:gd name="T26" fmla="*/ 27 w 49"/>
                      <a:gd name="T27" fmla="*/ 0 h 43"/>
                      <a:gd name="T28" fmla="*/ 12 w 49"/>
                      <a:gd name="T29" fmla="*/ 2 h 43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49"/>
                      <a:gd name="T46" fmla="*/ 0 h 43"/>
                      <a:gd name="T47" fmla="*/ 49 w 49"/>
                      <a:gd name="T48" fmla="*/ 43 h 43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49" h="43">
                        <a:moveTo>
                          <a:pt x="12" y="2"/>
                        </a:moveTo>
                        <a:lnTo>
                          <a:pt x="3" y="11"/>
                        </a:lnTo>
                        <a:lnTo>
                          <a:pt x="0" y="19"/>
                        </a:lnTo>
                        <a:lnTo>
                          <a:pt x="0" y="25"/>
                        </a:lnTo>
                        <a:lnTo>
                          <a:pt x="5" y="42"/>
                        </a:lnTo>
                        <a:lnTo>
                          <a:pt x="10" y="42"/>
                        </a:lnTo>
                        <a:lnTo>
                          <a:pt x="18" y="37"/>
                        </a:lnTo>
                        <a:lnTo>
                          <a:pt x="33" y="36"/>
                        </a:lnTo>
                        <a:lnTo>
                          <a:pt x="38" y="31"/>
                        </a:lnTo>
                        <a:lnTo>
                          <a:pt x="42" y="29"/>
                        </a:lnTo>
                        <a:lnTo>
                          <a:pt x="48" y="19"/>
                        </a:lnTo>
                        <a:lnTo>
                          <a:pt x="44" y="9"/>
                        </a:lnTo>
                        <a:lnTo>
                          <a:pt x="38" y="2"/>
                        </a:lnTo>
                        <a:lnTo>
                          <a:pt x="27" y="0"/>
                        </a:lnTo>
                        <a:lnTo>
                          <a:pt x="12" y="2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3" name="Freeform 79"/>
                  <p:cNvSpPr>
                    <a:spLocks/>
                  </p:cNvSpPr>
                  <p:nvPr/>
                </p:nvSpPr>
                <p:spPr bwMode="auto">
                  <a:xfrm>
                    <a:off x="3093" y="1731"/>
                    <a:ext cx="44" cy="60"/>
                  </a:xfrm>
                  <a:custGeom>
                    <a:avLst/>
                    <a:gdLst>
                      <a:gd name="T0" fmla="*/ 21 w 44"/>
                      <a:gd name="T1" fmla="*/ 0 h 60"/>
                      <a:gd name="T2" fmla="*/ 31 w 44"/>
                      <a:gd name="T3" fmla="*/ 0 h 60"/>
                      <a:gd name="T4" fmla="*/ 40 w 44"/>
                      <a:gd name="T5" fmla="*/ 7 h 60"/>
                      <a:gd name="T6" fmla="*/ 43 w 44"/>
                      <a:gd name="T7" fmla="*/ 13 h 60"/>
                      <a:gd name="T8" fmla="*/ 43 w 44"/>
                      <a:gd name="T9" fmla="*/ 21 h 60"/>
                      <a:gd name="T10" fmla="*/ 35 w 44"/>
                      <a:gd name="T11" fmla="*/ 29 h 60"/>
                      <a:gd name="T12" fmla="*/ 28 w 44"/>
                      <a:gd name="T13" fmla="*/ 36 h 60"/>
                      <a:gd name="T14" fmla="*/ 27 w 44"/>
                      <a:gd name="T15" fmla="*/ 41 h 60"/>
                      <a:gd name="T16" fmla="*/ 30 w 44"/>
                      <a:gd name="T17" fmla="*/ 46 h 60"/>
                      <a:gd name="T18" fmla="*/ 33 w 44"/>
                      <a:gd name="T19" fmla="*/ 54 h 60"/>
                      <a:gd name="T20" fmla="*/ 25 w 44"/>
                      <a:gd name="T21" fmla="*/ 59 h 60"/>
                      <a:gd name="T22" fmla="*/ 14 w 44"/>
                      <a:gd name="T23" fmla="*/ 58 h 60"/>
                      <a:gd name="T24" fmla="*/ 7 w 44"/>
                      <a:gd name="T25" fmla="*/ 54 h 60"/>
                      <a:gd name="T26" fmla="*/ 0 w 44"/>
                      <a:gd name="T27" fmla="*/ 46 h 60"/>
                      <a:gd name="T28" fmla="*/ 0 w 44"/>
                      <a:gd name="T29" fmla="*/ 20 h 60"/>
                      <a:gd name="T30" fmla="*/ 5 w 44"/>
                      <a:gd name="T31" fmla="*/ 9 h 60"/>
                      <a:gd name="T32" fmla="*/ 10 w 44"/>
                      <a:gd name="T33" fmla="*/ 3 h 60"/>
                      <a:gd name="T34" fmla="*/ 21 w 44"/>
                      <a:gd name="T35" fmla="*/ 0 h 6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4"/>
                      <a:gd name="T55" fmla="*/ 0 h 60"/>
                      <a:gd name="T56" fmla="*/ 44 w 44"/>
                      <a:gd name="T57" fmla="*/ 60 h 6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4" h="60">
                        <a:moveTo>
                          <a:pt x="21" y="0"/>
                        </a:moveTo>
                        <a:lnTo>
                          <a:pt x="31" y="0"/>
                        </a:lnTo>
                        <a:lnTo>
                          <a:pt x="40" y="7"/>
                        </a:lnTo>
                        <a:lnTo>
                          <a:pt x="43" y="13"/>
                        </a:lnTo>
                        <a:lnTo>
                          <a:pt x="43" y="21"/>
                        </a:lnTo>
                        <a:lnTo>
                          <a:pt x="35" y="29"/>
                        </a:lnTo>
                        <a:lnTo>
                          <a:pt x="28" y="36"/>
                        </a:lnTo>
                        <a:lnTo>
                          <a:pt x="27" y="41"/>
                        </a:lnTo>
                        <a:lnTo>
                          <a:pt x="30" y="46"/>
                        </a:lnTo>
                        <a:lnTo>
                          <a:pt x="33" y="54"/>
                        </a:lnTo>
                        <a:lnTo>
                          <a:pt x="25" y="59"/>
                        </a:lnTo>
                        <a:lnTo>
                          <a:pt x="14" y="58"/>
                        </a:lnTo>
                        <a:lnTo>
                          <a:pt x="7" y="54"/>
                        </a:lnTo>
                        <a:lnTo>
                          <a:pt x="0" y="46"/>
                        </a:lnTo>
                        <a:lnTo>
                          <a:pt x="0" y="20"/>
                        </a:lnTo>
                        <a:lnTo>
                          <a:pt x="5" y="9"/>
                        </a:lnTo>
                        <a:lnTo>
                          <a:pt x="10" y="3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4" name="Freeform 80"/>
                  <p:cNvSpPr>
                    <a:spLocks/>
                  </p:cNvSpPr>
                  <p:nvPr/>
                </p:nvSpPr>
                <p:spPr bwMode="auto">
                  <a:xfrm>
                    <a:off x="3224" y="2669"/>
                    <a:ext cx="229" cy="277"/>
                  </a:xfrm>
                  <a:custGeom>
                    <a:avLst/>
                    <a:gdLst>
                      <a:gd name="T0" fmla="*/ 18 w 229"/>
                      <a:gd name="T1" fmla="*/ 3 h 277"/>
                      <a:gd name="T2" fmla="*/ 27 w 229"/>
                      <a:gd name="T3" fmla="*/ 18 h 277"/>
                      <a:gd name="T4" fmla="*/ 42 w 229"/>
                      <a:gd name="T5" fmla="*/ 40 h 277"/>
                      <a:gd name="T6" fmla="*/ 65 w 229"/>
                      <a:gd name="T7" fmla="*/ 65 h 277"/>
                      <a:gd name="T8" fmla="*/ 83 w 229"/>
                      <a:gd name="T9" fmla="*/ 81 h 277"/>
                      <a:gd name="T10" fmla="*/ 119 w 229"/>
                      <a:gd name="T11" fmla="*/ 108 h 277"/>
                      <a:gd name="T12" fmla="*/ 130 w 229"/>
                      <a:gd name="T13" fmla="*/ 117 h 277"/>
                      <a:gd name="T14" fmla="*/ 155 w 229"/>
                      <a:gd name="T15" fmla="*/ 131 h 277"/>
                      <a:gd name="T16" fmla="*/ 182 w 229"/>
                      <a:gd name="T17" fmla="*/ 144 h 277"/>
                      <a:gd name="T18" fmla="*/ 184 w 229"/>
                      <a:gd name="T19" fmla="*/ 148 h 277"/>
                      <a:gd name="T20" fmla="*/ 183 w 229"/>
                      <a:gd name="T21" fmla="*/ 153 h 277"/>
                      <a:gd name="T22" fmla="*/ 177 w 229"/>
                      <a:gd name="T23" fmla="*/ 156 h 277"/>
                      <a:gd name="T24" fmla="*/ 165 w 229"/>
                      <a:gd name="T25" fmla="*/ 154 h 277"/>
                      <a:gd name="T26" fmla="*/ 152 w 229"/>
                      <a:gd name="T27" fmla="*/ 154 h 277"/>
                      <a:gd name="T28" fmla="*/ 144 w 229"/>
                      <a:gd name="T29" fmla="*/ 158 h 277"/>
                      <a:gd name="T30" fmla="*/ 143 w 229"/>
                      <a:gd name="T31" fmla="*/ 165 h 277"/>
                      <a:gd name="T32" fmla="*/ 150 w 229"/>
                      <a:gd name="T33" fmla="*/ 184 h 277"/>
                      <a:gd name="T34" fmla="*/ 161 w 229"/>
                      <a:gd name="T35" fmla="*/ 200 h 277"/>
                      <a:gd name="T36" fmla="*/ 173 w 229"/>
                      <a:gd name="T37" fmla="*/ 216 h 277"/>
                      <a:gd name="T38" fmla="*/ 186 w 229"/>
                      <a:gd name="T39" fmla="*/ 223 h 277"/>
                      <a:gd name="T40" fmla="*/ 200 w 229"/>
                      <a:gd name="T41" fmla="*/ 226 h 277"/>
                      <a:gd name="T42" fmla="*/ 218 w 229"/>
                      <a:gd name="T43" fmla="*/ 228 h 277"/>
                      <a:gd name="T44" fmla="*/ 227 w 229"/>
                      <a:gd name="T45" fmla="*/ 235 h 277"/>
                      <a:gd name="T46" fmla="*/ 228 w 229"/>
                      <a:gd name="T47" fmla="*/ 248 h 277"/>
                      <a:gd name="T48" fmla="*/ 227 w 229"/>
                      <a:gd name="T49" fmla="*/ 252 h 277"/>
                      <a:gd name="T50" fmla="*/ 224 w 229"/>
                      <a:gd name="T51" fmla="*/ 257 h 277"/>
                      <a:gd name="T52" fmla="*/ 218 w 229"/>
                      <a:gd name="T53" fmla="*/ 257 h 277"/>
                      <a:gd name="T54" fmla="*/ 207 w 229"/>
                      <a:gd name="T55" fmla="*/ 245 h 277"/>
                      <a:gd name="T56" fmla="*/ 199 w 229"/>
                      <a:gd name="T57" fmla="*/ 245 h 277"/>
                      <a:gd name="T58" fmla="*/ 196 w 229"/>
                      <a:gd name="T59" fmla="*/ 245 h 277"/>
                      <a:gd name="T60" fmla="*/ 190 w 229"/>
                      <a:gd name="T61" fmla="*/ 248 h 277"/>
                      <a:gd name="T62" fmla="*/ 196 w 229"/>
                      <a:gd name="T63" fmla="*/ 257 h 277"/>
                      <a:gd name="T64" fmla="*/ 202 w 229"/>
                      <a:gd name="T65" fmla="*/ 265 h 277"/>
                      <a:gd name="T66" fmla="*/ 201 w 229"/>
                      <a:gd name="T67" fmla="*/ 273 h 277"/>
                      <a:gd name="T68" fmla="*/ 199 w 229"/>
                      <a:gd name="T69" fmla="*/ 275 h 277"/>
                      <a:gd name="T70" fmla="*/ 191 w 229"/>
                      <a:gd name="T71" fmla="*/ 276 h 277"/>
                      <a:gd name="T72" fmla="*/ 178 w 229"/>
                      <a:gd name="T73" fmla="*/ 270 h 277"/>
                      <a:gd name="T74" fmla="*/ 172 w 229"/>
                      <a:gd name="T75" fmla="*/ 264 h 277"/>
                      <a:gd name="T76" fmla="*/ 160 w 229"/>
                      <a:gd name="T77" fmla="*/ 248 h 277"/>
                      <a:gd name="T78" fmla="*/ 146 w 229"/>
                      <a:gd name="T79" fmla="*/ 220 h 277"/>
                      <a:gd name="T80" fmla="*/ 113 w 229"/>
                      <a:gd name="T81" fmla="*/ 168 h 277"/>
                      <a:gd name="T82" fmla="*/ 91 w 229"/>
                      <a:gd name="T83" fmla="*/ 141 h 277"/>
                      <a:gd name="T84" fmla="*/ 80 w 229"/>
                      <a:gd name="T85" fmla="*/ 123 h 277"/>
                      <a:gd name="T86" fmla="*/ 66 w 229"/>
                      <a:gd name="T87" fmla="*/ 116 h 277"/>
                      <a:gd name="T88" fmla="*/ 52 w 229"/>
                      <a:gd name="T89" fmla="*/ 104 h 277"/>
                      <a:gd name="T90" fmla="*/ 33 w 229"/>
                      <a:gd name="T91" fmla="*/ 81 h 277"/>
                      <a:gd name="T92" fmla="*/ 20 w 229"/>
                      <a:gd name="T93" fmla="*/ 65 h 277"/>
                      <a:gd name="T94" fmla="*/ 16 w 229"/>
                      <a:gd name="T95" fmla="*/ 58 h 277"/>
                      <a:gd name="T96" fmla="*/ 16 w 229"/>
                      <a:gd name="T97" fmla="*/ 51 h 277"/>
                      <a:gd name="T98" fmla="*/ 20 w 229"/>
                      <a:gd name="T99" fmla="*/ 46 h 277"/>
                      <a:gd name="T100" fmla="*/ 22 w 229"/>
                      <a:gd name="T101" fmla="*/ 38 h 277"/>
                      <a:gd name="T102" fmla="*/ 14 w 229"/>
                      <a:gd name="T103" fmla="*/ 31 h 277"/>
                      <a:gd name="T104" fmla="*/ 6 w 229"/>
                      <a:gd name="T105" fmla="*/ 27 h 277"/>
                      <a:gd name="T106" fmla="*/ 1 w 229"/>
                      <a:gd name="T107" fmla="*/ 26 h 277"/>
                      <a:gd name="T108" fmla="*/ 1 w 229"/>
                      <a:gd name="T109" fmla="*/ 17 h 277"/>
                      <a:gd name="T110" fmla="*/ 0 w 229"/>
                      <a:gd name="T111" fmla="*/ 6 h 277"/>
                      <a:gd name="T112" fmla="*/ 7 w 229"/>
                      <a:gd name="T113" fmla="*/ 0 h 277"/>
                      <a:gd name="T114" fmla="*/ 18 w 229"/>
                      <a:gd name="T115" fmla="*/ 3 h 277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229"/>
                      <a:gd name="T175" fmla="*/ 0 h 277"/>
                      <a:gd name="T176" fmla="*/ 229 w 229"/>
                      <a:gd name="T177" fmla="*/ 277 h 277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229" h="277">
                        <a:moveTo>
                          <a:pt x="18" y="3"/>
                        </a:moveTo>
                        <a:lnTo>
                          <a:pt x="27" y="18"/>
                        </a:lnTo>
                        <a:lnTo>
                          <a:pt x="42" y="40"/>
                        </a:lnTo>
                        <a:lnTo>
                          <a:pt x="65" y="65"/>
                        </a:lnTo>
                        <a:lnTo>
                          <a:pt x="83" y="81"/>
                        </a:lnTo>
                        <a:lnTo>
                          <a:pt x="119" y="108"/>
                        </a:lnTo>
                        <a:lnTo>
                          <a:pt x="130" y="117"/>
                        </a:lnTo>
                        <a:lnTo>
                          <a:pt x="155" y="131"/>
                        </a:lnTo>
                        <a:lnTo>
                          <a:pt x="182" y="144"/>
                        </a:lnTo>
                        <a:lnTo>
                          <a:pt x="184" y="148"/>
                        </a:lnTo>
                        <a:lnTo>
                          <a:pt x="183" y="153"/>
                        </a:lnTo>
                        <a:lnTo>
                          <a:pt x="177" y="156"/>
                        </a:lnTo>
                        <a:lnTo>
                          <a:pt x="165" y="154"/>
                        </a:lnTo>
                        <a:lnTo>
                          <a:pt x="152" y="154"/>
                        </a:lnTo>
                        <a:lnTo>
                          <a:pt x="144" y="158"/>
                        </a:lnTo>
                        <a:lnTo>
                          <a:pt x="143" y="165"/>
                        </a:lnTo>
                        <a:lnTo>
                          <a:pt x="150" y="184"/>
                        </a:lnTo>
                        <a:lnTo>
                          <a:pt x="161" y="200"/>
                        </a:lnTo>
                        <a:lnTo>
                          <a:pt x="173" y="216"/>
                        </a:lnTo>
                        <a:lnTo>
                          <a:pt x="186" y="223"/>
                        </a:lnTo>
                        <a:lnTo>
                          <a:pt x="200" y="226"/>
                        </a:lnTo>
                        <a:lnTo>
                          <a:pt x="218" y="228"/>
                        </a:lnTo>
                        <a:lnTo>
                          <a:pt x="227" y="235"/>
                        </a:lnTo>
                        <a:lnTo>
                          <a:pt x="228" y="248"/>
                        </a:lnTo>
                        <a:lnTo>
                          <a:pt x="227" y="252"/>
                        </a:lnTo>
                        <a:lnTo>
                          <a:pt x="224" y="257"/>
                        </a:lnTo>
                        <a:lnTo>
                          <a:pt x="218" y="257"/>
                        </a:lnTo>
                        <a:lnTo>
                          <a:pt x="207" y="245"/>
                        </a:lnTo>
                        <a:lnTo>
                          <a:pt x="199" y="245"/>
                        </a:lnTo>
                        <a:lnTo>
                          <a:pt x="196" y="245"/>
                        </a:lnTo>
                        <a:lnTo>
                          <a:pt x="190" y="248"/>
                        </a:lnTo>
                        <a:lnTo>
                          <a:pt x="196" y="257"/>
                        </a:lnTo>
                        <a:lnTo>
                          <a:pt x="202" y="265"/>
                        </a:lnTo>
                        <a:lnTo>
                          <a:pt x="201" y="273"/>
                        </a:lnTo>
                        <a:lnTo>
                          <a:pt x="199" y="275"/>
                        </a:lnTo>
                        <a:lnTo>
                          <a:pt x="191" y="276"/>
                        </a:lnTo>
                        <a:lnTo>
                          <a:pt x="178" y="270"/>
                        </a:lnTo>
                        <a:lnTo>
                          <a:pt x="172" y="264"/>
                        </a:lnTo>
                        <a:lnTo>
                          <a:pt x="160" y="248"/>
                        </a:lnTo>
                        <a:lnTo>
                          <a:pt x="146" y="220"/>
                        </a:lnTo>
                        <a:lnTo>
                          <a:pt x="113" y="168"/>
                        </a:lnTo>
                        <a:lnTo>
                          <a:pt x="91" y="141"/>
                        </a:lnTo>
                        <a:lnTo>
                          <a:pt x="80" y="123"/>
                        </a:lnTo>
                        <a:lnTo>
                          <a:pt x="66" y="116"/>
                        </a:lnTo>
                        <a:lnTo>
                          <a:pt x="52" y="104"/>
                        </a:lnTo>
                        <a:lnTo>
                          <a:pt x="33" y="81"/>
                        </a:lnTo>
                        <a:lnTo>
                          <a:pt x="20" y="65"/>
                        </a:lnTo>
                        <a:lnTo>
                          <a:pt x="16" y="58"/>
                        </a:lnTo>
                        <a:lnTo>
                          <a:pt x="16" y="51"/>
                        </a:lnTo>
                        <a:lnTo>
                          <a:pt x="20" y="46"/>
                        </a:lnTo>
                        <a:lnTo>
                          <a:pt x="22" y="38"/>
                        </a:lnTo>
                        <a:lnTo>
                          <a:pt x="14" y="31"/>
                        </a:lnTo>
                        <a:lnTo>
                          <a:pt x="6" y="27"/>
                        </a:lnTo>
                        <a:lnTo>
                          <a:pt x="1" y="26"/>
                        </a:lnTo>
                        <a:lnTo>
                          <a:pt x="1" y="17"/>
                        </a:lnTo>
                        <a:lnTo>
                          <a:pt x="0" y="6"/>
                        </a:lnTo>
                        <a:lnTo>
                          <a:pt x="7" y="0"/>
                        </a:lnTo>
                        <a:lnTo>
                          <a:pt x="18" y="3"/>
                        </a:lnTo>
                      </a:path>
                    </a:pathLst>
                  </a:custGeom>
                  <a:solidFill>
                    <a:srgbClr val="DADADA"/>
                  </a:solidFill>
                  <a:ln w="254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4583" name="Line 91"/>
            <p:cNvSpPr>
              <a:spLocks noChangeShapeType="1"/>
            </p:cNvSpPr>
            <p:nvPr/>
          </p:nvSpPr>
          <p:spPr bwMode="auto">
            <a:xfrm flipV="1">
              <a:off x="1392" y="2640"/>
              <a:ext cx="336" cy="24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92"/>
            <p:cNvSpPr>
              <a:spLocks noChangeShapeType="1"/>
            </p:cNvSpPr>
            <p:nvPr/>
          </p:nvSpPr>
          <p:spPr bwMode="auto">
            <a:xfrm flipV="1">
              <a:off x="1728" y="2400"/>
              <a:ext cx="240" cy="24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93"/>
            <p:cNvSpPr>
              <a:spLocks noChangeShapeType="1"/>
            </p:cNvSpPr>
            <p:nvPr/>
          </p:nvSpPr>
          <p:spPr bwMode="auto">
            <a:xfrm>
              <a:off x="1920" y="2976"/>
              <a:ext cx="816" cy="288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94"/>
            <p:cNvSpPr>
              <a:spLocks noChangeShapeType="1"/>
            </p:cNvSpPr>
            <p:nvPr/>
          </p:nvSpPr>
          <p:spPr bwMode="auto">
            <a:xfrm flipH="1">
              <a:off x="2736" y="2736"/>
              <a:ext cx="384" cy="57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95"/>
            <p:cNvSpPr>
              <a:spLocks noChangeShapeType="1"/>
            </p:cNvSpPr>
            <p:nvPr/>
          </p:nvSpPr>
          <p:spPr bwMode="auto">
            <a:xfrm flipH="1">
              <a:off x="3744" y="2496"/>
              <a:ext cx="96" cy="86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96"/>
            <p:cNvSpPr>
              <a:spLocks noChangeShapeType="1"/>
            </p:cNvSpPr>
            <p:nvPr/>
          </p:nvSpPr>
          <p:spPr bwMode="auto">
            <a:xfrm flipV="1">
              <a:off x="3120" y="2496"/>
              <a:ext cx="720" cy="24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23"/>
            <p:cNvSpPr>
              <a:spLocks noChangeShapeType="1"/>
            </p:cNvSpPr>
            <p:nvPr/>
          </p:nvSpPr>
          <p:spPr bwMode="auto">
            <a:xfrm flipV="1">
              <a:off x="1920" y="2736"/>
              <a:ext cx="1200" cy="192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24"/>
            <p:cNvSpPr>
              <a:spLocks noChangeShapeType="1"/>
            </p:cNvSpPr>
            <p:nvPr/>
          </p:nvSpPr>
          <p:spPr bwMode="auto">
            <a:xfrm flipV="1">
              <a:off x="2208" y="3312"/>
              <a:ext cx="528" cy="24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25"/>
            <p:cNvSpPr>
              <a:spLocks noChangeShapeType="1"/>
            </p:cNvSpPr>
            <p:nvPr/>
          </p:nvSpPr>
          <p:spPr bwMode="auto">
            <a:xfrm flipV="1">
              <a:off x="1680" y="3552"/>
              <a:ext cx="528" cy="9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26"/>
            <p:cNvSpPr>
              <a:spLocks noChangeShapeType="1"/>
            </p:cNvSpPr>
            <p:nvPr/>
          </p:nvSpPr>
          <p:spPr bwMode="auto">
            <a:xfrm flipH="1">
              <a:off x="1680" y="2928"/>
              <a:ext cx="240" cy="72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27"/>
            <p:cNvSpPr>
              <a:spLocks noChangeShapeType="1"/>
            </p:cNvSpPr>
            <p:nvPr/>
          </p:nvSpPr>
          <p:spPr bwMode="auto">
            <a:xfrm>
              <a:off x="1392" y="2880"/>
              <a:ext cx="528" cy="9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28"/>
            <p:cNvSpPr>
              <a:spLocks noChangeShapeType="1"/>
            </p:cNvSpPr>
            <p:nvPr/>
          </p:nvSpPr>
          <p:spPr bwMode="auto">
            <a:xfrm flipH="1">
              <a:off x="1920" y="2400"/>
              <a:ext cx="48" cy="57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81"/>
            <p:cNvSpPr>
              <a:spLocks noChangeAspect="1" noChangeArrowheads="1"/>
            </p:cNvSpPr>
            <p:nvPr/>
          </p:nvSpPr>
          <p:spPr bwMode="auto">
            <a:xfrm>
              <a:off x="1629" y="2539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4596" name="Oval 82"/>
            <p:cNvSpPr>
              <a:spLocks noChangeAspect="1" noChangeArrowheads="1"/>
            </p:cNvSpPr>
            <p:nvPr/>
          </p:nvSpPr>
          <p:spPr bwMode="auto">
            <a:xfrm>
              <a:off x="1245" y="2779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4597" name="Oval 83"/>
            <p:cNvSpPr>
              <a:spLocks noChangeAspect="1" noChangeArrowheads="1"/>
            </p:cNvSpPr>
            <p:nvPr/>
          </p:nvSpPr>
          <p:spPr bwMode="auto">
            <a:xfrm>
              <a:off x="1773" y="2827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4598" name="Oval 84"/>
            <p:cNvSpPr>
              <a:spLocks noChangeAspect="1" noChangeArrowheads="1"/>
            </p:cNvSpPr>
            <p:nvPr/>
          </p:nvSpPr>
          <p:spPr bwMode="auto">
            <a:xfrm>
              <a:off x="1869" y="2299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4599" name="Oval 85"/>
            <p:cNvSpPr>
              <a:spLocks noChangeAspect="1" noChangeArrowheads="1"/>
            </p:cNvSpPr>
            <p:nvPr/>
          </p:nvSpPr>
          <p:spPr bwMode="auto">
            <a:xfrm>
              <a:off x="1581" y="3547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E</a:t>
              </a:r>
            </a:p>
          </p:txBody>
        </p:sp>
        <p:sp>
          <p:nvSpPr>
            <p:cNvPr id="24600" name="Oval 86"/>
            <p:cNvSpPr>
              <a:spLocks noChangeAspect="1" noChangeArrowheads="1"/>
            </p:cNvSpPr>
            <p:nvPr/>
          </p:nvSpPr>
          <p:spPr bwMode="auto">
            <a:xfrm>
              <a:off x="2061" y="3451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24601" name="Oval 87"/>
            <p:cNvSpPr>
              <a:spLocks noChangeAspect="1" noChangeArrowheads="1"/>
            </p:cNvSpPr>
            <p:nvPr/>
          </p:nvSpPr>
          <p:spPr bwMode="auto">
            <a:xfrm>
              <a:off x="3645" y="3211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24602" name="Oval 88"/>
            <p:cNvSpPr>
              <a:spLocks noChangeAspect="1" noChangeArrowheads="1"/>
            </p:cNvSpPr>
            <p:nvPr/>
          </p:nvSpPr>
          <p:spPr bwMode="auto">
            <a:xfrm>
              <a:off x="3693" y="2395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24603" name="Oval 89"/>
            <p:cNvSpPr>
              <a:spLocks noChangeAspect="1" noChangeArrowheads="1"/>
            </p:cNvSpPr>
            <p:nvPr/>
          </p:nvSpPr>
          <p:spPr bwMode="auto">
            <a:xfrm>
              <a:off x="3021" y="2635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H</a:t>
              </a:r>
            </a:p>
          </p:txBody>
        </p:sp>
        <p:sp>
          <p:nvSpPr>
            <p:cNvPr id="24604" name="Oval 90"/>
            <p:cNvSpPr>
              <a:spLocks noChangeAspect="1" noChangeArrowheads="1"/>
            </p:cNvSpPr>
            <p:nvPr/>
          </p:nvSpPr>
          <p:spPr bwMode="auto">
            <a:xfrm>
              <a:off x="2637" y="3211"/>
              <a:ext cx="230" cy="2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G</a:t>
              </a:r>
            </a:p>
          </p:txBody>
        </p:sp>
      </p:grpSp>
      <p:sp>
        <p:nvSpPr>
          <p:cNvPr id="24579" name="Rectangle 1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Packet-Switched Network Design  (2)</a:t>
            </a:r>
          </a:p>
        </p:txBody>
      </p:sp>
      <p:sp>
        <p:nvSpPr>
          <p:cNvPr id="24580" name="Rectangle 1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variables …</a:t>
            </a:r>
          </a:p>
          <a:p>
            <a:pPr lvl="1" eaLnBrk="1" hangingPunct="1"/>
            <a:r>
              <a:rPr lang="en-US" altLang="en-US" smtClean="0"/>
              <a:t>Network topology</a:t>
            </a:r>
          </a:p>
          <a:p>
            <a:pPr lvl="1" eaLnBrk="1" hangingPunct="1"/>
            <a:r>
              <a:rPr lang="en-US" altLang="en-US" smtClean="0"/>
              <a:t>Channel capacity</a:t>
            </a:r>
          </a:p>
          <a:p>
            <a:pPr lvl="1" eaLnBrk="1" hangingPunct="1"/>
            <a:r>
              <a:rPr lang="en-US" altLang="en-US" smtClean="0"/>
              <a:t>Routing policy</a:t>
            </a:r>
          </a:p>
          <a:p>
            <a:pPr eaLnBrk="1" hangingPunct="1"/>
            <a:r>
              <a:rPr lang="en-US" altLang="en-US" smtClean="0"/>
              <a:t>Performance metrics …</a:t>
            </a:r>
          </a:p>
          <a:p>
            <a:pPr lvl="1" eaLnBrk="1" hangingPunct="1"/>
            <a:r>
              <a:rPr lang="en-US" altLang="en-US" smtClean="0"/>
              <a:t>End-to-end delay</a:t>
            </a:r>
          </a:p>
          <a:p>
            <a:pPr lvl="1" eaLnBrk="1" hangingPunct="1"/>
            <a:r>
              <a:rPr lang="en-US" altLang="en-US" smtClean="0"/>
              <a:t>Throughput</a:t>
            </a:r>
          </a:p>
          <a:p>
            <a:pPr lvl="1" eaLnBrk="1" hangingPunct="1"/>
            <a:r>
              <a:rPr lang="en-US" altLang="en-US" smtClean="0"/>
              <a:t>Reliability</a:t>
            </a:r>
          </a:p>
          <a:p>
            <a:pPr lvl="1" eaLnBrk="1" hangingPunct="1"/>
            <a:r>
              <a:rPr lang="en-US" altLang="en-US" smtClean="0"/>
              <a:t>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Links are bi-directional, but symmetry ensures capacities are the same in both directions, so let us consider only one direction (“L to R”)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Calculating Throughput</a:t>
            </a:r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 rot="-5400000">
            <a:off x="4121150" y="411162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600">
                <a:solidFill>
                  <a:schemeClr val="tx2"/>
                </a:solidFill>
              </a:rPr>
              <a:t>…</a:t>
            </a: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862388"/>
            <a:ext cx="48863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01012"/>
              </p:ext>
            </p:extLst>
          </p:nvPr>
        </p:nvGraphicFramePr>
        <p:xfrm>
          <a:off x="2308225" y="3092451"/>
          <a:ext cx="4267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4" imgW="2120760" imgH="228600" progId="Equation.DSMT4">
                  <p:embed/>
                </p:oleObj>
              </mc:Choice>
              <mc:Fallback>
                <p:oleObj name="Equation" r:id="rId4" imgW="21207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092451"/>
                        <a:ext cx="4267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41505"/>
              </p:ext>
            </p:extLst>
          </p:nvPr>
        </p:nvGraphicFramePr>
        <p:xfrm>
          <a:off x="2323306" y="2509043"/>
          <a:ext cx="4116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6" imgW="2044440" imgH="228600" progId="Equation.DSMT4">
                  <p:embed/>
                </p:oleObj>
              </mc:Choice>
              <mc:Fallback>
                <p:oleObj name="Equation" r:id="rId6" imgW="2044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306" y="2509043"/>
                        <a:ext cx="41163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Link Table  (1)</a:t>
            </a:r>
          </a:p>
        </p:txBody>
      </p:sp>
      <p:sp>
        <p:nvSpPr>
          <p:cNvPr id="49155" name="Rectangle 9"/>
          <p:cNvSpPr>
            <a:spLocks noChangeArrowheads="1"/>
          </p:cNvSpPr>
          <p:nvPr/>
        </p:nvSpPr>
        <p:spPr bwMode="auto">
          <a:xfrm>
            <a:off x="18288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bg1"/>
                </a:solidFill>
              </a:rPr>
              <a:t>3.15</a:t>
            </a: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18288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3.55</a:t>
            </a:r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30480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bg1"/>
                </a:solidFill>
              </a:rPr>
              <a:t>3150</a:t>
            </a:r>
          </a:p>
        </p:txBody>
      </p:sp>
      <p:sp>
        <p:nvSpPr>
          <p:cNvPr id="49158" name="Rectangle 13"/>
          <p:cNvSpPr>
            <a:spLocks noChangeArrowheads="1"/>
          </p:cNvSpPr>
          <p:nvPr/>
        </p:nvSpPr>
        <p:spPr bwMode="auto">
          <a:xfrm>
            <a:off x="30480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bg1"/>
                </a:solidFill>
              </a:rPr>
              <a:t>3550</a:t>
            </a:r>
          </a:p>
        </p:txBody>
      </p:sp>
      <p:sp>
        <p:nvSpPr>
          <p:cNvPr id="49159" name="Rectangle 15"/>
          <p:cNvSpPr>
            <a:spLocks noChangeArrowheads="1"/>
          </p:cNvSpPr>
          <p:nvPr/>
        </p:nvSpPr>
        <p:spPr bwMode="auto">
          <a:xfrm>
            <a:off x="42672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56.12</a:t>
            </a:r>
          </a:p>
        </p:txBody>
      </p:sp>
      <p:sp>
        <p:nvSpPr>
          <p:cNvPr id="49160" name="Rectangle 16"/>
          <p:cNvSpPr>
            <a:spLocks noChangeArrowheads="1"/>
          </p:cNvSpPr>
          <p:nvPr/>
        </p:nvSpPr>
        <p:spPr bwMode="auto">
          <a:xfrm>
            <a:off x="42672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59.58</a:t>
            </a:r>
          </a:p>
        </p:txBody>
      </p:sp>
      <p:sp>
        <p:nvSpPr>
          <p:cNvPr id="49161" name="Rectangle 18"/>
          <p:cNvSpPr>
            <a:spLocks noChangeArrowheads="1"/>
          </p:cNvSpPr>
          <p:nvPr/>
        </p:nvSpPr>
        <p:spPr bwMode="auto">
          <a:xfrm>
            <a:off x="54864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6546</a:t>
            </a:r>
          </a:p>
        </p:txBody>
      </p:sp>
      <p:sp>
        <p:nvSpPr>
          <p:cNvPr id="49162" name="Rectangle 19"/>
          <p:cNvSpPr>
            <a:spLocks noChangeArrowheads="1"/>
          </p:cNvSpPr>
          <p:nvPr/>
        </p:nvSpPr>
        <p:spPr bwMode="auto">
          <a:xfrm>
            <a:off x="54864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7155</a:t>
            </a:r>
          </a:p>
        </p:txBody>
      </p:sp>
      <p:sp>
        <p:nvSpPr>
          <p:cNvPr id="49163" name="Rectangle 21"/>
          <p:cNvSpPr>
            <a:spLocks noChangeArrowheads="1"/>
          </p:cNvSpPr>
          <p:nvPr/>
        </p:nvSpPr>
        <p:spPr bwMode="auto">
          <a:xfrm>
            <a:off x="67056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0.294</a:t>
            </a:r>
          </a:p>
        </p:txBody>
      </p:sp>
      <p:sp>
        <p:nvSpPr>
          <p:cNvPr id="49164" name="Rectangle 22"/>
          <p:cNvSpPr>
            <a:spLocks noChangeArrowheads="1"/>
          </p:cNvSpPr>
          <p:nvPr/>
        </p:nvSpPr>
        <p:spPr bwMode="auto">
          <a:xfrm>
            <a:off x="67056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0.277</a:t>
            </a:r>
          </a:p>
        </p:txBody>
      </p:sp>
      <p:sp>
        <p:nvSpPr>
          <p:cNvPr id="49165" name="Rectangle 24"/>
          <p:cNvSpPr>
            <a:spLocks noChangeArrowheads="1"/>
          </p:cNvSpPr>
          <p:nvPr/>
        </p:nvSpPr>
        <p:spPr bwMode="auto">
          <a:xfrm>
            <a:off x="18288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Pkts/</a:t>
            </a:r>
            <a:br>
              <a:rPr lang="en-US" altLang="en-US" b="0"/>
            </a:br>
            <a:r>
              <a:rPr lang="en-US" altLang="en-US" b="0"/>
              <a:t>second</a:t>
            </a:r>
          </a:p>
        </p:txBody>
      </p:sp>
      <p:sp>
        <p:nvSpPr>
          <p:cNvPr id="49166" name="Rectangle 25"/>
          <p:cNvSpPr>
            <a:spLocks noChangeArrowheads="1"/>
          </p:cNvSpPr>
          <p:nvPr/>
        </p:nvSpPr>
        <p:spPr bwMode="auto">
          <a:xfrm>
            <a:off x="3048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</a:p>
        </p:txBody>
      </p:sp>
      <p:sp>
        <p:nvSpPr>
          <p:cNvPr id="49167" name="Rectangle 26"/>
          <p:cNvSpPr>
            <a:spLocks noChangeArrowheads="1"/>
          </p:cNvSpPr>
          <p:nvPr/>
        </p:nvSpPr>
        <p:spPr bwMode="auto">
          <a:xfrm>
            <a:off x="42672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  <a:r>
              <a:rPr lang="en-US" altLang="en-US" b="0" baseline="30000"/>
              <a:t>1/2</a:t>
            </a:r>
            <a:endParaRPr lang="en-US" altLang="en-US" b="0"/>
          </a:p>
        </p:txBody>
      </p:sp>
      <p:sp>
        <p:nvSpPr>
          <p:cNvPr id="49168" name="Rectangle 27"/>
          <p:cNvSpPr>
            <a:spLocks noChangeArrowheads="1"/>
          </p:cNvSpPr>
          <p:nvPr/>
        </p:nvSpPr>
        <p:spPr bwMode="auto">
          <a:xfrm>
            <a:off x="54864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</a:p>
        </p:txBody>
      </p:sp>
      <p:sp>
        <p:nvSpPr>
          <p:cNvPr id="49169" name="Rectangle 28"/>
          <p:cNvSpPr>
            <a:spLocks noChangeArrowheads="1"/>
          </p:cNvSpPr>
          <p:nvPr/>
        </p:nvSpPr>
        <p:spPr bwMode="auto">
          <a:xfrm>
            <a:off x="67056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seconds</a:t>
            </a:r>
          </a:p>
        </p:txBody>
      </p:sp>
      <p:sp>
        <p:nvSpPr>
          <p:cNvPr id="49170" name="Rectangle 39"/>
          <p:cNvSpPr>
            <a:spLocks noChangeArrowheads="1"/>
          </p:cNvSpPr>
          <p:nvPr/>
        </p:nvSpPr>
        <p:spPr bwMode="auto">
          <a:xfrm>
            <a:off x="1295400" y="21336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49171" name="Rectangle 40"/>
          <p:cNvSpPr>
            <a:spLocks noChangeArrowheads="1"/>
          </p:cNvSpPr>
          <p:nvPr/>
        </p:nvSpPr>
        <p:spPr bwMode="auto">
          <a:xfrm>
            <a:off x="1295400" y="29718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49172" name="Rectangle 41"/>
          <p:cNvSpPr>
            <a:spLocks noChangeArrowheads="1"/>
          </p:cNvSpPr>
          <p:nvPr/>
        </p:nvSpPr>
        <p:spPr bwMode="auto">
          <a:xfrm>
            <a:off x="1295400" y="38100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49173" name="Rectangle 42"/>
          <p:cNvSpPr>
            <a:spLocks noChangeArrowheads="1"/>
          </p:cNvSpPr>
          <p:nvPr/>
        </p:nvSpPr>
        <p:spPr bwMode="auto">
          <a:xfrm>
            <a:off x="1295400" y="46482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4:</a:t>
            </a:r>
          </a:p>
        </p:txBody>
      </p:sp>
      <p:sp>
        <p:nvSpPr>
          <p:cNvPr id="49174" name="Rectangle 43"/>
          <p:cNvSpPr>
            <a:spLocks noChangeArrowheads="1"/>
          </p:cNvSpPr>
          <p:nvPr/>
        </p:nvSpPr>
        <p:spPr bwMode="auto">
          <a:xfrm>
            <a:off x="1295400" y="1600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u="sng">
                <a:solidFill>
                  <a:schemeClr val="tx2"/>
                </a:solidFill>
              </a:rPr>
              <a:t>Link</a:t>
            </a:r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49175" name="Rectangle 44"/>
          <p:cNvSpPr>
            <a:spLocks noChangeArrowheads="1"/>
          </p:cNvSpPr>
          <p:nvPr/>
        </p:nvSpPr>
        <p:spPr bwMode="auto">
          <a:xfrm>
            <a:off x="18288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3.64</a:t>
            </a:r>
          </a:p>
        </p:txBody>
      </p:sp>
      <p:sp>
        <p:nvSpPr>
          <p:cNvPr id="49176" name="Rectangle 45"/>
          <p:cNvSpPr>
            <a:spLocks noChangeArrowheads="1"/>
          </p:cNvSpPr>
          <p:nvPr/>
        </p:nvSpPr>
        <p:spPr bwMode="auto">
          <a:xfrm>
            <a:off x="30480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3640</a:t>
            </a:r>
          </a:p>
        </p:txBody>
      </p:sp>
      <p:sp>
        <p:nvSpPr>
          <p:cNvPr id="49177" name="Rectangle 46"/>
          <p:cNvSpPr>
            <a:spLocks noChangeArrowheads="1"/>
          </p:cNvSpPr>
          <p:nvPr/>
        </p:nvSpPr>
        <p:spPr bwMode="auto">
          <a:xfrm>
            <a:off x="42672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60.3</a:t>
            </a:r>
          </a:p>
        </p:txBody>
      </p:sp>
      <p:sp>
        <p:nvSpPr>
          <p:cNvPr id="49178" name="Rectangle 47"/>
          <p:cNvSpPr>
            <a:spLocks noChangeArrowheads="1"/>
          </p:cNvSpPr>
          <p:nvPr/>
        </p:nvSpPr>
        <p:spPr bwMode="auto">
          <a:xfrm>
            <a:off x="54864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7291</a:t>
            </a:r>
          </a:p>
        </p:txBody>
      </p:sp>
      <p:sp>
        <p:nvSpPr>
          <p:cNvPr id="49179" name="Rectangle 48"/>
          <p:cNvSpPr>
            <a:spLocks noChangeArrowheads="1"/>
          </p:cNvSpPr>
          <p:nvPr/>
        </p:nvSpPr>
        <p:spPr bwMode="auto">
          <a:xfrm>
            <a:off x="6705600" y="4648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0.274</a:t>
            </a:r>
          </a:p>
        </p:txBody>
      </p:sp>
      <p:sp>
        <p:nvSpPr>
          <p:cNvPr id="49180" name="Rectangle 49"/>
          <p:cNvSpPr>
            <a:spLocks noChangeArrowheads="1"/>
          </p:cNvSpPr>
          <p:nvPr/>
        </p:nvSpPr>
        <p:spPr bwMode="auto">
          <a:xfrm>
            <a:off x="18288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0.13</a:t>
            </a:r>
          </a:p>
        </p:txBody>
      </p:sp>
      <p:sp>
        <p:nvSpPr>
          <p:cNvPr id="49181" name="Rectangle 50"/>
          <p:cNvSpPr>
            <a:spLocks noChangeArrowheads="1"/>
          </p:cNvSpPr>
          <p:nvPr/>
        </p:nvSpPr>
        <p:spPr bwMode="auto">
          <a:xfrm>
            <a:off x="30480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49182" name="Rectangle 51"/>
          <p:cNvSpPr>
            <a:spLocks noChangeArrowheads="1"/>
          </p:cNvSpPr>
          <p:nvPr/>
        </p:nvSpPr>
        <p:spPr bwMode="auto">
          <a:xfrm>
            <a:off x="42672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11.4</a:t>
            </a:r>
          </a:p>
        </p:txBody>
      </p:sp>
      <p:sp>
        <p:nvSpPr>
          <p:cNvPr id="49183" name="Rectangle 52"/>
          <p:cNvSpPr>
            <a:spLocks noChangeArrowheads="1"/>
          </p:cNvSpPr>
          <p:nvPr/>
        </p:nvSpPr>
        <p:spPr bwMode="auto">
          <a:xfrm>
            <a:off x="54864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820</a:t>
            </a:r>
          </a:p>
        </p:txBody>
      </p:sp>
      <p:sp>
        <p:nvSpPr>
          <p:cNvPr id="49184" name="Rectangle 53"/>
          <p:cNvSpPr>
            <a:spLocks noChangeArrowheads="1"/>
          </p:cNvSpPr>
          <p:nvPr/>
        </p:nvSpPr>
        <p:spPr bwMode="auto">
          <a:xfrm>
            <a:off x="67056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1.45</a:t>
            </a: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7834" y="1562747"/>
            <a:ext cx="621131" cy="52322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63064" y="1562747"/>
            <a:ext cx="589071" cy="52322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64347" y="1562747"/>
            <a:ext cx="824905" cy="52322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84632" y="1562747"/>
            <a:ext cx="622735" cy="523220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1913" y="1562745"/>
            <a:ext cx="1066574" cy="523220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Link Table  (2)</a:t>
            </a:r>
          </a:p>
        </p:txBody>
      </p: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18288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0.82</a:t>
            </a: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18288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3.88</a:t>
            </a: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30480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820</a:t>
            </a:r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30480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3880</a:t>
            </a:r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42672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28.64</a:t>
            </a:r>
          </a:p>
        </p:txBody>
      </p:sp>
      <p:sp>
        <p:nvSpPr>
          <p:cNvPr id="50184" name="Rectangle 14"/>
          <p:cNvSpPr>
            <a:spLocks noChangeArrowheads="1"/>
          </p:cNvSpPr>
          <p:nvPr/>
        </p:nvSpPr>
        <p:spPr bwMode="auto">
          <a:xfrm>
            <a:off x="42672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62.29</a:t>
            </a:r>
          </a:p>
        </p:txBody>
      </p:sp>
      <p:sp>
        <p:nvSpPr>
          <p:cNvPr id="50185" name="Rectangle 15"/>
          <p:cNvSpPr>
            <a:spLocks noChangeArrowheads="1"/>
          </p:cNvSpPr>
          <p:nvPr/>
        </p:nvSpPr>
        <p:spPr bwMode="auto">
          <a:xfrm>
            <a:off x="54864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2553</a:t>
            </a:r>
          </a:p>
        </p:txBody>
      </p:sp>
      <p:sp>
        <p:nvSpPr>
          <p:cNvPr id="50186" name="Rectangle 16"/>
          <p:cNvSpPr>
            <a:spLocks noChangeArrowheads="1"/>
          </p:cNvSpPr>
          <p:nvPr/>
        </p:nvSpPr>
        <p:spPr bwMode="auto">
          <a:xfrm>
            <a:off x="54864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7649</a:t>
            </a:r>
          </a:p>
        </p:txBody>
      </p:sp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67056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0.577</a:t>
            </a:r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67056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0.265</a:t>
            </a:r>
          </a:p>
        </p:txBody>
      </p:sp>
      <p:sp>
        <p:nvSpPr>
          <p:cNvPr id="50189" name="Rectangle 19"/>
          <p:cNvSpPr>
            <a:spLocks noChangeArrowheads="1"/>
          </p:cNvSpPr>
          <p:nvPr/>
        </p:nvSpPr>
        <p:spPr bwMode="auto">
          <a:xfrm>
            <a:off x="18288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Pkts/</a:t>
            </a:r>
            <a:br>
              <a:rPr lang="en-US" altLang="en-US" b="0"/>
            </a:br>
            <a:r>
              <a:rPr lang="en-US" altLang="en-US" b="0"/>
              <a:t>second</a:t>
            </a:r>
          </a:p>
        </p:txBody>
      </p:sp>
      <p:sp>
        <p:nvSpPr>
          <p:cNvPr id="50190" name="Rectangle 20"/>
          <p:cNvSpPr>
            <a:spLocks noChangeArrowheads="1"/>
          </p:cNvSpPr>
          <p:nvPr/>
        </p:nvSpPr>
        <p:spPr bwMode="auto">
          <a:xfrm>
            <a:off x="3048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</a:p>
        </p:txBody>
      </p:sp>
      <p:sp>
        <p:nvSpPr>
          <p:cNvPr id="50191" name="Rectangle 21"/>
          <p:cNvSpPr>
            <a:spLocks noChangeArrowheads="1"/>
          </p:cNvSpPr>
          <p:nvPr/>
        </p:nvSpPr>
        <p:spPr bwMode="auto">
          <a:xfrm>
            <a:off x="42672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  <a:r>
              <a:rPr lang="en-US" altLang="en-US" b="0" baseline="30000"/>
              <a:t>1/2</a:t>
            </a:r>
            <a:endParaRPr lang="en-US" altLang="en-US" b="0"/>
          </a:p>
        </p:txBody>
      </p:sp>
      <p:sp>
        <p:nvSpPr>
          <p:cNvPr id="50192" name="Rectangle 22"/>
          <p:cNvSpPr>
            <a:spLocks noChangeArrowheads="1"/>
          </p:cNvSpPr>
          <p:nvPr/>
        </p:nvSpPr>
        <p:spPr bwMode="auto">
          <a:xfrm>
            <a:off x="54864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bps</a:t>
            </a:r>
          </a:p>
        </p:txBody>
      </p:sp>
      <p:sp>
        <p:nvSpPr>
          <p:cNvPr id="50193" name="Rectangle 23"/>
          <p:cNvSpPr>
            <a:spLocks noChangeArrowheads="1"/>
          </p:cNvSpPr>
          <p:nvPr/>
        </p:nvSpPr>
        <p:spPr bwMode="auto">
          <a:xfrm>
            <a:off x="67056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seconds</a:t>
            </a:r>
          </a:p>
        </p:txBody>
      </p:sp>
      <p:sp>
        <p:nvSpPr>
          <p:cNvPr id="50194" name="Rectangle 24"/>
          <p:cNvSpPr>
            <a:spLocks noChangeArrowheads="1"/>
          </p:cNvSpPr>
          <p:nvPr/>
        </p:nvSpPr>
        <p:spPr bwMode="auto">
          <a:xfrm>
            <a:off x="1828800" y="46482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25.12</a:t>
            </a:r>
          </a:p>
        </p:txBody>
      </p:sp>
      <p:sp>
        <p:nvSpPr>
          <p:cNvPr id="50195" name="Rectangle 25"/>
          <p:cNvSpPr>
            <a:spLocks noChangeArrowheads="1"/>
          </p:cNvSpPr>
          <p:nvPr/>
        </p:nvSpPr>
        <p:spPr bwMode="auto">
          <a:xfrm>
            <a:off x="3048000" y="46482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25120</a:t>
            </a:r>
          </a:p>
        </p:txBody>
      </p:sp>
      <p:sp>
        <p:nvSpPr>
          <p:cNvPr id="50196" name="Rectangle 26"/>
          <p:cNvSpPr>
            <a:spLocks noChangeArrowheads="1"/>
          </p:cNvSpPr>
          <p:nvPr/>
        </p:nvSpPr>
        <p:spPr bwMode="auto">
          <a:xfrm>
            <a:off x="4267200" y="46482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378.11</a:t>
            </a:r>
          </a:p>
        </p:txBody>
      </p:sp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5486400" y="46482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48000</a:t>
            </a:r>
          </a:p>
        </p:txBody>
      </p:sp>
      <p:sp>
        <p:nvSpPr>
          <p:cNvPr id="50198" name="Rectangle 28"/>
          <p:cNvSpPr>
            <a:spLocks noChangeArrowheads="1"/>
          </p:cNvSpPr>
          <p:nvPr/>
        </p:nvSpPr>
        <p:spPr bwMode="auto">
          <a:xfrm>
            <a:off x="6705600" y="4648200"/>
            <a:ext cx="12192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0.249</a:t>
            </a:r>
          </a:p>
        </p:txBody>
      </p:sp>
      <p:sp>
        <p:nvSpPr>
          <p:cNvPr id="50199" name="Rectangle 29"/>
          <p:cNvSpPr>
            <a:spLocks noChangeArrowheads="1"/>
          </p:cNvSpPr>
          <p:nvPr/>
        </p:nvSpPr>
        <p:spPr bwMode="auto">
          <a:xfrm>
            <a:off x="18288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9.95</a:t>
            </a:r>
          </a:p>
        </p:txBody>
      </p:sp>
      <p:sp>
        <p:nvSpPr>
          <p:cNvPr id="50200" name="Rectangle 30"/>
          <p:cNvSpPr>
            <a:spLocks noChangeArrowheads="1"/>
          </p:cNvSpPr>
          <p:nvPr/>
        </p:nvSpPr>
        <p:spPr bwMode="auto">
          <a:xfrm>
            <a:off x="30480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9950</a:t>
            </a:r>
          </a:p>
        </p:txBody>
      </p:sp>
      <p:sp>
        <p:nvSpPr>
          <p:cNvPr id="50201" name="Rectangle 31"/>
          <p:cNvSpPr>
            <a:spLocks noChangeArrowheads="1"/>
          </p:cNvSpPr>
          <p:nvPr/>
        </p:nvSpPr>
        <p:spPr bwMode="auto">
          <a:xfrm>
            <a:off x="42672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99.75</a:t>
            </a:r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54864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15986</a:t>
            </a:r>
          </a:p>
        </p:txBody>
      </p:sp>
      <p:sp>
        <p:nvSpPr>
          <p:cNvPr id="50203" name="Rectangle 33"/>
          <p:cNvSpPr>
            <a:spLocks noChangeArrowheads="1"/>
          </p:cNvSpPr>
          <p:nvPr/>
        </p:nvSpPr>
        <p:spPr bwMode="auto">
          <a:xfrm>
            <a:off x="67056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0.166</a:t>
            </a:r>
          </a:p>
        </p:txBody>
      </p:sp>
      <p:sp>
        <p:nvSpPr>
          <p:cNvPr id="50204" name="Rectangle 34"/>
          <p:cNvSpPr>
            <a:spLocks noChangeArrowheads="1"/>
          </p:cNvSpPr>
          <p:nvPr/>
        </p:nvSpPr>
        <p:spPr bwMode="auto">
          <a:xfrm>
            <a:off x="1295400" y="21336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5:</a:t>
            </a:r>
          </a:p>
        </p:txBody>
      </p:sp>
      <p:sp>
        <p:nvSpPr>
          <p:cNvPr id="50205" name="Rectangle 35"/>
          <p:cNvSpPr>
            <a:spLocks noChangeArrowheads="1"/>
          </p:cNvSpPr>
          <p:nvPr/>
        </p:nvSpPr>
        <p:spPr bwMode="auto">
          <a:xfrm>
            <a:off x="1295400" y="29718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6:</a:t>
            </a:r>
          </a:p>
        </p:txBody>
      </p:sp>
      <p:sp>
        <p:nvSpPr>
          <p:cNvPr id="50206" name="Rectangle 36"/>
          <p:cNvSpPr>
            <a:spLocks noChangeArrowheads="1"/>
          </p:cNvSpPr>
          <p:nvPr/>
        </p:nvSpPr>
        <p:spPr bwMode="auto">
          <a:xfrm>
            <a:off x="1295400" y="38100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7:</a:t>
            </a:r>
          </a:p>
        </p:txBody>
      </p:sp>
      <p:sp>
        <p:nvSpPr>
          <p:cNvPr id="50207" name="Rectangle 37"/>
          <p:cNvSpPr>
            <a:spLocks noChangeArrowheads="1"/>
          </p:cNvSpPr>
          <p:nvPr/>
        </p:nvSpPr>
        <p:spPr bwMode="auto">
          <a:xfrm>
            <a:off x="1295400" y="46482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  <a:sym typeface="Symbol" pitchFamily="18" charset="2"/>
              </a:rPr>
              <a:t>, </a:t>
            </a:r>
            <a:r>
              <a:rPr lang="en-US" altLang="en-US" b="0">
                <a:solidFill>
                  <a:schemeClr val="tx2"/>
                </a:solidFill>
              </a:rPr>
              <a:t>Avg:</a:t>
            </a:r>
          </a:p>
        </p:txBody>
      </p:sp>
      <p:sp>
        <p:nvSpPr>
          <p:cNvPr id="50208" name="Rectangle 38"/>
          <p:cNvSpPr>
            <a:spLocks noChangeArrowheads="1"/>
          </p:cNvSpPr>
          <p:nvPr/>
        </p:nvSpPr>
        <p:spPr bwMode="auto">
          <a:xfrm>
            <a:off x="1295400" y="1600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u="sng">
                <a:solidFill>
                  <a:schemeClr val="tx2"/>
                </a:solidFill>
              </a:rPr>
              <a:t>Link</a:t>
            </a:r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7834" y="1562747"/>
            <a:ext cx="621131" cy="52322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63064" y="1562747"/>
            <a:ext cx="589071" cy="52322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64347" y="1562747"/>
            <a:ext cx="824905" cy="52322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84632" y="1562747"/>
            <a:ext cx="622735" cy="523220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1913" y="1562745"/>
            <a:ext cx="1066574" cy="523220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Min-Max Capacity Assignment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previous examples (Example 1 and Example 2) minimize average delay, but favor link with high arrival rates</a:t>
            </a:r>
          </a:p>
          <a:p>
            <a:pPr eaLnBrk="1" hangingPunct="1"/>
            <a:r>
              <a:rPr lang="en-US" altLang="en-US" smtClean="0"/>
              <a:t>Alternative solution is to minimize the maximum delay … </a:t>
            </a:r>
            <a:r>
              <a:rPr lang="en-US" altLang="en-US" smtClean="0">
                <a:solidFill>
                  <a:schemeClr val="tx2"/>
                </a:solidFill>
              </a:rPr>
              <a:t>min-max optimization</a:t>
            </a:r>
            <a:endParaRPr lang="en-US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7"/>
          <p:cNvGraphicFramePr>
            <a:graphicFrameLocks noChangeAspect="1"/>
          </p:cNvGraphicFramePr>
          <p:nvPr/>
        </p:nvGraphicFramePr>
        <p:xfrm>
          <a:off x="3003550" y="2809875"/>
          <a:ext cx="17827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4" imgW="1168560" imgH="559080" progId="Equation.DSMT4">
                  <p:embed/>
                </p:oleObj>
              </mc:Choice>
              <mc:Fallback>
                <p:oleObj name="Equation" r:id="rId4" imgW="1168560" imgH="5590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809875"/>
                        <a:ext cx="17827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Min-Max Solution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Must make delays equal for all links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Any other allocation raises delay for one or more links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Make the following equal for all </a:t>
            </a:r>
            <a:r>
              <a:rPr lang="en-US" altLang="en-US" i="1" smtClean="0">
                <a:sym typeface="Symbol" pitchFamily="18" charset="2"/>
              </a:rPr>
              <a:t>i </a:t>
            </a:r>
            <a:r>
              <a:rPr lang="en-US" altLang="en-US" smtClean="0">
                <a:sym typeface="Symbol" pitchFamily="18" charset="2"/>
              </a:rPr>
              <a:t>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7"/>
          <p:cNvGraphicFramePr>
            <a:graphicFrameLocks noChangeAspect="1"/>
          </p:cNvGraphicFramePr>
          <p:nvPr/>
        </p:nvGraphicFramePr>
        <p:xfrm>
          <a:off x="2640013" y="2274888"/>
          <a:ext cx="3035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2019600" imgH="584280" progId="Equation.DSMT4">
                  <p:embed/>
                </p:oleObj>
              </mc:Choice>
              <mc:Fallback>
                <p:oleObj name="Equation" r:id="rId3" imgW="2019600" imgH="5842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274888"/>
                        <a:ext cx="3035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Min-Max Capacity Assignment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itchFamily="18" charset="2"/>
              </a:rPr>
              <a:t>Rule is to assign excess capacity in proportion to mean packet lengths 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 Example 2 using min-max assignment</a:t>
            </a:r>
          </a:p>
        </p:txBody>
      </p:sp>
      <p:sp>
        <p:nvSpPr>
          <p:cNvPr id="52227" name="Rectangle 25"/>
          <p:cNvSpPr>
            <a:spLocks noChangeArrowheads="1"/>
          </p:cNvSpPr>
          <p:nvPr/>
        </p:nvSpPr>
        <p:spPr bwMode="auto">
          <a:xfrm>
            <a:off x="3552825" y="1792288"/>
            <a:ext cx="2032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Symbol" pitchFamily="18" charset="2"/>
              </a:rPr>
              <a:t>t</a:t>
            </a:r>
            <a:r>
              <a:rPr lang="en-US" altLang="en-US" sz="2000" i="1" baseline="-25000"/>
              <a:t>i</a:t>
            </a:r>
            <a:r>
              <a:rPr lang="en-US" altLang="en-US" sz="1800"/>
              <a:t> (s)</a:t>
            </a:r>
          </a:p>
        </p:txBody>
      </p:sp>
      <p:sp>
        <p:nvSpPr>
          <p:cNvPr id="52228" name="Rectangle 26"/>
          <p:cNvSpPr>
            <a:spLocks noChangeArrowheads="1"/>
          </p:cNvSpPr>
          <p:nvPr/>
        </p:nvSpPr>
        <p:spPr bwMode="auto">
          <a:xfrm>
            <a:off x="1520825" y="1792288"/>
            <a:ext cx="2032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 i="1"/>
              <a:t>C</a:t>
            </a:r>
            <a:r>
              <a:rPr lang="en-US" altLang="en-US" sz="2000" i="1" baseline="-25000"/>
              <a:t>i</a:t>
            </a:r>
            <a:r>
              <a:rPr lang="en-US" altLang="en-US" sz="1800"/>
              <a:t> (bps)</a:t>
            </a:r>
            <a:endParaRPr lang="en-US" altLang="en-US" sz="1800" i="1"/>
          </a:p>
        </p:txBody>
      </p:sp>
      <p:sp>
        <p:nvSpPr>
          <p:cNvPr id="52229" name="Rectangle 27"/>
          <p:cNvSpPr>
            <a:spLocks noChangeArrowheads="1"/>
          </p:cNvSpPr>
          <p:nvPr/>
        </p:nvSpPr>
        <p:spPr bwMode="auto">
          <a:xfrm>
            <a:off x="555625" y="1792288"/>
            <a:ext cx="1346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Link</a:t>
            </a:r>
          </a:p>
        </p:txBody>
      </p:sp>
      <p:sp>
        <p:nvSpPr>
          <p:cNvPr id="52230" name="Line 28"/>
          <p:cNvSpPr>
            <a:spLocks noChangeShapeType="1"/>
          </p:cNvSpPr>
          <p:nvPr/>
        </p:nvSpPr>
        <p:spPr bwMode="auto">
          <a:xfrm>
            <a:off x="227013" y="1846263"/>
            <a:ext cx="6096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29"/>
          <p:cNvSpPr>
            <a:spLocks noChangeShapeType="1"/>
          </p:cNvSpPr>
          <p:nvPr/>
        </p:nvSpPr>
        <p:spPr bwMode="auto">
          <a:xfrm>
            <a:off x="227013" y="2363788"/>
            <a:ext cx="6096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2232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 Using Min-Max</a:t>
            </a:r>
          </a:p>
        </p:txBody>
      </p:sp>
      <p:sp>
        <p:nvSpPr>
          <p:cNvPr id="52233" name="Rectangle 47"/>
          <p:cNvSpPr>
            <a:spLocks noChangeArrowheads="1"/>
          </p:cNvSpPr>
          <p:nvPr/>
        </p:nvSpPr>
        <p:spPr bwMode="auto">
          <a:xfrm>
            <a:off x="555625" y="23256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234" name="Rectangle 48"/>
          <p:cNvSpPr>
            <a:spLocks noChangeArrowheads="1"/>
          </p:cNvSpPr>
          <p:nvPr/>
        </p:nvSpPr>
        <p:spPr bwMode="auto">
          <a:xfrm>
            <a:off x="1546225" y="23256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6,418.6</a:t>
            </a:r>
          </a:p>
        </p:txBody>
      </p:sp>
      <p:sp>
        <p:nvSpPr>
          <p:cNvPr id="52235" name="Rectangle 49"/>
          <p:cNvSpPr>
            <a:spLocks noChangeArrowheads="1"/>
          </p:cNvSpPr>
          <p:nvPr/>
        </p:nvSpPr>
        <p:spPr bwMode="auto">
          <a:xfrm>
            <a:off x="3603625" y="23256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36" name="Rectangle 50"/>
          <p:cNvSpPr>
            <a:spLocks noChangeArrowheads="1"/>
          </p:cNvSpPr>
          <p:nvPr/>
        </p:nvSpPr>
        <p:spPr bwMode="auto">
          <a:xfrm>
            <a:off x="555625" y="28590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2237" name="Rectangle 51"/>
          <p:cNvSpPr>
            <a:spLocks noChangeArrowheads="1"/>
          </p:cNvSpPr>
          <p:nvPr/>
        </p:nvSpPr>
        <p:spPr bwMode="auto">
          <a:xfrm>
            <a:off x="555625" y="33924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2238" name="Rectangle 52"/>
          <p:cNvSpPr>
            <a:spLocks noChangeArrowheads="1"/>
          </p:cNvSpPr>
          <p:nvPr/>
        </p:nvSpPr>
        <p:spPr bwMode="auto">
          <a:xfrm>
            <a:off x="555625" y="39258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2239" name="Rectangle 53"/>
          <p:cNvSpPr>
            <a:spLocks noChangeArrowheads="1"/>
          </p:cNvSpPr>
          <p:nvPr/>
        </p:nvSpPr>
        <p:spPr bwMode="auto">
          <a:xfrm>
            <a:off x="555625" y="44592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2240" name="Rectangle 54"/>
          <p:cNvSpPr>
            <a:spLocks noChangeArrowheads="1"/>
          </p:cNvSpPr>
          <p:nvPr/>
        </p:nvSpPr>
        <p:spPr bwMode="auto">
          <a:xfrm>
            <a:off x="555625" y="49926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2241" name="Rectangle 55"/>
          <p:cNvSpPr>
            <a:spLocks noChangeArrowheads="1"/>
          </p:cNvSpPr>
          <p:nvPr/>
        </p:nvSpPr>
        <p:spPr bwMode="auto">
          <a:xfrm>
            <a:off x="555625" y="5526088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2242" name="Rectangle 58"/>
          <p:cNvSpPr>
            <a:spLocks noChangeArrowheads="1"/>
          </p:cNvSpPr>
          <p:nvPr/>
        </p:nvSpPr>
        <p:spPr bwMode="auto">
          <a:xfrm>
            <a:off x="1546225" y="28590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6,818.6</a:t>
            </a:r>
          </a:p>
        </p:txBody>
      </p:sp>
      <p:sp>
        <p:nvSpPr>
          <p:cNvPr id="52243" name="Rectangle 60"/>
          <p:cNvSpPr>
            <a:spLocks noChangeArrowheads="1"/>
          </p:cNvSpPr>
          <p:nvPr/>
        </p:nvSpPr>
        <p:spPr bwMode="auto">
          <a:xfrm>
            <a:off x="1546225" y="33924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3,398.6</a:t>
            </a:r>
          </a:p>
        </p:txBody>
      </p:sp>
      <p:sp>
        <p:nvSpPr>
          <p:cNvPr id="52244" name="Rectangle 62"/>
          <p:cNvSpPr>
            <a:spLocks noChangeArrowheads="1"/>
          </p:cNvSpPr>
          <p:nvPr/>
        </p:nvSpPr>
        <p:spPr bwMode="auto">
          <a:xfrm>
            <a:off x="1546225" y="39258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6,908.6</a:t>
            </a:r>
          </a:p>
        </p:txBody>
      </p:sp>
      <p:sp>
        <p:nvSpPr>
          <p:cNvPr id="52245" name="Rectangle 64"/>
          <p:cNvSpPr>
            <a:spLocks noChangeArrowheads="1"/>
          </p:cNvSpPr>
          <p:nvPr/>
        </p:nvSpPr>
        <p:spPr bwMode="auto">
          <a:xfrm>
            <a:off x="1546225" y="44592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4,088.6</a:t>
            </a:r>
          </a:p>
        </p:txBody>
      </p:sp>
      <p:sp>
        <p:nvSpPr>
          <p:cNvPr id="52246" name="Rectangle 66"/>
          <p:cNvSpPr>
            <a:spLocks noChangeArrowheads="1"/>
          </p:cNvSpPr>
          <p:nvPr/>
        </p:nvSpPr>
        <p:spPr bwMode="auto">
          <a:xfrm>
            <a:off x="1546225" y="49926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7,148.6</a:t>
            </a:r>
          </a:p>
        </p:txBody>
      </p:sp>
      <p:sp>
        <p:nvSpPr>
          <p:cNvPr id="52247" name="Rectangle 68"/>
          <p:cNvSpPr>
            <a:spLocks noChangeArrowheads="1"/>
          </p:cNvSpPr>
          <p:nvPr/>
        </p:nvSpPr>
        <p:spPr bwMode="auto">
          <a:xfrm>
            <a:off x="1546225" y="55260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13,218.6</a:t>
            </a:r>
          </a:p>
        </p:txBody>
      </p:sp>
      <p:sp>
        <p:nvSpPr>
          <p:cNvPr id="52248" name="Rectangle 70"/>
          <p:cNvSpPr>
            <a:spLocks noChangeArrowheads="1"/>
          </p:cNvSpPr>
          <p:nvPr/>
        </p:nvSpPr>
        <p:spPr bwMode="auto">
          <a:xfrm>
            <a:off x="3603625" y="28590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49" name="Rectangle 71"/>
          <p:cNvSpPr>
            <a:spLocks noChangeArrowheads="1"/>
          </p:cNvSpPr>
          <p:nvPr/>
        </p:nvSpPr>
        <p:spPr bwMode="auto">
          <a:xfrm>
            <a:off x="3603625" y="33924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50" name="Rectangle 76"/>
          <p:cNvSpPr>
            <a:spLocks noChangeArrowheads="1"/>
          </p:cNvSpPr>
          <p:nvPr/>
        </p:nvSpPr>
        <p:spPr bwMode="auto">
          <a:xfrm>
            <a:off x="3603625" y="39258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51" name="Rectangle 77"/>
          <p:cNvSpPr>
            <a:spLocks noChangeArrowheads="1"/>
          </p:cNvSpPr>
          <p:nvPr/>
        </p:nvSpPr>
        <p:spPr bwMode="auto">
          <a:xfrm>
            <a:off x="3603625" y="44592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52" name="Rectangle 78"/>
          <p:cNvSpPr>
            <a:spLocks noChangeArrowheads="1"/>
          </p:cNvSpPr>
          <p:nvPr/>
        </p:nvSpPr>
        <p:spPr bwMode="auto">
          <a:xfrm>
            <a:off x="3603625" y="49926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52253" name="Rectangle 79"/>
          <p:cNvSpPr>
            <a:spLocks noChangeArrowheads="1"/>
          </p:cNvSpPr>
          <p:nvPr/>
        </p:nvSpPr>
        <p:spPr bwMode="auto">
          <a:xfrm>
            <a:off x="3603625" y="5526088"/>
            <a:ext cx="2032000" cy="5175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0.306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897563" y="1781175"/>
            <a:ext cx="1408112" cy="44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1800" i="1" dirty="0" err="1">
                <a:solidFill>
                  <a:schemeClr val="bg1">
                    <a:lumMod val="85000"/>
                  </a:schemeClr>
                </a:solidFill>
                <a:cs typeface="+mn-cs"/>
              </a:rPr>
              <a:t>C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cs typeface="+mn-cs"/>
              </a:rPr>
              <a:t>i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cs typeface="+mn-cs"/>
              </a:rPr>
              <a:t> (bps)</a:t>
            </a:r>
            <a:endParaRPr lang="en-US" sz="1800" i="1" dirty="0">
              <a:solidFill>
                <a:schemeClr val="bg1">
                  <a:lumMod val="85000"/>
                </a:schemeClr>
              </a:solidFill>
              <a:cs typeface="+mn-cs"/>
            </a:endParaRPr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5922963" y="23145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6,546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5922963" y="28479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7,155</a:t>
            </a: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5922963" y="33813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820</a:t>
            </a: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5922963" y="39147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7,291</a:t>
            </a:r>
          </a:p>
        </p:txBody>
      </p:sp>
      <p:sp>
        <p:nvSpPr>
          <p:cNvPr id="35" name="Rectangle 64"/>
          <p:cNvSpPr>
            <a:spLocks noChangeArrowheads="1"/>
          </p:cNvSpPr>
          <p:nvPr/>
        </p:nvSpPr>
        <p:spPr bwMode="auto">
          <a:xfrm>
            <a:off x="5922963" y="44481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2,553</a:t>
            </a:r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5922963" y="49815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7,649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5922963" y="5514975"/>
            <a:ext cx="1408112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15,986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280275" y="1781175"/>
            <a:ext cx="1406525" cy="44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Symbol" pitchFamily="18" charset="2"/>
                <a:cs typeface="+mn-cs"/>
              </a:rPr>
              <a:t>t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cs typeface="+mn-cs"/>
              </a:rPr>
              <a:t>i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cs typeface="+mn-cs"/>
              </a:rPr>
              <a:t> (s)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7305675" y="23145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0.294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305675" y="28479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0.277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7305675" y="33813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1.449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7305675" y="39147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0.274</a:t>
            </a:r>
          </a:p>
        </p:txBody>
      </p: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7305675" y="44481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0.577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7305675" y="49815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0.265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7305675" y="5514975"/>
            <a:ext cx="1406525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+mn-cs"/>
              </a:rPr>
              <a:t>0.166</a:t>
            </a:r>
          </a:p>
        </p:txBody>
      </p:sp>
      <p:sp>
        <p:nvSpPr>
          <p:cNvPr id="52270" name="Rectangle 55"/>
          <p:cNvSpPr>
            <a:spLocks noChangeArrowheads="1"/>
          </p:cNvSpPr>
          <p:nvPr/>
        </p:nvSpPr>
        <p:spPr bwMode="auto">
          <a:xfrm>
            <a:off x="365125" y="6032500"/>
            <a:ext cx="1346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tx2"/>
                </a:solidFill>
              </a:rPr>
              <a:t>Total/Avg</a:t>
            </a:r>
          </a:p>
        </p:txBody>
      </p:sp>
      <p:sp>
        <p:nvSpPr>
          <p:cNvPr id="48" name="Rectangle 68"/>
          <p:cNvSpPr>
            <a:spLocks noChangeArrowheads="1"/>
          </p:cNvSpPr>
          <p:nvPr/>
        </p:nvSpPr>
        <p:spPr bwMode="auto">
          <a:xfrm>
            <a:off x="1546225" y="6032500"/>
            <a:ext cx="2032000" cy="517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cs typeface="+mn-cs"/>
              </a:rPr>
              <a:t>48,000</a:t>
            </a: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5922963" y="6021388"/>
            <a:ext cx="1408112" cy="517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48,000</a:t>
            </a:r>
          </a:p>
        </p:txBody>
      </p: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305675" y="6021388"/>
            <a:ext cx="1406525" cy="517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0.249</a:t>
            </a:r>
          </a:p>
        </p:txBody>
      </p:sp>
      <p:sp>
        <p:nvSpPr>
          <p:cNvPr id="51" name="Rectangle 79"/>
          <p:cNvSpPr>
            <a:spLocks noChangeArrowheads="1"/>
          </p:cNvSpPr>
          <p:nvPr/>
        </p:nvSpPr>
        <p:spPr bwMode="auto">
          <a:xfrm>
            <a:off x="3603625" y="6032500"/>
            <a:ext cx="2032000" cy="517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cs typeface="+mn-cs"/>
              </a:rPr>
              <a:t>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7"/>
          <p:cNvGraphicFramePr>
            <a:graphicFrameLocks noChangeAspect="1"/>
          </p:cNvGraphicFramePr>
          <p:nvPr/>
        </p:nvGraphicFramePr>
        <p:xfrm>
          <a:off x="3422650" y="3790950"/>
          <a:ext cx="2249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473480" imgH="444600" progId="Equation.DSMT4">
                  <p:embed/>
                </p:oleObj>
              </mc:Choice>
              <mc:Fallback>
                <p:oleObj name="Equation" r:id="rId3" imgW="1473480" imgH="444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790950"/>
                        <a:ext cx="2249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Cost Functions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Previous cost function was simple</a:t>
            </a:r>
          </a:p>
          <a:p>
            <a:pPr lvl="1" eaLnBrk="1" hangingPunct="1"/>
            <a:r>
              <a:rPr lang="en-US" altLang="en-US" smtClean="0"/>
              <a:t>For example, did not consider distance</a:t>
            </a:r>
          </a:p>
          <a:p>
            <a:pPr eaLnBrk="1" hangingPunct="1"/>
            <a:r>
              <a:rPr lang="en-US" altLang="en-US" smtClean="0"/>
              <a:t>More realistic constraint</a:t>
            </a:r>
          </a:p>
          <a:p>
            <a:pPr lvl="1" eaLnBrk="1" hangingPunct="1"/>
            <a:r>
              <a:rPr lang="en-US" altLang="en-US" smtClean="0"/>
              <a:t>Fixed cost per link, </a:t>
            </a:r>
            <a:r>
              <a:rPr lang="en-US" altLang="en-US" i="1" smtClean="0"/>
              <a:t>a</a:t>
            </a:r>
            <a:r>
              <a:rPr lang="en-US" altLang="en-US" sz="2400" i="1" baseline="-25000" smtClean="0"/>
              <a:t>i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Distance-based or other variable factor per</a:t>
            </a:r>
            <a:br>
              <a:rPr lang="en-US" altLang="en-US" smtClean="0"/>
            </a:br>
            <a:r>
              <a:rPr lang="en-US" altLang="en-US" smtClean="0"/>
              <a:t>link, </a:t>
            </a:r>
            <a:r>
              <a:rPr lang="en-US" altLang="en-US" i="1" smtClean="0"/>
              <a:t>d</a:t>
            </a:r>
            <a:r>
              <a:rPr lang="en-US" altLang="en-US" sz="2400" i="1" baseline="-25000" smtClean="0"/>
              <a:t>i</a:t>
            </a:r>
            <a:endParaRPr lang="en-US" altLang="en-US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14400" y="4343400"/>
            <a:ext cx="3635375" cy="1736725"/>
            <a:chOff x="576" y="2208"/>
            <a:chExt cx="2290" cy="1094"/>
          </a:xfrm>
        </p:grpSpPr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576" y="2784"/>
              <a:ext cx="229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Dependence on </a:t>
              </a:r>
              <a:r>
                <a:rPr lang="en-US" altLang="en-US" i="1">
                  <a:solidFill>
                    <a:schemeClr val="hlink"/>
                  </a:solidFill>
                </a:rPr>
                <a:t>i</a:t>
              </a:r>
              <a:r>
                <a:rPr lang="en-US" altLang="en-US">
                  <a:solidFill>
                    <a:schemeClr val="hlink"/>
                  </a:solidFill>
                </a:rPr>
                <a:t> allows</a:t>
              </a:r>
            </a:p>
            <a:p>
              <a:r>
                <a:rPr lang="en-US" altLang="en-US">
                  <a:solidFill>
                    <a:schemeClr val="hlink"/>
                  </a:solidFill>
                </a:rPr>
                <a:t>distance model</a:t>
              </a:r>
            </a:p>
          </p:txBody>
        </p:sp>
        <p:sp>
          <p:nvSpPr>
            <p:cNvPr id="16394" name="Line 12"/>
            <p:cNvSpPr>
              <a:spLocks noChangeShapeType="1"/>
            </p:cNvSpPr>
            <p:nvPr/>
          </p:nvSpPr>
          <p:spPr bwMode="auto">
            <a:xfrm flipV="1">
              <a:off x="2784" y="2208"/>
              <a:ext cx="48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34013" y="4225925"/>
            <a:ext cx="1919287" cy="1295400"/>
            <a:chOff x="3600" y="2208"/>
            <a:chExt cx="1209" cy="816"/>
          </a:xfrm>
        </p:grpSpPr>
        <p:sp>
          <p:nvSpPr>
            <p:cNvPr id="16391" name="Text Box 11"/>
            <p:cNvSpPr txBox="1">
              <a:spLocks noChangeArrowheads="1"/>
            </p:cNvSpPr>
            <p:nvPr/>
          </p:nvSpPr>
          <p:spPr bwMode="auto">
            <a:xfrm>
              <a:off x="3744" y="2736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Fixed cost</a:t>
              </a:r>
            </a:p>
          </p:txBody>
        </p:sp>
        <p:sp>
          <p:nvSpPr>
            <p:cNvPr id="16392" name="Line 13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144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previous cases, we looked at “excess capacity”</a:t>
            </a:r>
          </a:p>
          <a:p>
            <a:pPr eaLnBrk="1" hangingPunct="1"/>
            <a:r>
              <a:rPr lang="en-US" altLang="en-US" smtClean="0"/>
              <a:t>In an analogous manner, let us define “available cost,” </a:t>
            </a:r>
            <a:r>
              <a:rPr lang="en-US" altLang="en-US" i="1" smtClean="0"/>
              <a:t>D</a:t>
            </a:r>
            <a:r>
              <a:rPr lang="en-US" altLang="en-US" sz="2400" i="1" baseline="-25000" smtClean="0"/>
              <a:t>a</a:t>
            </a:r>
            <a:r>
              <a:rPr lang="en-US" altLang="en-US" smtClean="0"/>
              <a:t>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Results are analogous to those previously derived using excess capacity</a:t>
            </a:r>
          </a:p>
        </p:txBody>
      </p:sp>
      <p:graphicFrame>
        <p:nvGraphicFramePr>
          <p:cNvPr id="17410" name="Object 40"/>
          <p:cNvGraphicFramePr>
            <a:graphicFrameLocks noChangeAspect="1"/>
          </p:cNvGraphicFramePr>
          <p:nvPr/>
        </p:nvGraphicFramePr>
        <p:xfrm>
          <a:off x="3105150" y="2362200"/>
          <a:ext cx="27416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816560" imgH="444600" progId="Equation.DSMT4">
                  <p:embed/>
                </p:oleObj>
              </mc:Choice>
              <mc:Fallback>
                <p:oleObj name="Equation" r:id="rId3" imgW="1816560" imgH="444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362200"/>
                        <a:ext cx="27416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Available or “Excess” Cost  (1)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Results:  minimum average delay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Results:  min-max delay</a:t>
            </a:r>
          </a:p>
        </p:txBody>
      </p:sp>
      <p:graphicFrame>
        <p:nvGraphicFramePr>
          <p:cNvPr id="18434" name="Object 54"/>
          <p:cNvGraphicFramePr>
            <a:graphicFrameLocks noChangeAspect="1"/>
          </p:cNvGraphicFramePr>
          <p:nvPr/>
        </p:nvGraphicFramePr>
        <p:xfrm>
          <a:off x="2760663" y="3603625"/>
          <a:ext cx="4087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2718360" imgH="584280" progId="Equation.DSMT4">
                  <p:embed/>
                </p:oleObj>
              </mc:Choice>
              <mc:Fallback>
                <p:oleObj name="Equation" r:id="rId3" imgW="2718360" imgH="58428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3603625"/>
                        <a:ext cx="40878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5"/>
          <p:cNvGraphicFramePr>
            <a:graphicFrameLocks noChangeAspect="1"/>
          </p:cNvGraphicFramePr>
          <p:nvPr/>
        </p:nvGraphicFramePr>
        <p:xfrm>
          <a:off x="3322638" y="1839913"/>
          <a:ext cx="2589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1715040" imgH="660600" progId="Equation.DSMT4">
                  <p:embed/>
                </p:oleObj>
              </mc:Choice>
              <mc:Fallback>
                <p:oleObj name="Equation" r:id="rId5" imgW="1715040" imgH="660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839913"/>
                        <a:ext cx="25892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Available or “Excess” Cost  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Classical Formulation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Minimize total line cost</a:t>
            </a:r>
          </a:p>
          <a:p>
            <a:pPr eaLnBrk="1" hangingPunct="1"/>
            <a:r>
              <a:rPr lang="en-US" altLang="en-US" smtClean="0"/>
              <a:t>Subject to constraints …</a:t>
            </a:r>
          </a:p>
          <a:p>
            <a:pPr lvl="1" eaLnBrk="1" hangingPunct="1"/>
            <a:r>
              <a:rPr lang="en-US" altLang="en-US" smtClean="0"/>
              <a:t>Link capacity must exceed some minimum</a:t>
            </a:r>
          </a:p>
          <a:p>
            <a:pPr lvl="1" eaLnBrk="1" hangingPunct="1"/>
            <a:r>
              <a:rPr lang="en-US" altLang="en-US" smtClean="0"/>
              <a:t>Average packet delay cannot exceed maximum</a:t>
            </a:r>
          </a:p>
          <a:p>
            <a:pPr lvl="1" eaLnBrk="1" hangingPunct="1"/>
            <a:r>
              <a:rPr lang="en-US" altLang="en-US" smtClean="0"/>
              <a:t>A certain level of reliability must be provided</a:t>
            </a:r>
          </a:p>
          <a:p>
            <a:pPr eaLnBrk="1" hangingPunct="1"/>
            <a:r>
              <a:rPr lang="en-US" altLang="en-US" smtClean="0"/>
              <a:t>Variations</a:t>
            </a:r>
          </a:p>
          <a:p>
            <a:pPr lvl="1" eaLnBrk="1" hangingPunct="1"/>
            <a:r>
              <a:rPr lang="en-US" altLang="en-US" smtClean="0"/>
              <a:t>Minimize average packet delay given maximum network cost</a:t>
            </a:r>
          </a:p>
          <a:p>
            <a:pPr lvl="1" eaLnBrk="1" hangingPunct="1"/>
            <a:r>
              <a:rPr lang="en-US" altLang="en-US" smtClean="0"/>
              <a:t>Maximize throughput given maximum delay and cost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tx2"/>
                </a:solidFill>
              </a:rPr>
              <a:t>topology design problem</a:t>
            </a:r>
            <a:r>
              <a:rPr lang="en-US" altLang="en-US" smtClean="0"/>
              <a:t> is the optimization problem to be solved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 Star Network, Again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931988"/>
          </a:xfrm>
        </p:spPr>
        <p:txBody>
          <a:bodyPr/>
          <a:lstStyle/>
          <a:p>
            <a:pPr eaLnBrk="1" hangingPunct="1">
              <a:tabLst>
                <a:tab pos="1262063" algn="l"/>
              </a:tabLst>
            </a:pPr>
            <a:r>
              <a:rPr lang="en-US" altLang="en-US" smtClean="0"/>
              <a:t>Same topology and load, but use a more complex cost function</a:t>
            </a:r>
          </a:p>
          <a:p>
            <a:pPr lvl="1" eaLnBrk="1" hangingPunct="1">
              <a:tabLst>
                <a:tab pos="1262063" algn="l"/>
              </a:tabLst>
            </a:pPr>
            <a:r>
              <a:rPr lang="en-US" altLang="en-US" i="1" smtClean="0"/>
              <a:t>a</a:t>
            </a:r>
            <a:r>
              <a:rPr lang="en-US" altLang="en-US" smtClean="0"/>
              <a:t>:	fixed cost per link ($)</a:t>
            </a:r>
          </a:p>
          <a:p>
            <a:pPr lvl="1" eaLnBrk="1" hangingPunct="1">
              <a:tabLst>
                <a:tab pos="1262063" algn="l"/>
              </a:tabLst>
            </a:pPr>
            <a:r>
              <a:rPr lang="en-US" altLang="en-US" i="1" smtClean="0"/>
              <a:t>B</a:t>
            </a:r>
            <a:r>
              <a:rPr lang="en-US" altLang="en-US" smtClean="0"/>
              <a:t>:	cost of capacity per mile ($/bps/mile)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438400" y="3352800"/>
            <a:ext cx="4329113" cy="2636838"/>
            <a:chOff x="1535" y="1728"/>
            <a:chExt cx="2727" cy="1661"/>
          </a:xfrm>
        </p:grpSpPr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 rot="-5400000">
              <a:off x="1679" y="273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 rot="-5400000">
              <a:off x="1679" y="268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rot="-5400000">
              <a:off x="1679" y="263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rot="-5400000">
              <a:off x="1679" y="259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rot="-5400000">
              <a:off x="1679" y="2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 rot="-5400000">
              <a:off x="1487" y="2735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rot="5400000">
              <a:off x="4031" y="2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rot="5400000">
              <a:off x="4031" y="259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 rot="5400000">
              <a:off x="4031" y="263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rot="5400000">
              <a:off x="4031" y="268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rot="5400000">
              <a:off x="4031" y="273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auto">
            <a:xfrm rot="5400000">
              <a:off x="3839" y="2735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2784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2832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2880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2928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2976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Oval 22"/>
            <p:cNvSpPr>
              <a:spLocks noChangeArrowheads="1"/>
            </p:cNvSpPr>
            <p:nvPr/>
          </p:nvSpPr>
          <p:spPr bwMode="auto">
            <a:xfrm>
              <a:off x="2688" y="1872"/>
              <a:ext cx="384" cy="9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2064" y="2784"/>
              <a:ext cx="48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3216" y="2784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>
              <a:off x="2880" y="2256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1536" y="2256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1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53275" name="Text Box 27"/>
            <p:cNvSpPr txBox="1">
              <a:spLocks noChangeArrowheads="1"/>
            </p:cNvSpPr>
            <p:nvPr/>
          </p:nvSpPr>
          <p:spPr bwMode="auto">
            <a:xfrm>
              <a:off x="3936" y="3024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3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3072" y="1728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hlink"/>
                  </a:solidFill>
                  <a:latin typeface="Symbol" pitchFamily="18" charset="2"/>
                </a:rPr>
                <a:t>q</a:t>
              </a:r>
              <a:r>
                <a:rPr lang="en-US" altLang="en-US" sz="3200" b="0" baseline="-25000">
                  <a:solidFill>
                    <a:schemeClr val="hlink"/>
                  </a:solidFill>
                </a:rPr>
                <a:t>2</a:t>
              </a:r>
              <a:endParaRPr lang="en-US" altLang="en-US" sz="2800" b="0">
                <a:solidFill>
                  <a:schemeClr val="hlink"/>
                </a:solidFill>
                <a:latin typeface="Symbol" pitchFamily="18" charset="2"/>
              </a:endParaRPr>
            </a:p>
          </p:txBody>
        </p:sp>
        <p:sp>
          <p:nvSpPr>
            <p:cNvPr id="53277" name="Text Box 29"/>
            <p:cNvSpPr txBox="1">
              <a:spLocks noChangeArrowheads="1"/>
            </p:cNvSpPr>
            <p:nvPr/>
          </p:nvSpPr>
          <p:spPr bwMode="auto">
            <a:xfrm>
              <a:off x="2160" y="2783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1</a:t>
              </a:r>
              <a:endParaRPr lang="en-US" altLang="en-US" sz="2800" b="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2496" y="2208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2</a:t>
              </a:r>
              <a:endParaRPr lang="en-US" altLang="en-US" sz="2800" b="0">
                <a:solidFill>
                  <a:schemeClr val="tx2"/>
                </a:solidFill>
              </a:endParaRPr>
            </a:p>
          </p:txBody>
        </p:sp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3264" y="2400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800" b="0">
                  <a:solidFill>
                    <a:schemeClr val="tx2"/>
                  </a:solidFill>
                </a:rPr>
                <a:t>C</a:t>
              </a:r>
              <a:r>
                <a:rPr lang="en-US" altLang="en-US" sz="3200" b="0" baseline="-25000">
                  <a:solidFill>
                    <a:schemeClr val="tx2"/>
                  </a:solidFill>
                </a:rPr>
                <a:t>3</a:t>
              </a:r>
              <a:endParaRPr lang="en-US" altLang="en-US" sz="2800" b="0">
                <a:solidFill>
                  <a:schemeClr val="tx2"/>
                </a:solidFill>
              </a:endParaRPr>
            </a:p>
          </p:txBody>
        </p:sp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 rot="-5400000">
              <a:off x="1799" y="2663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AutoShape 33"/>
            <p:cNvSpPr>
              <a:spLocks noChangeArrowheads="1"/>
            </p:cNvSpPr>
            <p:nvPr/>
          </p:nvSpPr>
          <p:spPr bwMode="auto">
            <a:xfrm rot="5400000">
              <a:off x="3623" y="2663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AutoShape 34"/>
            <p:cNvSpPr>
              <a:spLocks noChangeArrowheads="1"/>
            </p:cNvSpPr>
            <p:nvPr/>
          </p:nvSpPr>
          <p:spPr bwMode="auto">
            <a:xfrm>
              <a:off x="2736" y="2064"/>
              <a:ext cx="288" cy="240"/>
            </a:xfrm>
            <a:custGeom>
              <a:avLst/>
              <a:gdLst>
                <a:gd name="T0" fmla="*/ 3 w 21600"/>
                <a:gd name="T1" fmla="*/ 1 h 21600"/>
                <a:gd name="T2" fmla="*/ 2 w 21600"/>
                <a:gd name="T3" fmla="*/ 3 h 21600"/>
                <a:gd name="T4" fmla="*/ 0 w 21600"/>
                <a:gd name="T5" fmla="*/ 1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Text Box 35"/>
            <p:cNvSpPr txBox="1">
              <a:spLocks noChangeArrowheads="1"/>
            </p:cNvSpPr>
            <p:nvPr/>
          </p:nvSpPr>
          <p:spPr bwMode="auto">
            <a:xfrm>
              <a:off x="2544" y="2639"/>
              <a:ext cx="667" cy="306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>
                  <a:solidFill>
                    <a:srgbClr val="000066"/>
                  </a:solidFill>
                </a:rPr>
                <a:t>HOST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 Cost Parameters</a:t>
            </a:r>
          </a:p>
        </p:txBody>
      </p:sp>
      <p:sp>
        <p:nvSpPr>
          <p:cNvPr id="54275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6013" algn="r"/>
              </a:tabLst>
            </a:pPr>
            <a:r>
              <a:rPr lang="en-US" altLang="en-US" smtClean="0"/>
              <a:t>Cost</a:t>
            </a:r>
          </a:p>
          <a:p>
            <a:pPr lvl="1" eaLnBrk="1" hangingPunct="1">
              <a:tabLst>
                <a:tab pos="3656013" algn="r"/>
              </a:tabLst>
            </a:pPr>
            <a:r>
              <a:rPr lang="en-US" altLang="en-US" smtClean="0"/>
              <a:t>Variable:  </a:t>
            </a:r>
            <a:r>
              <a:rPr lang="en-US" altLang="en-US" i="1" smtClean="0"/>
              <a:t>B</a:t>
            </a:r>
            <a:r>
              <a:rPr lang="en-US" altLang="en-US" smtClean="0"/>
              <a:t> = $0.002 per bit per second per mile</a:t>
            </a:r>
          </a:p>
          <a:p>
            <a:pPr lvl="1" eaLnBrk="1" hangingPunct="1">
              <a:tabLst>
                <a:tab pos="3656013" algn="r"/>
              </a:tabLst>
            </a:pPr>
            <a:r>
              <a:rPr lang="en-US" altLang="en-US" smtClean="0"/>
              <a:t>Fixed:  </a:t>
            </a:r>
            <a:r>
              <a:rPr lang="en-US" altLang="en-US" i="1" smtClean="0"/>
              <a:t>a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= </a:t>
            </a:r>
            <a:r>
              <a:rPr lang="en-US" altLang="en-US" i="1" smtClean="0"/>
              <a:t>a</a:t>
            </a:r>
            <a:r>
              <a:rPr lang="en-US" altLang="en-US" smtClean="0"/>
              <a:t> = $1000 per link</a:t>
            </a:r>
          </a:p>
          <a:p>
            <a:pPr eaLnBrk="1" hangingPunct="1">
              <a:tabLst>
                <a:tab pos="3656013" algn="r"/>
              </a:tabLst>
            </a:pPr>
            <a:r>
              <a:rPr lang="en-US" altLang="en-US" smtClean="0"/>
              <a:t>Distances:</a:t>
            </a:r>
          </a:p>
          <a:p>
            <a:pPr lvl="1" eaLnBrk="1" hangingPunct="1">
              <a:tabLst>
                <a:tab pos="3656013" algn="r"/>
              </a:tabLst>
            </a:pPr>
            <a:r>
              <a:rPr lang="en-US" altLang="en-US" smtClean="0"/>
              <a:t>Main:	10 miles</a:t>
            </a:r>
          </a:p>
          <a:p>
            <a:pPr lvl="1" eaLnBrk="1" hangingPunct="1">
              <a:tabLst>
                <a:tab pos="3656013" algn="r"/>
              </a:tabLst>
            </a:pPr>
            <a:r>
              <a:rPr lang="en-US" altLang="en-US" smtClean="0"/>
              <a:t>Branch:	30 miles</a:t>
            </a:r>
          </a:p>
          <a:p>
            <a:pPr lvl="1" eaLnBrk="1" hangingPunct="1">
              <a:tabLst>
                <a:tab pos="3656013" algn="r"/>
              </a:tabLst>
            </a:pPr>
            <a:r>
              <a:rPr lang="en-US" altLang="en-US" smtClean="0"/>
              <a:t>Satellite:	30 miles</a:t>
            </a:r>
          </a:p>
          <a:p>
            <a:pPr eaLnBrk="1" hangingPunct="1">
              <a:tabLst>
                <a:tab pos="3656013" algn="r"/>
              </a:tabLst>
            </a:pPr>
            <a:r>
              <a:rPr lang="en-US" altLang="en-US" smtClean="0"/>
              <a:t>Allowed cost:  </a:t>
            </a:r>
            <a:r>
              <a:rPr lang="en-US" altLang="en-US" i="1" smtClean="0"/>
              <a:t>D</a:t>
            </a:r>
            <a:r>
              <a:rPr lang="en-US" altLang="en-US" smtClean="0"/>
              <a:t> = $4M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 Load Parameters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574925" algn="r"/>
              </a:tabLst>
            </a:pPr>
            <a:r>
              <a:rPr lang="en-US" altLang="en-US" smtClean="0"/>
              <a:t>Packet length:  </a:t>
            </a:r>
            <a:r>
              <a:rPr lang="en-US" altLang="en-US" i="1" smtClean="0"/>
              <a:t>L</a:t>
            </a:r>
            <a:r>
              <a:rPr lang="en-US" altLang="en-US" sz="2400" i="1" baseline="-25000" smtClean="0"/>
              <a:t>i</a:t>
            </a:r>
            <a:r>
              <a:rPr lang="en-US" altLang="en-US" smtClean="0"/>
              <a:t> = </a:t>
            </a:r>
            <a:r>
              <a:rPr lang="en-US" altLang="en-US" i="1" smtClean="0"/>
              <a:t>L</a:t>
            </a:r>
            <a:r>
              <a:rPr lang="en-US" altLang="en-US" smtClean="0"/>
              <a:t> = 128 bytes</a:t>
            </a:r>
          </a:p>
          <a:p>
            <a:pPr eaLnBrk="1" hangingPunct="1">
              <a:tabLst>
                <a:tab pos="2574925" algn="r"/>
              </a:tabLst>
            </a:pPr>
            <a:r>
              <a:rPr lang="en-US" altLang="en-US" smtClean="0"/>
              <a:t>2000 packets per second for each terminal</a:t>
            </a:r>
          </a:p>
          <a:p>
            <a:pPr eaLnBrk="1" hangingPunct="1">
              <a:tabLst>
                <a:tab pos="2574925" algn="r"/>
              </a:tabLst>
            </a:pPr>
            <a:r>
              <a:rPr lang="en-US" altLang="en-US" smtClean="0"/>
              <a:t>Number of terminals</a:t>
            </a:r>
          </a:p>
          <a:p>
            <a:pPr lvl="1" eaLnBrk="1" hangingPunct="1">
              <a:tabLst>
                <a:tab pos="2574925" algn="r"/>
              </a:tabLst>
            </a:pPr>
            <a:r>
              <a:rPr lang="en-US" altLang="en-US" smtClean="0"/>
              <a:t>Main:	20</a:t>
            </a:r>
          </a:p>
          <a:p>
            <a:pPr lvl="1" eaLnBrk="1" hangingPunct="1">
              <a:tabLst>
                <a:tab pos="2574925" algn="r"/>
              </a:tabLst>
            </a:pPr>
            <a:r>
              <a:rPr lang="en-US" altLang="en-US" smtClean="0"/>
              <a:t>Branch:	20</a:t>
            </a:r>
          </a:p>
          <a:p>
            <a:pPr lvl="1" eaLnBrk="1" hangingPunct="1">
              <a:tabLst>
                <a:tab pos="2574925" algn="r"/>
              </a:tabLst>
            </a:pPr>
            <a:r>
              <a:rPr lang="en-US" altLang="en-US" smtClean="0"/>
              <a:t>Satellite:	1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08175" y="4419600"/>
            <a:ext cx="533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2"/>
                </a:solidFill>
                <a:sym typeface="Wingdings" pitchFamily="2" charset="2"/>
              </a:rPr>
              <a:t></a:t>
            </a:r>
            <a:r>
              <a:rPr lang="en-US" altLang="en-US" b="0">
                <a:solidFill>
                  <a:schemeClr val="tx2"/>
                </a:solidFill>
              </a:rPr>
              <a:t> Loading different than in Example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 Results — Load and Cost</a:t>
            </a:r>
          </a:p>
        </p:txBody>
      </p:sp>
      <p:sp>
        <p:nvSpPr>
          <p:cNvPr id="56323" name="Rectangle 52"/>
          <p:cNvSpPr>
            <a:spLocks noChangeArrowheads="1"/>
          </p:cNvSpPr>
          <p:nvPr/>
        </p:nvSpPr>
        <p:spPr bwMode="auto">
          <a:xfrm>
            <a:off x="41148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r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endParaRPr lang="en-US" altLang="en-US" sz="2800" b="0"/>
          </a:p>
        </p:txBody>
      </p:sp>
      <p:sp>
        <p:nvSpPr>
          <p:cNvPr id="56324" name="Rectangle 54"/>
          <p:cNvSpPr>
            <a:spLocks noChangeArrowheads="1"/>
          </p:cNvSpPr>
          <p:nvPr/>
        </p:nvSpPr>
        <p:spPr bwMode="auto">
          <a:xfrm>
            <a:off x="41148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40.96</a:t>
            </a:r>
          </a:p>
        </p:txBody>
      </p:sp>
      <p:sp>
        <p:nvSpPr>
          <p:cNvPr id="56325" name="Rectangle 59"/>
          <p:cNvSpPr>
            <a:spLocks noChangeArrowheads="1"/>
          </p:cNvSpPr>
          <p:nvPr/>
        </p:nvSpPr>
        <p:spPr bwMode="auto">
          <a:xfrm>
            <a:off x="2362200" y="19812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56326" name="Rectangle 60"/>
          <p:cNvSpPr>
            <a:spLocks noChangeArrowheads="1"/>
          </p:cNvSpPr>
          <p:nvPr/>
        </p:nvSpPr>
        <p:spPr bwMode="auto">
          <a:xfrm>
            <a:off x="2362200" y="1447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u="sng">
                <a:solidFill>
                  <a:schemeClr val="tx2"/>
                </a:solidFill>
              </a:rPr>
              <a:t>Link</a:t>
            </a:r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56327" name="Rectangle 62"/>
          <p:cNvSpPr>
            <a:spLocks noChangeArrowheads="1"/>
          </p:cNvSpPr>
          <p:nvPr/>
        </p:nvSpPr>
        <p:spPr bwMode="auto">
          <a:xfrm>
            <a:off x="41148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40.96</a:t>
            </a:r>
          </a:p>
        </p:txBody>
      </p:sp>
      <p:sp>
        <p:nvSpPr>
          <p:cNvPr id="56328" name="Rectangle 67"/>
          <p:cNvSpPr>
            <a:spLocks noChangeArrowheads="1"/>
          </p:cNvSpPr>
          <p:nvPr/>
        </p:nvSpPr>
        <p:spPr bwMode="auto">
          <a:xfrm>
            <a:off x="41148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2.048</a:t>
            </a:r>
          </a:p>
        </p:txBody>
      </p:sp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41148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400</a:t>
            </a:r>
          </a:p>
        </p:txBody>
      </p:sp>
      <p:sp>
        <p:nvSpPr>
          <p:cNvPr id="56330" name="Rectangle 77"/>
          <p:cNvSpPr>
            <a:spLocks noChangeArrowheads="1"/>
          </p:cNvSpPr>
          <p:nvPr/>
        </p:nvSpPr>
        <p:spPr bwMode="auto">
          <a:xfrm>
            <a:off x="2362200" y="28194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56331" name="Rectangle 78"/>
          <p:cNvSpPr>
            <a:spLocks noChangeArrowheads="1"/>
          </p:cNvSpPr>
          <p:nvPr/>
        </p:nvSpPr>
        <p:spPr bwMode="auto">
          <a:xfrm>
            <a:off x="2362200" y="36576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56332" name="Rectangle 79"/>
          <p:cNvSpPr>
            <a:spLocks noChangeArrowheads="1"/>
          </p:cNvSpPr>
          <p:nvPr/>
        </p:nvSpPr>
        <p:spPr bwMode="auto">
          <a:xfrm>
            <a:off x="2362200" y="44958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en-US" b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6333" name="Rectangle 80"/>
          <p:cNvSpPr>
            <a:spLocks noChangeArrowheads="1"/>
          </p:cNvSpPr>
          <p:nvPr/>
        </p:nvSpPr>
        <p:spPr bwMode="auto">
          <a:xfrm>
            <a:off x="4114800" y="53340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Mbps</a:t>
            </a:r>
          </a:p>
        </p:txBody>
      </p:sp>
      <p:sp>
        <p:nvSpPr>
          <p:cNvPr id="56334" name="Rectangle 48"/>
          <p:cNvSpPr>
            <a:spLocks noChangeArrowheads="1"/>
          </p:cNvSpPr>
          <p:nvPr/>
        </p:nvSpPr>
        <p:spPr bwMode="auto">
          <a:xfrm>
            <a:off x="28956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>
                <a:sym typeface="Symbol" pitchFamily="18" charset="2"/>
              </a:rPr>
              <a:t>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endParaRPr lang="en-US" altLang="en-US" sz="2800" b="0"/>
          </a:p>
        </p:txBody>
      </p:sp>
      <p:sp>
        <p:nvSpPr>
          <p:cNvPr id="56335" name="Rectangle 51"/>
          <p:cNvSpPr>
            <a:spLocks noChangeArrowheads="1"/>
          </p:cNvSpPr>
          <p:nvPr/>
        </p:nvSpPr>
        <p:spPr bwMode="auto">
          <a:xfrm>
            <a:off x="28956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sz="2800" b="0"/>
          </a:p>
        </p:txBody>
      </p:sp>
      <p:sp>
        <p:nvSpPr>
          <p:cNvPr id="56336" name="Rectangle 56"/>
          <p:cNvSpPr>
            <a:spLocks noChangeArrowheads="1"/>
          </p:cNvSpPr>
          <p:nvPr/>
        </p:nvSpPr>
        <p:spPr bwMode="auto">
          <a:xfrm>
            <a:off x="28956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6337" name="Rectangle 64"/>
          <p:cNvSpPr>
            <a:spLocks noChangeArrowheads="1"/>
          </p:cNvSpPr>
          <p:nvPr/>
        </p:nvSpPr>
        <p:spPr bwMode="auto">
          <a:xfrm>
            <a:off x="28956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6338" name="Rectangle 69"/>
          <p:cNvSpPr>
            <a:spLocks noChangeArrowheads="1"/>
          </p:cNvSpPr>
          <p:nvPr/>
        </p:nvSpPr>
        <p:spPr bwMode="auto">
          <a:xfrm>
            <a:off x="28956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339" name="Rectangle 74"/>
          <p:cNvSpPr>
            <a:spLocks noChangeArrowheads="1"/>
          </p:cNvSpPr>
          <p:nvPr/>
        </p:nvSpPr>
        <p:spPr bwMode="auto">
          <a:xfrm>
            <a:off x="28956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82</a:t>
            </a:r>
          </a:p>
        </p:txBody>
      </p:sp>
      <p:sp>
        <p:nvSpPr>
          <p:cNvPr id="56340" name="Rectangle 85"/>
          <p:cNvSpPr>
            <a:spLocks noChangeArrowheads="1"/>
          </p:cNvSpPr>
          <p:nvPr/>
        </p:nvSpPr>
        <p:spPr bwMode="auto">
          <a:xfrm>
            <a:off x="2895600" y="53340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KPkts/s</a:t>
            </a:r>
          </a:p>
        </p:txBody>
      </p:sp>
      <p:sp>
        <p:nvSpPr>
          <p:cNvPr id="56341" name="Rectangle 50"/>
          <p:cNvSpPr>
            <a:spLocks noChangeArrowheads="1"/>
          </p:cNvSpPr>
          <p:nvPr/>
        </p:nvSpPr>
        <p:spPr bwMode="auto">
          <a:xfrm>
            <a:off x="53340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d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endParaRPr lang="en-US" altLang="en-US" sz="2800" b="0"/>
          </a:p>
        </p:txBody>
      </p:sp>
      <p:sp>
        <p:nvSpPr>
          <p:cNvPr id="56342" name="Rectangle 57"/>
          <p:cNvSpPr>
            <a:spLocks noChangeArrowheads="1"/>
          </p:cNvSpPr>
          <p:nvPr/>
        </p:nvSpPr>
        <p:spPr bwMode="auto">
          <a:xfrm>
            <a:off x="53340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0.02</a:t>
            </a:r>
          </a:p>
        </p:txBody>
      </p:sp>
      <p:sp>
        <p:nvSpPr>
          <p:cNvPr id="56343" name="Rectangle 65"/>
          <p:cNvSpPr>
            <a:spLocks noChangeArrowheads="1"/>
          </p:cNvSpPr>
          <p:nvPr/>
        </p:nvSpPr>
        <p:spPr bwMode="auto">
          <a:xfrm>
            <a:off x="53340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0.06</a:t>
            </a:r>
          </a:p>
        </p:txBody>
      </p:sp>
      <p:sp>
        <p:nvSpPr>
          <p:cNvPr id="56344" name="Rectangle 70"/>
          <p:cNvSpPr>
            <a:spLocks noChangeArrowheads="1"/>
          </p:cNvSpPr>
          <p:nvPr/>
        </p:nvSpPr>
        <p:spPr bwMode="auto">
          <a:xfrm>
            <a:off x="53340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0.06</a:t>
            </a:r>
          </a:p>
        </p:txBody>
      </p:sp>
      <p:sp>
        <p:nvSpPr>
          <p:cNvPr id="56345" name="Rectangle 75"/>
          <p:cNvSpPr>
            <a:spLocks noChangeArrowheads="1"/>
          </p:cNvSpPr>
          <p:nvPr/>
        </p:nvSpPr>
        <p:spPr bwMode="auto">
          <a:xfrm>
            <a:off x="53340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—</a:t>
            </a:r>
          </a:p>
        </p:txBody>
      </p:sp>
      <p:sp>
        <p:nvSpPr>
          <p:cNvPr id="56346" name="Rectangle 86"/>
          <p:cNvSpPr>
            <a:spLocks noChangeArrowheads="1"/>
          </p:cNvSpPr>
          <p:nvPr/>
        </p:nvSpPr>
        <p:spPr bwMode="auto">
          <a:xfrm>
            <a:off x="5257800" y="53340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$/bps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Results — Minimum Average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3434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C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626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>
                <a:sym typeface="Symbol" pitchFamily="18" charset="2"/>
              </a:rPr>
              <a:t>E[</a:t>
            </a:r>
            <a:r>
              <a:rPr lang="en-US" altLang="en-US" sz="2800" b="0" i="1">
                <a:sym typeface="Symbol" pitchFamily="18" charset="2"/>
              </a:rPr>
              <a:t></a:t>
            </a:r>
            <a:r>
              <a:rPr lang="en-US" altLang="en-US" sz="2800" b="0">
                <a:sym typeface="Symbol" pitchFamily="18" charset="2"/>
              </a:rPr>
              <a:t>]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3434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sz="2800" b="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9050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0.8192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43434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50.53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55626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0.107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295400" y="21336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1295400" y="1600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u="sng">
                <a:solidFill>
                  <a:schemeClr val="tx2"/>
                </a:solidFill>
              </a:rPr>
              <a:t>Link</a:t>
            </a:r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19050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d</a:t>
            </a:r>
            <a:r>
              <a:rPr lang="en-US" altLang="en-US" sz="3200" b="0" i="1" baseline="-25000">
                <a:sym typeface="Symbol" pitchFamily="18" charset="2"/>
              </a:rPr>
              <a:t>i </a:t>
            </a:r>
            <a:r>
              <a:rPr lang="en-US" altLang="en-US" sz="2800" b="0" i="1">
                <a:sym typeface="Symbol" pitchFamily="18" charset="2"/>
              </a:rPr>
              <a:t>r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19050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2.4576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43434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46.49</a:t>
            </a:r>
          </a:p>
        </p:txBody>
      </p:sp>
      <p:sp>
        <p:nvSpPr>
          <p:cNvPr id="19471" name="Rectangle 19"/>
          <p:cNvSpPr>
            <a:spLocks noChangeArrowheads="1"/>
          </p:cNvSpPr>
          <p:nvPr/>
        </p:nvSpPr>
        <p:spPr bwMode="auto">
          <a:xfrm>
            <a:off x="55626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0.185</a:t>
            </a:r>
          </a:p>
        </p:txBody>
      </p:sp>
      <p:sp>
        <p:nvSpPr>
          <p:cNvPr id="19472" name="Rectangle 22"/>
          <p:cNvSpPr>
            <a:spLocks noChangeArrowheads="1"/>
          </p:cNvSpPr>
          <p:nvPr/>
        </p:nvSpPr>
        <p:spPr bwMode="auto">
          <a:xfrm>
            <a:off x="19050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0.1229</a:t>
            </a:r>
          </a:p>
        </p:txBody>
      </p:sp>
      <p:sp>
        <p:nvSpPr>
          <p:cNvPr id="19473" name="Rectangle 23"/>
          <p:cNvSpPr>
            <a:spLocks noChangeArrowheads="1"/>
          </p:cNvSpPr>
          <p:nvPr/>
        </p:nvSpPr>
        <p:spPr bwMode="auto">
          <a:xfrm>
            <a:off x="43434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3.28</a:t>
            </a:r>
          </a:p>
        </p:txBody>
      </p:sp>
      <p:sp>
        <p:nvSpPr>
          <p:cNvPr id="19474" name="Rectangle 24"/>
          <p:cNvSpPr>
            <a:spLocks noChangeArrowheads="1"/>
          </p:cNvSpPr>
          <p:nvPr/>
        </p:nvSpPr>
        <p:spPr bwMode="auto">
          <a:xfrm>
            <a:off x="55626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0.828</a:t>
            </a:r>
          </a:p>
        </p:txBody>
      </p:sp>
      <p:sp>
        <p:nvSpPr>
          <p:cNvPr id="19475" name="Rectangle 26"/>
          <p:cNvSpPr>
            <a:spLocks noChangeArrowheads="1"/>
          </p:cNvSpPr>
          <p:nvPr/>
        </p:nvSpPr>
        <p:spPr bwMode="auto">
          <a:xfrm>
            <a:off x="5562600" y="46482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0.163</a:t>
            </a:r>
          </a:p>
        </p:txBody>
      </p:sp>
      <p:sp>
        <p:nvSpPr>
          <p:cNvPr id="19476" name="Rectangle 27"/>
          <p:cNvSpPr>
            <a:spLocks noChangeArrowheads="1"/>
          </p:cNvSpPr>
          <p:nvPr/>
        </p:nvSpPr>
        <p:spPr bwMode="auto">
          <a:xfrm>
            <a:off x="1905000" y="46482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3.4000</a:t>
            </a:r>
          </a:p>
        </p:txBody>
      </p:sp>
      <p:sp>
        <p:nvSpPr>
          <p:cNvPr id="19477" name="Rectangle 28"/>
          <p:cNvSpPr>
            <a:spLocks noChangeArrowheads="1"/>
          </p:cNvSpPr>
          <p:nvPr/>
        </p:nvSpPr>
        <p:spPr bwMode="auto">
          <a:xfrm>
            <a:off x="4343400" y="46482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100.30</a:t>
            </a:r>
          </a:p>
        </p:txBody>
      </p:sp>
      <p:sp>
        <p:nvSpPr>
          <p:cNvPr id="19478" name="Rectangle 31"/>
          <p:cNvSpPr>
            <a:spLocks noChangeArrowheads="1"/>
          </p:cNvSpPr>
          <p:nvPr/>
        </p:nvSpPr>
        <p:spPr bwMode="auto">
          <a:xfrm>
            <a:off x="1295400" y="29718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19479" name="Rectangle 32"/>
          <p:cNvSpPr>
            <a:spLocks noChangeArrowheads="1"/>
          </p:cNvSpPr>
          <p:nvPr/>
        </p:nvSpPr>
        <p:spPr bwMode="auto">
          <a:xfrm>
            <a:off x="1295400" y="38100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19480" name="Rectangle 33"/>
          <p:cNvSpPr>
            <a:spLocks noChangeArrowheads="1"/>
          </p:cNvSpPr>
          <p:nvPr/>
        </p:nvSpPr>
        <p:spPr bwMode="auto">
          <a:xfrm>
            <a:off x="1295400" y="46482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en-US" b="0">
                <a:solidFill>
                  <a:schemeClr val="tx2"/>
                </a:solidFill>
              </a:rPr>
              <a:t>, Avg:</a:t>
            </a:r>
          </a:p>
        </p:txBody>
      </p:sp>
      <p:sp>
        <p:nvSpPr>
          <p:cNvPr id="19481" name="Rectangle 35"/>
          <p:cNvSpPr>
            <a:spLocks noChangeArrowheads="1"/>
          </p:cNvSpPr>
          <p:nvPr/>
        </p:nvSpPr>
        <p:spPr bwMode="auto">
          <a:xfrm>
            <a:off x="1905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19482" name="Rectangle 36"/>
          <p:cNvSpPr>
            <a:spLocks noChangeArrowheads="1"/>
          </p:cNvSpPr>
          <p:nvPr/>
        </p:nvSpPr>
        <p:spPr bwMode="auto">
          <a:xfrm>
            <a:off x="43434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19483" name="Rectangle 37"/>
          <p:cNvSpPr>
            <a:spLocks noChangeArrowheads="1"/>
          </p:cNvSpPr>
          <p:nvPr/>
        </p:nvSpPr>
        <p:spPr bwMode="auto">
          <a:xfrm>
            <a:off x="55626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19484" name="Rectangle 39"/>
          <p:cNvSpPr>
            <a:spLocks noChangeArrowheads="1"/>
          </p:cNvSpPr>
          <p:nvPr/>
        </p:nvSpPr>
        <p:spPr bwMode="auto">
          <a:xfrm>
            <a:off x="43434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Mbps</a:t>
            </a:r>
          </a:p>
        </p:txBody>
      </p:sp>
      <p:sp>
        <p:nvSpPr>
          <p:cNvPr id="19485" name="Rectangle 40"/>
          <p:cNvSpPr>
            <a:spLocks noChangeArrowheads="1"/>
          </p:cNvSpPr>
          <p:nvPr/>
        </p:nvSpPr>
        <p:spPr bwMode="auto">
          <a:xfrm>
            <a:off x="55626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ms</a:t>
            </a:r>
          </a:p>
        </p:txBody>
      </p:sp>
      <p:sp>
        <p:nvSpPr>
          <p:cNvPr id="19486" name="Rectangle 43"/>
          <p:cNvSpPr>
            <a:spLocks noChangeArrowheads="1"/>
          </p:cNvSpPr>
          <p:nvPr/>
        </p:nvSpPr>
        <p:spPr bwMode="auto">
          <a:xfrm>
            <a:off x="1905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M$</a:t>
            </a:r>
          </a:p>
        </p:txBody>
      </p:sp>
      <p:sp>
        <p:nvSpPr>
          <p:cNvPr id="19487" name="Rectangle 73"/>
          <p:cNvSpPr>
            <a:spLocks noChangeArrowheads="1"/>
          </p:cNvSpPr>
          <p:nvPr/>
        </p:nvSpPr>
        <p:spPr bwMode="auto">
          <a:xfrm>
            <a:off x="31242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sz="2800" b="0"/>
          </a:p>
        </p:txBody>
      </p:sp>
      <p:sp>
        <p:nvSpPr>
          <p:cNvPr id="19488" name="Rectangle 74"/>
          <p:cNvSpPr>
            <a:spLocks noChangeArrowheads="1"/>
          </p:cNvSpPr>
          <p:nvPr/>
        </p:nvSpPr>
        <p:spPr bwMode="auto">
          <a:xfrm>
            <a:off x="31242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905.1</a:t>
            </a:r>
          </a:p>
        </p:txBody>
      </p:sp>
      <p:sp>
        <p:nvSpPr>
          <p:cNvPr id="19489" name="Rectangle 75"/>
          <p:cNvSpPr>
            <a:spLocks noChangeArrowheads="1"/>
          </p:cNvSpPr>
          <p:nvPr/>
        </p:nvSpPr>
        <p:spPr bwMode="auto">
          <a:xfrm>
            <a:off x="31242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1567.7</a:t>
            </a:r>
          </a:p>
        </p:txBody>
      </p:sp>
      <p:sp>
        <p:nvSpPr>
          <p:cNvPr id="19490" name="Rectangle 76"/>
          <p:cNvSpPr>
            <a:spLocks noChangeArrowheads="1"/>
          </p:cNvSpPr>
          <p:nvPr/>
        </p:nvSpPr>
        <p:spPr bwMode="auto">
          <a:xfrm>
            <a:off x="31242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350.5</a:t>
            </a:r>
          </a:p>
        </p:txBody>
      </p:sp>
      <p:sp>
        <p:nvSpPr>
          <p:cNvPr id="19491" name="Rectangle 77"/>
          <p:cNvSpPr>
            <a:spLocks noChangeArrowheads="1"/>
          </p:cNvSpPr>
          <p:nvPr/>
        </p:nvSpPr>
        <p:spPr bwMode="auto">
          <a:xfrm>
            <a:off x="3124200" y="46482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2823.3</a:t>
            </a:r>
          </a:p>
        </p:txBody>
      </p:sp>
      <p:sp>
        <p:nvSpPr>
          <p:cNvPr id="19492" name="Rectangle 78"/>
          <p:cNvSpPr>
            <a:spLocks noChangeArrowheads="1"/>
          </p:cNvSpPr>
          <p:nvPr/>
        </p:nvSpPr>
        <p:spPr bwMode="auto">
          <a:xfrm>
            <a:off x="31242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19493" name="Rectangle 79"/>
          <p:cNvSpPr>
            <a:spLocks noChangeArrowheads="1"/>
          </p:cNvSpPr>
          <p:nvPr/>
        </p:nvSpPr>
        <p:spPr bwMode="auto">
          <a:xfrm>
            <a:off x="31242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$</a:t>
            </a:r>
            <a:r>
              <a:rPr lang="en-US" altLang="en-US" sz="2800" b="0" baseline="30000"/>
              <a:t>1/2</a:t>
            </a:r>
            <a:endParaRPr lang="en-US" altLang="en-US" b="0"/>
          </a:p>
        </p:txBody>
      </p:sp>
      <p:graphicFrame>
        <p:nvGraphicFramePr>
          <p:cNvPr id="19458" name="Object 115"/>
          <p:cNvGraphicFramePr>
            <a:graphicFrameLocks noChangeAspect="1"/>
          </p:cNvGraphicFramePr>
          <p:nvPr/>
        </p:nvGraphicFramePr>
        <p:xfrm>
          <a:off x="3152775" y="1485900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3" imgW="1117800" imgH="533520" progId="Equation.3">
                  <p:embed/>
                </p:oleObj>
              </mc:Choice>
              <mc:Fallback>
                <p:oleObj name="Equation" r:id="rId3" imgW="1117800" imgH="53352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1485900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4" name="Rectangle 81"/>
          <p:cNvSpPr>
            <a:spLocks noChangeArrowheads="1"/>
          </p:cNvSpPr>
          <p:nvPr/>
        </p:nvSpPr>
        <p:spPr bwMode="auto">
          <a:xfrm>
            <a:off x="6781800" y="2133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1.01</a:t>
            </a:r>
          </a:p>
        </p:txBody>
      </p:sp>
      <p:sp>
        <p:nvSpPr>
          <p:cNvPr id="19495" name="Rectangle 82"/>
          <p:cNvSpPr>
            <a:spLocks noChangeArrowheads="1"/>
          </p:cNvSpPr>
          <p:nvPr/>
        </p:nvSpPr>
        <p:spPr bwMode="auto">
          <a:xfrm>
            <a:off x="6781800" y="29718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2.79</a:t>
            </a:r>
          </a:p>
        </p:txBody>
      </p:sp>
      <p:sp>
        <p:nvSpPr>
          <p:cNvPr id="19496" name="Rectangle 83"/>
          <p:cNvSpPr>
            <a:spLocks noChangeArrowheads="1"/>
          </p:cNvSpPr>
          <p:nvPr/>
        </p:nvSpPr>
        <p:spPr bwMode="auto">
          <a:xfrm>
            <a:off x="6781800" y="38100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0.20</a:t>
            </a:r>
          </a:p>
        </p:txBody>
      </p:sp>
      <p:sp>
        <p:nvSpPr>
          <p:cNvPr id="19497" name="Rectangle 84"/>
          <p:cNvSpPr>
            <a:spLocks noChangeArrowheads="1"/>
          </p:cNvSpPr>
          <p:nvPr/>
        </p:nvSpPr>
        <p:spPr bwMode="auto">
          <a:xfrm>
            <a:off x="6781800" y="46482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4.00</a:t>
            </a:r>
          </a:p>
        </p:txBody>
      </p:sp>
      <p:sp>
        <p:nvSpPr>
          <p:cNvPr id="19498" name="Rectangle 85"/>
          <p:cNvSpPr>
            <a:spLocks noChangeArrowheads="1"/>
          </p:cNvSpPr>
          <p:nvPr/>
        </p:nvSpPr>
        <p:spPr bwMode="auto">
          <a:xfrm>
            <a:off x="68580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19499" name="Rectangle 86"/>
          <p:cNvSpPr>
            <a:spLocks noChangeArrowheads="1"/>
          </p:cNvSpPr>
          <p:nvPr/>
        </p:nvSpPr>
        <p:spPr bwMode="auto">
          <a:xfrm>
            <a:off x="6781800" y="5486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M$</a:t>
            </a:r>
          </a:p>
        </p:txBody>
      </p:sp>
      <p:sp>
        <p:nvSpPr>
          <p:cNvPr id="19500" name="Rectangle 87"/>
          <p:cNvSpPr>
            <a:spLocks noChangeArrowheads="1"/>
          </p:cNvSpPr>
          <p:nvPr/>
        </p:nvSpPr>
        <p:spPr bwMode="auto">
          <a:xfrm>
            <a:off x="6781800" y="12954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D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Results — Min-Max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57912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D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endParaRPr lang="en-US" altLang="en-US" sz="2800" b="0">
              <a:sym typeface="Symbol" pitchFamily="18" charset="2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5720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>
                <a:sym typeface="Symbol" pitchFamily="18" charset="2"/>
              </a:rPr>
              <a:t>E[</a:t>
            </a:r>
            <a:r>
              <a:rPr lang="en-US" altLang="en-US" sz="2800" b="0" i="1">
                <a:sym typeface="Symbol" pitchFamily="18" charset="2"/>
              </a:rPr>
              <a:t></a:t>
            </a:r>
            <a:r>
              <a:rPr lang="en-US" altLang="en-US" sz="2800" b="0">
                <a:sym typeface="Symbol" pitchFamily="18" charset="2"/>
              </a:rPr>
              <a:t>]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22098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20.48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45720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0.240</a:t>
            </a:r>
          </a:p>
        </p:txBody>
      </p:sp>
      <p:sp>
        <p:nvSpPr>
          <p:cNvPr id="57351" name="Rectangle 12"/>
          <p:cNvSpPr>
            <a:spLocks noChangeArrowheads="1"/>
          </p:cNvSpPr>
          <p:nvPr/>
        </p:nvSpPr>
        <p:spPr bwMode="auto">
          <a:xfrm>
            <a:off x="57912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0.91</a:t>
            </a:r>
          </a:p>
        </p:txBody>
      </p:sp>
      <p:sp>
        <p:nvSpPr>
          <p:cNvPr id="57352" name="Rectangle 13"/>
          <p:cNvSpPr>
            <a:spLocks noChangeArrowheads="1"/>
          </p:cNvSpPr>
          <p:nvPr/>
        </p:nvSpPr>
        <p:spPr bwMode="auto">
          <a:xfrm>
            <a:off x="1676400" y="19812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57353" name="Rectangle 14"/>
          <p:cNvSpPr>
            <a:spLocks noChangeArrowheads="1"/>
          </p:cNvSpPr>
          <p:nvPr/>
        </p:nvSpPr>
        <p:spPr bwMode="auto">
          <a:xfrm>
            <a:off x="1676400" y="1447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 u="sng">
                <a:solidFill>
                  <a:schemeClr val="tx2"/>
                </a:solidFill>
              </a:rPr>
              <a:t>Link</a:t>
            </a:r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57354" name="Rectangle 15"/>
          <p:cNvSpPr>
            <a:spLocks noChangeArrowheads="1"/>
          </p:cNvSpPr>
          <p:nvPr/>
        </p:nvSpPr>
        <p:spPr bwMode="auto">
          <a:xfrm>
            <a:off x="22098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d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r>
              <a:rPr lang="en-US" altLang="en-US" sz="2800" b="0" i="1">
                <a:sym typeface="Symbol" pitchFamily="18" charset="2"/>
              </a:rPr>
              <a:t>L</a:t>
            </a:r>
            <a:endParaRPr lang="en-US" altLang="en-US" sz="2800" b="0"/>
          </a:p>
        </p:txBody>
      </p:sp>
      <p:sp>
        <p:nvSpPr>
          <p:cNvPr id="57355" name="Rectangle 17"/>
          <p:cNvSpPr>
            <a:spLocks noChangeArrowheads="1"/>
          </p:cNvSpPr>
          <p:nvPr/>
        </p:nvSpPr>
        <p:spPr bwMode="auto">
          <a:xfrm>
            <a:off x="22098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61.44</a:t>
            </a:r>
          </a:p>
        </p:txBody>
      </p:sp>
      <p:sp>
        <p:nvSpPr>
          <p:cNvPr id="57356" name="Rectangle 19"/>
          <p:cNvSpPr>
            <a:spLocks noChangeArrowheads="1"/>
          </p:cNvSpPr>
          <p:nvPr/>
        </p:nvSpPr>
        <p:spPr bwMode="auto">
          <a:xfrm>
            <a:off x="45720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0.240</a:t>
            </a:r>
          </a:p>
        </p:txBody>
      </p:sp>
      <p:sp>
        <p:nvSpPr>
          <p:cNvPr id="57357" name="Rectangle 20"/>
          <p:cNvSpPr>
            <a:spLocks noChangeArrowheads="1"/>
          </p:cNvSpPr>
          <p:nvPr/>
        </p:nvSpPr>
        <p:spPr bwMode="auto">
          <a:xfrm>
            <a:off x="57912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2.71</a:t>
            </a:r>
          </a:p>
        </p:txBody>
      </p:sp>
      <p:sp>
        <p:nvSpPr>
          <p:cNvPr id="57358" name="Rectangle 22"/>
          <p:cNvSpPr>
            <a:spLocks noChangeArrowheads="1"/>
          </p:cNvSpPr>
          <p:nvPr/>
        </p:nvSpPr>
        <p:spPr bwMode="auto">
          <a:xfrm>
            <a:off x="22098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61.44</a:t>
            </a:r>
          </a:p>
        </p:txBody>
      </p:sp>
      <p:sp>
        <p:nvSpPr>
          <p:cNvPr id="57359" name="Rectangle 24"/>
          <p:cNvSpPr>
            <a:spLocks noChangeArrowheads="1"/>
          </p:cNvSpPr>
          <p:nvPr/>
        </p:nvSpPr>
        <p:spPr bwMode="auto">
          <a:xfrm>
            <a:off x="45720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0.240</a:t>
            </a:r>
          </a:p>
        </p:txBody>
      </p:sp>
      <p:sp>
        <p:nvSpPr>
          <p:cNvPr id="57360" name="Rectangle 25"/>
          <p:cNvSpPr>
            <a:spLocks noChangeArrowheads="1"/>
          </p:cNvSpPr>
          <p:nvPr/>
        </p:nvSpPr>
        <p:spPr bwMode="auto">
          <a:xfrm>
            <a:off x="57912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0.38</a:t>
            </a:r>
          </a:p>
        </p:txBody>
      </p:sp>
      <p:sp>
        <p:nvSpPr>
          <p:cNvPr id="57361" name="Rectangle 26"/>
          <p:cNvSpPr>
            <a:spLocks noChangeArrowheads="1"/>
          </p:cNvSpPr>
          <p:nvPr/>
        </p:nvSpPr>
        <p:spPr bwMode="auto">
          <a:xfrm>
            <a:off x="45720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0.240</a:t>
            </a:r>
          </a:p>
        </p:txBody>
      </p:sp>
      <p:sp>
        <p:nvSpPr>
          <p:cNvPr id="57362" name="Rectangle 27"/>
          <p:cNvSpPr>
            <a:spLocks noChangeArrowheads="1"/>
          </p:cNvSpPr>
          <p:nvPr/>
        </p:nvSpPr>
        <p:spPr bwMode="auto">
          <a:xfrm>
            <a:off x="22098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143.36</a:t>
            </a:r>
          </a:p>
        </p:txBody>
      </p:sp>
      <p:sp>
        <p:nvSpPr>
          <p:cNvPr id="57363" name="Rectangle 30"/>
          <p:cNvSpPr>
            <a:spLocks noChangeArrowheads="1"/>
          </p:cNvSpPr>
          <p:nvPr/>
        </p:nvSpPr>
        <p:spPr bwMode="auto">
          <a:xfrm>
            <a:off x="57912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4.00</a:t>
            </a:r>
          </a:p>
        </p:txBody>
      </p:sp>
      <p:sp>
        <p:nvSpPr>
          <p:cNvPr id="57364" name="Rectangle 31"/>
          <p:cNvSpPr>
            <a:spLocks noChangeArrowheads="1"/>
          </p:cNvSpPr>
          <p:nvPr/>
        </p:nvSpPr>
        <p:spPr bwMode="auto">
          <a:xfrm>
            <a:off x="1676400" y="28194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57365" name="Rectangle 32"/>
          <p:cNvSpPr>
            <a:spLocks noChangeArrowheads="1"/>
          </p:cNvSpPr>
          <p:nvPr/>
        </p:nvSpPr>
        <p:spPr bwMode="auto">
          <a:xfrm>
            <a:off x="1676400" y="36576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57366" name="Rectangle 33"/>
          <p:cNvSpPr>
            <a:spLocks noChangeArrowheads="1"/>
          </p:cNvSpPr>
          <p:nvPr/>
        </p:nvSpPr>
        <p:spPr bwMode="auto">
          <a:xfrm>
            <a:off x="1676400" y="44958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b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en-US" b="0">
                <a:solidFill>
                  <a:schemeClr val="tx2"/>
                </a:solidFill>
              </a:rPr>
              <a:t>, Avg:</a:t>
            </a:r>
          </a:p>
        </p:txBody>
      </p:sp>
      <p:sp>
        <p:nvSpPr>
          <p:cNvPr id="57367" name="Rectangle 35"/>
          <p:cNvSpPr>
            <a:spLocks noChangeArrowheads="1"/>
          </p:cNvSpPr>
          <p:nvPr/>
        </p:nvSpPr>
        <p:spPr bwMode="auto">
          <a:xfrm>
            <a:off x="33528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57368" name="Rectangle 36"/>
          <p:cNvSpPr>
            <a:spLocks noChangeArrowheads="1"/>
          </p:cNvSpPr>
          <p:nvPr/>
        </p:nvSpPr>
        <p:spPr bwMode="auto">
          <a:xfrm>
            <a:off x="33528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57369" name="Rectangle 37"/>
          <p:cNvSpPr>
            <a:spLocks noChangeArrowheads="1"/>
          </p:cNvSpPr>
          <p:nvPr/>
        </p:nvSpPr>
        <p:spPr bwMode="auto">
          <a:xfrm>
            <a:off x="45720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57370" name="Rectangle 38"/>
          <p:cNvSpPr>
            <a:spLocks noChangeArrowheads="1"/>
          </p:cNvSpPr>
          <p:nvPr/>
        </p:nvSpPr>
        <p:spPr bwMode="auto">
          <a:xfrm>
            <a:off x="57912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57371" name="Rectangle 40"/>
          <p:cNvSpPr>
            <a:spLocks noChangeArrowheads="1"/>
          </p:cNvSpPr>
          <p:nvPr/>
        </p:nvSpPr>
        <p:spPr bwMode="auto">
          <a:xfrm>
            <a:off x="45720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ms</a:t>
            </a:r>
          </a:p>
        </p:txBody>
      </p:sp>
      <p:sp>
        <p:nvSpPr>
          <p:cNvPr id="57372" name="Rectangle 41"/>
          <p:cNvSpPr>
            <a:spLocks noChangeArrowheads="1"/>
          </p:cNvSpPr>
          <p:nvPr/>
        </p:nvSpPr>
        <p:spPr bwMode="auto">
          <a:xfrm>
            <a:off x="57912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M$</a:t>
            </a:r>
          </a:p>
        </p:txBody>
      </p:sp>
      <p:sp>
        <p:nvSpPr>
          <p:cNvPr id="57373" name="Rectangle 43"/>
          <p:cNvSpPr>
            <a:spLocks noChangeArrowheads="1"/>
          </p:cNvSpPr>
          <p:nvPr/>
        </p:nvSpPr>
        <p:spPr bwMode="auto">
          <a:xfrm>
            <a:off x="22098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$•s</a:t>
            </a:r>
          </a:p>
        </p:txBody>
      </p:sp>
      <p:sp>
        <p:nvSpPr>
          <p:cNvPr id="57374" name="Rectangle 45"/>
          <p:cNvSpPr>
            <a:spLocks noChangeArrowheads="1"/>
          </p:cNvSpPr>
          <p:nvPr/>
        </p:nvSpPr>
        <p:spPr bwMode="auto">
          <a:xfrm>
            <a:off x="3352800" y="19812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45.23</a:t>
            </a:r>
          </a:p>
        </p:txBody>
      </p:sp>
      <p:sp>
        <p:nvSpPr>
          <p:cNvPr id="57375" name="Rectangle 46"/>
          <p:cNvSpPr>
            <a:spLocks noChangeArrowheads="1"/>
          </p:cNvSpPr>
          <p:nvPr/>
        </p:nvSpPr>
        <p:spPr bwMode="auto">
          <a:xfrm>
            <a:off x="3352800" y="28194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45.23</a:t>
            </a:r>
          </a:p>
        </p:txBody>
      </p:sp>
      <p:sp>
        <p:nvSpPr>
          <p:cNvPr id="57376" name="Rectangle 47"/>
          <p:cNvSpPr>
            <a:spLocks noChangeArrowheads="1"/>
          </p:cNvSpPr>
          <p:nvPr/>
        </p:nvSpPr>
        <p:spPr bwMode="auto">
          <a:xfrm>
            <a:off x="3352800" y="3657600"/>
            <a:ext cx="1219200" cy="838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bg1"/>
                </a:solidFill>
              </a:rPr>
              <a:t>6.31</a:t>
            </a:r>
          </a:p>
        </p:txBody>
      </p:sp>
      <p:sp>
        <p:nvSpPr>
          <p:cNvPr id="57377" name="Rectangle 48"/>
          <p:cNvSpPr>
            <a:spLocks noChangeArrowheads="1"/>
          </p:cNvSpPr>
          <p:nvPr/>
        </p:nvSpPr>
        <p:spPr bwMode="auto">
          <a:xfrm>
            <a:off x="3352800" y="4495800"/>
            <a:ext cx="1219200" cy="838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66"/>
                </a:solidFill>
              </a:rPr>
              <a:t>96.77</a:t>
            </a:r>
          </a:p>
        </p:txBody>
      </p:sp>
      <p:sp>
        <p:nvSpPr>
          <p:cNvPr id="57378" name="Rectangle 49"/>
          <p:cNvSpPr>
            <a:spLocks noChangeArrowheads="1"/>
          </p:cNvSpPr>
          <p:nvPr/>
        </p:nvSpPr>
        <p:spPr bwMode="auto">
          <a:xfrm>
            <a:off x="33528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 b="0"/>
          </a:p>
        </p:txBody>
      </p:sp>
      <p:sp>
        <p:nvSpPr>
          <p:cNvPr id="57379" name="Rectangle 50"/>
          <p:cNvSpPr>
            <a:spLocks noChangeArrowheads="1"/>
          </p:cNvSpPr>
          <p:nvPr/>
        </p:nvSpPr>
        <p:spPr bwMode="auto">
          <a:xfrm>
            <a:off x="3352800" y="5334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b="0"/>
              <a:t>Mbps</a:t>
            </a:r>
          </a:p>
        </p:txBody>
      </p:sp>
      <p:sp>
        <p:nvSpPr>
          <p:cNvPr id="57380" name="Rectangle 51"/>
          <p:cNvSpPr>
            <a:spLocks noChangeArrowheads="1"/>
          </p:cNvSpPr>
          <p:nvPr/>
        </p:nvSpPr>
        <p:spPr bwMode="auto">
          <a:xfrm>
            <a:off x="3352800" y="1143000"/>
            <a:ext cx="121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0" i="1">
                <a:sym typeface="Symbol" pitchFamily="18" charset="2"/>
              </a:rPr>
              <a:t>C</a:t>
            </a:r>
            <a:r>
              <a:rPr lang="en-US" altLang="en-US" sz="3200" b="0" i="1" baseline="-25000">
                <a:sym typeface="Symbol" pitchFamily="18" charset="2"/>
              </a:rPr>
              <a:t>i</a:t>
            </a:r>
            <a:endParaRPr lang="en-US" altLang="en-US" sz="2800" b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should now be able to …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 the topology design and capacity assignment problems and solution approaches</a:t>
            </a:r>
          </a:p>
          <a:p>
            <a:pPr eaLnBrk="1" hangingPunct="1"/>
            <a:r>
              <a:rPr lang="en-US" altLang="en-US" smtClean="0"/>
              <a:t>Analyze cost, capacity, delay, and reliability (</a:t>
            </a:r>
            <a:r>
              <a:rPr lang="en-US" altLang="en-US" i="1" smtClean="0"/>
              <a:t>k</a:t>
            </a:r>
            <a:r>
              <a:rPr lang="en-US" altLang="en-US" smtClean="0"/>
              <a:t>-connectedness) for a network</a:t>
            </a:r>
          </a:p>
          <a:p>
            <a:pPr eaLnBrk="1" hangingPunct="1"/>
            <a:r>
              <a:rPr lang="en-US" altLang="en-US" smtClean="0"/>
              <a:t>Apply “excess capacity” and “excess cost” results to determine optimal capacity assignment assuming …</a:t>
            </a:r>
          </a:p>
          <a:p>
            <a:pPr lvl="1" eaLnBrk="1" hangingPunct="1"/>
            <a:r>
              <a:rPr lang="en-US" altLang="en-US" smtClean="0"/>
              <a:t>Minimization of average delay</a:t>
            </a:r>
          </a:p>
          <a:p>
            <a:pPr lvl="1" eaLnBrk="1" hangingPunct="1"/>
            <a:r>
              <a:rPr lang="en-US" altLang="en-US" smtClean="0"/>
              <a:t>Minimization of maximum delay (min-max)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Topology Design Problem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Topology design problem is very complex</a:t>
            </a:r>
          </a:p>
          <a:p>
            <a:pPr lvl="1" eaLnBrk="1" hangingPunct="1"/>
            <a:r>
              <a:rPr lang="en-US" altLang="en-US" smtClean="0"/>
              <a:t>It is not feasible to determine an optimal solution for real-world problems</a:t>
            </a:r>
          </a:p>
          <a:p>
            <a:pPr lvl="1" eaLnBrk="1" hangingPunct="1"/>
            <a:r>
              <a:rPr lang="en-US" altLang="en-US" smtClean="0"/>
              <a:t>Decomposition and heuristics are needed</a:t>
            </a:r>
          </a:p>
          <a:p>
            <a:pPr eaLnBrk="1" hangingPunct="1"/>
            <a:r>
              <a:rPr lang="en-US" altLang="en-US" smtClean="0"/>
              <a:t>Problem decomposed into sub-problems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Topology design </a:t>
            </a:r>
            <a:r>
              <a:rPr lang="en-US" altLang="en-US" smtClean="0"/>
              <a:t>to determine network topology</a:t>
            </a:r>
            <a:endParaRPr lang="en-US" altLang="en-US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Capacity assignment</a:t>
            </a:r>
            <a:r>
              <a:rPr lang="en-US" altLang="en-US" smtClean="0"/>
              <a:t> to determine the topology and the capacity of each link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Flow assignment</a:t>
            </a:r>
            <a:r>
              <a:rPr lang="en-US" altLang="en-US" smtClean="0"/>
              <a:t> to determine the routing of traffic over the topology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“Tools” for Network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analysis</a:t>
            </a:r>
            <a:r>
              <a:rPr lang="en-US" altLang="en-US" smtClean="0">
                <a:solidFill>
                  <a:schemeClr val="tx2"/>
                </a:solidFill>
              </a:rPr>
              <a:t> (still to come)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Graph theory</a:t>
            </a:r>
            <a:r>
              <a:rPr lang="en-US" altLang="en-US" smtClean="0">
                <a:solidFill>
                  <a:schemeClr val="tx2"/>
                </a:solidFill>
              </a:rPr>
              <a:t> (still to come)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Optimization</a:t>
            </a:r>
            <a:r>
              <a:rPr lang="en-US" altLang="en-US" smtClean="0">
                <a:solidFill>
                  <a:schemeClr val="tx2"/>
                </a:solidFill>
              </a:rPr>
              <a:t> (still to come)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Performance evaluation</a:t>
            </a:r>
            <a:r>
              <a:rPr lang="en-US" altLang="en-US" smtClean="0">
                <a:solidFill>
                  <a:schemeClr val="tx2"/>
                </a:solidFill>
              </a:rPr>
              <a:t> (already covered)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Queuing models</a:t>
            </a:r>
          </a:p>
          <a:p>
            <a:pPr lvl="1" eaLnBrk="1" hangingPunct="1"/>
            <a:r>
              <a:rPr lang="en-US" altLang="en-US" smtClean="0"/>
              <a:t>Simulation</a:t>
            </a:r>
          </a:p>
          <a:p>
            <a:pPr eaLnBrk="1" hangingPunct="1"/>
            <a:r>
              <a:rPr lang="en-US" altLang="en-US" smtClean="0"/>
              <a:t>Network management </a:t>
            </a:r>
            <a:r>
              <a:rPr lang="en-US" altLang="en-US" smtClean="0">
                <a:solidFill>
                  <a:schemeClr val="tx2"/>
                </a:solidFill>
              </a:rPr>
              <a:t>(still to come)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Management, Performance, and Design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3505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Performance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Evaluation/Analysis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0" y="3505200"/>
            <a:ext cx="28956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257800" y="3810000"/>
            <a:ext cx="3124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rot="5400000" flipV="1">
            <a:off x="1714500" y="2019300"/>
            <a:ext cx="1219200" cy="1295400"/>
          </a:xfrm>
          <a:custGeom>
            <a:avLst/>
            <a:gdLst>
              <a:gd name="T0" fmla="*/ 48191078 w 21600"/>
              <a:gd name="T1" fmla="*/ 0 h 21600"/>
              <a:gd name="T2" fmla="*/ 48191078 w 21600"/>
              <a:gd name="T3" fmla="*/ 43728265 h 21600"/>
              <a:gd name="T4" fmla="*/ 10313021 w 21600"/>
              <a:gd name="T5" fmla="*/ 77688019 h 21600"/>
              <a:gd name="T6" fmla="*/ 68817070 w 21600"/>
              <a:gd name="T7" fmla="*/ 2186413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 rot="10800000" flipV="1">
            <a:off x="6781800" y="1600200"/>
            <a:ext cx="1219200" cy="2019300"/>
          </a:xfrm>
          <a:custGeom>
            <a:avLst/>
            <a:gdLst>
              <a:gd name="T0" fmla="*/ 46684068 w 21600"/>
              <a:gd name="T1" fmla="*/ 0 h 21600"/>
              <a:gd name="T2" fmla="*/ 46684068 w 21600"/>
              <a:gd name="T3" fmla="*/ 106256696 h 21600"/>
              <a:gd name="T4" fmla="*/ 6859410 w 21600"/>
              <a:gd name="T5" fmla="*/ 188776483 h 21600"/>
              <a:gd name="T6" fmla="*/ 68817070 w 21600"/>
              <a:gd name="T7" fmla="*/ 531283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973 h 21600"/>
              <a:gd name="T14" fmla="*/ 19193 w 21600"/>
              <a:gd name="T15" fmla="*/ 818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653" y="0"/>
                </a:lnTo>
                <a:lnTo>
                  <a:pt x="14653" y="3973"/>
                </a:lnTo>
                <a:lnTo>
                  <a:pt x="12427" y="3973"/>
                </a:lnTo>
                <a:cubicBezTo>
                  <a:pt x="5564" y="3973"/>
                  <a:pt x="0" y="7638"/>
                  <a:pt x="0" y="12158"/>
                </a:cubicBezTo>
                <a:lnTo>
                  <a:pt x="0" y="21600"/>
                </a:lnTo>
                <a:lnTo>
                  <a:pt x="4305" y="21600"/>
                </a:lnTo>
                <a:lnTo>
                  <a:pt x="4305" y="12158"/>
                </a:lnTo>
                <a:cubicBezTo>
                  <a:pt x="4305" y="9964"/>
                  <a:pt x="7941" y="8185"/>
                  <a:pt x="12427" y="8185"/>
                </a:cubicBezTo>
                <a:lnTo>
                  <a:pt x="14653" y="8185"/>
                </a:lnTo>
                <a:lnTo>
                  <a:pt x="14653" y="1215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2057400" y="4876800"/>
            <a:ext cx="5257800" cy="762000"/>
          </a:xfrm>
          <a:prstGeom prst="curvedUpArrow">
            <a:avLst>
              <a:gd name="adj1" fmla="val 98325"/>
              <a:gd name="adj2" fmla="val 222908"/>
              <a:gd name="adj3" fmla="val 33333"/>
            </a:avLst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Simplified Design Process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918075" y="1524000"/>
            <a:ext cx="2193925" cy="1620838"/>
            <a:chOff x="3098" y="960"/>
            <a:chExt cx="1382" cy="1021"/>
          </a:xfrm>
        </p:grpSpPr>
        <p:sp>
          <p:nvSpPr>
            <p:cNvPr id="175116" name="Rectangle 12"/>
            <p:cNvSpPr>
              <a:spLocks noChangeAspect="1" noChangeArrowheads="1"/>
            </p:cNvSpPr>
            <p:nvPr/>
          </p:nvSpPr>
          <p:spPr bwMode="auto">
            <a:xfrm>
              <a:off x="3098" y="960"/>
              <a:ext cx="1382" cy="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cs typeface="+mn-cs"/>
                </a:rPr>
                <a:t>determine</a:t>
              </a:r>
              <a:br>
                <a:rPr lang="en-US">
                  <a:solidFill>
                    <a:schemeClr val="bg1"/>
                  </a:solidFill>
                  <a:cs typeface="+mn-cs"/>
                </a:rPr>
              </a:br>
              <a:r>
                <a:rPr lang="en-US">
                  <a:solidFill>
                    <a:schemeClr val="bg1"/>
                  </a:solidFill>
                  <a:cs typeface="+mn-cs"/>
                </a:rPr>
                <a:t>routing</a:t>
              </a:r>
            </a:p>
          </p:txBody>
        </p:sp>
        <p:sp>
          <p:nvSpPr>
            <p:cNvPr id="175117" name="AutoShape 13"/>
            <p:cNvSpPr>
              <a:spLocks noChangeAspect="1" noChangeArrowheads="1"/>
            </p:cNvSpPr>
            <p:nvPr/>
          </p:nvSpPr>
          <p:spPr bwMode="auto">
            <a:xfrm rot="16200000" flipH="1">
              <a:off x="3579" y="1591"/>
              <a:ext cx="420" cy="360"/>
            </a:xfrm>
            <a:prstGeom prst="rightArrow">
              <a:avLst>
                <a:gd name="adj1" fmla="val 50000"/>
                <a:gd name="adj2" fmla="val 58339"/>
              </a:avLst>
            </a:prstGeom>
            <a:solidFill>
              <a:schemeClr val="accent2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57400" y="1524000"/>
            <a:ext cx="2860675" cy="954088"/>
            <a:chOff x="1296" y="960"/>
            <a:chExt cx="1802" cy="601"/>
          </a:xfrm>
        </p:grpSpPr>
        <p:sp>
          <p:nvSpPr>
            <p:cNvPr id="175107" name="Rectangle 3"/>
            <p:cNvSpPr>
              <a:spLocks noChangeAspect="1" noChangeArrowheads="1"/>
            </p:cNvSpPr>
            <p:nvPr/>
          </p:nvSpPr>
          <p:spPr bwMode="auto">
            <a:xfrm>
              <a:off x="1296" y="960"/>
              <a:ext cx="1382" cy="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cs typeface="+mn-cs"/>
                </a:rPr>
                <a:t>generate</a:t>
              </a:r>
              <a:br>
                <a:rPr lang="en-US">
                  <a:solidFill>
                    <a:schemeClr val="bg1"/>
                  </a:solidFill>
                  <a:cs typeface="+mn-cs"/>
                </a:rPr>
              </a:br>
              <a:r>
                <a:rPr lang="en-US">
                  <a:solidFill>
                    <a:schemeClr val="bg1"/>
                  </a:solidFill>
                  <a:cs typeface="+mn-cs"/>
                </a:rPr>
                <a:t>topology</a:t>
              </a:r>
            </a:p>
          </p:txBody>
        </p:sp>
        <p:sp>
          <p:nvSpPr>
            <p:cNvPr id="175118" name="AutoShape 14"/>
            <p:cNvSpPr>
              <a:spLocks noChangeAspect="1" noChangeArrowheads="1"/>
            </p:cNvSpPr>
            <p:nvPr/>
          </p:nvSpPr>
          <p:spPr bwMode="auto">
            <a:xfrm>
              <a:off x="2678" y="1080"/>
              <a:ext cx="420" cy="361"/>
            </a:xfrm>
            <a:prstGeom prst="rightArrow">
              <a:avLst>
                <a:gd name="adj1" fmla="val 50000"/>
                <a:gd name="adj2" fmla="val 58177"/>
              </a:avLst>
            </a:prstGeom>
            <a:solidFill>
              <a:schemeClr val="accent2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57400" y="2478088"/>
            <a:ext cx="2193925" cy="1620837"/>
            <a:chOff x="1296" y="1561"/>
            <a:chExt cx="1382" cy="1021"/>
          </a:xfrm>
        </p:grpSpPr>
        <p:sp>
          <p:nvSpPr>
            <p:cNvPr id="175108" name="AutoShape 4"/>
            <p:cNvSpPr>
              <a:spLocks noChangeAspect="1" noChangeArrowheads="1"/>
            </p:cNvSpPr>
            <p:nvPr/>
          </p:nvSpPr>
          <p:spPr bwMode="auto">
            <a:xfrm rot="16200000">
              <a:off x="1777" y="1591"/>
              <a:ext cx="420" cy="360"/>
            </a:xfrm>
            <a:prstGeom prst="rightArrow">
              <a:avLst>
                <a:gd name="adj1" fmla="val 50000"/>
                <a:gd name="adj2" fmla="val 58339"/>
              </a:avLst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5109" name="Rectangle 5"/>
            <p:cNvSpPr>
              <a:spLocks noChangeAspect="1" noChangeArrowheads="1"/>
            </p:cNvSpPr>
            <p:nvPr/>
          </p:nvSpPr>
          <p:spPr bwMode="auto">
            <a:xfrm>
              <a:off x="1296" y="1981"/>
              <a:ext cx="1382" cy="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66"/>
                  </a:solidFill>
                  <a:cs typeface="+mn-cs"/>
                </a:rPr>
                <a:t>determine</a:t>
              </a:r>
              <a:br>
                <a:rPr lang="en-US">
                  <a:solidFill>
                    <a:srgbClr val="000066"/>
                  </a:solidFill>
                  <a:cs typeface="+mn-cs"/>
                </a:rPr>
              </a:br>
              <a:r>
                <a:rPr lang="en-US">
                  <a:solidFill>
                    <a:srgbClr val="000066"/>
                  </a:solidFill>
                  <a:cs typeface="+mn-cs"/>
                </a:rPr>
                <a:t>cost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4098925"/>
            <a:ext cx="2193925" cy="1620838"/>
            <a:chOff x="1296" y="2582"/>
            <a:chExt cx="1382" cy="1021"/>
          </a:xfrm>
        </p:grpSpPr>
        <p:sp>
          <p:nvSpPr>
            <p:cNvPr id="175110" name="AutoShape 6"/>
            <p:cNvSpPr>
              <a:spLocks noChangeAspect="1" noChangeArrowheads="1"/>
            </p:cNvSpPr>
            <p:nvPr/>
          </p:nvSpPr>
          <p:spPr bwMode="auto">
            <a:xfrm rot="16200000">
              <a:off x="1777" y="2612"/>
              <a:ext cx="420" cy="360"/>
            </a:xfrm>
            <a:prstGeom prst="rightArrow">
              <a:avLst>
                <a:gd name="adj1" fmla="val 50000"/>
                <a:gd name="adj2" fmla="val 58339"/>
              </a:avLst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5111" name="Rectangle 7"/>
            <p:cNvSpPr>
              <a:spLocks noChangeAspect="1" noChangeArrowheads="1"/>
            </p:cNvSpPr>
            <p:nvPr/>
          </p:nvSpPr>
          <p:spPr bwMode="auto">
            <a:xfrm>
              <a:off x="1296" y="3002"/>
              <a:ext cx="1382" cy="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66"/>
                  </a:solidFill>
                  <a:cs typeface="+mn-cs"/>
                </a:rPr>
                <a:t>check</a:t>
              </a:r>
              <a:br>
                <a:rPr lang="en-US">
                  <a:solidFill>
                    <a:srgbClr val="000066"/>
                  </a:solidFill>
                  <a:cs typeface="+mn-cs"/>
                </a:rPr>
              </a:br>
              <a:r>
                <a:rPr lang="en-US">
                  <a:solidFill>
                    <a:srgbClr val="000066"/>
                  </a:solidFill>
                  <a:cs typeface="+mn-cs"/>
                </a:rPr>
                <a:t>reliability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251325" y="4765675"/>
            <a:ext cx="2860675" cy="954088"/>
            <a:chOff x="2678" y="3002"/>
            <a:chExt cx="1802" cy="601"/>
          </a:xfrm>
        </p:grpSpPr>
        <p:sp>
          <p:nvSpPr>
            <p:cNvPr id="175112" name="AutoShape 8"/>
            <p:cNvSpPr>
              <a:spLocks noChangeAspect="1" noChangeArrowheads="1"/>
            </p:cNvSpPr>
            <p:nvPr/>
          </p:nvSpPr>
          <p:spPr bwMode="auto">
            <a:xfrm flipH="1">
              <a:off x="2678" y="3122"/>
              <a:ext cx="420" cy="361"/>
            </a:xfrm>
            <a:prstGeom prst="rightArrow">
              <a:avLst>
                <a:gd name="adj1" fmla="val 50000"/>
                <a:gd name="adj2" fmla="val 58177"/>
              </a:avLst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5113" name="Rectangle 9"/>
            <p:cNvSpPr>
              <a:spLocks noChangeAspect="1" noChangeArrowheads="1"/>
            </p:cNvSpPr>
            <p:nvPr/>
          </p:nvSpPr>
          <p:spPr bwMode="auto">
            <a:xfrm>
              <a:off x="3098" y="3002"/>
              <a:ext cx="1382" cy="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66"/>
                  </a:solidFill>
                  <a:cs typeface="+mn-cs"/>
                </a:rPr>
                <a:t>check</a:t>
              </a:r>
              <a:br>
                <a:rPr lang="en-US">
                  <a:solidFill>
                    <a:srgbClr val="000066"/>
                  </a:solidFill>
                  <a:cs typeface="+mn-cs"/>
                </a:rPr>
              </a:br>
              <a:r>
                <a:rPr lang="en-US">
                  <a:solidFill>
                    <a:srgbClr val="000066"/>
                  </a:solidFill>
                  <a:cs typeface="+mn-cs"/>
                </a:rPr>
                <a:t>delay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918075" y="3144838"/>
            <a:ext cx="2193925" cy="1620837"/>
            <a:chOff x="3098" y="1981"/>
            <a:chExt cx="1382" cy="1021"/>
          </a:xfrm>
        </p:grpSpPr>
        <p:sp>
          <p:nvSpPr>
            <p:cNvPr id="175114" name="Rectangle 10"/>
            <p:cNvSpPr>
              <a:spLocks noChangeAspect="1" noChangeArrowheads="1"/>
            </p:cNvSpPr>
            <p:nvPr/>
          </p:nvSpPr>
          <p:spPr bwMode="auto">
            <a:xfrm>
              <a:off x="3098" y="1981"/>
              <a:ext cx="1382" cy="6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66"/>
                  </a:solidFill>
                  <a:cs typeface="+mn-cs"/>
                </a:rPr>
                <a:t>check</a:t>
              </a:r>
              <a:br>
                <a:rPr lang="en-US">
                  <a:solidFill>
                    <a:srgbClr val="000066"/>
                  </a:solidFill>
                  <a:cs typeface="+mn-cs"/>
                </a:rPr>
              </a:br>
              <a:r>
                <a:rPr lang="en-US">
                  <a:solidFill>
                    <a:srgbClr val="000066"/>
                  </a:solidFill>
                  <a:cs typeface="+mn-cs"/>
                </a:rPr>
                <a:t>capacity</a:t>
              </a:r>
            </a:p>
          </p:txBody>
        </p:sp>
        <p:sp>
          <p:nvSpPr>
            <p:cNvPr id="175115" name="AutoShape 11"/>
            <p:cNvSpPr>
              <a:spLocks noChangeAspect="1" noChangeArrowheads="1"/>
            </p:cNvSpPr>
            <p:nvPr/>
          </p:nvSpPr>
          <p:spPr bwMode="auto">
            <a:xfrm rot="16200000" flipH="1">
              <a:off x="3579" y="2612"/>
              <a:ext cx="420" cy="360"/>
            </a:xfrm>
            <a:prstGeom prst="rightArrow">
              <a:avLst>
                <a:gd name="adj1" fmla="val 50000"/>
                <a:gd name="adj2" fmla="val 58339"/>
              </a:avLst>
            </a:prstGeom>
            <a:solidFill>
              <a:srgbClr val="C0C0C0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2239</Words>
  <Application>Microsoft Office PowerPoint</Application>
  <PresentationFormat>On-screen Show (4:3)</PresentationFormat>
  <Paragraphs>721</Paragraphs>
  <Slides>56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Network Design: Theoretical Approach</vt:lpstr>
      <vt:lpstr>Outline</vt:lpstr>
      <vt:lpstr>Packet-Switched Network Design  (1)</vt:lpstr>
      <vt:lpstr>Packet-Switched Network Design  (2)</vt:lpstr>
      <vt:lpstr>Classical Formulation</vt:lpstr>
      <vt:lpstr>Topology Design Problem</vt:lpstr>
      <vt:lpstr>“Tools” for Network Design</vt:lpstr>
      <vt:lpstr>Management, Performance, and Design</vt:lpstr>
      <vt:lpstr>Simplified Design Process</vt:lpstr>
      <vt:lpstr>Capacity Constraint</vt:lpstr>
      <vt:lpstr>Delay Analysis  (1)</vt:lpstr>
      <vt:lpstr>Delay Analysis  (2)</vt:lpstr>
      <vt:lpstr>Delay Analysis  (3)</vt:lpstr>
      <vt:lpstr>Network Reliability  (1)</vt:lpstr>
      <vt:lpstr>Network Reliability  (2)</vt:lpstr>
      <vt:lpstr>Network Reliability  (3)</vt:lpstr>
      <vt:lpstr>Network Cost  (1)</vt:lpstr>
      <vt:lpstr>Network Cost  (2)</vt:lpstr>
      <vt:lpstr>Network Cost  (3)</vt:lpstr>
      <vt:lpstr>General Capacity Assignment Problem</vt:lpstr>
      <vt:lpstr>Model</vt:lpstr>
      <vt:lpstr>Mean Offered Load  (1)</vt:lpstr>
      <vt:lpstr>Mean Offered Load  (2)</vt:lpstr>
      <vt:lpstr>Minimization Problem</vt:lpstr>
      <vt:lpstr>Solution to Minimization Problem  (1)</vt:lpstr>
      <vt:lpstr>Solution to Minimization Problem  (2)</vt:lpstr>
      <vt:lpstr>Solution to Minimization Problem  (3)</vt:lpstr>
      <vt:lpstr>Interpreting this Result</vt:lpstr>
      <vt:lpstr>Average Delay</vt:lpstr>
      <vt:lpstr>Design Procedure</vt:lpstr>
      <vt:lpstr>Example 1:  Star Network</vt:lpstr>
      <vt:lpstr>Example 1:  Numerical Values</vt:lpstr>
      <vt:lpstr>Example 1:  Results (Exercise 1)</vt:lpstr>
      <vt:lpstr>Example 1:  Average Delay</vt:lpstr>
      <vt:lpstr>Example 1:  Notes on the Results</vt:lpstr>
      <vt:lpstr>General Capacity Assignment Problem</vt:lpstr>
      <vt:lpstr>Example 2:  General Mesh Topology</vt:lpstr>
      <vt:lpstr>Example 2:  Traffic Matrix</vt:lpstr>
      <vt:lpstr>Example 2:  Routing Information</vt:lpstr>
      <vt:lpstr>Example 2:  Calculating Throughput</vt:lpstr>
      <vt:lpstr>Example 2:  Link Table  (1)</vt:lpstr>
      <vt:lpstr>Example 2:  Link Table  (2)</vt:lpstr>
      <vt:lpstr>Min-Max Capacity Assignment</vt:lpstr>
      <vt:lpstr>Min-Max Solution</vt:lpstr>
      <vt:lpstr>General Min-Max Capacity Assignment</vt:lpstr>
      <vt:lpstr>Example 2:  Using Min-Max</vt:lpstr>
      <vt:lpstr>Other Cost Functions</vt:lpstr>
      <vt:lpstr>Available or “Excess” Cost  (1)</vt:lpstr>
      <vt:lpstr>Available or “Excess” Cost  (2)</vt:lpstr>
      <vt:lpstr>Example 3:  Star Network, Again</vt:lpstr>
      <vt:lpstr>Example 3:  Cost Parameters</vt:lpstr>
      <vt:lpstr>Example 3:  Load Parameters</vt:lpstr>
      <vt:lpstr>Example 3:  Results — Load and Cost</vt:lpstr>
      <vt:lpstr>Example 3: Results — Minimum Average</vt:lpstr>
      <vt:lpstr>Example 3: Results — Min-Max</vt:lpstr>
      <vt:lpstr>You should now be able to …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Scott F. Midkiff</dc:creator>
  <cp:lastModifiedBy>Graham, Scott R Civ USAF AETC AFIT/ENG</cp:lastModifiedBy>
  <cp:revision>192</cp:revision>
  <cp:lastPrinted>2001-01-17T00:17:32Z</cp:lastPrinted>
  <dcterms:created xsi:type="dcterms:W3CDTF">1999-01-20T01:35:04Z</dcterms:created>
  <dcterms:modified xsi:type="dcterms:W3CDTF">2017-05-01T14:41:08Z</dcterms:modified>
</cp:coreProperties>
</file>