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9" r:id="rId4"/>
    <p:sldId id="278" r:id="rId5"/>
    <p:sldId id="289" r:id="rId6"/>
    <p:sldId id="279" r:id="rId7"/>
    <p:sldId id="290" r:id="rId8"/>
    <p:sldId id="280" r:id="rId9"/>
    <p:sldId id="283" r:id="rId10"/>
    <p:sldId id="284" r:id="rId11"/>
    <p:sldId id="285" r:id="rId12"/>
    <p:sldId id="291" r:id="rId13"/>
    <p:sldId id="292" r:id="rId14"/>
    <p:sldId id="295" r:id="rId15"/>
    <p:sldId id="286" r:id="rId16"/>
    <p:sldId id="303" r:id="rId17"/>
    <p:sldId id="306" r:id="rId18"/>
    <p:sldId id="307" r:id="rId19"/>
    <p:sldId id="287" r:id="rId20"/>
    <p:sldId id="308" r:id="rId21"/>
    <p:sldId id="309" r:id="rId22"/>
    <p:sldId id="311" r:id="rId23"/>
    <p:sldId id="325" r:id="rId24"/>
    <p:sldId id="326" r:id="rId25"/>
    <p:sldId id="312" r:id="rId26"/>
    <p:sldId id="313" r:id="rId27"/>
    <p:sldId id="314" r:id="rId28"/>
    <p:sldId id="327" r:id="rId29"/>
    <p:sldId id="315" r:id="rId30"/>
    <p:sldId id="316" r:id="rId31"/>
    <p:sldId id="317" r:id="rId32"/>
    <p:sldId id="328" r:id="rId33"/>
    <p:sldId id="288" r:id="rId34"/>
    <p:sldId id="318" r:id="rId35"/>
    <p:sldId id="319" r:id="rId36"/>
    <p:sldId id="320" r:id="rId37"/>
    <p:sldId id="321" r:id="rId38"/>
    <p:sldId id="322" r:id="rId39"/>
    <p:sldId id="323" r:id="rId40"/>
    <p:sldId id="32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00C1E8"/>
    <a:srgbClr val="008080"/>
    <a:srgbClr val="009999"/>
    <a:srgbClr val="00CCFF"/>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4" d="100"/>
          <a:sy n="74" d="100"/>
        </p:scale>
        <p:origin x="576" y="60"/>
      </p:cViewPr>
      <p:guideLst>
        <p:guide orient="horz" pos="2160"/>
        <p:guide pos="38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0B8F66D-259D-49DC-8116-BA5D5D390026}" type="datetimeFigureOut">
              <a:rPr lang="en-US" smtClean="0"/>
              <a:t>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8CF7C-7AC9-4672-AF9F-0FD7F532A2C4}" type="slidenum">
              <a:rPr lang="en-US" smtClean="0"/>
              <a:t>‹#›</a:t>
            </a:fld>
            <a:endParaRPr lang="en-US"/>
          </a:p>
        </p:txBody>
      </p:sp>
    </p:spTree>
    <p:extLst>
      <p:ext uri="{BB962C8B-B14F-4D97-AF65-F5344CB8AC3E}">
        <p14:creationId xmlns:p14="http://schemas.microsoft.com/office/powerpoint/2010/main" val="289871449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B8F66D-259D-49DC-8116-BA5D5D390026}" type="datetimeFigureOut">
              <a:rPr lang="en-US" smtClean="0"/>
              <a:t>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8CF7C-7AC9-4672-AF9F-0FD7F532A2C4}" type="slidenum">
              <a:rPr lang="en-US" smtClean="0"/>
              <a:t>‹#›</a:t>
            </a:fld>
            <a:endParaRPr lang="en-US"/>
          </a:p>
        </p:txBody>
      </p:sp>
    </p:spTree>
    <p:extLst>
      <p:ext uri="{BB962C8B-B14F-4D97-AF65-F5344CB8AC3E}">
        <p14:creationId xmlns:p14="http://schemas.microsoft.com/office/powerpoint/2010/main" val="22495513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B8F66D-259D-49DC-8116-BA5D5D390026}" type="datetimeFigureOut">
              <a:rPr lang="en-US" smtClean="0"/>
              <a:t>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8CF7C-7AC9-4672-AF9F-0FD7F532A2C4}" type="slidenum">
              <a:rPr lang="en-US" smtClean="0"/>
              <a:t>‹#›</a:t>
            </a:fld>
            <a:endParaRPr lang="en-US"/>
          </a:p>
        </p:txBody>
      </p:sp>
    </p:spTree>
    <p:extLst>
      <p:ext uri="{BB962C8B-B14F-4D97-AF65-F5344CB8AC3E}">
        <p14:creationId xmlns:p14="http://schemas.microsoft.com/office/powerpoint/2010/main" val="339303689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B8F66D-259D-49DC-8116-BA5D5D390026}" type="datetimeFigureOut">
              <a:rPr lang="en-US" smtClean="0"/>
              <a:t>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8CF7C-7AC9-4672-AF9F-0FD7F532A2C4}" type="slidenum">
              <a:rPr lang="en-US" smtClean="0"/>
              <a:t>‹#›</a:t>
            </a:fld>
            <a:endParaRPr lang="en-US"/>
          </a:p>
        </p:txBody>
      </p:sp>
    </p:spTree>
    <p:extLst>
      <p:ext uri="{BB962C8B-B14F-4D97-AF65-F5344CB8AC3E}">
        <p14:creationId xmlns:p14="http://schemas.microsoft.com/office/powerpoint/2010/main" val="123914768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B8F66D-259D-49DC-8116-BA5D5D390026}" type="datetimeFigureOut">
              <a:rPr lang="en-US" smtClean="0"/>
              <a:t>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8CF7C-7AC9-4672-AF9F-0FD7F532A2C4}" type="slidenum">
              <a:rPr lang="en-US" smtClean="0"/>
              <a:t>‹#›</a:t>
            </a:fld>
            <a:endParaRPr lang="en-US"/>
          </a:p>
        </p:txBody>
      </p:sp>
    </p:spTree>
    <p:extLst>
      <p:ext uri="{BB962C8B-B14F-4D97-AF65-F5344CB8AC3E}">
        <p14:creationId xmlns:p14="http://schemas.microsoft.com/office/powerpoint/2010/main" val="260296755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B8F66D-259D-49DC-8116-BA5D5D390026}" type="datetimeFigureOut">
              <a:rPr lang="en-US" smtClean="0"/>
              <a:t>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8CF7C-7AC9-4672-AF9F-0FD7F532A2C4}" type="slidenum">
              <a:rPr lang="en-US" smtClean="0"/>
              <a:t>‹#›</a:t>
            </a:fld>
            <a:endParaRPr lang="en-US"/>
          </a:p>
        </p:txBody>
      </p:sp>
    </p:spTree>
    <p:extLst>
      <p:ext uri="{BB962C8B-B14F-4D97-AF65-F5344CB8AC3E}">
        <p14:creationId xmlns:p14="http://schemas.microsoft.com/office/powerpoint/2010/main" val="393121391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B8F66D-259D-49DC-8116-BA5D5D390026}" type="datetimeFigureOut">
              <a:rPr lang="en-US" smtClean="0"/>
              <a:t>7/10/2018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F8CF7C-7AC9-4672-AF9F-0FD7F532A2C4}" type="slidenum">
              <a:rPr lang="en-US" smtClean="0"/>
              <a:t>‹#›</a:t>
            </a:fld>
            <a:endParaRPr lang="en-US"/>
          </a:p>
        </p:txBody>
      </p:sp>
    </p:spTree>
    <p:extLst>
      <p:ext uri="{BB962C8B-B14F-4D97-AF65-F5344CB8AC3E}">
        <p14:creationId xmlns:p14="http://schemas.microsoft.com/office/powerpoint/2010/main" val="3969567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0B8F66D-259D-49DC-8116-BA5D5D390026}" type="datetimeFigureOut">
              <a:rPr lang="en-US" smtClean="0"/>
              <a:t>7/10/2018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F8CF7C-7AC9-4672-AF9F-0FD7F532A2C4}" type="slidenum">
              <a:rPr lang="en-US" smtClean="0"/>
              <a:t>‹#›</a:t>
            </a:fld>
            <a:endParaRPr lang="en-US"/>
          </a:p>
        </p:txBody>
      </p:sp>
    </p:spTree>
    <p:extLst>
      <p:ext uri="{BB962C8B-B14F-4D97-AF65-F5344CB8AC3E}">
        <p14:creationId xmlns:p14="http://schemas.microsoft.com/office/powerpoint/2010/main" val="240949320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B8F66D-259D-49DC-8116-BA5D5D390026}" type="datetimeFigureOut">
              <a:rPr lang="en-US" smtClean="0"/>
              <a:t>7/10/2018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F8CF7C-7AC9-4672-AF9F-0FD7F532A2C4}" type="slidenum">
              <a:rPr lang="en-US" smtClean="0"/>
              <a:t>‹#›</a:t>
            </a:fld>
            <a:endParaRPr lang="en-US"/>
          </a:p>
        </p:txBody>
      </p:sp>
    </p:spTree>
    <p:extLst>
      <p:ext uri="{BB962C8B-B14F-4D97-AF65-F5344CB8AC3E}">
        <p14:creationId xmlns:p14="http://schemas.microsoft.com/office/powerpoint/2010/main" val="55030810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0B8F66D-259D-49DC-8116-BA5D5D390026}" type="datetimeFigureOut">
              <a:rPr lang="en-US" smtClean="0"/>
              <a:t>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8CF7C-7AC9-4672-AF9F-0FD7F532A2C4}" type="slidenum">
              <a:rPr lang="en-US" smtClean="0"/>
              <a:t>‹#›</a:t>
            </a:fld>
            <a:endParaRPr lang="en-US"/>
          </a:p>
        </p:txBody>
      </p:sp>
    </p:spTree>
    <p:extLst>
      <p:ext uri="{BB962C8B-B14F-4D97-AF65-F5344CB8AC3E}">
        <p14:creationId xmlns:p14="http://schemas.microsoft.com/office/powerpoint/2010/main" val="167053717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0B8F66D-259D-49DC-8116-BA5D5D390026}" type="datetimeFigureOut">
              <a:rPr lang="en-US" smtClean="0"/>
              <a:t>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8CF7C-7AC9-4672-AF9F-0FD7F532A2C4}" type="slidenum">
              <a:rPr lang="en-US" smtClean="0"/>
              <a:t>‹#›</a:t>
            </a:fld>
            <a:endParaRPr lang="en-US"/>
          </a:p>
        </p:txBody>
      </p:sp>
    </p:spTree>
    <p:extLst>
      <p:ext uri="{BB962C8B-B14F-4D97-AF65-F5344CB8AC3E}">
        <p14:creationId xmlns:p14="http://schemas.microsoft.com/office/powerpoint/2010/main" val="154154349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B8F66D-259D-49DC-8116-BA5D5D390026}" type="datetimeFigureOut">
              <a:rPr lang="en-US" smtClean="0"/>
              <a:t>7/10/2018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F8CF7C-7AC9-4672-AF9F-0FD7F532A2C4}" type="slidenum">
              <a:rPr lang="en-US" smtClean="0"/>
              <a:t>‹#›</a:t>
            </a:fld>
            <a:endParaRPr lang="en-US"/>
          </a:p>
        </p:txBody>
      </p:sp>
    </p:spTree>
    <p:extLst>
      <p:ext uri="{BB962C8B-B14F-4D97-AF65-F5344CB8AC3E}">
        <p14:creationId xmlns:p14="http://schemas.microsoft.com/office/powerpoint/2010/main" val="1399637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49075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rmAutofit/>
          </a:bodyPr>
          <a:lstStyle/>
          <a:p>
            <a:r>
              <a:rPr lang="en" sz="4000" dirty="0">
                <a:solidFill>
                  <a:schemeClr val="bg1"/>
                </a:solidFill>
                <a:latin typeface="Bebas"/>
              </a:rPr>
              <a:t>Tujuan &amp; Manfaat</a:t>
            </a:r>
            <a:endParaRPr lang="en-US" sz="4000" dirty="0">
              <a:solidFill>
                <a:schemeClr val="bg1"/>
              </a:solidFill>
              <a:latin typeface="Bebas"/>
            </a:endParaRPr>
          </a:p>
        </p:txBody>
      </p:sp>
      <p:sp>
        <p:nvSpPr>
          <p:cNvPr id="13" name="Rectangle 12"/>
          <p:cNvSpPr/>
          <p:nvPr/>
        </p:nvSpPr>
        <p:spPr>
          <a:xfrm>
            <a:off x="475342" y="2065164"/>
            <a:ext cx="1291673" cy="461665"/>
          </a:xfrm>
          <a:prstGeom prst="rect">
            <a:avLst/>
          </a:prstGeom>
        </p:spPr>
        <p:txBody>
          <a:bodyPr wrap="square">
            <a:spAutoFit/>
          </a:bodyPr>
          <a:lstStyle/>
          <a:p>
            <a:pPr algn="just"/>
            <a:r>
              <a:rPr lang="en" sz="2400" b="1" dirty="0">
                <a:solidFill>
                  <a:schemeClr val="tx1">
                    <a:lumMod val="65000"/>
                    <a:lumOff val="35000"/>
                  </a:schemeClr>
                </a:solidFill>
                <a:latin typeface="Open Sans Light" panose="020B0306030504020204"/>
              </a:rPr>
              <a:t>Tujuan</a:t>
            </a:r>
            <a:endParaRPr lang="en-US" sz="2400" b="1" dirty="0">
              <a:solidFill>
                <a:schemeClr val="tx1">
                  <a:lumMod val="65000"/>
                  <a:lumOff val="35000"/>
                </a:schemeClr>
              </a:solidFill>
              <a:latin typeface="Open Sans Light" panose="020B0306030504020204"/>
              <a:ea typeface="Open Sans Light" panose="020B0306030504020204" pitchFamily="34" charset="0"/>
              <a:cs typeface="Open Sans Light" panose="020B0306030504020204" pitchFamily="34" charset="0"/>
            </a:endParaRPr>
          </a:p>
        </p:txBody>
      </p:sp>
      <p:sp>
        <p:nvSpPr>
          <p:cNvPr id="11" name="Rectangle 10"/>
          <p:cNvSpPr/>
          <p:nvPr/>
        </p:nvSpPr>
        <p:spPr>
          <a:xfrm>
            <a:off x="475343" y="2065164"/>
            <a:ext cx="5201557" cy="31205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
        <p:nvSpPr>
          <p:cNvPr id="10" name="Rectangle 9"/>
          <p:cNvSpPr/>
          <p:nvPr/>
        </p:nvSpPr>
        <p:spPr>
          <a:xfrm>
            <a:off x="6304643" y="2065164"/>
            <a:ext cx="5201557" cy="31205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04642" y="2065163"/>
            <a:ext cx="1404257" cy="461665"/>
          </a:xfrm>
          <a:prstGeom prst="rect">
            <a:avLst/>
          </a:prstGeom>
        </p:spPr>
        <p:txBody>
          <a:bodyPr wrap="square">
            <a:spAutoFit/>
          </a:bodyPr>
          <a:lstStyle/>
          <a:p>
            <a:pPr algn="just"/>
            <a:r>
              <a:rPr lang="en" sz="2400" b="1" dirty="0">
                <a:solidFill>
                  <a:schemeClr val="tx1">
                    <a:lumMod val="65000"/>
                    <a:lumOff val="35000"/>
                  </a:schemeClr>
                </a:solidFill>
                <a:latin typeface="Open Sans Light" panose="020B0306030504020204"/>
              </a:rPr>
              <a:t>Manfaat</a:t>
            </a:r>
            <a:endParaRPr lang="en-US" sz="2400" b="1" dirty="0">
              <a:solidFill>
                <a:schemeClr val="tx1">
                  <a:lumMod val="65000"/>
                  <a:lumOff val="35000"/>
                </a:schemeClr>
              </a:solidFill>
              <a:latin typeface="Open Sans Light" panose="020B0306030504020204"/>
              <a:ea typeface="Open Sans Light" panose="020B0306030504020204" pitchFamily="34" charset="0"/>
              <a:cs typeface="Open Sans Light" panose="020B0306030504020204" pitchFamily="34" charset="0"/>
            </a:endParaRPr>
          </a:p>
        </p:txBody>
      </p:sp>
      <p:sp>
        <p:nvSpPr>
          <p:cNvPr id="14" name="Rectangle 13"/>
          <p:cNvSpPr/>
          <p:nvPr/>
        </p:nvSpPr>
        <p:spPr>
          <a:xfrm>
            <a:off x="475342" y="2582246"/>
            <a:ext cx="5156241" cy="2031325"/>
          </a:xfrm>
          <a:prstGeom prst="rect">
            <a:avLst/>
          </a:prstGeom>
        </p:spPr>
        <p:txBody>
          <a:bodyPr wrap="square">
            <a:spAutoFit/>
          </a:bodyPr>
          <a:lstStyle/>
          <a:p>
            <a:pPr marL="285750" indent="-285750" algn="just">
              <a:buFont typeface="Arial" panose="020B0604020202020204" pitchFamily="34" charset="0"/>
              <a:buChar char="•"/>
            </a:pPr>
            <a:r>
              <a:rPr lang="en-US" dirty="0" err="1">
                <a:solidFill>
                  <a:schemeClr val="tx1">
                    <a:lumMod val="65000"/>
                    <a:lumOff val="35000"/>
                  </a:schemeClr>
                </a:solidFill>
                <a:latin typeface="Open Sans Light" panose="020B0306030504020204"/>
              </a:rPr>
              <a:t>Membangun</a:t>
            </a:r>
            <a:r>
              <a:rPr lang="en-US" dirty="0">
                <a:solidFill>
                  <a:schemeClr val="tx1">
                    <a:lumMod val="65000"/>
                    <a:lumOff val="35000"/>
                  </a:schemeClr>
                </a:solidFill>
                <a:latin typeface="Open Sans Light" panose="020B0306030504020204"/>
              </a:rPr>
              <a:t> </a:t>
            </a:r>
            <a:r>
              <a:rPr lang="en-US" dirty="0" err="1">
                <a:solidFill>
                  <a:schemeClr val="tx1">
                    <a:lumMod val="65000"/>
                    <a:lumOff val="35000"/>
                  </a:schemeClr>
                </a:solidFill>
                <a:latin typeface="Open Sans Light" panose="020B0306030504020204"/>
              </a:rPr>
              <a:t>sebuah</a:t>
            </a:r>
            <a:r>
              <a:rPr lang="en-US" dirty="0">
                <a:solidFill>
                  <a:schemeClr val="tx1">
                    <a:lumMod val="65000"/>
                    <a:lumOff val="35000"/>
                  </a:schemeClr>
                </a:solidFill>
                <a:latin typeface="Open Sans Light" panose="020B0306030504020204"/>
              </a:rPr>
              <a:t> </a:t>
            </a:r>
            <a:r>
              <a:rPr lang="en-US" dirty="0" err="1">
                <a:solidFill>
                  <a:schemeClr val="tx1">
                    <a:lumMod val="65000"/>
                    <a:lumOff val="35000"/>
                  </a:schemeClr>
                </a:solidFill>
                <a:latin typeface="Open Sans Light" panose="020B0306030504020204"/>
              </a:rPr>
              <a:t>sistem</a:t>
            </a:r>
            <a:r>
              <a:rPr lang="en-US" dirty="0">
                <a:solidFill>
                  <a:schemeClr val="tx1">
                    <a:lumMod val="65000"/>
                    <a:lumOff val="35000"/>
                  </a:schemeClr>
                </a:solidFill>
                <a:latin typeface="Open Sans Light" panose="020B0306030504020204"/>
              </a:rPr>
              <a:t> </a:t>
            </a:r>
            <a:r>
              <a:rPr lang="en-US" dirty="0" err="1">
                <a:solidFill>
                  <a:schemeClr val="tx1">
                    <a:lumMod val="65000"/>
                    <a:lumOff val="35000"/>
                  </a:schemeClr>
                </a:solidFill>
                <a:latin typeface="Open Sans Light" panose="020B0306030504020204"/>
              </a:rPr>
              <a:t>kompresi</a:t>
            </a:r>
            <a:r>
              <a:rPr lang="en-US" dirty="0">
                <a:solidFill>
                  <a:schemeClr val="tx1">
                    <a:lumMod val="65000"/>
                    <a:lumOff val="35000"/>
                  </a:schemeClr>
                </a:solidFill>
                <a:latin typeface="Open Sans Light" panose="020B0306030504020204"/>
              </a:rPr>
              <a:t> data pada platform wireless sensor network.</a:t>
            </a:r>
          </a:p>
          <a:p>
            <a:pPr algn="just"/>
            <a:endParaRPr lang="en-US" dirty="0">
              <a:solidFill>
                <a:schemeClr val="tx1">
                  <a:lumMod val="65000"/>
                  <a:lumOff val="35000"/>
                </a:schemeClr>
              </a:solidFill>
              <a:latin typeface="Open Sans Light" panose="020B0306030504020204"/>
            </a:endParaRPr>
          </a:p>
          <a:p>
            <a:pPr marL="285750" indent="-285750" algn="just">
              <a:buFont typeface="Arial" panose="020B0604020202020204" pitchFamily="34" charset="0"/>
              <a:buChar char="•"/>
            </a:pPr>
            <a:r>
              <a:rPr lang="en-US" dirty="0" err="1">
                <a:solidFill>
                  <a:schemeClr val="tx1">
                    <a:lumMod val="65000"/>
                    <a:lumOff val="35000"/>
                  </a:schemeClr>
                </a:solidFill>
                <a:latin typeface="Open Sans Light" panose="020B0306030504020204"/>
              </a:rPr>
              <a:t>Melakukan</a:t>
            </a:r>
            <a:r>
              <a:rPr lang="en-US" dirty="0">
                <a:solidFill>
                  <a:schemeClr val="tx1">
                    <a:lumMod val="65000"/>
                    <a:lumOff val="35000"/>
                  </a:schemeClr>
                </a:solidFill>
                <a:latin typeface="Open Sans Light" panose="020B0306030504020204"/>
              </a:rPr>
              <a:t> </a:t>
            </a:r>
            <a:r>
              <a:rPr lang="en-US" dirty="0" err="1">
                <a:solidFill>
                  <a:schemeClr val="tx1">
                    <a:lumMod val="65000"/>
                    <a:lumOff val="35000"/>
                  </a:schemeClr>
                </a:solidFill>
                <a:latin typeface="Open Sans Light" panose="020B0306030504020204"/>
              </a:rPr>
              <a:t>implementasi</a:t>
            </a:r>
            <a:r>
              <a:rPr lang="en-US" dirty="0">
                <a:solidFill>
                  <a:schemeClr val="tx1">
                    <a:lumMod val="65000"/>
                    <a:lumOff val="35000"/>
                  </a:schemeClr>
                </a:solidFill>
                <a:latin typeface="Open Sans Light" panose="020B0306030504020204"/>
              </a:rPr>
              <a:t> </a:t>
            </a:r>
            <a:r>
              <a:rPr lang="en-US" dirty="0" err="1">
                <a:solidFill>
                  <a:schemeClr val="tx1">
                    <a:lumMod val="65000"/>
                    <a:lumOff val="35000"/>
                  </a:schemeClr>
                </a:solidFill>
                <a:latin typeface="Open Sans Light" panose="020B0306030504020204"/>
              </a:rPr>
              <a:t>algoritma</a:t>
            </a:r>
            <a:r>
              <a:rPr lang="en-US" dirty="0">
                <a:solidFill>
                  <a:schemeClr val="tx1">
                    <a:lumMod val="65000"/>
                    <a:lumOff val="35000"/>
                  </a:schemeClr>
                </a:solidFill>
                <a:latin typeface="Open Sans Light" panose="020B0306030504020204"/>
              </a:rPr>
              <a:t> </a:t>
            </a:r>
            <a:r>
              <a:rPr lang="en-US" dirty="0" err="1">
                <a:solidFill>
                  <a:schemeClr val="tx1">
                    <a:lumMod val="65000"/>
                    <a:lumOff val="35000"/>
                  </a:schemeClr>
                </a:solidFill>
                <a:latin typeface="Open Sans Light" panose="020B0306030504020204"/>
              </a:rPr>
              <a:t>Heatshrink</a:t>
            </a:r>
            <a:r>
              <a:rPr lang="en-US" dirty="0">
                <a:solidFill>
                  <a:schemeClr val="tx1">
                    <a:lumMod val="65000"/>
                    <a:lumOff val="35000"/>
                  </a:schemeClr>
                </a:solidFill>
                <a:latin typeface="Open Sans Light" panose="020B0306030504020204"/>
              </a:rPr>
              <a:t> </a:t>
            </a:r>
            <a:r>
              <a:rPr lang="en-US" dirty="0" err="1">
                <a:solidFill>
                  <a:schemeClr val="tx1">
                    <a:lumMod val="65000"/>
                    <a:lumOff val="35000"/>
                  </a:schemeClr>
                </a:solidFill>
                <a:latin typeface="Open Sans Light" panose="020B0306030504020204"/>
              </a:rPr>
              <a:t>untuk</a:t>
            </a:r>
            <a:r>
              <a:rPr lang="en-US" dirty="0">
                <a:solidFill>
                  <a:schemeClr val="tx1">
                    <a:lumMod val="65000"/>
                    <a:lumOff val="35000"/>
                  </a:schemeClr>
                </a:solidFill>
                <a:latin typeface="Open Sans Light" panose="020B0306030504020204"/>
              </a:rPr>
              <a:t> </a:t>
            </a:r>
            <a:r>
              <a:rPr lang="en-US" dirty="0" err="1">
                <a:solidFill>
                  <a:schemeClr val="tx1">
                    <a:lumMod val="65000"/>
                    <a:lumOff val="35000"/>
                  </a:schemeClr>
                </a:solidFill>
                <a:latin typeface="Open Sans Light" panose="020B0306030504020204"/>
              </a:rPr>
              <a:t>kompresi</a:t>
            </a:r>
            <a:r>
              <a:rPr lang="en-US" dirty="0">
                <a:solidFill>
                  <a:schemeClr val="tx1">
                    <a:lumMod val="65000"/>
                    <a:lumOff val="35000"/>
                  </a:schemeClr>
                </a:solidFill>
                <a:latin typeface="Open Sans Light" panose="020B0306030504020204"/>
              </a:rPr>
              <a:t> adaptive pada </a:t>
            </a:r>
            <a:r>
              <a:rPr lang="en-US" dirty="0" err="1">
                <a:solidFill>
                  <a:schemeClr val="tx1">
                    <a:lumMod val="65000"/>
                    <a:lumOff val="35000"/>
                  </a:schemeClr>
                </a:solidFill>
                <a:latin typeface="Open Sans Light" panose="020B0306030504020204"/>
              </a:rPr>
              <a:t>pada</a:t>
            </a:r>
            <a:r>
              <a:rPr lang="en-US" dirty="0">
                <a:solidFill>
                  <a:schemeClr val="tx1">
                    <a:lumMod val="65000"/>
                    <a:lumOff val="35000"/>
                  </a:schemeClr>
                </a:solidFill>
                <a:latin typeface="Open Sans Light" panose="020B0306030504020204"/>
              </a:rPr>
              <a:t> platform wireless sensor network </a:t>
            </a:r>
            <a:r>
              <a:rPr lang="en-US" dirty="0" err="1">
                <a:solidFill>
                  <a:schemeClr val="tx1">
                    <a:lumMod val="65000"/>
                    <a:lumOff val="35000"/>
                  </a:schemeClr>
                </a:solidFill>
                <a:latin typeface="Open Sans Light" panose="020B0306030504020204"/>
              </a:rPr>
              <a:t>sehingga</a:t>
            </a:r>
            <a:r>
              <a:rPr lang="en-US" dirty="0">
                <a:solidFill>
                  <a:schemeClr val="tx1">
                    <a:lumMod val="65000"/>
                    <a:lumOff val="35000"/>
                  </a:schemeClr>
                </a:solidFill>
                <a:latin typeface="Open Sans Light" panose="020B0306030504020204"/>
              </a:rPr>
              <a:t> </a:t>
            </a:r>
            <a:r>
              <a:rPr lang="en-US" dirty="0" err="1">
                <a:solidFill>
                  <a:schemeClr val="tx1">
                    <a:lumMod val="65000"/>
                    <a:lumOff val="35000"/>
                  </a:schemeClr>
                </a:solidFill>
                <a:latin typeface="Open Sans Light" panose="020B0306030504020204"/>
              </a:rPr>
              <a:t>dapat</a:t>
            </a:r>
            <a:r>
              <a:rPr lang="en-US" dirty="0">
                <a:solidFill>
                  <a:schemeClr val="tx1">
                    <a:lumMod val="65000"/>
                    <a:lumOff val="35000"/>
                  </a:schemeClr>
                </a:solidFill>
                <a:latin typeface="Open Sans Light" panose="020B0306030504020204"/>
              </a:rPr>
              <a:t> </a:t>
            </a:r>
            <a:r>
              <a:rPr lang="en-US" dirty="0" err="1">
                <a:solidFill>
                  <a:schemeClr val="tx1">
                    <a:lumMod val="65000"/>
                    <a:lumOff val="35000"/>
                  </a:schemeClr>
                </a:solidFill>
                <a:latin typeface="Open Sans Light" panose="020B0306030504020204"/>
              </a:rPr>
              <a:t>melakukan</a:t>
            </a:r>
            <a:r>
              <a:rPr lang="en-US" dirty="0">
                <a:solidFill>
                  <a:schemeClr val="tx1">
                    <a:lumMod val="65000"/>
                    <a:lumOff val="35000"/>
                  </a:schemeClr>
                </a:solidFill>
                <a:latin typeface="Open Sans Light" panose="020B0306030504020204"/>
              </a:rPr>
              <a:t> </a:t>
            </a:r>
            <a:r>
              <a:rPr lang="en-US" dirty="0" err="1">
                <a:solidFill>
                  <a:schemeClr val="tx1">
                    <a:lumMod val="65000"/>
                    <a:lumOff val="35000"/>
                  </a:schemeClr>
                </a:solidFill>
                <a:latin typeface="Open Sans Light" panose="020B0306030504020204"/>
              </a:rPr>
              <a:t>penghematan</a:t>
            </a:r>
            <a:r>
              <a:rPr lang="en-US" dirty="0">
                <a:solidFill>
                  <a:schemeClr val="tx1">
                    <a:lumMod val="65000"/>
                    <a:lumOff val="35000"/>
                  </a:schemeClr>
                </a:solidFill>
                <a:latin typeface="Open Sans Light" panose="020B0306030504020204"/>
              </a:rPr>
              <a:t> </a:t>
            </a:r>
            <a:r>
              <a:rPr lang="en-US" dirty="0" err="1">
                <a:solidFill>
                  <a:schemeClr val="tx1">
                    <a:lumMod val="65000"/>
                    <a:lumOff val="35000"/>
                  </a:schemeClr>
                </a:solidFill>
                <a:latin typeface="Open Sans Light" panose="020B0306030504020204"/>
              </a:rPr>
              <a:t>daya</a:t>
            </a:r>
            <a:r>
              <a:rPr lang="en-US" dirty="0">
                <a:solidFill>
                  <a:schemeClr val="tx1">
                    <a:lumMod val="65000"/>
                    <a:lumOff val="35000"/>
                  </a:schemeClr>
                </a:solidFill>
                <a:latin typeface="Open Sans Light" panose="020B0306030504020204"/>
              </a:rPr>
              <a:t>.</a:t>
            </a:r>
          </a:p>
        </p:txBody>
      </p:sp>
      <p:sp>
        <p:nvSpPr>
          <p:cNvPr id="15" name="Rectangle 14"/>
          <p:cNvSpPr/>
          <p:nvPr/>
        </p:nvSpPr>
        <p:spPr>
          <a:xfrm>
            <a:off x="6304642" y="2633288"/>
            <a:ext cx="5156241" cy="1477328"/>
          </a:xfrm>
          <a:prstGeom prst="rect">
            <a:avLst/>
          </a:prstGeom>
        </p:spPr>
        <p:txBody>
          <a:bodyPr wrap="square">
            <a:spAutoFit/>
          </a:bodyPr>
          <a:lstStyle/>
          <a:p>
            <a:pPr marL="285750" indent="-285750" algn="just">
              <a:buFont typeface="Arial" panose="020B0604020202020204" pitchFamily="34" charset="0"/>
              <a:buChar char="•"/>
            </a:pPr>
            <a:r>
              <a:rPr lang="en-US" dirty="0" err="1">
                <a:solidFill>
                  <a:schemeClr val="tx1">
                    <a:lumMod val="65000"/>
                    <a:lumOff val="35000"/>
                  </a:schemeClr>
                </a:solidFill>
                <a:latin typeface="Open Sans Light" panose="020B0306030504020204"/>
              </a:rPr>
              <a:t>Memberikan</a:t>
            </a:r>
            <a:r>
              <a:rPr lang="en-US" dirty="0">
                <a:solidFill>
                  <a:schemeClr val="tx1">
                    <a:lumMod val="65000"/>
                    <a:lumOff val="35000"/>
                  </a:schemeClr>
                </a:solidFill>
                <a:latin typeface="Open Sans Light" panose="020B0306030504020204"/>
              </a:rPr>
              <a:t> </a:t>
            </a:r>
            <a:r>
              <a:rPr lang="en-US" dirty="0" err="1">
                <a:solidFill>
                  <a:schemeClr val="tx1">
                    <a:lumMod val="65000"/>
                    <a:lumOff val="35000"/>
                  </a:schemeClr>
                </a:solidFill>
                <a:latin typeface="Open Sans Light" panose="020B0306030504020204"/>
              </a:rPr>
              <a:t>manfaat</a:t>
            </a:r>
            <a:r>
              <a:rPr lang="en-US" dirty="0">
                <a:solidFill>
                  <a:schemeClr val="tx1">
                    <a:lumMod val="65000"/>
                    <a:lumOff val="35000"/>
                  </a:schemeClr>
                </a:solidFill>
                <a:latin typeface="Open Sans Light" panose="020B0306030504020204"/>
              </a:rPr>
              <a:t> </a:t>
            </a:r>
            <a:r>
              <a:rPr lang="en-US" dirty="0" err="1">
                <a:solidFill>
                  <a:schemeClr val="tx1">
                    <a:lumMod val="65000"/>
                    <a:lumOff val="35000"/>
                  </a:schemeClr>
                </a:solidFill>
                <a:latin typeface="Open Sans Light" panose="020B0306030504020204"/>
              </a:rPr>
              <a:t>dalam</a:t>
            </a:r>
            <a:r>
              <a:rPr lang="en-US" dirty="0">
                <a:solidFill>
                  <a:schemeClr val="tx1">
                    <a:lumMod val="65000"/>
                    <a:lumOff val="35000"/>
                  </a:schemeClr>
                </a:solidFill>
                <a:latin typeface="Open Sans Light" panose="020B0306030504020204"/>
              </a:rPr>
              <a:t> </a:t>
            </a:r>
            <a:r>
              <a:rPr lang="en-US" dirty="0" err="1">
                <a:solidFill>
                  <a:schemeClr val="tx1">
                    <a:lumMod val="65000"/>
                    <a:lumOff val="35000"/>
                  </a:schemeClr>
                </a:solidFill>
                <a:latin typeface="Open Sans Light" panose="020B0306030504020204"/>
              </a:rPr>
              <a:t>penggunaan</a:t>
            </a:r>
            <a:r>
              <a:rPr lang="en-US" dirty="0">
                <a:solidFill>
                  <a:schemeClr val="tx1">
                    <a:lumMod val="65000"/>
                    <a:lumOff val="35000"/>
                  </a:schemeClr>
                </a:solidFill>
                <a:latin typeface="Open Sans Light" panose="020B0306030504020204"/>
              </a:rPr>
              <a:t> </a:t>
            </a:r>
            <a:r>
              <a:rPr lang="en-US" dirty="0" err="1">
                <a:solidFill>
                  <a:schemeClr val="tx1">
                    <a:lumMod val="65000"/>
                    <a:lumOff val="35000"/>
                  </a:schemeClr>
                </a:solidFill>
                <a:latin typeface="Open Sans Light" panose="020B0306030504020204"/>
              </a:rPr>
              <a:t>algoritma</a:t>
            </a:r>
            <a:r>
              <a:rPr lang="en-US" dirty="0">
                <a:solidFill>
                  <a:schemeClr val="tx1">
                    <a:lumMod val="65000"/>
                    <a:lumOff val="35000"/>
                  </a:schemeClr>
                </a:solidFill>
                <a:latin typeface="Open Sans Light" panose="020B0306030504020204"/>
              </a:rPr>
              <a:t> </a:t>
            </a:r>
            <a:r>
              <a:rPr lang="en-US" dirty="0" err="1">
                <a:solidFill>
                  <a:schemeClr val="tx1">
                    <a:lumMod val="65000"/>
                    <a:lumOff val="35000"/>
                  </a:schemeClr>
                </a:solidFill>
                <a:latin typeface="Open Sans Light" panose="020B0306030504020204"/>
              </a:rPr>
              <a:t>Heatshrink</a:t>
            </a:r>
            <a:r>
              <a:rPr lang="en-US" dirty="0">
                <a:solidFill>
                  <a:schemeClr val="tx1">
                    <a:lumMod val="65000"/>
                    <a:lumOff val="35000"/>
                  </a:schemeClr>
                </a:solidFill>
                <a:latin typeface="Open Sans Light" panose="020B0306030504020204"/>
              </a:rPr>
              <a:t>  </a:t>
            </a:r>
            <a:r>
              <a:rPr lang="en-US" dirty="0" err="1">
                <a:solidFill>
                  <a:schemeClr val="tx1">
                    <a:lumMod val="65000"/>
                    <a:lumOff val="35000"/>
                  </a:schemeClr>
                </a:solidFill>
                <a:latin typeface="Open Sans Light" panose="020B0306030504020204"/>
              </a:rPr>
              <a:t>untuk</a:t>
            </a:r>
            <a:r>
              <a:rPr lang="en-US" dirty="0">
                <a:solidFill>
                  <a:schemeClr val="tx1">
                    <a:lumMod val="65000"/>
                    <a:lumOff val="35000"/>
                  </a:schemeClr>
                </a:solidFill>
                <a:latin typeface="Open Sans Light" panose="020B0306030504020204"/>
              </a:rPr>
              <a:t> </a:t>
            </a:r>
            <a:r>
              <a:rPr lang="en-US" dirty="0" err="1">
                <a:solidFill>
                  <a:schemeClr val="tx1">
                    <a:lumMod val="65000"/>
                    <a:lumOff val="35000"/>
                  </a:schemeClr>
                </a:solidFill>
                <a:latin typeface="Open Sans Light" panose="020B0306030504020204"/>
              </a:rPr>
              <a:t>kompresi</a:t>
            </a:r>
            <a:r>
              <a:rPr lang="en-US" dirty="0">
                <a:solidFill>
                  <a:schemeClr val="tx1">
                    <a:lumMod val="65000"/>
                    <a:lumOff val="35000"/>
                  </a:schemeClr>
                </a:solidFill>
                <a:latin typeface="Open Sans Light" panose="020B0306030504020204"/>
              </a:rPr>
              <a:t> adaptive pada </a:t>
            </a:r>
            <a:r>
              <a:rPr lang="en-US" dirty="0" err="1">
                <a:solidFill>
                  <a:schemeClr val="tx1">
                    <a:lumMod val="65000"/>
                    <a:lumOff val="35000"/>
                  </a:schemeClr>
                </a:solidFill>
                <a:latin typeface="Open Sans Light" panose="020B0306030504020204"/>
              </a:rPr>
              <a:t>pengiriman</a:t>
            </a:r>
            <a:r>
              <a:rPr lang="en-US" dirty="0">
                <a:solidFill>
                  <a:schemeClr val="tx1">
                    <a:lumMod val="65000"/>
                    <a:lumOff val="35000"/>
                  </a:schemeClr>
                </a:solidFill>
                <a:latin typeface="Open Sans Light" panose="020B0306030504020204"/>
              </a:rPr>
              <a:t> data di platform wireless sensor network </a:t>
            </a:r>
            <a:r>
              <a:rPr lang="en-US" dirty="0" err="1">
                <a:solidFill>
                  <a:schemeClr val="tx1">
                    <a:lumMod val="65000"/>
                    <a:lumOff val="35000"/>
                  </a:schemeClr>
                </a:solidFill>
                <a:latin typeface="Open Sans Light" panose="020B0306030504020204"/>
              </a:rPr>
              <a:t>sehingga</a:t>
            </a:r>
            <a:r>
              <a:rPr lang="en-US" dirty="0">
                <a:solidFill>
                  <a:schemeClr val="tx1">
                    <a:lumMod val="65000"/>
                    <a:lumOff val="35000"/>
                  </a:schemeClr>
                </a:solidFill>
                <a:latin typeface="Open Sans Light" panose="020B0306030504020204"/>
              </a:rPr>
              <a:t> </a:t>
            </a:r>
            <a:r>
              <a:rPr lang="en-US" dirty="0" err="1">
                <a:solidFill>
                  <a:schemeClr val="tx1">
                    <a:lumMod val="65000"/>
                    <a:lumOff val="35000"/>
                  </a:schemeClr>
                </a:solidFill>
                <a:latin typeface="Open Sans Light" panose="020B0306030504020204"/>
              </a:rPr>
              <a:t>dapat</a:t>
            </a:r>
            <a:r>
              <a:rPr lang="en-US" dirty="0">
                <a:solidFill>
                  <a:schemeClr val="tx1">
                    <a:lumMod val="65000"/>
                    <a:lumOff val="35000"/>
                  </a:schemeClr>
                </a:solidFill>
                <a:latin typeface="Open Sans Light" panose="020B0306030504020204"/>
              </a:rPr>
              <a:t> </a:t>
            </a:r>
            <a:r>
              <a:rPr lang="en-US" dirty="0" err="1">
                <a:solidFill>
                  <a:schemeClr val="tx1">
                    <a:lumMod val="65000"/>
                    <a:lumOff val="35000"/>
                  </a:schemeClr>
                </a:solidFill>
                <a:latin typeface="Open Sans Light" panose="020B0306030504020204"/>
              </a:rPr>
              <a:t>mengemat</a:t>
            </a:r>
            <a:r>
              <a:rPr lang="en-US" dirty="0">
                <a:solidFill>
                  <a:schemeClr val="tx1">
                    <a:lumMod val="65000"/>
                    <a:lumOff val="35000"/>
                  </a:schemeClr>
                </a:solidFill>
                <a:latin typeface="Open Sans Light" panose="020B0306030504020204"/>
              </a:rPr>
              <a:t> </a:t>
            </a:r>
            <a:r>
              <a:rPr lang="en-US" dirty="0" err="1">
                <a:solidFill>
                  <a:schemeClr val="tx1">
                    <a:lumMod val="65000"/>
                    <a:lumOff val="35000"/>
                  </a:schemeClr>
                </a:solidFill>
                <a:latin typeface="Open Sans Light" panose="020B0306030504020204"/>
              </a:rPr>
              <a:t>penggunaan</a:t>
            </a:r>
            <a:r>
              <a:rPr lang="en-US" dirty="0">
                <a:solidFill>
                  <a:schemeClr val="tx1">
                    <a:lumMod val="65000"/>
                    <a:lumOff val="35000"/>
                  </a:schemeClr>
                </a:solidFill>
                <a:latin typeface="Open Sans Light" panose="020B0306030504020204"/>
              </a:rPr>
              <a:t> </a:t>
            </a:r>
            <a:r>
              <a:rPr lang="en-US" dirty="0" err="1">
                <a:solidFill>
                  <a:schemeClr val="tx1">
                    <a:lumMod val="65000"/>
                    <a:lumOff val="35000"/>
                  </a:schemeClr>
                </a:solidFill>
                <a:latin typeface="Open Sans Light" panose="020B0306030504020204"/>
              </a:rPr>
              <a:t>energi</a:t>
            </a:r>
            <a:r>
              <a:rPr lang="en-US" dirty="0">
                <a:solidFill>
                  <a:schemeClr val="tx1">
                    <a:lumMod val="65000"/>
                    <a:lumOff val="35000"/>
                  </a:schemeClr>
                </a:solidFill>
                <a:latin typeface="Open Sans Light" panose="020B0306030504020204"/>
              </a:rPr>
              <a:t>.</a:t>
            </a:r>
            <a:endParaRPr lang="en-US" dirty="0">
              <a:solidFill>
                <a:schemeClr val="tx1">
                  <a:lumMod val="65000"/>
                  <a:lumOff val="35000"/>
                </a:schemeClr>
              </a:solidFill>
              <a:latin typeface="Open Sans Light" panose="020B0306030504020204"/>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49966386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animEffect transition="in" filter="fade">
                                      <p:cBhvr>
                                        <p:cTn id="23" dur="500"/>
                                        <p:tgtEl>
                                          <p:spTgt spid="1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4">
                                            <p:txEl>
                                              <p:pRg st="2" end="2"/>
                                            </p:txEl>
                                          </p:spTgt>
                                        </p:tgtEl>
                                        <p:attrNameLst>
                                          <p:attrName>style.visibility</p:attrName>
                                        </p:attrNameLst>
                                      </p:cBhvr>
                                      <p:to>
                                        <p:strVal val="visible"/>
                                      </p:to>
                                    </p:set>
                                    <p:animEffect transition="in" filter="fade">
                                      <p:cBhvr>
                                        <p:cTn id="28" dur="500"/>
                                        <p:tgtEl>
                                          <p:spTgt spid="14">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Effect transition="in" filter="fade">
                                      <p:cBhvr>
                                        <p:cTn id="4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1" grpId="0" animBg="1"/>
      <p:bldP spid="10" grpId="0" animBg="1"/>
      <p:bldP spid="12" grpId="0"/>
      <p:bldP spid="1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5043" y="-106018"/>
            <a:ext cx="3273287" cy="6858000"/>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
        <p:nvSpPr>
          <p:cNvPr id="9" name="Shape 178"/>
          <p:cNvSpPr/>
          <p:nvPr/>
        </p:nvSpPr>
        <p:spPr>
          <a:xfrm rot="18900000">
            <a:off x="4880227" y="3268353"/>
            <a:ext cx="369148" cy="369148"/>
          </a:xfrm>
          <a:prstGeom prst="rect">
            <a:avLst/>
          </a:prstGeom>
          <a:solidFill>
            <a:srgbClr val="55E6FC"/>
          </a:solidFill>
          <a:ln w="12700">
            <a:solidFill>
              <a:srgbClr val="000000">
                <a:alpha val="0"/>
              </a:srgbClr>
            </a:solidFill>
            <a:miter lim="400000"/>
          </a:ln>
        </p:spPr>
        <p:txBody>
          <a:bodyPr lIns="27093" tIns="27093" rIns="27093" bIns="27093" anchor="ctr"/>
          <a:lstStyle/>
          <a:p>
            <a:pPr defTabSz="584200">
              <a:defRPr sz="2800">
                <a:solidFill>
                  <a:srgbClr val="FFFFFF"/>
                </a:solidFill>
                <a:effectLst>
                  <a:outerShdw blurRad="38100" dist="12700" dir="5400000" rotWithShape="0">
                    <a:srgbClr val="000000">
                      <a:alpha val="50000"/>
                    </a:srgbClr>
                  </a:outerShdw>
                </a:effectLst>
              </a:defRPr>
            </a:pPr>
            <a:endParaRPr/>
          </a:p>
        </p:txBody>
      </p:sp>
      <p:sp>
        <p:nvSpPr>
          <p:cNvPr id="10" name="Shape 179"/>
          <p:cNvSpPr/>
          <p:nvPr/>
        </p:nvSpPr>
        <p:spPr>
          <a:xfrm rot="18900000">
            <a:off x="5141254" y="3007327"/>
            <a:ext cx="369148" cy="369148"/>
          </a:xfrm>
          <a:prstGeom prst="rect">
            <a:avLst/>
          </a:prstGeom>
          <a:solidFill>
            <a:srgbClr val="0192A6"/>
          </a:solidFill>
          <a:ln w="12700">
            <a:miter lim="400000"/>
          </a:ln>
        </p:spPr>
        <p:txBody>
          <a:bodyPr lIns="27093" tIns="27093" rIns="27093" bIns="27093" anchor="ctr"/>
          <a:lstStyle/>
          <a:p>
            <a:pPr defTabSz="243840">
              <a:defRPr sz="1600">
                <a:solidFill>
                  <a:srgbClr val="C42115"/>
                </a:solidFill>
                <a:effectLst>
                  <a:outerShdw blurRad="38100" dist="12700" dir="5400000" rotWithShape="0">
                    <a:srgbClr val="000000">
                      <a:alpha val="50000"/>
                    </a:srgbClr>
                  </a:outerShdw>
                </a:effectLst>
              </a:defRPr>
            </a:pPr>
            <a:endParaRPr/>
          </a:p>
        </p:txBody>
      </p:sp>
      <p:sp>
        <p:nvSpPr>
          <p:cNvPr id="11" name="Shape 180"/>
          <p:cNvSpPr/>
          <p:nvPr/>
        </p:nvSpPr>
        <p:spPr>
          <a:xfrm rot="18900000">
            <a:off x="5141254" y="3529380"/>
            <a:ext cx="369148" cy="369148"/>
          </a:xfrm>
          <a:prstGeom prst="rect">
            <a:avLst/>
          </a:prstGeom>
          <a:solidFill>
            <a:srgbClr val="00D3ED"/>
          </a:solidFill>
          <a:ln w="12700">
            <a:solidFill>
              <a:srgbClr val="000000">
                <a:alpha val="0"/>
              </a:srgbClr>
            </a:solidFill>
            <a:miter lim="400000"/>
          </a:ln>
        </p:spPr>
        <p:txBody>
          <a:bodyPr lIns="27093" tIns="27093" rIns="27093" bIns="27093" anchor="ctr"/>
          <a:lstStyle/>
          <a:p>
            <a:pPr defTabSz="584200">
              <a:defRPr sz="2800">
                <a:solidFill>
                  <a:srgbClr val="FFFFFF"/>
                </a:solidFill>
                <a:effectLst>
                  <a:outerShdw blurRad="38100" dist="12700" dir="5400000" rotWithShape="0">
                    <a:srgbClr val="000000">
                      <a:alpha val="50000"/>
                    </a:srgbClr>
                  </a:outerShdw>
                </a:effectLst>
              </a:defRPr>
            </a:pPr>
            <a:endParaRPr/>
          </a:p>
        </p:txBody>
      </p:sp>
      <p:sp>
        <p:nvSpPr>
          <p:cNvPr id="12" name="Shape 181"/>
          <p:cNvSpPr/>
          <p:nvPr/>
        </p:nvSpPr>
        <p:spPr>
          <a:xfrm rot="18900000">
            <a:off x="5402280" y="3268353"/>
            <a:ext cx="369148" cy="369148"/>
          </a:xfrm>
          <a:prstGeom prst="rect">
            <a:avLst/>
          </a:prstGeom>
          <a:solidFill>
            <a:srgbClr val="02BCD2"/>
          </a:solidFill>
          <a:ln w="12700">
            <a:solidFill>
              <a:srgbClr val="000000">
                <a:alpha val="0"/>
              </a:srgbClr>
            </a:solidFill>
            <a:miter lim="400000"/>
          </a:ln>
        </p:spPr>
        <p:txBody>
          <a:bodyPr lIns="27093" tIns="27093" rIns="27093" bIns="27093" anchor="ctr"/>
          <a:lstStyle/>
          <a:p>
            <a:pPr defTabSz="584200">
              <a:defRPr sz="2800">
                <a:solidFill>
                  <a:srgbClr val="FFFFFF"/>
                </a:solidFill>
                <a:effectLst>
                  <a:outerShdw blurRad="38100" dist="12700" dir="5400000" rotWithShape="0">
                    <a:srgbClr val="000000">
                      <a:alpha val="50000"/>
                    </a:srgbClr>
                  </a:outerShdw>
                </a:effectLst>
              </a:defRPr>
            </a:pPr>
            <a:endParaRPr/>
          </a:p>
        </p:txBody>
      </p:sp>
      <p:sp>
        <p:nvSpPr>
          <p:cNvPr id="13" name="Shape 55"/>
          <p:cNvSpPr txBox="1">
            <a:spLocks/>
          </p:cNvSpPr>
          <p:nvPr/>
        </p:nvSpPr>
        <p:spPr>
          <a:xfrm>
            <a:off x="5970369" y="2730766"/>
            <a:ext cx="5261923" cy="1396258"/>
          </a:xfrm>
          <a:prstGeom prst="rect">
            <a:avLst/>
          </a:prstGeom>
        </p:spPr>
        <p:txBody>
          <a:bodyPr vert="horz"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Font typeface="Arial" panose="020B0604020202020204" pitchFamily="34" charset="0"/>
              <a:buNone/>
            </a:pPr>
            <a:r>
              <a:rPr lang="en-US" sz="4800" b="1" dirty="0" err="1">
                <a:solidFill>
                  <a:schemeClr val="bg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Perancangan</a:t>
            </a:r>
            <a:r>
              <a:rPr lang="en-US" sz="4800" b="1" dirty="0">
                <a:solidFill>
                  <a:schemeClr val="bg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4800" b="1" dirty="0" err="1">
                <a:solidFill>
                  <a:schemeClr val="bg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dan</a:t>
            </a:r>
            <a:r>
              <a:rPr lang="en-US" sz="4800" b="1" dirty="0">
                <a:solidFill>
                  <a:schemeClr val="bg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4800" b="1" dirty="0" err="1">
                <a:solidFill>
                  <a:schemeClr val="bg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Analisis</a:t>
            </a:r>
            <a:endParaRPr lang="id" sz="4000" dirty="0">
              <a:solidFill>
                <a:schemeClr val="bg2">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65985639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type="lt">
                                    <p:tmAbs val="0"/>
                                  </p:iterate>
                                  <p:childTnLst>
                                    <p:set>
                                      <p:cBhvr>
                                        <p:cTn id="6" fill="hold"/>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0-#ppt_w/2"/>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iterate type="lt">
                                    <p:tmAbs val="0"/>
                                  </p:iterate>
                                  <p:childTnLst>
                                    <p:set>
                                      <p:cBhvr>
                                        <p:cTn id="11" fill="hold"/>
                                        <p:tgtEl>
                                          <p:spTgt spid="10"/>
                                        </p:tgtEl>
                                        <p:attrNameLst>
                                          <p:attrName>style.visibility</p:attrName>
                                        </p:attrNameLst>
                                      </p:cBhvr>
                                      <p:to>
                                        <p:strVal val="visible"/>
                                      </p:to>
                                    </p:set>
                                    <p:anim calcmode="lin" valueType="num">
                                      <p:cBhvr>
                                        <p:cTn id="12" dur="500" fill="hold"/>
                                        <p:tgtEl>
                                          <p:spTgt spid="10"/>
                                        </p:tgtEl>
                                        <p:attrNameLst>
                                          <p:attrName>ppt_x</p:attrName>
                                        </p:attrNameLst>
                                      </p:cBhvr>
                                      <p:tavLst>
                                        <p:tav tm="0">
                                          <p:val>
                                            <p:strVal val="#ppt_x"/>
                                          </p:val>
                                        </p:tav>
                                        <p:tav tm="100000">
                                          <p:val>
                                            <p:strVal val="#ppt_x"/>
                                          </p:val>
                                        </p:tav>
                                      </p:tavLst>
                                    </p:anim>
                                    <p:anim calcmode="lin" valueType="num">
                                      <p:cBhvr>
                                        <p:cTn id="13" dur="500" fill="hold"/>
                                        <p:tgtEl>
                                          <p:spTgt spid="10"/>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iterate type="lt">
                                    <p:tmAbs val="0"/>
                                  </p:iterate>
                                  <p:childTnLst>
                                    <p:set>
                                      <p:cBhvr>
                                        <p:cTn id="16" fill="hold"/>
                                        <p:tgtEl>
                                          <p:spTgt spid="11"/>
                                        </p:tgtEl>
                                        <p:attrNameLst>
                                          <p:attrName>style.visibility</p:attrName>
                                        </p:attrNameLst>
                                      </p:cBhvr>
                                      <p:to>
                                        <p:strVal val="visible"/>
                                      </p:to>
                                    </p:set>
                                    <p:anim calcmode="lin" valueType="num">
                                      <p:cBhvr>
                                        <p:cTn id="17" dur="500" fill="hold"/>
                                        <p:tgtEl>
                                          <p:spTgt spid="11"/>
                                        </p:tgtEl>
                                        <p:attrNameLst>
                                          <p:attrName>ppt_x</p:attrName>
                                        </p:attrNameLst>
                                      </p:cBhvr>
                                      <p:tavLst>
                                        <p:tav tm="0">
                                          <p:val>
                                            <p:strVal val="#ppt_x"/>
                                          </p:val>
                                        </p:tav>
                                        <p:tav tm="100000">
                                          <p:val>
                                            <p:strVal val="#ppt_x"/>
                                          </p:val>
                                        </p:tav>
                                      </p:tavLst>
                                    </p:anim>
                                    <p:anim calcmode="lin" valueType="num">
                                      <p:cBhvr>
                                        <p:cTn id="18" dur="500" fill="hold"/>
                                        <p:tgtEl>
                                          <p:spTgt spid="11"/>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iterate type="lt">
                                    <p:tmAbs val="0"/>
                                  </p:iterate>
                                  <p:childTnLst>
                                    <p:set>
                                      <p:cBhvr>
                                        <p:cTn id="21" fill="hold"/>
                                        <p:tgtEl>
                                          <p:spTgt spid="12"/>
                                        </p:tgtEl>
                                        <p:attrNameLst>
                                          <p:attrName>style.visibility</p:attrName>
                                        </p:attrNameLst>
                                      </p:cBhvr>
                                      <p:to>
                                        <p:strVal val="visible"/>
                                      </p:to>
                                    </p:set>
                                    <p:anim calcmode="lin" valueType="num">
                                      <p:cBhvr>
                                        <p:cTn id="22" dur="500" fill="hold"/>
                                        <p:tgtEl>
                                          <p:spTgt spid="12"/>
                                        </p:tgtEl>
                                        <p:attrNameLst>
                                          <p:attrName>ppt_x</p:attrName>
                                        </p:attrNameLst>
                                      </p:cBhvr>
                                      <p:tavLst>
                                        <p:tav tm="0">
                                          <p:val>
                                            <p:strVal val="1+#ppt_w/2"/>
                                          </p:val>
                                        </p:tav>
                                        <p:tav tm="100000">
                                          <p:val>
                                            <p:strVal val="#ppt_x"/>
                                          </p:val>
                                        </p:tav>
                                      </p:tavLst>
                                    </p:anim>
                                    <p:anim calcmode="lin" valueType="num">
                                      <p:cBhvr>
                                        <p:cTn id="23" dur="500" fill="hold"/>
                                        <p:tgtEl>
                                          <p:spTgt spid="12"/>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dvAuto="0"/>
      <p:bldP spid="10" grpId="0" animBg="1" advAuto="0"/>
      <p:bldP spid="11" grpId="0" animBg="1" advAuto="0"/>
      <p:bldP spid="12" grpId="0" animBg="1" advAuto="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Autofit/>
          </a:bodyPr>
          <a:lstStyle/>
          <a:p>
            <a:r>
              <a:rPr lang="en" sz="2800" dirty="0">
                <a:solidFill>
                  <a:schemeClr val="bg1"/>
                </a:solidFill>
                <a:latin typeface="Bebas"/>
              </a:rPr>
              <a:t>Perancangan dan Analisis</a:t>
            </a:r>
            <a:endParaRPr lang="en-US" sz="2800" dirty="0">
              <a:solidFill>
                <a:schemeClr val="bg1"/>
              </a:solidFill>
              <a:latin typeface="Bebas"/>
            </a:endParaRPr>
          </a:p>
        </p:txBody>
      </p:sp>
      <p:sp>
        <p:nvSpPr>
          <p:cNvPr id="13" name="Rectangle 12"/>
          <p:cNvSpPr/>
          <p:nvPr/>
        </p:nvSpPr>
        <p:spPr>
          <a:xfrm>
            <a:off x="3067003" y="1893714"/>
            <a:ext cx="5968291" cy="523220"/>
          </a:xfrm>
          <a:prstGeom prst="rect">
            <a:avLst/>
          </a:prstGeom>
          <a:ln>
            <a:solidFill>
              <a:srgbClr val="595959"/>
            </a:solidFill>
          </a:ln>
        </p:spPr>
        <p:txBody>
          <a:bodyPr wrap="square">
            <a:spAutoFit/>
          </a:bodyPr>
          <a:lstStyle/>
          <a:p>
            <a:pPr algn="ctr"/>
            <a:r>
              <a:rPr lang="en" sz="2800" b="1" dirty="0">
                <a:solidFill>
                  <a:schemeClr val="tx1">
                    <a:lumMod val="65000"/>
                    <a:lumOff val="35000"/>
                  </a:schemeClr>
                </a:solidFill>
                <a:latin typeface="Open Sans Light" panose="020B0306030504020204"/>
              </a:rPr>
              <a:t>Arsitektur Umum Sistem</a:t>
            </a:r>
            <a:endParaRPr lang="en-US" sz="2800" b="1" dirty="0">
              <a:solidFill>
                <a:schemeClr val="tx1">
                  <a:lumMod val="65000"/>
                  <a:lumOff val="35000"/>
                </a:schemeClr>
              </a:solidFill>
              <a:latin typeface="Open Sans Light" panose="020B0306030504020204"/>
              <a:ea typeface="Open Sans Light" panose="020B0306030504020204" pitchFamily="34" charset="0"/>
              <a:cs typeface="Open Sans Light" panose="020B0306030504020204" pitchFamily="34" charset="0"/>
            </a:endParaRPr>
          </a:p>
        </p:txBody>
      </p:sp>
      <p:sp>
        <p:nvSpPr>
          <p:cNvPr id="11" name="Rectangle 10"/>
          <p:cNvSpPr/>
          <p:nvPr/>
        </p:nvSpPr>
        <p:spPr>
          <a:xfrm>
            <a:off x="2063749" y="2520337"/>
            <a:ext cx="8064500" cy="33310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pic>
        <p:nvPicPr>
          <p:cNvPr id="12" name="Picture 11">
            <a:extLst>
              <a:ext uri="{FF2B5EF4-FFF2-40B4-BE49-F238E27FC236}">
                <a16:creationId xmlns:a16="http://schemas.microsoft.com/office/drawing/2014/main" id="{65E901B7-8BBC-491D-BECF-6BA2EAA12DA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856046" y="2813992"/>
            <a:ext cx="4479908" cy="2472837"/>
          </a:xfrm>
          <a:prstGeom prst="rect">
            <a:avLst/>
          </a:prstGeom>
          <a:noFill/>
        </p:spPr>
      </p:pic>
    </p:spTree>
    <p:extLst>
      <p:ext uri="{BB962C8B-B14F-4D97-AF65-F5344CB8AC3E}">
        <p14:creationId xmlns:p14="http://schemas.microsoft.com/office/powerpoint/2010/main" val="123058805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Autofit/>
          </a:bodyPr>
          <a:lstStyle/>
          <a:p>
            <a:r>
              <a:rPr lang="en" sz="2800" dirty="0">
                <a:solidFill>
                  <a:schemeClr val="bg1"/>
                </a:solidFill>
                <a:latin typeface="Bebas"/>
              </a:rPr>
              <a:t>Perancangan dan Analisis</a:t>
            </a:r>
            <a:endParaRPr lang="en-US" sz="2800" dirty="0">
              <a:solidFill>
                <a:schemeClr val="bg1"/>
              </a:solidFill>
              <a:latin typeface="Bebas"/>
            </a:endParaRPr>
          </a:p>
        </p:txBody>
      </p:sp>
      <p:sp>
        <p:nvSpPr>
          <p:cNvPr id="13" name="Rectangle 12"/>
          <p:cNvSpPr/>
          <p:nvPr/>
        </p:nvSpPr>
        <p:spPr>
          <a:xfrm>
            <a:off x="1864103" y="1885976"/>
            <a:ext cx="8463794" cy="461665"/>
          </a:xfrm>
          <a:prstGeom prst="rect">
            <a:avLst/>
          </a:prstGeom>
        </p:spPr>
        <p:txBody>
          <a:bodyPr wrap="square">
            <a:spAutoFit/>
          </a:bodyPr>
          <a:lstStyle/>
          <a:p>
            <a:pPr algn="ctr"/>
            <a:r>
              <a:rPr lang="en" sz="2400" b="1" dirty="0">
                <a:solidFill>
                  <a:schemeClr val="tx1">
                    <a:lumMod val="65000"/>
                    <a:lumOff val="35000"/>
                  </a:schemeClr>
                </a:solidFill>
                <a:latin typeface="Open Sans Light" panose="020B0306030504020204"/>
              </a:rPr>
              <a:t>Perancangan Jaringan Sensor Nirkabel Berbasis Zigbee</a:t>
            </a:r>
            <a:endParaRPr lang="en-US" sz="2400" b="1" dirty="0">
              <a:solidFill>
                <a:schemeClr val="tx1">
                  <a:lumMod val="65000"/>
                  <a:lumOff val="35000"/>
                </a:schemeClr>
              </a:solidFill>
              <a:latin typeface="Open Sans Light" panose="020B0306030504020204"/>
              <a:ea typeface="Open Sans Light" panose="020B0306030504020204" pitchFamily="34" charset="0"/>
              <a:cs typeface="Open Sans Light" panose="020B0306030504020204" pitchFamily="34" charset="0"/>
            </a:endParaRPr>
          </a:p>
        </p:txBody>
      </p:sp>
      <p:sp>
        <p:nvSpPr>
          <p:cNvPr id="11" name="Rectangle 10"/>
          <p:cNvSpPr/>
          <p:nvPr/>
        </p:nvSpPr>
        <p:spPr>
          <a:xfrm>
            <a:off x="482600" y="2483708"/>
            <a:ext cx="11036300" cy="36497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pic>
        <p:nvPicPr>
          <p:cNvPr id="53" name="Picture 52">
            <a:extLst>
              <a:ext uri="{FF2B5EF4-FFF2-40B4-BE49-F238E27FC236}">
                <a16:creationId xmlns:a16="http://schemas.microsoft.com/office/drawing/2014/main" id="{C17A59C8-1048-40A4-8A0F-A0A066BF76F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3278" y="2755841"/>
            <a:ext cx="5255742" cy="3377606"/>
          </a:xfrm>
          <a:prstGeom prst="rect">
            <a:avLst/>
          </a:prstGeom>
          <a:noFill/>
          <a:ln>
            <a:noFill/>
          </a:ln>
        </p:spPr>
      </p:pic>
    </p:spTree>
    <p:extLst>
      <p:ext uri="{BB962C8B-B14F-4D97-AF65-F5344CB8AC3E}">
        <p14:creationId xmlns:p14="http://schemas.microsoft.com/office/powerpoint/2010/main" val="286602482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Autofit/>
          </a:bodyPr>
          <a:lstStyle/>
          <a:p>
            <a:r>
              <a:rPr lang="en" sz="2800" dirty="0">
                <a:solidFill>
                  <a:schemeClr val="bg1"/>
                </a:solidFill>
                <a:latin typeface="Bebas"/>
              </a:rPr>
              <a:t>Perancangan dan Analisis</a:t>
            </a:r>
            <a:endParaRPr lang="en-US" sz="2800" dirty="0">
              <a:solidFill>
                <a:schemeClr val="bg1"/>
              </a:solidFill>
              <a:latin typeface="Bebas"/>
            </a:endParaRPr>
          </a:p>
        </p:txBody>
      </p:sp>
      <p:sp>
        <p:nvSpPr>
          <p:cNvPr id="13" name="Rectangle 12"/>
          <p:cNvSpPr/>
          <p:nvPr/>
        </p:nvSpPr>
        <p:spPr>
          <a:xfrm>
            <a:off x="-2" y="1722754"/>
            <a:ext cx="11974964" cy="369332"/>
          </a:xfrm>
          <a:prstGeom prst="rect">
            <a:avLst/>
          </a:prstGeom>
        </p:spPr>
        <p:txBody>
          <a:bodyPr wrap="square">
            <a:spAutoFit/>
          </a:bodyPr>
          <a:lstStyle/>
          <a:p>
            <a:pPr lvl="1" algn="ctr" fontAlgn="base"/>
            <a:r>
              <a:rPr lang="en-US" b="1" dirty="0" err="1">
                <a:solidFill>
                  <a:srgbClr val="595959"/>
                </a:solidFill>
                <a:latin typeface="Open Sans Light" panose="020B0306030504020204"/>
              </a:rPr>
              <a:t>Perancangan</a:t>
            </a:r>
            <a:r>
              <a:rPr lang="en-US" b="1" dirty="0">
                <a:solidFill>
                  <a:srgbClr val="595959"/>
                </a:solidFill>
                <a:latin typeface="Open Sans Light" panose="020B0306030504020204"/>
              </a:rPr>
              <a:t> Data Uji </a:t>
            </a:r>
            <a:r>
              <a:rPr lang="en-US" b="1" dirty="0" err="1">
                <a:solidFill>
                  <a:srgbClr val="595959"/>
                </a:solidFill>
                <a:latin typeface="Open Sans Light" panose="020B0306030504020204"/>
              </a:rPr>
              <a:t>Coba</a:t>
            </a:r>
            <a:endParaRPr lang="en-US" b="1" dirty="0">
              <a:solidFill>
                <a:srgbClr val="595959"/>
              </a:solidFill>
              <a:latin typeface="Open Sans Light" panose="020B0306030504020204"/>
            </a:endParaRPr>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
        <p:nvSpPr>
          <p:cNvPr id="14" name="Rectangle 13"/>
          <p:cNvSpPr/>
          <p:nvPr/>
        </p:nvSpPr>
        <p:spPr>
          <a:xfrm>
            <a:off x="1311965" y="2202923"/>
            <a:ext cx="9475305" cy="3946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7AE0961F-368D-4538-BC92-B76FD3650A4C}"/>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669182" y="2590635"/>
            <a:ext cx="3589656" cy="1614870"/>
          </a:xfrm>
          <a:prstGeom prst="rect">
            <a:avLst/>
          </a:prstGeom>
          <a:noFill/>
          <a:ln>
            <a:noFill/>
          </a:ln>
        </p:spPr>
      </p:pic>
      <p:pic>
        <p:nvPicPr>
          <p:cNvPr id="16" name="Picture 15">
            <a:extLst>
              <a:ext uri="{FF2B5EF4-FFF2-40B4-BE49-F238E27FC236}">
                <a16:creationId xmlns:a16="http://schemas.microsoft.com/office/drawing/2014/main" id="{C72A4076-0C1B-44FF-9F48-1B98E69FF697}"/>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6611834" y="2607276"/>
            <a:ext cx="3451654" cy="1636860"/>
          </a:xfrm>
          <a:prstGeom prst="rect">
            <a:avLst/>
          </a:prstGeom>
          <a:noFill/>
          <a:ln>
            <a:noFill/>
          </a:ln>
        </p:spPr>
      </p:pic>
      <p:pic>
        <p:nvPicPr>
          <p:cNvPr id="17" name="Picture 16">
            <a:extLst>
              <a:ext uri="{FF2B5EF4-FFF2-40B4-BE49-F238E27FC236}">
                <a16:creationId xmlns:a16="http://schemas.microsoft.com/office/drawing/2014/main" id="{589D246D-8C26-4342-B5AD-D363FFFF2423}"/>
              </a:ext>
            </a:extLst>
          </p:cNvPr>
          <p:cNvPicPr/>
          <p:nvPr/>
        </p:nvPicPr>
        <p:blipFill>
          <a:blip r:embed="rId5" cstate="print">
            <a:extLst>
              <a:ext uri="{28A0092B-C50C-407E-A947-70E740481C1C}">
                <a14:useLocalDpi xmlns:a14="http://schemas.microsoft.com/office/drawing/2010/main" val="0"/>
              </a:ext>
            </a:extLst>
          </a:blip>
          <a:stretch>
            <a:fillRect/>
          </a:stretch>
        </p:blipFill>
        <p:spPr bwMode="auto">
          <a:xfrm>
            <a:off x="1688866" y="4325279"/>
            <a:ext cx="3569972" cy="1709266"/>
          </a:xfrm>
          <a:prstGeom prst="rect">
            <a:avLst/>
          </a:prstGeom>
          <a:noFill/>
          <a:ln>
            <a:noFill/>
          </a:ln>
        </p:spPr>
      </p:pic>
      <p:pic>
        <p:nvPicPr>
          <p:cNvPr id="18" name="Picture 17">
            <a:extLst>
              <a:ext uri="{FF2B5EF4-FFF2-40B4-BE49-F238E27FC236}">
                <a16:creationId xmlns:a16="http://schemas.microsoft.com/office/drawing/2014/main" id="{AD334734-B83F-4A55-8F44-9D890519E46C}"/>
              </a:ext>
            </a:extLst>
          </p:cNvPr>
          <p:cNvPicPr/>
          <p:nvPr/>
        </p:nvPicPr>
        <p:blipFill>
          <a:blip r:embed="rId6" cstate="print">
            <a:extLst>
              <a:ext uri="{28A0092B-C50C-407E-A947-70E740481C1C}">
                <a14:useLocalDpi xmlns:a14="http://schemas.microsoft.com/office/drawing/2010/main" val="0"/>
              </a:ext>
            </a:extLst>
          </a:blip>
          <a:stretch>
            <a:fillRect/>
          </a:stretch>
        </p:blipFill>
        <p:spPr bwMode="auto">
          <a:xfrm>
            <a:off x="6611834" y="4374661"/>
            <a:ext cx="3451654" cy="1610502"/>
          </a:xfrm>
          <a:prstGeom prst="rect">
            <a:avLst/>
          </a:prstGeom>
          <a:noFill/>
          <a:ln>
            <a:noFill/>
          </a:ln>
        </p:spPr>
      </p:pic>
      <p:pic>
        <p:nvPicPr>
          <p:cNvPr id="19" name="Picture 18">
            <a:extLst>
              <a:ext uri="{FF2B5EF4-FFF2-40B4-BE49-F238E27FC236}">
                <a16:creationId xmlns:a16="http://schemas.microsoft.com/office/drawing/2014/main" id="{D3D56148-BF11-4878-AD17-89AAA8664534}"/>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35439" y="3290886"/>
            <a:ext cx="3705225" cy="1971675"/>
          </a:xfrm>
          <a:prstGeom prst="rect">
            <a:avLst/>
          </a:prstGeom>
          <a:noFill/>
          <a:ln>
            <a:noFill/>
          </a:ln>
        </p:spPr>
      </p:pic>
    </p:spTree>
    <p:extLst>
      <p:ext uri="{BB962C8B-B14F-4D97-AF65-F5344CB8AC3E}">
        <p14:creationId xmlns:p14="http://schemas.microsoft.com/office/powerpoint/2010/main" val="82186279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5043" y="-106018"/>
            <a:ext cx="3273287" cy="6858000"/>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
        <p:nvSpPr>
          <p:cNvPr id="9" name="Shape 178"/>
          <p:cNvSpPr/>
          <p:nvPr/>
        </p:nvSpPr>
        <p:spPr>
          <a:xfrm rot="18900000">
            <a:off x="4880227" y="3268353"/>
            <a:ext cx="369148" cy="369148"/>
          </a:xfrm>
          <a:prstGeom prst="rect">
            <a:avLst/>
          </a:prstGeom>
          <a:solidFill>
            <a:srgbClr val="55E6FC"/>
          </a:solidFill>
          <a:ln w="12700">
            <a:solidFill>
              <a:srgbClr val="000000">
                <a:alpha val="0"/>
              </a:srgbClr>
            </a:solidFill>
            <a:miter lim="400000"/>
          </a:ln>
        </p:spPr>
        <p:txBody>
          <a:bodyPr lIns="27093" tIns="27093" rIns="27093" bIns="27093" anchor="ctr"/>
          <a:lstStyle/>
          <a:p>
            <a:pPr defTabSz="584200">
              <a:defRPr sz="2800">
                <a:solidFill>
                  <a:srgbClr val="FFFFFF"/>
                </a:solidFill>
                <a:effectLst>
                  <a:outerShdw blurRad="38100" dist="12700" dir="5400000" rotWithShape="0">
                    <a:srgbClr val="000000">
                      <a:alpha val="50000"/>
                    </a:srgbClr>
                  </a:outerShdw>
                </a:effectLst>
              </a:defRPr>
            </a:pPr>
            <a:endParaRPr/>
          </a:p>
        </p:txBody>
      </p:sp>
      <p:sp>
        <p:nvSpPr>
          <p:cNvPr id="10" name="Shape 179"/>
          <p:cNvSpPr/>
          <p:nvPr/>
        </p:nvSpPr>
        <p:spPr>
          <a:xfrm rot="18900000">
            <a:off x="5141254" y="3007327"/>
            <a:ext cx="369148" cy="369148"/>
          </a:xfrm>
          <a:prstGeom prst="rect">
            <a:avLst/>
          </a:prstGeom>
          <a:solidFill>
            <a:srgbClr val="0192A6"/>
          </a:solidFill>
          <a:ln w="12700">
            <a:miter lim="400000"/>
          </a:ln>
        </p:spPr>
        <p:txBody>
          <a:bodyPr lIns="27093" tIns="27093" rIns="27093" bIns="27093" anchor="ctr"/>
          <a:lstStyle/>
          <a:p>
            <a:pPr defTabSz="243840">
              <a:defRPr sz="1600">
                <a:solidFill>
                  <a:srgbClr val="C42115"/>
                </a:solidFill>
                <a:effectLst>
                  <a:outerShdw blurRad="38100" dist="12700" dir="5400000" rotWithShape="0">
                    <a:srgbClr val="000000">
                      <a:alpha val="50000"/>
                    </a:srgbClr>
                  </a:outerShdw>
                </a:effectLst>
              </a:defRPr>
            </a:pPr>
            <a:endParaRPr/>
          </a:p>
        </p:txBody>
      </p:sp>
      <p:sp>
        <p:nvSpPr>
          <p:cNvPr id="11" name="Shape 180"/>
          <p:cNvSpPr/>
          <p:nvPr/>
        </p:nvSpPr>
        <p:spPr>
          <a:xfrm rot="18900000">
            <a:off x="5141254" y="3529380"/>
            <a:ext cx="369148" cy="369148"/>
          </a:xfrm>
          <a:prstGeom prst="rect">
            <a:avLst/>
          </a:prstGeom>
          <a:solidFill>
            <a:srgbClr val="00D3ED"/>
          </a:solidFill>
          <a:ln w="12700">
            <a:solidFill>
              <a:srgbClr val="000000">
                <a:alpha val="0"/>
              </a:srgbClr>
            </a:solidFill>
            <a:miter lim="400000"/>
          </a:ln>
        </p:spPr>
        <p:txBody>
          <a:bodyPr lIns="27093" tIns="27093" rIns="27093" bIns="27093" anchor="ctr"/>
          <a:lstStyle/>
          <a:p>
            <a:pPr defTabSz="584200">
              <a:defRPr sz="2800">
                <a:solidFill>
                  <a:srgbClr val="FFFFFF"/>
                </a:solidFill>
                <a:effectLst>
                  <a:outerShdw blurRad="38100" dist="12700" dir="5400000" rotWithShape="0">
                    <a:srgbClr val="000000">
                      <a:alpha val="50000"/>
                    </a:srgbClr>
                  </a:outerShdw>
                </a:effectLst>
              </a:defRPr>
            </a:pPr>
            <a:endParaRPr/>
          </a:p>
        </p:txBody>
      </p:sp>
      <p:sp>
        <p:nvSpPr>
          <p:cNvPr id="12" name="Shape 181"/>
          <p:cNvSpPr/>
          <p:nvPr/>
        </p:nvSpPr>
        <p:spPr>
          <a:xfrm rot="18900000">
            <a:off x="5402280" y="3268353"/>
            <a:ext cx="369148" cy="369148"/>
          </a:xfrm>
          <a:prstGeom prst="rect">
            <a:avLst/>
          </a:prstGeom>
          <a:solidFill>
            <a:srgbClr val="02BCD2"/>
          </a:solidFill>
          <a:ln w="12700">
            <a:solidFill>
              <a:srgbClr val="000000">
                <a:alpha val="0"/>
              </a:srgbClr>
            </a:solidFill>
            <a:miter lim="400000"/>
          </a:ln>
        </p:spPr>
        <p:txBody>
          <a:bodyPr lIns="27093" tIns="27093" rIns="27093" bIns="27093" anchor="ctr"/>
          <a:lstStyle/>
          <a:p>
            <a:pPr defTabSz="584200">
              <a:defRPr sz="2800">
                <a:solidFill>
                  <a:srgbClr val="FFFFFF"/>
                </a:solidFill>
                <a:effectLst>
                  <a:outerShdw blurRad="38100" dist="12700" dir="5400000" rotWithShape="0">
                    <a:srgbClr val="000000">
                      <a:alpha val="50000"/>
                    </a:srgbClr>
                  </a:outerShdw>
                </a:effectLst>
              </a:defRPr>
            </a:pPr>
            <a:endParaRPr/>
          </a:p>
        </p:txBody>
      </p:sp>
      <p:sp>
        <p:nvSpPr>
          <p:cNvPr id="13" name="Shape 55"/>
          <p:cNvSpPr txBox="1">
            <a:spLocks/>
          </p:cNvSpPr>
          <p:nvPr/>
        </p:nvSpPr>
        <p:spPr>
          <a:xfrm>
            <a:off x="5970369" y="2991793"/>
            <a:ext cx="5174709" cy="922265"/>
          </a:xfrm>
          <a:prstGeom prst="rect">
            <a:avLst/>
          </a:prstGeom>
        </p:spPr>
        <p:txBody>
          <a:bodyPr vert="horz"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Font typeface="Arial" panose="020B0604020202020204" pitchFamily="34" charset="0"/>
              <a:buNone/>
            </a:pPr>
            <a:r>
              <a:rPr lang="en-US" sz="4800" b="1" dirty="0" err="1">
                <a:solidFill>
                  <a:schemeClr val="bg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Implementasi</a:t>
            </a:r>
            <a:endParaRPr lang="id" sz="4000" dirty="0">
              <a:solidFill>
                <a:schemeClr val="bg2">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98782933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type="lt">
                                    <p:tmAbs val="0"/>
                                  </p:iterate>
                                  <p:childTnLst>
                                    <p:set>
                                      <p:cBhvr>
                                        <p:cTn id="6" fill="hold"/>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0-#ppt_w/2"/>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iterate type="lt">
                                    <p:tmAbs val="0"/>
                                  </p:iterate>
                                  <p:childTnLst>
                                    <p:set>
                                      <p:cBhvr>
                                        <p:cTn id="11" fill="hold"/>
                                        <p:tgtEl>
                                          <p:spTgt spid="10"/>
                                        </p:tgtEl>
                                        <p:attrNameLst>
                                          <p:attrName>style.visibility</p:attrName>
                                        </p:attrNameLst>
                                      </p:cBhvr>
                                      <p:to>
                                        <p:strVal val="visible"/>
                                      </p:to>
                                    </p:set>
                                    <p:anim calcmode="lin" valueType="num">
                                      <p:cBhvr>
                                        <p:cTn id="12" dur="500" fill="hold"/>
                                        <p:tgtEl>
                                          <p:spTgt spid="10"/>
                                        </p:tgtEl>
                                        <p:attrNameLst>
                                          <p:attrName>ppt_x</p:attrName>
                                        </p:attrNameLst>
                                      </p:cBhvr>
                                      <p:tavLst>
                                        <p:tav tm="0">
                                          <p:val>
                                            <p:strVal val="#ppt_x"/>
                                          </p:val>
                                        </p:tav>
                                        <p:tav tm="100000">
                                          <p:val>
                                            <p:strVal val="#ppt_x"/>
                                          </p:val>
                                        </p:tav>
                                      </p:tavLst>
                                    </p:anim>
                                    <p:anim calcmode="lin" valueType="num">
                                      <p:cBhvr>
                                        <p:cTn id="13" dur="500" fill="hold"/>
                                        <p:tgtEl>
                                          <p:spTgt spid="10"/>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iterate type="lt">
                                    <p:tmAbs val="0"/>
                                  </p:iterate>
                                  <p:childTnLst>
                                    <p:set>
                                      <p:cBhvr>
                                        <p:cTn id="16" fill="hold"/>
                                        <p:tgtEl>
                                          <p:spTgt spid="11"/>
                                        </p:tgtEl>
                                        <p:attrNameLst>
                                          <p:attrName>style.visibility</p:attrName>
                                        </p:attrNameLst>
                                      </p:cBhvr>
                                      <p:to>
                                        <p:strVal val="visible"/>
                                      </p:to>
                                    </p:set>
                                    <p:anim calcmode="lin" valueType="num">
                                      <p:cBhvr>
                                        <p:cTn id="17" dur="500" fill="hold"/>
                                        <p:tgtEl>
                                          <p:spTgt spid="11"/>
                                        </p:tgtEl>
                                        <p:attrNameLst>
                                          <p:attrName>ppt_x</p:attrName>
                                        </p:attrNameLst>
                                      </p:cBhvr>
                                      <p:tavLst>
                                        <p:tav tm="0">
                                          <p:val>
                                            <p:strVal val="#ppt_x"/>
                                          </p:val>
                                        </p:tav>
                                        <p:tav tm="100000">
                                          <p:val>
                                            <p:strVal val="#ppt_x"/>
                                          </p:val>
                                        </p:tav>
                                      </p:tavLst>
                                    </p:anim>
                                    <p:anim calcmode="lin" valueType="num">
                                      <p:cBhvr>
                                        <p:cTn id="18" dur="500" fill="hold"/>
                                        <p:tgtEl>
                                          <p:spTgt spid="11"/>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iterate type="lt">
                                    <p:tmAbs val="0"/>
                                  </p:iterate>
                                  <p:childTnLst>
                                    <p:set>
                                      <p:cBhvr>
                                        <p:cTn id="21" fill="hold"/>
                                        <p:tgtEl>
                                          <p:spTgt spid="12"/>
                                        </p:tgtEl>
                                        <p:attrNameLst>
                                          <p:attrName>style.visibility</p:attrName>
                                        </p:attrNameLst>
                                      </p:cBhvr>
                                      <p:to>
                                        <p:strVal val="visible"/>
                                      </p:to>
                                    </p:set>
                                    <p:anim calcmode="lin" valueType="num">
                                      <p:cBhvr>
                                        <p:cTn id="22" dur="500" fill="hold"/>
                                        <p:tgtEl>
                                          <p:spTgt spid="12"/>
                                        </p:tgtEl>
                                        <p:attrNameLst>
                                          <p:attrName>ppt_x</p:attrName>
                                        </p:attrNameLst>
                                      </p:cBhvr>
                                      <p:tavLst>
                                        <p:tav tm="0">
                                          <p:val>
                                            <p:strVal val="1+#ppt_w/2"/>
                                          </p:val>
                                        </p:tav>
                                        <p:tav tm="100000">
                                          <p:val>
                                            <p:strVal val="#ppt_x"/>
                                          </p:val>
                                        </p:tav>
                                      </p:tavLst>
                                    </p:anim>
                                    <p:anim calcmode="lin" valueType="num">
                                      <p:cBhvr>
                                        <p:cTn id="23" dur="500" fill="hold"/>
                                        <p:tgtEl>
                                          <p:spTgt spid="12"/>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dvAuto="0"/>
      <p:bldP spid="10" grpId="0" animBg="1" advAuto="0"/>
      <p:bldP spid="11" grpId="0" animBg="1" advAuto="0"/>
      <p:bldP spid="12" grpId="0" animBg="1" advAuto="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Autofit/>
          </a:bodyPr>
          <a:lstStyle/>
          <a:p>
            <a:r>
              <a:rPr lang="en" sz="3600" dirty="0">
                <a:solidFill>
                  <a:schemeClr val="bg1"/>
                </a:solidFill>
                <a:latin typeface="Bebas"/>
              </a:rPr>
              <a:t>Implementasi</a:t>
            </a:r>
            <a:endParaRPr lang="en-US" sz="3600" dirty="0">
              <a:solidFill>
                <a:schemeClr val="bg1"/>
              </a:solidFill>
              <a:latin typeface="Bebas"/>
            </a:endParaRPr>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
        <p:nvSpPr>
          <p:cNvPr id="12" name="Rectangle 11"/>
          <p:cNvSpPr/>
          <p:nvPr/>
        </p:nvSpPr>
        <p:spPr>
          <a:xfrm>
            <a:off x="940904" y="2098664"/>
            <a:ext cx="3909391" cy="38310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19358" y="2098664"/>
            <a:ext cx="3492400" cy="338554"/>
          </a:xfrm>
          <a:prstGeom prst="rect">
            <a:avLst/>
          </a:prstGeom>
        </p:spPr>
        <p:txBody>
          <a:bodyPr wrap="square">
            <a:spAutoFit/>
          </a:bodyPr>
          <a:lstStyle/>
          <a:p>
            <a:pPr algn="ctr"/>
            <a:r>
              <a:rPr lang="en" sz="1600" dirty="0">
                <a:solidFill>
                  <a:schemeClr val="tx1">
                    <a:lumMod val="65000"/>
                    <a:lumOff val="35000"/>
                  </a:schemeClr>
                </a:solidFill>
                <a:latin typeface="Open Sans Light" panose="020B0306030504020204"/>
              </a:rPr>
              <a:t>Rancangan node zigbee coordinator</a:t>
            </a:r>
            <a:endParaRPr lang="en-US" sz="1600" dirty="0">
              <a:solidFill>
                <a:schemeClr val="tx1">
                  <a:lumMod val="65000"/>
                  <a:lumOff val="35000"/>
                </a:schemeClr>
              </a:solidFill>
              <a:latin typeface="Open Sans Light" panose="020B0306030504020204"/>
              <a:ea typeface="Open Sans Light" panose="020B0306030504020204" pitchFamily="34" charset="0"/>
              <a:cs typeface="Open Sans Light" panose="020B0306030504020204" pitchFamily="34" charset="0"/>
            </a:endParaRPr>
          </a:p>
        </p:txBody>
      </p:sp>
      <p:sp>
        <p:nvSpPr>
          <p:cNvPr id="11" name="Rectangle 10"/>
          <p:cNvSpPr/>
          <p:nvPr/>
        </p:nvSpPr>
        <p:spPr>
          <a:xfrm>
            <a:off x="7335077" y="2098664"/>
            <a:ext cx="3909391" cy="37561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401790" y="2103198"/>
            <a:ext cx="3842678" cy="338554"/>
          </a:xfrm>
          <a:prstGeom prst="rect">
            <a:avLst/>
          </a:prstGeom>
        </p:spPr>
        <p:txBody>
          <a:bodyPr wrap="square">
            <a:spAutoFit/>
          </a:bodyPr>
          <a:lstStyle/>
          <a:p>
            <a:pPr algn="ctr"/>
            <a:r>
              <a:rPr lang="en" sz="1600" dirty="0">
                <a:solidFill>
                  <a:schemeClr val="tx1">
                    <a:lumMod val="65000"/>
                    <a:lumOff val="35000"/>
                  </a:schemeClr>
                </a:solidFill>
                <a:latin typeface="Open Sans Light" panose="020B0306030504020204"/>
              </a:rPr>
              <a:t>Implementasi node zigbee coordinator</a:t>
            </a:r>
            <a:endParaRPr lang="en-US" sz="1600" dirty="0">
              <a:solidFill>
                <a:schemeClr val="tx1">
                  <a:lumMod val="65000"/>
                  <a:lumOff val="35000"/>
                </a:schemeClr>
              </a:solidFill>
              <a:latin typeface="Open Sans Light" panose="020B0306030504020204"/>
              <a:ea typeface="Open Sans Light" panose="020B0306030504020204" pitchFamily="34" charset="0"/>
              <a:cs typeface="Open Sans Light" panose="020B0306030504020204" pitchFamily="34" charset="0"/>
            </a:endParaRPr>
          </a:p>
        </p:txBody>
      </p:sp>
      <p:cxnSp>
        <p:nvCxnSpPr>
          <p:cNvPr id="3" name="Straight Arrow Connector 2"/>
          <p:cNvCxnSpPr/>
          <p:nvPr/>
        </p:nvCxnSpPr>
        <p:spPr>
          <a:xfrm>
            <a:off x="5347252" y="4014205"/>
            <a:ext cx="14974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descr="C:\Users\Hendry F\AppData\Local\Microsoft\Windows\INetCache\Content.Word\node coordinator.jpg">
            <a:extLst>
              <a:ext uri="{FF2B5EF4-FFF2-40B4-BE49-F238E27FC236}">
                <a16:creationId xmlns:a16="http://schemas.microsoft.com/office/drawing/2014/main" id="{4D344F4D-5339-4C4E-98EE-52CDBAE70A76}"/>
              </a:ext>
            </a:extLst>
          </p:cNvPr>
          <p:cNvPicPr/>
          <p:nvPr/>
        </p:nvPicPr>
        <p:blipFill rotWithShape="1">
          <a:blip r:embed="rId3" cstate="print">
            <a:extLst>
              <a:ext uri="{28A0092B-C50C-407E-A947-70E740481C1C}">
                <a14:useLocalDpi xmlns:a14="http://schemas.microsoft.com/office/drawing/2010/main" val="0"/>
              </a:ext>
            </a:extLst>
          </a:blip>
          <a:srcRect l="17526" t="613" b="6490"/>
          <a:stretch/>
        </p:blipFill>
        <p:spPr bwMode="auto">
          <a:xfrm>
            <a:off x="1592317" y="3024671"/>
            <a:ext cx="2512544" cy="2590498"/>
          </a:xfrm>
          <a:prstGeom prst="rect">
            <a:avLst/>
          </a:prstGeom>
          <a:noFill/>
          <a:ln>
            <a:noFill/>
          </a:ln>
          <a:extLst>
            <a:ext uri="{53640926-AAD7-44D8-BBD7-CCE9431645EC}">
              <a14:shadowObscured xmlns:a14="http://schemas.microsoft.com/office/drawing/2010/main"/>
            </a:ext>
          </a:extLst>
        </p:spPr>
      </p:pic>
      <p:pic>
        <p:nvPicPr>
          <p:cNvPr id="18" name="Picture 17">
            <a:extLst>
              <a:ext uri="{FF2B5EF4-FFF2-40B4-BE49-F238E27FC236}">
                <a16:creationId xmlns:a16="http://schemas.microsoft.com/office/drawing/2014/main" id="{C8DDCBA4-7AC4-4E68-B65C-EC14B12B272B}"/>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15782" y="3004529"/>
            <a:ext cx="3027496" cy="2450120"/>
          </a:xfrm>
          <a:prstGeom prst="rect">
            <a:avLst/>
          </a:prstGeom>
          <a:noFill/>
          <a:ln>
            <a:noFill/>
          </a:ln>
        </p:spPr>
      </p:pic>
    </p:spTree>
    <p:extLst>
      <p:ext uri="{BB962C8B-B14F-4D97-AF65-F5344CB8AC3E}">
        <p14:creationId xmlns:p14="http://schemas.microsoft.com/office/powerpoint/2010/main" val="129638504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p:bldP spid="11" grpId="0" animBg="1"/>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Autofit/>
          </a:bodyPr>
          <a:lstStyle/>
          <a:p>
            <a:r>
              <a:rPr lang="en" sz="3600" dirty="0">
                <a:solidFill>
                  <a:schemeClr val="bg1"/>
                </a:solidFill>
                <a:latin typeface="Bebas"/>
              </a:rPr>
              <a:t>Implementasi</a:t>
            </a:r>
            <a:endParaRPr lang="en-US" sz="3600" dirty="0">
              <a:solidFill>
                <a:schemeClr val="bg1"/>
              </a:solidFill>
              <a:latin typeface="Bebas"/>
            </a:endParaRPr>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
        <p:nvSpPr>
          <p:cNvPr id="12" name="Rectangle 11"/>
          <p:cNvSpPr/>
          <p:nvPr/>
        </p:nvSpPr>
        <p:spPr>
          <a:xfrm>
            <a:off x="940904" y="2098664"/>
            <a:ext cx="3909391" cy="38310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40904" y="2101601"/>
            <a:ext cx="3809998" cy="338554"/>
          </a:xfrm>
          <a:prstGeom prst="rect">
            <a:avLst/>
          </a:prstGeom>
        </p:spPr>
        <p:txBody>
          <a:bodyPr wrap="square">
            <a:spAutoFit/>
          </a:bodyPr>
          <a:lstStyle/>
          <a:p>
            <a:pPr algn="ctr"/>
            <a:r>
              <a:rPr lang="en" sz="1600" dirty="0">
                <a:solidFill>
                  <a:schemeClr val="tx1">
                    <a:lumMod val="65000"/>
                    <a:lumOff val="35000"/>
                  </a:schemeClr>
                </a:solidFill>
                <a:latin typeface="Open Sans Light" panose="020B0306030504020204"/>
              </a:rPr>
              <a:t>Rancangan node zigbee router</a:t>
            </a:r>
            <a:endParaRPr lang="en-US" sz="1600" dirty="0">
              <a:solidFill>
                <a:schemeClr val="tx1">
                  <a:lumMod val="65000"/>
                  <a:lumOff val="35000"/>
                </a:schemeClr>
              </a:solidFill>
              <a:latin typeface="Open Sans Light" panose="020B0306030504020204"/>
              <a:ea typeface="Open Sans Light" panose="020B0306030504020204" pitchFamily="34" charset="0"/>
              <a:cs typeface="Open Sans Light" panose="020B0306030504020204" pitchFamily="34" charset="0"/>
            </a:endParaRPr>
          </a:p>
        </p:txBody>
      </p:sp>
      <p:sp>
        <p:nvSpPr>
          <p:cNvPr id="11" name="Rectangle 10"/>
          <p:cNvSpPr/>
          <p:nvPr/>
        </p:nvSpPr>
        <p:spPr>
          <a:xfrm>
            <a:off x="7335077" y="2098664"/>
            <a:ext cx="3909391" cy="37561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348335" y="2100071"/>
            <a:ext cx="3902761" cy="338554"/>
          </a:xfrm>
          <a:prstGeom prst="rect">
            <a:avLst/>
          </a:prstGeom>
        </p:spPr>
        <p:txBody>
          <a:bodyPr wrap="square">
            <a:spAutoFit/>
          </a:bodyPr>
          <a:lstStyle/>
          <a:p>
            <a:pPr algn="ctr"/>
            <a:r>
              <a:rPr lang="en" sz="1600" dirty="0">
                <a:solidFill>
                  <a:schemeClr val="tx1">
                    <a:lumMod val="65000"/>
                    <a:lumOff val="35000"/>
                  </a:schemeClr>
                </a:solidFill>
                <a:latin typeface="Open Sans Light" panose="020B0306030504020204"/>
              </a:rPr>
              <a:t>Implementasi node zigbee router</a:t>
            </a:r>
            <a:endParaRPr lang="en-US" sz="1600" dirty="0">
              <a:solidFill>
                <a:schemeClr val="tx1">
                  <a:lumMod val="65000"/>
                  <a:lumOff val="35000"/>
                </a:schemeClr>
              </a:solidFill>
              <a:latin typeface="Open Sans Light" panose="020B0306030504020204"/>
              <a:ea typeface="Open Sans Light" panose="020B0306030504020204" pitchFamily="34" charset="0"/>
              <a:cs typeface="Open Sans Light" panose="020B0306030504020204" pitchFamily="34" charset="0"/>
            </a:endParaRPr>
          </a:p>
        </p:txBody>
      </p:sp>
      <p:cxnSp>
        <p:nvCxnSpPr>
          <p:cNvPr id="3" name="Straight Arrow Connector 2"/>
          <p:cNvCxnSpPr/>
          <p:nvPr/>
        </p:nvCxnSpPr>
        <p:spPr>
          <a:xfrm>
            <a:off x="5347252" y="4014205"/>
            <a:ext cx="14974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AFF2AAD9-9B51-4CB9-9520-8F1114AE31FA}"/>
              </a:ext>
            </a:extLst>
          </p:cNvPr>
          <p:cNvPicPr/>
          <p:nvPr/>
        </p:nvPicPr>
        <p:blipFill rotWithShape="1">
          <a:blip r:embed="rId3" cstate="print">
            <a:extLst>
              <a:ext uri="{28A0092B-C50C-407E-A947-70E740481C1C}">
                <a14:useLocalDpi xmlns:a14="http://schemas.microsoft.com/office/drawing/2010/main" val="0"/>
              </a:ext>
            </a:extLst>
          </a:blip>
          <a:srcRect b="6332"/>
          <a:stretch/>
        </p:blipFill>
        <p:spPr bwMode="auto">
          <a:xfrm>
            <a:off x="1484241" y="3001289"/>
            <a:ext cx="2908098" cy="2484142"/>
          </a:xfrm>
          <a:prstGeom prst="rect">
            <a:avLst/>
          </a:prstGeom>
          <a:noFill/>
          <a:ln>
            <a:noFill/>
          </a:ln>
          <a:extLst>
            <a:ext uri="{53640926-AAD7-44D8-BBD7-CCE9431645EC}">
              <a14:shadowObscured xmlns:a14="http://schemas.microsoft.com/office/drawing/2010/main"/>
            </a:ext>
          </a:extLst>
        </p:spPr>
      </p:pic>
      <p:pic>
        <p:nvPicPr>
          <p:cNvPr id="17" name="Picture 16">
            <a:extLst>
              <a:ext uri="{FF2B5EF4-FFF2-40B4-BE49-F238E27FC236}">
                <a16:creationId xmlns:a16="http://schemas.microsoft.com/office/drawing/2014/main" id="{2B23FFE9-33B3-4AD7-8DCD-A82C3996B610}"/>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02537" y="2830780"/>
            <a:ext cx="3216192" cy="2462626"/>
          </a:xfrm>
          <a:prstGeom prst="rect">
            <a:avLst/>
          </a:prstGeom>
          <a:noFill/>
          <a:ln>
            <a:noFill/>
          </a:ln>
        </p:spPr>
      </p:pic>
    </p:spTree>
    <p:extLst>
      <p:ext uri="{BB962C8B-B14F-4D97-AF65-F5344CB8AC3E}">
        <p14:creationId xmlns:p14="http://schemas.microsoft.com/office/powerpoint/2010/main" val="376605456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p:bldP spid="11" grpId="0" animBg="1"/>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Autofit/>
          </a:bodyPr>
          <a:lstStyle/>
          <a:p>
            <a:r>
              <a:rPr lang="en" sz="3600" dirty="0">
                <a:solidFill>
                  <a:schemeClr val="bg1"/>
                </a:solidFill>
                <a:latin typeface="Bebas"/>
              </a:rPr>
              <a:t>Implementasi</a:t>
            </a:r>
            <a:endParaRPr lang="en-US" sz="3600" dirty="0">
              <a:solidFill>
                <a:schemeClr val="bg1"/>
              </a:solidFill>
              <a:latin typeface="Bebas"/>
            </a:endParaRPr>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
        <p:nvSpPr>
          <p:cNvPr id="12" name="Rectangle 11"/>
          <p:cNvSpPr/>
          <p:nvPr/>
        </p:nvSpPr>
        <p:spPr>
          <a:xfrm>
            <a:off x="2372140" y="1991973"/>
            <a:ext cx="7563018" cy="38269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764153" y="2016076"/>
            <a:ext cx="3273289" cy="338554"/>
          </a:xfrm>
          <a:prstGeom prst="rect">
            <a:avLst/>
          </a:prstGeom>
        </p:spPr>
        <p:txBody>
          <a:bodyPr wrap="square">
            <a:spAutoFit/>
          </a:bodyPr>
          <a:lstStyle/>
          <a:p>
            <a:pPr algn="just"/>
            <a:r>
              <a:rPr lang="en" sz="1600" dirty="0">
                <a:solidFill>
                  <a:schemeClr val="tx1">
                    <a:lumMod val="65000"/>
                    <a:lumOff val="35000"/>
                  </a:schemeClr>
                </a:solidFill>
                <a:latin typeface="Open Sans Light" panose="020B0306030504020204"/>
              </a:rPr>
              <a:t>Implementasi jaringan sensor</a:t>
            </a:r>
            <a:endParaRPr lang="en-US" sz="1600" dirty="0">
              <a:solidFill>
                <a:schemeClr val="tx1">
                  <a:lumMod val="65000"/>
                  <a:lumOff val="35000"/>
                </a:schemeClr>
              </a:solidFill>
              <a:latin typeface="Open Sans Light" panose="020B0306030504020204"/>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29351381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5043" y="-106018"/>
            <a:ext cx="3273287" cy="6858000"/>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
        <p:nvSpPr>
          <p:cNvPr id="9" name="Shape 178"/>
          <p:cNvSpPr/>
          <p:nvPr/>
        </p:nvSpPr>
        <p:spPr>
          <a:xfrm rot="18900000">
            <a:off x="4880227" y="3268353"/>
            <a:ext cx="369148" cy="369148"/>
          </a:xfrm>
          <a:prstGeom prst="rect">
            <a:avLst/>
          </a:prstGeom>
          <a:solidFill>
            <a:srgbClr val="55E6FC"/>
          </a:solidFill>
          <a:ln w="12700">
            <a:solidFill>
              <a:srgbClr val="000000">
                <a:alpha val="0"/>
              </a:srgbClr>
            </a:solidFill>
            <a:miter lim="400000"/>
          </a:ln>
        </p:spPr>
        <p:txBody>
          <a:bodyPr lIns="27093" tIns="27093" rIns="27093" bIns="27093" anchor="ctr"/>
          <a:lstStyle/>
          <a:p>
            <a:pPr defTabSz="584200">
              <a:defRPr sz="2800">
                <a:solidFill>
                  <a:srgbClr val="FFFFFF"/>
                </a:solidFill>
                <a:effectLst>
                  <a:outerShdw blurRad="38100" dist="12700" dir="5400000" rotWithShape="0">
                    <a:srgbClr val="000000">
                      <a:alpha val="50000"/>
                    </a:srgbClr>
                  </a:outerShdw>
                </a:effectLst>
              </a:defRPr>
            </a:pPr>
            <a:endParaRPr/>
          </a:p>
        </p:txBody>
      </p:sp>
      <p:sp>
        <p:nvSpPr>
          <p:cNvPr id="10" name="Shape 179"/>
          <p:cNvSpPr/>
          <p:nvPr/>
        </p:nvSpPr>
        <p:spPr>
          <a:xfrm rot="18900000">
            <a:off x="5141254" y="3007327"/>
            <a:ext cx="369148" cy="369148"/>
          </a:xfrm>
          <a:prstGeom prst="rect">
            <a:avLst/>
          </a:prstGeom>
          <a:solidFill>
            <a:srgbClr val="0192A6"/>
          </a:solidFill>
          <a:ln w="12700">
            <a:miter lim="400000"/>
          </a:ln>
        </p:spPr>
        <p:txBody>
          <a:bodyPr lIns="27093" tIns="27093" rIns="27093" bIns="27093" anchor="ctr"/>
          <a:lstStyle/>
          <a:p>
            <a:pPr defTabSz="243840">
              <a:defRPr sz="1600">
                <a:solidFill>
                  <a:srgbClr val="C42115"/>
                </a:solidFill>
                <a:effectLst>
                  <a:outerShdw blurRad="38100" dist="12700" dir="5400000" rotWithShape="0">
                    <a:srgbClr val="000000">
                      <a:alpha val="50000"/>
                    </a:srgbClr>
                  </a:outerShdw>
                </a:effectLst>
              </a:defRPr>
            </a:pPr>
            <a:endParaRPr/>
          </a:p>
        </p:txBody>
      </p:sp>
      <p:sp>
        <p:nvSpPr>
          <p:cNvPr id="11" name="Shape 180"/>
          <p:cNvSpPr/>
          <p:nvPr/>
        </p:nvSpPr>
        <p:spPr>
          <a:xfrm rot="18900000">
            <a:off x="5141254" y="3529380"/>
            <a:ext cx="369148" cy="369148"/>
          </a:xfrm>
          <a:prstGeom prst="rect">
            <a:avLst/>
          </a:prstGeom>
          <a:solidFill>
            <a:srgbClr val="00D3ED"/>
          </a:solidFill>
          <a:ln w="12700">
            <a:solidFill>
              <a:srgbClr val="000000">
                <a:alpha val="0"/>
              </a:srgbClr>
            </a:solidFill>
            <a:miter lim="400000"/>
          </a:ln>
        </p:spPr>
        <p:txBody>
          <a:bodyPr lIns="27093" tIns="27093" rIns="27093" bIns="27093" anchor="ctr"/>
          <a:lstStyle/>
          <a:p>
            <a:pPr defTabSz="584200">
              <a:defRPr sz="2800">
                <a:solidFill>
                  <a:srgbClr val="FFFFFF"/>
                </a:solidFill>
                <a:effectLst>
                  <a:outerShdw blurRad="38100" dist="12700" dir="5400000" rotWithShape="0">
                    <a:srgbClr val="000000">
                      <a:alpha val="50000"/>
                    </a:srgbClr>
                  </a:outerShdw>
                </a:effectLst>
              </a:defRPr>
            </a:pPr>
            <a:endParaRPr/>
          </a:p>
        </p:txBody>
      </p:sp>
      <p:sp>
        <p:nvSpPr>
          <p:cNvPr id="12" name="Shape 181"/>
          <p:cNvSpPr/>
          <p:nvPr/>
        </p:nvSpPr>
        <p:spPr>
          <a:xfrm rot="18900000">
            <a:off x="5402280" y="3268353"/>
            <a:ext cx="369148" cy="369148"/>
          </a:xfrm>
          <a:prstGeom prst="rect">
            <a:avLst/>
          </a:prstGeom>
          <a:solidFill>
            <a:srgbClr val="02BCD2"/>
          </a:solidFill>
          <a:ln w="12700">
            <a:solidFill>
              <a:srgbClr val="000000">
                <a:alpha val="0"/>
              </a:srgbClr>
            </a:solidFill>
            <a:miter lim="400000"/>
          </a:ln>
        </p:spPr>
        <p:txBody>
          <a:bodyPr lIns="27093" tIns="27093" rIns="27093" bIns="27093" anchor="ctr"/>
          <a:lstStyle/>
          <a:p>
            <a:pPr defTabSz="584200">
              <a:defRPr sz="2800">
                <a:solidFill>
                  <a:srgbClr val="FFFFFF"/>
                </a:solidFill>
                <a:effectLst>
                  <a:outerShdw blurRad="38100" dist="12700" dir="5400000" rotWithShape="0">
                    <a:srgbClr val="000000">
                      <a:alpha val="50000"/>
                    </a:srgbClr>
                  </a:outerShdw>
                </a:effectLst>
              </a:defRPr>
            </a:pPr>
            <a:endParaRPr/>
          </a:p>
        </p:txBody>
      </p:sp>
      <p:sp>
        <p:nvSpPr>
          <p:cNvPr id="13" name="Shape 55"/>
          <p:cNvSpPr txBox="1">
            <a:spLocks/>
          </p:cNvSpPr>
          <p:nvPr/>
        </p:nvSpPr>
        <p:spPr>
          <a:xfrm>
            <a:off x="5847882" y="2730766"/>
            <a:ext cx="5174709" cy="922265"/>
          </a:xfrm>
          <a:prstGeom prst="rect">
            <a:avLst/>
          </a:prstGeom>
        </p:spPr>
        <p:txBody>
          <a:bodyPr vert="horz"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Font typeface="Arial" panose="020B0604020202020204" pitchFamily="34" charset="0"/>
              <a:buNone/>
            </a:pPr>
            <a:r>
              <a:rPr lang="en-US" sz="4800" b="1" dirty="0" err="1">
                <a:solidFill>
                  <a:schemeClr val="bg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Uji</a:t>
            </a:r>
            <a:r>
              <a:rPr lang="en-US" sz="4800" b="1" dirty="0">
                <a:solidFill>
                  <a:schemeClr val="bg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4800" b="1" dirty="0" err="1">
                <a:solidFill>
                  <a:schemeClr val="bg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Coba</a:t>
            </a:r>
            <a:r>
              <a:rPr lang="en-US" sz="4800" b="1" dirty="0">
                <a:solidFill>
                  <a:schemeClr val="bg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4800" b="1" dirty="0" err="1">
                <a:solidFill>
                  <a:schemeClr val="bg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dan</a:t>
            </a:r>
            <a:r>
              <a:rPr lang="en-US" sz="4800" b="1" dirty="0">
                <a:solidFill>
                  <a:schemeClr val="bg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4800" b="1" dirty="0" err="1">
                <a:solidFill>
                  <a:schemeClr val="bg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Evaluasi</a:t>
            </a:r>
            <a:endParaRPr lang="id" sz="4000" dirty="0">
              <a:solidFill>
                <a:schemeClr val="bg2">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00650016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type="lt">
                                    <p:tmAbs val="0"/>
                                  </p:iterate>
                                  <p:childTnLst>
                                    <p:set>
                                      <p:cBhvr>
                                        <p:cTn id="6" fill="hold"/>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0-#ppt_w/2"/>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iterate type="lt">
                                    <p:tmAbs val="0"/>
                                  </p:iterate>
                                  <p:childTnLst>
                                    <p:set>
                                      <p:cBhvr>
                                        <p:cTn id="11" fill="hold"/>
                                        <p:tgtEl>
                                          <p:spTgt spid="10"/>
                                        </p:tgtEl>
                                        <p:attrNameLst>
                                          <p:attrName>style.visibility</p:attrName>
                                        </p:attrNameLst>
                                      </p:cBhvr>
                                      <p:to>
                                        <p:strVal val="visible"/>
                                      </p:to>
                                    </p:set>
                                    <p:anim calcmode="lin" valueType="num">
                                      <p:cBhvr>
                                        <p:cTn id="12" dur="500" fill="hold"/>
                                        <p:tgtEl>
                                          <p:spTgt spid="10"/>
                                        </p:tgtEl>
                                        <p:attrNameLst>
                                          <p:attrName>ppt_x</p:attrName>
                                        </p:attrNameLst>
                                      </p:cBhvr>
                                      <p:tavLst>
                                        <p:tav tm="0">
                                          <p:val>
                                            <p:strVal val="#ppt_x"/>
                                          </p:val>
                                        </p:tav>
                                        <p:tav tm="100000">
                                          <p:val>
                                            <p:strVal val="#ppt_x"/>
                                          </p:val>
                                        </p:tav>
                                      </p:tavLst>
                                    </p:anim>
                                    <p:anim calcmode="lin" valueType="num">
                                      <p:cBhvr>
                                        <p:cTn id="13" dur="500" fill="hold"/>
                                        <p:tgtEl>
                                          <p:spTgt spid="10"/>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iterate type="lt">
                                    <p:tmAbs val="0"/>
                                  </p:iterate>
                                  <p:childTnLst>
                                    <p:set>
                                      <p:cBhvr>
                                        <p:cTn id="16" fill="hold"/>
                                        <p:tgtEl>
                                          <p:spTgt spid="11"/>
                                        </p:tgtEl>
                                        <p:attrNameLst>
                                          <p:attrName>style.visibility</p:attrName>
                                        </p:attrNameLst>
                                      </p:cBhvr>
                                      <p:to>
                                        <p:strVal val="visible"/>
                                      </p:to>
                                    </p:set>
                                    <p:anim calcmode="lin" valueType="num">
                                      <p:cBhvr>
                                        <p:cTn id="17" dur="500" fill="hold"/>
                                        <p:tgtEl>
                                          <p:spTgt spid="11"/>
                                        </p:tgtEl>
                                        <p:attrNameLst>
                                          <p:attrName>ppt_x</p:attrName>
                                        </p:attrNameLst>
                                      </p:cBhvr>
                                      <p:tavLst>
                                        <p:tav tm="0">
                                          <p:val>
                                            <p:strVal val="#ppt_x"/>
                                          </p:val>
                                        </p:tav>
                                        <p:tav tm="100000">
                                          <p:val>
                                            <p:strVal val="#ppt_x"/>
                                          </p:val>
                                        </p:tav>
                                      </p:tavLst>
                                    </p:anim>
                                    <p:anim calcmode="lin" valueType="num">
                                      <p:cBhvr>
                                        <p:cTn id="18" dur="500" fill="hold"/>
                                        <p:tgtEl>
                                          <p:spTgt spid="11"/>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iterate type="lt">
                                    <p:tmAbs val="0"/>
                                  </p:iterate>
                                  <p:childTnLst>
                                    <p:set>
                                      <p:cBhvr>
                                        <p:cTn id="21" fill="hold"/>
                                        <p:tgtEl>
                                          <p:spTgt spid="12"/>
                                        </p:tgtEl>
                                        <p:attrNameLst>
                                          <p:attrName>style.visibility</p:attrName>
                                        </p:attrNameLst>
                                      </p:cBhvr>
                                      <p:to>
                                        <p:strVal val="visible"/>
                                      </p:to>
                                    </p:set>
                                    <p:anim calcmode="lin" valueType="num">
                                      <p:cBhvr>
                                        <p:cTn id="22" dur="500" fill="hold"/>
                                        <p:tgtEl>
                                          <p:spTgt spid="12"/>
                                        </p:tgtEl>
                                        <p:attrNameLst>
                                          <p:attrName>ppt_x</p:attrName>
                                        </p:attrNameLst>
                                      </p:cBhvr>
                                      <p:tavLst>
                                        <p:tav tm="0">
                                          <p:val>
                                            <p:strVal val="1+#ppt_w/2"/>
                                          </p:val>
                                        </p:tav>
                                        <p:tav tm="100000">
                                          <p:val>
                                            <p:strVal val="#ppt_x"/>
                                          </p:val>
                                        </p:tav>
                                      </p:tavLst>
                                    </p:anim>
                                    <p:anim calcmode="lin" valueType="num">
                                      <p:cBhvr>
                                        <p:cTn id="23" dur="500" fill="hold"/>
                                        <p:tgtEl>
                                          <p:spTgt spid="12"/>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dvAuto="0"/>
      <p:bldP spid="10" grpId="0" animBg="1" advAuto="0"/>
      <p:bldP spid="11" grpId="0" animBg="1" advAuto="0"/>
      <p:bldP spid="12" grpId="0" animBg="1" advAuto="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54"/>
          <p:cNvSpPr txBox="1">
            <a:spLocks noGrp="1"/>
          </p:cNvSpPr>
          <p:nvPr>
            <p:ph type="ctrTitle"/>
          </p:nvPr>
        </p:nvSpPr>
        <p:spPr>
          <a:xfrm>
            <a:off x="172278" y="1520428"/>
            <a:ext cx="11930022" cy="2052600"/>
          </a:xfrm>
          <a:prstGeom prst="rect">
            <a:avLst/>
          </a:prstGeom>
        </p:spPr>
        <p:txBody>
          <a:bodyPr lIns="91425" tIns="91425" rIns="91425" bIns="91425" anchor="b" anchorCtr="0">
            <a:noAutofit/>
          </a:bodyPr>
          <a:lstStyle/>
          <a:p>
            <a:r>
              <a:rPr lang="en-US" sz="3600" b="1" dirty="0">
                <a:latin typeface="Open Sans Light" panose="020B0306030504020204"/>
              </a:rPr>
              <a:t>IMPLEMENTASI KOMPRESI ADAPTIVE MENGGUNAKAN METODE HEATSHRINK UNTUK PENGIRIMAN DATA PADA WIRELESS SENSOR NETWORK BERBASIS ZIGBEE</a:t>
            </a:r>
            <a:endParaRPr lang="en-US" sz="3600" dirty="0">
              <a:latin typeface="Open Sans Light" panose="020B0306030504020204"/>
            </a:endParaRPr>
          </a:p>
        </p:txBody>
      </p:sp>
      <p:sp>
        <p:nvSpPr>
          <p:cNvPr id="5" name="Shape 55"/>
          <p:cNvSpPr txBox="1">
            <a:spLocks noGrp="1"/>
          </p:cNvSpPr>
          <p:nvPr>
            <p:ph type="subTitle" idx="1"/>
          </p:nvPr>
        </p:nvSpPr>
        <p:spPr>
          <a:xfrm>
            <a:off x="1835692" y="3609978"/>
            <a:ext cx="8520600" cy="792600"/>
          </a:xfrm>
          <a:prstGeom prst="rect">
            <a:avLst/>
          </a:prstGeom>
        </p:spPr>
        <p:txBody>
          <a:bodyPr lIns="91425" tIns="91425" rIns="91425" bIns="91425" anchor="t" anchorCtr="0">
            <a:noAutofit/>
          </a:bodyPr>
          <a:lstStyle/>
          <a:p>
            <a:pPr lvl="0">
              <a:spcBef>
                <a:spcPts val="0"/>
              </a:spcBef>
            </a:pPr>
            <a:r>
              <a:rPr lang="en-US" b="1" dirty="0">
                <a:solidFill>
                  <a:schemeClr val="tx1">
                    <a:lumMod val="85000"/>
                    <a:lumOff val="15000"/>
                  </a:schemeClr>
                </a:solidFill>
                <a:latin typeface="Open Sans Light" panose="020B0306030504020204" pitchFamily="34" charset="0"/>
                <a:ea typeface="Open Sans Light" panose="020B0306030504020204" pitchFamily="34" charset="0"/>
                <a:cs typeface="Open Sans Light" panose="020B0306030504020204" pitchFamily="34" charset="0"/>
              </a:rPr>
              <a:t>Muhamad Hendri </a:t>
            </a:r>
            <a:r>
              <a:rPr lang="en-US" b="1" dirty="0" err="1">
                <a:solidFill>
                  <a:schemeClr val="tx1">
                    <a:lumMod val="85000"/>
                    <a:lumOff val="15000"/>
                  </a:schemeClr>
                </a:solidFill>
                <a:latin typeface="Open Sans Light" panose="020B0306030504020204" pitchFamily="34" charset="0"/>
                <a:ea typeface="Open Sans Light" panose="020B0306030504020204" pitchFamily="34" charset="0"/>
                <a:cs typeface="Open Sans Light" panose="020B0306030504020204" pitchFamily="34" charset="0"/>
              </a:rPr>
              <a:t>Febriansyah</a:t>
            </a:r>
            <a:r>
              <a:rPr lang="en-US" b="1" dirty="0">
                <a:solidFill>
                  <a:schemeClr val="tx1">
                    <a:lumMod val="85000"/>
                    <a:lumOff val="15000"/>
                  </a:scheme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600" dirty="0">
                <a:solidFill>
                  <a:schemeClr val="tx1">
                    <a:lumMod val="85000"/>
                    <a:lumOff val="15000"/>
                  </a:schemeClr>
                </a:solidFill>
                <a:latin typeface="Open Sans Light" panose="020B0306030504020204" pitchFamily="34" charset="0"/>
                <a:ea typeface="Open Sans Light" panose="020B0306030504020204" pitchFamily="34" charset="0"/>
                <a:cs typeface="Open Sans Light" panose="020B0306030504020204" pitchFamily="34" charset="0"/>
              </a:rPr>
              <a:t>(05111440000036)</a:t>
            </a:r>
            <a:endParaRPr lang="id" sz="2000" dirty="0">
              <a:solidFill>
                <a:schemeClr val="tx1">
                  <a:lumMod val="85000"/>
                  <a:lumOff val="1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7" name="Straight Connector 6"/>
          <p:cNvCxnSpPr/>
          <p:nvPr/>
        </p:nvCxnSpPr>
        <p:spPr>
          <a:xfrm>
            <a:off x="4426527" y="4357848"/>
            <a:ext cx="3338945" cy="0"/>
          </a:xfrm>
          <a:prstGeom prst="line">
            <a:avLst/>
          </a:prstGeom>
          <a:ln>
            <a:solidFill>
              <a:srgbClr val="009999"/>
            </a:solidFill>
          </a:ln>
        </p:spPr>
        <p:style>
          <a:lnRef idx="1">
            <a:schemeClr val="accent1"/>
          </a:lnRef>
          <a:fillRef idx="0">
            <a:schemeClr val="accent1"/>
          </a:fillRef>
          <a:effectRef idx="0">
            <a:schemeClr val="accent1"/>
          </a:effectRef>
          <a:fontRef idx="minor">
            <a:schemeClr val="tx1"/>
          </a:fontRef>
        </p:style>
      </p:cxnSp>
      <p:sp>
        <p:nvSpPr>
          <p:cNvPr id="12" name="Shape 55"/>
          <p:cNvSpPr txBox="1">
            <a:spLocks/>
          </p:cNvSpPr>
          <p:nvPr/>
        </p:nvSpPr>
        <p:spPr>
          <a:xfrm>
            <a:off x="1459624" y="4709419"/>
            <a:ext cx="8520600" cy="792600"/>
          </a:xfrm>
          <a:prstGeom prst="rect">
            <a:avLst/>
          </a:prstGeom>
        </p:spPr>
        <p:txBody>
          <a:bodyPr vert="horz" lIns="91425" tIns="91425" rIns="91425" bIns="91425"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0"/>
              </a:spcBef>
            </a:pPr>
            <a:r>
              <a:rPr lang="en-US" sz="1800" b="1" dirty="0" err="1">
                <a:solidFill>
                  <a:schemeClr val="bg2">
                    <a:lumMod val="25000"/>
                  </a:schemeClr>
                </a:solidFill>
                <a:latin typeface="Open Sans Light" panose="020B0306030504020204"/>
              </a:rPr>
              <a:t>Waskitho</a:t>
            </a:r>
            <a:r>
              <a:rPr lang="en-US" sz="1800" b="1" dirty="0">
                <a:solidFill>
                  <a:schemeClr val="bg2">
                    <a:lumMod val="25000"/>
                  </a:schemeClr>
                </a:solidFill>
                <a:latin typeface="Open Sans Light" panose="020B0306030504020204"/>
              </a:rPr>
              <a:t> </a:t>
            </a:r>
            <a:r>
              <a:rPr lang="en-US" sz="1800" b="1" dirty="0" err="1">
                <a:solidFill>
                  <a:schemeClr val="bg2">
                    <a:lumMod val="25000"/>
                  </a:schemeClr>
                </a:solidFill>
                <a:latin typeface="Open Sans Light" panose="020B0306030504020204"/>
              </a:rPr>
              <a:t>Wibisono</a:t>
            </a:r>
            <a:r>
              <a:rPr lang="en-US" sz="1800" b="1" dirty="0">
                <a:solidFill>
                  <a:schemeClr val="bg2">
                    <a:lumMod val="25000"/>
                  </a:schemeClr>
                </a:solidFill>
                <a:latin typeface="Open Sans Light" panose="020B0306030504020204"/>
              </a:rPr>
              <a:t>, </a:t>
            </a:r>
            <a:r>
              <a:rPr lang="en-US" sz="1800" b="1" dirty="0" err="1">
                <a:solidFill>
                  <a:schemeClr val="bg2">
                    <a:lumMod val="25000"/>
                  </a:schemeClr>
                </a:solidFill>
                <a:latin typeface="Open Sans Light" panose="020B0306030504020204"/>
              </a:rPr>
              <a:t>S.Kom</a:t>
            </a:r>
            <a:r>
              <a:rPr lang="en-US" sz="1800" b="1" dirty="0">
                <a:solidFill>
                  <a:schemeClr val="bg2">
                    <a:lumMod val="25000"/>
                  </a:schemeClr>
                </a:solidFill>
                <a:latin typeface="Open Sans Light" panose="020B0306030504020204"/>
              </a:rPr>
              <a:t>., M.Eng., </a:t>
            </a:r>
            <a:r>
              <a:rPr lang="en-US" sz="1800" b="1" dirty="0" err="1">
                <a:solidFill>
                  <a:schemeClr val="bg2">
                    <a:lumMod val="25000"/>
                  </a:schemeClr>
                </a:solidFill>
                <a:latin typeface="Open Sans Light" panose="020B0306030504020204"/>
              </a:rPr>
              <a:t>Ph.D</a:t>
            </a:r>
            <a:r>
              <a:rPr lang="en-US" sz="1800" b="1" dirty="0">
                <a:solidFill>
                  <a:schemeClr val="bg2">
                    <a:lumMod val="25000"/>
                  </a:schemeClr>
                </a:solidFill>
                <a:latin typeface="Open Sans Light" panose="020B0306030504020204"/>
              </a:rPr>
              <a:t> </a:t>
            </a:r>
            <a:r>
              <a:rPr lang="en-US" sz="1800" dirty="0">
                <a:solidFill>
                  <a:schemeClr val="bg2">
                    <a:lumMod val="25000"/>
                  </a:schemeClr>
                </a:solidFill>
                <a:latin typeface="Open Sans Light" panose="020B0306030504020204" pitchFamily="34" charset="0"/>
                <a:ea typeface="Open Sans Light" panose="020B0306030504020204" pitchFamily="34" charset="0"/>
                <a:cs typeface="Open Sans Light" panose="020B0306030504020204" pitchFamily="34" charset="0"/>
              </a:rPr>
              <a:t>| </a:t>
            </a:r>
            <a:r>
              <a:rPr lang="es-ES" sz="1800" b="1" dirty="0">
                <a:solidFill>
                  <a:schemeClr val="bg2">
                    <a:lumMod val="25000"/>
                  </a:schemeClr>
                </a:solidFill>
                <a:latin typeface="Open Sans Light" panose="020B0306030504020204"/>
              </a:rPr>
              <a:t>Ir. </a:t>
            </a:r>
            <a:r>
              <a:rPr lang="es-ES" sz="1800" b="1" dirty="0" err="1">
                <a:solidFill>
                  <a:schemeClr val="bg2">
                    <a:lumMod val="25000"/>
                  </a:schemeClr>
                </a:solidFill>
                <a:latin typeface="Open Sans Light" panose="020B0306030504020204"/>
              </a:rPr>
              <a:t>Muchammad</a:t>
            </a:r>
            <a:r>
              <a:rPr lang="es-ES" sz="1800" b="1" dirty="0">
                <a:solidFill>
                  <a:schemeClr val="bg2">
                    <a:lumMod val="25000"/>
                  </a:schemeClr>
                </a:solidFill>
                <a:latin typeface="Open Sans Light" panose="020B0306030504020204"/>
              </a:rPr>
              <a:t> </a:t>
            </a:r>
            <a:r>
              <a:rPr lang="es-ES" sz="1800" b="1" dirty="0" err="1">
                <a:solidFill>
                  <a:schemeClr val="bg2">
                    <a:lumMod val="25000"/>
                  </a:schemeClr>
                </a:solidFill>
                <a:latin typeface="Open Sans Light" panose="020B0306030504020204"/>
              </a:rPr>
              <a:t>Husni</a:t>
            </a:r>
            <a:r>
              <a:rPr lang="es-ES" sz="1800" b="1" dirty="0">
                <a:solidFill>
                  <a:schemeClr val="bg2">
                    <a:lumMod val="25000"/>
                  </a:schemeClr>
                </a:solidFill>
                <a:latin typeface="Open Sans Light" panose="020B0306030504020204"/>
              </a:rPr>
              <a:t> </a:t>
            </a:r>
            <a:r>
              <a:rPr lang="es-ES" sz="1800" b="1" dirty="0" err="1">
                <a:solidFill>
                  <a:schemeClr val="bg2">
                    <a:lumMod val="25000"/>
                  </a:schemeClr>
                </a:solidFill>
                <a:latin typeface="Open Sans Light" panose="020B0306030504020204"/>
              </a:rPr>
              <a:t>M.Kom</a:t>
            </a:r>
            <a:r>
              <a:rPr lang="es-ES" sz="1800" b="1" dirty="0">
                <a:solidFill>
                  <a:schemeClr val="bg2">
                    <a:lumMod val="25000"/>
                  </a:schemeClr>
                </a:solidFill>
                <a:latin typeface="Open Sans Light" panose="020B0306030504020204"/>
              </a:rPr>
              <a:t>. </a:t>
            </a:r>
            <a:r>
              <a:rPr lang="en-US" sz="1800" b="1" dirty="0">
                <a:solidFill>
                  <a:schemeClr val="bg2">
                    <a:lumMod val="25000"/>
                  </a:schemeClr>
                </a:solidFill>
                <a:latin typeface="Open Sans Light" panose="020B0306030504020204" pitchFamily="34" charset="0"/>
                <a:ea typeface="Open Sans Light" panose="020B0306030504020204" pitchFamily="34" charset="0"/>
                <a:cs typeface="Open Sans Light" panose="020B0306030504020204" pitchFamily="34" charset="0"/>
              </a:rPr>
              <a:t> </a:t>
            </a:r>
            <a:endParaRPr lang="id" sz="1800" dirty="0">
              <a:solidFill>
                <a:schemeClr val="bg2">
                  <a:lumMod val="2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7670" y="5836338"/>
            <a:ext cx="520699" cy="520699"/>
          </a:xfrm>
          <a:prstGeom prst="rect">
            <a:avLst/>
          </a:prstGeom>
        </p:spPr>
      </p:pic>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254" y="5836338"/>
            <a:ext cx="1002827" cy="541526"/>
          </a:xfrm>
          <a:prstGeom prst="rect">
            <a:avLst/>
          </a:prstGeom>
        </p:spPr>
      </p:pic>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861" r="87118"/>
          <a:stretch/>
        </p:blipFill>
        <p:spPr>
          <a:xfrm>
            <a:off x="6680837" y="5893141"/>
            <a:ext cx="621111" cy="437392"/>
          </a:xfrm>
          <a:prstGeom prst="rect">
            <a:avLst/>
          </a:prstGeom>
        </p:spPr>
      </p:pic>
    </p:spTree>
    <p:extLst>
      <p:ext uri="{BB962C8B-B14F-4D97-AF65-F5344CB8AC3E}">
        <p14:creationId xmlns:p14="http://schemas.microsoft.com/office/powerpoint/2010/main" val="427179395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Autofit/>
          </a:bodyPr>
          <a:lstStyle/>
          <a:p>
            <a:r>
              <a:rPr lang="en" sz="2800" dirty="0">
                <a:solidFill>
                  <a:schemeClr val="bg1"/>
                </a:solidFill>
                <a:latin typeface="Bebas"/>
              </a:rPr>
              <a:t>Uji Coba dan Evaluasi</a:t>
            </a:r>
            <a:endParaRPr lang="en-US" sz="2800" dirty="0">
              <a:solidFill>
                <a:schemeClr val="bg1"/>
              </a:solidFill>
              <a:latin typeface="Bebas"/>
            </a:endParaRPr>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
        <p:nvSpPr>
          <p:cNvPr id="12" name="Rectangle 11"/>
          <p:cNvSpPr/>
          <p:nvPr/>
        </p:nvSpPr>
        <p:spPr>
          <a:xfrm>
            <a:off x="3067003" y="1893714"/>
            <a:ext cx="5968291" cy="523220"/>
          </a:xfrm>
          <a:prstGeom prst="rect">
            <a:avLst/>
          </a:prstGeom>
        </p:spPr>
        <p:txBody>
          <a:bodyPr wrap="square">
            <a:spAutoFit/>
          </a:bodyPr>
          <a:lstStyle/>
          <a:p>
            <a:pPr algn="ctr"/>
            <a:r>
              <a:rPr lang="en" sz="2800" b="1" dirty="0">
                <a:solidFill>
                  <a:schemeClr val="tx1">
                    <a:lumMod val="65000"/>
                    <a:lumOff val="35000"/>
                  </a:schemeClr>
                </a:solidFill>
                <a:latin typeface="Open Sans Light" panose="020B0306030504020204"/>
              </a:rPr>
              <a:t>Jenis Uji Coba</a:t>
            </a:r>
            <a:endParaRPr lang="en-US" sz="2800" b="1" dirty="0">
              <a:solidFill>
                <a:schemeClr val="tx1">
                  <a:lumMod val="65000"/>
                  <a:lumOff val="35000"/>
                </a:schemeClr>
              </a:solidFill>
              <a:latin typeface="Open Sans Light" panose="020B0306030504020204"/>
              <a:ea typeface="Open Sans Light" panose="020B0306030504020204" pitchFamily="34" charset="0"/>
              <a:cs typeface="Open Sans Light" panose="020B0306030504020204" pitchFamily="34" charset="0"/>
            </a:endParaRPr>
          </a:p>
        </p:txBody>
      </p:sp>
      <p:grpSp>
        <p:nvGrpSpPr>
          <p:cNvPr id="14" name="Group 13"/>
          <p:cNvGrpSpPr/>
          <p:nvPr/>
        </p:nvGrpSpPr>
        <p:grpSpPr>
          <a:xfrm>
            <a:off x="3551584" y="3129832"/>
            <a:ext cx="940904" cy="278299"/>
            <a:chOff x="2517913" y="3061249"/>
            <a:chExt cx="940904" cy="278299"/>
          </a:xfrm>
        </p:grpSpPr>
        <p:cxnSp>
          <p:nvCxnSpPr>
            <p:cNvPr id="15" name="Straight Connector 14"/>
            <p:cNvCxnSpPr/>
            <p:nvPr/>
          </p:nvCxnSpPr>
          <p:spPr>
            <a:xfrm>
              <a:off x="2531165" y="3061249"/>
              <a:ext cx="0" cy="274320"/>
            </a:xfrm>
            <a:prstGeom prst="line">
              <a:avLst/>
            </a:prstGeom>
            <a:ln w="38100">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p:nvPr/>
          </p:nvCxnSpPr>
          <p:spPr>
            <a:xfrm flipV="1">
              <a:off x="2517913" y="3339548"/>
              <a:ext cx="940904" cy="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7" name="TextBox 16"/>
          <p:cNvSpPr txBox="1"/>
          <p:nvPr/>
        </p:nvSpPr>
        <p:spPr>
          <a:xfrm>
            <a:off x="4611757" y="3129832"/>
            <a:ext cx="3114955" cy="461665"/>
          </a:xfrm>
          <a:prstGeom prst="rect">
            <a:avLst/>
          </a:prstGeom>
          <a:noFill/>
        </p:spPr>
        <p:txBody>
          <a:bodyPr wrap="none" rtlCol="0">
            <a:spAutoFit/>
          </a:bodyPr>
          <a:lstStyle/>
          <a:p>
            <a:r>
              <a:rPr lang="en-US" sz="2400" dirty="0" err="1">
                <a:solidFill>
                  <a:schemeClr val="bg2">
                    <a:lumMod val="25000"/>
                  </a:schemeClr>
                </a:solidFill>
                <a:latin typeface="Open Sans Light" panose="020B0306030504020204"/>
              </a:rPr>
              <a:t>Uji</a:t>
            </a:r>
            <a:r>
              <a:rPr lang="en-US" sz="2400" dirty="0">
                <a:solidFill>
                  <a:schemeClr val="bg2">
                    <a:lumMod val="25000"/>
                  </a:schemeClr>
                </a:solidFill>
                <a:latin typeface="Open Sans Light" panose="020B0306030504020204"/>
              </a:rPr>
              <a:t> </a:t>
            </a:r>
            <a:r>
              <a:rPr lang="en-US" sz="2400" dirty="0" err="1">
                <a:solidFill>
                  <a:schemeClr val="bg2">
                    <a:lumMod val="25000"/>
                  </a:schemeClr>
                </a:solidFill>
                <a:latin typeface="Open Sans Light" panose="020B0306030504020204"/>
              </a:rPr>
              <a:t>coba</a:t>
            </a:r>
            <a:r>
              <a:rPr lang="en-US" sz="2400" dirty="0">
                <a:solidFill>
                  <a:schemeClr val="bg2">
                    <a:lumMod val="25000"/>
                  </a:schemeClr>
                </a:solidFill>
                <a:latin typeface="Open Sans Light" panose="020B0306030504020204"/>
              </a:rPr>
              <a:t> </a:t>
            </a:r>
            <a:r>
              <a:rPr lang="en-US" sz="2400" dirty="0" err="1">
                <a:solidFill>
                  <a:schemeClr val="bg2">
                    <a:lumMod val="25000"/>
                  </a:schemeClr>
                </a:solidFill>
                <a:latin typeface="Open Sans Light" panose="020B0306030504020204"/>
              </a:rPr>
              <a:t>fungsionalitas</a:t>
            </a:r>
            <a:endParaRPr lang="en-US" sz="2400" dirty="0">
              <a:solidFill>
                <a:schemeClr val="bg2">
                  <a:lumMod val="25000"/>
                </a:schemeClr>
              </a:solidFill>
            </a:endParaRPr>
          </a:p>
        </p:txBody>
      </p:sp>
      <p:grpSp>
        <p:nvGrpSpPr>
          <p:cNvPr id="18" name="Group 17"/>
          <p:cNvGrpSpPr/>
          <p:nvPr/>
        </p:nvGrpSpPr>
        <p:grpSpPr>
          <a:xfrm>
            <a:off x="3564836" y="4315154"/>
            <a:ext cx="940904" cy="278299"/>
            <a:chOff x="2517913" y="3061249"/>
            <a:chExt cx="940904" cy="278299"/>
          </a:xfrm>
        </p:grpSpPr>
        <p:cxnSp>
          <p:nvCxnSpPr>
            <p:cNvPr id="19" name="Straight Connector 18"/>
            <p:cNvCxnSpPr/>
            <p:nvPr/>
          </p:nvCxnSpPr>
          <p:spPr>
            <a:xfrm>
              <a:off x="2531165" y="3061249"/>
              <a:ext cx="0" cy="274320"/>
            </a:xfrm>
            <a:prstGeom prst="line">
              <a:avLst/>
            </a:prstGeom>
            <a:ln w="38100">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0" name="Straight Arrow Connector 19"/>
            <p:cNvCxnSpPr/>
            <p:nvPr/>
          </p:nvCxnSpPr>
          <p:spPr>
            <a:xfrm flipV="1">
              <a:off x="2517913" y="3339548"/>
              <a:ext cx="940904" cy="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21" name="TextBox 20"/>
          <p:cNvSpPr txBox="1"/>
          <p:nvPr/>
        </p:nvSpPr>
        <p:spPr>
          <a:xfrm>
            <a:off x="4625009" y="4315154"/>
            <a:ext cx="2507481" cy="461665"/>
          </a:xfrm>
          <a:prstGeom prst="rect">
            <a:avLst/>
          </a:prstGeom>
          <a:noFill/>
        </p:spPr>
        <p:txBody>
          <a:bodyPr wrap="none" rtlCol="0">
            <a:spAutoFit/>
          </a:bodyPr>
          <a:lstStyle/>
          <a:p>
            <a:r>
              <a:rPr lang="en-US" sz="2400" dirty="0" err="1">
                <a:solidFill>
                  <a:schemeClr val="bg2">
                    <a:lumMod val="25000"/>
                  </a:schemeClr>
                </a:solidFill>
                <a:latin typeface="Open Sans Light" panose="020B0306030504020204"/>
              </a:rPr>
              <a:t>Uji</a:t>
            </a:r>
            <a:r>
              <a:rPr lang="en-US" sz="2400" dirty="0">
                <a:solidFill>
                  <a:schemeClr val="bg2">
                    <a:lumMod val="25000"/>
                  </a:schemeClr>
                </a:solidFill>
                <a:latin typeface="Open Sans Light" panose="020B0306030504020204"/>
              </a:rPr>
              <a:t> </a:t>
            </a:r>
            <a:r>
              <a:rPr lang="en-US" sz="2400" dirty="0" err="1">
                <a:solidFill>
                  <a:schemeClr val="bg2">
                    <a:lumMod val="25000"/>
                  </a:schemeClr>
                </a:solidFill>
                <a:latin typeface="Open Sans Light" panose="020B0306030504020204"/>
              </a:rPr>
              <a:t>coba</a:t>
            </a:r>
            <a:r>
              <a:rPr lang="en-US" sz="2400" dirty="0">
                <a:solidFill>
                  <a:schemeClr val="bg2">
                    <a:lumMod val="25000"/>
                  </a:schemeClr>
                </a:solidFill>
                <a:latin typeface="Open Sans Light" panose="020B0306030504020204"/>
              </a:rPr>
              <a:t> </a:t>
            </a:r>
            <a:r>
              <a:rPr lang="en-US" sz="2400" dirty="0" err="1">
                <a:solidFill>
                  <a:schemeClr val="bg2">
                    <a:lumMod val="25000"/>
                  </a:schemeClr>
                </a:solidFill>
                <a:latin typeface="Open Sans Light" panose="020B0306030504020204"/>
              </a:rPr>
              <a:t>performa</a:t>
            </a:r>
            <a:endParaRPr lang="en-US" sz="2400" dirty="0">
              <a:solidFill>
                <a:schemeClr val="bg2">
                  <a:lumMod val="25000"/>
                </a:schemeClr>
              </a:solidFill>
            </a:endParaRPr>
          </a:p>
        </p:txBody>
      </p:sp>
    </p:spTree>
    <p:extLst>
      <p:ext uri="{BB962C8B-B14F-4D97-AF65-F5344CB8AC3E}">
        <p14:creationId xmlns:p14="http://schemas.microsoft.com/office/powerpoint/2010/main" val="195584059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Autofit/>
          </a:bodyPr>
          <a:lstStyle/>
          <a:p>
            <a:r>
              <a:rPr lang="en" sz="2800" dirty="0">
                <a:solidFill>
                  <a:schemeClr val="bg1"/>
                </a:solidFill>
                <a:latin typeface="Bebas"/>
              </a:rPr>
              <a:t>Uji Coba dan Evaluasi</a:t>
            </a:r>
            <a:endParaRPr lang="en-US" sz="2800" dirty="0">
              <a:solidFill>
                <a:schemeClr val="bg1"/>
              </a:solidFill>
              <a:latin typeface="Bebas"/>
            </a:endParaRPr>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
        <p:nvSpPr>
          <p:cNvPr id="10" name="Rectangle 9"/>
          <p:cNvSpPr/>
          <p:nvPr/>
        </p:nvSpPr>
        <p:spPr>
          <a:xfrm>
            <a:off x="494239" y="1991972"/>
            <a:ext cx="11318820" cy="40504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330936" y="2080680"/>
            <a:ext cx="5961346" cy="369332"/>
          </a:xfrm>
          <a:prstGeom prst="rect">
            <a:avLst/>
          </a:prstGeom>
        </p:spPr>
        <p:txBody>
          <a:bodyPr wrap="square">
            <a:spAutoFit/>
          </a:bodyPr>
          <a:lstStyle/>
          <a:p>
            <a:pPr algn="ctr"/>
            <a:r>
              <a:rPr lang="en" dirty="0">
                <a:solidFill>
                  <a:schemeClr val="tx1">
                    <a:lumMod val="65000"/>
                    <a:lumOff val="35000"/>
                  </a:schemeClr>
                </a:solidFill>
                <a:latin typeface="Open Sans Light" panose="020B0306030504020204"/>
              </a:rPr>
              <a:t>Uji Coba Fungsionalitas - Membaca Data Dari Sdcard</a:t>
            </a:r>
            <a:endParaRPr lang="en-US" dirty="0">
              <a:solidFill>
                <a:schemeClr val="tx1">
                  <a:lumMod val="65000"/>
                  <a:lumOff val="35000"/>
                </a:schemeClr>
              </a:solidFill>
              <a:latin typeface="Open Sans Light" panose="020B0306030504020204"/>
              <a:ea typeface="Open Sans Light" panose="020B0306030504020204" pitchFamily="34" charset="0"/>
              <a:cs typeface="Open Sans Light" panose="020B0306030504020204" pitchFamily="34" charset="0"/>
            </a:endParaRPr>
          </a:p>
        </p:txBody>
      </p:sp>
      <p:pic>
        <p:nvPicPr>
          <p:cNvPr id="1026" name="Picture 2" descr="uj1-584">
            <a:extLst>
              <a:ext uri="{FF2B5EF4-FFF2-40B4-BE49-F238E27FC236}">
                <a16:creationId xmlns:a16="http://schemas.microsoft.com/office/drawing/2014/main" id="{E02D0C7D-3958-4150-8D09-A578E793EC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380" y="2720833"/>
            <a:ext cx="3402654" cy="137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uj1-980">
            <a:extLst>
              <a:ext uri="{FF2B5EF4-FFF2-40B4-BE49-F238E27FC236}">
                <a16:creationId xmlns:a16="http://schemas.microsoft.com/office/drawing/2014/main" id="{0BA9F43F-7AFA-4DB5-ACCA-0E2AB5AF12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9821" y="2697132"/>
            <a:ext cx="3402655"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uj1-1280">
            <a:extLst>
              <a:ext uri="{FF2B5EF4-FFF2-40B4-BE49-F238E27FC236}">
                <a16:creationId xmlns:a16="http://schemas.microsoft.com/office/drawing/2014/main" id="{6424154B-22DD-40D8-BBDF-E2A21C43D9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5234" y="2697132"/>
            <a:ext cx="3402653"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uj1-1345">
            <a:extLst>
              <a:ext uri="{FF2B5EF4-FFF2-40B4-BE49-F238E27FC236}">
                <a16:creationId xmlns:a16="http://schemas.microsoft.com/office/drawing/2014/main" id="{E55B290E-D1F9-41E6-BA4B-451B30E1DA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0995" y="4391827"/>
            <a:ext cx="3402654"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descr="uj1-1640">
            <a:extLst>
              <a:ext uri="{FF2B5EF4-FFF2-40B4-BE49-F238E27FC236}">
                <a16:creationId xmlns:a16="http://schemas.microsoft.com/office/drawing/2014/main" id="{1357CEEE-4038-46A3-BA26-591ECA44E52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11608" y="4374145"/>
            <a:ext cx="3705225"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769429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Autofit/>
          </a:bodyPr>
          <a:lstStyle/>
          <a:p>
            <a:r>
              <a:rPr lang="en" sz="2800" dirty="0">
                <a:solidFill>
                  <a:schemeClr val="bg1"/>
                </a:solidFill>
                <a:latin typeface="Bebas"/>
              </a:rPr>
              <a:t>Uji Coba dan Evaluasi</a:t>
            </a:r>
            <a:endParaRPr lang="en-US" sz="2800" dirty="0">
              <a:solidFill>
                <a:schemeClr val="bg1"/>
              </a:solidFill>
              <a:latin typeface="Bebas"/>
            </a:endParaRPr>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
        <p:nvSpPr>
          <p:cNvPr id="10" name="Rectangle 9"/>
          <p:cNvSpPr/>
          <p:nvPr/>
        </p:nvSpPr>
        <p:spPr>
          <a:xfrm>
            <a:off x="2372140" y="1991973"/>
            <a:ext cx="7563018" cy="38269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788136" y="2080680"/>
            <a:ext cx="4731025" cy="369332"/>
          </a:xfrm>
          <a:prstGeom prst="rect">
            <a:avLst/>
          </a:prstGeom>
        </p:spPr>
        <p:txBody>
          <a:bodyPr wrap="square">
            <a:spAutoFit/>
          </a:bodyPr>
          <a:lstStyle/>
          <a:p>
            <a:pPr algn="ctr"/>
            <a:r>
              <a:rPr lang="en" dirty="0">
                <a:solidFill>
                  <a:schemeClr val="tx1">
                    <a:lumMod val="65000"/>
                    <a:lumOff val="35000"/>
                  </a:schemeClr>
                </a:solidFill>
                <a:latin typeface="Open Sans Light" panose="020B0306030504020204"/>
              </a:rPr>
              <a:t>Uji Coba Fungsionalitas - Kompresi Data</a:t>
            </a:r>
            <a:endParaRPr lang="en-US" dirty="0">
              <a:solidFill>
                <a:schemeClr val="tx1">
                  <a:lumMod val="65000"/>
                  <a:lumOff val="35000"/>
                </a:schemeClr>
              </a:solidFill>
              <a:latin typeface="Open Sans Light" panose="020B0306030504020204"/>
              <a:ea typeface="Open Sans Light" panose="020B0306030504020204" pitchFamily="34" charset="0"/>
              <a:cs typeface="Open Sans Light" panose="020B0306030504020204" pitchFamily="34" charset="0"/>
            </a:endParaRPr>
          </a:p>
        </p:txBody>
      </p:sp>
      <p:graphicFrame>
        <p:nvGraphicFramePr>
          <p:cNvPr id="2" name="Table 1">
            <a:extLst>
              <a:ext uri="{FF2B5EF4-FFF2-40B4-BE49-F238E27FC236}">
                <a16:creationId xmlns:a16="http://schemas.microsoft.com/office/drawing/2014/main" id="{058E1EC7-8376-4C61-A06F-288C1F0E84B3}"/>
              </a:ext>
            </a:extLst>
          </p:cNvPr>
          <p:cNvGraphicFramePr>
            <a:graphicFrameLocks noGrp="1"/>
          </p:cNvGraphicFramePr>
          <p:nvPr>
            <p:extLst>
              <p:ext uri="{D42A27DB-BD31-4B8C-83A1-F6EECF244321}">
                <p14:modId xmlns:p14="http://schemas.microsoft.com/office/powerpoint/2010/main" val="2157980999"/>
              </p:ext>
            </p:extLst>
          </p:nvPr>
        </p:nvGraphicFramePr>
        <p:xfrm>
          <a:off x="3468130" y="2577971"/>
          <a:ext cx="5255742" cy="2846645"/>
        </p:xfrm>
        <a:graphic>
          <a:graphicData uri="http://schemas.openxmlformats.org/drawingml/2006/table">
            <a:tbl>
              <a:tblPr firstRow="1" firstCol="1" bandRow="1">
                <a:tableStyleId>{5C22544A-7EE6-4342-B048-85BDC9FD1C3A}</a:tableStyleId>
              </a:tblPr>
              <a:tblGrid>
                <a:gridCol w="668448">
                  <a:extLst>
                    <a:ext uri="{9D8B030D-6E8A-4147-A177-3AD203B41FA5}">
                      <a16:colId xmlns:a16="http://schemas.microsoft.com/office/drawing/2014/main" val="1955590413"/>
                    </a:ext>
                  </a:extLst>
                </a:gridCol>
                <a:gridCol w="668448">
                  <a:extLst>
                    <a:ext uri="{9D8B030D-6E8A-4147-A177-3AD203B41FA5}">
                      <a16:colId xmlns:a16="http://schemas.microsoft.com/office/drawing/2014/main" val="1958393291"/>
                    </a:ext>
                  </a:extLst>
                </a:gridCol>
                <a:gridCol w="653141">
                  <a:extLst>
                    <a:ext uri="{9D8B030D-6E8A-4147-A177-3AD203B41FA5}">
                      <a16:colId xmlns:a16="http://schemas.microsoft.com/office/drawing/2014/main" val="951212245"/>
                    </a:ext>
                  </a:extLst>
                </a:gridCol>
                <a:gridCol w="653141">
                  <a:extLst>
                    <a:ext uri="{9D8B030D-6E8A-4147-A177-3AD203B41FA5}">
                      <a16:colId xmlns:a16="http://schemas.microsoft.com/office/drawing/2014/main" val="3904822009"/>
                    </a:ext>
                  </a:extLst>
                </a:gridCol>
                <a:gridCol w="653141">
                  <a:extLst>
                    <a:ext uri="{9D8B030D-6E8A-4147-A177-3AD203B41FA5}">
                      <a16:colId xmlns:a16="http://schemas.microsoft.com/office/drawing/2014/main" val="4003229397"/>
                    </a:ext>
                  </a:extLst>
                </a:gridCol>
                <a:gridCol w="653141">
                  <a:extLst>
                    <a:ext uri="{9D8B030D-6E8A-4147-A177-3AD203B41FA5}">
                      <a16:colId xmlns:a16="http://schemas.microsoft.com/office/drawing/2014/main" val="2508360154"/>
                    </a:ext>
                  </a:extLst>
                </a:gridCol>
                <a:gridCol w="653141">
                  <a:extLst>
                    <a:ext uri="{9D8B030D-6E8A-4147-A177-3AD203B41FA5}">
                      <a16:colId xmlns:a16="http://schemas.microsoft.com/office/drawing/2014/main" val="437156365"/>
                    </a:ext>
                  </a:extLst>
                </a:gridCol>
                <a:gridCol w="653141">
                  <a:extLst>
                    <a:ext uri="{9D8B030D-6E8A-4147-A177-3AD203B41FA5}">
                      <a16:colId xmlns:a16="http://schemas.microsoft.com/office/drawing/2014/main" val="3923211418"/>
                    </a:ext>
                  </a:extLst>
                </a:gridCol>
              </a:tblGrid>
              <a:tr h="676520">
                <a:tc rowSpan="6">
                  <a:txBody>
                    <a:bodyPr/>
                    <a:lstStyle/>
                    <a:p>
                      <a:pPr marL="0" marR="0" algn="ctr">
                        <a:spcBef>
                          <a:spcPts val="0"/>
                        </a:spcBef>
                        <a:spcAft>
                          <a:spcPts val="0"/>
                        </a:spcAft>
                      </a:pPr>
                      <a:r>
                        <a:rPr lang="en-US" sz="1100">
                          <a:effectLst/>
                        </a:rPr>
                        <a:t>Kompresi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nchor="ctr"/>
                </a:tc>
                <a:tc>
                  <a:txBody>
                    <a:bodyPr/>
                    <a:lstStyle/>
                    <a:p>
                      <a:pPr marL="0" marR="0" algn="ctr">
                        <a:spcBef>
                          <a:spcPts val="0"/>
                        </a:spcBef>
                        <a:spcAft>
                          <a:spcPts val="0"/>
                        </a:spcAft>
                      </a:pPr>
                      <a:r>
                        <a:rPr lang="en-US" sz="1100">
                          <a:effectLst/>
                        </a:rPr>
                        <a:t>Panjang Data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HS(4,3)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HS(5,4)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HS(6,5)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HS(7,6)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HS(8,7)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HS(9,8)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80862010"/>
                  </a:ext>
                </a:extLst>
              </a:tr>
              <a:tr h="434025">
                <a:tc vMerge="1">
                  <a:txBody>
                    <a:bodyPr/>
                    <a:lstStyle/>
                    <a:p>
                      <a:endParaRPr lang="en-US"/>
                    </a:p>
                  </a:txBody>
                  <a:tcPr/>
                </a:tc>
                <a:tc>
                  <a:txBody>
                    <a:bodyPr/>
                    <a:lstStyle/>
                    <a:p>
                      <a:pPr marL="0" marR="0" algn="ctr">
                        <a:spcBef>
                          <a:spcPts val="0"/>
                        </a:spcBef>
                        <a:spcAft>
                          <a:spcPts val="0"/>
                        </a:spcAft>
                      </a:pPr>
                      <a:r>
                        <a:rPr lang="en-US" sz="1100">
                          <a:effectLst/>
                        </a:rPr>
                        <a:t>584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92867528"/>
                  </a:ext>
                </a:extLst>
              </a:tr>
              <a:tr h="434025">
                <a:tc vMerge="1">
                  <a:txBody>
                    <a:bodyPr/>
                    <a:lstStyle/>
                    <a:p>
                      <a:endParaRPr lang="en-US"/>
                    </a:p>
                  </a:txBody>
                  <a:tcPr/>
                </a:tc>
                <a:tc>
                  <a:txBody>
                    <a:bodyPr/>
                    <a:lstStyle/>
                    <a:p>
                      <a:pPr marL="0" marR="0" algn="ctr">
                        <a:spcBef>
                          <a:spcPts val="0"/>
                        </a:spcBef>
                        <a:spcAft>
                          <a:spcPts val="0"/>
                        </a:spcAft>
                      </a:pPr>
                      <a:r>
                        <a:rPr lang="en-US" sz="1100">
                          <a:effectLst/>
                        </a:rPr>
                        <a:t>980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dirty="0" err="1">
                          <a:solidFill>
                            <a:schemeClr val="tx1"/>
                          </a:solidFill>
                          <a:effectLst/>
                        </a:rPr>
                        <a:t>gagal</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FF0000"/>
                    </a:solidFill>
                  </a:tcPr>
                </a:tc>
                <a:extLst>
                  <a:ext uri="{0D108BD9-81ED-4DB2-BD59-A6C34878D82A}">
                    <a16:rowId xmlns:a16="http://schemas.microsoft.com/office/drawing/2014/main" val="3652749922"/>
                  </a:ext>
                </a:extLst>
              </a:tr>
              <a:tr h="434025">
                <a:tc vMerge="1">
                  <a:txBody>
                    <a:bodyPr/>
                    <a:lstStyle/>
                    <a:p>
                      <a:endParaRPr lang="en-US"/>
                    </a:p>
                  </a:txBody>
                  <a:tcPr/>
                </a:tc>
                <a:tc>
                  <a:txBody>
                    <a:bodyPr/>
                    <a:lstStyle/>
                    <a:p>
                      <a:pPr marL="0" marR="0" algn="ctr">
                        <a:spcBef>
                          <a:spcPts val="0"/>
                        </a:spcBef>
                        <a:spcAft>
                          <a:spcPts val="0"/>
                        </a:spcAft>
                      </a:pPr>
                      <a:r>
                        <a:rPr lang="en-US" sz="1100">
                          <a:effectLst/>
                        </a:rPr>
                        <a:t>1280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dirty="0" err="1">
                          <a:solidFill>
                            <a:schemeClr val="tx1"/>
                          </a:solidFill>
                          <a:effectLst/>
                        </a:rPr>
                        <a:t>gagal</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FF0000"/>
                    </a:solidFill>
                  </a:tcPr>
                </a:tc>
                <a:extLst>
                  <a:ext uri="{0D108BD9-81ED-4DB2-BD59-A6C34878D82A}">
                    <a16:rowId xmlns:a16="http://schemas.microsoft.com/office/drawing/2014/main" val="2735874559"/>
                  </a:ext>
                </a:extLst>
              </a:tr>
              <a:tr h="434025">
                <a:tc vMerge="1">
                  <a:txBody>
                    <a:bodyPr/>
                    <a:lstStyle/>
                    <a:p>
                      <a:endParaRPr lang="en-US"/>
                    </a:p>
                  </a:txBody>
                  <a:tcPr/>
                </a:tc>
                <a:tc>
                  <a:txBody>
                    <a:bodyPr/>
                    <a:lstStyle/>
                    <a:p>
                      <a:pPr marL="0" marR="0" algn="ctr">
                        <a:spcBef>
                          <a:spcPts val="0"/>
                        </a:spcBef>
                        <a:spcAft>
                          <a:spcPts val="0"/>
                        </a:spcAft>
                      </a:pPr>
                      <a:r>
                        <a:rPr lang="en-US" sz="1100">
                          <a:effectLst/>
                        </a:rPr>
                        <a:t>1435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dirty="0" err="1">
                          <a:solidFill>
                            <a:schemeClr val="tx1"/>
                          </a:solidFill>
                          <a:effectLst/>
                        </a:rPr>
                        <a:t>gagal</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FF0000"/>
                    </a:solidFill>
                  </a:tcPr>
                </a:tc>
                <a:extLst>
                  <a:ext uri="{0D108BD9-81ED-4DB2-BD59-A6C34878D82A}">
                    <a16:rowId xmlns:a16="http://schemas.microsoft.com/office/drawing/2014/main" val="906915837"/>
                  </a:ext>
                </a:extLst>
              </a:tr>
              <a:tr h="434025">
                <a:tc vMerge="1">
                  <a:txBody>
                    <a:bodyPr/>
                    <a:lstStyle/>
                    <a:p>
                      <a:endParaRPr lang="en-US"/>
                    </a:p>
                  </a:txBody>
                  <a:tcPr/>
                </a:tc>
                <a:tc>
                  <a:txBody>
                    <a:bodyPr/>
                    <a:lstStyle/>
                    <a:p>
                      <a:pPr marL="0" marR="0" algn="ctr">
                        <a:spcBef>
                          <a:spcPts val="0"/>
                        </a:spcBef>
                        <a:spcAft>
                          <a:spcPts val="0"/>
                        </a:spcAft>
                      </a:pPr>
                      <a:r>
                        <a:rPr lang="en-US" sz="1100">
                          <a:effectLst/>
                        </a:rPr>
                        <a:t>1870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dirty="0" err="1">
                          <a:solidFill>
                            <a:schemeClr val="tx1"/>
                          </a:solidFill>
                          <a:effectLst/>
                        </a:rPr>
                        <a:t>gagal</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FF0000"/>
                    </a:solidFill>
                  </a:tcPr>
                </a:tc>
                <a:tc>
                  <a:txBody>
                    <a:bodyPr/>
                    <a:lstStyle/>
                    <a:p>
                      <a:pPr marL="0" marR="0" algn="ctr">
                        <a:spcBef>
                          <a:spcPts val="0"/>
                        </a:spcBef>
                        <a:spcAft>
                          <a:spcPts val="0"/>
                        </a:spcAft>
                      </a:pPr>
                      <a:r>
                        <a:rPr lang="en-US" sz="1100" dirty="0" err="1">
                          <a:solidFill>
                            <a:schemeClr val="tx1"/>
                          </a:solidFill>
                          <a:effectLst/>
                        </a:rPr>
                        <a:t>gagal</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FF0000"/>
                    </a:solidFill>
                  </a:tcPr>
                </a:tc>
                <a:extLst>
                  <a:ext uri="{0D108BD9-81ED-4DB2-BD59-A6C34878D82A}">
                    <a16:rowId xmlns:a16="http://schemas.microsoft.com/office/drawing/2014/main" val="788280805"/>
                  </a:ext>
                </a:extLst>
              </a:tr>
            </a:tbl>
          </a:graphicData>
        </a:graphic>
      </p:graphicFrame>
    </p:spTree>
    <p:extLst>
      <p:ext uri="{BB962C8B-B14F-4D97-AF65-F5344CB8AC3E}">
        <p14:creationId xmlns:p14="http://schemas.microsoft.com/office/powerpoint/2010/main" val="413913690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Autofit/>
          </a:bodyPr>
          <a:lstStyle/>
          <a:p>
            <a:r>
              <a:rPr lang="en" sz="2800" dirty="0">
                <a:solidFill>
                  <a:schemeClr val="bg1"/>
                </a:solidFill>
                <a:latin typeface="Bebas"/>
              </a:rPr>
              <a:t>Uji Coba dan Evaluasi</a:t>
            </a:r>
            <a:endParaRPr lang="en-US" sz="2800" dirty="0">
              <a:solidFill>
                <a:schemeClr val="bg1"/>
              </a:solidFill>
              <a:latin typeface="Bebas"/>
            </a:endParaRPr>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
        <p:nvSpPr>
          <p:cNvPr id="10" name="Rectangle 9"/>
          <p:cNvSpPr/>
          <p:nvPr/>
        </p:nvSpPr>
        <p:spPr>
          <a:xfrm>
            <a:off x="2372140" y="1991973"/>
            <a:ext cx="7563018" cy="38269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788136" y="2080680"/>
            <a:ext cx="4731025" cy="369332"/>
          </a:xfrm>
          <a:prstGeom prst="rect">
            <a:avLst/>
          </a:prstGeom>
        </p:spPr>
        <p:txBody>
          <a:bodyPr wrap="square">
            <a:spAutoFit/>
          </a:bodyPr>
          <a:lstStyle/>
          <a:p>
            <a:pPr algn="ctr"/>
            <a:r>
              <a:rPr lang="en" dirty="0">
                <a:solidFill>
                  <a:schemeClr val="tx1">
                    <a:lumMod val="65000"/>
                    <a:lumOff val="35000"/>
                  </a:schemeClr>
                </a:solidFill>
                <a:latin typeface="Open Sans Light" panose="020B0306030504020204"/>
              </a:rPr>
              <a:t>Uji Coba Fungsionalitas - Dekompresi Data</a:t>
            </a:r>
            <a:endParaRPr lang="en-US" dirty="0">
              <a:solidFill>
                <a:schemeClr val="tx1">
                  <a:lumMod val="65000"/>
                  <a:lumOff val="35000"/>
                </a:schemeClr>
              </a:solidFill>
              <a:latin typeface="Open Sans Light" panose="020B0306030504020204"/>
              <a:ea typeface="Open Sans Light" panose="020B0306030504020204" pitchFamily="34" charset="0"/>
              <a:cs typeface="Open Sans Light" panose="020B0306030504020204" pitchFamily="34" charset="0"/>
            </a:endParaRPr>
          </a:p>
        </p:txBody>
      </p:sp>
      <p:graphicFrame>
        <p:nvGraphicFramePr>
          <p:cNvPr id="2" name="Table 1">
            <a:extLst>
              <a:ext uri="{FF2B5EF4-FFF2-40B4-BE49-F238E27FC236}">
                <a16:creationId xmlns:a16="http://schemas.microsoft.com/office/drawing/2014/main" id="{058E1EC7-8376-4C61-A06F-288C1F0E84B3}"/>
              </a:ext>
            </a:extLst>
          </p:cNvPr>
          <p:cNvGraphicFramePr>
            <a:graphicFrameLocks noGrp="1"/>
          </p:cNvGraphicFramePr>
          <p:nvPr>
            <p:extLst>
              <p:ext uri="{D42A27DB-BD31-4B8C-83A1-F6EECF244321}">
                <p14:modId xmlns:p14="http://schemas.microsoft.com/office/powerpoint/2010/main" val="2339704540"/>
              </p:ext>
            </p:extLst>
          </p:nvPr>
        </p:nvGraphicFramePr>
        <p:xfrm>
          <a:off x="3468130" y="2577971"/>
          <a:ext cx="5255742" cy="2846645"/>
        </p:xfrm>
        <a:graphic>
          <a:graphicData uri="http://schemas.openxmlformats.org/drawingml/2006/table">
            <a:tbl>
              <a:tblPr firstRow="1" firstCol="1" bandRow="1">
                <a:tableStyleId>{5C22544A-7EE6-4342-B048-85BDC9FD1C3A}</a:tableStyleId>
              </a:tblPr>
              <a:tblGrid>
                <a:gridCol w="668448">
                  <a:extLst>
                    <a:ext uri="{9D8B030D-6E8A-4147-A177-3AD203B41FA5}">
                      <a16:colId xmlns:a16="http://schemas.microsoft.com/office/drawing/2014/main" val="1955590413"/>
                    </a:ext>
                  </a:extLst>
                </a:gridCol>
                <a:gridCol w="668448">
                  <a:extLst>
                    <a:ext uri="{9D8B030D-6E8A-4147-A177-3AD203B41FA5}">
                      <a16:colId xmlns:a16="http://schemas.microsoft.com/office/drawing/2014/main" val="1958393291"/>
                    </a:ext>
                  </a:extLst>
                </a:gridCol>
                <a:gridCol w="653141">
                  <a:extLst>
                    <a:ext uri="{9D8B030D-6E8A-4147-A177-3AD203B41FA5}">
                      <a16:colId xmlns:a16="http://schemas.microsoft.com/office/drawing/2014/main" val="951212245"/>
                    </a:ext>
                  </a:extLst>
                </a:gridCol>
                <a:gridCol w="653141">
                  <a:extLst>
                    <a:ext uri="{9D8B030D-6E8A-4147-A177-3AD203B41FA5}">
                      <a16:colId xmlns:a16="http://schemas.microsoft.com/office/drawing/2014/main" val="3904822009"/>
                    </a:ext>
                  </a:extLst>
                </a:gridCol>
                <a:gridCol w="653141">
                  <a:extLst>
                    <a:ext uri="{9D8B030D-6E8A-4147-A177-3AD203B41FA5}">
                      <a16:colId xmlns:a16="http://schemas.microsoft.com/office/drawing/2014/main" val="4003229397"/>
                    </a:ext>
                  </a:extLst>
                </a:gridCol>
                <a:gridCol w="653141">
                  <a:extLst>
                    <a:ext uri="{9D8B030D-6E8A-4147-A177-3AD203B41FA5}">
                      <a16:colId xmlns:a16="http://schemas.microsoft.com/office/drawing/2014/main" val="2508360154"/>
                    </a:ext>
                  </a:extLst>
                </a:gridCol>
                <a:gridCol w="653141">
                  <a:extLst>
                    <a:ext uri="{9D8B030D-6E8A-4147-A177-3AD203B41FA5}">
                      <a16:colId xmlns:a16="http://schemas.microsoft.com/office/drawing/2014/main" val="437156365"/>
                    </a:ext>
                  </a:extLst>
                </a:gridCol>
                <a:gridCol w="653141">
                  <a:extLst>
                    <a:ext uri="{9D8B030D-6E8A-4147-A177-3AD203B41FA5}">
                      <a16:colId xmlns:a16="http://schemas.microsoft.com/office/drawing/2014/main" val="3923211418"/>
                    </a:ext>
                  </a:extLst>
                </a:gridCol>
              </a:tblGrid>
              <a:tr h="676520">
                <a:tc rowSpan="6">
                  <a:txBody>
                    <a:bodyPr/>
                    <a:lstStyle/>
                    <a:p>
                      <a:pPr marL="0" marR="0" algn="ctr">
                        <a:spcBef>
                          <a:spcPts val="0"/>
                        </a:spcBef>
                        <a:spcAft>
                          <a:spcPts val="0"/>
                        </a:spcAft>
                      </a:pPr>
                      <a:r>
                        <a:rPr lang="en-US" sz="1100">
                          <a:effectLst/>
                        </a:rPr>
                        <a:t>Kompresi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nchor="ctr"/>
                </a:tc>
                <a:tc>
                  <a:txBody>
                    <a:bodyPr/>
                    <a:lstStyle/>
                    <a:p>
                      <a:pPr marL="0" marR="0" algn="ctr">
                        <a:spcBef>
                          <a:spcPts val="0"/>
                        </a:spcBef>
                        <a:spcAft>
                          <a:spcPts val="0"/>
                        </a:spcAft>
                      </a:pPr>
                      <a:r>
                        <a:rPr lang="en-US" sz="1100">
                          <a:effectLst/>
                        </a:rPr>
                        <a:t>Panjang Data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HS(4,3)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HS(5,4)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HS(6,5)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HS(7,6)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HS(8,7)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dirty="0">
                          <a:effectLst/>
                        </a:rPr>
                        <a:t>HS(9,8)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80862010"/>
                  </a:ext>
                </a:extLst>
              </a:tr>
              <a:tr h="434025">
                <a:tc vMerge="1">
                  <a:txBody>
                    <a:bodyPr/>
                    <a:lstStyle/>
                    <a:p>
                      <a:endParaRPr lang="en-US"/>
                    </a:p>
                  </a:txBody>
                  <a:tcPr/>
                </a:tc>
                <a:tc>
                  <a:txBody>
                    <a:bodyPr/>
                    <a:lstStyle/>
                    <a:p>
                      <a:pPr marL="0" marR="0" algn="ctr">
                        <a:spcBef>
                          <a:spcPts val="0"/>
                        </a:spcBef>
                        <a:spcAft>
                          <a:spcPts val="0"/>
                        </a:spcAft>
                      </a:pPr>
                      <a:r>
                        <a:rPr lang="en-US" sz="1100">
                          <a:effectLst/>
                        </a:rPr>
                        <a:t>584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dirty="0" err="1">
                          <a:effectLst/>
                        </a:rPr>
                        <a:t>berhasil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92867528"/>
                  </a:ext>
                </a:extLst>
              </a:tr>
              <a:tr h="434025">
                <a:tc vMerge="1">
                  <a:txBody>
                    <a:bodyPr/>
                    <a:lstStyle/>
                    <a:p>
                      <a:endParaRPr lang="en-US"/>
                    </a:p>
                  </a:txBody>
                  <a:tcPr/>
                </a:tc>
                <a:tc>
                  <a:txBody>
                    <a:bodyPr/>
                    <a:lstStyle/>
                    <a:p>
                      <a:pPr marL="0" marR="0" algn="ctr">
                        <a:spcBef>
                          <a:spcPts val="0"/>
                        </a:spcBef>
                        <a:spcAft>
                          <a:spcPts val="0"/>
                        </a:spcAft>
                      </a:pPr>
                      <a:r>
                        <a:rPr lang="en-US" sz="1100">
                          <a:effectLst/>
                        </a:rPr>
                        <a:t>980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dirty="0" err="1">
                          <a:solidFill>
                            <a:schemeClr val="tx1"/>
                          </a:solidFill>
                          <a:effectLst/>
                        </a:rPr>
                        <a:t>gagal</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FF0000"/>
                    </a:solidFill>
                  </a:tcPr>
                </a:tc>
                <a:extLst>
                  <a:ext uri="{0D108BD9-81ED-4DB2-BD59-A6C34878D82A}">
                    <a16:rowId xmlns:a16="http://schemas.microsoft.com/office/drawing/2014/main" val="3652749922"/>
                  </a:ext>
                </a:extLst>
              </a:tr>
              <a:tr h="434025">
                <a:tc vMerge="1">
                  <a:txBody>
                    <a:bodyPr/>
                    <a:lstStyle/>
                    <a:p>
                      <a:endParaRPr lang="en-US"/>
                    </a:p>
                  </a:txBody>
                  <a:tcPr/>
                </a:tc>
                <a:tc>
                  <a:txBody>
                    <a:bodyPr/>
                    <a:lstStyle/>
                    <a:p>
                      <a:pPr marL="0" marR="0" algn="ctr">
                        <a:spcBef>
                          <a:spcPts val="0"/>
                        </a:spcBef>
                        <a:spcAft>
                          <a:spcPts val="0"/>
                        </a:spcAft>
                      </a:pPr>
                      <a:r>
                        <a:rPr lang="en-US" sz="1100">
                          <a:effectLst/>
                        </a:rPr>
                        <a:t>1280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dirty="0" err="1">
                          <a:solidFill>
                            <a:schemeClr val="tx1"/>
                          </a:solidFill>
                          <a:effectLst/>
                        </a:rPr>
                        <a:t>gagal</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FF0000"/>
                    </a:solidFill>
                  </a:tcPr>
                </a:tc>
                <a:extLst>
                  <a:ext uri="{0D108BD9-81ED-4DB2-BD59-A6C34878D82A}">
                    <a16:rowId xmlns:a16="http://schemas.microsoft.com/office/drawing/2014/main" val="2735874559"/>
                  </a:ext>
                </a:extLst>
              </a:tr>
              <a:tr h="434025">
                <a:tc vMerge="1">
                  <a:txBody>
                    <a:bodyPr/>
                    <a:lstStyle/>
                    <a:p>
                      <a:endParaRPr lang="en-US"/>
                    </a:p>
                  </a:txBody>
                  <a:tcPr/>
                </a:tc>
                <a:tc>
                  <a:txBody>
                    <a:bodyPr/>
                    <a:lstStyle/>
                    <a:p>
                      <a:pPr marL="0" marR="0" algn="ctr">
                        <a:spcBef>
                          <a:spcPts val="0"/>
                        </a:spcBef>
                        <a:spcAft>
                          <a:spcPts val="0"/>
                        </a:spcAft>
                      </a:pPr>
                      <a:r>
                        <a:rPr lang="en-US" sz="1100">
                          <a:effectLst/>
                        </a:rPr>
                        <a:t>1435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dirty="0" err="1">
                          <a:solidFill>
                            <a:schemeClr val="tx1"/>
                          </a:solidFill>
                          <a:effectLst/>
                        </a:rPr>
                        <a:t>gagal</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FF0000"/>
                    </a:solidFill>
                  </a:tcPr>
                </a:tc>
                <a:extLst>
                  <a:ext uri="{0D108BD9-81ED-4DB2-BD59-A6C34878D82A}">
                    <a16:rowId xmlns:a16="http://schemas.microsoft.com/office/drawing/2014/main" val="906915837"/>
                  </a:ext>
                </a:extLst>
              </a:tr>
              <a:tr h="434025">
                <a:tc vMerge="1">
                  <a:txBody>
                    <a:bodyPr/>
                    <a:lstStyle/>
                    <a:p>
                      <a:endParaRPr lang="en-US"/>
                    </a:p>
                  </a:txBody>
                  <a:tcPr/>
                </a:tc>
                <a:tc>
                  <a:txBody>
                    <a:bodyPr/>
                    <a:lstStyle/>
                    <a:p>
                      <a:pPr marL="0" marR="0" algn="ctr">
                        <a:spcBef>
                          <a:spcPts val="0"/>
                        </a:spcBef>
                        <a:spcAft>
                          <a:spcPts val="0"/>
                        </a:spcAft>
                      </a:pPr>
                      <a:r>
                        <a:rPr lang="en-US" sz="1100">
                          <a:effectLst/>
                        </a:rPr>
                        <a:t>1870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dirty="0" err="1">
                          <a:solidFill>
                            <a:schemeClr val="tx1"/>
                          </a:solidFill>
                          <a:effectLst/>
                        </a:rPr>
                        <a:t>gagal</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FF0000"/>
                    </a:solidFill>
                  </a:tcPr>
                </a:tc>
                <a:tc>
                  <a:txBody>
                    <a:bodyPr/>
                    <a:lstStyle/>
                    <a:p>
                      <a:pPr marL="0" marR="0" algn="ctr">
                        <a:spcBef>
                          <a:spcPts val="0"/>
                        </a:spcBef>
                        <a:spcAft>
                          <a:spcPts val="0"/>
                        </a:spcAft>
                      </a:pPr>
                      <a:r>
                        <a:rPr lang="en-US" sz="1100" dirty="0" err="1">
                          <a:solidFill>
                            <a:schemeClr val="tx1"/>
                          </a:solidFill>
                          <a:effectLst/>
                        </a:rPr>
                        <a:t>gagal</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FF0000"/>
                    </a:solidFill>
                  </a:tcPr>
                </a:tc>
                <a:extLst>
                  <a:ext uri="{0D108BD9-81ED-4DB2-BD59-A6C34878D82A}">
                    <a16:rowId xmlns:a16="http://schemas.microsoft.com/office/drawing/2014/main" val="788280805"/>
                  </a:ext>
                </a:extLst>
              </a:tr>
            </a:tbl>
          </a:graphicData>
        </a:graphic>
      </p:graphicFrame>
    </p:spTree>
    <p:extLst>
      <p:ext uri="{BB962C8B-B14F-4D97-AF65-F5344CB8AC3E}">
        <p14:creationId xmlns:p14="http://schemas.microsoft.com/office/powerpoint/2010/main" val="275809216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Autofit/>
          </a:bodyPr>
          <a:lstStyle/>
          <a:p>
            <a:r>
              <a:rPr lang="en" sz="2800" dirty="0">
                <a:solidFill>
                  <a:schemeClr val="bg1"/>
                </a:solidFill>
                <a:latin typeface="Bebas"/>
              </a:rPr>
              <a:t>Uji Coba dan Evaluasi</a:t>
            </a:r>
            <a:endParaRPr lang="en-US" sz="2800" dirty="0">
              <a:solidFill>
                <a:schemeClr val="bg1"/>
              </a:solidFill>
              <a:latin typeface="Bebas"/>
            </a:endParaRPr>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
        <p:nvSpPr>
          <p:cNvPr id="10" name="Rectangle 9"/>
          <p:cNvSpPr/>
          <p:nvPr/>
        </p:nvSpPr>
        <p:spPr>
          <a:xfrm>
            <a:off x="1779341" y="1936556"/>
            <a:ext cx="8748616" cy="39377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788136" y="2080680"/>
            <a:ext cx="4731025" cy="369332"/>
          </a:xfrm>
          <a:prstGeom prst="rect">
            <a:avLst/>
          </a:prstGeom>
        </p:spPr>
        <p:txBody>
          <a:bodyPr wrap="square">
            <a:spAutoFit/>
          </a:bodyPr>
          <a:lstStyle/>
          <a:p>
            <a:pPr algn="ctr"/>
            <a:r>
              <a:rPr lang="en" dirty="0">
                <a:solidFill>
                  <a:schemeClr val="tx1">
                    <a:lumMod val="65000"/>
                    <a:lumOff val="35000"/>
                  </a:schemeClr>
                </a:solidFill>
                <a:latin typeface="Open Sans Light" panose="020B0306030504020204"/>
              </a:rPr>
              <a:t>Uji Coba Fungsionalitas - Kompresi Adaptive</a:t>
            </a:r>
            <a:endParaRPr lang="en-US" dirty="0">
              <a:solidFill>
                <a:schemeClr val="tx1">
                  <a:lumMod val="65000"/>
                  <a:lumOff val="35000"/>
                </a:schemeClr>
              </a:solidFill>
              <a:latin typeface="Open Sans Light" panose="020B0306030504020204"/>
              <a:ea typeface="Open Sans Light" panose="020B0306030504020204" pitchFamily="34" charset="0"/>
              <a:cs typeface="Open Sans Light" panose="020B0306030504020204" pitchFamily="34" charset="0"/>
            </a:endParaRPr>
          </a:p>
        </p:txBody>
      </p:sp>
      <p:pic>
        <p:nvPicPr>
          <p:cNvPr id="12" name="Picture 11">
            <a:extLst>
              <a:ext uri="{FF2B5EF4-FFF2-40B4-BE49-F238E27FC236}">
                <a16:creationId xmlns:a16="http://schemas.microsoft.com/office/drawing/2014/main" id="{1BB9D1D3-5805-4BCD-8030-9BC79E23060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220979" y="2915762"/>
            <a:ext cx="3875022" cy="1928088"/>
          </a:xfrm>
          <a:prstGeom prst="rect">
            <a:avLst/>
          </a:prstGeom>
          <a:noFill/>
          <a:ln>
            <a:noFill/>
          </a:ln>
        </p:spPr>
      </p:pic>
      <p:pic>
        <p:nvPicPr>
          <p:cNvPr id="13" name="Picture 12">
            <a:extLst>
              <a:ext uri="{FF2B5EF4-FFF2-40B4-BE49-F238E27FC236}">
                <a16:creationId xmlns:a16="http://schemas.microsoft.com/office/drawing/2014/main" id="{1ADB9005-7F79-4ED7-8FBC-7957C88AD4D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537640" y="2971177"/>
            <a:ext cx="3917046" cy="1872674"/>
          </a:xfrm>
          <a:prstGeom prst="rect">
            <a:avLst/>
          </a:prstGeom>
          <a:noFill/>
          <a:ln>
            <a:noFill/>
          </a:ln>
        </p:spPr>
      </p:pic>
    </p:spTree>
    <p:extLst>
      <p:ext uri="{BB962C8B-B14F-4D97-AF65-F5344CB8AC3E}">
        <p14:creationId xmlns:p14="http://schemas.microsoft.com/office/powerpoint/2010/main" val="325253024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Autofit/>
          </a:bodyPr>
          <a:lstStyle/>
          <a:p>
            <a:r>
              <a:rPr lang="en" sz="2800" dirty="0">
                <a:solidFill>
                  <a:schemeClr val="bg1"/>
                </a:solidFill>
                <a:latin typeface="Bebas"/>
              </a:rPr>
              <a:t>Uji Coba dan Evaluasi</a:t>
            </a:r>
            <a:endParaRPr lang="en-US" sz="2800" dirty="0">
              <a:solidFill>
                <a:schemeClr val="bg1"/>
              </a:solidFill>
              <a:latin typeface="Bebas"/>
            </a:endParaRPr>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
        <p:nvSpPr>
          <p:cNvPr id="10" name="Rectangle 9"/>
          <p:cNvSpPr/>
          <p:nvPr/>
        </p:nvSpPr>
        <p:spPr>
          <a:xfrm>
            <a:off x="2112974" y="1881136"/>
            <a:ext cx="8081350" cy="40486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767881" y="1996089"/>
            <a:ext cx="6771536" cy="646331"/>
          </a:xfrm>
          <a:prstGeom prst="rect">
            <a:avLst/>
          </a:prstGeom>
        </p:spPr>
        <p:txBody>
          <a:bodyPr wrap="square">
            <a:spAutoFit/>
          </a:bodyPr>
          <a:lstStyle/>
          <a:p>
            <a:pPr algn="ctr"/>
            <a:r>
              <a:rPr lang="en" dirty="0">
                <a:solidFill>
                  <a:schemeClr val="tx1">
                    <a:lumMod val="65000"/>
                    <a:lumOff val="35000"/>
                  </a:schemeClr>
                </a:solidFill>
                <a:latin typeface="Open Sans Light" panose="020B0306030504020204"/>
              </a:rPr>
              <a:t>Uji Coba Fungsionalitas - </a:t>
            </a:r>
            <a:r>
              <a:rPr lang="en-US" dirty="0" err="1">
                <a:solidFill>
                  <a:schemeClr val="tx1">
                    <a:lumMod val="65000"/>
                    <a:lumOff val="35000"/>
                  </a:schemeClr>
                </a:solidFill>
                <a:latin typeface="Open Sans Light" panose="020B0306030504020204"/>
              </a:rPr>
              <a:t>Komunikasi</a:t>
            </a:r>
            <a:r>
              <a:rPr lang="en-US" dirty="0">
                <a:solidFill>
                  <a:schemeClr val="tx1">
                    <a:lumMod val="65000"/>
                    <a:lumOff val="35000"/>
                  </a:schemeClr>
                </a:solidFill>
                <a:latin typeface="Open Sans Light" panose="020B0306030504020204"/>
              </a:rPr>
              <a:t> Node ZigBee Coordinator </a:t>
            </a:r>
            <a:r>
              <a:rPr lang="en-US" dirty="0" err="1">
                <a:solidFill>
                  <a:schemeClr val="tx1">
                    <a:lumMod val="65000"/>
                    <a:lumOff val="35000"/>
                  </a:schemeClr>
                </a:solidFill>
                <a:latin typeface="Open Sans Light" panose="020B0306030504020204"/>
              </a:rPr>
              <a:t>dengan</a:t>
            </a:r>
            <a:r>
              <a:rPr lang="en-US" dirty="0">
                <a:solidFill>
                  <a:schemeClr val="tx1">
                    <a:lumMod val="65000"/>
                    <a:lumOff val="35000"/>
                  </a:schemeClr>
                </a:solidFill>
                <a:latin typeface="Open Sans Light" panose="020B0306030504020204"/>
              </a:rPr>
              <a:t> </a:t>
            </a:r>
            <a:r>
              <a:rPr lang="en-US" dirty="0" err="1">
                <a:solidFill>
                  <a:schemeClr val="tx1">
                    <a:lumMod val="65000"/>
                    <a:lumOff val="35000"/>
                  </a:schemeClr>
                </a:solidFill>
                <a:latin typeface="Open Sans Light" panose="020B0306030504020204"/>
              </a:rPr>
              <a:t>Dua</a:t>
            </a:r>
            <a:r>
              <a:rPr lang="en-US" dirty="0">
                <a:solidFill>
                  <a:schemeClr val="tx1">
                    <a:lumMod val="65000"/>
                    <a:lumOff val="35000"/>
                  </a:schemeClr>
                </a:solidFill>
                <a:latin typeface="Open Sans Light" panose="020B0306030504020204"/>
              </a:rPr>
              <a:t> Node ZigBee Router </a:t>
            </a:r>
            <a:r>
              <a:rPr lang="en-US" dirty="0" err="1">
                <a:solidFill>
                  <a:schemeClr val="tx1">
                    <a:lumMod val="65000"/>
                    <a:lumOff val="35000"/>
                  </a:schemeClr>
                </a:solidFill>
                <a:latin typeface="Open Sans Light" panose="020B0306030504020204"/>
              </a:rPr>
              <a:t>Sekaligus</a:t>
            </a:r>
            <a:endParaRPr lang="en-US" dirty="0">
              <a:solidFill>
                <a:schemeClr val="tx1">
                  <a:lumMod val="65000"/>
                  <a:lumOff val="35000"/>
                </a:schemeClr>
              </a:solidFill>
              <a:latin typeface="Open Sans Light" panose="020B0306030504020204"/>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45142743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Autofit/>
          </a:bodyPr>
          <a:lstStyle/>
          <a:p>
            <a:r>
              <a:rPr lang="en" sz="2800" dirty="0">
                <a:solidFill>
                  <a:schemeClr val="bg1"/>
                </a:solidFill>
                <a:latin typeface="Bebas"/>
              </a:rPr>
              <a:t>Uji Coba dan Evaluasi</a:t>
            </a:r>
            <a:endParaRPr lang="en-US" sz="2800" dirty="0">
              <a:solidFill>
                <a:schemeClr val="bg1"/>
              </a:solidFill>
              <a:latin typeface="Bebas"/>
            </a:endParaRPr>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
        <p:nvSpPr>
          <p:cNvPr id="10" name="Rectangle 9"/>
          <p:cNvSpPr/>
          <p:nvPr/>
        </p:nvSpPr>
        <p:spPr>
          <a:xfrm>
            <a:off x="2303713" y="2080680"/>
            <a:ext cx="7742330" cy="400110"/>
          </a:xfrm>
          <a:prstGeom prst="rect">
            <a:avLst/>
          </a:prstGeom>
        </p:spPr>
        <p:txBody>
          <a:bodyPr wrap="square">
            <a:spAutoFit/>
          </a:bodyPr>
          <a:lstStyle/>
          <a:p>
            <a:pPr algn="ctr"/>
            <a:r>
              <a:rPr lang="en" sz="2000" dirty="0">
                <a:solidFill>
                  <a:schemeClr val="tx1">
                    <a:lumMod val="65000"/>
                    <a:lumOff val="35000"/>
                  </a:schemeClr>
                </a:solidFill>
                <a:latin typeface="Open Sans Light" panose="020B0306030504020204"/>
              </a:rPr>
              <a:t>Evaluasi Pengujian Performa Sistem - Efektifitas Kompresi</a:t>
            </a:r>
            <a:endParaRPr lang="en-US" sz="2000" dirty="0">
              <a:solidFill>
                <a:schemeClr val="tx1">
                  <a:lumMod val="65000"/>
                  <a:lumOff val="35000"/>
                </a:schemeClr>
              </a:solidFill>
              <a:latin typeface="Open Sans Light" panose="020B0306030504020204"/>
              <a:ea typeface="Open Sans Light" panose="020B0306030504020204" pitchFamily="34" charset="0"/>
              <a:cs typeface="Open Sans Light" panose="020B0306030504020204" pitchFamily="34" charset="0"/>
            </a:endParaRPr>
          </a:p>
        </p:txBody>
      </p:sp>
      <p:graphicFrame>
        <p:nvGraphicFramePr>
          <p:cNvPr id="6" name="Table 5">
            <a:extLst>
              <a:ext uri="{FF2B5EF4-FFF2-40B4-BE49-F238E27FC236}">
                <a16:creationId xmlns:a16="http://schemas.microsoft.com/office/drawing/2014/main" id="{47C25CBC-125A-46BE-8105-F13B9AB18B00}"/>
              </a:ext>
            </a:extLst>
          </p:cNvPr>
          <p:cNvGraphicFramePr>
            <a:graphicFrameLocks noGrp="1"/>
          </p:cNvGraphicFramePr>
          <p:nvPr>
            <p:extLst>
              <p:ext uri="{D42A27DB-BD31-4B8C-83A1-F6EECF244321}">
                <p14:modId xmlns:p14="http://schemas.microsoft.com/office/powerpoint/2010/main" val="3617647344"/>
              </p:ext>
            </p:extLst>
          </p:nvPr>
        </p:nvGraphicFramePr>
        <p:xfrm>
          <a:off x="3788136" y="2662971"/>
          <a:ext cx="5033323" cy="3291490"/>
        </p:xfrm>
        <a:graphic>
          <a:graphicData uri="http://schemas.openxmlformats.org/drawingml/2006/table">
            <a:tbl>
              <a:tblPr firstRow="1" firstCol="1" bandRow="1">
                <a:tableStyleId>{5C22544A-7EE6-4342-B048-85BDC9FD1C3A}</a:tableStyleId>
              </a:tblPr>
              <a:tblGrid>
                <a:gridCol w="650407">
                  <a:extLst>
                    <a:ext uri="{9D8B030D-6E8A-4147-A177-3AD203B41FA5}">
                      <a16:colId xmlns:a16="http://schemas.microsoft.com/office/drawing/2014/main" val="1947201948"/>
                    </a:ext>
                  </a:extLst>
                </a:gridCol>
                <a:gridCol w="728904">
                  <a:extLst>
                    <a:ext uri="{9D8B030D-6E8A-4147-A177-3AD203B41FA5}">
                      <a16:colId xmlns:a16="http://schemas.microsoft.com/office/drawing/2014/main" val="969475641"/>
                    </a:ext>
                  </a:extLst>
                </a:gridCol>
                <a:gridCol w="609002">
                  <a:extLst>
                    <a:ext uri="{9D8B030D-6E8A-4147-A177-3AD203B41FA5}">
                      <a16:colId xmlns:a16="http://schemas.microsoft.com/office/drawing/2014/main" val="1499176090"/>
                    </a:ext>
                  </a:extLst>
                </a:gridCol>
                <a:gridCol w="609002">
                  <a:extLst>
                    <a:ext uri="{9D8B030D-6E8A-4147-A177-3AD203B41FA5}">
                      <a16:colId xmlns:a16="http://schemas.microsoft.com/office/drawing/2014/main" val="808327808"/>
                    </a:ext>
                  </a:extLst>
                </a:gridCol>
                <a:gridCol w="609002">
                  <a:extLst>
                    <a:ext uri="{9D8B030D-6E8A-4147-A177-3AD203B41FA5}">
                      <a16:colId xmlns:a16="http://schemas.microsoft.com/office/drawing/2014/main" val="550777212"/>
                    </a:ext>
                  </a:extLst>
                </a:gridCol>
                <a:gridCol w="609002">
                  <a:extLst>
                    <a:ext uri="{9D8B030D-6E8A-4147-A177-3AD203B41FA5}">
                      <a16:colId xmlns:a16="http://schemas.microsoft.com/office/drawing/2014/main" val="2999378895"/>
                    </a:ext>
                  </a:extLst>
                </a:gridCol>
                <a:gridCol w="609002">
                  <a:extLst>
                    <a:ext uri="{9D8B030D-6E8A-4147-A177-3AD203B41FA5}">
                      <a16:colId xmlns:a16="http://schemas.microsoft.com/office/drawing/2014/main" val="2406256556"/>
                    </a:ext>
                  </a:extLst>
                </a:gridCol>
                <a:gridCol w="609002">
                  <a:extLst>
                    <a:ext uri="{9D8B030D-6E8A-4147-A177-3AD203B41FA5}">
                      <a16:colId xmlns:a16="http://schemas.microsoft.com/office/drawing/2014/main" val="3429608840"/>
                    </a:ext>
                  </a:extLst>
                </a:gridCol>
              </a:tblGrid>
              <a:tr h="273418">
                <a:tc rowSpan="2">
                  <a:txBody>
                    <a:bodyPr/>
                    <a:lstStyle/>
                    <a:p>
                      <a:pPr marL="0" marR="0" algn="ctr">
                        <a:spcBef>
                          <a:spcPts val="0"/>
                        </a:spcBef>
                        <a:spcAft>
                          <a:spcPts val="0"/>
                        </a:spcAft>
                      </a:pPr>
                      <a:r>
                        <a:rPr lang="en-US" sz="1100">
                          <a:effectLst/>
                        </a:rPr>
                        <a:t>Panjang Data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gn="ctr">
                        <a:spcBef>
                          <a:spcPts val="0"/>
                        </a:spcBef>
                        <a:spcAft>
                          <a:spcPts val="0"/>
                        </a:spcAft>
                      </a:pPr>
                      <a:r>
                        <a:rPr lang="en-US" sz="1100" dirty="0">
                          <a:effectLst/>
                        </a:rPr>
                        <a:t>Uji </a:t>
                      </a:r>
                      <a:r>
                        <a:rPr lang="en-US" sz="1100" dirty="0" err="1">
                          <a:effectLst/>
                        </a:rPr>
                        <a:t>Coba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6">
                  <a:txBody>
                    <a:bodyPr/>
                    <a:lstStyle/>
                    <a:p>
                      <a:pPr marL="0" marR="0" algn="ctr">
                        <a:spcBef>
                          <a:spcPts val="0"/>
                        </a:spcBef>
                        <a:spcAft>
                          <a:spcPts val="0"/>
                        </a:spcAft>
                      </a:pPr>
                      <a:r>
                        <a:rPr lang="en-US" sz="1100" dirty="0" err="1">
                          <a:effectLst/>
                        </a:rPr>
                        <a:t>Konfigurasi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55476729"/>
                  </a:ext>
                </a:extLst>
              </a:tr>
              <a:tr h="503012">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100">
                          <a:effectLst/>
                        </a:rPr>
                        <a:t>HS(4,3)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HS(5,4)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HS(6,5)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HS(7,6)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HS(8,7)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HS(9,8)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09334389"/>
                  </a:ext>
                </a:extLst>
              </a:tr>
              <a:tr h="503012">
                <a:tc>
                  <a:txBody>
                    <a:bodyPr/>
                    <a:lstStyle/>
                    <a:p>
                      <a:pPr marL="0" marR="0" algn="ctr">
                        <a:spcBef>
                          <a:spcPts val="0"/>
                        </a:spcBef>
                        <a:spcAft>
                          <a:spcPts val="0"/>
                        </a:spcAft>
                      </a:pPr>
                      <a:r>
                        <a:rPr lang="en-US" sz="1100">
                          <a:effectLst/>
                        </a:rPr>
                        <a:t>584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Efektifitas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dirty="0">
                          <a:effectLst/>
                        </a:rPr>
                        <a:t>24.4%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31.8%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49.4%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59.8%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56.7%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77859385"/>
                  </a:ext>
                </a:extLst>
              </a:tr>
              <a:tr h="503012">
                <a:tc>
                  <a:txBody>
                    <a:bodyPr/>
                    <a:lstStyle/>
                    <a:p>
                      <a:pPr marL="0" marR="0" algn="ctr">
                        <a:spcBef>
                          <a:spcPts val="0"/>
                        </a:spcBef>
                        <a:spcAft>
                          <a:spcPts val="0"/>
                        </a:spcAft>
                      </a:pPr>
                      <a:r>
                        <a:rPr lang="en-US" sz="1100">
                          <a:effectLst/>
                        </a:rPr>
                        <a:t>980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Efektifitas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9.6%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dirty="0">
                          <a:effectLst/>
                        </a:rPr>
                        <a:t>19.9%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32.3%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49.1%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54.5%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60.5%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83426080"/>
                  </a:ext>
                </a:extLst>
              </a:tr>
              <a:tr h="503012">
                <a:tc>
                  <a:txBody>
                    <a:bodyPr/>
                    <a:lstStyle/>
                    <a:p>
                      <a:pPr marL="0" marR="0" algn="ctr">
                        <a:spcBef>
                          <a:spcPts val="0"/>
                        </a:spcBef>
                        <a:spcAft>
                          <a:spcPts val="0"/>
                        </a:spcAft>
                      </a:pPr>
                      <a:r>
                        <a:rPr lang="en-US" sz="1100">
                          <a:effectLst/>
                        </a:rPr>
                        <a:t>1280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Efektifitas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dirty="0">
                          <a:effectLst/>
                        </a:rPr>
                        <a:t>16.8%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37.4%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45.9%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50.2%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dirty="0" err="1">
                          <a:effectLst/>
                        </a:rPr>
                        <a:t>gagal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FF0000"/>
                    </a:solidFill>
                  </a:tcPr>
                </a:tc>
                <a:extLst>
                  <a:ext uri="{0D108BD9-81ED-4DB2-BD59-A6C34878D82A}">
                    <a16:rowId xmlns:a16="http://schemas.microsoft.com/office/drawing/2014/main" val="3793091210"/>
                  </a:ext>
                </a:extLst>
              </a:tr>
              <a:tr h="503012">
                <a:tc>
                  <a:txBody>
                    <a:bodyPr/>
                    <a:lstStyle/>
                    <a:p>
                      <a:pPr marL="0" marR="0" algn="ctr">
                        <a:spcBef>
                          <a:spcPts val="0"/>
                        </a:spcBef>
                        <a:spcAft>
                          <a:spcPts val="0"/>
                        </a:spcAft>
                      </a:pPr>
                      <a:r>
                        <a:rPr lang="en-US" sz="1100">
                          <a:effectLst/>
                        </a:rPr>
                        <a:t>1345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Efektifitas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10.2%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dirty="0">
                          <a:effectLst/>
                        </a:rPr>
                        <a:t>17.0%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37.7%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45.9%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54.5%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dirty="0" err="1">
                          <a:effectLst/>
                        </a:rPr>
                        <a:t>gagal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FF0000"/>
                    </a:solidFill>
                  </a:tcPr>
                </a:tc>
                <a:extLst>
                  <a:ext uri="{0D108BD9-81ED-4DB2-BD59-A6C34878D82A}">
                    <a16:rowId xmlns:a16="http://schemas.microsoft.com/office/drawing/2014/main" val="1344830283"/>
                  </a:ext>
                </a:extLst>
              </a:tr>
              <a:tr h="503012">
                <a:tc>
                  <a:txBody>
                    <a:bodyPr/>
                    <a:lstStyle/>
                    <a:p>
                      <a:pPr marL="0" marR="0" algn="ctr">
                        <a:spcBef>
                          <a:spcPts val="0"/>
                        </a:spcBef>
                        <a:spcAft>
                          <a:spcPts val="0"/>
                        </a:spcAft>
                      </a:pPr>
                      <a:r>
                        <a:rPr lang="id-ID" sz="1100">
                          <a:effectLst/>
                        </a:rPr>
                        <a:t>1870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Efektifitas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5.1%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dirty="0">
                          <a:effectLst/>
                        </a:rPr>
                        <a:t>11.2%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20.4%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27.8%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dirty="0">
                          <a:effectLst/>
                        </a:rPr>
                        <a:t>gagal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FF0000"/>
                    </a:solidFill>
                  </a:tcPr>
                </a:tc>
                <a:tc>
                  <a:txBody>
                    <a:bodyPr/>
                    <a:lstStyle/>
                    <a:p>
                      <a:pPr marL="0" marR="0" algn="ctr">
                        <a:spcBef>
                          <a:spcPts val="0"/>
                        </a:spcBef>
                        <a:spcAft>
                          <a:spcPts val="0"/>
                        </a:spcAft>
                      </a:pPr>
                      <a:r>
                        <a:rPr lang="id-ID" sz="1100" dirty="0">
                          <a:effectLst/>
                        </a:rPr>
                        <a:t>gagal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FF0000"/>
                    </a:solidFill>
                  </a:tcPr>
                </a:tc>
                <a:extLst>
                  <a:ext uri="{0D108BD9-81ED-4DB2-BD59-A6C34878D82A}">
                    <a16:rowId xmlns:a16="http://schemas.microsoft.com/office/drawing/2014/main" val="1812130002"/>
                  </a:ext>
                </a:extLst>
              </a:tr>
            </a:tbl>
          </a:graphicData>
        </a:graphic>
      </p:graphicFrame>
      <p:sp>
        <p:nvSpPr>
          <p:cNvPr id="11" name="Rectangle 10">
            <a:extLst>
              <a:ext uri="{FF2B5EF4-FFF2-40B4-BE49-F238E27FC236}">
                <a16:creationId xmlns:a16="http://schemas.microsoft.com/office/drawing/2014/main" id="{DBB17C14-45BB-4156-83D1-6836574CF4C2}"/>
              </a:ext>
            </a:extLst>
          </p:cNvPr>
          <p:cNvSpPr/>
          <p:nvPr/>
        </p:nvSpPr>
        <p:spPr>
          <a:xfrm>
            <a:off x="2372174" y="1991973"/>
            <a:ext cx="7562984" cy="41414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792702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Autofit/>
          </a:bodyPr>
          <a:lstStyle/>
          <a:p>
            <a:r>
              <a:rPr lang="en" sz="2800" dirty="0">
                <a:solidFill>
                  <a:schemeClr val="bg1"/>
                </a:solidFill>
                <a:latin typeface="Bebas"/>
              </a:rPr>
              <a:t>Uji Coba dan Evaluasi</a:t>
            </a:r>
            <a:endParaRPr lang="en-US" sz="2800" dirty="0">
              <a:solidFill>
                <a:schemeClr val="bg1"/>
              </a:solidFill>
              <a:latin typeface="Bebas"/>
            </a:endParaRPr>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
        <p:nvSpPr>
          <p:cNvPr id="10" name="Rectangle 9"/>
          <p:cNvSpPr/>
          <p:nvPr/>
        </p:nvSpPr>
        <p:spPr>
          <a:xfrm>
            <a:off x="2014151" y="2233896"/>
            <a:ext cx="8278996" cy="400110"/>
          </a:xfrm>
          <a:prstGeom prst="rect">
            <a:avLst/>
          </a:prstGeom>
        </p:spPr>
        <p:txBody>
          <a:bodyPr wrap="square">
            <a:spAutoFit/>
          </a:bodyPr>
          <a:lstStyle/>
          <a:p>
            <a:pPr algn="ctr"/>
            <a:r>
              <a:rPr lang="en" sz="2000" dirty="0">
                <a:solidFill>
                  <a:schemeClr val="tx1">
                    <a:lumMod val="65000"/>
                    <a:lumOff val="35000"/>
                  </a:schemeClr>
                </a:solidFill>
                <a:latin typeface="Open Sans Light" panose="020B0306030504020204"/>
              </a:rPr>
              <a:t>Evaluasi Pengujian Performa Sistem – Akurasi Pengiriman Data ZigBee</a:t>
            </a:r>
            <a:endParaRPr lang="en-US" sz="2000" dirty="0">
              <a:latin typeface="Open Sans Light" panose="020B0306030504020204"/>
            </a:endParaRPr>
          </a:p>
        </p:txBody>
      </p:sp>
      <p:sp>
        <p:nvSpPr>
          <p:cNvPr id="11" name="Rectangle 10"/>
          <p:cNvSpPr/>
          <p:nvPr/>
        </p:nvSpPr>
        <p:spPr>
          <a:xfrm>
            <a:off x="1364974" y="1991973"/>
            <a:ext cx="9157252" cy="34016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1CED909A-B37E-491C-8A5B-DC796B40A719}"/>
              </a:ext>
            </a:extLst>
          </p:cNvPr>
          <p:cNvGraphicFramePr>
            <a:graphicFrameLocks noGrp="1"/>
          </p:cNvGraphicFramePr>
          <p:nvPr>
            <p:extLst>
              <p:ext uri="{D42A27DB-BD31-4B8C-83A1-F6EECF244321}">
                <p14:modId xmlns:p14="http://schemas.microsoft.com/office/powerpoint/2010/main" val="2420029763"/>
              </p:ext>
            </p:extLst>
          </p:nvPr>
        </p:nvGraphicFramePr>
        <p:xfrm>
          <a:off x="3245709" y="3035172"/>
          <a:ext cx="5700585" cy="1932243"/>
        </p:xfrm>
        <a:graphic>
          <a:graphicData uri="http://schemas.openxmlformats.org/drawingml/2006/table">
            <a:tbl>
              <a:tblPr firstRow="1" firstCol="1" bandRow="1">
                <a:tableStyleId>{B301B821-A1FF-4177-AEE7-76D212191A09}</a:tableStyleId>
              </a:tblPr>
              <a:tblGrid>
                <a:gridCol w="1899540">
                  <a:extLst>
                    <a:ext uri="{9D8B030D-6E8A-4147-A177-3AD203B41FA5}">
                      <a16:colId xmlns:a16="http://schemas.microsoft.com/office/drawing/2014/main" val="1477068775"/>
                    </a:ext>
                  </a:extLst>
                </a:gridCol>
                <a:gridCol w="1899540">
                  <a:extLst>
                    <a:ext uri="{9D8B030D-6E8A-4147-A177-3AD203B41FA5}">
                      <a16:colId xmlns:a16="http://schemas.microsoft.com/office/drawing/2014/main" val="1563141088"/>
                    </a:ext>
                  </a:extLst>
                </a:gridCol>
                <a:gridCol w="1901505">
                  <a:extLst>
                    <a:ext uri="{9D8B030D-6E8A-4147-A177-3AD203B41FA5}">
                      <a16:colId xmlns:a16="http://schemas.microsoft.com/office/drawing/2014/main" val="2641678763"/>
                    </a:ext>
                  </a:extLst>
                </a:gridCol>
              </a:tblGrid>
              <a:tr h="644081">
                <a:tc gridSpan="3">
                  <a:txBody>
                    <a:bodyPr/>
                    <a:lstStyle/>
                    <a:p>
                      <a:pPr marL="0" marR="0" algn="ctr">
                        <a:spcBef>
                          <a:spcPts val="0"/>
                        </a:spcBef>
                        <a:spcAft>
                          <a:spcPts val="0"/>
                        </a:spcAft>
                      </a:pPr>
                      <a:r>
                        <a:rPr lang="en-US" sz="1800" dirty="0" err="1">
                          <a:effectLst/>
                        </a:rPr>
                        <a:t>Akurasi</a:t>
                      </a:r>
                      <a:r>
                        <a:rPr lang="en-US" sz="1800" dirty="0">
                          <a:effectLst/>
                        </a:rPr>
                        <a:t> </a:t>
                      </a:r>
                      <a:r>
                        <a:rPr lang="en-US" sz="1800" dirty="0" err="1">
                          <a:effectLst/>
                        </a:rPr>
                        <a:t>Pengiriman</a:t>
                      </a:r>
                      <a:r>
                        <a:rPr lang="en-US" sz="1800" dirty="0">
                          <a:effectLst/>
                        </a:rPr>
                        <a:t> ZigBee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07089843"/>
                  </a:ext>
                </a:extLst>
              </a:tr>
              <a:tr h="644081">
                <a:tc>
                  <a:txBody>
                    <a:bodyPr/>
                    <a:lstStyle/>
                    <a:p>
                      <a:pPr marL="0" marR="0" algn="ctr">
                        <a:spcBef>
                          <a:spcPts val="0"/>
                        </a:spcBef>
                        <a:spcAft>
                          <a:spcPts val="0"/>
                        </a:spcAft>
                      </a:pPr>
                      <a:r>
                        <a:rPr lang="en-US" sz="1600" b="0" dirty="0">
                          <a:effectLst/>
                        </a:rPr>
                        <a:t>±10 meter</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600" b="0" dirty="0">
                          <a:effectLst/>
                        </a:rPr>
                        <a:t>±20 meter</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600" b="0" dirty="0">
                          <a:effectLst/>
                        </a:rPr>
                        <a:t>±30 meter</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2259104"/>
                  </a:ext>
                </a:extLst>
              </a:tr>
              <a:tr h="644081">
                <a:tc>
                  <a:txBody>
                    <a:bodyPr/>
                    <a:lstStyle/>
                    <a:p>
                      <a:pPr marL="0" marR="0" algn="ctr">
                        <a:spcBef>
                          <a:spcPts val="0"/>
                        </a:spcBef>
                        <a:spcAft>
                          <a:spcPts val="0"/>
                        </a:spcAft>
                      </a:pPr>
                      <a:r>
                        <a:rPr lang="en-US" sz="1600" b="1">
                          <a:effectLst/>
                        </a:rPr>
                        <a:t>100%</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600" b="1" dirty="0">
                          <a:effectLst/>
                        </a:rPr>
                        <a:t>86,8%</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600" b="1" dirty="0">
                          <a:effectLst/>
                        </a:rPr>
                        <a:t>69 ,5 %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8245198"/>
                  </a:ext>
                </a:extLst>
              </a:tr>
            </a:tbl>
          </a:graphicData>
        </a:graphic>
      </p:graphicFrame>
    </p:spTree>
    <p:extLst>
      <p:ext uri="{BB962C8B-B14F-4D97-AF65-F5344CB8AC3E}">
        <p14:creationId xmlns:p14="http://schemas.microsoft.com/office/powerpoint/2010/main" val="314051623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Autofit/>
          </a:bodyPr>
          <a:lstStyle/>
          <a:p>
            <a:r>
              <a:rPr lang="en" sz="2800" dirty="0">
                <a:solidFill>
                  <a:schemeClr val="bg1"/>
                </a:solidFill>
                <a:latin typeface="Bebas"/>
              </a:rPr>
              <a:t>Uji Coba dan Evaluasi</a:t>
            </a:r>
            <a:endParaRPr lang="en-US" sz="2800" dirty="0">
              <a:solidFill>
                <a:schemeClr val="bg1"/>
              </a:solidFill>
              <a:latin typeface="Bebas"/>
            </a:endParaRPr>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
        <p:nvSpPr>
          <p:cNvPr id="10" name="Rectangle 9"/>
          <p:cNvSpPr/>
          <p:nvPr/>
        </p:nvSpPr>
        <p:spPr>
          <a:xfrm>
            <a:off x="1669775" y="2080680"/>
            <a:ext cx="8967748" cy="400110"/>
          </a:xfrm>
          <a:prstGeom prst="rect">
            <a:avLst/>
          </a:prstGeom>
        </p:spPr>
        <p:txBody>
          <a:bodyPr wrap="square">
            <a:spAutoFit/>
          </a:bodyPr>
          <a:lstStyle/>
          <a:p>
            <a:pPr algn="ctr"/>
            <a:r>
              <a:rPr lang="en" sz="2000" dirty="0">
                <a:solidFill>
                  <a:schemeClr val="tx1">
                    <a:lumMod val="65000"/>
                    <a:lumOff val="35000"/>
                  </a:schemeClr>
                </a:solidFill>
                <a:latin typeface="Open Sans Light" panose="020B0306030504020204"/>
              </a:rPr>
              <a:t>Evaluasi Pengujian Performa Sistem – Waktu Kompresi Data</a:t>
            </a:r>
            <a:endParaRPr lang="en-US" sz="2000" dirty="0">
              <a:solidFill>
                <a:schemeClr val="tx1">
                  <a:lumMod val="65000"/>
                  <a:lumOff val="35000"/>
                </a:schemeClr>
              </a:solidFill>
              <a:latin typeface="Open Sans Light" panose="020B0306030504020204"/>
              <a:ea typeface="Open Sans Light" panose="020B0306030504020204" pitchFamily="34" charset="0"/>
              <a:cs typeface="Open Sans Light" panose="020B0306030504020204" pitchFamily="34" charset="0"/>
            </a:endParaRPr>
          </a:p>
        </p:txBody>
      </p:sp>
      <p:sp>
        <p:nvSpPr>
          <p:cNvPr id="11" name="Rectangle 10"/>
          <p:cNvSpPr/>
          <p:nvPr/>
        </p:nvSpPr>
        <p:spPr>
          <a:xfrm>
            <a:off x="1364974" y="1991972"/>
            <a:ext cx="9157252" cy="39377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EAA98B87-71AD-4032-BBA4-6BE4796AB5B2}"/>
              </a:ext>
            </a:extLst>
          </p:cNvPr>
          <p:cNvGraphicFramePr>
            <a:graphicFrameLocks noGrp="1"/>
          </p:cNvGraphicFramePr>
          <p:nvPr>
            <p:extLst>
              <p:ext uri="{D42A27DB-BD31-4B8C-83A1-F6EECF244321}">
                <p14:modId xmlns:p14="http://schemas.microsoft.com/office/powerpoint/2010/main" val="2354429392"/>
              </p:ext>
            </p:extLst>
          </p:nvPr>
        </p:nvGraphicFramePr>
        <p:xfrm>
          <a:off x="3418700" y="2591627"/>
          <a:ext cx="5354599" cy="2994926"/>
        </p:xfrm>
        <a:graphic>
          <a:graphicData uri="http://schemas.openxmlformats.org/drawingml/2006/table">
            <a:tbl>
              <a:tblPr firstRow="1" firstCol="1" bandRow="1">
                <a:tableStyleId>{5C22544A-7EE6-4342-B048-85BDC9FD1C3A}</a:tableStyleId>
              </a:tblPr>
              <a:tblGrid>
                <a:gridCol w="680444">
                  <a:extLst>
                    <a:ext uri="{9D8B030D-6E8A-4147-A177-3AD203B41FA5}">
                      <a16:colId xmlns:a16="http://schemas.microsoft.com/office/drawing/2014/main" val="1659549832"/>
                    </a:ext>
                  </a:extLst>
                </a:gridCol>
                <a:gridCol w="591491">
                  <a:extLst>
                    <a:ext uri="{9D8B030D-6E8A-4147-A177-3AD203B41FA5}">
                      <a16:colId xmlns:a16="http://schemas.microsoft.com/office/drawing/2014/main" val="2402513394"/>
                    </a:ext>
                  </a:extLst>
                </a:gridCol>
                <a:gridCol w="680444">
                  <a:extLst>
                    <a:ext uri="{9D8B030D-6E8A-4147-A177-3AD203B41FA5}">
                      <a16:colId xmlns:a16="http://schemas.microsoft.com/office/drawing/2014/main" val="2153387745"/>
                    </a:ext>
                  </a:extLst>
                </a:gridCol>
                <a:gridCol w="680444">
                  <a:extLst>
                    <a:ext uri="{9D8B030D-6E8A-4147-A177-3AD203B41FA5}">
                      <a16:colId xmlns:a16="http://schemas.microsoft.com/office/drawing/2014/main" val="2836560684"/>
                    </a:ext>
                  </a:extLst>
                </a:gridCol>
                <a:gridCol w="680444">
                  <a:extLst>
                    <a:ext uri="{9D8B030D-6E8A-4147-A177-3AD203B41FA5}">
                      <a16:colId xmlns:a16="http://schemas.microsoft.com/office/drawing/2014/main" val="4000728183"/>
                    </a:ext>
                  </a:extLst>
                </a:gridCol>
                <a:gridCol w="680444">
                  <a:extLst>
                    <a:ext uri="{9D8B030D-6E8A-4147-A177-3AD203B41FA5}">
                      <a16:colId xmlns:a16="http://schemas.microsoft.com/office/drawing/2014/main" val="653105944"/>
                    </a:ext>
                  </a:extLst>
                </a:gridCol>
                <a:gridCol w="680444">
                  <a:extLst>
                    <a:ext uri="{9D8B030D-6E8A-4147-A177-3AD203B41FA5}">
                      <a16:colId xmlns:a16="http://schemas.microsoft.com/office/drawing/2014/main" val="3419474881"/>
                    </a:ext>
                  </a:extLst>
                </a:gridCol>
                <a:gridCol w="680444">
                  <a:extLst>
                    <a:ext uri="{9D8B030D-6E8A-4147-A177-3AD203B41FA5}">
                      <a16:colId xmlns:a16="http://schemas.microsoft.com/office/drawing/2014/main" val="765765269"/>
                    </a:ext>
                  </a:extLst>
                </a:gridCol>
              </a:tblGrid>
              <a:tr h="230378">
                <a:tc rowSpan="2">
                  <a:txBody>
                    <a:bodyPr/>
                    <a:lstStyle/>
                    <a:p>
                      <a:pPr marL="0" marR="0" algn="ctr">
                        <a:spcBef>
                          <a:spcPts val="0"/>
                        </a:spcBef>
                        <a:spcAft>
                          <a:spcPts val="0"/>
                        </a:spcAft>
                      </a:pPr>
                      <a:r>
                        <a:rPr lang="en-US" sz="1100">
                          <a:effectLst/>
                        </a:rPr>
                        <a:t>Panjang Data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gn="ctr">
                        <a:spcBef>
                          <a:spcPts val="0"/>
                        </a:spcBef>
                        <a:spcAft>
                          <a:spcPts val="0"/>
                        </a:spcAft>
                      </a:pPr>
                      <a:r>
                        <a:rPr lang="en-US" sz="1100">
                          <a:effectLst/>
                        </a:rPr>
                        <a:t>Uji Coba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6">
                  <a:txBody>
                    <a:bodyPr/>
                    <a:lstStyle/>
                    <a:p>
                      <a:pPr marL="0" marR="0" algn="ctr">
                        <a:spcBef>
                          <a:spcPts val="0"/>
                        </a:spcBef>
                        <a:spcAft>
                          <a:spcPts val="0"/>
                        </a:spcAft>
                      </a:pPr>
                      <a:r>
                        <a:rPr lang="en-US" sz="1100">
                          <a:effectLst/>
                        </a:rPr>
                        <a:t>Konfigurasi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08965951"/>
                  </a:ext>
                </a:extLst>
              </a:tr>
              <a:tr h="460758">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100">
                          <a:effectLst/>
                        </a:rPr>
                        <a:t>HS(4,3)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HS(5,4)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HS(6,5)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HS(7,6)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HS(8,7)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HS(9,8)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79836789"/>
                  </a:ext>
                </a:extLst>
              </a:tr>
              <a:tr h="460758">
                <a:tc>
                  <a:txBody>
                    <a:bodyPr/>
                    <a:lstStyle/>
                    <a:p>
                      <a:pPr marL="0" marR="0" algn="ctr">
                        <a:spcBef>
                          <a:spcPts val="0"/>
                        </a:spcBef>
                        <a:spcAft>
                          <a:spcPts val="0"/>
                        </a:spcAft>
                      </a:pPr>
                      <a:r>
                        <a:rPr lang="en-US" sz="1100">
                          <a:effectLst/>
                        </a:rPr>
                        <a:t>584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Waktu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0.05804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0.04692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0.04142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0.03231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0.02948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0.03005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72088711"/>
                  </a:ext>
                </a:extLst>
              </a:tr>
              <a:tr h="460758">
                <a:tc>
                  <a:txBody>
                    <a:bodyPr/>
                    <a:lstStyle/>
                    <a:p>
                      <a:pPr marL="0" marR="0" algn="ctr">
                        <a:spcBef>
                          <a:spcPts val="0"/>
                        </a:spcBef>
                        <a:spcAft>
                          <a:spcPts val="0"/>
                        </a:spcAft>
                      </a:pPr>
                      <a:r>
                        <a:rPr lang="en-US" sz="1100">
                          <a:effectLst/>
                        </a:rPr>
                        <a:t>980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Waktu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0.09688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0.08148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0.0688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0.05472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0.0529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0.0499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93746855"/>
                  </a:ext>
                </a:extLst>
              </a:tr>
              <a:tr h="460758">
                <a:tc>
                  <a:txBody>
                    <a:bodyPr/>
                    <a:lstStyle/>
                    <a:p>
                      <a:pPr marL="0" marR="0" algn="ctr">
                        <a:spcBef>
                          <a:spcPts val="0"/>
                        </a:spcBef>
                        <a:spcAft>
                          <a:spcPts val="0"/>
                        </a:spcAft>
                      </a:pPr>
                      <a:r>
                        <a:rPr lang="en-US" sz="1100">
                          <a:effectLst/>
                        </a:rPr>
                        <a:t>1280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Waktu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0.12733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0.11091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0.0877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0.07781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0.0784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gagal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78445923"/>
                  </a:ext>
                </a:extLst>
              </a:tr>
              <a:tr h="460758">
                <a:tc>
                  <a:txBody>
                    <a:bodyPr/>
                    <a:lstStyle/>
                    <a:p>
                      <a:pPr marL="0" marR="0" algn="ctr">
                        <a:spcBef>
                          <a:spcPts val="0"/>
                        </a:spcBef>
                        <a:spcAft>
                          <a:spcPts val="0"/>
                        </a:spcAft>
                      </a:pPr>
                      <a:r>
                        <a:rPr lang="en-US" sz="1100">
                          <a:effectLst/>
                        </a:rPr>
                        <a:t>1345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Waktu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0.13365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0.11642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0.09174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dirty="0">
                          <a:effectLst/>
                        </a:rPr>
                        <a:t>0.08168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0.08238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gagal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89544125"/>
                  </a:ext>
                </a:extLst>
              </a:tr>
              <a:tr h="460758">
                <a:tc>
                  <a:txBody>
                    <a:bodyPr/>
                    <a:lstStyle/>
                    <a:p>
                      <a:pPr marL="0" marR="0" algn="ctr">
                        <a:spcBef>
                          <a:spcPts val="0"/>
                        </a:spcBef>
                        <a:spcAft>
                          <a:spcPts val="0"/>
                        </a:spcAft>
                      </a:pPr>
                      <a:r>
                        <a:rPr lang="id-ID" sz="1100">
                          <a:effectLst/>
                        </a:rPr>
                        <a:t>1870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Waktu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0.19124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0.16759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0.14966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0.14012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gagal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dirty="0">
                          <a:effectLst/>
                        </a:rPr>
                        <a:t>g</a:t>
                      </a:r>
                      <a:r>
                        <a:rPr lang="id-ID" sz="1100" dirty="0">
                          <a:effectLst/>
                        </a:rPr>
                        <a:t>agal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2537386"/>
                  </a:ext>
                </a:extLst>
              </a:tr>
            </a:tbl>
          </a:graphicData>
        </a:graphic>
      </p:graphicFrame>
    </p:spTree>
    <p:extLst>
      <p:ext uri="{BB962C8B-B14F-4D97-AF65-F5344CB8AC3E}">
        <p14:creationId xmlns:p14="http://schemas.microsoft.com/office/powerpoint/2010/main" val="381562059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Autofit/>
          </a:bodyPr>
          <a:lstStyle/>
          <a:p>
            <a:r>
              <a:rPr lang="en" sz="2800" dirty="0">
                <a:solidFill>
                  <a:schemeClr val="bg1"/>
                </a:solidFill>
                <a:latin typeface="Bebas"/>
              </a:rPr>
              <a:t>Uji Coba dan Evaluasi</a:t>
            </a:r>
            <a:endParaRPr lang="en-US" sz="2800" dirty="0">
              <a:solidFill>
                <a:schemeClr val="bg1"/>
              </a:solidFill>
              <a:latin typeface="Bebas"/>
            </a:endParaRPr>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
        <p:nvSpPr>
          <p:cNvPr id="10" name="Rectangle 9"/>
          <p:cNvSpPr/>
          <p:nvPr/>
        </p:nvSpPr>
        <p:spPr>
          <a:xfrm>
            <a:off x="2372139" y="2080680"/>
            <a:ext cx="7563020" cy="400110"/>
          </a:xfrm>
          <a:prstGeom prst="rect">
            <a:avLst/>
          </a:prstGeom>
        </p:spPr>
        <p:txBody>
          <a:bodyPr wrap="square">
            <a:spAutoFit/>
          </a:bodyPr>
          <a:lstStyle/>
          <a:p>
            <a:pPr algn="ctr"/>
            <a:r>
              <a:rPr lang="en" sz="2000" dirty="0">
                <a:solidFill>
                  <a:schemeClr val="tx1">
                    <a:lumMod val="65000"/>
                    <a:lumOff val="35000"/>
                  </a:schemeClr>
                </a:solidFill>
                <a:latin typeface="Open Sans Light" panose="020B0306030504020204"/>
              </a:rPr>
              <a:t>Evaluasi Pengujian Performa Sistem – Waktu Dekompresi Data</a:t>
            </a:r>
            <a:endParaRPr lang="en-US" sz="2000" dirty="0">
              <a:solidFill>
                <a:schemeClr val="tx1">
                  <a:lumMod val="65000"/>
                  <a:lumOff val="35000"/>
                </a:schemeClr>
              </a:solidFill>
              <a:latin typeface="Open Sans Light" panose="020B0306030504020204"/>
              <a:ea typeface="Open Sans Light" panose="020B0306030504020204" pitchFamily="34" charset="0"/>
              <a:cs typeface="Open Sans Light" panose="020B0306030504020204" pitchFamily="34" charset="0"/>
            </a:endParaRPr>
          </a:p>
        </p:txBody>
      </p:sp>
      <p:sp>
        <p:nvSpPr>
          <p:cNvPr id="11" name="Rectangle 10"/>
          <p:cNvSpPr/>
          <p:nvPr/>
        </p:nvSpPr>
        <p:spPr>
          <a:xfrm>
            <a:off x="1364974" y="1991972"/>
            <a:ext cx="9157252" cy="39377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70A7100C-9C91-474E-89B2-D60B727BCFBC}"/>
              </a:ext>
            </a:extLst>
          </p:cNvPr>
          <p:cNvGraphicFramePr>
            <a:graphicFrameLocks noGrp="1"/>
          </p:cNvGraphicFramePr>
          <p:nvPr>
            <p:extLst>
              <p:ext uri="{D42A27DB-BD31-4B8C-83A1-F6EECF244321}">
                <p14:modId xmlns:p14="http://schemas.microsoft.com/office/powerpoint/2010/main" val="979876589"/>
              </p:ext>
            </p:extLst>
          </p:nvPr>
        </p:nvGraphicFramePr>
        <p:xfrm>
          <a:off x="3517554" y="2695448"/>
          <a:ext cx="5156891" cy="3019639"/>
        </p:xfrm>
        <a:graphic>
          <a:graphicData uri="http://schemas.openxmlformats.org/drawingml/2006/table">
            <a:tbl>
              <a:tblPr firstRow="1" firstCol="1" bandRow="1">
                <a:tableStyleId>{5C22544A-7EE6-4342-B048-85BDC9FD1C3A}</a:tableStyleId>
              </a:tblPr>
              <a:tblGrid>
                <a:gridCol w="662057">
                  <a:extLst>
                    <a:ext uri="{9D8B030D-6E8A-4147-A177-3AD203B41FA5}">
                      <a16:colId xmlns:a16="http://schemas.microsoft.com/office/drawing/2014/main" val="2460993833"/>
                    </a:ext>
                  </a:extLst>
                </a:gridCol>
                <a:gridCol w="522492">
                  <a:extLst>
                    <a:ext uri="{9D8B030D-6E8A-4147-A177-3AD203B41FA5}">
                      <a16:colId xmlns:a16="http://schemas.microsoft.com/office/drawing/2014/main" val="1634675889"/>
                    </a:ext>
                  </a:extLst>
                </a:gridCol>
                <a:gridCol w="662057">
                  <a:extLst>
                    <a:ext uri="{9D8B030D-6E8A-4147-A177-3AD203B41FA5}">
                      <a16:colId xmlns:a16="http://schemas.microsoft.com/office/drawing/2014/main" val="1448891210"/>
                    </a:ext>
                  </a:extLst>
                </a:gridCol>
                <a:gridCol w="662057">
                  <a:extLst>
                    <a:ext uri="{9D8B030D-6E8A-4147-A177-3AD203B41FA5}">
                      <a16:colId xmlns:a16="http://schemas.microsoft.com/office/drawing/2014/main" val="1282431967"/>
                    </a:ext>
                  </a:extLst>
                </a:gridCol>
                <a:gridCol w="662057">
                  <a:extLst>
                    <a:ext uri="{9D8B030D-6E8A-4147-A177-3AD203B41FA5}">
                      <a16:colId xmlns:a16="http://schemas.microsoft.com/office/drawing/2014/main" val="2901970438"/>
                    </a:ext>
                  </a:extLst>
                </a:gridCol>
                <a:gridCol w="662057">
                  <a:extLst>
                    <a:ext uri="{9D8B030D-6E8A-4147-A177-3AD203B41FA5}">
                      <a16:colId xmlns:a16="http://schemas.microsoft.com/office/drawing/2014/main" val="3169106783"/>
                    </a:ext>
                  </a:extLst>
                </a:gridCol>
                <a:gridCol w="662057">
                  <a:extLst>
                    <a:ext uri="{9D8B030D-6E8A-4147-A177-3AD203B41FA5}">
                      <a16:colId xmlns:a16="http://schemas.microsoft.com/office/drawing/2014/main" val="237684886"/>
                    </a:ext>
                  </a:extLst>
                </a:gridCol>
                <a:gridCol w="662057">
                  <a:extLst>
                    <a:ext uri="{9D8B030D-6E8A-4147-A177-3AD203B41FA5}">
                      <a16:colId xmlns:a16="http://schemas.microsoft.com/office/drawing/2014/main" val="1733936306"/>
                    </a:ext>
                  </a:extLst>
                </a:gridCol>
              </a:tblGrid>
              <a:tr h="232279">
                <a:tc rowSpan="2">
                  <a:txBody>
                    <a:bodyPr/>
                    <a:lstStyle/>
                    <a:p>
                      <a:pPr marL="0" marR="0" algn="ctr">
                        <a:spcBef>
                          <a:spcPts val="0"/>
                        </a:spcBef>
                        <a:spcAft>
                          <a:spcPts val="0"/>
                        </a:spcAft>
                      </a:pPr>
                      <a:r>
                        <a:rPr lang="en-US" sz="1100">
                          <a:effectLst/>
                        </a:rPr>
                        <a:t>Panjang Data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gn="ctr">
                        <a:spcBef>
                          <a:spcPts val="0"/>
                        </a:spcBef>
                        <a:spcAft>
                          <a:spcPts val="0"/>
                        </a:spcAft>
                      </a:pPr>
                      <a:r>
                        <a:rPr lang="en-US" sz="1100">
                          <a:effectLst/>
                        </a:rPr>
                        <a:t>Uji Coba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6">
                  <a:txBody>
                    <a:bodyPr/>
                    <a:lstStyle/>
                    <a:p>
                      <a:pPr marL="0" marR="0" algn="ctr">
                        <a:spcBef>
                          <a:spcPts val="0"/>
                        </a:spcBef>
                        <a:spcAft>
                          <a:spcPts val="0"/>
                        </a:spcAft>
                      </a:pPr>
                      <a:r>
                        <a:rPr lang="en-US" sz="1100">
                          <a:effectLst/>
                        </a:rPr>
                        <a:t>Konfigurasi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86179907"/>
                  </a:ext>
                </a:extLst>
              </a:tr>
              <a:tr h="464560">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100">
                          <a:effectLst/>
                        </a:rPr>
                        <a:t>HS(4,3)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HS(5,4)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HS(6,5)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HS(7,6)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HS(8,7)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HS(9,8)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69849553"/>
                  </a:ext>
                </a:extLst>
              </a:tr>
              <a:tr h="464560">
                <a:tc>
                  <a:txBody>
                    <a:bodyPr/>
                    <a:lstStyle/>
                    <a:p>
                      <a:pPr marL="0" marR="0" algn="ctr">
                        <a:spcBef>
                          <a:spcPts val="0"/>
                        </a:spcBef>
                        <a:spcAft>
                          <a:spcPts val="0"/>
                        </a:spcAft>
                      </a:pPr>
                      <a:r>
                        <a:rPr lang="en-US" sz="1100">
                          <a:effectLst/>
                        </a:rPr>
                        <a:t>584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Waktu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0.020436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0.018062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0.016648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0.013286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0.011669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0.011856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44758105"/>
                  </a:ext>
                </a:extLst>
              </a:tr>
              <a:tr h="464560">
                <a:tc>
                  <a:txBody>
                    <a:bodyPr/>
                    <a:lstStyle/>
                    <a:p>
                      <a:pPr marL="0" marR="0" algn="ctr">
                        <a:spcBef>
                          <a:spcPts val="0"/>
                        </a:spcBef>
                        <a:spcAft>
                          <a:spcPts val="0"/>
                        </a:spcAft>
                      </a:pPr>
                      <a:r>
                        <a:rPr lang="en-US" sz="1100">
                          <a:effectLst/>
                        </a:rPr>
                        <a:t>980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Waktu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0.033833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0.031182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0.027464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0.022094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0.01983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0.018288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75022907"/>
                  </a:ext>
                </a:extLst>
              </a:tr>
              <a:tr h="464560">
                <a:tc>
                  <a:txBody>
                    <a:bodyPr/>
                    <a:lstStyle/>
                    <a:p>
                      <a:pPr marL="0" marR="0" algn="ctr">
                        <a:spcBef>
                          <a:spcPts val="0"/>
                        </a:spcBef>
                        <a:spcAft>
                          <a:spcPts val="0"/>
                        </a:spcAft>
                      </a:pPr>
                      <a:r>
                        <a:rPr lang="en-US" sz="1100">
                          <a:effectLst/>
                        </a:rPr>
                        <a:t>1280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Waktu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0.044415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0.042452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0.034629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0.030599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0.027731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gagal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84269809"/>
                  </a:ext>
                </a:extLst>
              </a:tr>
              <a:tr h="464560">
                <a:tc>
                  <a:txBody>
                    <a:bodyPr/>
                    <a:lstStyle/>
                    <a:p>
                      <a:pPr marL="0" marR="0" algn="ctr">
                        <a:spcBef>
                          <a:spcPts val="0"/>
                        </a:spcBef>
                        <a:spcAft>
                          <a:spcPts val="0"/>
                        </a:spcAft>
                      </a:pPr>
                      <a:r>
                        <a:rPr lang="en-US" sz="1100">
                          <a:effectLst/>
                        </a:rPr>
                        <a:t>1345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Waktu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0.046591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0.044518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0.036244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0.032141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0.028978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gagal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37292447"/>
                  </a:ext>
                </a:extLst>
              </a:tr>
              <a:tr h="464560">
                <a:tc>
                  <a:txBody>
                    <a:bodyPr/>
                    <a:lstStyle/>
                    <a:p>
                      <a:pPr marL="0" marR="0" algn="ctr">
                        <a:spcBef>
                          <a:spcPts val="0"/>
                        </a:spcBef>
                        <a:spcAft>
                          <a:spcPts val="0"/>
                        </a:spcAft>
                      </a:pPr>
                      <a:r>
                        <a:rPr lang="id-ID" sz="1100">
                          <a:effectLst/>
                        </a:rPr>
                        <a:t>1870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Waktu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0.066589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0.064135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0.059676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0.055481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gagal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dirty="0">
                          <a:effectLst/>
                        </a:rPr>
                        <a:t>gagal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87275645"/>
                  </a:ext>
                </a:extLst>
              </a:tr>
            </a:tbl>
          </a:graphicData>
        </a:graphic>
      </p:graphicFrame>
    </p:spTree>
    <p:extLst>
      <p:ext uri="{BB962C8B-B14F-4D97-AF65-F5344CB8AC3E}">
        <p14:creationId xmlns:p14="http://schemas.microsoft.com/office/powerpoint/2010/main" val="323379817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rmAutofit/>
          </a:bodyPr>
          <a:lstStyle/>
          <a:p>
            <a:r>
              <a:rPr lang="en" sz="4000" dirty="0">
                <a:solidFill>
                  <a:schemeClr val="bg1"/>
                </a:solidFill>
                <a:latin typeface="Bebas"/>
              </a:rPr>
              <a:t>Outline</a:t>
            </a:r>
            <a:endParaRPr lang="en-US" sz="4000" dirty="0">
              <a:solidFill>
                <a:schemeClr val="bg1"/>
              </a:solidFill>
              <a:latin typeface="Bebas"/>
            </a:endParaRPr>
          </a:p>
        </p:txBody>
      </p:sp>
      <p:grpSp>
        <p:nvGrpSpPr>
          <p:cNvPr id="16" name="Group 146"/>
          <p:cNvGrpSpPr/>
          <p:nvPr/>
        </p:nvGrpSpPr>
        <p:grpSpPr>
          <a:xfrm>
            <a:off x="728870" y="2033309"/>
            <a:ext cx="2117175" cy="3980940"/>
            <a:chOff x="0" y="0"/>
            <a:chExt cx="2367098" cy="4450872"/>
          </a:xfrm>
        </p:grpSpPr>
        <p:sp>
          <p:nvSpPr>
            <p:cNvPr id="17" name="Shape 141"/>
            <p:cNvSpPr/>
            <p:nvPr/>
          </p:nvSpPr>
          <p:spPr>
            <a:xfrm>
              <a:off x="0" y="1565059"/>
              <a:ext cx="2367098" cy="2885813"/>
            </a:xfrm>
            <a:custGeom>
              <a:avLst/>
              <a:gdLst/>
              <a:ahLst/>
              <a:cxnLst>
                <a:cxn ang="0">
                  <a:pos x="wd2" y="hd2"/>
                </a:cxn>
                <a:cxn ang="5400000">
                  <a:pos x="wd2" y="hd2"/>
                </a:cxn>
                <a:cxn ang="10800000">
                  <a:pos x="wd2" y="hd2"/>
                </a:cxn>
                <a:cxn ang="16200000">
                  <a:pos x="wd2" y="hd2"/>
                </a:cxn>
              </a:cxnLst>
              <a:rect l="0" t="0" r="r" b="b"/>
              <a:pathLst>
                <a:path w="21600" h="21600" extrusionOk="0">
                  <a:moveTo>
                    <a:pt x="21600" y="16528"/>
                  </a:moveTo>
                  <a:lnTo>
                    <a:pt x="0" y="21600"/>
                  </a:lnTo>
                  <a:lnTo>
                    <a:pt x="0" y="5071"/>
                  </a:lnTo>
                  <a:lnTo>
                    <a:pt x="21600" y="0"/>
                  </a:lnTo>
                  <a:cubicBezTo>
                    <a:pt x="21600" y="0"/>
                    <a:pt x="21600" y="16528"/>
                    <a:pt x="21600" y="16528"/>
                  </a:cubicBezTo>
                  <a:close/>
                </a:path>
              </a:pathLst>
            </a:custGeom>
            <a:solidFill>
              <a:srgbClr val="00C1E8"/>
            </a:solidFill>
            <a:ln w="12700" cap="flat">
              <a:solidFill>
                <a:schemeClr val="bg2">
                  <a:lumMod val="25000"/>
                </a:schemeClr>
              </a:solidFill>
              <a:prstDash val="solid"/>
              <a:miter lim="400000"/>
            </a:ln>
            <a:effectLst/>
          </p:spPr>
          <p:txBody>
            <a:bodyPr wrap="square" lIns="20320" tIns="20320" rIns="20320" bIns="20320" numCol="1" anchor="ctr">
              <a:noAutofit/>
            </a:bodyPr>
            <a:lstStyle/>
            <a:p>
              <a:pPr defTabSz="584200">
                <a:defRPr sz="2800">
                  <a:solidFill>
                    <a:srgbClr val="02BCD2"/>
                  </a:solidFill>
                  <a:effectLst>
                    <a:outerShdw blurRad="38100" dist="12700" dir="5400000" rotWithShape="0">
                      <a:srgbClr val="000000">
                        <a:alpha val="50000"/>
                      </a:srgbClr>
                    </a:outerShdw>
                  </a:effectLst>
                </a:defRPr>
              </a:pPr>
              <a:endParaRPr/>
            </a:p>
          </p:txBody>
        </p:sp>
        <p:sp>
          <p:nvSpPr>
            <p:cNvPr id="18" name="Shape 142"/>
            <p:cNvSpPr/>
            <p:nvPr/>
          </p:nvSpPr>
          <p:spPr>
            <a:xfrm>
              <a:off x="19066" y="2409438"/>
              <a:ext cx="2328965" cy="79174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7093" tIns="27093" rIns="27093" bIns="27093" numCol="1" anchor="t">
              <a:noAutofit/>
            </a:bodyPr>
            <a:lstStyle>
              <a:lvl1pPr>
                <a:defRPr sz="2600">
                  <a:solidFill>
                    <a:srgbClr val="FFFFFF"/>
                  </a:solidFill>
                  <a:latin typeface="Helvetica"/>
                  <a:ea typeface="Helvetica"/>
                  <a:cs typeface="Helvetica"/>
                  <a:sym typeface="Helvetica"/>
                </a:defRPr>
              </a:lvl1pPr>
            </a:lstStyle>
            <a:p>
              <a:pPr algn="ctr"/>
              <a:r>
                <a:rPr sz="2400" dirty="0" err="1">
                  <a:latin typeface="Open Sans Light" panose="020B0306030504020204"/>
                </a:rPr>
                <a:t>Pendahuluan</a:t>
              </a:r>
              <a:endParaRPr sz="2400" dirty="0">
                <a:latin typeface="Open Sans Light" panose="020B0306030504020204"/>
              </a:endParaRPr>
            </a:p>
          </p:txBody>
        </p:sp>
        <p:sp>
          <p:nvSpPr>
            <p:cNvPr id="19" name="Shape 143"/>
            <p:cNvSpPr/>
            <p:nvPr/>
          </p:nvSpPr>
          <p:spPr>
            <a:xfrm>
              <a:off x="718865" y="0"/>
              <a:ext cx="1358736" cy="4061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7093" tIns="27093" rIns="27093" bIns="27093" numCol="1" anchor="t">
              <a:noAutofit/>
            </a:bodyPr>
            <a:lstStyle>
              <a:lvl1pPr algn="l">
                <a:defRPr sz="1600">
                  <a:solidFill>
                    <a:srgbClr val="FFFFFF"/>
                  </a:solidFill>
                  <a:latin typeface="Helvetica"/>
                  <a:ea typeface="Helvetica"/>
                  <a:cs typeface="Helvetica"/>
                  <a:sym typeface="Helvetica"/>
                </a:defRPr>
              </a:lvl1pPr>
            </a:lstStyle>
            <a:p>
              <a:r>
                <a:rPr sz="1400" dirty="0" err="1">
                  <a:solidFill>
                    <a:schemeClr val="bg2">
                      <a:lumMod val="10000"/>
                    </a:schemeClr>
                  </a:solidFill>
                  <a:latin typeface="Bebas"/>
                </a:rPr>
                <a:t>Pendahuluan</a:t>
              </a:r>
              <a:endParaRPr sz="1400" dirty="0">
                <a:solidFill>
                  <a:schemeClr val="bg2">
                    <a:lumMod val="10000"/>
                  </a:schemeClr>
                </a:solidFill>
                <a:latin typeface="Bebas"/>
              </a:endParaRPr>
            </a:p>
          </p:txBody>
        </p:sp>
        <p:sp>
          <p:nvSpPr>
            <p:cNvPr id="20" name="Shape 144"/>
            <p:cNvSpPr/>
            <p:nvPr/>
          </p:nvSpPr>
          <p:spPr>
            <a:xfrm rot="10800000">
              <a:off x="11943" y="173880"/>
              <a:ext cx="586285" cy="208278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path>
              </a:pathLst>
            </a:custGeom>
            <a:ln w="9525" cap="flat" cmpd="sng" algn="ctr">
              <a:solidFill>
                <a:schemeClr val="bg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square" lIns="20320" tIns="20320" rIns="20320" bIns="20320" numCol="1" anchor="ctr">
              <a:noAutofit/>
            </a:bodyPr>
            <a:lstStyle/>
            <a:p>
              <a:pPr defTabSz="243840">
                <a:defRPr sz="1600">
                  <a:solidFill>
                    <a:srgbClr val="FFFFFF"/>
                  </a:solidFill>
                  <a:effectLst>
                    <a:outerShdw blurRad="38100" dist="12700" dir="5400000" rotWithShape="0">
                      <a:srgbClr val="000000">
                        <a:alpha val="50000"/>
                      </a:srgbClr>
                    </a:outerShdw>
                  </a:effectLst>
                </a:defRPr>
              </a:pPr>
              <a:endParaRPr/>
            </a:p>
          </p:txBody>
        </p:sp>
        <p:sp>
          <p:nvSpPr>
            <p:cNvPr id="21" name="Shape 145"/>
            <p:cNvSpPr/>
            <p:nvPr/>
          </p:nvSpPr>
          <p:spPr>
            <a:xfrm>
              <a:off x="256780" y="676618"/>
              <a:ext cx="2091249" cy="1131089"/>
            </a:xfrm>
            <a:prstGeom prst="rect">
              <a:avLst/>
            </a:prstGeom>
            <a:noFill/>
            <a:ln w="12700" cap="flat">
              <a:noFill/>
              <a:round/>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2438400">
                <a:lnSpc>
                  <a:spcPct val="120000"/>
                </a:lnSpc>
                <a:buFont typeface="Helvetica"/>
                <a:defRPr sz="1200">
                  <a:solidFill>
                    <a:srgbClr val="FFFFFF"/>
                  </a:solidFill>
                  <a:uFill>
                    <a:solidFill>
                      <a:srgbClr val="000000"/>
                    </a:solidFill>
                  </a:uFill>
                  <a:latin typeface="Helvetica"/>
                  <a:ea typeface="Helvetica"/>
                  <a:cs typeface="Helvetica"/>
                  <a:sym typeface="Helvetica"/>
                </a:defRPr>
              </a:lvl1pPr>
            </a:lstStyle>
            <a:p>
              <a:r>
                <a:rPr dirty="0" err="1">
                  <a:solidFill>
                    <a:schemeClr val="bg2">
                      <a:lumMod val="50000"/>
                    </a:schemeClr>
                  </a:solidFill>
                  <a:latin typeface="Bebas"/>
                </a:rPr>
                <a:t>Berisi</a:t>
              </a:r>
              <a:r>
                <a:rPr dirty="0">
                  <a:solidFill>
                    <a:schemeClr val="bg2">
                      <a:lumMod val="50000"/>
                    </a:schemeClr>
                  </a:solidFill>
                  <a:latin typeface="Bebas"/>
                </a:rPr>
                <a:t> </a:t>
              </a:r>
              <a:r>
                <a:rPr dirty="0" err="1">
                  <a:solidFill>
                    <a:schemeClr val="bg2">
                      <a:lumMod val="50000"/>
                    </a:schemeClr>
                  </a:solidFill>
                  <a:latin typeface="Bebas"/>
                </a:rPr>
                <a:t>latar</a:t>
              </a:r>
              <a:r>
                <a:rPr dirty="0">
                  <a:solidFill>
                    <a:schemeClr val="bg2">
                      <a:lumMod val="50000"/>
                    </a:schemeClr>
                  </a:solidFill>
                  <a:latin typeface="Bebas"/>
                </a:rPr>
                <a:t> </a:t>
              </a:r>
              <a:r>
                <a:rPr dirty="0" err="1">
                  <a:solidFill>
                    <a:schemeClr val="bg2">
                      <a:lumMod val="50000"/>
                    </a:schemeClr>
                  </a:solidFill>
                  <a:latin typeface="Bebas"/>
                </a:rPr>
                <a:t>belakang</a:t>
              </a:r>
              <a:r>
                <a:rPr dirty="0">
                  <a:solidFill>
                    <a:schemeClr val="bg2">
                      <a:lumMod val="50000"/>
                    </a:schemeClr>
                  </a:solidFill>
                  <a:latin typeface="Bebas"/>
                </a:rPr>
                <a:t>, </a:t>
              </a:r>
              <a:r>
                <a:rPr dirty="0" err="1">
                  <a:solidFill>
                    <a:schemeClr val="bg2">
                      <a:lumMod val="50000"/>
                    </a:schemeClr>
                  </a:solidFill>
                  <a:latin typeface="Bebas"/>
                </a:rPr>
                <a:t>rumusan</a:t>
              </a:r>
              <a:r>
                <a:rPr dirty="0">
                  <a:solidFill>
                    <a:schemeClr val="bg2">
                      <a:lumMod val="50000"/>
                    </a:schemeClr>
                  </a:solidFill>
                  <a:latin typeface="Bebas"/>
                </a:rPr>
                <a:t> </a:t>
              </a:r>
              <a:r>
                <a:rPr dirty="0" err="1">
                  <a:solidFill>
                    <a:schemeClr val="bg2">
                      <a:lumMod val="50000"/>
                    </a:schemeClr>
                  </a:solidFill>
                  <a:latin typeface="Bebas"/>
                </a:rPr>
                <a:t>masalah</a:t>
              </a:r>
              <a:r>
                <a:rPr dirty="0">
                  <a:solidFill>
                    <a:schemeClr val="bg2">
                      <a:lumMod val="50000"/>
                    </a:schemeClr>
                  </a:solidFill>
                  <a:latin typeface="Bebas"/>
                </a:rPr>
                <a:t> </a:t>
              </a:r>
              <a:r>
                <a:rPr dirty="0" err="1">
                  <a:solidFill>
                    <a:schemeClr val="bg2">
                      <a:lumMod val="50000"/>
                    </a:schemeClr>
                  </a:solidFill>
                  <a:latin typeface="Bebas"/>
                </a:rPr>
                <a:t>dan</a:t>
              </a:r>
              <a:r>
                <a:rPr dirty="0">
                  <a:solidFill>
                    <a:schemeClr val="bg2">
                      <a:lumMod val="50000"/>
                    </a:schemeClr>
                  </a:solidFill>
                  <a:latin typeface="Bebas"/>
                </a:rPr>
                <a:t> </a:t>
              </a:r>
              <a:r>
                <a:rPr dirty="0" err="1">
                  <a:solidFill>
                    <a:schemeClr val="bg2">
                      <a:lumMod val="50000"/>
                    </a:schemeClr>
                  </a:solidFill>
                  <a:latin typeface="Bebas"/>
                </a:rPr>
                <a:t>batasan</a:t>
              </a:r>
              <a:r>
                <a:rPr dirty="0">
                  <a:solidFill>
                    <a:schemeClr val="bg2">
                      <a:lumMod val="50000"/>
                    </a:schemeClr>
                  </a:solidFill>
                  <a:latin typeface="Bebas"/>
                </a:rPr>
                <a:t>, </a:t>
              </a:r>
              <a:r>
                <a:rPr dirty="0" err="1">
                  <a:solidFill>
                    <a:schemeClr val="bg2">
                      <a:lumMod val="50000"/>
                    </a:schemeClr>
                  </a:solidFill>
                  <a:latin typeface="Bebas"/>
                </a:rPr>
                <a:t>serta</a:t>
              </a:r>
              <a:r>
                <a:rPr dirty="0">
                  <a:solidFill>
                    <a:schemeClr val="bg2">
                      <a:lumMod val="50000"/>
                    </a:schemeClr>
                  </a:solidFill>
                  <a:latin typeface="Bebas"/>
                </a:rPr>
                <a:t> </a:t>
              </a:r>
              <a:r>
                <a:rPr dirty="0" err="1">
                  <a:solidFill>
                    <a:schemeClr val="bg2">
                      <a:lumMod val="50000"/>
                    </a:schemeClr>
                  </a:solidFill>
                  <a:latin typeface="Bebas"/>
                </a:rPr>
                <a:t>tujuan</a:t>
              </a:r>
              <a:r>
                <a:rPr dirty="0">
                  <a:solidFill>
                    <a:schemeClr val="bg2">
                      <a:lumMod val="50000"/>
                    </a:schemeClr>
                  </a:solidFill>
                  <a:latin typeface="Bebas"/>
                </a:rPr>
                <a:t> </a:t>
              </a:r>
              <a:r>
                <a:rPr dirty="0" err="1">
                  <a:solidFill>
                    <a:schemeClr val="bg2">
                      <a:lumMod val="50000"/>
                    </a:schemeClr>
                  </a:solidFill>
                  <a:latin typeface="Bebas"/>
                </a:rPr>
                <a:t>dan</a:t>
              </a:r>
              <a:r>
                <a:rPr dirty="0">
                  <a:solidFill>
                    <a:schemeClr val="bg2">
                      <a:lumMod val="50000"/>
                    </a:schemeClr>
                  </a:solidFill>
                  <a:latin typeface="Bebas"/>
                </a:rPr>
                <a:t> </a:t>
              </a:r>
              <a:r>
                <a:rPr dirty="0" err="1">
                  <a:solidFill>
                    <a:schemeClr val="bg2">
                      <a:lumMod val="50000"/>
                    </a:schemeClr>
                  </a:solidFill>
                  <a:latin typeface="Bebas"/>
                </a:rPr>
                <a:t>manfaat</a:t>
              </a:r>
              <a:r>
                <a:rPr dirty="0">
                  <a:solidFill>
                    <a:schemeClr val="bg2">
                      <a:lumMod val="50000"/>
                    </a:schemeClr>
                  </a:solidFill>
                  <a:latin typeface="Bebas"/>
                </a:rPr>
                <a:t>.</a:t>
              </a:r>
            </a:p>
          </p:txBody>
        </p:sp>
      </p:grpSp>
      <p:grpSp>
        <p:nvGrpSpPr>
          <p:cNvPr id="46" name="Group 146"/>
          <p:cNvGrpSpPr/>
          <p:nvPr/>
        </p:nvGrpSpPr>
        <p:grpSpPr>
          <a:xfrm>
            <a:off x="2846044" y="1889335"/>
            <a:ext cx="2117175" cy="3980940"/>
            <a:chOff x="0" y="0"/>
            <a:chExt cx="2367098" cy="4450872"/>
          </a:xfrm>
        </p:grpSpPr>
        <p:sp>
          <p:nvSpPr>
            <p:cNvPr id="47" name="Shape 141"/>
            <p:cNvSpPr/>
            <p:nvPr/>
          </p:nvSpPr>
          <p:spPr>
            <a:xfrm>
              <a:off x="0" y="1565059"/>
              <a:ext cx="2367098" cy="2885813"/>
            </a:xfrm>
            <a:custGeom>
              <a:avLst/>
              <a:gdLst/>
              <a:ahLst/>
              <a:cxnLst>
                <a:cxn ang="0">
                  <a:pos x="wd2" y="hd2"/>
                </a:cxn>
                <a:cxn ang="5400000">
                  <a:pos x="wd2" y="hd2"/>
                </a:cxn>
                <a:cxn ang="10800000">
                  <a:pos x="wd2" y="hd2"/>
                </a:cxn>
                <a:cxn ang="16200000">
                  <a:pos x="wd2" y="hd2"/>
                </a:cxn>
              </a:cxnLst>
              <a:rect l="0" t="0" r="r" b="b"/>
              <a:pathLst>
                <a:path w="21600" h="21600" extrusionOk="0">
                  <a:moveTo>
                    <a:pt x="21600" y="16528"/>
                  </a:moveTo>
                  <a:lnTo>
                    <a:pt x="0" y="21600"/>
                  </a:lnTo>
                  <a:lnTo>
                    <a:pt x="0" y="5071"/>
                  </a:lnTo>
                  <a:lnTo>
                    <a:pt x="21600" y="0"/>
                  </a:lnTo>
                  <a:cubicBezTo>
                    <a:pt x="21600" y="0"/>
                    <a:pt x="21600" y="16528"/>
                    <a:pt x="21600" y="16528"/>
                  </a:cubicBezTo>
                  <a:close/>
                </a:path>
              </a:pathLst>
            </a:custGeom>
            <a:solidFill>
              <a:srgbClr val="00C1E8"/>
            </a:solidFill>
            <a:ln w="12700" cap="flat">
              <a:solidFill>
                <a:schemeClr val="bg2">
                  <a:lumMod val="25000"/>
                </a:schemeClr>
              </a:solidFill>
              <a:prstDash val="solid"/>
              <a:miter lim="400000"/>
            </a:ln>
            <a:effectLst/>
          </p:spPr>
          <p:txBody>
            <a:bodyPr wrap="square" lIns="20320" tIns="20320" rIns="20320" bIns="20320" numCol="1" anchor="ctr">
              <a:noAutofit/>
            </a:bodyPr>
            <a:lstStyle/>
            <a:p>
              <a:pPr defTabSz="584200">
                <a:defRPr sz="2800">
                  <a:solidFill>
                    <a:srgbClr val="02BCD2"/>
                  </a:solidFill>
                  <a:effectLst>
                    <a:outerShdw blurRad="38100" dist="12700" dir="5400000" rotWithShape="0">
                      <a:srgbClr val="000000">
                        <a:alpha val="50000"/>
                      </a:srgbClr>
                    </a:outerShdw>
                  </a:effectLst>
                </a:defRPr>
              </a:pPr>
              <a:endParaRPr/>
            </a:p>
          </p:txBody>
        </p:sp>
        <p:sp>
          <p:nvSpPr>
            <p:cNvPr id="48" name="Shape 142"/>
            <p:cNvSpPr/>
            <p:nvPr/>
          </p:nvSpPr>
          <p:spPr>
            <a:xfrm>
              <a:off x="19066" y="2409438"/>
              <a:ext cx="2328965" cy="79174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7093" tIns="27093" rIns="27093" bIns="27093" numCol="1" anchor="t">
              <a:noAutofit/>
            </a:bodyPr>
            <a:lstStyle>
              <a:lvl1pPr>
                <a:defRPr sz="2600">
                  <a:solidFill>
                    <a:srgbClr val="FFFFFF"/>
                  </a:solidFill>
                  <a:latin typeface="Helvetica"/>
                  <a:ea typeface="Helvetica"/>
                  <a:cs typeface="Helvetica"/>
                  <a:sym typeface="Helvetica"/>
                </a:defRPr>
              </a:lvl1pPr>
            </a:lstStyle>
            <a:p>
              <a:pPr algn="ctr"/>
              <a:r>
                <a:rPr lang="en-US" sz="2400" dirty="0" err="1">
                  <a:latin typeface="Open Sans Light" panose="020B0306030504020204"/>
                </a:rPr>
                <a:t>Analisis</a:t>
              </a:r>
              <a:r>
                <a:rPr lang="en-US" sz="2400" dirty="0">
                  <a:latin typeface="Open Sans Light" panose="020B0306030504020204"/>
                </a:rPr>
                <a:t> </a:t>
              </a:r>
              <a:r>
                <a:rPr lang="en-US" sz="2400" dirty="0" err="1">
                  <a:latin typeface="Open Sans Light" panose="020B0306030504020204"/>
                </a:rPr>
                <a:t>dan</a:t>
              </a:r>
              <a:r>
                <a:rPr lang="en-US" sz="2400" dirty="0">
                  <a:latin typeface="Open Sans Light" panose="020B0306030504020204"/>
                </a:rPr>
                <a:t> </a:t>
              </a:r>
              <a:r>
                <a:rPr lang="en-US" sz="2400" dirty="0" err="1">
                  <a:latin typeface="Open Sans Light" panose="020B0306030504020204"/>
                </a:rPr>
                <a:t>Perancangan</a:t>
              </a:r>
              <a:endParaRPr sz="2400" dirty="0">
                <a:latin typeface="Open Sans Light" panose="020B0306030504020204"/>
              </a:endParaRPr>
            </a:p>
          </p:txBody>
        </p:sp>
        <p:sp>
          <p:nvSpPr>
            <p:cNvPr id="49" name="Shape 143"/>
            <p:cNvSpPr/>
            <p:nvPr/>
          </p:nvSpPr>
          <p:spPr>
            <a:xfrm>
              <a:off x="718865" y="0"/>
              <a:ext cx="1358736" cy="4061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7093" tIns="27093" rIns="27093" bIns="27093" numCol="1" anchor="t">
              <a:noAutofit/>
            </a:bodyPr>
            <a:lstStyle>
              <a:lvl1pPr algn="l">
                <a:defRPr sz="1600">
                  <a:solidFill>
                    <a:srgbClr val="FFFFFF"/>
                  </a:solidFill>
                  <a:latin typeface="Helvetica"/>
                  <a:ea typeface="Helvetica"/>
                  <a:cs typeface="Helvetica"/>
                  <a:sym typeface="Helvetica"/>
                </a:defRPr>
              </a:lvl1pPr>
            </a:lstStyle>
            <a:p>
              <a:r>
                <a:rPr lang="en-US" sz="1400" dirty="0" err="1">
                  <a:solidFill>
                    <a:schemeClr val="bg2">
                      <a:lumMod val="10000"/>
                    </a:schemeClr>
                  </a:solidFill>
                  <a:latin typeface="Bebas"/>
                </a:rPr>
                <a:t>Analisis</a:t>
              </a:r>
              <a:r>
                <a:rPr lang="en-US" sz="1400" dirty="0">
                  <a:solidFill>
                    <a:schemeClr val="bg2">
                      <a:lumMod val="10000"/>
                    </a:schemeClr>
                  </a:solidFill>
                  <a:latin typeface="Bebas"/>
                </a:rPr>
                <a:t> </a:t>
              </a:r>
              <a:r>
                <a:rPr lang="en-US" sz="1400" dirty="0" err="1">
                  <a:solidFill>
                    <a:schemeClr val="bg2">
                      <a:lumMod val="10000"/>
                    </a:schemeClr>
                  </a:solidFill>
                  <a:latin typeface="Bebas"/>
                </a:rPr>
                <a:t>dan</a:t>
              </a:r>
              <a:r>
                <a:rPr lang="en-US" sz="1400" dirty="0">
                  <a:solidFill>
                    <a:schemeClr val="bg2">
                      <a:lumMod val="10000"/>
                    </a:schemeClr>
                  </a:solidFill>
                  <a:latin typeface="Bebas"/>
                </a:rPr>
                <a:t> </a:t>
              </a:r>
              <a:r>
                <a:rPr lang="en-US" sz="1400" dirty="0" err="1">
                  <a:solidFill>
                    <a:schemeClr val="bg2">
                      <a:lumMod val="10000"/>
                    </a:schemeClr>
                  </a:solidFill>
                  <a:latin typeface="Bebas"/>
                </a:rPr>
                <a:t>Perancangan</a:t>
              </a:r>
              <a:endParaRPr sz="1400" dirty="0">
                <a:solidFill>
                  <a:schemeClr val="bg2">
                    <a:lumMod val="10000"/>
                  </a:schemeClr>
                </a:solidFill>
                <a:latin typeface="Bebas"/>
              </a:endParaRPr>
            </a:p>
          </p:txBody>
        </p:sp>
        <p:sp>
          <p:nvSpPr>
            <p:cNvPr id="50" name="Shape 144"/>
            <p:cNvSpPr/>
            <p:nvPr/>
          </p:nvSpPr>
          <p:spPr>
            <a:xfrm rot="10800000">
              <a:off x="11943" y="173880"/>
              <a:ext cx="586285" cy="208278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path>
              </a:pathLst>
            </a:custGeom>
            <a:ln w="9525" cap="flat" cmpd="sng" algn="ctr">
              <a:solidFill>
                <a:schemeClr val="bg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square" lIns="20320" tIns="20320" rIns="20320" bIns="20320" numCol="1" anchor="ctr">
              <a:noAutofit/>
            </a:bodyPr>
            <a:lstStyle/>
            <a:p>
              <a:pPr defTabSz="243840">
                <a:defRPr sz="1600">
                  <a:solidFill>
                    <a:srgbClr val="FFFFFF"/>
                  </a:solidFill>
                  <a:effectLst>
                    <a:outerShdw blurRad="38100" dist="12700" dir="5400000" rotWithShape="0">
                      <a:srgbClr val="000000">
                        <a:alpha val="50000"/>
                      </a:srgbClr>
                    </a:outerShdw>
                  </a:effectLst>
                </a:defRPr>
              </a:pPr>
              <a:endParaRPr/>
            </a:p>
          </p:txBody>
        </p:sp>
        <p:sp>
          <p:nvSpPr>
            <p:cNvPr id="51" name="Shape 145"/>
            <p:cNvSpPr/>
            <p:nvPr/>
          </p:nvSpPr>
          <p:spPr>
            <a:xfrm>
              <a:off x="256780" y="676618"/>
              <a:ext cx="2091249" cy="1131089"/>
            </a:xfrm>
            <a:prstGeom prst="rect">
              <a:avLst/>
            </a:prstGeom>
            <a:noFill/>
            <a:ln w="12700" cap="flat">
              <a:noFill/>
              <a:round/>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2438400">
                <a:lnSpc>
                  <a:spcPct val="120000"/>
                </a:lnSpc>
                <a:buFont typeface="Helvetica"/>
                <a:defRPr sz="1200">
                  <a:solidFill>
                    <a:srgbClr val="FFFFFF"/>
                  </a:solidFill>
                  <a:uFill>
                    <a:solidFill>
                      <a:srgbClr val="000000"/>
                    </a:solidFill>
                  </a:uFill>
                  <a:latin typeface="Helvetica"/>
                  <a:ea typeface="Helvetica"/>
                  <a:cs typeface="Helvetica"/>
                  <a:sym typeface="Helvetica"/>
                </a:defRPr>
              </a:lvl1pPr>
            </a:lstStyle>
            <a:p>
              <a:r>
                <a:rPr lang="en-US" dirty="0" err="1">
                  <a:solidFill>
                    <a:schemeClr val="bg2">
                      <a:lumMod val="50000"/>
                    </a:schemeClr>
                  </a:solidFill>
                </a:rPr>
                <a:t>Membahas</a:t>
              </a:r>
              <a:r>
                <a:rPr lang="en-US" dirty="0">
                  <a:solidFill>
                    <a:schemeClr val="bg2">
                      <a:lumMod val="50000"/>
                    </a:schemeClr>
                  </a:solidFill>
                </a:rPr>
                <a:t> </a:t>
              </a:r>
              <a:r>
                <a:rPr lang="en-US" dirty="0" err="1">
                  <a:solidFill>
                    <a:schemeClr val="bg2">
                      <a:lumMod val="50000"/>
                    </a:schemeClr>
                  </a:solidFill>
                </a:rPr>
                <a:t>rancangan</a:t>
              </a:r>
              <a:r>
                <a:rPr lang="en-US" dirty="0">
                  <a:solidFill>
                    <a:schemeClr val="bg2">
                      <a:lumMod val="50000"/>
                    </a:schemeClr>
                  </a:solidFill>
                </a:rPr>
                <a:t> </a:t>
              </a:r>
              <a:r>
                <a:rPr lang="en-US" dirty="0" err="1">
                  <a:solidFill>
                    <a:schemeClr val="bg2">
                      <a:lumMod val="50000"/>
                    </a:schemeClr>
                  </a:solidFill>
                </a:rPr>
                <a:t>dari</a:t>
              </a:r>
              <a:r>
                <a:rPr lang="en-US" dirty="0">
                  <a:solidFill>
                    <a:schemeClr val="bg2">
                      <a:lumMod val="50000"/>
                    </a:schemeClr>
                  </a:solidFill>
                </a:rPr>
                <a:t> </a:t>
              </a:r>
              <a:r>
                <a:rPr lang="en-US" dirty="0" err="1">
                  <a:solidFill>
                    <a:schemeClr val="bg2">
                      <a:lumMod val="50000"/>
                    </a:schemeClr>
                  </a:solidFill>
                </a:rPr>
                <a:t>sistem</a:t>
              </a:r>
              <a:r>
                <a:rPr lang="en-US" dirty="0">
                  <a:solidFill>
                    <a:schemeClr val="bg2">
                      <a:lumMod val="50000"/>
                    </a:schemeClr>
                  </a:solidFill>
                </a:rPr>
                <a:t> yang </a:t>
              </a:r>
              <a:r>
                <a:rPr lang="en-US" dirty="0" err="1">
                  <a:solidFill>
                    <a:schemeClr val="bg2">
                      <a:lumMod val="50000"/>
                    </a:schemeClr>
                  </a:solidFill>
                </a:rPr>
                <a:t>dibuat</a:t>
              </a:r>
              <a:r>
                <a:rPr lang="en-US" dirty="0">
                  <a:solidFill>
                    <a:schemeClr val="bg2">
                      <a:lumMod val="50000"/>
                    </a:schemeClr>
                  </a:solidFill>
                </a:rPr>
                <a:t> </a:t>
              </a:r>
              <a:r>
                <a:rPr lang="en-US" dirty="0" err="1">
                  <a:solidFill>
                    <a:schemeClr val="bg2">
                      <a:lumMod val="50000"/>
                    </a:schemeClr>
                  </a:solidFill>
                </a:rPr>
                <a:t>meliputi</a:t>
              </a:r>
              <a:r>
                <a:rPr lang="en-US" dirty="0">
                  <a:solidFill>
                    <a:schemeClr val="bg2">
                      <a:lumMod val="50000"/>
                    </a:schemeClr>
                  </a:solidFill>
                </a:rPr>
                <a:t> </a:t>
              </a:r>
              <a:r>
                <a:rPr lang="en-US" dirty="0" err="1">
                  <a:solidFill>
                    <a:schemeClr val="bg2">
                      <a:lumMod val="50000"/>
                    </a:schemeClr>
                  </a:solidFill>
                </a:rPr>
                <a:t>rancangan</a:t>
              </a:r>
              <a:r>
                <a:rPr lang="en-US" dirty="0">
                  <a:solidFill>
                    <a:schemeClr val="bg2">
                      <a:lumMod val="50000"/>
                    </a:schemeClr>
                  </a:solidFill>
                </a:rPr>
                <a:t> </a:t>
              </a:r>
              <a:r>
                <a:rPr lang="en-US" dirty="0" err="1">
                  <a:solidFill>
                    <a:schemeClr val="bg2">
                      <a:lumMod val="50000"/>
                    </a:schemeClr>
                  </a:solidFill>
                </a:rPr>
                <a:t>skenario</a:t>
              </a:r>
              <a:r>
                <a:rPr lang="en-US" dirty="0">
                  <a:solidFill>
                    <a:schemeClr val="bg2">
                      <a:lumMod val="50000"/>
                    </a:schemeClr>
                  </a:solidFill>
                </a:rPr>
                <a:t> </a:t>
              </a:r>
              <a:r>
                <a:rPr lang="en-US" dirty="0" err="1">
                  <a:solidFill>
                    <a:schemeClr val="bg2">
                      <a:lumMod val="50000"/>
                    </a:schemeClr>
                  </a:solidFill>
                </a:rPr>
                <a:t>kasus</a:t>
              </a:r>
              <a:r>
                <a:rPr lang="en-US" dirty="0">
                  <a:solidFill>
                    <a:schemeClr val="bg2">
                      <a:lumMod val="50000"/>
                    </a:schemeClr>
                  </a:solidFill>
                </a:rPr>
                <a:t> </a:t>
              </a:r>
              <a:r>
                <a:rPr lang="en-US" dirty="0" err="1">
                  <a:solidFill>
                    <a:schemeClr val="bg2">
                      <a:lumMod val="50000"/>
                    </a:schemeClr>
                  </a:solidFill>
                </a:rPr>
                <a:t>penggunaan</a:t>
              </a:r>
              <a:r>
                <a:rPr lang="en-US" dirty="0">
                  <a:solidFill>
                    <a:schemeClr val="bg2">
                      <a:lumMod val="50000"/>
                    </a:schemeClr>
                  </a:solidFill>
                </a:rPr>
                <a:t>, </a:t>
              </a:r>
              <a:r>
                <a:rPr lang="en-US" dirty="0" err="1">
                  <a:solidFill>
                    <a:schemeClr val="bg2">
                      <a:lumMod val="50000"/>
                    </a:schemeClr>
                  </a:solidFill>
                </a:rPr>
                <a:t>arsitektur</a:t>
              </a:r>
              <a:r>
                <a:rPr lang="en-US" dirty="0">
                  <a:solidFill>
                    <a:schemeClr val="bg2">
                      <a:lumMod val="50000"/>
                    </a:schemeClr>
                  </a:solidFill>
                </a:rPr>
                <a:t>. data</a:t>
              </a:r>
            </a:p>
          </p:txBody>
        </p:sp>
      </p:grpSp>
      <p:grpSp>
        <p:nvGrpSpPr>
          <p:cNvPr id="52" name="Group 146"/>
          <p:cNvGrpSpPr/>
          <p:nvPr/>
        </p:nvGrpSpPr>
        <p:grpSpPr>
          <a:xfrm>
            <a:off x="4946164" y="1877971"/>
            <a:ext cx="2117175" cy="3980940"/>
            <a:chOff x="0" y="0"/>
            <a:chExt cx="2367098" cy="4450872"/>
          </a:xfrm>
        </p:grpSpPr>
        <p:sp>
          <p:nvSpPr>
            <p:cNvPr id="53" name="Shape 141"/>
            <p:cNvSpPr/>
            <p:nvPr/>
          </p:nvSpPr>
          <p:spPr>
            <a:xfrm>
              <a:off x="0" y="1565059"/>
              <a:ext cx="2367098" cy="2885813"/>
            </a:xfrm>
            <a:custGeom>
              <a:avLst/>
              <a:gdLst/>
              <a:ahLst/>
              <a:cxnLst>
                <a:cxn ang="0">
                  <a:pos x="wd2" y="hd2"/>
                </a:cxn>
                <a:cxn ang="5400000">
                  <a:pos x="wd2" y="hd2"/>
                </a:cxn>
                <a:cxn ang="10800000">
                  <a:pos x="wd2" y="hd2"/>
                </a:cxn>
                <a:cxn ang="16200000">
                  <a:pos x="wd2" y="hd2"/>
                </a:cxn>
              </a:cxnLst>
              <a:rect l="0" t="0" r="r" b="b"/>
              <a:pathLst>
                <a:path w="21600" h="21600" extrusionOk="0">
                  <a:moveTo>
                    <a:pt x="21600" y="16528"/>
                  </a:moveTo>
                  <a:lnTo>
                    <a:pt x="0" y="21600"/>
                  </a:lnTo>
                  <a:lnTo>
                    <a:pt x="0" y="5071"/>
                  </a:lnTo>
                  <a:lnTo>
                    <a:pt x="21600" y="0"/>
                  </a:lnTo>
                  <a:cubicBezTo>
                    <a:pt x="21600" y="0"/>
                    <a:pt x="21600" y="16528"/>
                    <a:pt x="21600" y="16528"/>
                  </a:cubicBezTo>
                  <a:close/>
                </a:path>
              </a:pathLst>
            </a:custGeom>
            <a:solidFill>
              <a:srgbClr val="00C1E8"/>
            </a:solidFill>
            <a:ln w="12700" cap="flat">
              <a:solidFill>
                <a:schemeClr val="bg2">
                  <a:lumMod val="25000"/>
                </a:schemeClr>
              </a:solidFill>
              <a:prstDash val="solid"/>
              <a:miter lim="400000"/>
            </a:ln>
            <a:effectLst/>
          </p:spPr>
          <p:txBody>
            <a:bodyPr wrap="square" lIns="20320" tIns="20320" rIns="20320" bIns="20320" numCol="1" anchor="ctr">
              <a:noAutofit/>
            </a:bodyPr>
            <a:lstStyle/>
            <a:p>
              <a:pPr defTabSz="584200">
                <a:defRPr sz="2800">
                  <a:solidFill>
                    <a:srgbClr val="02BCD2"/>
                  </a:solidFill>
                  <a:effectLst>
                    <a:outerShdw blurRad="38100" dist="12700" dir="5400000" rotWithShape="0">
                      <a:srgbClr val="000000">
                        <a:alpha val="50000"/>
                      </a:srgbClr>
                    </a:outerShdw>
                  </a:effectLst>
                </a:defRPr>
              </a:pPr>
              <a:endParaRPr/>
            </a:p>
          </p:txBody>
        </p:sp>
        <p:sp>
          <p:nvSpPr>
            <p:cNvPr id="54" name="Shape 142"/>
            <p:cNvSpPr/>
            <p:nvPr/>
          </p:nvSpPr>
          <p:spPr>
            <a:xfrm>
              <a:off x="19066" y="2660649"/>
              <a:ext cx="2328965" cy="79174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7093" tIns="27093" rIns="27093" bIns="27093" numCol="1" anchor="t">
              <a:noAutofit/>
            </a:bodyPr>
            <a:lstStyle>
              <a:lvl1pPr>
                <a:defRPr sz="2600">
                  <a:solidFill>
                    <a:srgbClr val="FFFFFF"/>
                  </a:solidFill>
                  <a:latin typeface="Helvetica"/>
                  <a:ea typeface="Helvetica"/>
                  <a:cs typeface="Helvetica"/>
                  <a:sym typeface="Helvetica"/>
                </a:defRPr>
              </a:lvl1pPr>
            </a:lstStyle>
            <a:p>
              <a:pPr algn="ctr"/>
              <a:r>
                <a:rPr lang="en-US" sz="2400" dirty="0" err="1">
                  <a:latin typeface="Open Sans Light" panose="020B0306030504020204"/>
                </a:rPr>
                <a:t>Implementasi</a:t>
              </a:r>
              <a:endParaRPr sz="2400" dirty="0">
                <a:latin typeface="Open Sans Light" panose="020B0306030504020204"/>
              </a:endParaRPr>
            </a:p>
          </p:txBody>
        </p:sp>
        <p:sp>
          <p:nvSpPr>
            <p:cNvPr id="55" name="Shape 143"/>
            <p:cNvSpPr/>
            <p:nvPr/>
          </p:nvSpPr>
          <p:spPr>
            <a:xfrm>
              <a:off x="718865" y="0"/>
              <a:ext cx="1358736" cy="4061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7093" tIns="27093" rIns="27093" bIns="27093" numCol="1" anchor="t">
              <a:noAutofit/>
            </a:bodyPr>
            <a:lstStyle>
              <a:lvl1pPr algn="l">
                <a:defRPr sz="1600">
                  <a:solidFill>
                    <a:srgbClr val="FFFFFF"/>
                  </a:solidFill>
                  <a:latin typeface="Helvetica"/>
                  <a:ea typeface="Helvetica"/>
                  <a:cs typeface="Helvetica"/>
                  <a:sym typeface="Helvetica"/>
                </a:defRPr>
              </a:lvl1pPr>
            </a:lstStyle>
            <a:p>
              <a:r>
                <a:rPr lang="en-US" sz="1400" dirty="0" err="1">
                  <a:solidFill>
                    <a:schemeClr val="bg2">
                      <a:lumMod val="10000"/>
                    </a:schemeClr>
                  </a:solidFill>
                  <a:latin typeface="Bebas"/>
                </a:rPr>
                <a:t>Implementasi</a:t>
              </a:r>
              <a:endParaRPr sz="1400" dirty="0">
                <a:solidFill>
                  <a:schemeClr val="bg2">
                    <a:lumMod val="10000"/>
                  </a:schemeClr>
                </a:solidFill>
                <a:latin typeface="Bebas"/>
              </a:endParaRPr>
            </a:p>
          </p:txBody>
        </p:sp>
        <p:sp>
          <p:nvSpPr>
            <p:cNvPr id="56" name="Shape 144"/>
            <p:cNvSpPr/>
            <p:nvPr/>
          </p:nvSpPr>
          <p:spPr>
            <a:xfrm rot="10800000">
              <a:off x="11943" y="173880"/>
              <a:ext cx="586285" cy="208278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path>
              </a:pathLst>
            </a:custGeom>
            <a:ln w="9525" cap="flat" cmpd="sng" algn="ctr">
              <a:solidFill>
                <a:schemeClr val="bg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square" lIns="20320" tIns="20320" rIns="20320" bIns="20320" numCol="1" anchor="ctr">
              <a:noAutofit/>
            </a:bodyPr>
            <a:lstStyle/>
            <a:p>
              <a:pPr defTabSz="243840">
                <a:defRPr sz="1600">
                  <a:solidFill>
                    <a:srgbClr val="FFFFFF"/>
                  </a:solidFill>
                  <a:effectLst>
                    <a:outerShdw blurRad="38100" dist="12700" dir="5400000" rotWithShape="0">
                      <a:srgbClr val="000000">
                        <a:alpha val="50000"/>
                      </a:srgbClr>
                    </a:outerShdw>
                  </a:effectLst>
                </a:defRPr>
              </a:pPr>
              <a:endParaRPr/>
            </a:p>
          </p:txBody>
        </p:sp>
        <p:sp>
          <p:nvSpPr>
            <p:cNvPr id="57" name="Shape 145"/>
            <p:cNvSpPr/>
            <p:nvPr/>
          </p:nvSpPr>
          <p:spPr>
            <a:xfrm>
              <a:off x="256780" y="676618"/>
              <a:ext cx="2091249" cy="1131089"/>
            </a:xfrm>
            <a:prstGeom prst="rect">
              <a:avLst/>
            </a:prstGeom>
            <a:noFill/>
            <a:ln w="12700" cap="flat">
              <a:noFill/>
              <a:round/>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2438400">
                <a:lnSpc>
                  <a:spcPct val="120000"/>
                </a:lnSpc>
                <a:buFont typeface="Helvetica"/>
                <a:defRPr sz="1200">
                  <a:solidFill>
                    <a:srgbClr val="FFFFFF"/>
                  </a:solidFill>
                  <a:uFill>
                    <a:solidFill>
                      <a:srgbClr val="000000"/>
                    </a:solidFill>
                  </a:uFill>
                  <a:latin typeface="Helvetica"/>
                  <a:ea typeface="Helvetica"/>
                  <a:cs typeface="Helvetica"/>
                  <a:sym typeface="Helvetica"/>
                </a:defRPr>
              </a:lvl1pPr>
            </a:lstStyle>
            <a:p>
              <a:r>
                <a:rPr lang="en-US" dirty="0" err="1">
                  <a:solidFill>
                    <a:schemeClr val="bg2">
                      <a:lumMod val="50000"/>
                    </a:schemeClr>
                  </a:solidFill>
                </a:rPr>
                <a:t>implementasi</a:t>
              </a:r>
              <a:r>
                <a:rPr lang="en-US" dirty="0">
                  <a:solidFill>
                    <a:schemeClr val="bg2">
                      <a:lumMod val="50000"/>
                    </a:schemeClr>
                  </a:solidFill>
                </a:rPr>
                <a:t> </a:t>
              </a:r>
              <a:r>
                <a:rPr lang="en-US" dirty="0" err="1">
                  <a:solidFill>
                    <a:schemeClr val="bg2">
                      <a:lumMod val="50000"/>
                    </a:schemeClr>
                  </a:solidFill>
                </a:rPr>
                <a:t>dari</a:t>
              </a:r>
              <a:r>
                <a:rPr lang="en-US" dirty="0">
                  <a:solidFill>
                    <a:schemeClr val="bg2">
                      <a:lumMod val="50000"/>
                    </a:schemeClr>
                  </a:solidFill>
                </a:rPr>
                <a:t> </a:t>
              </a:r>
              <a:r>
                <a:rPr lang="en-US" dirty="0" err="1">
                  <a:solidFill>
                    <a:schemeClr val="bg2">
                      <a:lumMod val="50000"/>
                    </a:schemeClr>
                  </a:solidFill>
                </a:rPr>
                <a:t>rancangan</a:t>
              </a:r>
              <a:r>
                <a:rPr lang="en-US" dirty="0">
                  <a:solidFill>
                    <a:schemeClr val="bg2">
                      <a:lumMod val="50000"/>
                    </a:schemeClr>
                  </a:solidFill>
                </a:rPr>
                <a:t> </a:t>
              </a:r>
              <a:r>
                <a:rPr lang="en-US" dirty="0" err="1">
                  <a:solidFill>
                    <a:schemeClr val="bg2">
                      <a:lumMod val="50000"/>
                    </a:schemeClr>
                  </a:solidFill>
                </a:rPr>
                <a:t>sistem</a:t>
              </a:r>
              <a:r>
                <a:rPr lang="en-US" dirty="0">
                  <a:solidFill>
                    <a:schemeClr val="bg2">
                      <a:lumMod val="50000"/>
                    </a:schemeClr>
                  </a:solidFill>
                </a:rPr>
                <a:t> yang </a:t>
              </a:r>
              <a:r>
                <a:rPr lang="en-US" dirty="0" err="1">
                  <a:solidFill>
                    <a:schemeClr val="bg2">
                      <a:lumMod val="50000"/>
                    </a:schemeClr>
                  </a:solidFill>
                </a:rPr>
                <a:t>dilakukan</a:t>
              </a:r>
              <a:r>
                <a:rPr lang="en-US" dirty="0">
                  <a:solidFill>
                    <a:schemeClr val="bg2">
                      <a:lumMod val="50000"/>
                    </a:schemeClr>
                  </a:solidFill>
                </a:rPr>
                <a:t> </a:t>
              </a:r>
              <a:r>
                <a:rPr lang="en-US" dirty="0" err="1">
                  <a:solidFill>
                    <a:schemeClr val="bg2">
                      <a:lumMod val="50000"/>
                    </a:schemeClr>
                  </a:solidFill>
                </a:rPr>
                <a:t>pada</a:t>
              </a:r>
              <a:r>
                <a:rPr lang="en-US" dirty="0">
                  <a:solidFill>
                    <a:schemeClr val="bg2">
                      <a:lumMod val="50000"/>
                    </a:schemeClr>
                  </a:solidFill>
                </a:rPr>
                <a:t> </a:t>
              </a:r>
              <a:r>
                <a:rPr lang="en-US" dirty="0" err="1">
                  <a:solidFill>
                    <a:schemeClr val="bg2">
                      <a:lumMod val="50000"/>
                    </a:schemeClr>
                  </a:solidFill>
                </a:rPr>
                <a:t>tahap</a:t>
              </a:r>
              <a:r>
                <a:rPr lang="en-US" dirty="0">
                  <a:solidFill>
                    <a:schemeClr val="bg2">
                      <a:lumMod val="50000"/>
                    </a:schemeClr>
                  </a:solidFill>
                </a:rPr>
                <a:t> </a:t>
              </a:r>
              <a:r>
                <a:rPr lang="en-US" dirty="0" err="1">
                  <a:solidFill>
                    <a:schemeClr val="bg2">
                      <a:lumMod val="50000"/>
                    </a:schemeClr>
                  </a:solidFill>
                </a:rPr>
                <a:t>perancangan</a:t>
              </a:r>
              <a:endParaRPr lang="en-US" dirty="0">
                <a:solidFill>
                  <a:schemeClr val="bg2">
                    <a:lumMod val="50000"/>
                  </a:schemeClr>
                </a:solidFill>
              </a:endParaRPr>
            </a:p>
          </p:txBody>
        </p:sp>
      </p:grpSp>
      <p:grpSp>
        <p:nvGrpSpPr>
          <p:cNvPr id="58" name="Group 146"/>
          <p:cNvGrpSpPr/>
          <p:nvPr/>
        </p:nvGrpSpPr>
        <p:grpSpPr>
          <a:xfrm>
            <a:off x="7043738" y="1837969"/>
            <a:ext cx="2139876" cy="3980940"/>
            <a:chOff x="0" y="0"/>
            <a:chExt cx="2392478" cy="4450872"/>
          </a:xfrm>
        </p:grpSpPr>
        <p:sp>
          <p:nvSpPr>
            <p:cNvPr id="59" name="Shape 141"/>
            <p:cNvSpPr/>
            <p:nvPr/>
          </p:nvSpPr>
          <p:spPr>
            <a:xfrm>
              <a:off x="0" y="1565059"/>
              <a:ext cx="2367098" cy="2885813"/>
            </a:xfrm>
            <a:custGeom>
              <a:avLst/>
              <a:gdLst/>
              <a:ahLst/>
              <a:cxnLst>
                <a:cxn ang="0">
                  <a:pos x="wd2" y="hd2"/>
                </a:cxn>
                <a:cxn ang="5400000">
                  <a:pos x="wd2" y="hd2"/>
                </a:cxn>
                <a:cxn ang="10800000">
                  <a:pos x="wd2" y="hd2"/>
                </a:cxn>
                <a:cxn ang="16200000">
                  <a:pos x="wd2" y="hd2"/>
                </a:cxn>
              </a:cxnLst>
              <a:rect l="0" t="0" r="r" b="b"/>
              <a:pathLst>
                <a:path w="21600" h="21600" extrusionOk="0">
                  <a:moveTo>
                    <a:pt x="21600" y="16528"/>
                  </a:moveTo>
                  <a:lnTo>
                    <a:pt x="0" y="21600"/>
                  </a:lnTo>
                  <a:lnTo>
                    <a:pt x="0" y="5071"/>
                  </a:lnTo>
                  <a:lnTo>
                    <a:pt x="21600" y="0"/>
                  </a:lnTo>
                  <a:cubicBezTo>
                    <a:pt x="21600" y="0"/>
                    <a:pt x="21600" y="16528"/>
                    <a:pt x="21600" y="16528"/>
                  </a:cubicBezTo>
                  <a:close/>
                </a:path>
              </a:pathLst>
            </a:custGeom>
            <a:solidFill>
              <a:srgbClr val="00C1E8"/>
            </a:solidFill>
            <a:ln w="12700" cap="flat">
              <a:solidFill>
                <a:schemeClr val="bg2">
                  <a:lumMod val="25000"/>
                </a:schemeClr>
              </a:solidFill>
              <a:prstDash val="solid"/>
              <a:miter lim="400000"/>
            </a:ln>
            <a:effectLst/>
          </p:spPr>
          <p:txBody>
            <a:bodyPr wrap="square" lIns="20320" tIns="20320" rIns="20320" bIns="20320" numCol="1" anchor="ctr">
              <a:noAutofit/>
            </a:bodyPr>
            <a:lstStyle/>
            <a:p>
              <a:pPr defTabSz="584200">
                <a:defRPr sz="2800">
                  <a:solidFill>
                    <a:srgbClr val="02BCD2"/>
                  </a:solidFill>
                  <a:effectLst>
                    <a:outerShdw blurRad="38100" dist="12700" dir="5400000" rotWithShape="0">
                      <a:srgbClr val="000000">
                        <a:alpha val="50000"/>
                      </a:srgbClr>
                    </a:outerShdw>
                  </a:effectLst>
                </a:defRPr>
              </a:pPr>
              <a:endParaRPr dirty="0"/>
            </a:p>
          </p:txBody>
        </p:sp>
        <p:sp>
          <p:nvSpPr>
            <p:cNvPr id="60" name="Shape 142"/>
            <p:cNvSpPr/>
            <p:nvPr/>
          </p:nvSpPr>
          <p:spPr>
            <a:xfrm>
              <a:off x="19066" y="2409438"/>
              <a:ext cx="2328965" cy="79174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7093" tIns="27093" rIns="27093" bIns="27093" numCol="1" anchor="t">
              <a:noAutofit/>
            </a:bodyPr>
            <a:lstStyle>
              <a:lvl1pPr>
                <a:defRPr sz="2600">
                  <a:solidFill>
                    <a:srgbClr val="FFFFFF"/>
                  </a:solidFill>
                  <a:latin typeface="Helvetica"/>
                  <a:ea typeface="Helvetica"/>
                  <a:cs typeface="Helvetica"/>
                  <a:sym typeface="Helvetica"/>
                </a:defRPr>
              </a:lvl1pPr>
            </a:lstStyle>
            <a:p>
              <a:pPr algn="ctr"/>
              <a:r>
                <a:rPr lang="en-US" sz="2400" dirty="0" err="1">
                  <a:latin typeface="Open Sans Light" panose="020B0306030504020204"/>
                </a:rPr>
                <a:t>Pengujian</a:t>
              </a:r>
              <a:r>
                <a:rPr lang="en-US" sz="2400" dirty="0">
                  <a:latin typeface="Open Sans Light" panose="020B0306030504020204"/>
                </a:rPr>
                <a:t> </a:t>
              </a:r>
              <a:r>
                <a:rPr lang="en-US" sz="2400" dirty="0" err="1">
                  <a:latin typeface="Open Sans Light" panose="020B0306030504020204"/>
                </a:rPr>
                <a:t>dan</a:t>
              </a:r>
              <a:r>
                <a:rPr lang="en-US" sz="2400" dirty="0">
                  <a:latin typeface="Open Sans Light" panose="020B0306030504020204"/>
                </a:rPr>
                <a:t> </a:t>
              </a:r>
              <a:r>
                <a:rPr lang="en-US" sz="2400" dirty="0" err="1">
                  <a:latin typeface="Open Sans Light" panose="020B0306030504020204"/>
                </a:rPr>
                <a:t>Evaluasi</a:t>
              </a:r>
              <a:endParaRPr sz="2400" dirty="0">
                <a:latin typeface="Open Sans Light" panose="020B0306030504020204"/>
              </a:endParaRPr>
            </a:p>
          </p:txBody>
        </p:sp>
        <p:sp>
          <p:nvSpPr>
            <p:cNvPr id="61" name="Shape 143"/>
            <p:cNvSpPr/>
            <p:nvPr/>
          </p:nvSpPr>
          <p:spPr>
            <a:xfrm>
              <a:off x="718865" y="0"/>
              <a:ext cx="1358736" cy="4061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7093" tIns="27093" rIns="27093" bIns="27093" numCol="1" anchor="t">
              <a:noAutofit/>
            </a:bodyPr>
            <a:lstStyle>
              <a:lvl1pPr algn="l">
                <a:defRPr sz="1600">
                  <a:solidFill>
                    <a:srgbClr val="FFFFFF"/>
                  </a:solidFill>
                  <a:latin typeface="Helvetica"/>
                  <a:ea typeface="Helvetica"/>
                  <a:cs typeface="Helvetica"/>
                  <a:sym typeface="Helvetica"/>
                </a:defRPr>
              </a:lvl1pPr>
            </a:lstStyle>
            <a:p>
              <a:r>
                <a:rPr lang="en-US" sz="1400" dirty="0" err="1">
                  <a:solidFill>
                    <a:schemeClr val="bg2">
                      <a:lumMod val="10000"/>
                    </a:schemeClr>
                  </a:solidFill>
                  <a:latin typeface="Bebas"/>
                </a:rPr>
                <a:t>Pengujian</a:t>
              </a:r>
              <a:r>
                <a:rPr lang="en-US" sz="1400" dirty="0">
                  <a:solidFill>
                    <a:schemeClr val="bg2">
                      <a:lumMod val="10000"/>
                    </a:schemeClr>
                  </a:solidFill>
                  <a:latin typeface="Bebas"/>
                </a:rPr>
                <a:t> </a:t>
              </a:r>
              <a:r>
                <a:rPr lang="en-US" sz="1400" dirty="0" err="1">
                  <a:solidFill>
                    <a:schemeClr val="bg2">
                      <a:lumMod val="10000"/>
                    </a:schemeClr>
                  </a:solidFill>
                  <a:latin typeface="Bebas"/>
                </a:rPr>
                <a:t>dan</a:t>
              </a:r>
              <a:r>
                <a:rPr lang="en-US" sz="1400" dirty="0">
                  <a:solidFill>
                    <a:schemeClr val="bg2">
                      <a:lumMod val="10000"/>
                    </a:schemeClr>
                  </a:solidFill>
                  <a:latin typeface="Bebas"/>
                </a:rPr>
                <a:t> </a:t>
              </a:r>
              <a:r>
                <a:rPr lang="en-US" sz="1400" dirty="0" err="1">
                  <a:solidFill>
                    <a:schemeClr val="bg2">
                      <a:lumMod val="10000"/>
                    </a:schemeClr>
                  </a:solidFill>
                  <a:latin typeface="Bebas"/>
                </a:rPr>
                <a:t>Evaluasi</a:t>
              </a:r>
              <a:endParaRPr sz="1400" dirty="0">
                <a:solidFill>
                  <a:schemeClr val="bg2">
                    <a:lumMod val="10000"/>
                  </a:schemeClr>
                </a:solidFill>
                <a:latin typeface="Bebas"/>
              </a:endParaRPr>
            </a:p>
          </p:txBody>
        </p:sp>
        <p:sp>
          <p:nvSpPr>
            <p:cNvPr id="62" name="Shape 144"/>
            <p:cNvSpPr/>
            <p:nvPr/>
          </p:nvSpPr>
          <p:spPr>
            <a:xfrm rot="10800000">
              <a:off x="11943" y="173880"/>
              <a:ext cx="586285" cy="208278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path>
              </a:pathLst>
            </a:custGeom>
            <a:ln w="9525" cap="flat" cmpd="sng" algn="ctr">
              <a:solidFill>
                <a:schemeClr val="bg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square" lIns="20320" tIns="20320" rIns="20320" bIns="20320" numCol="1" anchor="ctr">
              <a:noAutofit/>
            </a:bodyPr>
            <a:lstStyle/>
            <a:p>
              <a:pPr defTabSz="243840">
                <a:defRPr sz="1600">
                  <a:solidFill>
                    <a:srgbClr val="FFFFFF"/>
                  </a:solidFill>
                  <a:effectLst>
                    <a:outerShdw blurRad="38100" dist="12700" dir="5400000" rotWithShape="0">
                      <a:srgbClr val="000000">
                        <a:alpha val="50000"/>
                      </a:srgbClr>
                    </a:outerShdw>
                  </a:effectLst>
                </a:defRPr>
              </a:pPr>
              <a:endParaRPr/>
            </a:p>
          </p:txBody>
        </p:sp>
        <p:sp>
          <p:nvSpPr>
            <p:cNvPr id="63" name="Shape 145"/>
            <p:cNvSpPr/>
            <p:nvPr/>
          </p:nvSpPr>
          <p:spPr>
            <a:xfrm>
              <a:off x="53544" y="676618"/>
              <a:ext cx="2338934" cy="1131089"/>
            </a:xfrm>
            <a:prstGeom prst="rect">
              <a:avLst/>
            </a:prstGeom>
            <a:noFill/>
            <a:ln w="12700" cap="flat">
              <a:noFill/>
              <a:round/>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2438400">
                <a:lnSpc>
                  <a:spcPct val="120000"/>
                </a:lnSpc>
                <a:buFont typeface="Helvetica"/>
                <a:defRPr sz="1200">
                  <a:solidFill>
                    <a:srgbClr val="FFFFFF"/>
                  </a:solidFill>
                  <a:uFill>
                    <a:solidFill>
                      <a:srgbClr val="000000"/>
                    </a:solidFill>
                  </a:uFill>
                  <a:latin typeface="Helvetica"/>
                  <a:ea typeface="Helvetica"/>
                  <a:cs typeface="Helvetica"/>
                  <a:sym typeface="Helvetica"/>
                </a:defRPr>
              </a:lvl1pPr>
            </a:lstStyle>
            <a:p>
              <a:r>
                <a:rPr lang="en-US" dirty="0" err="1">
                  <a:solidFill>
                    <a:schemeClr val="bg2">
                      <a:lumMod val="50000"/>
                    </a:schemeClr>
                  </a:solidFill>
                </a:rPr>
                <a:t>pengujian</a:t>
              </a:r>
              <a:r>
                <a:rPr lang="en-US" dirty="0">
                  <a:solidFill>
                    <a:schemeClr val="bg2">
                      <a:lumMod val="50000"/>
                    </a:schemeClr>
                  </a:solidFill>
                </a:rPr>
                <a:t> yang </a:t>
              </a:r>
              <a:r>
                <a:rPr lang="en-US" dirty="0" err="1">
                  <a:solidFill>
                    <a:schemeClr val="bg2">
                      <a:lumMod val="50000"/>
                    </a:schemeClr>
                  </a:solidFill>
                </a:rPr>
                <a:t>dibuat</a:t>
              </a:r>
              <a:r>
                <a:rPr lang="en-US" dirty="0">
                  <a:solidFill>
                    <a:schemeClr val="bg2">
                      <a:lumMod val="50000"/>
                    </a:schemeClr>
                  </a:solidFill>
                </a:rPr>
                <a:t> </a:t>
              </a:r>
              <a:r>
                <a:rPr lang="en-US" dirty="0" err="1">
                  <a:solidFill>
                    <a:schemeClr val="bg2">
                      <a:lumMod val="50000"/>
                    </a:schemeClr>
                  </a:solidFill>
                </a:rPr>
                <a:t>dengan</a:t>
              </a:r>
              <a:r>
                <a:rPr lang="en-US" dirty="0">
                  <a:solidFill>
                    <a:schemeClr val="bg2">
                      <a:lumMod val="50000"/>
                    </a:schemeClr>
                  </a:solidFill>
                </a:rPr>
                <a:t>  </a:t>
              </a:r>
              <a:r>
                <a:rPr lang="en-US" dirty="0" err="1">
                  <a:solidFill>
                    <a:schemeClr val="bg2">
                      <a:lumMod val="50000"/>
                    </a:schemeClr>
                  </a:solidFill>
                </a:rPr>
                <a:t>melihat</a:t>
              </a:r>
              <a:r>
                <a:rPr lang="en-US" dirty="0">
                  <a:solidFill>
                    <a:schemeClr val="bg2">
                      <a:lumMod val="50000"/>
                    </a:schemeClr>
                  </a:solidFill>
                </a:rPr>
                <a:t> </a:t>
              </a:r>
              <a:r>
                <a:rPr lang="en-US" dirty="0" err="1">
                  <a:solidFill>
                    <a:schemeClr val="bg2">
                      <a:lumMod val="50000"/>
                    </a:schemeClr>
                  </a:solidFill>
                </a:rPr>
                <a:t>keluaran</a:t>
              </a:r>
              <a:r>
                <a:rPr lang="en-US" dirty="0">
                  <a:solidFill>
                    <a:schemeClr val="bg2">
                      <a:lumMod val="50000"/>
                    </a:schemeClr>
                  </a:solidFill>
                </a:rPr>
                <a:t> yang </a:t>
              </a:r>
              <a:r>
                <a:rPr lang="en-US" dirty="0" err="1">
                  <a:solidFill>
                    <a:schemeClr val="bg2">
                      <a:lumMod val="50000"/>
                    </a:schemeClr>
                  </a:solidFill>
                </a:rPr>
                <a:t>dihasilkan</a:t>
              </a:r>
              <a:r>
                <a:rPr lang="en-US" dirty="0">
                  <a:solidFill>
                    <a:schemeClr val="bg2">
                      <a:lumMod val="50000"/>
                    </a:schemeClr>
                  </a:solidFill>
                </a:rPr>
                <a:t> </a:t>
              </a:r>
              <a:r>
                <a:rPr lang="en-US" dirty="0" err="1">
                  <a:solidFill>
                    <a:schemeClr val="bg2">
                      <a:lumMod val="50000"/>
                    </a:schemeClr>
                  </a:solidFill>
                </a:rPr>
                <a:t>untuk</a:t>
              </a:r>
              <a:r>
                <a:rPr lang="en-US" dirty="0">
                  <a:solidFill>
                    <a:schemeClr val="bg2">
                      <a:lumMod val="50000"/>
                    </a:schemeClr>
                  </a:solidFill>
                </a:rPr>
                <a:t> </a:t>
              </a:r>
              <a:r>
                <a:rPr lang="en-US" dirty="0" err="1">
                  <a:solidFill>
                    <a:schemeClr val="bg2">
                      <a:lumMod val="50000"/>
                    </a:schemeClr>
                  </a:solidFill>
                </a:rPr>
                <a:t>mengetahui</a:t>
              </a:r>
              <a:r>
                <a:rPr lang="en-US" dirty="0">
                  <a:solidFill>
                    <a:schemeClr val="bg2">
                      <a:lumMod val="50000"/>
                    </a:schemeClr>
                  </a:solidFill>
                </a:rPr>
                <a:t> </a:t>
              </a:r>
              <a:r>
                <a:rPr lang="en-US" dirty="0" err="1">
                  <a:solidFill>
                    <a:schemeClr val="bg2">
                      <a:lumMod val="50000"/>
                    </a:schemeClr>
                  </a:solidFill>
                </a:rPr>
                <a:t>kemampuan</a:t>
              </a:r>
              <a:r>
                <a:rPr lang="en-US" dirty="0">
                  <a:solidFill>
                    <a:schemeClr val="bg2">
                      <a:lumMod val="50000"/>
                    </a:schemeClr>
                  </a:solidFill>
                </a:rPr>
                <a:t> </a:t>
              </a:r>
              <a:r>
                <a:rPr lang="en-US" dirty="0" err="1">
                  <a:solidFill>
                    <a:schemeClr val="bg2">
                      <a:lumMod val="50000"/>
                    </a:schemeClr>
                  </a:solidFill>
                </a:rPr>
                <a:t>sistem</a:t>
              </a:r>
              <a:endParaRPr lang="en-US" dirty="0">
                <a:solidFill>
                  <a:schemeClr val="bg2">
                    <a:lumMod val="50000"/>
                  </a:schemeClr>
                </a:solidFill>
              </a:endParaRPr>
            </a:p>
          </p:txBody>
        </p:sp>
      </p:grpSp>
      <p:grpSp>
        <p:nvGrpSpPr>
          <p:cNvPr id="64" name="Group 146"/>
          <p:cNvGrpSpPr/>
          <p:nvPr/>
        </p:nvGrpSpPr>
        <p:grpSpPr>
          <a:xfrm>
            <a:off x="9143858" y="1837969"/>
            <a:ext cx="2125310" cy="3980940"/>
            <a:chOff x="-9095" y="0"/>
            <a:chExt cx="2376193" cy="4450872"/>
          </a:xfrm>
        </p:grpSpPr>
        <p:sp>
          <p:nvSpPr>
            <p:cNvPr id="65" name="Shape 141"/>
            <p:cNvSpPr/>
            <p:nvPr/>
          </p:nvSpPr>
          <p:spPr>
            <a:xfrm>
              <a:off x="0" y="1565059"/>
              <a:ext cx="2367098" cy="2885813"/>
            </a:xfrm>
            <a:custGeom>
              <a:avLst/>
              <a:gdLst/>
              <a:ahLst/>
              <a:cxnLst>
                <a:cxn ang="0">
                  <a:pos x="wd2" y="hd2"/>
                </a:cxn>
                <a:cxn ang="5400000">
                  <a:pos x="wd2" y="hd2"/>
                </a:cxn>
                <a:cxn ang="10800000">
                  <a:pos x="wd2" y="hd2"/>
                </a:cxn>
                <a:cxn ang="16200000">
                  <a:pos x="wd2" y="hd2"/>
                </a:cxn>
              </a:cxnLst>
              <a:rect l="0" t="0" r="r" b="b"/>
              <a:pathLst>
                <a:path w="21600" h="21600" extrusionOk="0">
                  <a:moveTo>
                    <a:pt x="21600" y="16528"/>
                  </a:moveTo>
                  <a:lnTo>
                    <a:pt x="0" y="21600"/>
                  </a:lnTo>
                  <a:lnTo>
                    <a:pt x="0" y="5071"/>
                  </a:lnTo>
                  <a:lnTo>
                    <a:pt x="21600" y="0"/>
                  </a:lnTo>
                  <a:cubicBezTo>
                    <a:pt x="21600" y="0"/>
                    <a:pt x="21600" y="16528"/>
                    <a:pt x="21600" y="16528"/>
                  </a:cubicBezTo>
                  <a:close/>
                </a:path>
              </a:pathLst>
            </a:custGeom>
            <a:solidFill>
              <a:srgbClr val="00C1E8"/>
            </a:solidFill>
            <a:ln w="12700" cap="flat">
              <a:solidFill>
                <a:schemeClr val="bg2">
                  <a:lumMod val="25000"/>
                </a:schemeClr>
              </a:solidFill>
              <a:prstDash val="solid"/>
              <a:miter lim="400000"/>
            </a:ln>
            <a:effectLst/>
          </p:spPr>
          <p:txBody>
            <a:bodyPr wrap="square" lIns="20320" tIns="20320" rIns="20320" bIns="20320" numCol="1" anchor="ctr">
              <a:noAutofit/>
            </a:bodyPr>
            <a:lstStyle/>
            <a:p>
              <a:pPr defTabSz="584200">
                <a:defRPr sz="2800">
                  <a:solidFill>
                    <a:srgbClr val="02BCD2"/>
                  </a:solidFill>
                  <a:effectLst>
                    <a:outerShdw blurRad="38100" dist="12700" dir="5400000" rotWithShape="0">
                      <a:srgbClr val="000000">
                        <a:alpha val="50000"/>
                      </a:srgbClr>
                    </a:outerShdw>
                  </a:effectLst>
                </a:defRPr>
              </a:pPr>
              <a:endParaRPr dirty="0"/>
            </a:p>
          </p:txBody>
        </p:sp>
        <p:sp>
          <p:nvSpPr>
            <p:cNvPr id="66" name="Shape 142"/>
            <p:cNvSpPr/>
            <p:nvPr/>
          </p:nvSpPr>
          <p:spPr>
            <a:xfrm>
              <a:off x="-9095" y="2658035"/>
              <a:ext cx="2328965" cy="79174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7093" tIns="27093" rIns="27093" bIns="27093" numCol="1" anchor="t">
              <a:noAutofit/>
            </a:bodyPr>
            <a:lstStyle>
              <a:lvl1pPr>
                <a:defRPr sz="2600">
                  <a:solidFill>
                    <a:srgbClr val="FFFFFF"/>
                  </a:solidFill>
                  <a:latin typeface="Helvetica"/>
                  <a:ea typeface="Helvetica"/>
                  <a:cs typeface="Helvetica"/>
                  <a:sym typeface="Helvetica"/>
                </a:defRPr>
              </a:lvl1pPr>
            </a:lstStyle>
            <a:p>
              <a:pPr algn="ctr"/>
              <a:r>
                <a:rPr lang="en-US" sz="2400" dirty="0" err="1">
                  <a:latin typeface="Open Sans Light" panose="020B0306030504020204"/>
                </a:rPr>
                <a:t>Kesimpulan</a:t>
              </a:r>
              <a:r>
                <a:rPr lang="en-US" sz="2400" dirty="0">
                  <a:latin typeface="Open Sans Light" panose="020B0306030504020204"/>
                </a:rPr>
                <a:t> </a:t>
              </a:r>
              <a:r>
                <a:rPr lang="en-US" sz="2400" dirty="0" err="1">
                  <a:latin typeface="Open Sans Light" panose="020B0306030504020204"/>
                </a:rPr>
                <a:t>dan</a:t>
              </a:r>
              <a:r>
                <a:rPr lang="en-US" sz="2400" dirty="0">
                  <a:latin typeface="Open Sans Light" panose="020B0306030504020204"/>
                </a:rPr>
                <a:t> Saran</a:t>
              </a:r>
              <a:endParaRPr sz="2400" dirty="0">
                <a:latin typeface="Open Sans Light" panose="020B0306030504020204"/>
              </a:endParaRPr>
            </a:p>
          </p:txBody>
        </p:sp>
        <p:sp>
          <p:nvSpPr>
            <p:cNvPr id="67" name="Shape 143"/>
            <p:cNvSpPr/>
            <p:nvPr/>
          </p:nvSpPr>
          <p:spPr>
            <a:xfrm>
              <a:off x="718865" y="0"/>
              <a:ext cx="1358736" cy="4061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7093" tIns="27093" rIns="27093" bIns="27093" numCol="1" anchor="t">
              <a:noAutofit/>
            </a:bodyPr>
            <a:lstStyle>
              <a:lvl1pPr algn="l">
                <a:defRPr sz="1600">
                  <a:solidFill>
                    <a:srgbClr val="FFFFFF"/>
                  </a:solidFill>
                  <a:latin typeface="Helvetica"/>
                  <a:ea typeface="Helvetica"/>
                  <a:cs typeface="Helvetica"/>
                  <a:sym typeface="Helvetica"/>
                </a:defRPr>
              </a:lvl1pPr>
            </a:lstStyle>
            <a:p>
              <a:r>
                <a:rPr lang="en-US" sz="1400" dirty="0" err="1">
                  <a:solidFill>
                    <a:schemeClr val="bg2">
                      <a:lumMod val="10000"/>
                    </a:schemeClr>
                  </a:solidFill>
                  <a:latin typeface="Bebas"/>
                </a:rPr>
                <a:t>Kesimpulan</a:t>
              </a:r>
              <a:endParaRPr sz="1400" dirty="0">
                <a:solidFill>
                  <a:schemeClr val="bg2">
                    <a:lumMod val="10000"/>
                  </a:schemeClr>
                </a:solidFill>
                <a:latin typeface="Bebas"/>
              </a:endParaRPr>
            </a:p>
          </p:txBody>
        </p:sp>
        <p:sp>
          <p:nvSpPr>
            <p:cNvPr id="68" name="Shape 144"/>
            <p:cNvSpPr/>
            <p:nvPr/>
          </p:nvSpPr>
          <p:spPr>
            <a:xfrm rot="10800000">
              <a:off x="11943" y="173880"/>
              <a:ext cx="586285" cy="208278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path>
              </a:pathLst>
            </a:custGeom>
            <a:ln w="9525" cap="flat" cmpd="sng" algn="ctr">
              <a:solidFill>
                <a:schemeClr val="bg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square" lIns="20320" tIns="20320" rIns="20320" bIns="20320" numCol="1" anchor="ctr">
              <a:noAutofit/>
            </a:bodyPr>
            <a:lstStyle/>
            <a:p>
              <a:pPr defTabSz="243840">
                <a:defRPr sz="1600">
                  <a:solidFill>
                    <a:srgbClr val="FFFFFF"/>
                  </a:solidFill>
                  <a:effectLst>
                    <a:outerShdw blurRad="38100" dist="12700" dir="5400000" rotWithShape="0">
                      <a:srgbClr val="000000">
                        <a:alpha val="50000"/>
                      </a:srgbClr>
                    </a:outerShdw>
                  </a:effectLst>
                </a:defRPr>
              </a:pPr>
              <a:endParaRPr/>
            </a:p>
          </p:txBody>
        </p:sp>
        <p:sp>
          <p:nvSpPr>
            <p:cNvPr id="69" name="Shape 145"/>
            <p:cNvSpPr/>
            <p:nvPr/>
          </p:nvSpPr>
          <p:spPr>
            <a:xfrm>
              <a:off x="256780" y="676618"/>
              <a:ext cx="2091249" cy="1131089"/>
            </a:xfrm>
            <a:prstGeom prst="rect">
              <a:avLst/>
            </a:prstGeom>
            <a:noFill/>
            <a:ln w="12700" cap="flat">
              <a:noFill/>
              <a:round/>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2438400">
                <a:lnSpc>
                  <a:spcPct val="120000"/>
                </a:lnSpc>
                <a:buFont typeface="Helvetica"/>
                <a:defRPr sz="1200">
                  <a:solidFill>
                    <a:srgbClr val="FFFFFF"/>
                  </a:solidFill>
                  <a:uFill>
                    <a:solidFill>
                      <a:srgbClr val="000000"/>
                    </a:solidFill>
                  </a:uFill>
                  <a:latin typeface="Helvetica"/>
                  <a:ea typeface="Helvetica"/>
                  <a:cs typeface="Helvetica"/>
                  <a:sym typeface="Helvetica"/>
                </a:defRPr>
              </a:lvl1pPr>
            </a:lstStyle>
            <a:p>
              <a:r>
                <a:rPr lang="en-US" dirty="0" err="1">
                  <a:solidFill>
                    <a:schemeClr val="bg2">
                      <a:lumMod val="50000"/>
                    </a:schemeClr>
                  </a:solidFill>
                </a:rPr>
                <a:t>kesimpulan</a:t>
              </a:r>
              <a:r>
                <a:rPr lang="en-US" dirty="0">
                  <a:solidFill>
                    <a:schemeClr val="bg2">
                      <a:lumMod val="50000"/>
                    </a:schemeClr>
                  </a:solidFill>
                </a:rPr>
                <a:t> </a:t>
              </a:r>
              <a:r>
                <a:rPr lang="en-US" dirty="0" err="1">
                  <a:solidFill>
                    <a:schemeClr val="bg2">
                      <a:lumMod val="50000"/>
                    </a:schemeClr>
                  </a:solidFill>
                </a:rPr>
                <a:t>dari</a:t>
              </a:r>
              <a:r>
                <a:rPr lang="en-US" dirty="0">
                  <a:solidFill>
                    <a:schemeClr val="bg2">
                      <a:lumMod val="50000"/>
                    </a:schemeClr>
                  </a:solidFill>
                </a:rPr>
                <a:t> </a:t>
              </a:r>
              <a:r>
                <a:rPr lang="en-US" dirty="0" err="1">
                  <a:solidFill>
                    <a:schemeClr val="bg2">
                      <a:lumMod val="50000"/>
                    </a:schemeClr>
                  </a:solidFill>
                </a:rPr>
                <a:t>hasil</a:t>
              </a:r>
              <a:r>
                <a:rPr lang="en-US" dirty="0">
                  <a:solidFill>
                    <a:schemeClr val="bg2">
                      <a:lumMod val="50000"/>
                    </a:schemeClr>
                  </a:solidFill>
                </a:rPr>
                <a:t> </a:t>
              </a:r>
              <a:r>
                <a:rPr lang="en-US" dirty="0" err="1">
                  <a:solidFill>
                    <a:schemeClr val="bg2">
                      <a:lumMod val="50000"/>
                    </a:schemeClr>
                  </a:solidFill>
                </a:rPr>
                <a:t>pengujian</a:t>
              </a:r>
              <a:r>
                <a:rPr lang="en-US" dirty="0">
                  <a:solidFill>
                    <a:schemeClr val="bg2">
                      <a:lumMod val="50000"/>
                    </a:schemeClr>
                  </a:solidFill>
                </a:rPr>
                <a:t> </a:t>
              </a:r>
              <a:r>
                <a:rPr lang="en-US" dirty="0" err="1">
                  <a:solidFill>
                    <a:schemeClr val="bg2">
                      <a:lumMod val="50000"/>
                    </a:schemeClr>
                  </a:solidFill>
                </a:rPr>
                <a:t>beserta</a:t>
              </a:r>
              <a:r>
                <a:rPr lang="en-US" dirty="0">
                  <a:solidFill>
                    <a:schemeClr val="bg2">
                      <a:lumMod val="50000"/>
                    </a:schemeClr>
                  </a:solidFill>
                </a:rPr>
                <a:t> saran </a:t>
              </a:r>
              <a:r>
                <a:rPr lang="en-US" dirty="0" err="1">
                  <a:solidFill>
                    <a:schemeClr val="bg2">
                      <a:lumMod val="50000"/>
                    </a:schemeClr>
                  </a:solidFill>
                </a:rPr>
                <a:t>untuk</a:t>
              </a:r>
              <a:r>
                <a:rPr lang="en-US" dirty="0">
                  <a:solidFill>
                    <a:schemeClr val="bg2">
                      <a:lumMod val="50000"/>
                    </a:schemeClr>
                  </a:solidFill>
                </a:rPr>
                <a:t> </a:t>
              </a:r>
              <a:r>
                <a:rPr lang="en-US" dirty="0" err="1">
                  <a:solidFill>
                    <a:schemeClr val="bg2">
                      <a:lumMod val="50000"/>
                    </a:schemeClr>
                  </a:solidFill>
                </a:rPr>
                <a:t>pengembangan</a:t>
              </a:r>
              <a:r>
                <a:rPr lang="en-US" dirty="0">
                  <a:solidFill>
                    <a:schemeClr val="bg2">
                      <a:lumMod val="50000"/>
                    </a:schemeClr>
                  </a:solidFill>
                </a:rPr>
                <a:t> </a:t>
              </a:r>
              <a:r>
                <a:rPr lang="en-US" dirty="0" err="1">
                  <a:solidFill>
                    <a:schemeClr val="bg2">
                      <a:lumMod val="50000"/>
                    </a:schemeClr>
                  </a:solidFill>
                </a:rPr>
                <a:t>kedepan</a:t>
              </a:r>
              <a:endParaRPr lang="en-US" dirty="0">
                <a:solidFill>
                  <a:schemeClr val="bg2">
                    <a:lumMod val="50000"/>
                  </a:schemeClr>
                </a:solidFill>
              </a:endParaRPr>
            </a:p>
          </p:txBody>
        </p:sp>
      </p:grpSp>
      <p:pic>
        <p:nvPicPr>
          <p:cNvPr id="70" name="Picture 6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Tree>
    <p:extLst>
      <p:ext uri="{BB962C8B-B14F-4D97-AF65-F5344CB8AC3E}">
        <p14:creationId xmlns:p14="http://schemas.microsoft.com/office/powerpoint/2010/main" val="268090078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5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fade">
                                      <p:cBhvr>
                                        <p:cTn id="2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5043" y="-106018"/>
            <a:ext cx="3273287" cy="6858000"/>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
        <p:nvSpPr>
          <p:cNvPr id="9" name="Shape 178"/>
          <p:cNvSpPr/>
          <p:nvPr/>
        </p:nvSpPr>
        <p:spPr>
          <a:xfrm rot="18900000">
            <a:off x="4880227" y="3268353"/>
            <a:ext cx="369148" cy="369148"/>
          </a:xfrm>
          <a:prstGeom prst="rect">
            <a:avLst/>
          </a:prstGeom>
          <a:solidFill>
            <a:srgbClr val="55E6FC"/>
          </a:solidFill>
          <a:ln w="12700">
            <a:solidFill>
              <a:srgbClr val="000000">
                <a:alpha val="0"/>
              </a:srgbClr>
            </a:solidFill>
            <a:miter lim="400000"/>
          </a:ln>
        </p:spPr>
        <p:txBody>
          <a:bodyPr lIns="27093" tIns="27093" rIns="27093" bIns="27093" anchor="ctr"/>
          <a:lstStyle/>
          <a:p>
            <a:pPr defTabSz="584200">
              <a:defRPr sz="2800">
                <a:solidFill>
                  <a:srgbClr val="FFFFFF"/>
                </a:solidFill>
                <a:effectLst>
                  <a:outerShdw blurRad="38100" dist="12700" dir="5400000" rotWithShape="0">
                    <a:srgbClr val="000000">
                      <a:alpha val="50000"/>
                    </a:srgbClr>
                  </a:outerShdw>
                </a:effectLst>
              </a:defRPr>
            </a:pPr>
            <a:endParaRPr/>
          </a:p>
        </p:txBody>
      </p:sp>
      <p:sp>
        <p:nvSpPr>
          <p:cNvPr id="10" name="Shape 179"/>
          <p:cNvSpPr/>
          <p:nvPr/>
        </p:nvSpPr>
        <p:spPr>
          <a:xfrm rot="18900000">
            <a:off x="5141254" y="3007327"/>
            <a:ext cx="369148" cy="369148"/>
          </a:xfrm>
          <a:prstGeom prst="rect">
            <a:avLst/>
          </a:prstGeom>
          <a:solidFill>
            <a:srgbClr val="0192A6"/>
          </a:solidFill>
          <a:ln w="12700">
            <a:miter lim="400000"/>
          </a:ln>
        </p:spPr>
        <p:txBody>
          <a:bodyPr lIns="27093" tIns="27093" rIns="27093" bIns="27093" anchor="ctr"/>
          <a:lstStyle/>
          <a:p>
            <a:pPr defTabSz="243840">
              <a:defRPr sz="1600">
                <a:solidFill>
                  <a:srgbClr val="C42115"/>
                </a:solidFill>
                <a:effectLst>
                  <a:outerShdw blurRad="38100" dist="12700" dir="5400000" rotWithShape="0">
                    <a:srgbClr val="000000">
                      <a:alpha val="50000"/>
                    </a:srgbClr>
                  </a:outerShdw>
                </a:effectLst>
              </a:defRPr>
            </a:pPr>
            <a:endParaRPr/>
          </a:p>
        </p:txBody>
      </p:sp>
      <p:sp>
        <p:nvSpPr>
          <p:cNvPr id="11" name="Shape 180"/>
          <p:cNvSpPr/>
          <p:nvPr/>
        </p:nvSpPr>
        <p:spPr>
          <a:xfrm rot="18900000">
            <a:off x="5141254" y="3529380"/>
            <a:ext cx="369148" cy="369148"/>
          </a:xfrm>
          <a:prstGeom prst="rect">
            <a:avLst/>
          </a:prstGeom>
          <a:solidFill>
            <a:srgbClr val="00D3ED"/>
          </a:solidFill>
          <a:ln w="12700">
            <a:solidFill>
              <a:srgbClr val="000000">
                <a:alpha val="0"/>
              </a:srgbClr>
            </a:solidFill>
            <a:miter lim="400000"/>
          </a:ln>
        </p:spPr>
        <p:txBody>
          <a:bodyPr lIns="27093" tIns="27093" rIns="27093" bIns="27093" anchor="ctr"/>
          <a:lstStyle/>
          <a:p>
            <a:pPr defTabSz="584200">
              <a:defRPr sz="2800">
                <a:solidFill>
                  <a:srgbClr val="FFFFFF"/>
                </a:solidFill>
                <a:effectLst>
                  <a:outerShdw blurRad="38100" dist="12700" dir="5400000" rotWithShape="0">
                    <a:srgbClr val="000000">
                      <a:alpha val="50000"/>
                    </a:srgbClr>
                  </a:outerShdw>
                </a:effectLst>
              </a:defRPr>
            </a:pPr>
            <a:endParaRPr/>
          </a:p>
        </p:txBody>
      </p:sp>
      <p:sp>
        <p:nvSpPr>
          <p:cNvPr id="12" name="Shape 181"/>
          <p:cNvSpPr/>
          <p:nvPr/>
        </p:nvSpPr>
        <p:spPr>
          <a:xfrm rot="18900000">
            <a:off x="5402280" y="3268353"/>
            <a:ext cx="369148" cy="369148"/>
          </a:xfrm>
          <a:prstGeom prst="rect">
            <a:avLst/>
          </a:prstGeom>
          <a:solidFill>
            <a:srgbClr val="02BCD2"/>
          </a:solidFill>
          <a:ln w="12700">
            <a:solidFill>
              <a:srgbClr val="000000">
                <a:alpha val="0"/>
              </a:srgbClr>
            </a:solidFill>
            <a:miter lim="400000"/>
          </a:ln>
        </p:spPr>
        <p:txBody>
          <a:bodyPr lIns="27093" tIns="27093" rIns="27093" bIns="27093" anchor="ctr"/>
          <a:lstStyle/>
          <a:p>
            <a:pPr defTabSz="584200">
              <a:defRPr sz="2800">
                <a:solidFill>
                  <a:srgbClr val="FFFFFF"/>
                </a:solidFill>
                <a:effectLst>
                  <a:outerShdw blurRad="38100" dist="12700" dir="5400000" rotWithShape="0">
                    <a:srgbClr val="000000">
                      <a:alpha val="50000"/>
                    </a:srgbClr>
                  </a:outerShdw>
                </a:effectLst>
              </a:defRPr>
            </a:pPr>
            <a:endParaRPr/>
          </a:p>
        </p:txBody>
      </p:sp>
      <p:sp>
        <p:nvSpPr>
          <p:cNvPr id="13" name="Shape 55"/>
          <p:cNvSpPr txBox="1">
            <a:spLocks/>
          </p:cNvSpPr>
          <p:nvPr/>
        </p:nvSpPr>
        <p:spPr>
          <a:xfrm>
            <a:off x="6010126" y="2730766"/>
            <a:ext cx="3751164" cy="922265"/>
          </a:xfrm>
          <a:prstGeom prst="rect">
            <a:avLst/>
          </a:prstGeom>
        </p:spPr>
        <p:txBody>
          <a:bodyPr vert="horz"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Font typeface="Arial" panose="020B0604020202020204" pitchFamily="34" charset="0"/>
              <a:buNone/>
            </a:pPr>
            <a:r>
              <a:rPr lang="en-US" sz="4800" b="1" dirty="0" err="1">
                <a:solidFill>
                  <a:schemeClr val="bg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Kesimpulan</a:t>
            </a:r>
            <a:r>
              <a:rPr lang="en-US" sz="4800" b="1" dirty="0">
                <a:solidFill>
                  <a:schemeClr val="bg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4800" b="1" dirty="0" err="1">
                <a:solidFill>
                  <a:schemeClr val="bg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dan</a:t>
            </a:r>
            <a:r>
              <a:rPr lang="en-US" sz="4800" b="1" dirty="0">
                <a:solidFill>
                  <a:schemeClr val="bg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 Saran</a:t>
            </a:r>
            <a:endParaRPr lang="id" sz="4000" dirty="0">
              <a:solidFill>
                <a:schemeClr val="bg2">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46331889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type="lt">
                                    <p:tmAbs val="0"/>
                                  </p:iterate>
                                  <p:childTnLst>
                                    <p:set>
                                      <p:cBhvr>
                                        <p:cTn id="6" fill="hold"/>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0-#ppt_w/2"/>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iterate type="lt">
                                    <p:tmAbs val="0"/>
                                  </p:iterate>
                                  <p:childTnLst>
                                    <p:set>
                                      <p:cBhvr>
                                        <p:cTn id="11" fill="hold"/>
                                        <p:tgtEl>
                                          <p:spTgt spid="10"/>
                                        </p:tgtEl>
                                        <p:attrNameLst>
                                          <p:attrName>style.visibility</p:attrName>
                                        </p:attrNameLst>
                                      </p:cBhvr>
                                      <p:to>
                                        <p:strVal val="visible"/>
                                      </p:to>
                                    </p:set>
                                    <p:anim calcmode="lin" valueType="num">
                                      <p:cBhvr>
                                        <p:cTn id="12" dur="500" fill="hold"/>
                                        <p:tgtEl>
                                          <p:spTgt spid="10"/>
                                        </p:tgtEl>
                                        <p:attrNameLst>
                                          <p:attrName>ppt_x</p:attrName>
                                        </p:attrNameLst>
                                      </p:cBhvr>
                                      <p:tavLst>
                                        <p:tav tm="0">
                                          <p:val>
                                            <p:strVal val="#ppt_x"/>
                                          </p:val>
                                        </p:tav>
                                        <p:tav tm="100000">
                                          <p:val>
                                            <p:strVal val="#ppt_x"/>
                                          </p:val>
                                        </p:tav>
                                      </p:tavLst>
                                    </p:anim>
                                    <p:anim calcmode="lin" valueType="num">
                                      <p:cBhvr>
                                        <p:cTn id="13" dur="500" fill="hold"/>
                                        <p:tgtEl>
                                          <p:spTgt spid="10"/>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iterate type="lt">
                                    <p:tmAbs val="0"/>
                                  </p:iterate>
                                  <p:childTnLst>
                                    <p:set>
                                      <p:cBhvr>
                                        <p:cTn id="16" fill="hold"/>
                                        <p:tgtEl>
                                          <p:spTgt spid="11"/>
                                        </p:tgtEl>
                                        <p:attrNameLst>
                                          <p:attrName>style.visibility</p:attrName>
                                        </p:attrNameLst>
                                      </p:cBhvr>
                                      <p:to>
                                        <p:strVal val="visible"/>
                                      </p:to>
                                    </p:set>
                                    <p:anim calcmode="lin" valueType="num">
                                      <p:cBhvr>
                                        <p:cTn id="17" dur="500" fill="hold"/>
                                        <p:tgtEl>
                                          <p:spTgt spid="11"/>
                                        </p:tgtEl>
                                        <p:attrNameLst>
                                          <p:attrName>ppt_x</p:attrName>
                                        </p:attrNameLst>
                                      </p:cBhvr>
                                      <p:tavLst>
                                        <p:tav tm="0">
                                          <p:val>
                                            <p:strVal val="#ppt_x"/>
                                          </p:val>
                                        </p:tav>
                                        <p:tav tm="100000">
                                          <p:val>
                                            <p:strVal val="#ppt_x"/>
                                          </p:val>
                                        </p:tav>
                                      </p:tavLst>
                                    </p:anim>
                                    <p:anim calcmode="lin" valueType="num">
                                      <p:cBhvr>
                                        <p:cTn id="18" dur="500" fill="hold"/>
                                        <p:tgtEl>
                                          <p:spTgt spid="11"/>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iterate type="lt">
                                    <p:tmAbs val="0"/>
                                  </p:iterate>
                                  <p:childTnLst>
                                    <p:set>
                                      <p:cBhvr>
                                        <p:cTn id="21" fill="hold"/>
                                        <p:tgtEl>
                                          <p:spTgt spid="12"/>
                                        </p:tgtEl>
                                        <p:attrNameLst>
                                          <p:attrName>style.visibility</p:attrName>
                                        </p:attrNameLst>
                                      </p:cBhvr>
                                      <p:to>
                                        <p:strVal val="visible"/>
                                      </p:to>
                                    </p:set>
                                    <p:anim calcmode="lin" valueType="num">
                                      <p:cBhvr>
                                        <p:cTn id="22" dur="500" fill="hold"/>
                                        <p:tgtEl>
                                          <p:spTgt spid="12"/>
                                        </p:tgtEl>
                                        <p:attrNameLst>
                                          <p:attrName>ppt_x</p:attrName>
                                        </p:attrNameLst>
                                      </p:cBhvr>
                                      <p:tavLst>
                                        <p:tav tm="0">
                                          <p:val>
                                            <p:strVal val="1+#ppt_w/2"/>
                                          </p:val>
                                        </p:tav>
                                        <p:tav tm="100000">
                                          <p:val>
                                            <p:strVal val="#ppt_x"/>
                                          </p:val>
                                        </p:tav>
                                      </p:tavLst>
                                    </p:anim>
                                    <p:anim calcmode="lin" valueType="num">
                                      <p:cBhvr>
                                        <p:cTn id="23" dur="500" fill="hold"/>
                                        <p:tgtEl>
                                          <p:spTgt spid="12"/>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dvAuto="0"/>
      <p:bldP spid="10" grpId="0" animBg="1" advAuto="0"/>
      <p:bldP spid="11" grpId="0" animBg="1" advAuto="0"/>
      <p:bldP spid="12" grpId="0" animBg="1" advAuto="0"/>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rmAutofit/>
          </a:bodyPr>
          <a:lstStyle/>
          <a:p>
            <a:r>
              <a:rPr lang="en" sz="4000" dirty="0">
                <a:solidFill>
                  <a:schemeClr val="bg1"/>
                </a:solidFill>
                <a:latin typeface="Bebas"/>
              </a:rPr>
              <a:t>Kesimpulan &amp; Saran</a:t>
            </a:r>
            <a:endParaRPr lang="en-US" sz="4000" dirty="0">
              <a:solidFill>
                <a:schemeClr val="bg1"/>
              </a:solidFill>
              <a:latin typeface="Bebas"/>
            </a:endParaRPr>
          </a:p>
        </p:txBody>
      </p:sp>
      <p:sp>
        <p:nvSpPr>
          <p:cNvPr id="13" name="Rectangle 12"/>
          <p:cNvSpPr/>
          <p:nvPr/>
        </p:nvSpPr>
        <p:spPr>
          <a:xfrm>
            <a:off x="475342" y="1829913"/>
            <a:ext cx="1817283" cy="400110"/>
          </a:xfrm>
          <a:prstGeom prst="rect">
            <a:avLst/>
          </a:prstGeom>
        </p:spPr>
        <p:txBody>
          <a:bodyPr wrap="square">
            <a:spAutoFit/>
          </a:bodyPr>
          <a:lstStyle/>
          <a:p>
            <a:pPr algn="just"/>
            <a:r>
              <a:rPr lang="en" sz="2000" b="1" dirty="0">
                <a:solidFill>
                  <a:schemeClr val="tx1">
                    <a:lumMod val="65000"/>
                    <a:lumOff val="35000"/>
                  </a:schemeClr>
                </a:solidFill>
                <a:latin typeface="Open Sans Light" panose="020B0306030504020204"/>
              </a:rPr>
              <a:t>Saran</a:t>
            </a:r>
            <a:endParaRPr lang="en-US" sz="2000" b="1" dirty="0">
              <a:solidFill>
                <a:schemeClr val="tx1">
                  <a:lumMod val="65000"/>
                  <a:lumOff val="35000"/>
                </a:schemeClr>
              </a:solidFill>
              <a:latin typeface="Open Sans Light" panose="020B0306030504020204"/>
              <a:ea typeface="Open Sans Light" panose="020B0306030504020204" pitchFamily="34" charset="0"/>
              <a:cs typeface="Open Sans Light" panose="020B0306030504020204" pitchFamily="34" charset="0"/>
            </a:endParaRPr>
          </a:p>
        </p:txBody>
      </p:sp>
      <p:sp>
        <p:nvSpPr>
          <p:cNvPr id="11" name="Rectangle 10"/>
          <p:cNvSpPr/>
          <p:nvPr/>
        </p:nvSpPr>
        <p:spPr>
          <a:xfrm>
            <a:off x="475343" y="1815548"/>
            <a:ext cx="10732235" cy="20768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
        <p:nvSpPr>
          <p:cNvPr id="14" name="Rectangle 13"/>
          <p:cNvSpPr/>
          <p:nvPr/>
        </p:nvSpPr>
        <p:spPr>
          <a:xfrm>
            <a:off x="475342" y="2250940"/>
            <a:ext cx="5156241" cy="1169551"/>
          </a:xfrm>
          <a:prstGeom prst="rect">
            <a:avLst/>
          </a:prstGeom>
        </p:spPr>
        <p:txBody>
          <a:bodyPr wrap="square">
            <a:spAutoFit/>
          </a:bodyPr>
          <a:lstStyle/>
          <a:p>
            <a:pPr marL="285750" indent="-285750" algn="just">
              <a:buFont typeface="Arial" panose="020B0604020202020204" pitchFamily="34" charset="0"/>
              <a:buChar char="•"/>
            </a:pPr>
            <a:r>
              <a:rPr lang="en-US" sz="1400" dirty="0" err="1">
                <a:solidFill>
                  <a:schemeClr val="bg2">
                    <a:lumMod val="25000"/>
                  </a:schemeClr>
                </a:solidFill>
                <a:latin typeface="Open Sans Light" panose="020B0306030504020204"/>
              </a:rPr>
              <a:t>Menambah</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jumlah</a:t>
            </a:r>
            <a:r>
              <a:rPr lang="en-US" sz="1400" dirty="0">
                <a:solidFill>
                  <a:schemeClr val="bg2">
                    <a:lumMod val="25000"/>
                  </a:schemeClr>
                </a:solidFill>
                <a:latin typeface="Open Sans Light" panose="020B0306030504020204"/>
              </a:rPr>
              <a:t> data </a:t>
            </a:r>
            <a:r>
              <a:rPr lang="en-US" sz="1400" dirty="0" err="1">
                <a:solidFill>
                  <a:schemeClr val="bg2">
                    <a:lumMod val="25000"/>
                  </a:schemeClr>
                </a:solidFill>
                <a:latin typeface="Open Sans Light" panose="020B0306030504020204"/>
              </a:rPr>
              <a:t>untuk</a:t>
            </a:r>
            <a:r>
              <a:rPr lang="en-US" sz="1400" dirty="0">
                <a:solidFill>
                  <a:schemeClr val="bg2">
                    <a:lumMod val="25000"/>
                  </a:schemeClr>
                </a:solidFill>
                <a:latin typeface="Open Sans Light" panose="020B0306030504020204"/>
              </a:rPr>
              <a:t> uji </a:t>
            </a:r>
            <a:r>
              <a:rPr lang="en-US" sz="1400" dirty="0" err="1">
                <a:solidFill>
                  <a:schemeClr val="bg2">
                    <a:lumMod val="25000"/>
                  </a:schemeClr>
                </a:solidFill>
                <a:latin typeface="Open Sans Light" panose="020B0306030504020204"/>
              </a:rPr>
              <a:t>coba</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berdasarkan</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panjang</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datanya</a:t>
            </a:r>
            <a:r>
              <a:rPr lang="en-US" sz="1400" dirty="0">
                <a:solidFill>
                  <a:schemeClr val="bg2">
                    <a:lumMod val="25000"/>
                  </a:schemeClr>
                </a:solidFill>
                <a:latin typeface="Open Sans Light" panose="020B0306030504020204"/>
              </a:rPr>
              <a:t>.</a:t>
            </a:r>
          </a:p>
          <a:p>
            <a:pPr marL="285750" indent="-285750" algn="just">
              <a:buFont typeface="Arial" panose="020B0604020202020204" pitchFamily="34" charset="0"/>
              <a:buChar char="•"/>
            </a:pPr>
            <a:endParaRPr lang="en-US" sz="1400" dirty="0">
              <a:solidFill>
                <a:schemeClr val="bg2">
                  <a:lumMod val="25000"/>
                </a:schemeClr>
              </a:solidFill>
              <a:latin typeface="Open Sans Light" panose="020B0306030504020204"/>
            </a:endParaRPr>
          </a:p>
          <a:p>
            <a:pPr marL="285750" indent="-285750" algn="just">
              <a:buFont typeface="Arial" panose="020B0604020202020204" pitchFamily="34" charset="0"/>
              <a:buChar char="•"/>
            </a:pPr>
            <a:r>
              <a:rPr lang="en-US" sz="1400" dirty="0" err="1">
                <a:solidFill>
                  <a:schemeClr val="bg2">
                    <a:lumMod val="25000"/>
                  </a:schemeClr>
                </a:solidFill>
                <a:latin typeface="Open Sans Light" panose="020B0306030504020204"/>
              </a:rPr>
              <a:t>Menambahkan</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jumlah</a:t>
            </a:r>
            <a:r>
              <a:rPr lang="en-US" sz="1400" dirty="0">
                <a:solidFill>
                  <a:schemeClr val="bg2">
                    <a:lumMod val="25000"/>
                  </a:schemeClr>
                </a:solidFill>
                <a:latin typeface="Open Sans Light" panose="020B0306030504020204"/>
              </a:rPr>
              <a:t> node </a:t>
            </a:r>
            <a:r>
              <a:rPr lang="en-US" sz="1400" dirty="0" err="1">
                <a:solidFill>
                  <a:schemeClr val="bg2">
                    <a:lumMod val="25000"/>
                  </a:schemeClr>
                </a:solidFill>
                <a:latin typeface="Open Sans Light" panose="020B0306030504020204"/>
              </a:rPr>
              <a:t>pengirim</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untuk</a:t>
            </a:r>
            <a:r>
              <a:rPr lang="en-US" sz="1400" dirty="0">
                <a:solidFill>
                  <a:schemeClr val="bg2">
                    <a:lumMod val="25000"/>
                  </a:schemeClr>
                </a:solidFill>
                <a:latin typeface="Open Sans Light" panose="020B0306030504020204"/>
              </a:rPr>
              <a:t> uji </a:t>
            </a:r>
            <a:r>
              <a:rPr lang="en-US" sz="1400" dirty="0" err="1">
                <a:solidFill>
                  <a:schemeClr val="bg2">
                    <a:lumMod val="25000"/>
                  </a:schemeClr>
                </a:solidFill>
                <a:latin typeface="Open Sans Light" panose="020B0306030504020204"/>
              </a:rPr>
              <a:t>coba</a:t>
            </a:r>
            <a:r>
              <a:rPr lang="en-US" sz="1400" dirty="0">
                <a:solidFill>
                  <a:schemeClr val="bg2">
                    <a:lumMod val="25000"/>
                  </a:schemeClr>
                </a:solidFill>
                <a:latin typeface="Open Sans Light" panose="020B0306030504020204"/>
              </a:rPr>
              <a:t>.</a:t>
            </a:r>
          </a:p>
          <a:p>
            <a:pPr marL="285750" indent="-285750" algn="just">
              <a:buFont typeface="Arial" panose="020B0604020202020204" pitchFamily="34" charset="0"/>
              <a:buChar char="•"/>
            </a:pPr>
            <a:endParaRPr lang="en-US" sz="1400" dirty="0">
              <a:solidFill>
                <a:schemeClr val="bg2">
                  <a:lumMod val="25000"/>
                </a:schemeClr>
              </a:solidFill>
              <a:latin typeface="Open Sans Light" panose="020B0306030504020204"/>
            </a:endParaRPr>
          </a:p>
        </p:txBody>
      </p:sp>
    </p:spTree>
    <p:extLst>
      <p:ext uri="{BB962C8B-B14F-4D97-AF65-F5344CB8AC3E}">
        <p14:creationId xmlns:p14="http://schemas.microsoft.com/office/powerpoint/2010/main" val="376442368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fade">
                                      <p:cBhvr>
                                        <p:cTn id="15" dur="500"/>
                                        <p:tgtEl>
                                          <p:spTgt spid="1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xEl>
                                              <p:pRg st="2" end="2"/>
                                            </p:txEl>
                                          </p:spTgt>
                                        </p:tgtEl>
                                        <p:attrNameLst>
                                          <p:attrName>style.visibility</p:attrName>
                                        </p:attrNameLst>
                                      </p:cBhvr>
                                      <p:to>
                                        <p:strVal val="visible"/>
                                      </p:to>
                                    </p:set>
                                    <p:animEffect transition="in" filter="fade">
                                      <p:cBhvr>
                                        <p:cTn id="20"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rmAutofit/>
          </a:bodyPr>
          <a:lstStyle/>
          <a:p>
            <a:r>
              <a:rPr lang="en" sz="4000" dirty="0">
                <a:solidFill>
                  <a:schemeClr val="bg1"/>
                </a:solidFill>
                <a:latin typeface="Bebas"/>
              </a:rPr>
              <a:t>Kesimpulan &amp; Saran</a:t>
            </a:r>
            <a:endParaRPr lang="en-US" sz="4000" dirty="0">
              <a:solidFill>
                <a:schemeClr val="bg1"/>
              </a:solidFill>
              <a:latin typeface="Bebas"/>
            </a:endParaRPr>
          </a:p>
        </p:txBody>
      </p:sp>
      <p:sp>
        <p:nvSpPr>
          <p:cNvPr id="13" name="Rectangle 12"/>
          <p:cNvSpPr/>
          <p:nvPr/>
        </p:nvSpPr>
        <p:spPr>
          <a:xfrm>
            <a:off x="475342" y="1829913"/>
            <a:ext cx="1817283" cy="400110"/>
          </a:xfrm>
          <a:prstGeom prst="rect">
            <a:avLst/>
          </a:prstGeom>
        </p:spPr>
        <p:txBody>
          <a:bodyPr wrap="square">
            <a:spAutoFit/>
          </a:bodyPr>
          <a:lstStyle/>
          <a:p>
            <a:pPr algn="just"/>
            <a:r>
              <a:rPr lang="en" sz="2000" b="1" dirty="0">
                <a:solidFill>
                  <a:schemeClr val="tx1">
                    <a:lumMod val="65000"/>
                    <a:lumOff val="35000"/>
                  </a:schemeClr>
                </a:solidFill>
                <a:latin typeface="Open Sans Light" panose="020B0306030504020204"/>
              </a:rPr>
              <a:t>Kesimpulan</a:t>
            </a:r>
            <a:endParaRPr lang="en-US" sz="2000" b="1" dirty="0">
              <a:solidFill>
                <a:schemeClr val="tx1">
                  <a:lumMod val="65000"/>
                  <a:lumOff val="35000"/>
                </a:schemeClr>
              </a:solidFill>
              <a:latin typeface="Open Sans Light" panose="020B0306030504020204"/>
              <a:ea typeface="Open Sans Light" panose="020B0306030504020204" pitchFamily="34" charset="0"/>
              <a:cs typeface="Open Sans Light" panose="020B0306030504020204" pitchFamily="34" charset="0"/>
            </a:endParaRPr>
          </a:p>
        </p:txBody>
      </p:sp>
      <p:sp>
        <p:nvSpPr>
          <p:cNvPr id="11" name="Rectangle 10"/>
          <p:cNvSpPr/>
          <p:nvPr/>
        </p:nvSpPr>
        <p:spPr>
          <a:xfrm>
            <a:off x="475343" y="1815548"/>
            <a:ext cx="10658095" cy="40587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
        <p:nvSpPr>
          <p:cNvPr id="14" name="Rectangle 13"/>
          <p:cNvSpPr/>
          <p:nvPr/>
        </p:nvSpPr>
        <p:spPr>
          <a:xfrm>
            <a:off x="475342" y="2250940"/>
            <a:ext cx="10373890" cy="3108543"/>
          </a:xfrm>
          <a:prstGeom prst="rect">
            <a:avLst/>
          </a:prstGeom>
        </p:spPr>
        <p:txBody>
          <a:bodyPr wrap="square">
            <a:spAutoFit/>
          </a:bodyPr>
          <a:lstStyle/>
          <a:p>
            <a:pPr marL="285750" indent="-285750" algn="just">
              <a:buFont typeface="Arial" panose="020B0604020202020204" pitchFamily="34" charset="0"/>
              <a:buChar char="•"/>
            </a:pPr>
            <a:r>
              <a:rPr lang="en-US" sz="1400" dirty="0" err="1">
                <a:solidFill>
                  <a:schemeClr val="bg2">
                    <a:lumMod val="25000"/>
                  </a:schemeClr>
                </a:solidFill>
                <a:latin typeface="Open Sans Light" panose="020B0306030504020204"/>
              </a:rPr>
              <a:t>Persentasi</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efektifitas</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kompresi</a:t>
            </a:r>
            <a:r>
              <a:rPr lang="en-US" sz="1400" dirty="0">
                <a:solidFill>
                  <a:schemeClr val="bg2">
                    <a:lumMod val="25000"/>
                  </a:schemeClr>
                </a:solidFill>
                <a:latin typeface="Open Sans Light" panose="020B0306030504020204"/>
              </a:rPr>
              <a:t> paling </a:t>
            </a:r>
            <a:r>
              <a:rPr lang="en-US" sz="1400" dirty="0" err="1">
                <a:solidFill>
                  <a:schemeClr val="bg2">
                    <a:lumMod val="25000"/>
                  </a:schemeClr>
                </a:solidFill>
                <a:latin typeface="Open Sans Light" panose="020B0306030504020204"/>
              </a:rPr>
              <a:t>tinggi</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adalah</a:t>
            </a:r>
            <a:r>
              <a:rPr lang="en-US" sz="1400" dirty="0">
                <a:solidFill>
                  <a:schemeClr val="bg2">
                    <a:lumMod val="25000"/>
                  </a:schemeClr>
                </a:solidFill>
                <a:latin typeface="Open Sans Light" panose="020B0306030504020204"/>
              </a:rPr>
              <a:t> 60.5% pada </a:t>
            </a:r>
            <a:r>
              <a:rPr lang="en-US" sz="1400" dirty="0" err="1">
                <a:solidFill>
                  <a:schemeClr val="bg2">
                    <a:lumMod val="25000"/>
                  </a:schemeClr>
                </a:solidFill>
                <a:latin typeface="Open Sans Light" panose="020B0306030504020204"/>
              </a:rPr>
              <a:t>panjang</a:t>
            </a:r>
            <a:r>
              <a:rPr lang="en-US" sz="1400" dirty="0">
                <a:solidFill>
                  <a:schemeClr val="bg2">
                    <a:lumMod val="25000"/>
                  </a:schemeClr>
                </a:solidFill>
                <a:latin typeface="Open Sans Light" panose="020B0306030504020204"/>
              </a:rPr>
              <a:t> data 980 </a:t>
            </a:r>
            <a:r>
              <a:rPr lang="en-US" sz="1400" dirty="0" err="1">
                <a:solidFill>
                  <a:schemeClr val="bg2">
                    <a:lumMod val="25000"/>
                  </a:schemeClr>
                </a:solidFill>
                <a:latin typeface="Open Sans Light" panose="020B0306030504020204"/>
              </a:rPr>
              <a:t>karakter</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dengan</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menggunakan</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konfigurasi</a:t>
            </a:r>
            <a:r>
              <a:rPr lang="en-US" sz="1400" dirty="0">
                <a:solidFill>
                  <a:schemeClr val="bg2">
                    <a:lumMod val="25000"/>
                  </a:schemeClr>
                </a:solidFill>
                <a:latin typeface="Open Sans Light" panose="020B0306030504020204"/>
              </a:rPr>
              <a:t> HS(9,8). </a:t>
            </a:r>
            <a:r>
              <a:rPr lang="en-US" sz="1400" dirty="0" err="1">
                <a:solidFill>
                  <a:schemeClr val="bg2">
                    <a:lumMod val="25000"/>
                  </a:schemeClr>
                </a:solidFill>
                <a:latin typeface="Open Sans Light" panose="020B0306030504020204"/>
              </a:rPr>
              <a:t>Persentasi</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efektifitas</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kompresi</a:t>
            </a:r>
            <a:r>
              <a:rPr lang="en-US" sz="1400" dirty="0">
                <a:solidFill>
                  <a:schemeClr val="bg2">
                    <a:lumMod val="25000"/>
                  </a:schemeClr>
                </a:solidFill>
                <a:latin typeface="Open Sans Light" panose="020B0306030504020204"/>
              </a:rPr>
              <a:t> pada </a:t>
            </a:r>
            <a:r>
              <a:rPr lang="en-US" sz="1400" dirty="0" err="1">
                <a:solidFill>
                  <a:schemeClr val="bg2">
                    <a:lumMod val="25000"/>
                  </a:schemeClr>
                </a:solidFill>
                <a:latin typeface="Open Sans Light" panose="020B0306030504020204"/>
              </a:rPr>
              <a:t>masing-masing</a:t>
            </a:r>
            <a:r>
              <a:rPr lang="en-US" sz="1400" dirty="0">
                <a:solidFill>
                  <a:schemeClr val="bg2">
                    <a:lumMod val="25000"/>
                  </a:schemeClr>
                </a:solidFill>
                <a:latin typeface="Open Sans Light" panose="020B0306030504020204"/>
              </a:rPr>
              <a:t> data </a:t>
            </a:r>
            <a:r>
              <a:rPr lang="en-US" sz="1400" dirty="0" err="1">
                <a:solidFill>
                  <a:schemeClr val="bg2">
                    <a:lumMod val="25000"/>
                  </a:schemeClr>
                </a:solidFill>
                <a:latin typeface="Open Sans Light" panose="020B0306030504020204"/>
              </a:rPr>
              <a:t>sesuai</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skenario</a:t>
            </a:r>
            <a:r>
              <a:rPr lang="en-US" sz="1400" dirty="0">
                <a:solidFill>
                  <a:schemeClr val="bg2">
                    <a:lumMod val="25000"/>
                  </a:schemeClr>
                </a:solidFill>
                <a:latin typeface="Open Sans Light" panose="020B0306030504020204"/>
              </a:rPr>
              <a:t> uji </a:t>
            </a:r>
            <a:r>
              <a:rPr lang="en-US" sz="1400" dirty="0" err="1">
                <a:solidFill>
                  <a:schemeClr val="bg2">
                    <a:lumMod val="25000"/>
                  </a:schemeClr>
                </a:solidFill>
                <a:latin typeface="Open Sans Light" panose="020B0306030504020204"/>
              </a:rPr>
              <a:t>coba</a:t>
            </a:r>
            <a:r>
              <a:rPr lang="en-US" sz="1400" dirty="0">
                <a:solidFill>
                  <a:schemeClr val="bg2">
                    <a:lumMod val="25000"/>
                  </a:schemeClr>
                </a:solidFill>
                <a:latin typeface="Open Sans Light" panose="020B0306030504020204"/>
              </a:rPr>
              <a:t> rata-rata </a:t>
            </a:r>
            <a:r>
              <a:rPr lang="en-US" sz="1400" dirty="0" err="1">
                <a:solidFill>
                  <a:schemeClr val="bg2">
                    <a:lumMod val="25000"/>
                  </a:schemeClr>
                </a:solidFill>
                <a:latin typeface="Open Sans Light" panose="020B0306030504020204"/>
              </a:rPr>
              <a:t>akan</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terus</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meningkat</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seiring</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dengan</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besar</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konfigurasi</a:t>
            </a:r>
            <a:r>
              <a:rPr lang="en-US" sz="1400" dirty="0">
                <a:solidFill>
                  <a:schemeClr val="bg2">
                    <a:lumMod val="25000"/>
                  </a:schemeClr>
                </a:solidFill>
                <a:latin typeface="Open Sans Light" panose="020B0306030504020204"/>
              </a:rPr>
              <a:t> yang </a:t>
            </a:r>
            <a:r>
              <a:rPr lang="en-US" sz="1400" dirty="0" err="1">
                <a:solidFill>
                  <a:schemeClr val="bg2">
                    <a:lumMod val="25000"/>
                  </a:schemeClr>
                </a:solidFill>
                <a:latin typeface="Open Sans Light" panose="020B0306030504020204"/>
              </a:rPr>
              <a:t>digunakan</a:t>
            </a:r>
            <a:r>
              <a:rPr lang="en-US" sz="1400" dirty="0">
                <a:solidFill>
                  <a:schemeClr val="bg2">
                    <a:lumMod val="25000"/>
                  </a:schemeClr>
                </a:solidFill>
                <a:latin typeface="Open Sans Light" panose="020B0306030504020204"/>
              </a:rPr>
              <a:t>.</a:t>
            </a:r>
          </a:p>
          <a:p>
            <a:pPr marL="285750" indent="-285750" algn="just">
              <a:buFont typeface="Arial" panose="020B0604020202020204" pitchFamily="34" charset="0"/>
              <a:buChar char="•"/>
            </a:pPr>
            <a:endParaRPr lang="en-US" sz="1400" dirty="0">
              <a:solidFill>
                <a:schemeClr val="bg2">
                  <a:lumMod val="25000"/>
                </a:schemeClr>
              </a:solidFill>
              <a:latin typeface="Open Sans Light" panose="020B0306030504020204"/>
            </a:endParaRPr>
          </a:p>
          <a:p>
            <a:pPr marL="285750" indent="-285750" algn="just">
              <a:buFont typeface="Arial" panose="020B0604020202020204" pitchFamily="34" charset="0"/>
              <a:buChar char="•"/>
            </a:pPr>
            <a:r>
              <a:rPr lang="en-US" sz="1400" dirty="0" err="1">
                <a:solidFill>
                  <a:schemeClr val="bg2">
                    <a:lumMod val="25000"/>
                  </a:schemeClr>
                </a:solidFill>
                <a:latin typeface="Open Sans Light" panose="020B0306030504020204"/>
              </a:rPr>
              <a:t>Akurasi</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pengiriman</a:t>
            </a:r>
            <a:r>
              <a:rPr lang="en-US" sz="1400" dirty="0">
                <a:solidFill>
                  <a:schemeClr val="bg2">
                    <a:lumMod val="25000"/>
                  </a:schemeClr>
                </a:solidFill>
                <a:latin typeface="Open Sans Light" panose="020B0306030504020204"/>
              </a:rPr>
              <a:t> data ZigBee </a:t>
            </a:r>
            <a:r>
              <a:rPr lang="en-US" sz="1400" dirty="0" err="1">
                <a:solidFill>
                  <a:schemeClr val="bg2">
                    <a:lumMod val="25000"/>
                  </a:schemeClr>
                </a:solidFill>
                <a:latin typeface="Open Sans Light" panose="020B0306030504020204"/>
              </a:rPr>
              <a:t>berturut</a:t>
            </a:r>
            <a:r>
              <a:rPr lang="en-US" sz="1400" dirty="0">
                <a:solidFill>
                  <a:schemeClr val="bg2">
                    <a:lumMod val="25000"/>
                  </a:schemeClr>
                </a:solidFill>
                <a:latin typeface="Open Sans Light" panose="020B0306030504020204"/>
              </a:rPr>
              <a:t> – </a:t>
            </a:r>
            <a:r>
              <a:rPr lang="en-US" sz="1400" dirty="0" err="1">
                <a:solidFill>
                  <a:schemeClr val="bg2">
                    <a:lumMod val="25000"/>
                  </a:schemeClr>
                </a:solidFill>
                <a:latin typeface="Open Sans Light" panose="020B0306030504020204"/>
              </a:rPr>
              <a:t>turut</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adalah</a:t>
            </a:r>
            <a:r>
              <a:rPr lang="en-US" sz="1400" dirty="0">
                <a:solidFill>
                  <a:schemeClr val="bg2">
                    <a:lumMod val="25000"/>
                  </a:schemeClr>
                </a:solidFill>
                <a:latin typeface="Open Sans Light" panose="020B0306030504020204"/>
              </a:rPr>
              <a:t> 100% (±10 meter), 86,8% (±20 meter), dan 69,5% (±30 meter). </a:t>
            </a:r>
            <a:r>
              <a:rPr lang="en-US" sz="1400" dirty="0" err="1">
                <a:solidFill>
                  <a:schemeClr val="bg2">
                    <a:lumMod val="25000"/>
                  </a:schemeClr>
                </a:solidFill>
                <a:latin typeface="Open Sans Light" panose="020B0306030504020204"/>
              </a:rPr>
              <a:t>Sehingga</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dapat</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disimpulkan</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bahwa</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akurasi</a:t>
            </a:r>
            <a:r>
              <a:rPr lang="en-US" sz="1400" dirty="0">
                <a:solidFill>
                  <a:schemeClr val="bg2">
                    <a:lumMod val="25000"/>
                  </a:schemeClr>
                </a:solidFill>
                <a:latin typeface="Open Sans Light" panose="020B0306030504020204"/>
              </a:rPr>
              <a:t> ZigBee </a:t>
            </a:r>
            <a:r>
              <a:rPr lang="en-US" sz="1400" dirty="0" err="1">
                <a:solidFill>
                  <a:schemeClr val="bg2">
                    <a:lumMod val="25000"/>
                  </a:schemeClr>
                </a:solidFill>
                <a:latin typeface="Open Sans Light" panose="020B0306030504020204"/>
              </a:rPr>
              <a:t>menurun</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seiring</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dengan</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jarak</a:t>
            </a:r>
            <a:r>
              <a:rPr lang="en-US" sz="1400" dirty="0">
                <a:solidFill>
                  <a:schemeClr val="bg2">
                    <a:lumMod val="25000"/>
                  </a:schemeClr>
                </a:solidFill>
                <a:latin typeface="Open Sans Light" panose="020B0306030504020204"/>
              </a:rPr>
              <a:t> yang </a:t>
            </a:r>
            <a:r>
              <a:rPr lang="en-US" sz="1400" dirty="0" err="1">
                <a:solidFill>
                  <a:schemeClr val="bg2">
                    <a:lumMod val="25000"/>
                  </a:schemeClr>
                </a:solidFill>
                <a:latin typeface="Open Sans Light" panose="020B0306030504020204"/>
              </a:rPr>
              <a:t>semakin</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meningkat</a:t>
            </a:r>
            <a:r>
              <a:rPr lang="en-US" sz="1400" dirty="0">
                <a:solidFill>
                  <a:schemeClr val="bg2">
                    <a:lumMod val="25000"/>
                  </a:schemeClr>
                </a:solidFill>
                <a:latin typeface="Open Sans Light" panose="020B0306030504020204"/>
              </a:rPr>
              <a:t>.</a:t>
            </a:r>
          </a:p>
          <a:p>
            <a:pPr marL="285750" indent="-285750" algn="just">
              <a:buFont typeface="Arial" panose="020B0604020202020204" pitchFamily="34" charset="0"/>
              <a:buChar char="•"/>
            </a:pPr>
            <a:endParaRPr lang="en-US" sz="1400" dirty="0">
              <a:solidFill>
                <a:schemeClr val="bg2">
                  <a:lumMod val="25000"/>
                </a:schemeClr>
              </a:solidFill>
              <a:latin typeface="Open Sans Light" panose="020B0306030504020204"/>
            </a:endParaRPr>
          </a:p>
          <a:p>
            <a:pPr marL="285750" indent="-285750" algn="just">
              <a:buFont typeface="Arial" panose="020B0604020202020204" pitchFamily="34" charset="0"/>
              <a:buChar char="•"/>
            </a:pPr>
            <a:r>
              <a:rPr lang="en-US" sz="1400" dirty="0">
                <a:solidFill>
                  <a:schemeClr val="bg2">
                    <a:lumMod val="25000"/>
                  </a:schemeClr>
                </a:solidFill>
                <a:latin typeface="Open Sans Light" panose="020B0306030504020204"/>
              </a:rPr>
              <a:t>Waktu yang </a:t>
            </a:r>
            <a:r>
              <a:rPr lang="en-US" sz="1400" dirty="0" err="1">
                <a:solidFill>
                  <a:schemeClr val="bg2">
                    <a:lumMod val="25000"/>
                  </a:schemeClr>
                </a:solidFill>
                <a:latin typeface="Open Sans Light" panose="020B0306030504020204"/>
              </a:rPr>
              <a:t>dibutuhkan</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untuk</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kompresi</a:t>
            </a:r>
            <a:r>
              <a:rPr lang="en-US" sz="1400" dirty="0">
                <a:solidFill>
                  <a:schemeClr val="bg2">
                    <a:lumMod val="25000"/>
                  </a:schemeClr>
                </a:solidFill>
                <a:latin typeface="Open Sans Light" panose="020B0306030504020204"/>
              </a:rPr>
              <a:t> data paling </a:t>
            </a:r>
            <a:r>
              <a:rPr lang="en-US" sz="1400" dirty="0" err="1">
                <a:solidFill>
                  <a:schemeClr val="bg2">
                    <a:lumMod val="25000"/>
                  </a:schemeClr>
                </a:solidFill>
                <a:latin typeface="Open Sans Light" panose="020B0306030504020204"/>
              </a:rPr>
              <a:t>cepat</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adalah</a:t>
            </a:r>
            <a:r>
              <a:rPr lang="en-US" sz="1400" dirty="0">
                <a:solidFill>
                  <a:schemeClr val="bg2">
                    <a:lumMod val="25000"/>
                  </a:schemeClr>
                </a:solidFill>
                <a:latin typeface="Open Sans Light" panose="020B0306030504020204"/>
              </a:rPr>
              <a:t> 0.02948 </a:t>
            </a:r>
            <a:r>
              <a:rPr lang="en-US" sz="1400" dirty="0" err="1">
                <a:solidFill>
                  <a:schemeClr val="bg2">
                    <a:lumMod val="25000"/>
                  </a:schemeClr>
                </a:solidFill>
                <a:latin typeface="Open Sans Light" panose="020B0306030504020204"/>
              </a:rPr>
              <a:t>detik</a:t>
            </a:r>
            <a:r>
              <a:rPr lang="en-US" sz="1400" dirty="0">
                <a:solidFill>
                  <a:schemeClr val="bg2">
                    <a:lumMod val="25000"/>
                  </a:schemeClr>
                </a:solidFill>
                <a:latin typeface="Open Sans Light" panose="020B0306030504020204"/>
              </a:rPr>
              <a:t> pada </a:t>
            </a:r>
            <a:r>
              <a:rPr lang="en-US" sz="1400" dirty="0" err="1">
                <a:solidFill>
                  <a:schemeClr val="bg2">
                    <a:lumMod val="25000"/>
                  </a:schemeClr>
                </a:solidFill>
                <a:latin typeface="Open Sans Light" panose="020B0306030504020204"/>
              </a:rPr>
              <a:t>panjang</a:t>
            </a:r>
            <a:r>
              <a:rPr lang="en-US" sz="1400" dirty="0">
                <a:solidFill>
                  <a:schemeClr val="bg2">
                    <a:lumMod val="25000"/>
                  </a:schemeClr>
                </a:solidFill>
                <a:latin typeface="Open Sans Light" panose="020B0306030504020204"/>
              </a:rPr>
              <a:t> data 584 </a:t>
            </a:r>
            <a:r>
              <a:rPr lang="en-US" sz="1400" dirty="0" err="1">
                <a:solidFill>
                  <a:schemeClr val="bg2">
                    <a:lumMod val="25000"/>
                  </a:schemeClr>
                </a:solidFill>
                <a:latin typeface="Open Sans Light" panose="020B0306030504020204"/>
              </a:rPr>
              <a:t>karakter</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dengan</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menggunakan</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konfigurasi</a:t>
            </a:r>
            <a:r>
              <a:rPr lang="en-US" sz="1400" dirty="0">
                <a:solidFill>
                  <a:schemeClr val="bg2">
                    <a:lumMod val="25000"/>
                  </a:schemeClr>
                </a:solidFill>
                <a:latin typeface="Open Sans Light" panose="020B0306030504020204"/>
              </a:rPr>
              <a:t> HS(8,7). Waktu </a:t>
            </a:r>
            <a:r>
              <a:rPr lang="en-US" sz="1400" dirty="0" err="1">
                <a:solidFill>
                  <a:schemeClr val="bg2">
                    <a:lumMod val="25000"/>
                  </a:schemeClr>
                </a:solidFill>
                <a:latin typeface="Open Sans Light" panose="020B0306030504020204"/>
              </a:rPr>
              <a:t>kompresi</a:t>
            </a:r>
            <a:r>
              <a:rPr lang="en-US" sz="1400" dirty="0">
                <a:solidFill>
                  <a:schemeClr val="bg2">
                    <a:lumMod val="25000"/>
                  </a:schemeClr>
                </a:solidFill>
                <a:latin typeface="Open Sans Light" panose="020B0306030504020204"/>
              </a:rPr>
              <a:t> pada </a:t>
            </a:r>
            <a:r>
              <a:rPr lang="en-US" sz="1400" dirty="0" err="1">
                <a:solidFill>
                  <a:schemeClr val="bg2">
                    <a:lumMod val="25000"/>
                  </a:schemeClr>
                </a:solidFill>
                <a:latin typeface="Open Sans Light" panose="020B0306030504020204"/>
              </a:rPr>
              <a:t>masing-masing</a:t>
            </a:r>
            <a:r>
              <a:rPr lang="en-US" sz="1400" dirty="0">
                <a:solidFill>
                  <a:schemeClr val="bg2">
                    <a:lumMod val="25000"/>
                  </a:schemeClr>
                </a:solidFill>
                <a:latin typeface="Open Sans Light" panose="020B0306030504020204"/>
              </a:rPr>
              <a:t> data </a:t>
            </a:r>
            <a:r>
              <a:rPr lang="en-US" sz="1400" dirty="0" err="1">
                <a:solidFill>
                  <a:schemeClr val="bg2">
                    <a:lumMod val="25000"/>
                  </a:schemeClr>
                </a:solidFill>
                <a:latin typeface="Open Sans Light" panose="020B0306030504020204"/>
              </a:rPr>
              <a:t>sesuai</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skenario</a:t>
            </a:r>
            <a:r>
              <a:rPr lang="en-US" sz="1400" dirty="0">
                <a:solidFill>
                  <a:schemeClr val="bg2">
                    <a:lumMod val="25000"/>
                  </a:schemeClr>
                </a:solidFill>
                <a:latin typeface="Open Sans Light" panose="020B0306030504020204"/>
              </a:rPr>
              <a:t> uji </a:t>
            </a:r>
            <a:r>
              <a:rPr lang="en-US" sz="1400" dirty="0" err="1">
                <a:solidFill>
                  <a:schemeClr val="bg2">
                    <a:lumMod val="25000"/>
                  </a:schemeClr>
                </a:solidFill>
                <a:latin typeface="Open Sans Light" panose="020B0306030504020204"/>
              </a:rPr>
              <a:t>coba</a:t>
            </a:r>
            <a:r>
              <a:rPr lang="en-US" sz="1400" dirty="0">
                <a:solidFill>
                  <a:schemeClr val="bg2">
                    <a:lumMod val="25000"/>
                  </a:schemeClr>
                </a:solidFill>
                <a:latin typeface="Open Sans Light" panose="020B0306030504020204"/>
              </a:rPr>
              <a:t> rata-rata </a:t>
            </a:r>
            <a:r>
              <a:rPr lang="en-US" sz="1400" dirty="0" err="1">
                <a:solidFill>
                  <a:schemeClr val="bg2">
                    <a:lumMod val="25000"/>
                  </a:schemeClr>
                </a:solidFill>
                <a:latin typeface="Open Sans Light" panose="020B0306030504020204"/>
              </a:rPr>
              <a:t>akan</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mengalami</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percepatan</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seiring</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dengan</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besar</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konfigurasi</a:t>
            </a:r>
            <a:r>
              <a:rPr lang="en-US" sz="1400" dirty="0">
                <a:solidFill>
                  <a:schemeClr val="bg2">
                    <a:lumMod val="25000"/>
                  </a:schemeClr>
                </a:solidFill>
                <a:latin typeface="Open Sans Light" panose="020B0306030504020204"/>
              </a:rPr>
              <a:t> yang </a:t>
            </a:r>
            <a:r>
              <a:rPr lang="en-US" sz="1400" dirty="0" err="1">
                <a:solidFill>
                  <a:schemeClr val="bg2">
                    <a:lumMod val="25000"/>
                  </a:schemeClr>
                </a:solidFill>
                <a:latin typeface="Open Sans Light" panose="020B0306030504020204"/>
              </a:rPr>
              <a:t>digunakan</a:t>
            </a:r>
            <a:r>
              <a:rPr lang="en-US" sz="1400" dirty="0">
                <a:solidFill>
                  <a:schemeClr val="bg2">
                    <a:lumMod val="25000"/>
                  </a:schemeClr>
                </a:solidFill>
                <a:latin typeface="Open Sans Light" panose="020B0306030504020204"/>
              </a:rPr>
              <a:t>.</a:t>
            </a:r>
          </a:p>
          <a:p>
            <a:pPr marL="285750" indent="-285750" algn="just">
              <a:buFont typeface="Arial" panose="020B0604020202020204" pitchFamily="34" charset="0"/>
              <a:buChar char="•"/>
            </a:pPr>
            <a:endParaRPr lang="en-US" sz="1400" dirty="0">
              <a:solidFill>
                <a:schemeClr val="bg2">
                  <a:lumMod val="25000"/>
                </a:schemeClr>
              </a:solidFill>
              <a:latin typeface="Open Sans Light" panose="020B0306030504020204"/>
            </a:endParaRPr>
          </a:p>
          <a:p>
            <a:pPr marL="285750" indent="-285750" algn="just">
              <a:buFont typeface="Arial" panose="020B0604020202020204" pitchFamily="34" charset="0"/>
              <a:buChar char="•"/>
            </a:pPr>
            <a:r>
              <a:rPr lang="en-US" sz="1400" dirty="0">
                <a:solidFill>
                  <a:schemeClr val="bg2">
                    <a:lumMod val="25000"/>
                  </a:schemeClr>
                </a:solidFill>
                <a:latin typeface="Open Sans Light" panose="020B0306030504020204"/>
              </a:rPr>
              <a:t>Waktu yang </a:t>
            </a:r>
            <a:r>
              <a:rPr lang="en-US" sz="1400" dirty="0" err="1">
                <a:solidFill>
                  <a:schemeClr val="bg2">
                    <a:lumMod val="25000"/>
                  </a:schemeClr>
                </a:solidFill>
                <a:latin typeface="Open Sans Light" panose="020B0306030504020204"/>
              </a:rPr>
              <a:t>dibutuhkan</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untuk</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dekompresi</a:t>
            </a:r>
            <a:r>
              <a:rPr lang="en-US" sz="1400" dirty="0">
                <a:solidFill>
                  <a:schemeClr val="bg2">
                    <a:lumMod val="25000"/>
                  </a:schemeClr>
                </a:solidFill>
                <a:latin typeface="Open Sans Light" panose="020B0306030504020204"/>
              </a:rPr>
              <a:t> data paling </a:t>
            </a:r>
            <a:r>
              <a:rPr lang="en-US" sz="1400" dirty="0" err="1">
                <a:solidFill>
                  <a:schemeClr val="bg2">
                    <a:lumMod val="25000"/>
                  </a:schemeClr>
                </a:solidFill>
                <a:latin typeface="Open Sans Light" panose="020B0306030504020204"/>
              </a:rPr>
              <a:t>cepat</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adalah</a:t>
            </a:r>
            <a:r>
              <a:rPr lang="en-US" sz="1400" dirty="0">
                <a:solidFill>
                  <a:schemeClr val="bg2">
                    <a:lumMod val="25000"/>
                  </a:schemeClr>
                </a:solidFill>
                <a:latin typeface="Open Sans Light" panose="020B0306030504020204"/>
              </a:rPr>
              <a:t> 0.011856 </a:t>
            </a:r>
            <a:r>
              <a:rPr lang="en-US" sz="1400" dirty="0" err="1">
                <a:solidFill>
                  <a:schemeClr val="bg2">
                    <a:lumMod val="25000"/>
                  </a:schemeClr>
                </a:solidFill>
                <a:latin typeface="Open Sans Light" panose="020B0306030504020204"/>
              </a:rPr>
              <a:t>detik</a:t>
            </a:r>
            <a:r>
              <a:rPr lang="en-US" sz="1400" dirty="0">
                <a:solidFill>
                  <a:schemeClr val="bg2">
                    <a:lumMod val="25000"/>
                  </a:schemeClr>
                </a:solidFill>
                <a:latin typeface="Open Sans Light" panose="020B0306030504020204"/>
              </a:rPr>
              <a:t> pada </a:t>
            </a:r>
            <a:r>
              <a:rPr lang="en-US" sz="1400" dirty="0" err="1">
                <a:solidFill>
                  <a:schemeClr val="bg2">
                    <a:lumMod val="25000"/>
                  </a:schemeClr>
                </a:solidFill>
                <a:latin typeface="Open Sans Light" panose="020B0306030504020204"/>
              </a:rPr>
              <a:t>panjang</a:t>
            </a:r>
            <a:r>
              <a:rPr lang="en-US" sz="1400" dirty="0">
                <a:solidFill>
                  <a:schemeClr val="bg2">
                    <a:lumMod val="25000"/>
                  </a:schemeClr>
                </a:solidFill>
                <a:latin typeface="Open Sans Light" panose="020B0306030504020204"/>
              </a:rPr>
              <a:t> data 584 </a:t>
            </a:r>
            <a:r>
              <a:rPr lang="en-US" sz="1400" dirty="0" err="1">
                <a:solidFill>
                  <a:schemeClr val="bg2">
                    <a:lumMod val="25000"/>
                  </a:schemeClr>
                </a:solidFill>
                <a:latin typeface="Open Sans Light" panose="020B0306030504020204"/>
              </a:rPr>
              <a:t>karakter</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dengan</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menggunakan</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konfigurasi</a:t>
            </a:r>
            <a:r>
              <a:rPr lang="en-US" sz="1400" dirty="0">
                <a:solidFill>
                  <a:schemeClr val="bg2">
                    <a:lumMod val="25000"/>
                  </a:schemeClr>
                </a:solidFill>
                <a:latin typeface="Open Sans Light" panose="020B0306030504020204"/>
              </a:rPr>
              <a:t> HS(9,8). Waktu </a:t>
            </a:r>
            <a:r>
              <a:rPr lang="en-US" sz="1400" dirty="0" err="1">
                <a:solidFill>
                  <a:schemeClr val="bg2">
                    <a:lumMod val="25000"/>
                  </a:schemeClr>
                </a:solidFill>
                <a:latin typeface="Open Sans Light" panose="020B0306030504020204"/>
              </a:rPr>
              <a:t>dekompresi</a:t>
            </a:r>
            <a:r>
              <a:rPr lang="en-US" sz="1400" dirty="0">
                <a:solidFill>
                  <a:schemeClr val="bg2">
                    <a:lumMod val="25000"/>
                  </a:schemeClr>
                </a:solidFill>
                <a:latin typeface="Open Sans Light" panose="020B0306030504020204"/>
              </a:rPr>
              <a:t> pada </a:t>
            </a:r>
            <a:r>
              <a:rPr lang="en-US" sz="1400" dirty="0" err="1">
                <a:solidFill>
                  <a:schemeClr val="bg2">
                    <a:lumMod val="25000"/>
                  </a:schemeClr>
                </a:solidFill>
                <a:latin typeface="Open Sans Light" panose="020B0306030504020204"/>
              </a:rPr>
              <a:t>masing-masing</a:t>
            </a:r>
            <a:r>
              <a:rPr lang="en-US" sz="1400" dirty="0">
                <a:solidFill>
                  <a:schemeClr val="bg2">
                    <a:lumMod val="25000"/>
                  </a:schemeClr>
                </a:solidFill>
                <a:latin typeface="Open Sans Light" panose="020B0306030504020204"/>
              </a:rPr>
              <a:t> data </a:t>
            </a:r>
            <a:r>
              <a:rPr lang="en-US" sz="1400" dirty="0" err="1">
                <a:solidFill>
                  <a:schemeClr val="bg2">
                    <a:lumMod val="25000"/>
                  </a:schemeClr>
                </a:solidFill>
                <a:latin typeface="Open Sans Light" panose="020B0306030504020204"/>
              </a:rPr>
              <a:t>sesuai</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skenario</a:t>
            </a:r>
            <a:r>
              <a:rPr lang="en-US" sz="1400" dirty="0">
                <a:solidFill>
                  <a:schemeClr val="bg2">
                    <a:lumMod val="25000"/>
                  </a:schemeClr>
                </a:solidFill>
                <a:latin typeface="Open Sans Light" panose="020B0306030504020204"/>
              </a:rPr>
              <a:t> uji </a:t>
            </a:r>
            <a:r>
              <a:rPr lang="en-US" sz="1400" dirty="0" err="1">
                <a:solidFill>
                  <a:schemeClr val="bg2">
                    <a:lumMod val="25000"/>
                  </a:schemeClr>
                </a:solidFill>
                <a:latin typeface="Open Sans Light" panose="020B0306030504020204"/>
              </a:rPr>
              <a:t>coba</a:t>
            </a:r>
            <a:r>
              <a:rPr lang="en-US" sz="1400" dirty="0">
                <a:solidFill>
                  <a:schemeClr val="bg2">
                    <a:lumMod val="25000"/>
                  </a:schemeClr>
                </a:solidFill>
                <a:latin typeface="Open Sans Light" panose="020B0306030504020204"/>
              </a:rPr>
              <a:t> rata-rata </a:t>
            </a:r>
            <a:r>
              <a:rPr lang="en-US" sz="1400" dirty="0" err="1">
                <a:solidFill>
                  <a:schemeClr val="bg2">
                    <a:lumMod val="25000"/>
                  </a:schemeClr>
                </a:solidFill>
                <a:latin typeface="Open Sans Light" panose="020B0306030504020204"/>
              </a:rPr>
              <a:t>akan</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mengalami</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percepatan</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seiring</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dengan</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besar</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konfigurasi</a:t>
            </a:r>
            <a:r>
              <a:rPr lang="en-US" sz="1400" dirty="0">
                <a:solidFill>
                  <a:schemeClr val="bg2">
                    <a:lumMod val="25000"/>
                  </a:schemeClr>
                </a:solidFill>
                <a:latin typeface="Open Sans Light" panose="020B0306030504020204"/>
              </a:rPr>
              <a:t> yang </a:t>
            </a:r>
            <a:r>
              <a:rPr lang="en-US" sz="1400" dirty="0" err="1">
                <a:solidFill>
                  <a:schemeClr val="bg2">
                    <a:lumMod val="25000"/>
                  </a:schemeClr>
                </a:solidFill>
                <a:latin typeface="Open Sans Light" panose="020B0306030504020204"/>
              </a:rPr>
              <a:t>digunakan</a:t>
            </a:r>
            <a:r>
              <a:rPr lang="en-US" sz="1400" dirty="0">
                <a:solidFill>
                  <a:schemeClr val="bg2">
                    <a:lumMod val="25000"/>
                  </a:schemeClr>
                </a:solidFill>
                <a:latin typeface="Open Sans Light" panose="020B0306030504020204"/>
              </a:rPr>
              <a:t>.</a:t>
            </a:r>
          </a:p>
        </p:txBody>
      </p:sp>
    </p:spTree>
    <p:extLst>
      <p:ext uri="{BB962C8B-B14F-4D97-AF65-F5344CB8AC3E}">
        <p14:creationId xmlns:p14="http://schemas.microsoft.com/office/powerpoint/2010/main" val="77892307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fade">
                                      <p:cBhvr>
                                        <p:cTn id="15" dur="500"/>
                                        <p:tgtEl>
                                          <p:spTgt spid="1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xEl>
                                              <p:pRg st="2" end="2"/>
                                            </p:txEl>
                                          </p:spTgt>
                                        </p:tgtEl>
                                        <p:attrNameLst>
                                          <p:attrName>style.visibility</p:attrName>
                                        </p:attrNameLst>
                                      </p:cBhvr>
                                      <p:to>
                                        <p:strVal val="visible"/>
                                      </p:to>
                                    </p:set>
                                    <p:animEffect transition="in" filter="fade">
                                      <p:cBhvr>
                                        <p:cTn id="20" dur="500"/>
                                        <p:tgtEl>
                                          <p:spTgt spid="1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4">
                                            <p:txEl>
                                              <p:pRg st="4" end="4"/>
                                            </p:txEl>
                                          </p:spTgt>
                                        </p:tgtEl>
                                        <p:attrNameLst>
                                          <p:attrName>style.visibility</p:attrName>
                                        </p:attrNameLst>
                                      </p:cBhvr>
                                      <p:to>
                                        <p:strVal val="visible"/>
                                      </p:to>
                                    </p:set>
                                    <p:animEffect transition="in" filter="fade">
                                      <p:cBhvr>
                                        <p:cTn id="25" dur="500"/>
                                        <p:tgtEl>
                                          <p:spTgt spid="1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4">
                                            <p:txEl>
                                              <p:pRg st="6" end="6"/>
                                            </p:txEl>
                                          </p:spTgt>
                                        </p:tgtEl>
                                        <p:attrNameLst>
                                          <p:attrName>style.visibility</p:attrName>
                                        </p:attrNameLst>
                                      </p:cBhvr>
                                      <p:to>
                                        <p:strVal val="visible"/>
                                      </p:to>
                                    </p:set>
                                    <p:animEffect transition="in" filter="fade">
                                      <p:cBhvr>
                                        <p:cTn id="30" dur="500"/>
                                        <p:tgtEl>
                                          <p:spTgt spid="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55"/>
          <p:cNvSpPr txBox="1">
            <a:spLocks noGrp="1"/>
          </p:cNvSpPr>
          <p:nvPr>
            <p:ph type="subTitle" idx="1"/>
          </p:nvPr>
        </p:nvSpPr>
        <p:spPr>
          <a:xfrm>
            <a:off x="1835692" y="3609978"/>
            <a:ext cx="8520600" cy="792600"/>
          </a:xfrm>
          <a:prstGeom prst="rect">
            <a:avLst/>
          </a:prstGeom>
        </p:spPr>
        <p:txBody>
          <a:bodyPr lIns="91425" tIns="91425" rIns="91425" bIns="91425" anchor="t" anchorCtr="0">
            <a:noAutofit/>
          </a:bodyPr>
          <a:lstStyle/>
          <a:p>
            <a:pPr lvl="0">
              <a:spcBef>
                <a:spcPts val="0"/>
              </a:spcBef>
              <a:buNone/>
            </a:pPr>
            <a:r>
              <a:rPr lang="en-US" b="1" dirty="0" err="1">
                <a:solidFill>
                  <a:schemeClr val="tx1">
                    <a:lumMod val="85000"/>
                    <a:lumOff val="15000"/>
                  </a:schemeClr>
                </a:solidFill>
                <a:latin typeface="Open Sans Light" panose="020B0306030504020204" pitchFamily="34" charset="0"/>
                <a:ea typeface="Open Sans Light" panose="020B0306030504020204" pitchFamily="34" charset="0"/>
                <a:cs typeface="Open Sans Light" panose="020B0306030504020204" pitchFamily="34" charset="0"/>
              </a:rPr>
              <a:t>Terima</a:t>
            </a:r>
            <a:r>
              <a:rPr lang="en-US" b="1" dirty="0">
                <a:solidFill>
                  <a:schemeClr val="tx1">
                    <a:lumMod val="85000"/>
                    <a:lumOff val="15000"/>
                  </a:scheme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b="1" dirty="0" err="1">
                <a:solidFill>
                  <a:schemeClr val="tx1">
                    <a:lumMod val="85000"/>
                    <a:lumOff val="15000"/>
                  </a:schemeClr>
                </a:solidFill>
                <a:latin typeface="Open Sans Light" panose="020B0306030504020204" pitchFamily="34" charset="0"/>
                <a:ea typeface="Open Sans Light" panose="020B0306030504020204" pitchFamily="34" charset="0"/>
                <a:cs typeface="Open Sans Light" panose="020B0306030504020204" pitchFamily="34" charset="0"/>
              </a:rPr>
              <a:t>Kasih</a:t>
            </a:r>
            <a:endParaRPr lang="id" sz="2000" dirty="0">
              <a:solidFill>
                <a:schemeClr val="tx1">
                  <a:lumMod val="85000"/>
                  <a:lumOff val="1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7" name="Straight Connector 6"/>
          <p:cNvCxnSpPr/>
          <p:nvPr/>
        </p:nvCxnSpPr>
        <p:spPr>
          <a:xfrm>
            <a:off x="4426527" y="4357848"/>
            <a:ext cx="3338945" cy="0"/>
          </a:xfrm>
          <a:prstGeom prst="line">
            <a:avLst/>
          </a:prstGeom>
          <a:ln>
            <a:solidFill>
              <a:srgbClr val="009999"/>
            </a:solidFill>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7670" y="5836338"/>
            <a:ext cx="520699" cy="520699"/>
          </a:xfrm>
          <a:prstGeom prst="rect">
            <a:avLst/>
          </a:prstGeom>
        </p:spPr>
      </p:pic>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254" y="5836338"/>
            <a:ext cx="1002827" cy="541526"/>
          </a:xfrm>
          <a:prstGeom prst="rect">
            <a:avLst/>
          </a:prstGeom>
        </p:spPr>
      </p:pic>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861" r="87118"/>
          <a:stretch/>
        </p:blipFill>
        <p:spPr>
          <a:xfrm>
            <a:off x="6680837" y="5893141"/>
            <a:ext cx="621111" cy="437392"/>
          </a:xfrm>
          <a:prstGeom prst="rect">
            <a:avLst/>
          </a:prstGeom>
        </p:spPr>
      </p:pic>
    </p:spTree>
    <p:extLst>
      <p:ext uri="{BB962C8B-B14F-4D97-AF65-F5344CB8AC3E}">
        <p14:creationId xmlns:p14="http://schemas.microsoft.com/office/powerpoint/2010/main" val="417955488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5043" y="-106018"/>
            <a:ext cx="3273287" cy="6858000"/>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
        <p:nvSpPr>
          <p:cNvPr id="9" name="Shape 178"/>
          <p:cNvSpPr/>
          <p:nvPr/>
        </p:nvSpPr>
        <p:spPr>
          <a:xfrm rot="18900000">
            <a:off x="4880227" y="3268353"/>
            <a:ext cx="369148" cy="369148"/>
          </a:xfrm>
          <a:prstGeom prst="rect">
            <a:avLst/>
          </a:prstGeom>
          <a:solidFill>
            <a:srgbClr val="55E6FC"/>
          </a:solidFill>
          <a:ln w="12700">
            <a:solidFill>
              <a:srgbClr val="000000">
                <a:alpha val="0"/>
              </a:srgbClr>
            </a:solidFill>
            <a:miter lim="400000"/>
          </a:ln>
        </p:spPr>
        <p:txBody>
          <a:bodyPr lIns="27093" tIns="27093" rIns="27093" bIns="27093" anchor="ctr"/>
          <a:lstStyle/>
          <a:p>
            <a:pPr defTabSz="584200">
              <a:defRPr sz="2800">
                <a:solidFill>
                  <a:srgbClr val="FFFFFF"/>
                </a:solidFill>
                <a:effectLst>
                  <a:outerShdw blurRad="38100" dist="12700" dir="5400000" rotWithShape="0">
                    <a:srgbClr val="000000">
                      <a:alpha val="50000"/>
                    </a:srgbClr>
                  </a:outerShdw>
                </a:effectLst>
              </a:defRPr>
            </a:pPr>
            <a:endParaRPr/>
          </a:p>
        </p:txBody>
      </p:sp>
      <p:sp>
        <p:nvSpPr>
          <p:cNvPr id="10" name="Shape 179"/>
          <p:cNvSpPr/>
          <p:nvPr/>
        </p:nvSpPr>
        <p:spPr>
          <a:xfrm rot="18900000">
            <a:off x="5141254" y="3007327"/>
            <a:ext cx="369148" cy="369148"/>
          </a:xfrm>
          <a:prstGeom prst="rect">
            <a:avLst/>
          </a:prstGeom>
          <a:solidFill>
            <a:srgbClr val="0192A6"/>
          </a:solidFill>
          <a:ln w="12700">
            <a:miter lim="400000"/>
          </a:ln>
        </p:spPr>
        <p:txBody>
          <a:bodyPr lIns="27093" tIns="27093" rIns="27093" bIns="27093" anchor="ctr"/>
          <a:lstStyle/>
          <a:p>
            <a:pPr defTabSz="243840">
              <a:defRPr sz="1600">
                <a:solidFill>
                  <a:srgbClr val="C42115"/>
                </a:solidFill>
                <a:effectLst>
                  <a:outerShdw blurRad="38100" dist="12700" dir="5400000" rotWithShape="0">
                    <a:srgbClr val="000000">
                      <a:alpha val="50000"/>
                    </a:srgbClr>
                  </a:outerShdw>
                </a:effectLst>
              </a:defRPr>
            </a:pPr>
            <a:endParaRPr/>
          </a:p>
        </p:txBody>
      </p:sp>
      <p:sp>
        <p:nvSpPr>
          <p:cNvPr id="11" name="Shape 180"/>
          <p:cNvSpPr/>
          <p:nvPr/>
        </p:nvSpPr>
        <p:spPr>
          <a:xfrm rot="18900000">
            <a:off x="5141254" y="3529380"/>
            <a:ext cx="369148" cy="369148"/>
          </a:xfrm>
          <a:prstGeom prst="rect">
            <a:avLst/>
          </a:prstGeom>
          <a:solidFill>
            <a:srgbClr val="00D3ED"/>
          </a:solidFill>
          <a:ln w="12700">
            <a:solidFill>
              <a:srgbClr val="000000">
                <a:alpha val="0"/>
              </a:srgbClr>
            </a:solidFill>
            <a:miter lim="400000"/>
          </a:ln>
        </p:spPr>
        <p:txBody>
          <a:bodyPr lIns="27093" tIns="27093" rIns="27093" bIns="27093" anchor="ctr"/>
          <a:lstStyle/>
          <a:p>
            <a:pPr defTabSz="584200">
              <a:defRPr sz="2800">
                <a:solidFill>
                  <a:srgbClr val="FFFFFF"/>
                </a:solidFill>
                <a:effectLst>
                  <a:outerShdw blurRad="38100" dist="12700" dir="5400000" rotWithShape="0">
                    <a:srgbClr val="000000">
                      <a:alpha val="50000"/>
                    </a:srgbClr>
                  </a:outerShdw>
                </a:effectLst>
              </a:defRPr>
            </a:pPr>
            <a:endParaRPr/>
          </a:p>
        </p:txBody>
      </p:sp>
      <p:sp>
        <p:nvSpPr>
          <p:cNvPr id="12" name="Shape 181"/>
          <p:cNvSpPr/>
          <p:nvPr/>
        </p:nvSpPr>
        <p:spPr>
          <a:xfrm rot="18900000">
            <a:off x="5402280" y="3268353"/>
            <a:ext cx="369148" cy="369148"/>
          </a:xfrm>
          <a:prstGeom prst="rect">
            <a:avLst/>
          </a:prstGeom>
          <a:solidFill>
            <a:srgbClr val="02BCD2"/>
          </a:solidFill>
          <a:ln w="12700">
            <a:solidFill>
              <a:srgbClr val="000000">
                <a:alpha val="0"/>
              </a:srgbClr>
            </a:solidFill>
            <a:miter lim="400000"/>
          </a:ln>
        </p:spPr>
        <p:txBody>
          <a:bodyPr lIns="27093" tIns="27093" rIns="27093" bIns="27093" anchor="ctr"/>
          <a:lstStyle/>
          <a:p>
            <a:pPr defTabSz="584200">
              <a:defRPr sz="2800">
                <a:solidFill>
                  <a:srgbClr val="FFFFFF"/>
                </a:solidFill>
                <a:effectLst>
                  <a:outerShdw blurRad="38100" dist="12700" dir="5400000" rotWithShape="0">
                    <a:srgbClr val="000000">
                      <a:alpha val="50000"/>
                    </a:srgbClr>
                  </a:outerShdw>
                </a:effectLst>
              </a:defRPr>
            </a:pPr>
            <a:endParaRPr/>
          </a:p>
        </p:txBody>
      </p:sp>
      <p:sp>
        <p:nvSpPr>
          <p:cNvPr id="13" name="Shape 55"/>
          <p:cNvSpPr txBox="1">
            <a:spLocks/>
          </p:cNvSpPr>
          <p:nvPr/>
        </p:nvSpPr>
        <p:spPr>
          <a:xfrm>
            <a:off x="6096000" y="2861849"/>
            <a:ext cx="3751164" cy="922265"/>
          </a:xfrm>
          <a:prstGeom prst="rect">
            <a:avLst/>
          </a:prstGeom>
        </p:spPr>
        <p:txBody>
          <a:bodyPr vert="horz"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Font typeface="Arial" panose="020B0604020202020204" pitchFamily="34" charset="0"/>
              <a:buNone/>
            </a:pPr>
            <a:r>
              <a:rPr lang="en-US" sz="4800" b="1" dirty="0" err="1">
                <a:solidFill>
                  <a:schemeClr val="bg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Tambahan</a:t>
            </a:r>
            <a:endParaRPr lang="id" sz="4000" dirty="0">
              <a:solidFill>
                <a:schemeClr val="bg2">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71072187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type="lt">
                                    <p:tmAbs val="0"/>
                                  </p:iterate>
                                  <p:childTnLst>
                                    <p:set>
                                      <p:cBhvr>
                                        <p:cTn id="6" fill="hold"/>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0-#ppt_w/2"/>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iterate type="lt">
                                    <p:tmAbs val="0"/>
                                  </p:iterate>
                                  <p:childTnLst>
                                    <p:set>
                                      <p:cBhvr>
                                        <p:cTn id="11" fill="hold"/>
                                        <p:tgtEl>
                                          <p:spTgt spid="10"/>
                                        </p:tgtEl>
                                        <p:attrNameLst>
                                          <p:attrName>style.visibility</p:attrName>
                                        </p:attrNameLst>
                                      </p:cBhvr>
                                      <p:to>
                                        <p:strVal val="visible"/>
                                      </p:to>
                                    </p:set>
                                    <p:anim calcmode="lin" valueType="num">
                                      <p:cBhvr>
                                        <p:cTn id="12" dur="500" fill="hold"/>
                                        <p:tgtEl>
                                          <p:spTgt spid="10"/>
                                        </p:tgtEl>
                                        <p:attrNameLst>
                                          <p:attrName>ppt_x</p:attrName>
                                        </p:attrNameLst>
                                      </p:cBhvr>
                                      <p:tavLst>
                                        <p:tav tm="0">
                                          <p:val>
                                            <p:strVal val="#ppt_x"/>
                                          </p:val>
                                        </p:tav>
                                        <p:tav tm="100000">
                                          <p:val>
                                            <p:strVal val="#ppt_x"/>
                                          </p:val>
                                        </p:tav>
                                      </p:tavLst>
                                    </p:anim>
                                    <p:anim calcmode="lin" valueType="num">
                                      <p:cBhvr>
                                        <p:cTn id="13" dur="500" fill="hold"/>
                                        <p:tgtEl>
                                          <p:spTgt spid="10"/>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iterate type="lt">
                                    <p:tmAbs val="0"/>
                                  </p:iterate>
                                  <p:childTnLst>
                                    <p:set>
                                      <p:cBhvr>
                                        <p:cTn id="16" fill="hold"/>
                                        <p:tgtEl>
                                          <p:spTgt spid="11"/>
                                        </p:tgtEl>
                                        <p:attrNameLst>
                                          <p:attrName>style.visibility</p:attrName>
                                        </p:attrNameLst>
                                      </p:cBhvr>
                                      <p:to>
                                        <p:strVal val="visible"/>
                                      </p:to>
                                    </p:set>
                                    <p:anim calcmode="lin" valueType="num">
                                      <p:cBhvr>
                                        <p:cTn id="17" dur="500" fill="hold"/>
                                        <p:tgtEl>
                                          <p:spTgt spid="11"/>
                                        </p:tgtEl>
                                        <p:attrNameLst>
                                          <p:attrName>ppt_x</p:attrName>
                                        </p:attrNameLst>
                                      </p:cBhvr>
                                      <p:tavLst>
                                        <p:tav tm="0">
                                          <p:val>
                                            <p:strVal val="#ppt_x"/>
                                          </p:val>
                                        </p:tav>
                                        <p:tav tm="100000">
                                          <p:val>
                                            <p:strVal val="#ppt_x"/>
                                          </p:val>
                                        </p:tav>
                                      </p:tavLst>
                                    </p:anim>
                                    <p:anim calcmode="lin" valueType="num">
                                      <p:cBhvr>
                                        <p:cTn id="18" dur="500" fill="hold"/>
                                        <p:tgtEl>
                                          <p:spTgt spid="11"/>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iterate type="lt">
                                    <p:tmAbs val="0"/>
                                  </p:iterate>
                                  <p:childTnLst>
                                    <p:set>
                                      <p:cBhvr>
                                        <p:cTn id="21" fill="hold"/>
                                        <p:tgtEl>
                                          <p:spTgt spid="12"/>
                                        </p:tgtEl>
                                        <p:attrNameLst>
                                          <p:attrName>style.visibility</p:attrName>
                                        </p:attrNameLst>
                                      </p:cBhvr>
                                      <p:to>
                                        <p:strVal val="visible"/>
                                      </p:to>
                                    </p:set>
                                    <p:anim calcmode="lin" valueType="num">
                                      <p:cBhvr>
                                        <p:cTn id="22" dur="500" fill="hold"/>
                                        <p:tgtEl>
                                          <p:spTgt spid="12"/>
                                        </p:tgtEl>
                                        <p:attrNameLst>
                                          <p:attrName>ppt_x</p:attrName>
                                        </p:attrNameLst>
                                      </p:cBhvr>
                                      <p:tavLst>
                                        <p:tav tm="0">
                                          <p:val>
                                            <p:strVal val="1+#ppt_w/2"/>
                                          </p:val>
                                        </p:tav>
                                        <p:tav tm="100000">
                                          <p:val>
                                            <p:strVal val="#ppt_x"/>
                                          </p:val>
                                        </p:tav>
                                      </p:tavLst>
                                    </p:anim>
                                    <p:anim calcmode="lin" valueType="num">
                                      <p:cBhvr>
                                        <p:cTn id="23" dur="500" fill="hold"/>
                                        <p:tgtEl>
                                          <p:spTgt spid="12"/>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dvAuto="0"/>
      <p:bldP spid="10" grpId="0" animBg="1" advAuto="0"/>
      <p:bldP spid="11" grpId="0" animBg="1" advAuto="0"/>
      <p:bldP spid="12" grpId="0" animBg="1" advAuto="0"/>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Autofit/>
          </a:bodyPr>
          <a:lstStyle/>
          <a:p>
            <a:r>
              <a:rPr lang="en" sz="2800" dirty="0">
                <a:solidFill>
                  <a:schemeClr val="bg1"/>
                </a:solidFill>
                <a:latin typeface="Bebas"/>
              </a:rPr>
              <a:t>Perancangan dan Analisis</a:t>
            </a:r>
            <a:endParaRPr lang="en-US" sz="2800" dirty="0">
              <a:solidFill>
                <a:schemeClr val="bg1"/>
              </a:solidFill>
              <a:latin typeface="Bebas"/>
            </a:endParaRPr>
          </a:p>
        </p:txBody>
      </p:sp>
      <p:sp>
        <p:nvSpPr>
          <p:cNvPr id="13" name="Rectangle 12"/>
          <p:cNvSpPr/>
          <p:nvPr/>
        </p:nvSpPr>
        <p:spPr>
          <a:xfrm>
            <a:off x="943780" y="1646442"/>
            <a:ext cx="10214737" cy="369332"/>
          </a:xfrm>
          <a:prstGeom prst="rect">
            <a:avLst/>
          </a:prstGeom>
        </p:spPr>
        <p:txBody>
          <a:bodyPr wrap="square">
            <a:spAutoFit/>
          </a:bodyPr>
          <a:lstStyle/>
          <a:p>
            <a:pPr lvl="1" fontAlgn="base"/>
            <a:r>
              <a:rPr lang="en-US" b="1" dirty="0" err="1">
                <a:solidFill>
                  <a:schemeClr val="bg2">
                    <a:lumMod val="25000"/>
                  </a:schemeClr>
                </a:solidFill>
                <a:latin typeface="Open Sans Light" panose="020B0306030504020204"/>
              </a:rPr>
              <a:t>Perancangan</a:t>
            </a:r>
            <a:r>
              <a:rPr lang="en-US" b="1" dirty="0">
                <a:solidFill>
                  <a:schemeClr val="bg2">
                    <a:lumMod val="25000"/>
                  </a:schemeClr>
                </a:solidFill>
                <a:latin typeface="Open Sans Light" panose="020B0306030504020204"/>
              </a:rPr>
              <a:t> </a:t>
            </a:r>
            <a:r>
              <a:rPr lang="en-US" b="1" dirty="0" err="1">
                <a:solidFill>
                  <a:schemeClr val="bg2">
                    <a:lumMod val="25000"/>
                  </a:schemeClr>
                </a:solidFill>
                <a:latin typeface="Open Sans Light" panose="020B0306030504020204"/>
              </a:rPr>
              <a:t>Pendeteksian</a:t>
            </a:r>
            <a:r>
              <a:rPr lang="en-US" b="1" dirty="0">
                <a:solidFill>
                  <a:schemeClr val="bg2">
                    <a:lumMod val="25000"/>
                  </a:schemeClr>
                </a:solidFill>
                <a:latin typeface="Open Sans Light" panose="020B0306030504020204"/>
              </a:rPr>
              <a:t> </a:t>
            </a:r>
            <a:r>
              <a:rPr lang="en-US" b="1" dirty="0" err="1">
                <a:solidFill>
                  <a:schemeClr val="bg2">
                    <a:lumMod val="25000"/>
                  </a:schemeClr>
                </a:solidFill>
                <a:latin typeface="Open Sans Light" panose="020B0306030504020204"/>
              </a:rPr>
              <a:t>Pergerakan</a:t>
            </a:r>
            <a:r>
              <a:rPr lang="en-US" b="1" dirty="0">
                <a:solidFill>
                  <a:schemeClr val="bg2">
                    <a:lumMod val="25000"/>
                  </a:schemeClr>
                </a:solidFill>
                <a:latin typeface="Open Sans Light" panose="020B0306030504020204"/>
              </a:rPr>
              <a:t> Tanah </a:t>
            </a:r>
            <a:r>
              <a:rPr lang="en-US" b="1" dirty="0" err="1">
                <a:solidFill>
                  <a:schemeClr val="bg2">
                    <a:lumMod val="25000"/>
                  </a:schemeClr>
                </a:solidFill>
                <a:latin typeface="Open Sans Light" panose="020B0306030504020204"/>
              </a:rPr>
              <a:t>Berbahaya</a:t>
            </a:r>
            <a:r>
              <a:rPr lang="en-US" b="1" dirty="0">
                <a:solidFill>
                  <a:schemeClr val="bg2">
                    <a:lumMod val="25000"/>
                  </a:schemeClr>
                </a:solidFill>
                <a:latin typeface="Open Sans Light" panose="020B0306030504020204"/>
              </a:rPr>
              <a:t> </a:t>
            </a:r>
            <a:r>
              <a:rPr lang="en-US" b="1" dirty="0" err="1">
                <a:solidFill>
                  <a:schemeClr val="bg2">
                    <a:lumMod val="25000"/>
                  </a:schemeClr>
                </a:solidFill>
                <a:latin typeface="Open Sans Light" panose="020B0306030504020204"/>
              </a:rPr>
              <a:t>dengan</a:t>
            </a:r>
            <a:r>
              <a:rPr lang="en-US" b="1" dirty="0">
                <a:solidFill>
                  <a:schemeClr val="bg2">
                    <a:lumMod val="25000"/>
                  </a:schemeClr>
                </a:solidFill>
                <a:latin typeface="Open Sans Light" panose="020B0306030504020204"/>
              </a:rPr>
              <a:t> </a:t>
            </a:r>
            <a:r>
              <a:rPr lang="en-US" b="1" dirty="0" err="1">
                <a:solidFill>
                  <a:schemeClr val="bg2">
                    <a:lumMod val="25000"/>
                  </a:schemeClr>
                </a:solidFill>
                <a:latin typeface="Open Sans Light" panose="020B0306030504020204"/>
              </a:rPr>
              <a:t>Pendekatan</a:t>
            </a:r>
            <a:r>
              <a:rPr lang="en-US" b="1" dirty="0">
                <a:solidFill>
                  <a:schemeClr val="bg2">
                    <a:lumMod val="25000"/>
                  </a:schemeClr>
                </a:solidFill>
                <a:latin typeface="Open Sans Light" panose="020B0306030504020204"/>
              </a:rPr>
              <a:t> </a:t>
            </a:r>
            <a:r>
              <a:rPr lang="en-US" b="1" dirty="0" err="1">
                <a:solidFill>
                  <a:schemeClr val="bg2">
                    <a:lumMod val="25000"/>
                  </a:schemeClr>
                </a:solidFill>
                <a:latin typeface="Open Sans Light" panose="020B0306030504020204"/>
              </a:rPr>
              <a:t>Distribusi</a:t>
            </a:r>
            <a:r>
              <a:rPr lang="en-US" b="1" dirty="0">
                <a:solidFill>
                  <a:schemeClr val="bg2">
                    <a:lumMod val="25000"/>
                  </a:schemeClr>
                </a:solidFill>
                <a:latin typeface="Open Sans Light" panose="020B0306030504020204"/>
              </a:rPr>
              <a:t> Gaussian</a:t>
            </a:r>
          </a:p>
        </p:txBody>
      </p:sp>
      <p:sp>
        <p:nvSpPr>
          <p:cNvPr id="11" name="Rectangle 10"/>
          <p:cNvSpPr/>
          <p:nvPr/>
        </p:nvSpPr>
        <p:spPr>
          <a:xfrm>
            <a:off x="1524000" y="2151005"/>
            <a:ext cx="9250017" cy="39824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pic>
        <p:nvPicPr>
          <p:cNvPr id="10" name="Picture 9"/>
          <p:cNvPicPr/>
          <p:nvPr/>
        </p:nvPicPr>
        <p:blipFill rotWithShape="1">
          <a:blip r:embed="rId3">
            <a:extLst>
              <a:ext uri="{28A0092B-C50C-407E-A947-70E740481C1C}">
                <a14:useLocalDpi xmlns:a14="http://schemas.microsoft.com/office/drawing/2010/main" val="0"/>
              </a:ext>
            </a:extLst>
          </a:blip>
          <a:srcRect r="10959"/>
          <a:stretch/>
        </p:blipFill>
        <p:spPr bwMode="auto">
          <a:xfrm>
            <a:off x="1804910" y="2913480"/>
            <a:ext cx="3268045" cy="2201859"/>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cxnSp>
        <p:nvCxnSpPr>
          <p:cNvPr id="3" name="Straight Connector 2"/>
          <p:cNvCxnSpPr/>
          <p:nvPr/>
        </p:nvCxnSpPr>
        <p:spPr>
          <a:xfrm flipV="1">
            <a:off x="5322366" y="3220278"/>
            <a:ext cx="407760" cy="794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730126" y="3220278"/>
            <a:ext cx="11529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334000" y="3995453"/>
            <a:ext cx="1524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883065" y="3035612"/>
            <a:ext cx="2330253" cy="369332"/>
          </a:xfrm>
          <a:prstGeom prst="rect">
            <a:avLst/>
          </a:prstGeom>
          <a:noFill/>
        </p:spPr>
        <p:txBody>
          <a:bodyPr wrap="none" rtlCol="0">
            <a:spAutoFit/>
          </a:bodyPr>
          <a:lstStyle/>
          <a:p>
            <a:r>
              <a:rPr lang="en-US" dirty="0" err="1">
                <a:solidFill>
                  <a:schemeClr val="bg2">
                    <a:lumMod val="25000"/>
                  </a:schemeClr>
                </a:solidFill>
                <a:latin typeface="Open Sans Light" panose="020B0306030504020204"/>
              </a:rPr>
              <a:t>Kondisi</a:t>
            </a:r>
            <a:r>
              <a:rPr lang="en-US" dirty="0">
                <a:solidFill>
                  <a:schemeClr val="bg2">
                    <a:lumMod val="25000"/>
                  </a:schemeClr>
                </a:solidFill>
                <a:latin typeface="Open Sans Light" panose="020B0306030504020204"/>
              </a:rPr>
              <a:t> </a:t>
            </a:r>
            <a:r>
              <a:rPr lang="en-US" dirty="0" err="1">
                <a:solidFill>
                  <a:schemeClr val="bg2">
                    <a:lumMod val="25000"/>
                  </a:schemeClr>
                </a:solidFill>
                <a:latin typeface="Open Sans Light" panose="020B0306030504020204"/>
              </a:rPr>
              <a:t>bukan</a:t>
            </a:r>
            <a:r>
              <a:rPr lang="en-US" dirty="0">
                <a:solidFill>
                  <a:schemeClr val="bg2">
                    <a:lumMod val="25000"/>
                  </a:schemeClr>
                </a:solidFill>
                <a:latin typeface="Open Sans Light" panose="020B0306030504020204"/>
              </a:rPr>
              <a:t> </a:t>
            </a:r>
            <a:r>
              <a:rPr lang="en-US" dirty="0" err="1">
                <a:solidFill>
                  <a:schemeClr val="bg2">
                    <a:lumMod val="25000"/>
                  </a:schemeClr>
                </a:solidFill>
                <a:latin typeface="Open Sans Light" panose="020B0306030504020204"/>
              </a:rPr>
              <a:t>longsor</a:t>
            </a:r>
            <a:endParaRPr lang="en-US" dirty="0">
              <a:solidFill>
                <a:schemeClr val="bg2">
                  <a:lumMod val="25000"/>
                </a:schemeClr>
              </a:solidFill>
              <a:latin typeface="Open Sans Light" panose="020B0306030504020204"/>
            </a:endParaRPr>
          </a:p>
        </p:txBody>
      </p:sp>
      <p:sp>
        <p:nvSpPr>
          <p:cNvPr id="19" name="TextBox 18"/>
          <p:cNvSpPr txBox="1"/>
          <p:nvPr/>
        </p:nvSpPr>
        <p:spPr>
          <a:xfrm>
            <a:off x="6844497" y="3810787"/>
            <a:ext cx="3595856" cy="646331"/>
          </a:xfrm>
          <a:prstGeom prst="rect">
            <a:avLst/>
          </a:prstGeom>
          <a:noFill/>
        </p:spPr>
        <p:txBody>
          <a:bodyPr wrap="none" rtlCol="0">
            <a:spAutoFit/>
          </a:bodyPr>
          <a:lstStyle/>
          <a:p>
            <a:r>
              <a:rPr lang="en-US" dirty="0">
                <a:solidFill>
                  <a:schemeClr val="bg2">
                    <a:lumMod val="25000"/>
                  </a:schemeClr>
                </a:solidFill>
                <a:latin typeface="Open Sans Light" panose="020B0306030504020204"/>
              </a:rPr>
              <a:t>Ada </a:t>
            </a:r>
            <a:r>
              <a:rPr lang="en-US" dirty="0" err="1">
                <a:solidFill>
                  <a:schemeClr val="bg2">
                    <a:lumMod val="25000"/>
                  </a:schemeClr>
                </a:solidFill>
                <a:latin typeface="Open Sans Light" panose="020B0306030504020204"/>
              </a:rPr>
              <a:t>getaran</a:t>
            </a:r>
            <a:r>
              <a:rPr lang="en-US" dirty="0">
                <a:solidFill>
                  <a:schemeClr val="bg2">
                    <a:lumMod val="25000"/>
                  </a:schemeClr>
                </a:solidFill>
                <a:latin typeface="Open Sans Light" panose="020B0306030504020204"/>
              </a:rPr>
              <a:t> </a:t>
            </a:r>
            <a:r>
              <a:rPr lang="en-US" dirty="0" err="1">
                <a:solidFill>
                  <a:schemeClr val="bg2">
                    <a:lumMod val="25000"/>
                  </a:schemeClr>
                </a:solidFill>
                <a:latin typeface="Open Sans Light" panose="020B0306030504020204"/>
              </a:rPr>
              <a:t>kendaran</a:t>
            </a:r>
            <a:r>
              <a:rPr lang="en-US" dirty="0">
                <a:solidFill>
                  <a:schemeClr val="bg2">
                    <a:lumMod val="25000"/>
                  </a:schemeClr>
                </a:solidFill>
                <a:latin typeface="Open Sans Light" panose="020B0306030504020204"/>
              </a:rPr>
              <a:t> </a:t>
            </a:r>
            <a:r>
              <a:rPr lang="en-US" dirty="0" err="1">
                <a:solidFill>
                  <a:schemeClr val="bg2">
                    <a:lumMod val="25000"/>
                  </a:schemeClr>
                </a:solidFill>
                <a:latin typeface="Open Sans Light" panose="020B0306030504020204"/>
              </a:rPr>
              <a:t>bermotor</a:t>
            </a:r>
            <a:r>
              <a:rPr lang="en-US" dirty="0">
                <a:solidFill>
                  <a:schemeClr val="bg2">
                    <a:lumMod val="25000"/>
                  </a:schemeClr>
                </a:solidFill>
                <a:latin typeface="Open Sans Light" panose="020B0306030504020204"/>
              </a:rPr>
              <a:t>, </a:t>
            </a:r>
            <a:br>
              <a:rPr lang="en-US" dirty="0">
                <a:solidFill>
                  <a:schemeClr val="bg2">
                    <a:lumMod val="25000"/>
                  </a:schemeClr>
                </a:solidFill>
                <a:latin typeface="Open Sans Light" panose="020B0306030504020204"/>
              </a:rPr>
            </a:br>
            <a:r>
              <a:rPr lang="en-US" dirty="0" err="1">
                <a:solidFill>
                  <a:schemeClr val="bg2">
                    <a:lumMod val="25000"/>
                  </a:schemeClr>
                </a:solidFill>
                <a:latin typeface="Open Sans Light" panose="020B0306030504020204"/>
              </a:rPr>
              <a:t>pejalan</a:t>
            </a:r>
            <a:r>
              <a:rPr lang="en-US" dirty="0">
                <a:solidFill>
                  <a:schemeClr val="bg2">
                    <a:lumMod val="25000"/>
                  </a:schemeClr>
                </a:solidFill>
                <a:latin typeface="Open Sans Light" panose="020B0306030504020204"/>
              </a:rPr>
              <a:t> kaki, </a:t>
            </a:r>
            <a:r>
              <a:rPr lang="en-US" dirty="0" err="1">
                <a:solidFill>
                  <a:schemeClr val="bg2">
                    <a:lumMod val="25000"/>
                  </a:schemeClr>
                </a:solidFill>
                <a:latin typeface="Open Sans Light" panose="020B0306030504020204"/>
              </a:rPr>
              <a:t>hembusan</a:t>
            </a:r>
            <a:r>
              <a:rPr lang="en-US" dirty="0">
                <a:solidFill>
                  <a:schemeClr val="bg2">
                    <a:lumMod val="25000"/>
                  </a:schemeClr>
                </a:solidFill>
                <a:latin typeface="Open Sans Light" panose="020B0306030504020204"/>
              </a:rPr>
              <a:t> </a:t>
            </a:r>
            <a:r>
              <a:rPr lang="en-US" dirty="0" err="1">
                <a:solidFill>
                  <a:schemeClr val="bg2">
                    <a:lumMod val="25000"/>
                  </a:schemeClr>
                </a:solidFill>
                <a:latin typeface="Open Sans Light" panose="020B0306030504020204"/>
              </a:rPr>
              <a:t>angin</a:t>
            </a:r>
            <a:r>
              <a:rPr lang="en-US" dirty="0">
                <a:solidFill>
                  <a:schemeClr val="bg2">
                    <a:lumMod val="25000"/>
                  </a:schemeClr>
                </a:solidFill>
                <a:latin typeface="Open Sans Light" panose="020B0306030504020204"/>
              </a:rPr>
              <a:t>, </a:t>
            </a:r>
            <a:r>
              <a:rPr lang="en-US" dirty="0" err="1">
                <a:solidFill>
                  <a:schemeClr val="bg2">
                    <a:lumMod val="25000"/>
                  </a:schemeClr>
                </a:solidFill>
                <a:latin typeface="Open Sans Light" panose="020B0306030504020204"/>
              </a:rPr>
              <a:t>dll</a:t>
            </a:r>
            <a:endParaRPr lang="en-US" dirty="0">
              <a:solidFill>
                <a:schemeClr val="bg2">
                  <a:lumMod val="25000"/>
                </a:schemeClr>
              </a:solidFill>
              <a:latin typeface="Open Sans Light" panose="020B0306030504020204"/>
            </a:endParaRPr>
          </a:p>
        </p:txBody>
      </p:sp>
      <p:cxnSp>
        <p:nvCxnSpPr>
          <p:cNvPr id="20" name="Straight Connector 19"/>
          <p:cNvCxnSpPr/>
          <p:nvPr/>
        </p:nvCxnSpPr>
        <p:spPr>
          <a:xfrm flipH="1" flipV="1">
            <a:off x="5320750" y="3994873"/>
            <a:ext cx="517907" cy="888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838657" y="4883712"/>
            <a:ext cx="10058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883065" y="4668026"/>
            <a:ext cx="1269899" cy="369332"/>
          </a:xfrm>
          <a:prstGeom prst="rect">
            <a:avLst/>
          </a:prstGeom>
          <a:noFill/>
        </p:spPr>
        <p:txBody>
          <a:bodyPr wrap="none" rtlCol="0">
            <a:spAutoFit/>
          </a:bodyPr>
          <a:lstStyle/>
          <a:p>
            <a:r>
              <a:rPr lang="en-US" dirty="0">
                <a:solidFill>
                  <a:schemeClr val="bg2">
                    <a:lumMod val="25000"/>
                  </a:schemeClr>
                </a:solidFill>
                <a:latin typeface="Open Sans Light" panose="020B0306030504020204"/>
              </a:rPr>
              <a:t>Silent Zone</a:t>
            </a:r>
          </a:p>
        </p:txBody>
      </p:sp>
    </p:spTree>
    <p:extLst>
      <p:ext uri="{BB962C8B-B14F-4D97-AF65-F5344CB8AC3E}">
        <p14:creationId xmlns:p14="http://schemas.microsoft.com/office/powerpoint/2010/main" val="307817713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par>
                                <p:cTn id="40" presetID="10" presetClass="entr" presetSubtype="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1" grpId="0" animBg="1"/>
      <p:bldP spid="16" grpId="0"/>
      <p:bldP spid="19" grpId="0"/>
      <p:bldP spid="2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Autofit/>
          </a:bodyPr>
          <a:lstStyle/>
          <a:p>
            <a:r>
              <a:rPr lang="en" sz="2800" dirty="0">
                <a:solidFill>
                  <a:schemeClr val="bg1"/>
                </a:solidFill>
                <a:latin typeface="Bebas"/>
              </a:rPr>
              <a:t>Perancangan dan Analisis</a:t>
            </a:r>
            <a:endParaRPr lang="en-US" sz="2800" dirty="0">
              <a:solidFill>
                <a:schemeClr val="bg1"/>
              </a:solidFill>
              <a:latin typeface="Bebas"/>
            </a:endParaRPr>
          </a:p>
        </p:txBody>
      </p:sp>
      <p:sp>
        <p:nvSpPr>
          <p:cNvPr id="13" name="Rectangle 12"/>
          <p:cNvSpPr/>
          <p:nvPr/>
        </p:nvSpPr>
        <p:spPr>
          <a:xfrm>
            <a:off x="943780" y="1646442"/>
            <a:ext cx="10214737" cy="369332"/>
          </a:xfrm>
          <a:prstGeom prst="rect">
            <a:avLst/>
          </a:prstGeom>
        </p:spPr>
        <p:txBody>
          <a:bodyPr wrap="square">
            <a:spAutoFit/>
          </a:bodyPr>
          <a:lstStyle/>
          <a:p>
            <a:pPr lvl="1" fontAlgn="base"/>
            <a:r>
              <a:rPr lang="en-US" b="1" dirty="0" err="1">
                <a:solidFill>
                  <a:schemeClr val="bg2">
                    <a:lumMod val="25000"/>
                  </a:schemeClr>
                </a:solidFill>
                <a:latin typeface="Open Sans Light" panose="020B0306030504020204"/>
              </a:rPr>
              <a:t>Perancangan</a:t>
            </a:r>
            <a:r>
              <a:rPr lang="en-US" b="1" dirty="0">
                <a:solidFill>
                  <a:schemeClr val="bg2">
                    <a:lumMod val="25000"/>
                  </a:schemeClr>
                </a:solidFill>
                <a:latin typeface="Open Sans Light" panose="020B0306030504020204"/>
              </a:rPr>
              <a:t> </a:t>
            </a:r>
            <a:r>
              <a:rPr lang="en-US" b="1" dirty="0" err="1">
                <a:solidFill>
                  <a:schemeClr val="bg2">
                    <a:lumMod val="25000"/>
                  </a:schemeClr>
                </a:solidFill>
                <a:latin typeface="Open Sans Light" panose="020B0306030504020204"/>
              </a:rPr>
              <a:t>Pendeteksian</a:t>
            </a:r>
            <a:r>
              <a:rPr lang="en-US" b="1" dirty="0">
                <a:solidFill>
                  <a:schemeClr val="bg2">
                    <a:lumMod val="25000"/>
                  </a:schemeClr>
                </a:solidFill>
                <a:latin typeface="Open Sans Light" panose="020B0306030504020204"/>
              </a:rPr>
              <a:t> </a:t>
            </a:r>
            <a:r>
              <a:rPr lang="en-US" b="1" dirty="0" err="1">
                <a:solidFill>
                  <a:schemeClr val="bg2">
                    <a:lumMod val="25000"/>
                  </a:schemeClr>
                </a:solidFill>
                <a:latin typeface="Open Sans Light" panose="020B0306030504020204"/>
              </a:rPr>
              <a:t>Pergerakan</a:t>
            </a:r>
            <a:r>
              <a:rPr lang="en-US" b="1" dirty="0">
                <a:solidFill>
                  <a:schemeClr val="bg2">
                    <a:lumMod val="25000"/>
                  </a:schemeClr>
                </a:solidFill>
                <a:latin typeface="Open Sans Light" panose="020B0306030504020204"/>
              </a:rPr>
              <a:t> Tanah </a:t>
            </a:r>
            <a:r>
              <a:rPr lang="en-US" b="1" dirty="0" err="1">
                <a:solidFill>
                  <a:schemeClr val="bg2">
                    <a:lumMod val="25000"/>
                  </a:schemeClr>
                </a:solidFill>
                <a:latin typeface="Open Sans Light" panose="020B0306030504020204"/>
              </a:rPr>
              <a:t>Berbahaya</a:t>
            </a:r>
            <a:r>
              <a:rPr lang="en-US" b="1" dirty="0">
                <a:solidFill>
                  <a:schemeClr val="bg2">
                    <a:lumMod val="25000"/>
                  </a:schemeClr>
                </a:solidFill>
                <a:latin typeface="Open Sans Light" panose="020B0306030504020204"/>
              </a:rPr>
              <a:t> </a:t>
            </a:r>
            <a:r>
              <a:rPr lang="en-US" b="1" dirty="0" err="1">
                <a:solidFill>
                  <a:schemeClr val="bg2">
                    <a:lumMod val="25000"/>
                  </a:schemeClr>
                </a:solidFill>
                <a:latin typeface="Open Sans Light" panose="020B0306030504020204"/>
              </a:rPr>
              <a:t>dengan</a:t>
            </a:r>
            <a:r>
              <a:rPr lang="en-US" b="1" dirty="0">
                <a:solidFill>
                  <a:schemeClr val="bg2">
                    <a:lumMod val="25000"/>
                  </a:schemeClr>
                </a:solidFill>
                <a:latin typeface="Open Sans Light" panose="020B0306030504020204"/>
              </a:rPr>
              <a:t> </a:t>
            </a:r>
            <a:r>
              <a:rPr lang="en-US" b="1" dirty="0" err="1">
                <a:solidFill>
                  <a:schemeClr val="bg2">
                    <a:lumMod val="25000"/>
                  </a:schemeClr>
                </a:solidFill>
                <a:latin typeface="Open Sans Light" panose="020B0306030504020204"/>
              </a:rPr>
              <a:t>Pendekatan</a:t>
            </a:r>
            <a:r>
              <a:rPr lang="en-US" b="1" dirty="0">
                <a:solidFill>
                  <a:schemeClr val="bg2">
                    <a:lumMod val="25000"/>
                  </a:schemeClr>
                </a:solidFill>
                <a:latin typeface="Open Sans Light" panose="020B0306030504020204"/>
              </a:rPr>
              <a:t> </a:t>
            </a:r>
            <a:r>
              <a:rPr lang="en-US" b="1" dirty="0" err="1">
                <a:solidFill>
                  <a:schemeClr val="bg2">
                    <a:lumMod val="25000"/>
                  </a:schemeClr>
                </a:solidFill>
                <a:latin typeface="Open Sans Light" panose="020B0306030504020204"/>
              </a:rPr>
              <a:t>Distribusi</a:t>
            </a:r>
            <a:r>
              <a:rPr lang="en-US" b="1" dirty="0">
                <a:solidFill>
                  <a:schemeClr val="bg2">
                    <a:lumMod val="25000"/>
                  </a:schemeClr>
                </a:solidFill>
                <a:latin typeface="Open Sans Light" panose="020B0306030504020204"/>
              </a:rPr>
              <a:t> Gaussian</a:t>
            </a:r>
          </a:p>
        </p:txBody>
      </p:sp>
      <p:sp>
        <p:nvSpPr>
          <p:cNvPr id="11" name="Rectangle 10"/>
          <p:cNvSpPr/>
          <p:nvPr/>
        </p:nvSpPr>
        <p:spPr>
          <a:xfrm>
            <a:off x="1524000" y="2151005"/>
            <a:ext cx="9250017" cy="39824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pic>
        <p:nvPicPr>
          <p:cNvPr id="12" name="Picture 11">
            <a:extLst>
              <a:ext uri="{FF2B5EF4-FFF2-40B4-BE49-F238E27FC236}">
                <a16:creationId xmlns:a16="http://schemas.microsoft.com/office/drawing/2014/main" id="{EEDFE320-D86E-4C6B-9628-68CD247BF87B}"/>
              </a:ext>
            </a:extLst>
          </p:cNvPr>
          <p:cNvPicPr/>
          <p:nvPr/>
        </p:nvPicPr>
        <p:blipFill>
          <a:blip r:embed="rId3"/>
          <a:stretch>
            <a:fillRect/>
          </a:stretch>
        </p:blipFill>
        <p:spPr>
          <a:xfrm>
            <a:off x="4742815" y="2679656"/>
            <a:ext cx="2706370" cy="1200150"/>
          </a:xfrm>
          <a:prstGeom prst="rect">
            <a:avLst/>
          </a:prstGeom>
          <a:ln>
            <a:solidFill>
              <a:schemeClr val="tx1"/>
            </a:solidFill>
          </a:ln>
        </p:spPr>
      </p:pic>
      <p:sp>
        <p:nvSpPr>
          <p:cNvPr id="2" name="TextBox 1"/>
          <p:cNvSpPr txBox="1"/>
          <p:nvPr/>
        </p:nvSpPr>
        <p:spPr>
          <a:xfrm>
            <a:off x="3908843" y="2195336"/>
            <a:ext cx="4480329" cy="338554"/>
          </a:xfrm>
          <a:prstGeom prst="rect">
            <a:avLst/>
          </a:prstGeom>
          <a:noFill/>
        </p:spPr>
        <p:txBody>
          <a:bodyPr wrap="none" rtlCol="0">
            <a:spAutoFit/>
          </a:bodyPr>
          <a:lstStyle/>
          <a:p>
            <a:r>
              <a:rPr lang="en-US" sz="1600" dirty="0" err="1">
                <a:solidFill>
                  <a:schemeClr val="bg2">
                    <a:lumMod val="25000"/>
                  </a:schemeClr>
                </a:solidFill>
                <a:latin typeface="Open Sans Light" panose="020B0306030504020204"/>
              </a:rPr>
              <a:t>Grafik</a:t>
            </a:r>
            <a:r>
              <a:rPr lang="en-US" sz="1600" dirty="0">
                <a:solidFill>
                  <a:schemeClr val="bg2">
                    <a:lumMod val="25000"/>
                  </a:schemeClr>
                </a:solidFill>
                <a:latin typeface="Open Sans Light" panose="020B0306030504020204"/>
              </a:rPr>
              <a:t> </a:t>
            </a:r>
            <a:r>
              <a:rPr lang="en-US" sz="1600" dirty="0" err="1">
                <a:solidFill>
                  <a:schemeClr val="bg2">
                    <a:lumMod val="25000"/>
                  </a:schemeClr>
                </a:solidFill>
                <a:latin typeface="Open Sans Light" panose="020B0306030504020204"/>
              </a:rPr>
              <a:t>persebaran</a:t>
            </a:r>
            <a:r>
              <a:rPr lang="en-US" sz="1600" dirty="0">
                <a:solidFill>
                  <a:schemeClr val="bg2">
                    <a:lumMod val="25000"/>
                  </a:schemeClr>
                </a:solidFill>
                <a:latin typeface="Open Sans Light" panose="020B0306030504020204"/>
              </a:rPr>
              <a:t> </a:t>
            </a:r>
            <a:r>
              <a:rPr lang="en-US" sz="1600" dirty="0" err="1">
                <a:solidFill>
                  <a:schemeClr val="bg2">
                    <a:lumMod val="25000"/>
                  </a:schemeClr>
                </a:solidFill>
                <a:latin typeface="Open Sans Light" panose="020B0306030504020204"/>
              </a:rPr>
              <a:t>probabilitas</a:t>
            </a:r>
            <a:r>
              <a:rPr lang="en-US" sz="1600" dirty="0">
                <a:solidFill>
                  <a:schemeClr val="bg2">
                    <a:lumMod val="25000"/>
                  </a:schemeClr>
                </a:solidFill>
                <a:latin typeface="Open Sans Light" panose="020B0306030504020204"/>
              </a:rPr>
              <a:t> </a:t>
            </a:r>
            <a:r>
              <a:rPr lang="en-US" sz="1600" dirty="0" err="1">
                <a:solidFill>
                  <a:schemeClr val="bg2">
                    <a:lumMod val="25000"/>
                  </a:schemeClr>
                </a:solidFill>
                <a:latin typeface="Open Sans Light" panose="020B0306030504020204"/>
              </a:rPr>
              <a:t>kumulatif</a:t>
            </a:r>
            <a:r>
              <a:rPr lang="en-US" sz="1600" dirty="0">
                <a:solidFill>
                  <a:schemeClr val="bg2">
                    <a:lumMod val="25000"/>
                  </a:schemeClr>
                </a:solidFill>
                <a:latin typeface="Open Sans Light" panose="020B0306030504020204"/>
              </a:rPr>
              <a:t> </a:t>
            </a:r>
            <a:r>
              <a:rPr lang="en-US" sz="1600" dirty="0" err="1">
                <a:solidFill>
                  <a:schemeClr val="bg2">
                    <a:lumMod val="25000"/>
                  </a:schemeClr>
                </a:solidFill>
                <a:latin typeface="Open Sans Light" panose="020B0306030504020204"/>
              </a:rPr>
              <a:t>sumbu</a:t>
            </a:r>
            <a:r>
              <a:rPr lang="en-US" sz="1600" dirty="0">
                <a:solidFill>
                  <a:schemeClr val="bg2">
                    <a:lumMod val="25000"/>
                  </a:schemeClr>
                </a:solidFill>
                <a:latin typeface="Open Sans Light" panose="020B0306030504020204"/>
              </a:rPr>
              <a:t>-x </a:t>
            </a:r>
          </a:p>
        </p:txBody>
      </p:sp>
      <p:cxnSp>
        <p:nvCxnSpPr>
          <p:cNvPr id="15" name="Straight Connector 14"/>
          <p:cNvCxnSpPr/>
          <p:nvPr/>
        </p:nvCxnSpPr>
        <p:spPr>
          <a:xfrm flipH="1">
            <a:off x="3644348" y="4142226"/>
            <a:ext cx="2438400" cy="191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989983" y="4143957"/>
            <a:ext cx="2438400" cy="191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644348" y="4333461"/>
            <a:ext cx="0" cy="225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8428382" y="4333460"/>
            <a:ext cx="0" cy="225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ECC28667-73CB-4E34-AFAA-00BFD6A7F355}"/>
              </a:ext>
            </a:extLst>
          </p:cNvPr>
          <p:cNvPicPr/>
          <p:nvPr/>
        </p:nvPicPr>
        <p:blipFill>
          <a:blip r:embed="rId4"/>
          <a:stretch>
            <a:fillRect/>
          </a:stretch>
        </p:blipFill>
        <p:spPr>
          <a:xfrm>
            <a:off x="2464906" y="4651518"/>
            <a:ext cx="2146851" cy="1163872"/>
          </a:xfrm>
          <a:prstGeom prst="rect">
            <a:avLst/>
          </a:prstGeom>
        </p:spPr>
      </p:pic>
      <p:pic>
        <p:nvPicPr>
          <p:cNvPr id="21" name="Picture 20">
            <a:extLst>
              <a:ext uri="{FF2B5EF4-FFF2-40B4-BE49-F238E27FC236}">
                <a16:creationId xmlns:a16="http://schemas.microsoft.com/office/drawing/2014/main" id="{6281DA1D-D526-477A-A1DB-83ACC3D10196}"/>
              </a:ext>
            </a:extLst>
          </p:cNvPr>
          <p:cNvPicPr/>
          <p:nvPr/>
        </p:nvPicPr>
        <p:blipFill>
          <a:blip r:embed="rId5"/>
          <a:stretch>
            <a:fillRect/>
          </a:stretch>
        </p:blipFill>
        <p:spPr>
          <a:xfrm>
            <a:off x="7354956" y="4614164"/>
            <a:ext cx="2146851" cy="1178283"/>
          </a:xfrm>
          <a:prstGeom prst="rect">
            <a:avLst/>
          </a:prstGeom>
        </p:spPr>
      </p:pic>
      <p:sp>
        <p:nvSpPr>
          <p:cNvPr id="22" name="TextBox 21"/>
          <p:cNvSpPr txBox="1"/>
          <p:nvPr/>
        </p:nvSpPr>
        <p:spPr>
          <a:xfrm>
            <a:off x="2581979" y="5817137"/>
            <a:ext cx="1912703" cy="307777"/>
          </a:xfrm>
          <a:prstGeom prst="rect">
            <a:avLst/>
          </a:prstGeom>
          <a:noFill/>
        </p:spPr>
        <p:txBody>
          <a:bodyPr wrap="none" rtlCol="0">
            <a:spAutoFit/>
          </a:bodyPr>
          <a:lstStyle/>
          <a:p>
            <a:r>
              <a:rPr lang="en-US" sz="1400" dirty="0" err="1">
                <a:latin typeface="Open Sans Light" panose="020B0306030504020204"/>
              </a:rPr>
              <a:t>Pr</a:t>
            </a:r>
            <a:r>
              <a:rPr lang="en-US" sz="1400" dirty="0">
                <a:latin typeface="Open Sans Light" panose="020B0306030504020204"/>
              </a:rPr>
              <a:t>(</a:t>
            </a:r>
            <a:r>
              <a:rPr lang="en-US" sz="1400" i="1" dirty="0">
                <a:latin typeface="Open Sans Light" panose="020B0306030504020204"/>
              </a:rPr>
              <a:t>x</a:t>
            </a:r>
            <a:r>
              <a:rPr lang="en-US" sz="1400" dirty="0">
                <a:latin typeface="Open Sans Light" panose="020B0306030504020204"/>
              </a:rPr>
              <a:t> &lt; </a:t>
            </a:r>
            <a:r>
              <a:rPr lang="en-US" sz="1400" i="1" dirty="0" err="1">
                <a:latin typeface="Open Sans Light" panose="020B0306030504020204"/>
              </a:rPr>
              <a:t>x</a:t>
            </a:r>
            <a:r>
              <a:rPr lang="en-US" sz="1400" baseline="-25000" dirty="0" err="1">
                <a:latin typeface="Open Sans Light" panose="020B0306030504020204"/>
              </a:rPr>
              <a:t>min</a:t>
            </a:r>
            <a:r>
              <a:rPr lang="en-US" sz="1400" dirty="0">
                <a:latin typeface="Open Sans Light" panose="020B0306030504020204"/>
              </a:rPr>
              <a:t>) : 10.81% </a:t>
            </a:r>
          </a:p>
        </p:txBody>
      </p:sp>
      <p:sp>
        <p:nvSpPr>
          <p:cNvPr id="23" name="TextBox 22"/>
          <p:cNvSpPr txBox="1"/>
          <p:nvPr/>
        </p:nvSpPr>
        <p:spPr>
          <a:xfrm>
            <a:off x="7472029" y="5759025"/>
            <a:ext cx="1821332" cy="307777"/>
          </a:xfrm>
          <a:prstGeom prst="rect">
            <a:avLst/>
          </a:prstGeom>
          <a:noFill/>
        </p:spPr>
        <p:txBody>
          <a:bodyPr wrap="none" rtlCol="0">
            <a:spAutoFit/>
          </a:bodyPr>
          <a:lstStyle/>
          <a:p>
            <a:r>
              <a:rPr lang="en-US" sz="1400" dirty="0" err="1">
                <a:latin typeface="Open Sans Light" panose="020B0306030504020204"/>
              </a:rPr>
              <a:t>Pr</a:t>
            </a:r>
            <a:r>
              <a:rPr lang="en-US" sz="1400" dirty="0">
                <a:latin typeface="Open Sans Light" panose="020B0306030504020204"/>
              </a:rPr>
              <a:t>(</a:t>
            </a:r>
            <a:r>
              <a:rPr lang="en-US" sz="1400" i="1" dirty="0">
                <a:latin typeface="Open Sans Light" panose="020B0306030504020204"/>
              </a:rPr>
              <a:t>x</a:t>
            </a:r>
            <a:r>
              <a:rPr lang="en-US" sz="1400" dirty="0">
                <a:latin typeface="Open Sans Light" panose="020B0306030504020204"/>
              </a:rPr>
              <a:t> &gt; </a:t>
            </a:r>
            <a:r>
              <a:rPr lang="en-US" sz="1400" i="1" dirty="0" err="1">
                <a:latin typeface="Open Sans Light" panose="020B0306030504020204"/>
              </a:rPr>
              <a:t>x</a:t>
            </a:r>
            <a:r>
              <a:rPr lang="en-US" sz="1400" baseline="-25000" dirty="0" err="1">
                <a:latin typeface="Open Sans Light" panose="020B0306030504020204"/>
              </a:rPr>
              <a:t>max</a:t>
            </a:r>
            <a:r>
              <a:rPr lang="en-US" sz="1400" dirty="0">
                <a:latin typeface="Open Sans Light" panose="020B0306030504020204"/>
              </a:rPr>
              <a:t>) : 7.89% </a:t>
            </a:r>
          </a:p>
        </p:txBody>
      </p:sp>
    </p:spTree>
    <p:extLst>
      <p:ext uri="{BB962C8B-B14F-4D97-AF65-F5344CB8AC3E}">
        <p14:creationId xmlns:p14="http://schemas.microsoft.com/office/powerpoint/2010/main" val="412332606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1" grpId="0" animBg="1"/>
      <p:bldP spid="2" grpId="0"/>
      <p:bldP spid="22" grpId="0"/>
      <p:bldP spid="2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Autofit/>
          </a:bodyPr>
          <a:lstStyle/>
          <a:p>
            <a:r>
              <a:rPr lang="en" sz="2800" dirty="0">
                <a:solidFill>
                  <a:schemeClr val="bg1"/>
                </a:solidFill>
                <a:latin typeface="Bebas"/>
              </a:rPr>
              <a:t>Perancangan dan Analisis</a:t>
            </a:r>
            <a:endParaRPr lang="en-US" sz="2800" dirty="0">
              <a:solidFill>
                <a:schemeClr val="bg1"/>
              </a:solidFill>
              <a:latin typeface="Bebas"/>
            </a:endParaRPr>
          </a:p>
        </p:txBody>
      </p:sp>
      <p:sp>
        <p:nvSpPr>
          <p:cNvPr id="13" name="Rectangle 12"/>
          <p:cNvSpPr/>
          <p:nvPr/>
        </p:nvSpPr>
        <p:spPr>
          <a:xfrm>
            <a:off x="943780" y="1646442"/>
            <a:ext cx="10214737" cy="369332"/>
          </a:xfrm>
          <a:prstGeom prst="rect">
            <a:avLst/>
          </a:prstGeom>
        </p:spPr>
        <p:txBody>
          <a:bodyPr wrap="square">
            <a:spAutoFit/>
          </a:bodyPr>
          <a:lstStyle/>
          <a:p>
            <a:pPr lvl="1" fontAlgn="base"/>
            <a:r>
              <a:rPr lang="en-US" b="1" dirty="0" err="1">
                <a:solidFill>
                  <a:schemeClr val="bg2">
                    <a:lumMod val="25000"/>
                  </a:schemeClr>
                </a:solidFill>
                <a:latin typeface="Open Sans Light" panose="020B0306030504020204"/>
              </a:rPr>
              <a:t>Perancangan</a:t>
            </a:r>
            <a:r>
              <a:rPr lang="en-US" b="1" dirty="0">
                <a:solidFill>
                  <a:schemeClr val="bg2">
                    <a:lumMod val="25000"/>
                  </a:schemeClr>
                </a:solidFill>
                <a:latin typeface="Open Sans Light" panose="020B0306030504020204"/>
              </a:rPr>
              <a:t> </a:t>
            </a:r>
            <a:r>
              <a:rPr lang="en-US" b="1" dirty="0" err="1">
                <a:solidFill>
                  <a:schemeClr val="bg2">
                    <a:lumMod val="25000"/>
                  </a:schemeClr>
                </a:solidFill>
                <a:latin typeface="Open Sans Light" panose="020B0306030504020204"/>
              </a:rPr>
              <a:t>Pendeteksian</a:t>
            </a:r>
            <a:r>
              <a:rPr lang="en-US" b="1" dirty="0">
                <a:solidFill>
                  <a:schemeClr val="bg2">
                    <a:lumMod val="25000"/>
                  </a:schemeClr>
                </a:solidFill>
                <a:latin typeface="Open Sans Light" panose="020B0306030504020204"/>
              </a:rPr>
              <a:t> </a:t>
            </a:r>
            <a:r>
              <a:rPr lang="en-US" b="1" dirty="0" err="1">
                <a:solidFill>
                  <a:schemeClr val="bg2">
                    <a:lumMod val="25000"/>
                  </a:schemeClr>
                </a:solidFill>
                <a:latin typeface="Open Sans Light" panose="020B0306030504020204"/>
              </a:rPr>
              <a:t>Pergerakan</a:t>
            </a:r>
            <a:r>
              <a:rPr lang="en-US" b="1" dirty="0">
                <a:solidFill>
                  <a:schemeClr val="bg2">
                    <a:lumMod val="25000"/>
                  </a:schemeClr>
                </a:solidFill>
                <a:latin typeface="Open Sans Light" panose="020B0306030504020204"/>
              </a:rPr>
              <a:t> Tanah </a:t>
            </a:r>
            <a:r>
              <a:rPr lang="en-US" b="1" dirty="0" err="1">
                <a:solidFill>
                  <a:schemeClr val="bg2">
                    <a:lumMod val="25000"/>
                  </a:schemeClr>
                </a:solidFill>
                <a:latin typeface="Open Sans Light" panose="020B0306030504020204"/>
              </a:rPr>
              <a:t>Berbahaya</a:t>
            </a:r>
            <a:r>
              <a:rPr lang="en-US" b="1" dirty="0">
                <a:solidFill>
                  <a:schemeClr val="bg2">
                    <a:lumMod val="25000"/>
                  </a:schemeClr>
                </a:solidFill>
                <a:latin typeface="Open Sans Light" panose="020B0306030504020204"/>
              </a:rPr>
              <a:t> </a:t>
            </a:r>
            <a:r>
              <a:rPr lang="en-US" b="1" dirty="0" err="1">
                <a:solidFill>
                  <a:schemeClr val="bg2">
                    <a:lumMod val="25000"/>
                  </a:schemeClr>
                </a:solidFill>
                <a:latin typeface="Open Sans Light" panose="020B0306030504020204"/>
              </a:rPr>
              <a:t>dengan</a:t>
            </a:r>
            <a:r>
              <a:rPr lang="en-US" b="1" dirty="0">
                <a:solidFill>
                  <a:schemeClr val="bg2">
                    <a:lumMod val="25000"/>
                  </a:schemeClr>
                </a:solidFill>
                <a:latin typeface="Open Sans Light" panose="020B0306030504020204"/>
              </a:rPr>
              <a:t> </a:t>
            </a:r>
            <a:r>
              <a:rPr lang="en-US" b="1" dirty="0" err="1">
                <a:solidFill>
                  <a:schemeClr val="bg2">
                    <a:lumMod val="25000"/>
                  </a:schemeClr>
                </a:solidFill>
                <a:latin typeface="Open Sans Light" panose="020B0306030504020204"/>
              </a:rPr>
              <a:t>Pendekatan</a:t>
            </a:r>
            <a:r>
              <a:rPr lang="en-US" b="1" dirty="0">
                <a:solidFill>
                  <a:schemeClr val="bg2">
                    <a:lumMod val="25000"/>
                  </a:schemeClr>
                </a:solidFill>
                <a:latin typeface="Open Sans Light" panose="020B0306030504020204"/>
              </a:rPr>
              <a:t> </a:t>
            </a:r>
            <a:r>
              <a:rPr lang="en-US" b="1" dirty="0" err="1">
                <a:solidFill>
                  <a:schemeClr val="bg2">
                    <a:lumMod val="25000"/>
                  </a:schemeClr>
                </a:solidFill>
                <a:latin typeface="Open Sans Light" panose="020B0306030504020204"/>
              </a:rPr>
              <a:t>Distribusi</a:t>
            </a:r>
            <a:r>
              <a:rPr lang="en-US" b="1" dirty="0">
                <a:solidFill>
                  <a:schemeClr val="bg2">
                    <a:lumMod val="25000"/>
                  </a:schemeClr>
                </a:solidFill>
                <a:latin typeface="Open Sans Light" panose="020B0306030504020204"/>
              </a:rPr>
              <a:t> Gaussian</a:t>
            </a:r>
          </a:p>
        </p:txBody>
      </p:sp>
      <p:sp>
        <p:nvSpPr>
          <p:cNvPr id="11" name="Rectangle 10"/>
          <p:cNvSpPr/>
          <p:nvPr/>
        </p:nvSpPr>
        <p:spPr>
          <a:xfrm>
            <a:off x="1524000" y="2151005"/>
            <a:ext cx="9250017" cy="39824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
        <p:nvSpPr>
          <p:cNvPr id="2" name="TextBox 1"/>
          <p:cNvSpPr txBox="1"/>
          <p:nvPr/>
        </p:nvSpPr>
        <p:spPr>
          <a:xfrm>
            <a:off x="3908843" y="2195336"/>
            <a:ext cx="4480329" cy="338554"/>
          </a:xfrm>
          <a:prstGeom prst="rect">
            <a:avLst/>
          </a:prstGeom>
          <a:noFill/>
        </p:spPr>
        <p:txBody>
          <a:bodyPr wrap="none" rtlCol="0">
            <a:spAutoFit/>
          </a:bodyPr>
          <a:lstStyle/>
          <a:p>
            <a:r>
              <a:rPr lang="en-US" sz="1600" dirty="0" err="1">
                <a:solidFill>
                  <a:schemeClr val="bg2">
                    <a:lumMod val="25000"/>
                  </a:schemeClr>
                </a:solidFill>
                <a:latin typeface="Open Sans Light" panose="020B0306030504020204"/>
              </a:rPr>
              <a:t>Grafik</a:t>
            </a:r>
            <a:r>
              <a:rPr lang="en-US" sz="1600" dirty="0">
                <a:solidFill>
                  <a:schemeClr val="bg2">
                    <a:lumMod val="25000"/>
                  </a:schemeClr>
                </a:solidFill>
                <a:latin typeface="Open Sans Light" panose="020B0306030504020204"/>
              </a:rPr>
              <a:t> </a:t>
            </a:r>
            <a:r>
              <a:rPr lang="en-US" sz="1600" dirty="0" err="1">
                <a:solidFill>
                  <a:schemeClr val="bg2">
                    <a:lumMod val="25000"/>
                  </a:schemeClr>
                </a:solidFill>
                <a:latin typeface="Open Sans Light" panose="020B0306030504020204"/>
              </a:rPr>
              <a:t>persebaran</a:t>
            </a:r>
            <a:r>
              <a:rPr lang="en-US" sz="1600" dirty="0">
                <a:solidFill>
                  <a:schemeClr val="bg2">
                    <a:lumMod val="25000"/>
                  </a:schemeClr>
                </a:solidFill>
                <a:latin typeface="Open Sans Light" panose="020B0306030504020204"/>
              </a:rPr>
              <a:t> </a:t>
            </a:r>
            <a:r>
              <a:rPr lang="en-US" sz="1600" dirty="0" err="1">
                <a:solidFill>
                  <a:schemeClr val="bg2">
                    <a:lumMod val="25000"/>
                  </a:schemeClr>
                </a:solidFill>
                <a:latin typeface="Open Sans Light" panose="020B0306030504020204"/>
              </a:rPr>
              <a:t>probabilitas</a:t>
            </a:r>
            <a:r>
              <a:rPr lang="en-US" sz="1600" dirty="0">
                <a:solidFill>
                  <a:schemeClr val="bg2">
                    <a:lumMod val="25000"/>
                  </a:schemeClr>
                </a:solidFill>
                <a:latin typeface="Open Sans Light" panose="020B0306030504020204"/>
              </a:rPr>
              <a:t> </a:t>
            </a:r>
            <a:r>
              <a:rPr lang="en-US" sz="1600" dirty="0" err="1">
                <a:solidFill>
                  <a:schemeClr val="bg2">
                    <a:lumMod val="25000"/>
                  </a:schemeClr>
                </a:solidFill>
                <a:latin typeface="Open Sans Light" panose="020B0306030504020204"/>
              </a:rPr>
              <a:t>kumulatif</a:t>
            </a:r>
            <a:r>
              <a:rPr lang="en-US" sz="1600" dirty="0">
                <a:solidFill>
                  <a:schemeClr val="bg2">
                    <a:lumMod val="25000"/>
                  </a:schemeClr>
                </a:solidFill>
                <a:latin typeface="Open Sans Light" panose="020B0306030504020204"/>
              </a:rPr>
              <a:t> </a:t>
            </a:r>
            <a:r>
              <a:rPr lang="en-US" sz="1600" dirty="0" err="1">
                <a:solidFill>
                  <a:schemeClr val="bg2">
                    <a:lumMod val="25000"/>
                  </a:schemeClr>
                </a:solidFill>
                <a:latin typeface="Open Sans Light" panose="020B0306030504020204"/>
              </a:rPr>
              <a:t>sumbu</a:t>
            </a:r>
            <a:r>
              <a:rPr lang="en-US" sz="1600" dirty="0">
                <a:solidFill>
                  <a:schemeClr val="bg2">
                    <a:lumMod val="25000"/>
                  </a:schemeClr>
                </a:solidFill>
                <a:latin typeface="Open Sans Light" panose="020B0306030504020204"/>
              </a:rPr>
              <a:t>-y</a:t>
            </a:r>
          </a:p>
        </p:txBody>
      </p:sp>
      <p:cxnSp>
        <p:nvCxnSpPr>
          <p:cNvPr id="15" name="Straight Connector 14"/>
          <p:cNvCxnSpPr/>
          <p:nvPr/>
        </p:nvCxnSpPr>
        <p:spPr>
          <a:xfrm flipH="1">
            <a:off x="3644348" y="4142226"/>
            <a:ext cx="2438400" cy="191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989983" y="4143957"/>
            <a:ext cx="2438400" cy="191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644348" y="4333461"/>
            <a:ext cx="0" cy="225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8428382" y="4333460"/>
            <a:ext cx="0" cy="225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581979" y="5817137"/>
            <a:ext cx="1814920" cy="307777"/>
          </a:xfrm>
          <a:prstGeom prst="rect">
            <a:avLst/>
          </a:prstGeom>
          <a:noFill/>
        </p:spPr>
        <p:txBody>
          <a:bodyPr wrap="none" rtlCol="0">
            <a:spAutoFit/>
          </a:bodyPr>
          <a:lstStyle/>
          <a:p>
            <a:r>
              <a:rPr lang="en-US" sz="1400" dirty="0" err="1">
                <a:latin typeface="Open Sans Light" panose="020B0306030504020204"/>
              </a:rPr>
              <a:t>Pr</a:t>
            </a:r>
            <a:r>
              <a:rPr lang="en-US" sz="1400" dirty="0">
                <a:latin typeface="Open Sans Light" panose="020B0306030504020204"/>
              </a:rPr>
              <a:t>(</a:t>
            </a:r>
            <a:r>
              <a:rPr lang="en-US" sz="1400" i="1" dirty="0">
                <a:latin typeface="Open Sans Light" panose="020B0306030504020204"/>
              </a:rPr>
              <a:t>y</a:t>
            </a:r>
            <a:r>
              <a:rPr lang="en-US" sz="1400" dirty="0">
                <a:latin typeface="Open Sans Light" panose="020B0306030504020204"/>
              </a:rPr>
              <a:t> &lt; </a:t>
            </a:r>
            <a:r>
              <a:rPr lang="en-US" sz="1400" i="1" dirty="0" err="1">
                <a:latin typeface="Open Sans Light" panose="020B0306030504020204"/>
              </a:rPr>
              <a:t>y</a:t>
            </a:r>
            <a:r>
              <a:rPr lang="en-US" sz="1400" baseline="-25000" dirty="0" err="1">
                <a:latin typeface="Open Sans Light" panose="020B0306030504020204"/>
              </a:rPr>
              <a:t>min</a:t>
            </a:r>
            <a:r>
              <a:rPr lang="en-US" sz="1400" dirty="0">
                <a:latin typeface="Open Sans Light" panose="020B0306030504020204"/>
              </a:rPr>
              <a:t>) : 8.66% </a:t>
            </a:r>
          </a:p>
        </p:txBody>
      </p:sp>
      <p:sp>
        <p:nvSpPr>
          <p:cNvPr id="23" name="TextBox 22"/>
          <p:cNvSpPr txBox="1"/>
          <p:nvPr/>
        </p:nvSpPr>
        <p:spPr>
          <a:xfrm>
            <a:off x="7472029" y="5759025"/>
            <a:ext cx="1928733" cy="307777"/>
          </a:xfrm>
          <a:prstGeom prst="rect">
            <a:avLst/>
          </a:prstGeom>
          <a:noFill/>
        </p:spPr>
        <p:txBody>
          <a:bodyPr wrap="none" rtlCol="0">
            <a:spAutoFit/>
          </a:bodyPr>
          <a:lstStyle/>
          <a:p>
            <a:r>
              <a:rPr lang="en-US" sz="1400" dirty="0" err="1">
                <a:latin typeface="Open Sans Light" panose="020B0306030504020204"/>
              </a:rPr>
              <a:t>Pr</a:t>
            </a:r>
            <a:r>
              <a:rPr lang="en-US" sz="1400" dirty="0">
                <a:latin typeface="Open Sans Light" panose="020B0306030504020204"/>
              </a:rPr>
              <a:t>(</a:t>
            </a:r>
            <a:r>
              <a:rPr lang="en-US" sz="1400" i="1" dirty="0">
                <a:latin typeface="Open Sans Light" panose="020B0306030504020204"/>
              </a:rPr>
              <a:t>y</a:t>
            </a:r>
            <a:r>
              <a:rPr lang="en-US" sz="1400" dirty="0">
                <a:latin typeface="Open Sans Light" panose="020B0306030504020204"/>
              </a:rPr>
              <a:t> &gt; </a:t>
            </a:r>
            <a:r>
              <a:rPr lang="en-US" sz="1400" i="1" dirty="0" err="1">
                <a:latin typeface="Open Sans Light" panose="020B0306030504020204"/>
              </a:rPr>
              <a:t>y</a:t>
            </a:r>
            <a:r>
              <a:rPr lang="en-US" sz="1400" baseline="-25000" dirty="0" err="1">
                <a:latin typeface="Open Sans Light" panose="020B0306030504020204"/>
              </a:rPr>
              <a:t>max</a:t>
            </a:r>
            <a:r>
              <a:rPr lang="en-US" sz="1400" dirty="0">
                <a:latin typeface="Open Sans Light" panose="020B0306030504020204"/>
              </a:rPr>
              <a:t>) : 15.10% </a:t>
            </a:r>
          </a:p>
        </p:txBody>
      </p:sp>
      <p:pic>
        <p:nvPicPr>
          <p:cNvPr id="24" name="Picture 23">
            <a:extLst>
              <a:ext uri="{FF2B5EF4-FFF2-40B4-BE49-F238E27FC236}">
                <a16:creationId xmlns:a16="http://schemas.microsoft.com/office/drawing/2014/main" id="{CE3EAE78-8603-44ED-A701-2BDD3ADCFCA3}"/>
              </a:ext>
            </a:extLst>
          </p:cNvPr>
          <p:cNvPicPr/>
          <p:nvPr/>
        </p:nvPicPr>
        <p:blipFill>
          <a:blip r:embed="rId3"/>
          <a:stretch>
            <a:fillRect/>
          </a:stretch>
        </p:blipFill>
        <p:spPr>
          <a:xfrm>
            <a:off x="4685030" y="2709067"/>
            <a:ext cx="2821940" cy="1247775"/>
          </a:xfrm>
          <a:prstGeom prst="rect">
            <a:avLst/>
          </a:prstGeom>
          <a:ln>
            <a:solidFill>
              <a:schemeClr val="tx1"/>
            </a:solidFill>
          </a:ln>
        </p:spPr>
      </p:pic>
      <p:pic>
        <p:nvPicPr>
          <p:cNvPr id="25" name="Picture 24">
            <a:extLst>
              <a:ext uri="{FF2B5EF4-FFF2-40B4-BE49-F238E27FC236}">
                <a16:creationId xmlns:a16="http://schemas.microsoft.com/office/drawing/2014/main" id="{0342E5F1-1BED-4557-94F4-7BD04747763B}"/>
              </a:ext>
            </a:extLst>
          </p:cNvPr>
          <p:cNvPicPr/>
          <p:nvPr/>
        </p:nvPicPr>
        <p:blipFill>
          <a:blip r:embed="rId4"/>
          <a:stretch>
            <a:fillRect/>
          </a:stretch>
        </p:blipFill>
        <p:spPr>
          <a:xfrm>
            <a:off x="2570922" y="4614164"/>
            <a:ext cx="2146852" cy="1163872"/>
          </a:xfrm>
          <a:prstGeom prst="rect">
            <a:avLst/>
          </a:prstGeom>
        </p:spPr>
      </p:pic>
      <p:pic>
        <p:nvPicPr>
          <p:cNvPr id="26" name="Picture 25">
            <a:extLst>
              <a:ext uri="{FF2B5EF4-FFF2-40B4-BE49-F238E27FC236}">
                <a16:creationId xmlns:a16="http://schemas.microsoft.com/office/drawing/2014/main" id="{8376AD68-F474-4CA9-8EC3-9BE26CB84879}"/>
              </a:ext>
            </a:extLst>
          </p:cNvPr>
          <p:cNvPicPr/>
          <p:nvPr/>
        </p:nvPicPr>
        <p:blipFill>
          <a:blip r:embed="rId5"/>
          <a:stretch>
            <a:fillRect/>
          </a:stretch>
        </p:blipFill>
        <p:spPr>
          <a:xfrm>
            <a:off x="7362969" y="4580742"/>
            <a:ext cx="2146851" cy="1178283"/>
          </a:xfrm>
          <a:prstGeom prst="rect">
            <a:avLst/>
          </a:prstGeom>
        </p:spPr>
      </p:pic>
    </p:spTree>
    <p:extLst>
      <p:ext uri="{BB962C8B-B14F-4D97-AF65-F5344CB8AC3E}">
        <p14:creationId xmlns:p14="http://schemas.microsoft.com/office/powerpoint/2010/main" val="146850169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1" grpId="0" animBg="1"/>
      <p:bldP spid="2" grpId="0"/>
      <p:bldP spid="22" grpId="0"/>
      <p:bldP spid="2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Autofit/>
          </a:bodyPr>
          <a:lstStyle/>
          <a:p>
            <a:r>
              <a:rPr lang="en" sz="2800" dirty="0">
                <a:solidFill>
                  <a:schemeClr val="bg1"/>
                </a:solidFill>
                <a:latin typeface="Bebas"/>
              </a:rPr>
              <a:t>Perancangan dan Analisis</a:t>
            </a:r>
            <a:endParaRPr lang="en-US" sz="2800" dirty="0">
              <a:solidFill>
                <a:schemeClr val="bg1"/>
              </a:solidFill>
              <a:latin typeface="Bebas"/>
            </a:endParaRPr>
          </a:p>
        </p:txBody>
      </p:sp>
      <p:sp>
        <p:nvSpPr>
          <p:cNvPr id="13" name="Rectangle 12"/>
          <p:cNvSpPr/>
          <p:nvPr/>
        </p:nvSpPr>
        <p:spPr>
          <a:xfrm>
            <a:off x="943780" y="1646442"/>
            <a:ext cx="10214737" cy="369332"/>
          </a:xfrm>
          <a:prstGeom prst="rect">
            <a:avLst/>
          </a:prstGeom>
        </p:spPr>
        <p:txBody>
          <a:bodyPr wrap="square">
            <a:spAutoFit/>
          </a:bodyPr>
          <a:lstStyle/>
          <a:p>
            <a:pPr lvl="1" fontAlgn="base"/>
            <a:r>
              <a:rPr lang="en-US" b="1" dirty="0" err="1">
                <a:solidFill>
                  <a:schemeClr val="bg2">
                    <a:lumMod val="25000"/>
                  </a:schemeClr>
                </a:solidFill>
                <a:latin typeface="Open Sans Light" panose="020B0306030504020204"/>
              </a:rPr>
              <a:t>Perancangan</a:t>
            </a:r>
            <a:r>
              <a:rPr lang="en-US" b="1" dirty="0">
                <a:solidFill>
                  <a:schemeClr val="bg2">
                    <a:lumMod val="25000"/>
                  </a:schemeClr>
                </a:solidFill>
                <a:latin typeface="Open Sans Light" panose="020B0306030504020204"/>
              </a:rPr>
              <a:t> </a:t>
            </a:r>
            <a:r>
              <a:rPr lang="en-US" b="1" dirty="0" err="1">
                <a:solidFill>
                  <a:schemeClr val="bg2">
                    <a:lumMod val="25000"/>
                  </a:schemeClr>
                </a:solidFill>
                <a:latin typeface="Open Sans Light" panose="020B0306030504020204"/>
              </a:rPr>
              <a:t>Pendeteksian</a:t>
            </a:r>
            <a:r>
              <a:rPr lang="en-US" b="1" dirty="0">
                <a:solidFill>
                  <a:schemeClr val="bg2">
                    <a:lumMod val="25000"/>
                  </a:schemeClr>
                </a:solidFill>
                <a:latin typeface="Open Sans Light" panose="020B0306030504020204"/>
              </a:rPr>
              <a:t> </a:t>
            </a:r>
            <a:r>
              <a:rPr lang="en-US" b="1" dirty="0" err="1">
                <a:solidFill>
                  <a:schemeClr val="bg2">
                    <a:lumMod val="25000"/>
                  </a:schemeClr>
                </a:solidFill>
                <a:latin typeface="Open Sans Light" panose="020B0306030504020204"/>
              </a:rPr>
              <a:t>Pergerakan</a:t>
            </a:r>
            <a:r>
              <a:rPr lang="en-US" b="1" dirty="0">
                <a:solidFill>
                  <a:schemeClr val="bg2">
                    <a:lumMod val="25000"/>
                  </a:schemeClr>
                </a:solidFill>
                <a:latin typeface="Open Sans Light" panose="020B0306030504020204"/>
              </a:rPr>
              <a:t> Tanah </a:t>
            </a:r>
            <a:r>
              <a:rPr lang="en-US" b="1" dirty="0" err="1">
                <a:solidFill>
                  <a:schemeClr val="bg2">
                    <a:lumMod val="25000"/>
                  </a:schemeClr>
                </a:solidFill>
                <a:latin typeface="Open Sans Light" panose="020B0306030504020204"/>
              </a:rPr>
              <a:t>Berbahaya</a:t>
            </a:r>
            <a:r>
              <a:rPr lang="en-US" b="1" dirty="0">
                <a:solidFill>
                  <a:schemeClr val="bg2">
                    <a:lumMod val="25000"/>
                  </a:schemeClr>
                </a:solidFill>
                <a:latin typeface="Open Sans Light" panose="020B0306030504020204"/>
              </a:rPr>
              <a:t> </a:t>
            </a:r>
            <a:r>
              <a:rPr lang="en-US" b="1" dirty="0" err="1">
                <a:solidFill>
                  <a:schemeClr val="bg2">
                    <a:lumMod val="25000"/>
                  </a:schemeClr>
                </a:solidFill>
                <a:latin typeface="Open Sans Light" panose="020B0306030504020204"/>
              </a:rPr>
              <a:t>dengan</a:t>
            </a:r>
            <a:r>
              <a:rPr lang="en-US" b="1" dirty="0">
                <a:solidFill>
                  <a:schemeClr val="bg2">
                    <a:lumMod val="25000"/>
                  </a:schemeClr>
                </a:solidFill>
                <a:latin typeface="Open Sans Light" panose="020B0306030504020204"/>
              </a:rPr>
              <a:t> </a:t>
            </a:r>
            <a:r>
              <a:rPr lang="en-US" b="1" dirty="0" err="1">
                <a:solidFill>
                  <a:schemeClr val="bg2">
                    <a:lumMod val="25000"/>
                  </a:schemeClr>
                </a:solidFill>
                <a:latin typeface="Open Sans Light" panose="020B0306030504020204"/>
              </a:rPr>
              <a:t>Pendekatan</a:t>
            </a:r>
            <a:r>
              <a:rPr lang="en-US" b="1" dirty="0">
                <a:solidFill>
                  <a:schemeClr val="bg2">
                    <a:lumMod val="25000"/>
                  </a:schemeClr>
                </a:solidFill>
                <a:latin typeface="Open Sans Light" panose="020B0306030504020204"/>
              </a:rPr>
              <a:t> </a:t>
            </a:r>
            <a:r>
              <a:rPr lang="en-US" b="1" dirty="0" err="1">
                <a:solidFill>
                  <a:schemeClr val="bg2">
                    <a:lumMod val="25000"/>
                  </a:schemeClr>
                </a:solidFill>
                <a:latin typeface="Open Sans Light" panose="020B0306030504020204"/>
              </a:rPr>
              <a:t>Distribusi</a:t>
            </a:r>
            <a:r>
              <a:rPr lang="en-US" b="1" dirty="0">
                <a:solidFill>
                  <a:schemeClr val="bg2">
                    <a:lumMod val="25000"/>
                  </a:schemeClr>
                </a:solidFill>
                <a:latin typeface="Open Sans Light" panose="020B0306030504020204"/>
              </a:rPr>
              <a:t> Gaussian</a:t>
            </a:r>
          </a:p>
        </p:txBody>
      </p:sp>
      <p:sp>
        <p:nvSpPr>
          <p:cNvPr id="11" name="Rectangle 10"/>
          <p:cNvSpPr/>
          <p:nvPr/>
        </p:nvSpPr>
        <p:spPr>
          <a:xfrm>
            <a:off x="1524000" y="2151005"/>
            <a:ext cx="9250017" cy="39824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
        <p:nvSpPr>
          <p:cNvPr id="2" name="TextBox 1"/>
          <p:cNvSpPr txBox="1"/>
          <p:nvPr/>
        </p:nvSpPr>
        <p:spPr>
          <a:xfrm>
            <a:off x="3908843" y="2195336"/>
            <a:ext cx="4480329" cy="338554"/>
          </a:xfrm>
          <a:prstGeom prst="rect">
            <a:avLst/>
          </a:prstGeom>
          <a:noFill/>
        </p:spPr>
        <p:txBody>
          <a:bodyPr wrap="none" rtlCol="0">
            <a:spAutoFit/>
          </a:bodyPr>
          <a:lstStyle/>
          <a:p>
            <a:r>
              <a:rPr lang="en-US" sz="1600" dirty="0" err="1">
                <a:solidFill>
                  <a:schemeClr val="bg2">
                    <a:lumMod val="25000"/>
                  </a:schemeClr>
                </a:solidFill>
                <a:latin typeface="Open Sans Light" panose="020B0306030504020204"/>
              </a:rPr>
              <a:t>Grafik</a:t>
            </a:r>
            <a:r>
              <a:rPr lang="en-US" sz="1600" dirty="0">
                <a:solidFill>
                  <a:schemeClr val="bg2">
                    <a:lumMod val="25000"/>
                  </a:schemeClr>
                </a:solidFill>
                <a:latin typeface="Open Sans Light" panose="020B0306030504020204"/>
              </a:rPr>
              <a:t> </a:t>
            </a:r>
            <a:r>
              <a:rPr lang="en-US" sz="1600" dirty="0" err="1">
                <a:solidFill>
                  <a:schemeClr val="bg2">
                    <a:lumMod val="25000"/>
                  </a:schemeClr>
                </a:solidFill>
                <a:latin typeface="Open Sans Light" panose="020B0306030504020204"/>
              </a:rPr>
              <a:t>persebaran</a:t>
            </a:r>
            <a:r>
              <a:rPr lang="en-US" sz="1600" dirty="0">
                <a:solidFill>
                  <a:schemeClr val="bg2">
                    <a:lumMod val="25000"/>
                  </a:schemeClr>
                </a:solidFill>
                <a:latin typeface="Open Sans Light" panose="020B0306030504020204"/>
              </a:rPr>
              <a:t> </a:t>
            </a:r>
            <a:r>
              <a:rPr lang="en-US" sz="1600" dirty="0" err="1">
                <a:solidFill>
                  <a:schemeClr val="bg2">
                    <a:lumMod val="25000"/>
                  </a:schemeClr>
                </a:solidFill>
                <a:latin typeface="Open Sans Light" panose="020B0306030504020204"/>
              </a:rPr>
              <a:t>probabilitas</a:t>
            </a:r>
            <a:r>
              <a:rPr lang="en-US" sz="1600" dirty="0">
                <a:solidFill>
                  <a:schemeClr val="bg2">
                    <a:lumMod val="25000"/>
                  </a:schemeClr>
                </a:solidFill>
                <a:latin typeface="Open Sans Light" panose="020B0306030504020204"/>
              </a:rPr>
              <a:t> </a:t>
            </a:r>
            <a:r>
              <a:rPr lang="en-US" sz="1600" dirty="0" err="1">
                <a:solidFill>
                  <a:schemeClr val="bg2">
                    <a:lumMod val="25000"/>
                  </a:schemeClr>
                </a:solidFill>
                <a:latin typeface="Open Sans Light" panose="020B0306030504020204"/>
              </a:rPr>
              <a:t>kumulatif</a:t>
            </a:r>
            <a:r>
              <a:rPr lang="en-US" sz="1600" dirty="0">
                <a:solidFill>
                  <a:schemeClr val="bg2">
                    <a:lumMod val="25000"/>
                  </a:schemeClr>
                </a:solidFill>
                <a:latin typeface="Open Sans Light" panose="020B0306030504020204"/>
              </a:rPr>
              <a:t> </a:t>
            </a:r>
            <a:r>
              <a:rPr lang="en-US" sz="1600" dirty="0" err="1">
                <a:solidFill>
                  <a:schemeClr val="bg2">
                    <a:lumMod val="25000"/>
                  </a:schemeClr>
                </a:solidFill>
                <a:latin typeface="Open Sans Light" panose="020B0306030504020204"/>
              </a:rPr>
              <a:t>sumbu</a:t>
            </a:r>
            <a:r>
              <a:rPr lang="en-US" sz="1600" dirty="0">
                <a:solidFill>
                  <a:schemeClr val="bg2">
                    <a:lumMod val="25000"/>
                  </a:schemeClr>
                </a:solidFill>
                <a:latin typeface="Open Sans Light" panose="020B0306030504020204"/>
              </a:rPr>
              <a:t>-z</a:t>
            </a:r>
          </a:p>
        </p:txBody>
      </p:sp>
      <p:cxnSp>
        <p:nvCxnSpPr>
          <p:cNvPr id="15" name="Straight Connector 14"/>
          <p:cNvCxnSpPr/>
          <p:nvPr/>
        </p:nvCxnSpPr>
        <p:spPr>
          <a:xfrm flipH="1">
            <a:off x="3644348" y="4142226"/>
            <a:ext cx="2438400" cy="191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989983" y="4143957"/>
            <a:ext cx="2438400" cy="191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644348" y="4333461"/>
            <a:ext cx="0" cy="225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8428382" y="4333460"/>
            <a:ext cx="0" cy="225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581979" y="5817137"/>
            <a:ext cx="1814920" cy="307777"/>
          </a:xfrm>
          <a:prstGeom prst="rect">
            <a:avLst/>
          </a:prstGeom>
          <a:noFill/>
        </p:spPr>
        <p:txBody>
          <a:bodyPr wrap="none" rtlCol="0">
            <a:spAutoFit/>
          </a:bodyPr>
          <a:lstStyle/>
          <a:p>
            <a:r>
              <a:rPr lang="en-US" sz="1400" dirty="0" err="1">
                <a:latin typeface="Open Sans Light" panose="020B0306030504020204"/>
              </a:rPr>
              <a:t>Pr</a:t>
            </a:r>
            <a:r>
              <a:rPr lang="en-US" sz="1400" dirty="0">
                <a:latin typeface="Open Sans Light" panose="020B0306030504020204"/>
              </a:rPr>
              <a:t>(</a:t>
            </a:r>
            <a:r>
              <a:rPr lang="en-US" sz="1400" i="1" dirty="0">
                <a:latin typeface="Open Sans Light" panose="020B0306030504020204"/>
              </a:rPr>
              <a:t>z</a:t>
            </a:r>
            <a:r>
              <a:rPr lang="en-US" sz="1400" dirty="0">
                <a:latin typeface="Open Sans Light" panose="020B0306030504020204"/>
              </a:rPr>
              <a:t> &lt; </a:t>
            </a:r>
            <a:r>
              <a:rPr lang="en-US" sz="1400" i="1" dirty="0" err="1">
                <a:latin typeface="Open Sans Light" panose="020B0306030504020204"/>
              </a:rPr>
              <a:t>z</a:t>
            </a:r>
            <a:r>
              <a:rPr lang="en-US" sz="1400" baseline="-25000" dirty="0" err="1">
                <a:latin typeface="Open Sans Light" panose="020B0306030504020204"/>
              </a:rPr>
              <a:t>min</a:t>
            </a:r>
            <a:r>
              <a:rPr lang="en-US" sz="1400" dirty="0">
                <a:latin typeface="Open Sans Light" panose="020B0306030504020204"/>
              </a:rPr>
              <a:t>) : 3.20% </a:t>
            </a:r>
          </a:p>
        </p:txBody>
      </p:sp>
      <p:sp>
        <p:nvSpPr>
          <p:cNvPr id="23" name="TextBox 22"/>
          <p:cNvSpPr txBox="1"/>
          <p:nvPr/>
        </p:nvSpPr>
        <p:spPr>
          <a:xfrm>
            <a:off x="7472029" y="5759025"/>
            <a:ext cx="1928733" cy="307777"/>
          </a:xfrm>
          <a:prstGeom prst="rect">
            <a:avLst/>
          </a:prstGeom>
          <a:noFill/>
        </p:spPr>
        <p:txBody>
          <a:bodyPr wrap="none" rtlCol="0">
            <a:spAutoFit/>
          </a:bodyPr>
          <a:lstStyle/>
          <a:p>
            <a:r>
              <a:rPr lang="en-US" sz="1400" dirty="0" err="1">
                <a:latin typeface="Open Sans Light" panose="020B0306030504020204"/>
              </a:rPr>
              <a:t>Pr</a:t>
            </a:r>
            <a:r>
              <a:rPr lang="en-US" sz="1400" dirty="0">
                <a:latin typeface="Open Sans Light" panose="020B0306030504020204"/>
              </a:rPr>
              <a:t>(</a:t>
            </a:r>
            <a:r>
              <a:rPr lang="en-US" sz="1400" i="1" dirty="0">
                <a:latin typeface="Open Sans Light" panose="020B0306030504020204"/>
              </a:rPr>
              <a:t>z</a:t>
            </a:r>
            <a:r>
              <a:rPr lang="en-US" sz="1400" dirty="0">
                <a:latin typeface="Open Sans Light" panose="020B0306030504020204"/>
              </a:rPr>
              <a:t> &gt; </a:t>
            </a:r>
            <a:r>
              <a:rPr lang="en-US" sz="1400" i="1" dirty="0" err="1">
                <a:latin typeface="Open Sans Light" panose="020B0306030504020204"/>
              </a:rPr>
              <a:t>z</a:t>
            </a:r>
            <a:r>
              <a:rPr lang="en-US" sz="1400" baseline="-25000" dirty="0" err="1">
                <a:latin typeface="Open Sans Light" panose="020B0306030504020204"/>
              </a:rPr>
              <a:t>max</a:t>
            </a:r>
            <a:r>
              <a:rPr lang="en-US" sz="1400" dirty="0">
                <a:latin typeface="Open Sans Light" panose="020B0306030504020204"/>
              </a:rPr>
              <a:t>) : 14.80% </a:t>
            </a:r>
          </a:p>
        </p:txBody>
      </p:sp>
      <p:pic>
        <p:nvPicPr>
          <p:cNvPr id="27" name="Picture 26"/>
          <p:cNvPicPr/>
          <p:nvPr/>
        </p:nvPicPr>
        <p:blipFill>
          <a:blip r:embed="rId3">
            <a:extLst>
              <a:ext uri="{28A0092B-C50C-407E-A947-70E740481C1C}">
                <a14:useLocalDpi xmlns:a14="http://schemas.microsoft.com/office/drawing/2010/main" val="0"/>
              </a:ext>
            </a:extLst>
          </a:blip>
          <a:srcRect/>
          <a:stretch>
            <a:fillRect/>
          </a:stretch>
        </p:blipFill>
        <p:spPr bwMode="auto">
          <a:xfrm>
            <a:off x="4640178" y="2674746"/>
            <a:ext cx="2821940" cy="1251962"/>
          </a:xfrm>
          <a:prstGeom prst="rect">
            <a:avLst/>
          </a:prstGeom>
          <a:noFill/>
          <a:ln>
            <a:solidFill>
              <a:schemeClr val="tx1"/>
            </a:solidFill>
          </a:ln>
        </p:spPr>
      </p:pic>
      <p:pic>
        <p:nvPicPr>
          <p:cNvPr id="28" name="Picture 27"/>
          <p:cNvPicPr/>
          <p:nvPr/>
        </p:nvPicPr>
        <p:blipFill>
          <a:blip r:embed="rId4">
            <a:extLst>
              <a:ext uri="{28A0092B-C50C-407E-A947-70E740481C1C}">
                <a14:useLocalDpi xmlns:a14="http://schemas.microsoft.com/office/drawing/2010/main" val="0"/>
              </a:ext>
            </a:extLst>
          </a:blip>
          <a:srcRect/>
          <a:stretch>
            <a:fillRect/>
          </a:stretch>
        </p:blipFill>
        <p:spPr bwMode="auto">
          <a:xfrm>
            <a:off x="2569769" y="4643345"/>
            <a:ext cx="2149157" cy="1165619"/>
          </a:xfrm>
          <a:prstGeom prst="rect">
            <a:avLst/>
          </a:prstGeom>
          <a:noFill/>
        </p:spPr>
      </p:pic>
      <p:pic>
        <p:nvPicPr>
          <p:cNvPr id="29" name="Picture 28">
            <a:extLst>
              <a:ext uri="{FF2B5EF4-FFF2-40B4-BE49-F238E27FC236}">
                <a16:creationId xmlns:a16="http://schemas.microsoft.com/office/drawing/2014/main" id="{8ED09E96-22A4-4DFE-B380-7FC9DB4B4643}"/>
              </a:ext>
            </a:extLst>
          </p:cNvPr>
          <p:cNvPicPr/>
          <p:nvPr/>
        </p:nvPicPr>
        <p:blipFill>
          <a:blip r:embed="rId5"/>
          <a:stretch>
            <a:fillRect/>
          </a:stretch>
        </p:blipFill>
        <p:spPr>
          <a:xfrm>
            <a:off x="7354956" y="4643345"/>
            <a:ext cx="2146851" cy="1178283"/>
          </a:xfrm>
          <a:prstGeom prst="rect">
            <a:avLst/>
          </a:prstGeom>
        </p:spPr>
      </p:pic>
    </p:spTree>
    <p:extLst>
      <p:ext uri="{BB962C8B-B14F-4D97-AF65-F5344CB8AC3E}">
        <p14:creationId xmlns:p14="http://schemas.microsoft.com/office/powerpoint/2010/main" val="34140986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500"/>
                                        <p:tgtEl>
                                          <p:spTgt spid="2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1" grpId="0" animBg="1"/>
      <p:bldP spid="2" grpId="0"/>
      <p:bldP spid="22" grpId="0"/>
      <p:bldP spid="2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Autofit/>
          </a:bodyPr>
          <a:lstStyle/>
          <a:p>
            <a:r>
              <a:rPr lang="en" sz="2800" dirty="0">
                <a:solidFill>
                  <a:schemeClr val="bg1"/>
                </a:solidFill>
                <a:latin typeface="Bebas"/>
              </a:rPr>
              <a:t>Perancangan dan Analisis</a:t>
            </a:r>
            <a:endParaRPr lang="en-US" sz="2800" dirty="0">
              <a:solidFill>
                <a:schemeClr val="bg1"/>
              </a:solidFill>
              <a:latin typeface="Bebas"/>
            </a:endParaRPr>
          </a:p>
        </p:txBody>
      </p:sp>
      <p:sp>
        <p:nvSpPr>
          <p:cNvPr id="13" name="Rectangle 12"/>
          <p:cNvSpPr/>
          <p:nvPr/>
        </p:nvSpPr>
        <p:spPr>
          <a:xfrm>
            <a:off x="538151" y="1713346"/>
            <a:ext cx="10946483" cy="369332"/>
          </a:xfrm>
          <a:prstGeom prst="rect">
            <a:avLst/>
          </a:prstGeom>
        </p:spPr>
        <p:txBody>
          <a:bodyPr wrap="square">
            <a:spAutoFit/>
          </a:bodyPr>
          <a:lstStyle/>
          <a:p>
            <a:pPr lvl="1" fontAlgn="base"/>
            <a:r>
              <a:rPr lang="en-US" b="1" dirty="0" err="1">
                <a:latin typeface="Open Sans Light" panose="020B0306030504020204"/>
              </a:rPr>
              <a:t>Perancangan</a:t>
            </a:r>
            <a:r>
              <a:rPr lang="en-US" b="1" dirty="0">
                <a:latin typeface="Open Sans Light" panose="020B0306030504020204"/>
              </a:rPr>
              <a:t> </a:t>
            </a:r>
            <a:r>
              <a:rPr lang="en-US" b="1" dirty="0" err="1">
                <a:latin typeface="Open Sans Light" panose="020B0306030504020204"/>
              </a:rPr>
              <a:t>Pendeteksian</a:t>
            </a:r>
            <a:r>
              <a:rPr lang="en-US" b="1" dirty="0">
                <a:latin typeface="Open Sans Light" panose="020B0306030504020204"/>
              </a:rPr>
              <a:t> </a:t>
            </a:r>
            <a:r>
              <a:rPr lang="en-US" b="1" dirty="0" err="1">
                <a:latin typeface="Open Sans Light" panose="020B0306030504020204"/>
              </a:rPr>
              <a:t>Pergerakan</a:t>
            </a:r>
            <a:r>
              <a:rPr lang="en-US" b="1" dirty="0">
                <a:latin typeface="Open Sans Light" panose="020B0306030504020204"/>
              </a:rPr>
              <a:t> Tanah </a:t>
            </a:r>
            <a:r>
              <a:rPr lang="en-US" b="1" dirty="0" err="1">
                <a:latin typeface="Open Sans Light" panose="020B0306030504020204"/>
              </a:rPr>
              <a:t>Berbahaya</a:t>
            </a:r>
            <a:r>
              <a:rPr lang="en-US" b="1" dirty="0">
                <a:latin typeface="Open Sans Light" panose="020B0306030504020204"/>
              </a:rPr>
              <a:t> </a:t>
            </a:r>
            <a:r>
              <a:rPr lang="en-US" b="1" dirty="0" err="1">
                <a:latin typeface="Open Sans Light" panose="020B0306030504020204"/>
              </a:rPr>
              <a:t>dengan</a:t>
            </a:r>
            <a:r>
              <a:rPr lang="en-US" b="1" dirty="0">
                <a:latin typeface="Open Sans Light" panose="020B0306030504020204"/>
              </a:rPr>
              <a:t> </a:t>
            </a:r>
            <a:r>
              <a:rPr lang="en-US" b="1" dirty="0" err="1">
                <a:latin typeface="Open Sans Light" panose="020B0306030504020204"/>
              </a:rPr>
              <a:t>Pendekatan</a:t>
            </a:r>
            <a:r>
              <a:rPr lang="en-US" b="1" dirty="0">
                <a:latin typeface="Open Sans Light" panose="020B0306030504020204"/>
              </a:rPr>
              <a:t> </a:t>
            </a:r>
            <a:r>
              <a:rPr lang="en-US" b="1" dirty="0" err="1">
                <a:latin typeface="Open Sans Light" panose="020B0306030504020204"/>
              </a:rPr>
              <a:t>Algortima</a:t>
            </a:r>
            <a:r>
              <a:rPr lang="en-US" b="1" dirty="0">
                <a:latin typeface="Open Sans Light" panose="020B0306030504020204"/>
              </a:rPr>
              <a:t> Data Mining C45</a:t>
            </a:r>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696560" y="3237844"/>
            <a:ext cx="2599807" cy="1910021"/>
          </a:xfrm>
          <a:prstGeom prst="rect">
            <a:avLst/>
          </a:prstGeom>
          <a:ln>
            <a:noFill/>
          </a:ln>
          <a:effectLst>
            <a:outerShdw blurRad="190500" algn="tl" rotWithShape="0">
              <a:srgbClr val="000000">
                <a:alpha val="70000"/>
              </a:srgbClr>
            </a:outerShdw>
          </a:effectLst>
        </p:spPr>
      </p:pic>
      <p:sp>
        <p:nvSpPr>
          <p:cNvPr id="12" name="Rectangle 11"/>
          <p:cNvSpPr/>
          <p:nvPr/>
        </p:nvSpPr>
        <p:spPr>
          <a:xfrm>
            <a:off x="538151" y="2327503"/>
            <a:ext cx="10946483" cy="36022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p:nvPr/>
        </p:nvPicPr>
        <p:blipFill>
          <a:blip r:embed="rId4" cstate="print">
            <a:extLst>
              <a:ext uri="{28A0092B-C50C-407E-A947-70E740481C1C}">
                <a14:useLocalDpi xmlns:a14="http://schemas.microsoft.com/office/drawing/2010/main" val="0"/>
              </a:ext>
            </a:extLst>
          </a:blip>
          <a:stretch>
            <a:fillRect/>
          </a:stretch>
        </p:blipFill>
        <p:spPr>
          <a:xfrm>
            <a:off x="4711488" y="3183213"/>
            <a:ext cx="2599807" cy="1964652"/>
          </a:xfrm>
          <a:prstGeom prst="rect">
            <a:avLst/>
          </a:prstGeom>
          <a:ln>
            <a:noFill/>
          </a:ln>
          <a:effectLst>
            <a:outerShdw blurRad="190500" algn="tl" rotWithShape="0">
              <a:srgbClr val="000000">
                <a:alpha val="70000"/>
              </a:srgbClr>
            </a:outerShdw>
          </a:effectLst>
        </p:spPr>
      </p:pic>
      <p:pic>
        <p:nvPicPr>
          <p:cNvPr id="15" name="Picture 14"/>
          <p:cNvPicPr/>
          <p:nvPr/>
        </p:nvPicPr>
        <p:blipFill>
          <a:blip r:embed="rId5">
            <a:extLst>
              <a:ext uri="{28A0092B-C50C-407E-A947-70E740481C1C}">
                <a14:useLocalDpi xmlns:a14="http://schemas.microsoft.com/office/drawing/2010/main" val="0"/>
              </a:ext>
            </a:extLst>
          </a:blip>
          <a:stretch>
            <a:fillRect/>
          </a:stretch>
        </p:blipFill>
        <p:spPr>
          <a:xfrm>
            <a:off x="8760405" y="3090478"/>
            <a:ext cx="2599808" cy="2076292"/>
          </a:xfrm>
          <a:prstGeom prst="rect">
            <a:avLst/>
          </a:prstGeom>
          <a:ln>
            <a:noFill/>
          </a:ln>
          <a:effectLst>
            <a:outerShdw blurRad="190500" algn="tl" rotWithShape="0">
              <a:srgbClr val="000000">
                <a:alpha val="70000"/>
              </a:srgbClr>
            </a:outerShdw>
          </a:effectLst>
        </p:spPr>
      </p:pic>
      <p:cxnSp>
        <p:nvCxnSpPr>
          <p:cNvPr id="3" name="Straight Arrow Connector 2"/>
          <p:cNvCxnSpPr/>
          <p:nvPr/>
        </p:nvCxnSpPr>
        <p:spPr>
          <a:xfrm>
            <a:off x="3564835" y="4192854"/>
            <a:ext cx="8746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586870" y="4192854"/>
            <a:ext cx="8746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027514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5043" y="-106018"/>
            <a:ext cx="3273287" cy="6858000"/>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
        <p:nvSpPr>
          <p:cNvPr id="9" name="Shape 178"/>
          <p:cNvSpPr/>
          <p:nvPr/>
        </p:nvSpPr>
        <p:spPr>
          <a:xfrm rot="18900000">
            <a:off x="4880227" y="3268353"/>
            <a:ext cx="369148" cy="369148"/>
          </a:xfrm>
          <a:prstGeom prst="rect">
            <a:avLst/>
          </a:prstGeom>
          <a:solidFill>
            <a:srgbClr val="55E6FC"/>
          </a:solidFill>
          <a:ln w="12700">
            <a:solidFill>
              <a:srgbClr val="000000">
                <a:alpha val="0"/>
              </a:srgbClr>
            </a:solidFill>
            <a:miter lim="400000"/>
          </a:ln>
        </p:spPr>
        <p:txBody>
          <a:bodyPr lIns="27093" tIns="27093" rIns="27093" bIns="27093" anchor="ctr"/>
          <a:lstStyle/>
          <a:p>
            <a:pPr defTabSz="584200">
              <a:defRPr sz="2800">
                <a:solidFill>
                  <a:srgbClr val="FFFFFF"/>
                </a:solidFill>
                <a:effectLst>
                  <a:outerShdw blurRad="38100" dist="12700" dir="5400000" rotWithShape="0">
                    <a:srgbClr val="000000">
                      <a:alpha val="50000"/>
                    </a:srgbClr>
                  </a:outerShdw>
                </a:effectLst>
              </a:defRPr>
            </a:pPr>
            <a:endParaRPr/>
          </a:p>
        </p:txBody>
      </p:sp>
      <p:sp>
        <p:nvSpPr>
          <p:cNvPr id="10" name="Shape 179"/>
          <p:cNvSpPr/>
          <p:nvPr/>
        </p:nvSpPr>
        <p:spPr>
          <a:xfrm rot="18900000">
            <a:off x="5141254" y="3007327"/>
            <a:ext cx="369148" cy="369148"/>
          </a:xfrm>
          <a:prstGeom prst="rect">
            <a:avLst/>
          </a:prstGeom>
          <a:solidFill>
            <a:srgbClr val="0192A6"/>
          </a:solidFill>
          <a:ln w="12700">
            <a:miter lim="400000"/>
          </a:ln>
        </p:spPr>
        <p:txBody>
          <a:bodyPr lIns="27093" tIns="27093" rIns="27093" bIns="27093" anchor="ctr"/>
          <a:lstStyle/>
          <a:p>
            <a:pPr defTabSz="243840">
              <a:defRPr sz="1600">
                <a:solidFill>
                  <a:srgbClr val="C42115"/>
                </a:solidFill>
                <a:effectLst>
                  <a:outerShdw blurRad="38100" dist="12700" dir="5400000" rotWithShape="0">
                    <a:srgbClr val="000000">
                      <a:alpha val="50000"/>
                    </a:srgbClr>
                  </a:outerShdw>
                </a:effectLst>
              </a:defRPr>
            </a:pPr>
            <a:endParaRPr/>
          </a:p>
        </p:txBody>
      </p:sp>
      <p:sp>
        <p:nvSpPr>
          <p:cNvPr id="11" name="Shape 180"/>
          <p:cNvSpPr/>
          <p:nvPr/>
        </p:nvSpPr>
        <p:spPr>
          <a:xfrm rot="18900000">
            <a:off x="5141254" y="3529380"/>
            <a:ext cx="369148" cy="369148"/>
          </a:xfrm>
          <a:prstGeom prst="rect">
            <a:avLst/>
          </a:prstGeom>
          <a:solidFill>
            <a:srgbClr val="00D3ED"/>
          </a:solidFill>
          <a:ln w="12700">
            <a:solidFill>
              <a:srgbClr val="000000">
                <a:alpha val="0"/>
              </a:srgbClr>
            </a:solidFill>
            <a:miter lim="400000"/>
          </a:ln>
        </p:spPr>
        <p:txBody>
          <a:bodyPr lIns="27093" tIns="27093" rIns="27093" bIns="27093" anchor="ctr"/>
          <a:lstStyle/>
          <a:p>
            <a:pPr defTabSz="584200">
              <a:defRPr sz="2800">
                <a:solidFill>
                  <a:srgbClr val="FFFFFF"/>
                </a:solidFill>
                <a:effectLst>
                  <a:outerShdw blurRad="38100" dist="12700" dir="5400000" rotWithShape="0">
                    <a:srgbClr val="000000">
                      <a:alpha val="50000"/>
                    </a:srgbClr>
                  </a:outerShdw>
                </a:effectLst>
              </a:defRPr>
            </a:pPr>
            <a:endParaRPr/>
          </a:p>
        </p:txBody>
      </p:sp>
      <p:sp>
        <p:nvSpPr>
          <p:cNvPr id="12" name="Shape 181"/>
          <p:cNvSpPr/>
          <p:nvPr/>
        </p:nvSpPr>
        <p:spPr>
          <a:xfrm rot="18900000">
            <a:off x="5402280" y="3268353"/>
            <a:ext cx="369148" cy="369148"/>
          </a:xfrm>
          <a:prstGeom prst="rect">
            <a:avLst/>
          </a:prstGeom>
          <a:solidFill>
            <a:srgbClr val="02BCD2"/>
          </a:solidFill>
          <a:ln w="12700">
            <a:solidFill>
              <a:srgbClr val="000000">
                <a:alpha val="0"/>
              </a:srgbClr>
            </a:solidFill>
            <a:miter lim="400000"/>
          </a:ln>
        </p:spPr>
        <p:txBody>
          <a:bodyPr lIns="27093" tIns="27093" rIns="27093" bIns="27093" anchor="ctr"/>
          <a:lstStyle/>
          <a:p>
            <a:pPr defTabSz="584200">
              <a:defRPr sz="2800">
                <a:solidFill>
                  <a:srgbClr val="FFFFFF"/>
                </a:solidFill>
                <a:effectLst>
                  <a:outerShdw blurRad="38100" dist="12700" dir="5400000" rotWithShape="0">
                    <a:srgbClr val="000000">
                      <a:alpha val="50000"/>
                    </a:srgbClr>
                  </a:outerShdw>
                </a:effectLst>
              </a:defRPr>
            </a:pPr>
            <a:endParaRPr/>
          </a:p>
        </p:txBody>
      </p:sp>
      <p:sp>
        <p:nvSpPr>
          <p:cNvPr id="13" name="Shape 55"/>
          <p:cNvSpPr txBox="1">
            <a:spLocks/>
          </p:cNvSpPr>
          <p:nvPr/>
        </p:nvSpPr>
        <p:spPr>
          <a:xfrm>
            <a:off x="5996874" y="3052717"/>
            <a:ext cx="3938284" cy="922265"/>
          </a:xfrm>
          <a:prstGeom prst="rect">
            <a:avLst/>
          </a:prstGeom>
        </p:spPr>
        <p:txBody>
          <a:bodyPr vert="horz"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Font typeface="Arial" panose="020B0604020202020204" pitchFamily="34" charset="0"/>
              <a:buNone/>
            </a:pPr>
            <a:r>
              <a:rPr lang="en-US" sz="4800" b="1" dirty="0" err="1">
                <a:solidFill>
                  <a:schemeClr val="bg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Pendahuluan</a:t>
            </a:r>
            <a:endParaRPr lang="id" sz="4000" dirty="0">
              <a:solidFill>
                <a:schemeClr val="bg2">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24897276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type="lt">
                                    <p:tmAbs val="0"/>
                                  </p:iterate>
                                  <p:childTnLst>
                                    <p:set>
                                      <p:cBhvr>
                                        <p:cTn id="6" fill="hold"/>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0-#ppt_w/2"/>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iterate type="lt">
                                    <p:tmAbs val="0"/>
                                  </p:iterate>
                                  <p:childTnLst>
                                    <p:set>
                                      <p:cBhvr>
                                        <p:cTn id="11" fill="hold"/>
                                        <p:tgtEl>
                                          <p:spTgt spid="10"/>
                                        </p:tgtEl>
                                        <p:attrNameLst>
                                          <p:attrName>style.visibility</p:attrName>
                                        </p:attrNameLst>
                                      </p:cBhvr>
                                      <p:to>
                                        <p:strVal val="visible"/>
                                      </p:to>
                                    </p:set>
                                    <p:anim calcmode="lin" valueType="num">
                                      <p:cBhvr>
                                        <p:cTn id="12" dur="500" fill="hold"/>
                                        <p:tgtEl>
                                          <p:spTgt spid="10"/>
                                        </p:tgtEl>
                                        <p:attrNameLst>
                                          <p:attrName>ppt_x</p:attrName>
                                        </p:attrNameLst>
                                      </p:cBhvr>
                                      <p:tavLst>
                                        <p:tav tm="0">
                                          <p:val>
                                            <p:strVal val="#ppt_x"/>
                                          </p:val>
                                        </p:tav>
                                        <p:tav tm="100000">
                                          <p:val>
                                            <p:strVal val="#ppt_x"/>
                                          </p:val>
                                        </p:tav>
                                      </p:tavLst>
                                    </p:anim>
                                    <p:anim calcmode="lin" valueType="num">
                                      <p:cBhvr>
                                        <p:cTn id="13" dur="500" fill="hold"/>
                                        <p:tgtEl>
                                          <p:spTgt spid="10"/>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iterate type="lt">
                                    <p:tmAbs val="0"/>
                                  </p:iterate>
                                  <p:childTnLst>
                                    <p:set>
                                      <p:cBhvr>
                                        <p:cTn id="16" fill="hold"/>
                                        <p:tgtEl>
                                          <p:spTgt spid="11"/>
                                        </p:tgtEl>
                                        <p:attrNameLst>
                                          <p:attrName>style.visibility</p:attrName>
                                        </p:attrNameLst>
                                      </p:cBhvr>
                                      <p:to>
                                        <p:strVal val="visible"/>
                                      </p:to>
                                    </p:set>
                                    <p:anim calcmode="lin" valueType="num">
                                      <p:cBhvr>
                                        <p:cTn id="17" dur="500" fill="hold"/>
                                        <p:tgtEl>
                                          <p:spTgt spid="11"/>
                                        </p:tgtEl>
                                        <p:attrNameLst>
                                          <p:attrName>ppt_x</p:attrName>
                                        </p:attrNameLst>
                                      </p:cBhvr>
                                      <p:tavLst>
                                        <p:tav tm="0">
                                          <p:val>
                                            <p:strVal val="#ppt_x"/>
                                          </p:val>
                                        </p:tav>
                                        <p:tav tm="100000">
                                          <p:val>
                                            <p:strVal val="#ppt_x"/>
                                          </p:val>
                                        </p:tav>
                                      </p:tavLst>
                                    </p:anim>
                                    <p:anim calcmode="lin" valueType="num">
                                      <p:cBhvr>
                                        <p:cTn id="18" dur="500" fill="hold"/>
                                        <p:tgtEl>
                                          <p:spTgt spid="11"/>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iterate type="lt">
                                    <p:tmAbs val="0"/>
                                  </p:iterate>
                                  <p:childTnLst>
                                    <p:set>
                                      <p:cBhvr>
                                        <p:cTn id="21" fill="hold"/>
                                        <p:tgtEl>
                                          <p:spTgt spid="12"/>
                                        </p:tgtEl>
                                        <p:attrNameLst>
                                          <p:attrName>style.visibility</p:attrName>
                                        </p:attrNameLst>
                                      </p:cBhvr>
                                      <p:to>
                                        <p:strVal val="visible"/>
                                      </p:to>
                                    </p:set>
                                    <p:anim calcmode="lin" valueType="num">
                                      <p:cBhvr>
                                        <p:cTn id="22" dur="500" fill="hold"/>
                                        <p:tgtEl>
                                          <p:spTgt spid="12"/>
                                        </p:tgtEl>
                                        <p:attrNameLst>
                                          <p:attrName>ppt_x</p:attrName>
                                        </p:attrNameLst>
                                      </p:cBhvr>
                                      <p:tavLst>
                                        <p:tav tm="0">
                                          <p:val>
                                            <p:strVal val="1+#ppt_w/2"/>
                                          </p:val>
                                        </p:tav>
                                        <p:tav tm="100000">
                                          <p:val>
                                            <p:strVal val="#ppt_x"/>
                                          </p:val>
                                        </p:tav>
                                      </p:tavLst>
                                    </p:anim>
                                    <p:anim calcmode="lin" valueType="num">
                                      <p:cBhvr>
                                        <p:cTn id="23" dur="500" fill="hold"/>
                                        <p:tgtEl>
                                          <p:spTgt spid="12"/>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dvAuto="0"/>
      <p:bldP spid="10" grpId="0" animBg="1" advAuto="0"/>
      <p:bldP spid="11" grpId="0" animBg="1" advAuto="0"/>
      <p:bldP spid="12" grpId="0" animBg="1" advAuto="0"/>
      <p:bldP spid="1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Autofit/>
          </a:bodyPr>
          <a:lstStyle/>
          <a:p>
            <a:r>
              <a:rPr lang="en" sz="2800" dirty="0">
                <a:solidFill>
                  <a:schemeClr val="bg1"/>
                </a:solidFill>
                <a:latin typeface="Bebas"/>
              </a:rPr>
              <a:t>Perancangan dan Analisis</a:t>
            </a:r>
            <a:endParaRPr lang="en-US" sz="2800" dirty="0">
              <a:solidFill>
                <a:schemeClr val="bg1"/>
              </a:solidFill>
              <a:latin typeface="Bebas"/>
            </a:endParaRPr>
          </a:p>
        </p:txBody>
      </p:sp>
      <p:sp>
        <p:nvSpPr>
          <p:cNvPr id="13" name="Rectangle 12"/>
          <p:cNvSpPr/>
          <p:nvPr/>
        </p:nvSpPr>
        <p:spPr>
          <a:xfrm>
            <a:off x="538151" y="1713346"/>
            <a:ext cx="10946483" cy="369332"/>
          </a:xfrm>
          <a:prstGeom prst="rect">
            <a:avLst/>
          </a:prstGeom>
        </p:spPr>
        <p:txBody>
          <a:bodyPr wrap="square">
            <a:spAutoFit/>
          </a:bodyPr>
          <a:lstStyle/>
          <a:p>
            <a:pPr lvl="1" fontAlgn="base"/>
            <a:r>
              <a:rPr lang="en-US" b="1" dirty="0" err="1">
                <a:latin typeface="Open Sans Light" panose="020B0306030504020204"/>
              </a:rPr>
              <a:t>Perancangan</a:t>
            </a:r>
            <a:r>
              <a:rPr lang="en-US" b="1" dirty="0">
                <a:latin typeface="Open Sans Light" panose="020B0306030504020204"/>
              </a:rPr>
              <a:t> </a:t>
            </a:r>
            <a:r>
              <a:rPr lang="en-US" b="1" dirty="0" err="1">
                <a:latin typeface="Open Sans Light" panose="020B0306030504020204"/>
              </a:rPr>
              <a:t>Pendeteksian</a:t>
            </a:r>
            <a:r>
              <a:rPr lang="en-US" b="1" dirty="0">
                <a:latin typeface="Open Sans Light" panose="020B0306030504020204"/>
              </a:rPr>
              <a:t> </a:t>
            </a:r>
            <a:r>
              <a:rPr lang="en-US" b="1" dirty="0" err="1">
                <a:latin typeface="Open Sans Light" panose="020B0306030504020204"/>
              </a:rPr>
              <a:t>Pergerakan</a:t>
            </a:r>
            <a:r>
              <a:rPr lang="en-US" b="1" dirty="0">
                <a:latin typeface="Open Sans Light" panose="020B0306030504020204"/>
              </a:rPr>
              <a:t> Tanah </a:t>
            </a:r>
            <a:r>
              <a:rPr lang="en-US" b="1" dirty="0" err="1">
                <a:latin typeface="Open Sans Light" panose="020B0306030504020204"/>
              </a:rPr>
              <a:t>Berbahaya</a:t>
            </a:r>
            <a:r>
              <a:rPr lang="en-US" b="1" dirty="0">
                <a:latin typeface="Open Sans Light" panose="020B0306030504020204"/>
              </a:rPr>
              <a:t> </a:t>
            </a:r>
            <a:r>
              <a:rPr lang="en-US" b="1" dirty="0" err="1">
                <a:latin typeface="Open Sans Light" panose="020B0306030504020204"/>
              </a:rPr>
              <a:t>dengan</a:t>
            </a:r>
            <a:r>
              <a:rPr lang="en-US" b="1" dirty="0">
                <a:latin typeface="Open Sans Light" panose="020B0306030504020204"/>
              </a:rPr>
              <a:t> </a:t>
            </a:r>
            <a:r>
              <a:rPr lang="en-US" b="1" dirty="0" err="1">
                <a:latin typeface="Open Sans Light" panose="020B0306030504020204"/>
              </a:rPr>
              <a:t>Pendekatan</a:t>
            </a:r>
            <a:r>
              <a:rPr lang="en-US" b="1" dirty="0">
                <a:latin typeface="Open Sans Light" panose="020B0306030504020204"/>
              </a:rPr>
              <a:t> </a:t>
            </a:r>
            <a:r>
              <a:rPr lang="en-US" b="1" dirty="0" err="1">
                <a:latin typeface="Open Sans Light" panose="020B0306030504020204"/>
              </a:rPr>
              <a:t>Algortima</a:t>
            </a:r>
            <a:r>
              <a:rPr lang="en-US" b="1" dirty="0">
                <a:latin typeface="Open Sans Light" panose="020B0306030504020204"/>
              </a:rPr>
              <a:t> Data Mining C45</a:t>
            </a:r>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
        <p:nvSpPr>
          <p:cNvPr id="12" name="Rectangle 11"/>
          <p:cNvSpPr/>
          <p:nvPr/>
        </p:nvSpPr>
        <p:spPr>
          <a:xfrm>
            <a:off x="2372139" y="2327503"/>
            <a:ext cx="7563019" cy="36022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p:nvPr/>
        </p:nvPicPr>
        <p:blipFill>
          <a:blip r:embed="rId3">
            <a:extLst>
              <a:ext uri="{28A0092B-C50C-407E-A947-70E740481C1C}">
                <a14:useLocalDpi xmlns:a14="http://schemas.microsoft.com/office/drawing/2010/main" val="0"/>
              </a:ext>
            </a:extLst>
          </a:blip>
          <a:stretch>
            <a:fillRect/>
          </a:stretch>
        </p:blipFill>
        <p:spPr>
          <a:xfrm>
            <a:off x="4122142" y="2424898"/>
            <a:ext cx="4266607" cy="340745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5186121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rmAutofit/>
          </a:bodyPr>
          <a:lstStyle/>
          <a:p>
            <a:r>
              <a:rPr lang="en" sz="4000" dirty="0">
                <a:solidFill>
                  <a:schemeClr val="bg1"/>
                </a:solidFill>
                <a:latin typeface="Bebas"/>
              </a:rPr>
              <a:t>Latar Belakang</a:t>
            </a:r>
            <a:endParaRPr lang="en-US" sz="4000" dirty="0">
              <a:solidFill>
                <a:schemeClr val="bg1"/>
              </a:solidFill>
              <a:latin typeface="Bebas"/>
            </a:endParaRPr>
          </a:p>
        </p:txBody>
      </p:sp>
      <p:sp>
        <p:nvSpPr>
          <p:cNvPr id="13" name="Rectangle 12"/>
          <p:cNvSpPr/>
          <p:nvPr/>
        </p:nvSpPr>
        <p:spPr>
          <a:xfrm>
            <a:off x="310796" y="2076761"/>
            <a:ext cx="6752614" cy="2585323"/>
          </a:xfrm>
          <a:prstGeom prst="rect">
            <a:avLst/>
          </a:prstGeom>
        </p:spPr>
        <p:txBody>
          <a:bodyPr wrap="square">
            <a:spAutoFit/>
          </a:bodyPr>
          <a:lstStyle/>
          <a:p>
            <a:pPr algn="just"/>
            <a:endParaRPr lang="en-US" sz="2400" dirty="0">
              <a:solidFill>
                <a:schemeClr val="bg2">
                  <a:lumMod val="25000"/>
                </a:schemeClr>
              </a:solidFill>
              <a:latin typeface="Open Sans Light" panose="020B0306030504020204"/>
            </a:endParaRPr>
          </a:p>
          <a:p>
            <a:pPr algn="just"/>
            <a:r>
              <a:rPr lang="en-US" sz="2400" dirty="0" err="1">
                <a:solidFill>
                  <a:schemeClr val="bg2">
                    <a:lumMod val="25000"/>
                  </a:schemeClr>
                </a:solidFill>
                <a:latin typeface="Open Sans Light" panose="020B0306030504020204"/>
              </a:rPr>
              <a:t>Berdasarkan</a:t>
            </a:r>
            <a:r>
              <a:rPr lang="en-US" sz="2400" dirty="0">
                <a:solidFill>
                  <a:schemeClr val="bg2">
                    <a:lumMod val="25000"/>
                  </a:schemeClr>
                </a:solidFill>
                <a:latin typeface="Open Sans Light" panose="020B0306030504020204"/>
              </a:rPr>
              <a:t> research </a:t>
            </a:r>
            <a:r>
              <a:rPr lang="en-US" sz="2400" dirty="0" err="1">
                <a:solidFill>
                  <a:schemeClr val="bg2">
                    <a:lumMod val="25000"/>
                  </a:schemeClr>
                </a:solidFill>
                <a:latin typeface="Open Sans Light" panose="020B0306030504020204"/>
              </a:rPr>
              <a:t>dari</a:t>
            </a:r>
            <a:r>
              <a:rPr lang="en-US" sz="2400" dirty="0">
                <a:solidFill>
                  <a:schemeClr val="bg2">
                    <a:lumMod val="25000"/>
                  </a:schemeClr>
                </a:solidFill>
                <a:latin typeface="Open Sans Light" panose="020B0306030504020204"/>
              </a:rPr>
              <a:t> </a:t>
            </a:r>
            <a:r>
              <a:rPr lang="en-US" sz="2400" dirty="0" err="1">
                <a:solidFill>
                  <a:schemeClr val="bg2">
                    <a:lumMod val="25000"/>
                  </a:schemeClr>
                </a:solidFill>
                <a:latin typeface="Open Sans Light" panose="020B0306030504020204"/>
              </a:rPr>
              <a:t>IDTechEx</a:t>
            </a:r>
            <a:r>
              <a:rPr lang="en-US" sz="2400" dirty="0">
                <a:solidFill>
                  <a:schemeClr val="bg2">
                    <a:lumMod val="25000"/>
                  </a:schemeClr>
                </a:solidFill>
                <a:latin typeface="Open Sans Light" panose="020B0306030504020204"/>
              </a:rPr>
              <a:t>, </a:t>
            </a:r>
            <a:r>
              <a:rPr lang="en-US" sz="2400" dirty="0" err="1">
                <a:solidFill>
                  <a:schemeClr val="bg2">
                    <a:lumMod val="25000"/>
                  </a:schemeClr>
                </a:solidFill>
                <a:latin typeface="Open Sans Light" panose="020B0306030504020204"/>
              </a:rPr>
              <a:t>diprediksi</a:t>
            </a:r>
            <a:r>
              <a:rPr lang="en-US" sz="2400" dirty="0">
                <a:solidFill>
                  <a:schemeClr val="bg2">
                    <a:lumMod val="25000"/>
                  </a:schemeClr>
                </a:solidFill>
                <a:latin typeface="Open Sans Light" panose="020B0306030504020204"/>
              </a:rPr>
              <a:t> </a:t>
            </a:r>
            <a:r>
              <a:rPr lang="en-US" sz="2400" dirty="0" err="1">
                <a:solidFill>
                  <a:schemeClr val="bg2">
                    <a:lumMod val="25000"/>
                  </a:schemeClr>
                </a:solidFill>
                <a:latin typeface="Open Sans Light" panose="020B0306030504020204"/>
              </a:rPr>
              <a:t>bahwa</a:t>
            </a:r>
            <a:r>
              <a:rPr lang="en-US" sz="2400" dirty="0">
                <a:solidFill>
                  <a:schemeClr val="bg2">
                    <a:lumMod val="25000"/>
                  </a:schemeClr>
                </a:solidFill>
                <a:latin typeface="Open Sans Light" panose="020B0306030504020204"/>
              </a:rPr>
              <a:t> pasar WSN </a:t>
            </a:r>
            <a:r>
              <a:rPr lang="en-US" sz="2400" dirty="0" err="1">
                <a:solidFill>
                  <a:schemeClr val="bg2">
                    <a:lumMod val="25000"/>
                  </a:schemeClr>
                </a:solidFill>
                <a:latin typeface="Open Sans Light" panose="020B0306030504020204"/>
              </a:rPr>
              <a:t>akan</a:t>
            </a:r>
            <a:r>
              <a:rPr lang="en-US" sz="2400" dirty="0">
                <a:solidFill>
                  <a:schemeClr val="bg2">
                    <a:lumMod val="25000"/>
                  </a:schemeClr>
                </a:solidFill>
                <a:latin typeface="Open Sans Light" panose="020B0306030504020204"/>
              </a:rPr>
              <a:t> </a:t>
            </a:r>
            <a:r>
              <a:rPr lang="en-US" sz="2400" dirty="0" err="1">
                <a:solidFill>
                  <a:schemeClr val="bg2">
                    <a:lumMod val="25000"/>
                  </a:schemeClr>
                </a:solidFill>
                <a:latin typeface="Open Sans Light" panose="020B0306030504020204"/>
              </a:rPr>
              <a:t>mengalami</a:t>
            </a:r>
            <a:r>
              <a:rPr lang="en-US" sz="2400" dirty="0">
                <a:solidFill>
                  <a:schemeClr val="bg2">
                    <a:lumMod val="25000"/>
                  </a:schemeClr>
                </a:solidFill>
                <a:latin typeface="Open Sans Light" panose="020B0306030504020204"/>
              </a:rPr>
              <a:t> </a:t>
            </a:r>
            <a:r>
              <a:rPr lang="en-US" sz="2400" dirty="0" err="1">
                <a:solidFill>
                  <a:schemeClr val="bg2">
                    <a:lumMod val="25000"/>
                  </a:schemeClr>
                </a:solidFill>
                <a:latin typeface="Open Sans Light" panose="020B0306030504020204"/>
              </a:rPr>
              <a:t>pertumbuhan</a:t>
            </a:r>
            <a:r>
              <a:rPr lang="en-US" sz="2400" dirty="0">
                <a:solidFill>
                  <a:schemeClr val="bg2">
                    <a:lumMod val="25000"/>
                  </a:schemeClr>
                </a:solidFill>
                <a:latin typeface="Open Sans Light" panose="020B0306030504020204"/>
              </a:rPr>
              <a:t> </a:t>
            </a:r>
            <a:r>
              <a:rPr lang="en-US" sz="2400" dirty="0" err="1">
                <a:solidFill>
                  <a:schemeClr val="bg2">
                    <a:lumMod val="25000"/>
                  </a:schemeClr>
                </a:solidFill>
                <a:latin typeface="Open Sans Light" panose="020B0306030504020204"/>
              </a:rPr>
              <a:t>menjadi</a:t>
            </a:r>
            <a:r>
              <a:rPr lang="en-US" sz="2400" dirty="0">
                <a:solidFill>
                  <a:schemeClr val="bg2">
                    <a:lumMod val="25000"/>
                  </a:schemeClr>
                </a:solidFill>
                <a:latin typeface="Open Sans Light" panose="020B0306030504020204"/>
              </a:rPr>
              <a:t> $ 1,8 </a:t>
            </a:r>
            <a:r>
              <a:rPr lang="en-US" sz="2400" dirty="0" err="1">
                <a:solidFill>
                  <a:schemeClr val="bg2">
                    <a:lumMod val="25000"/>
                  </a:schemeClr>
                </a:solidFill>
                <a:latin typeface="Open Sans Light" panose="020B0306030504020204"/>
              </a:rPr>
              <a:t>miliar</a:t>
            </a:r>
            <a:r>
              <a:rPr lang="en-US" sz="2400" dirty="0">
                <a:solidFill>
                  <a:schemeClr val="bg2">
                    <a:lumMod val="25000"/>
                  </a:schemeClr>
                </a:solidFill>
                <a:latin typeface="Open Sans Light" panose="020B0306030504020204"/>
              </a:rPr>
              <a:t> pada </a:t>
            </a:r>
            <a:r>
              <a:rPr lang="en-US" sz="2400" dirty="0" err="1">
                <a:solidFill>
                  <a:schemeClr val="bg2">
                    <a:lumMod val="25000"/>
                  </a:schemeClr>
                </a:solidFill>
                <a:latin typeface="Open Sans Light" panose="020B0306030504020204"/>
              </a:rPr>
              <a:t>tahun</a:t>
            </a:r>
            <a:r>
              <a:rPr lang="en-US" sz="2400" dirty="0">
                <a:solidFill>
                  <a:schemeClr val="bg2">
                    <a:lumMod val="25000"/>
                  </a:schemeClr>
                </a:solidFill>
                <a:latin typeface="Open Sans Light" panose="020B0306030504020204"/>
              </a:rPr>
              <a:t> 2024.</a:t>
            </a:r>
          </a:p>
          <a:p>
            <a:pPr algn="just"/>
            <a:endParaRPr lang="en-US" sz="2400" dirty="0">
              <a:solidFill>
                <a:schemeClr val="bg2">
                  <a:lumMod val="25000"/>
                </a:schemeClr>
              </a:solidFill>
              <a:latin typeface="Open Sans Light" panose="020B0306030504020204"/>
            </a:endParaRPr>
          </a:p>
          <a:p>
            <a:pPr algn="just"/>
            <a:r>
              <a:rPr lang="en-US" dirty="0">
                <a:solidFill>
                  <a:schemeClr val="bg2">
                    <a:lumMod val="25000"/>
                  </a:schemeClr>
                </a:solidFill>
                <a:latin typeface="Open Sans Light" panose="020B0306030504020204"/>
                <a:ea typeface="Open Sans Light" panose="020B0306030504020204" pitchFamily="34" charset="0"/>
                <a:cs typeface="Open Sans Light" panose="020B0306030504020204" pitchFamily="34" charset="0"/>
              </a:rPr>
              <a:t>(</a:t>
            </a:r>
            <a:r>
              <a:rPr lang="en-US" dirty="0" err="1">
                <a:solidFill>
                  <a:schemeClr val="bg2">
                    <a:lumMod val="25000"/>
                  </a:schemeClr>
                </a:solidFill>
                <a:latin typeface="Open Sans Light" panose="020B0306030504020204"/>
                <a:ea typeface="Open Sans Light" panose="020B0306030504020204" pitchFamily="34" charset="0"/>
                <a:cs typeface="Open Sans Light" panose="020B0306030504020204" pitchFamily="34" charset="0"/>
              </a:rPr>
              <a:t>Sumber</a:t>
            </a:r>
            <a:r>
              <a:rPr lang="en-US" dirty="0">
                <a:solidFill>
                  <a:schemeClr val="bg2">
                    <a:lumMod val="25000"/>
                  </a:schemeClr>
                </a:solidFill>
                <a:latin typeface="Open Sans Light" panose="020B0306030504020204"/>
                <a:ea typeface="Open Sans Light" panose="020B0306030504020204" pitchFamily="34" charset="0"/>
                <a:cs typeface="Open Sans Light" panose="020B0306030504020204" pitchFamily="34" charset="0"/>
              </a:rPr>
              <a:t> : </a:t>
            </a:r>
            <a:r>
              <a:rPr lang="id-ID" dirty="0"/>
              <a:t>https://www.idtechex.com</a:t>
            </a:r>
            <a:r>
              <a:rPr lang="en-US" dirty="0">
                <a:solidFill>
                  <a:schemeClr val="bg2">
                    <a:lumMod val="25000"/>
                  </a:schemeClr>
                </a:solidFill>
                <a:latin typeface="Open Sans Light" panose="020B0306030504020204"/>
              </a:rPr>
              <a:t>)</a:t>
            </a:r>
            <a:endParaRPr lang="en-US" dirty="0">
              <a:solidFill>
                <a:schemeClr val="bg2">
                  <a:lumMod val="25000"/>
                </a:schemeClr>
              </a:solidFill>
              <a:latin typeface="Open Sans Light" panose="020B0306030504020204"/>
              <a:ea typeface="Open Sans Light" panose="020B0306030504020204" pitchFamily="34" charset="0"/>
              <a:cs typeface="Open Sans Light" panose="020B0306030504020204" pitchFamily="34" charset="0"/>
            </a:endParaRPr>
          </a:p>
        </p:txBody>
      </p:sp>
      <p:sp>
        <p:nvSpPr>
          <p:cNvPr id="11" name="Rectangle 10"/>
          <p:cNvSpPr/>
          <p:nvPr/>
        </p:nvSpPr>
        <p:spPr>
          <a:xfrm>
            <a:off x="310795" y="1855303"/>
            <a:ext cx="6752615" cy="31205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4957" y="2842820"/>
            <a:ext cx="4628074" cy="308692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685321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rmAutofit/>
          </a:bodyPr>
          <a:lstStyle/>
          <a:p>
            <a:r>
              <a:rPr lang="en" sz="4000" dirty="0">
                <a:solidFill>
                  <a:schemeClr val="bg1"/>
                </a:solidFill>
                <a:latin typeface="Bebas"/>
              </a:rPr>
              <a:t>Latar Belakang</a:t>
            </a:r>
            <a:endParaRPr lang="en-US" sz="4000" dirty="0">
              <a:solidFill>
                <a:schemeClr val="bg1"/>
              </a:solidFill>
              <a:latin typeface="Bebas"/>
            </a:endParaRPr>
          </a:p>
        </p:txBody>
      </p:sp>
      <p:sp>
        <p:nvSpPr>
          <p:cNvPr id="13" name="Rectangle 12"/>
          <p:cNvSpPr/>
          <p:nvPr/>
        </p:nvSpPr>
        <p:spPr>
          <a:xfrm>
            <a:off x="5176787" y="2492427"/>
            <a:ext cx="5968291" cy="1754326"/>
          </a:xfrm>
          <a:prstGeom prst="rect">
            <a:avLst/>
          </a:prstGeom>
        </p:spPr>
        <p:txBody>
          <a:bodyPr wrap="square">
            <a:spAutoFit/>
          </a:bodyPr>
          <a:lstStyle/>
          <a:p>
            <a:pPr algn="ctr"/>
            <a:r>
              <a:rPr lang="id-ID" dirty="0">
                <a:latin typeface="Open Sans Light" panose="020B0306030504020204"/>
              </a:rPr>
              <a:t>Terdapat banyak permasalahan dan tantangan yang harus dihadapi dalam WSN untuk meningkatkan efisiensi, kelayakan dan manfaat. Tantang tersebut dapat dikategorikan kedalam empat kategori, yaitu efisiensi daya, pengumpulan data, jaringan dan strategi penyebaran</a:t>
            </a:r>
            <a:endParaRPr lang="en-US" sz="2400" dirty="0">
              <a:solidFill>
                <a:schemeClr val="tx1">
                  <a:lumMod val="65000"/>
                  <a:lumOff val="35000"/>
                </a:schemeClr>
              </a:solidFill>
              <a:latin typeface="Open Sans Light" panose="020B0306030504020204"/>
              <a:ea typeface="Open Sans Light" panose="020B0306030504020204" pitchFamily="34" charset="0"/>
              <a:cs typeface="Open Sans Light" panose="020B0306030504020204" pitchFamily="34" charset="0"/>
            </a:endParaRPr>
          </a:p>
        </p:txBody>
      </p:sp>
      <p:sp>
        <p:nvSpPr>
          <p:cNvPr id="11" name="Rectangle 10"/>
          <p:cNvSpPr/>
          <p:nvPr/>
        </p:nvSpPr>
        <p:spPr>
          <a:xfrm>
            <a:off x="5015072" y="1993526"/>
            <a:ext cx="6130006" cy="23066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29799"/>
          <a:stretch/>
        </p:blipFill>
        <p:spPr>
          <a:xfrm>
            <a:off x="583095" y="2517061"/>
            <a:ext cx="4214191" cy="337807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8415270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rmAutofit/>
          </a:bodyPr>
          <a:lstStyle/>
          <a:p>
            <a:r>
              <a:rPr lang="en" sz="4000" dirty="0">
                <a:solidFill>
                  <a:schemeClr val="bg1"/>
                </a:solidFill>
                <a:latin typeface="Bebas"/>
              </a:rPr>
              <a:t>Latar Belakang</a:t>
            </a:r>
            <a:endParaRPr lang="en-US" sz="4000" dirty="0">
              <a:solidFill>
                <a:schemeClr val="bg1"/>
              </a:solidFill>
              <a:latin typeface="Bebas"/>
            </a:endParaRPr>
          </a:p>
        </p:txBody>
      </p:sp>
      <p:sp>
        <p:nvSpPr>
          <p:cNvPr id="13" name="Rectangle 12"/>
          <p:cNvSpPr/>
          <p:nvPr/>
        </p:nvSpPr>
        <p:spPr>
          <a:xfrm>
            <a:off x="2305877" y="3000257"/>
            <a:ext cx="7320013" cy="646331"/>
          </a:xfrm>
          <a:prstGeom prst="rect">
            <a:avLst/>
          </a:prstGeom>
        </p:spPr>
        <p:txBody>
          <a:bodyPr wrap="square">
            <a:spAutoFit/>
          </a:bodyPr>
          <a:lstStyle/>
          <a:p>
            <a:pPr algn="ctr"/>
            <a:r>
              <a:rPr lang="en-US" dirty="0">
                <a:latin typeface="Open Sans Light" panose="020B0306030504020204"/>
              </a:rPr>
              <a:t>D</a:t>
            </a:r>
            <a:r>
              <a:rPr lang="id-ID" dirty="0">
                <a:latin typeface="Open Sans Light" panose="020B0306030504020204"/>
              </a:rPr>
              <a:t>ibutuhkan suatu managemen pengunaan paket yang baik untuk menghindari terjadinya buffer overflows</a:t>
            </a:r>
            <a:r>
              <a:rPr lang="en-US" dirty="0">
                <a:latin typeface="Open Sans Light" panose="020B0306030504020204"/>
              </a:rPr>
              <a:t> pada </a:t>
            </a:r>
            <a:r>
              <a:rPr lang="en-US" dirty="0" err="1">
                <a:latin typeface="Open Sans Light" panose="020B0306030504020204"/>
              </a:rPr>
              <a:t>saat</a:t>
            </a:r>
            <a:r>
              <a:rPr lang="en-US" dirty="0">
                <a:latin typeface="Open Sans Light" panose="020B0306030504020204"/>
              </a:rPr>
              <a:t> </a:t>
            </a:r>
            <a:r>
              <a:rPr lang="en-US" dirty="0" err="1">
                <a:latin typeface="Open Sans Light" panose="020B0306030504020204"/>
              </a:rPr>
              <a:t>pengiriman</a:t>
            </a:r>
            <a:r>
              <a:rPr lang="en-US" dirty="0">
                <a:latin typeface="Open Sans Light" panose="020B0306030504020204"/>
              </a:rPr>
              <a:t> data</a:t>
            </a:r>
            <a:endParaRPr lang="en-US" sz="2800" i="1" dirty="0">
              <a:solidFill>
                <a:schemeClr val="tx1">
                  <a:lumMod val="65000"/>
                  <a:lumOff val="35000"/>
                </a:schemeClr>
              </a:solidFill>
              <a:latin typeface="Open Sans Light" panose="020B0306030504020204"/>
              <a:ea typeface="Open Sans Light" panose="020B0306030504020204" pitchFamily="34" charset="0"/>
              <a:cs typeface="Open Sans Light" panose="020B0306030504020204" pitchFamily="34" charset="0"/>
            </a:endParaRPr>
          </a:p>
        </p:txBody>
      </p:sp>
      <p:sp>
        <p:nvSpPr>
          <p:cNvPr id="11" name="Rectangle 10"/>
          <p:cNvSpPr/>
          <p:nvPr/>
        </p:nvSpPr>
        <p:spPr>
          <a:xfrm>
            <a:off x="1855304" y="2778355"/>
            <a:ext cx="8176592" cy="18288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Tree>
    <p:extLst>
      <p:ext uri="{BB962C8B-B14F-4D97-AF65-F5344CB8AC3E}">
        <p14:creationId xmlns:p14="http://schemas.microsoft.com/office/powerpoint/2010/main" val="237430046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rmAutofit/>
          </a:bodyPr>
          <a:lstStyle/>
          <a:p>
            <a:r>
              <a:rPr lang="en" sz="4000" dirty="0">
                <a:solidFill>
                  <a:schemeClr val="bg1"/>
                </a:solidFill>
                <a:latin typeface="Bebas"/>
              </a:rPr>
              <a:t>Rumusan Masalah</a:t>
            </a:r>
            <a:endParaRPr lang="en-US" sz="4000" dirty="0">
              <a:solidFill>
                <a:schemeClr val="bg1"/>
              </a:solidFill>
              <a:latin typeface="Bebas"/>
            </a:endParaRPr>
          </a:p>
        </p:txBody>
      </p:sp>
      <p:sp>
        <p:nvSpPr>
          <p:cNvPr id="13" name="Rectangle 12"/>
          <p:cNvSpPr/>
          <p:nvPr/>
        </p:nvSpPr>
        <p:spPr>
          <a:xfrm>
            <a:off x="1705232" y="1903996"/>
            <a:ext cx="8808042" cy="1200329"/>
          </a:xfrm>
          <a:prstGeom prst="rect">
            <a:avLst/>
          </a:prstGeom>
        </p:spPr>
        <p:txBody>
          <a:bodyPr wrap="square">
            <a:spAutoFit/>
          </a:bodyPr>
          <a:lstStyle/>
          <a:p>
            <a:pPr marL="342900" indent="-342900" algn="just">
              <a:buFont typeface="+mj-lt"/>
              <a:buAutoNum type="arabicPeriod"/>
            </a:pPr>
            <a:r>
              <a:rPr lang="id-ID" dirty="0">
                <a:latin typeface="Open Sans Light" panose="020B0306030504020204"/>
              </a:rPr>
              <a:t>Bagaimana cara menentukan level kompresi data?</a:t>
            </a:r>
            <a:endParaRPr lang="en-US" dirty="0">
              <a:latin typeface="Open Sans Light" panose="020B0306030504020204"/>
            </a:endParaRPr>
          </a:p>
          <a:p>
            <a:pPr marL="342900" indent="-342900" algn="just">
              <a:buFont typeface="+mj-lt"/>
              <a:buAutoNum type="arabicPeriod"/>
            </a:pPr>
            <a:r>
              <a:rPr lang="id-ID" dirty="0">
                <a:latin typeface="Open Sans Light" panose="020B0306030504020204"/>
              </a:rPr>
              <a:t>Bagaimana metode yang digunakan dalam pengiriman data pada protocol ZigBee?</a:t>
            </a:r>
            <a:endParaRPr lang="en-US" dirty="0">
              <a:latin typeface="Open Sans Light" panose="020B0306030504020204"/>
            </a:endParaRPr>
          </a:p>
          <a:p>
            <a:pPr marL="342900" indent="-342900" algn="just">
              <a:buFont typeface="+mj-lt"/>
              <a:buAutoNum type="arabicPeriod"/>
            </a:pPr>
            <a:r>
              <a:rPr lang="en-US" dirty="0" err="1">
                <a:latin typeface="Open Sans Light" panose="020B0306030504020204"/>
              </a:rPr>
              <a:t>Bagaimana</a:t>
            </a:r>
            <a:r>
              <a:rPr lang="en-US" dirty="0">
                <a:latin typeface="Open Sans Light" panose="020B0306030504020204"/>
              </a:rPr>
              <a:t> </a:t>
            </a:r>
            <a:r>
              <a:rPr lang="en-US" dirty="0" err="1">
                <a:latin typeface="Open Sans Light" panose="020B0306030504020204"/>
              </a:rPr>
              <a:t>tingkat</a:t>
            </a:r>
            <a:r>
              <a:rPr lang="en-US" dirty="0">
                <a:latin typeface="Open Sans Light" panose="020B0306030504020204"/>
              </a:rPr>
              <a:t> </a:t>
            </a:r>
            <a:r>
              <a:rPr lang="en-US" dirty="0" err="1">
                <a:latin typeface="Open Sans Light" panose="020B0306030504020204"/>
              </a:rPr>
              <a:t>efisiensi</a:t>
            </a:r>
            <a:r>
              <a:rPr lang="en-US" dirty="0">
                <a:latin typeface="Open Sans Light" panose="020B0306030504020204"/>
              </a:rPr>
              <a:t> </a:t>
            </a:r>
            <a:r>
              <a:rPr lang="en-US" dirty="0" err="1">
                <a:latin typeface="Open Sans Light" panose="020B0306030504020204"/>
              </a:rPr>
              <a:t>dari</a:t>
            </a:r>
            <a:r>
              <a:rPr lang="en-US" dirty="0">
                <a:latin typeface="Open Sans Light" panose="020B0306030504020204"/>
              </a:rPr>
              <a:t> </a:t>
            </a:r>
            <a:r>
              <a:rPr lang="en-US" dirty="0" err="1">
                <a:latin typeface="Open Sans Light" panose="020B0306030504020204"/>
              </a:rPr>
              <a:t>sistem</a:t>
            </a:r>
            <a:r>
              <a:rPr lang="en-US" dirty="0">
                <a:latin typeface="Open Sans Light" panose="020B0306030504020204"/>
              </a:rPr>
              <a:t> yang </a:t>
            </a:r>
            <a:r>
              <a:rPr lang="en-US" dirty="0" err="1">
                <a:latin typeface="Open Sans Light" panose="020B0306030504020204"/>
              </a:rPr>
              <a:t>dibangun</a:t>
            </a:r>
            <a:r>
              <a:rPr lang="en-US" dirty="0">
                <a:latin typeface="Open Sans Light" panose="020B0306030504020204"/>
              </a:rPr>
              <a:t> </a:t>
            </a:r>
            <a:r>
              <a:rPr lang="en-US" dirty="0" err="1">
                <a:latin typeface="Open Sans Light" panose="020B0306030504020204"/>
              </a:rPr>
              <a:t>dapat</a:t>
            </a:r>
            <a:r>
              <a:rPr lang="en-US" dirty="0">
                <a:latin typeface="Open Sans Light" panose="020B0306030504020204"/>
              </a:rPr>
              <a:t> </a:t>
            </a:r>
            <a:r>
              <a:rPr lang="en-US" dirty="0" err="1">
                <a:latin typeface="Open Sans Light" panose="020B0306030504020204"/>
              </a:rPr>
              <a:t>diukur</a:t>
            </a:r>
            <a:r>
              <a:rPr lang="en-US" dirty="0">
                <a:latin typeface="Open Sans Light" panose="020B0306030504020204"/>
              </a:rPr>
              <a:t>?</a:t>
            </a:r>
          </a:p>
        </p:txBody>
      </p:sp>
      <p:sp>
        <p:nvSpPr>
          <p:cNvPr id="11" name="Rectangle 10"/>
          <p:cNvSpPr/>
          <p:nvPr/>
        </p:nvSpPr>
        <p:spPr>
          <a:xfrm>
            <a:off x="1484244" y="1789043"/>
            <a:ext cx="9250018" cy="38751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Tree>
    <p:extLst>
      <p:ext uri="{BB962C8B-B14F-4D97-AF65-F5344CB8AC3E}">
        <p14:creationId xmlns:p14="http://schemas.microsoft.com/office/powerpoint/2010/main" val="416710058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animEffect transition="in" filter="fade">
                                      <p:cBhvr>
                                        <p:cTn id="17" dur="500"/>
                                        <p:tgtEl>
                                          <p:spTgt spid="1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xEl>
                                              <p:pRg st="2" end="2"/>
                                            </p:txEl>
                                          </p:spTgt>
                                        </p:tgtEl>
                                        <p:attrNameLst>
                                          <p:attrName>style.visibility</p:attrName>
                                        </p:attrNameLst>
                                      </p:cBhvr>
                                      <p:to>
                                        <p:strVal val="visible"/>
                                      </p:to>
                                    </p:set>
                                    <p:animEffect transition="in" filter="fade">
                                      <p:cBhvr>
                                        <p:cTn id="22"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rmAutofit/>
          </a:bodyPr>
          <a:lstStyle/>
          <a:p>
            <a:r>
              <a:rPr lang="en" sz="4000" dirty="0">
                <a:solidFill>
                  <a:schemeClr val="bg1"/>
                </a:solidFill>
                <a:latin typeface="Bebas"/>
              </a:rPr>
              <a:t>Batasan Masalah</a:t>
            </a:r>
            <a:endParaRPr lang="en-US" sz="4000" dirty="0">
              <a:solidFill>
                <a:schemeClr val="bg1"/>
              </a:solidFill>
              <a:latin typeface="Bebas"/>
            </a:endParaRPr>
          </a:p>
        </p:txBody>
      </p:sp>
      <p:sp>
        <p:nvSpPr>
          <p:cNvPr id="13" name="Rectangle 12"/>
          <p:cNvSpPr/>
          <p:nvPr/>
        </p:nvSpPr>
        <p:spPr>
          <a:xfrm>
            <a:off x="1717970" y="1951672"/>
            <a:ext cx="8756059" cy="1477328"/>
          </a:xfrm>
          <a:prstGeom prst="rect">
            <a:avLst/>
          </a:prstGeom>
        </p:spPr>
        <p:txBody>
          <a:bodyPr wrap="square">
            <a:spAutoFit/>
          </a:bodyPr>
          <a:lstStyle/>
          <a:p>
            <a:pPr marL="342900" lvl="0" indent="-342900" algn="just">
              <a:buFont typeface="+mj-lt"/>
              <a:buAutoNum type="arabicPeriod"/>
            </a:pPr>
            <a:r>
              <a:rPr lang="en-US" dirty="0" err="1">
                <a:latin typeface="Open Sans Light" panose="020B0306030504020204"/>
              </a:rPr>
              <a:t>Mengunakan</a:t>
            </a:r>
            <a:r>
              <a:rPr lang="en-US" dirty="0">
                <a:latin typeface="Open Sans Light" panose="020B0306030504020204"/>
              </a:rPr>
              <a:t> </a:t>
            </a:r>
            <a:r>
              <a:rPr lang="en-US" dirty="0" err="1">
                <a:latin typeface="Open Sans Light" panose="020B0306030504020204"/>
              </a:rPr>
              <a:t>mikrokontroler</a:t>
            </a:r>
            <a:r>
              <a:rPr lang="en-US" dirty="0">
                <a:latin typeface="Open Sans Light" panose="020B0306030504020204"/>
              </a:rPr>
              <a:t> Arduino Mega dan Arduino Uno.</a:t>
            </a:r>
          </a:p>
          <a:p>
            <a:pPr marL="342900" lvl="0" indent="-342900" algn="just">
              <a:buFont typeface="+mj-lt"/>
              <a:buAutoNum type="arabicPeriod"/>
            </a:pPr>
            <a:r>
              <a:rPr lang="en-US" dirty="0" err="1">
                <a:latin typeface="Open Sans Light" panose="020B0306030504020204"/>
              </a:rPr>
              <a:t>Komunikasi</a:t>
            </a:r>
            <a:r>
              <a:rPr lang="en-US" dirty="0">
                <a:latin typeface="Open Sans Light" panose="020B0306030504020204"/>
              </a:rPr>
              <a:t> </a:t>
            </a:r>
            <a:r>
              <a:rPr lang="en-US" dirty="0" err="1">
                <a:latin typeface="Open Sans Light" panose="020B0306030504020204"/>
              </a:rPr>
              <a:t>nirkabel</a:t>
            </a:r>
            <a:r>
              <a:rPr lang="en-US" dirty="0">
                <a:latin typeface="Open Sans Light" panose="020B0306030504020204"/>
              </a:rPr>
              <a:t> </a:t>
            </a:r>
            <a:r>
              <a:rPr lang="en-US" dirty="0" err="1">
                <a:latin typeface="Open Sans Light" panose="020B0306030504020204"/>
              </a:rPr>
              <a:t>menggunakan</a:t>
            </a:r>
            <a:r>
              <a:rPr lang="en-US" dirty="0">
                <a:latin typeface="Open Sans Light" panose="020B0306030504020204"/>
              </a:rPr>
              <a:t> protocol ZigBee</a:t>
            </a:r>
          </a:p>
          <a:p>
            <a:pPr marL="342900" lvl="0" indent="-342900" algn="just">
              <a:buFont typeface="+mj-lt"/>
              <a:buAutoNum type="arabicPeriod"/>
            </a:pPr>
            <a:r>
              <a:rPr lang="en-US" dirty="0" err="1">
                <a:latin typeface="Open Sans Light" panose="020B0306030504020204"/>
              </a:rPr>
              <a:t>Menggunakan</a:t>
            </a:r>
            <a:r>
              <a:rPr lang="en-US" dirty="0">
                <a:latin typeface="Open Sans Light" panose="020B0306030504020204"/>
              </a:rPr>
              <a:t> </a:t>
            </a:r>
            <a:r>
              <a:rPr lang="en-US" dirty="0" err="1">
                <a:latin typeface="Open Sans Light" panose="020B0306030504020204"/>
              </a:rPr>
              <a:t>algoritma</a:t>
            </a:r>
            <a:r>
              <a:rPr lang="en-US" dirty="0">
                <a:latin typeface="Open Sans Light" panose="020B0306030504020204"/>
              </a:rPr>
              <a:t> </a:t>
            </a:r>
            <a:r>
              <a:rPr lang="en-US" dirty="0" err="1">
                <a:latin typeface="Open Sans Light" panose="020B0306030504020204"/>
              </a:rPr>
              <a:t>Heatshrink</a:t>
            </a:r>
            <a:r>
              <a:rPr lang="en-US" dirty="0">
                <a:latin typeface="Open Sans Light" panose="020B0306030504020204"/>
              </a:rPr>
              <a:t> </a:t>
            </a:r>
            <a:r>
              <a:rPr lang="en-US" dirty="0" err="1">
                <a:latin typeface="Open Sans Light" panose="020B0306030504020204"/>
              </a:rPr>
              <a:t>untuk</a:t>
            </a:r>
            <a:r>
              <a:rPr lang="en-US" dirty="0">
                <a:latin typeface="Open Sans Light" panose="020B0306030504020204"/>
              </a:rPr>
              <a:t> </a:t>
            </a:r>
            <a:r>
              <a:rPr lang="en-US" dirty="0" err="1">
                <a:latin typeface="Open Sans Light" panose="020B0306030504020204"/>
              </a:rPr>
              <a:t>melakukan</a:t>
            </a:r>
            <a:r>
              <a:rPr lang="en-US" dirty="0">
                <a:latin typeface="Open Sans Light" panose="020B0306030504020204"/>
              </a:rPr>
              <a:t> </a:t>
            </a:r>
            <a:r>
              <a:rPr lang="en-US" dirty="0" err="1">
                <a:latin typeface="Open Sans Light" panose="020B0306030504020204"/>
              </a:rPr>
              <a:t>kompresi</a:t>
            </a:r>
            <a:r>
              <a:rPr lang="en-US" dirty="0">
                <a:latin typeface="Open Sans Light" panose="020B0306030504020204"/>
              </a:rPr>
              <a:t> dan </a:t>
            </a:r>
            <a:r>
              <a:rPr lang="en-US" dirty="0" err="1">
                <a:latin typeface="Open Sans Light" panose="020B0306030504020204"/>
              </a:rPr>
              <a:t>dekompresi</a:t>
            </a:r>
            <a:r>
              <a:rPr lang="en-US" dirty="0">
                <a:latin typeface="Open Sans Light" panose="020B0306030504020204"/>
              </a:rPr>
              <a:t> data</a:t>
            </a:r>
            <a:r>
              <a:rPr lang="id-ID" i="1" dirty="0">
                <a:latin typeface="Open Sans Light" panose="020B0306030504020204"/>
              </a:rPr>
              <a:t>.</a:t>
            </a:r>
            <a:endParaRPr lang="en-US" dirty="0">
              <a:latin typeface="Open Sans Light" panose="020B0306030504020204"/>
            </a:endParaRPr>
          </a:p>
          <a:p>
            <a:pPr marL="342900" lvl="0" indent="-342900" algn="just">
              <a:buFont typeface="+mj-lt"/>
              <a:buAutoNum type="arabicPeriod"/>
            </a:pPr>
            <a:r>
              <a:rPr lang="en-US" dirty="0" err="1">
                <a:latin typeface="Open Sans Light" panose="020B0306030504020204"/>
              </a:rPr>
              <a:t>Algoritma</a:t>
            </a:r>
            <a:r>
              <a:rPr lang="en-US" dirty="0">
                <a:latin typeface="Open Sans Light" panose="020B0306030504020204"/>
              </a:rPr>
              <a:t> </a:t>
            </a:r>
            <a:r>
              <a:rPr lang="en-US" dirty="0" err="1">
                <a:latin typeface="Open Sans Light" panose="020B0306030504020204"/>
              </a:rPr>
              <a:t>Heatshrink</a:t>
            </a:r>
            <a:r>
              <a:rPr lang="en-US" dirty="0">
                <a:latin typeface="Open Sans Light" panose="020B0306030504020204"/>
              </a:rPr>
              <a:t> </a:t>
            </a:r>
            <a:r>
              <a:rPr lang="en-US" dirty="0" err="1">
                <a:latin typeface="Open Sans Light" panose="020B0306030504020204"/>
              </a:rPr>
              <a:t>dibuat</a:t>
            </a:r>
            <a:r>
              <a:rPr lang="en-US" dirty="0">
                <a:latin typeface="Open Sans Light" panose="020B0306030504020204"/>
              </a:rPr>
              <a:t> </a:t>
            </a:r>
            <a:r>
              <a:rPr lang="en-US" dirty="0" err="1">
                <a:latin typeface="Open Sans Light" panose="020B0306030504020204"/>
              </a:rPr>
              <a:t>dalam</a:t>
            </a:r>
            <a:r>
              <a:rPr lang="en-US" dirty="0">
                <a:latin typeface="Open Sans Light" panose="020B0306030504020204"/>
              </a:rPr>
              <a:t> </a:t>
            </a:r>
            <a:r>
              <a:rPr lang="en-US" dirty="0" err="1">
                <a:latin typeface="Open Sans Light" panose="020B0306030504020204"/>
              </a:rPr>
              <a:t>bahasa</a:t>
            </a:r>
            <a:r>
              <a:rPr lang="en-US" dirty="0">
                <a:latin typeface="Open Sans Light" panose="020B0306030504020204"/>
              </a:rPr>
              <a:t> </a:t>
            </a:r>
            <a:r>
              <a:rPr lang="en-US" dirty="0" err="1">
                <a:latin typeface="Open Sans Light" panose="020B0306030504020204"/>
              </a:rPr>
              <a:t>pemrograman</a:t>
            </a:r>
            <a:r>
              <a:rPr lang="en-US" dirty="0">
                <a:latin typeface="Open Sans Light" panose="020B0306030504020204"/>
              </a:rPr>
              <a:t> C</a:t>
            </a:r>
            <a:r>
              <a:rPr lang="id-ID" dirty="0">
                <a:latin typeface="Open Sans Light" panose="020B0306030504020204"/>
              </a:rPr>
              <a:t>.</a:t>
            </a:r>
            <a:endParaRPr lang="en-US" dirty="0">
              <a:latin typeface="Open Sans Light" panose="020B0306030504020204"/>
            </a:endParaRPr>
          </a:p>
        </p:txBody>
      </p:sp>
      <p:sp>
        <p:nvSpPr>
          <p:cNvPr id="11" name="Rectangle 10"/>
          <p:cNvSpPr/>
          <p:nvPr/>
        </p:nvSpPr>
        <p:spPr>
          <a:xfrm>
            <a:off x="1516743" y="1855303"/>
            <a:ext cx="9158514" cy="42312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Tree>
    <p:extLst>
      <p:ext uri="{BB962C8B-B14F-4D97-AF65-F5344CB8AC3E}">
        <p14:creationId xmlns:p14="http://schemas.microsoft.com/office/powerpoint/2010/main" val="383752408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animEffect transition="in" filter="fade">
                                      <p:cBhvr>
                                        <p:cTn id="17" dur="500"/>
                                        <p:tgtEl>
                                          <p:spTgt spid="1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xEl>
                                              <p:pRg st="2" end="2"/>
                                            </p:txEl>
                                          </p:spTgt>
                                        </p:tgtEl>
                                        <p:attrNameLst>
                                          <p:attrName>style.visibility</p:attrName>
                                        </p:attrNameLst>
                                      </p:cBhvr>
                                      <p:to>
                                        <p:strVal val="visible"/>
                                      </p:to>
                                    </p:set>
                                    <p:animEffect transition="in" filter="fade">
                                      <p:cBhvr>
                                        <p:cTn id="22" dur="500"/>
                                        <p:tgtEl>
                                          <p:spTgt spid="1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xEl>
                                              <p:pRg st="3" end="3"/>
                                            </p:txEl>
                                          </p:spTgt>
                                        </p:tgtEl>
                                        <p:attrNameLst>
                                          <p:attrName>style.visibility</p:attrName>
                                        </p:attrNameLst>
                                      </p:cBhvr>
                                      <p:to>
                                        <p:strVal val="visible"/>
                                      </p:to>
                                    </p:set>
                                    <p:animEffect transition="in" filter="fade">
                                      <p:cBhvr>
                                        <p:cTn id="27"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1121</TotalTime>
  <Words>1771</Words>
  <Application>Microsoft Office PowerPoint</Application>
  <PresentationFormat>Widescreen</PresentationFormat>
  <Paragraphs>396</Paragraphs>
  <Slides>40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Bebas</vt:lpstr>
      <vt:lpstr>Calibri</vt:lpstr>
      <vt:lpstr>Calibri Light</vt:lpstr>
      <vt:lpstr>Helvetica</vt:lpstr>
      <vt:lpstr>Open Sans Light</vt:lpstr>
      <vt:lpstr>Times New Roman</vt:lpstr>
      <vt:lpstr>Office Theme</vt:lpstr>
      <vt:lpstr>PowerPoint Presentation</vt:lpstr>
      <vt:lpstr>IMPLEMENTASI KOMPRESI ADAPTIVE MENGGUNAKAN METODE HEATSHRINK UNTUK PENGIRIMAN DATA PADA WIRELESS SENSOR NETWORK BERBASIS ZIGBEE</vt:lpstr>
      <vt:lpstr>Outline</vt:lpstr>
      <vt:lpstr>PowerPoint Presentation</vt:lpstr>
      <vt:lpstr>Latar Belakang</vt:lpstr>
      <vt:lpstr>Latar Belakang</vt:lpstr>
      <vt:lpstr>Latar Belakang</vt:lpstr>
      <vt:lpstr>Rumusan Masalah</vt:lpstr>
      <vt:lpstr>Batasan Masalah</vt:lpstr>
      <vt:lpstr>Tujuan &amp; Manfaat</vt:lpstr>
      <vt:lpstr>PowerPoint Presentation</vt:lpstr>
      <vt:lpstr>Perancangan dan Analisis</vt:lpstr>
      <vt:lpstr>Perancangan dan Analisis</vt:lpstr>
      <vt:lpstr>Perancangan dan Analisis</vt:lpstr>
      <vt:lpstr>PowerPoint Presentation</vt:lpstr>
      <vt:lpstr>Implementasi</vt:lpstr>
      <vt:lpstr>Implementasi</vt:lpstr>
      <vt:lpstr>Implementasi</vt:lpstr>
      <vt:lpstr>PowerPoint Presentation</vt:lpstr>
      <vt:lpstr>Uji Coba dan Evaluasi</vt:lpstr>
      <vt:lpstr>Uji Coba dan Evaluasi</vt:lpstr>
      <vt:lpstr>Uji Coba dan Evaluasi</vt:lpstr>
      <vt:lpstr>Uji Coba dan Evaluasi</vt:lpstr>
      <vt:lpstr>Uji Coba dan Evaluasi</vt:lpstr>
      <vt:lpstr>Uji Coba dan Evaluasi</vt:lpstr>
      <vt:lpstr>Uji Coba dan Evaluasi</vt:lpstr>
      <vt:lpstr>Uji Coba dan Evaluasi</vt:lpstr>
      <vt:lpstr>Uji Coba dan Evaluasi</vt:lpstr>
      <vt:lpstr>Uji Coba dan Evaluasi</vt:lpstr>
      <vt:lpstr>PowerPoint Presentation</vt:lpstr>
      <vt:lpstr>Kesimpulan &amp; Saran</vt:lpstr>
      <vt:lpstr>Kesimpulan &amp; Saran</vt:lpstr>
      <vt:lpstr>PowerPoint Presentation</vt:lpstr>
      <vt:lpstr>PowerPoint Presentation</vt:lpstr>
      <vt:lpstr>Perancangan dan Analisis</vt:lpstr>
      <vt:lpstr>Perancangan dan Analisis</vt:lpstr>
      <vt:lpstr>Perancangan dan Analisis</vt:lpstr>
      <vt:lpstr>Perancangan dan Analisis</vt:lpstr>
      <vt:lpstr>Perancangan dan Analisis</vt:lpstr>
      <vt:lpstr>Perancangan dan Analisis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IMAGE CODING</dc:title>
  <dc:creator>Setyassida Novian</dc:creator>
  <cp:lastModifiedBy>Hendri F</cp:lastModifiedBy>
  <cp:revision>150</cp:revision>
  <dcterms:created xsi:type="dcterms:W3CDTF">2016-09-11T09:10:48Z</dcterms:created>
  <dcterms:modified xsi:type="dcterms:W3CDTF">2018-07-10T05:55:47Z</dcterms:modified>
</cp:coreProperties>
</file>