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94" r:id="rId6"/>
    <p:sldId id="295" r:id="rId7"/>
    <p:sldId id="261" r:id="rId8"/>
    <p:sldId id="262" r:id="rId9"/>
    <p:sldId id="296" r:id="rId10"/>
    <p:sldId id="297" r:id="rId11"/>
    <p:sldId id="289" r:id="rId12"/>
    <p:sldId id="298" r:id="rId13"/>
    <p:sldId id="299" r:id="rId14"/>
    <p:sldId id="300" r:id="rId15"/>
    <p:sldId id="302" r:id="rId16"/>
    <p:sldId id="303" r:id="rId17"/>
    <p:sldId id="304" r:id="rId18"/>
    <p:sldId id="306" r:id="rId19"/>
    <p:sldId id="307"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625" autoAdjust="0"/>
  </p:normalViewPr>
  <p:slideViewPr>
    <p:cSldViewPr snapToGrid="0">
      <p:cViewPr varScale="1">
        <p:scale>
          <a:sx n="78" d="100"/>
          <a:sy n="78" d="100"/>
        </p:scale>
        <p:origin x="1812" y="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enorite"/>
                <a:ea typeface="+mn-ea"/>
                <a:cs typeface="+mn-cs"/>
              </a:rPr>
              <a:t>Companies want to get to know their customers better and to increase their profits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Tenorite"/>
                <a:ea typeface="+mn-ea"/>
                <a:cs typeface="+mn-cs"/>
              </a:rPr>
              <a:t>Customer Segmentation </a:t>
            </a:r>
            <a:r>
              <a:rPr kumimoji="0" lang="en-US" sz="1600" b="0" i="0" u="none" strike="noStrike" kern="1200" cap="none" spc="0" normalizeH="0" baseline="0" noProof="0" dirty="0">
                <a:ln>
                  <a:noFill/>
                </a:ln>
                <a:solidFill>
                  <a:prstClr val="black"/>
                </a:solidFill>
                <a:effectLst/>
                <a:uLnTx/>
                <a:uFillTx/>
                <a:latin typeface="Tenorite"/>
                <a:ea typeface="+mn-ea"/>
                <a:cs typeface="+mn-cs"/>
              </a:rPr>
              <a:t>is the process of dividing a dataset of customers into groups of similar customers based on certain common characteristics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Tenorite"/>
                <a:ea typeface="+mn-ea"/>
                <a:cs typeface="+mn-cs"/>
              </a:rPr>
              <a:t>Customer segmentation is important because:</a:t>
            </a:r>
          </a:p>
          <a:p>
            <a:pPr marL="9715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Optimize Return on Investment</a:t>
            </a:r>
          </a:p>
          <a:p>
            <a:pPr marL="9715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Makes marketing more efficient</a:t>
            </a:r>
          </a:p>
          <a:p>
            <a:pPr marL="9715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More Customer retention and engagement</a:t>
            </a:r>
          </a:p>
          <a:p>
            <a:pPr marL="9715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Brand awareness</a:t>
            </a:r>
          </a:p>
          <a:p>
            <a:pPr marL="514350" marR="0" lvl="0"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There are plenty of examples that show it has a had a huge impact on email engagement and has even caused up to 6-7x the growth in revenue due to customer segmentation</a:t>
            </a:r>
          </a:p>
          <a:p>
            <a:pPr marL="514350" marR="0" lvl="0"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enorite"/>
              <a:ea typeface="+mn-ea"/>
              <a:cs typeface="+mn-cs"/>
            </a:endParaRP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115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summary of the problem that was given: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company has given a dataset with 27 Columns and 2240 data entries, with numerical and categorical variables ranging from income to education to various spending habits, and would like the best possible customer segments created using Unsupervised Learning ideas such as Dimensionality Reduction and Clustering</a:t>
            </a:r>
          </a:p>
          <a:p>
            <a:pPr marL="171450" indent="-171450">
              <a:buFontTx/>
              <a:buChar char="-"/>
            </a:pPr>
            <a:r>
              <a:rPr lang="en-US" dirty="0"/>
              <a:t>Given this problem, there a few things I had to consider going into the problem:</a:t>
            </a:r>
          </a:p>
          <a:p>
            <a:pPr marL="628650" lvl="1" indent="-171450">
              <a:buFontTx/>
              <a:buChar char="-"/>
            </a:pPr>
            <a:r>
              <a:rPr lang="en-US" dirty="0"/>
              <a:t>What features/variables have the most correlation?</a:t>
            </a:r>
          </a:p>
          <a:p>
            <a:pPr marL="628650" lvl="1" indent="-171450">
              <a:buFontTx/>
              <a:buChar char="-"/>
            </a:pPr>
            <a:r>
              <a:rPr lang="en-US" dirty="0"/>
              <a:t>What variables have the most variance in the customers?</a:t>
            </a:r>
          </a:p>
          <a:p>
            <a:pPr marL="628650" lvl="1" indent="-171450">
              <a:buFontTx/>
              <a:buChar char="-"/>
            </a:pPr>
            <a:r>
              <a:rPr lang="en-US" dirty="0"/>
              <a:t>What are the most important variables to consider when segmenting customers? </a:t>
            </a:r>
          </a:p>
          <a:p>
            <a:pPr marL="628650" lvl="1" indent="-171450">
              <a:buFontTx/>
              <a:buChar char="-"/>
            </a:pPr>
            <a:r>
              <a:rPr lang="en-US" dirty="0"/>
              <a:t> What is an appropriate number of clusters for segmenting customers? </a:t>
            </a:r>
          </a:p>
          <a:p>
            <a:pPr marL="628650" lvl="1" indent="-171450">
              <a:buFontTx/>
              <a:buChar char="-"/>
            </a:pPr>
            <a:r>
              <a:rPr lang="en-US" dirty="0"/>
              <a:t>What are the cluster profiles, and how are they different? </a:t>
            </a:r>
          </a:p>
          <a:p>
            <a:pPr marL="628650" lvl="1" indent="-171450">
              <a:buFontTx/>
              <a:buChar char="-"/>
            </a:pPr>
            <a:r>
              <a:rPr lang="en-US" dirty="0"/>
              <a:t>How can the cluster profiles be used to target customers for growth and increased revenue?</a:t>
            </a:r>
          </a:p>
          <a:p>
            <a:pPr marL="628650" lvl="1" indent="-171450">
              <a:buFontTx/>
              <a:buChar char="-"/>
            </a:pPr>
            <a:r>
              <a:rPr lang="en-US" dirty="0"/>
              <a:t>How can campaigns be customized based on cluster profiles for a higher acceptance rate?</a:t>
            </a:r>
          </a:p>
          <a:p>
            <a:pPr marL="628650" lvl="1"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06293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my solution summary:</a:t>
            </a:r>
          </a:p>
          <a:p>
            <a:pPr marL="171450" indent="-171450">
              <a:buFontTx/>
              <a:buChar char="-"/>
            </a:pPr>
            <a:r>
              <a:rPr lang="en-US" dirty="0"/>
              <a:t>First thing I did was exploratory data analysis and clean up.</a:t>
            </a:r>
          </a:p>
          <a:p>
            <a:pPr marL="628650" lvl="1" indent="-171450">
              <a:buFontTx/>
              <a:buChar char="-"/>
            </a:pPr>
            <a:r>
              <a:rPr lang="en-US" dirty="0"/>
              <a:t>During this I looked at all the data, identified any missing data. One of the first things I noticed was the number of variables of 27. This would need to be reduced to make sense of the data</a:t>
            </a:r>
          </a:p>
          <a:p>
            <a:pPr marL="628650" lvl="1" indent="-171450">
              <a:buFontTx/>
              <a:buChar char="-"/>
            </a:pPr>
            <a:r>
              <a:rPr lang="en-US" dirty="0"/>
              <a:t>I began doing some univariate analysis on the data and noticed some outliers in the data and removed some of those data points because they would not give much insight for the data.</a:t>
            </a:r>
          </a:p>
          <a:p>
            <a:pPr marL="628650" lvl="1" indent="-171450">
              <a:buFontTx/>
              <a:buChar char="-"/>
            </a:pPr>
            <a:r>
              <a:rPr lang="en-US" dirty="0"/>
              <a:t>I then began to feature engineer new variables to make more sense of the categorical variables and make them easier to manipulate in the data, such as making a family size which combines marital status and kids and teens at home</a:t>
            </a:r>
          </a:p>
          <a:p>
            <a:pPr marL="628650" lvl="1" indent="-171450">
              <a:buFontTx/>
              <a:buChar char="-"/>
            </a:pPr>
            <a:r>
              <a:rPr lang="en-US" dirty="0"/>
              <a:t>I then did bivariate analysis of the data and looked to see if there were any significant correlations in the data. Wine and Meat Purchases had high correlation with expenses and were the only variables to have correlation above 0.85. These correlation may skew the data a little.</a:t>
            </a:r>
          </a:p>
          <a:p>
            <a:pPr marL="1085850" lvl="2" indent="-171450">
              <a:buFontTx/>
              <a:buChar char="-"/>
            </a:pPr>
            <a:r>
              <a:rPr lang="en-US" dirty="0"/>
              <a:t>When the variables used in clustering are highly correlated, it causes multicollinearity, which affects the clustering method and results in poor cluster profiling (or biased toward a few variables). To help reduce the multicollinearity between the variables, I will need to use PCA to reduce variables.</a:t>
            </a:r>
          </a:p>
          <a:p>
            <a:pPr marL="628650" lvl="1" indent="-171450">
              <a:buFontTx/>
              <a:buChar char="-"/>
            </a:pPr>
            <a:r>
              <a:rPr lang="en-US" dirty="0"/>
              <a:t>I then scaled the data to avoid the problem of one feature dominating over others because the unsupervised learning algorithm uses distance to find the similarity between data points.</a:t>
            </a:r>
          </a:p>
          <a:p>
            <a:pPr marL="171450" lvl="0" indent="-171450">
              <a:buFontTx/>
              <a:buChar char="-"/>
            </a:pPr>
            <a:r>
              <a:rPr lang="en-US" dirty="0"/>
              <a:t>I then did T-SNE and PCA plots to reduce the dimensionality of the data.</a:t>
            </a:r>
          </a:p>
          <a:p>
            <a:pPr marL="628650" lvl="1" indent="-171450">
              <a:buFontTx/>
              <a:buChar char="-"/>
            </a:pPr>
            <a:r>
              <a:rPr lang="en-US" dirty="0"/>
              <a:t>My T-SNE plot did not seem to find much patterns in the data and would not be very useful</a:t>
            </a:r>
          </a:p>
          <a:p>
            <a:pPr marL="171450" lvl="0" indent="-171450">
              <a:buFontTx/>
              <a:buChar char="-"/>
            </a:pPr>
            <a:r>
              <a:rPr lang="en-US" dirty="0"/>
              <a:t>I then used different Unsupervised Learning Methods including K-Means, K-</a:t>
            </a:r>
            <a:r>
              <a:rPr lang="en-US" dirty="0" err="1"/>
              <a:t>Mediods</a:t>
            </a:r>
            <a:r>
              <a:rPr lang="en-US" dirty="0"/>
              <a:t>, Hierarchical Clustering, DBSCAN, and Gaussian Mixture Models (GMM) to cluster customers into different segments</a:t>
            </a:r>
          </a:p>
          <a:p>
            <a:pPr marL="171450" lvl="0" indent="-171450">
              <a:buFontTx/>
              <a:buChar char="-"/>
            </a:pPr>
            <a:r>
              <a:rPr lang="en-US" dirty="0"/>
              <a:t>I would then look at the </a:t>
            </a:r>
            <a:r>
              <a:rPr lang="en-US" dirty="0" err="1"/>
              <a:t>clusterings</a:t>
            </a:r>
            <a:r>
              <a:rPr lang="en-US" dirty="0"/>
              <a:t>, their silhouette scores, and the customer profiles those segments created and determine which method I believe created the best customer segmentation</a:t>
            </a:r>
          </a:p>
          <a:p>
            <a:pPr marL="171450" lvl="0" indent="-171450">
              <a:buFontTx/>
              <a:buChar char="-"/>
            </a:pPr>
            <a:r>
              <a:rPr lang="en-US" dirty="0"/>
              <a:t>I will show my findings in the next few slides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07806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K-Means</a:t>
            </a:r>
          </a:p>
          <a:p>
            <a:pPr marL="628650" lvl="1" indent="-171450">
              <a:buFontTx/>
              <a:buChar char="-"/>
            </a:pPr>
            <a:r>
              <a:rPr lang="en-US" dirty="0"/>
              <a:t>Best K Value: K=3</a:t>
            </a:r>
          </a:p>
          <a:p>
            <a:pPr marL="628650" lvl="1" indent="-171450">
              <a:buFontTx/>
              <a:buChar char="-"/>
            </a:pPr>
            <a:r>
              <a:rPr lang="en-US" dirty="0"/>
              <a:t>Silhouette Score: 0.2691</a:t>
            </a:r>
          </a:p>
          <a:p>
            <a:pPr marL="628650" lvl="1" indent="-171450">
              <a:buFontTx/>
              <a:buChar char="-"/>
            </a:pPr>
            <a:r>
              <a:rPr lang="en-US" dirty="0"/>
              <a:t>Produced 3 fairly evenly distributed segments</a:t>
            </a:r>
          </a:p>
          <a:p>
            <a:pPr marL="628650" lvl="1" indent="-171450">
              <a:buFontTx/>
              <a:buChar char="-"/>
            </a:pPr>
            <a:r>
              <a:rPr lang="en-US" dirty="0"/>
              <a:t>Created High, Mid, and low-income groups</a:t>
            </a:r>
          </a:p>
          <a:p>
            <a:pPr marL="628650" lvl="1" indent="-171450">
              <a:buFontTx/>
              <a:buChar char="-"/>
            </a:pPr>
            <a:r>
              <a:rPr lang="en-US" dirty="0"/>
              <a:t>However, there are still outliers in the data and K-Means is affected by outliers, so these insights may not be totally accurate and should not be used</a:t>
            </a:r>
          </a:p>
          <a:p>
            <a:pPr marL="171450" lvl="0" indent="-171450">
              <a:buFontTx/>
              <a:buChar char="-"/>
            </a:pPr>
            <a:r>
              <a:rPr lang="en-US" dirty="0"/>
              <a:t>K-</a:t>
            </a:r>
            <a:r>
              <a:rPr lang="en-US" dirty="0" err="1"/>
              <a:t>Mediods</a:t>
            </a:r>
            <a:endParaRPr lang="en-US" dirty="0"/>
          </a:p>
          <a:p>
            <a:pPr marL="628650" lvl="1" indent="-171450">
              <a:buFontTx/>
              <a:buChar char="-"/>
            </a:pPr>
            <a:r>
              <a:rPr lang="en-US" dirty="0"/>
              <a:t>Best K Value: K=3</a:t>
            </a:r>
          </a:p>
          <a:p>
            <a:pPr marL="628650" lvl="1" indent="-171450">
              <a:buFontTx/>
              <a:buChar char="-"/>
            </a:pPr>
            <a:r>
              <a:rPr lang="en-US" dirty="0"/>
              <a:t>Silhouette Score: 0.2889</a:t>
            </a:r>
          </a:p>
          <a:p>
            <a:pPr marL="628650" lvl="1" indent="-171450">
              <a:buFontTx/>
              <a:buChar char="-"/>
            </a:pPr>
            <a:r>
              <a:rPr lang="en-US" dirty="0"/>
              <a:t>Produced 3 evenly distributed segments</a:t>
            </a:r>
          </a:p>
          <a:p>
            <a:pPr marL="628650" lvl="1" indent="-171450">
              <a:buFontTx/>
              <a:buChar char="-"/>
            </a:pPr>
            <a:r>
              <a:rPr lang="en-US" dirty="0"/>
              <a:t>Created High, Mid, and low-income groups with more distinct separations and insights in other variable than K-Means</a:t>
            </a:r>
          </a:p>
          <a:p>
            <a:pPr marL="171450" lvl="0" indent="-171450">
              <a:buFontTx/>
              <a:buChar char="-"/>
            </a:pPr>
            <a:r>
              <a:rPr lang="en-US" dirty="0"/>
              <a:t>Hierarchical Clustering (Ward Linkage and Euclidean distance)</a:t>
            </a:r>
          </a:p>
          <a:p>
            <a:pPr marL="628650" lvl="1" indent="-171450">
              <a:buFontTx/>
              <a:buChar char="-"/>
            </a:pPr>
            <a:r>
              <a:rPr lang="en-US" dirty="0"/>
              <a:t>I tested multiple HC methods and Ward Linkage and Euclidean Distance provided the most distinguishable </a:t>
            </a:r>
            <a:r>
              <a:rPr lang="en-US" dirty="0" err="1"/>
              <a:t>dendogram</a:t>
            </a:r>
            <a:r>
              <a:rPr lang="en-US" dirty="0"/>
              <a:t>, so I chose that method</a:t>
            </a:r>
          </a:p>
          <a:p>
            <a:pPr marL="628650" lvl="1" indent="-171450">
              <a:buFontTx/>
              <a:buChar char="-"/>
            </a:pPr>
            <a:r>
              <a:rPr lang="en-US" dirty="0"/>
              <a:t>Best K Value: K=3</a:t>
            </a:r>
          </a:p>
          <a:p>
            <a:pPr marL="628650" lvl="1" indent="-171450">
              <a:buFontTx/>
              <a:buChar char="-"/>
            </a:pPr>
            <a:r>
              <a:rPr lang="en-US" dirty="0"/>
              <a:t>Silhouette Score: 0.3149</a:t>
            </a:r>
          </a:p>
          <a:p>
            <a:pPr marL="628650" lvl="1" indent="-171450">
              <a:buFontTx/>
              <a:buChar char="-"/>
            </a:pPr>
            <a:r>
              <a:rPr lang="en-US" dirty="0"/>
              <a:t>Produced 3 less evenly distributed segments</a:t>
            </a:r>
          </a:p>
          <a:p>
            <a:pPr marL="628650" lvl="1" indent="-171450">
              <a:buFontTx/>
              <a:buChar char="-"/>
            </a:pPr>
            <a:r>
              <a:rPr lang="en-US" dirty="0"/>
              <a:t>Created very similar customer groups and K-</a:t>
            </a:r>
            <a:r>
              <a:rPr lang="en-US" dirty="0" err="1"/>
              <a:t>Mediods</a:t>
            </a:r>
            <a:r>
              <a:rPr lang="en-US" dirty="0"/>
              <a:t>, but there were some variables that had the groups not quite as distinct as K-</a:t>
            </a:r>
            <a:r>
              <a:rPr lang="en-US" dirty="0" err="1"/>
              <a:t>Mediods</a:t>
            </a:r>
            <a:endParaRPr lang="en-US" dirty="0"/>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65600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DBSCAN</a:t>
            </a:r>
          </a:p>
          <a:p>
            <a:pPr marL="628650" lvl="1" indent="-171450">
              <a:buFontTx/>
              <a:buChar char="-"/>
            </a:pPr>
            <a:r>
              <a:rPr lang="en-US" dirty="0"/>
              <a:t>Best K Value: K=3</a:t>
            </a:r>
          </a:p>
          <a:p>
            <a:pPr marL="628650" lvl="1" indent="-171450">
              <a:buFontTx/>
              <a:buChar char="-"/>
            </a:pPr>
            <a:r>
              <a:rPr lang="en-US" dirty="0"/>
              <a:t>Silhouette Score: 0.3441</a:t>
            </a:r>
          </a:p>
          <a:p>
            <a:pPr marL="628650" lvl="1" indent="-171450">
              <a:buFontTx/>
              <a:buChar char="-"/>
            </a:pPr>
            <a:r>
              <a:rPr lang="en-US" dirty="0"/>
              <a:t>Highest Silhouette Score</a:t>
            </a:r>
          </a:p>
          <a:p>
            <a:pPr marL="628650" lvl="1" indent="-171450">
              <a:buFontTx/>
              <a:buChar char="-"/>
            </a:pPr>
            <a:r>
              <a:rPr lang="en-US" dirty="0"/>
              <a:t>But resulted in only 2 clusters and they were not evenly distributed, so this method should not be considered</a:t>
            </a:r>
          </a:p>
          <a:p>
            <a:pPr marL="171450" lvl="0" indent="-171450">
              <a:buFontTx/>
              <a:buChar char="-"/>
            </a:pPr>
            <a:r>
              <a:rPr lang="en-US" dirty="0"/>
              <a:t>Gaussian Mixture Model (GMM)</a:t>
            </a:r>
          </a:p>
          <a:p>
            <a:pPr marL="628650" lvl="1" indent="-171450">
              <a:buFontTx/>
              <a:buChar char="-"/>
            </a:pPr>
            <a:r>
              <a:rPr lang="en-US" dirty="0"/>
              <a:t>Best K Value: K=3</a:t>
            </a:r>
          </a:p>
          <a:p>
            <a:pPr marL="628650" lvl="1" indent="-171450">
              <a:buFontTx/>
              <a:buChar char="-"/>
            </a:pPr>
            <a:r>
              <a:rPr lang="en-US" dirty="0"/>
              <a:t>Silhouette Score: 0.1667 (Lowest score)</a:t>
            </a:r>
          </a:p>
          <a:p>
            <a:pPr marL="628650" lvl="1" indent="-171450">
              <a:buFontTx/>
              <a:buChar char="-"/>
            </a:pPr>
            <a:r>
              <a:rPr lang="en-US" dirty="0"/>
              <a:t>Explored K=5 segments (S score = 0.1462)</a:t>
            </a:r>
          </a:p>
          <a:p>
            <a:pPr marL="628650" lvl="1" indent="-171450">
              <a:buFontTx/>
              <a:buChar char="-"/>
            </a:pPr>
            <a:r>
              <a:rPr lang="en-US" dirty="0"/>
              <a:t>Created 5 segments that had some smaller groupings</a:t>
            </a:r>
          </a:p>
          <a:p>
            <a:pPr marL="628650" lvl="1" indent="-171450">
              <a:buFontTx/>
              <a:buChar char="-"/>
            </a:pPr>
            <a:r>
              <a:rPr lang="en-US" dirty="0"/>
              <a:t>Created 2x High, 1x Mid-High, 1x Mid, and 1x Low-income groups</a:t>
            </a:r>
          </a:p>
          <a:p>
            <a:pPr marL="628650" lvl="1" indent="-171450">
              <a:buFontTx/>
              <a:buChar char="-"/>
            </a:pPr>
            <a:r>
              <a:rPr lang="en-US" dirty="0"/>
              <a:t>This gave more insight into different income groups, but was not as clear and separated on many of the other variables</a:t>
            </a:r>
          </a:p>
          <a:p>
            <a:pPr marL="171450" lvl="0" indent="-171450">
              <a:buFontTx/>
              <a:buChar char="-"/>
            </a:pPr>
            <a:r>
              <a:rPr lang="en-US" dirty="0"/>
              <a:t>Summary &amp; Decision</a:t>
            </a:r>
          </a:p>
          <a:p>
            <a:pPr marL="628650" lvl="1" indent="-171450">
              <a:buFontTx/>
              <a:buChar char="-"/>
            </a:pPr>
            <a:r>
              <a:rPr lang="en-US" dirty="0"/>
              <a:t>Based off my findings, K-Means could not be used due to the outliers in the data, DBSCAN could not be used because it did not provide much insight, and GMM had a very low Silhouette score, so it came down to K-</a:t>
            </a:r>
            <a:r>
              <a:rPr lang="en-US" dirty="0" err="1"/>
              <a:t>Mediods</a:t>
            </a:r>
            <a:r>
              <a:rPr lang="en-US" dirty="0"/>
              <a:t> and Hierarchical clustering. Although, HC had a better Silhouette score, I think K-</a:t>
            </a:r>
            <a:r>
              <a:rPr lang="en-US" dirty="0" err="1"/>
              <a:t>Mediods</a:t>
            </a:r>
            <a:r>
              <a:rPr lang="en-US" dirty="0"/>
              <a:t> was a better clustering method in this case because it had better distribution amongst the different groups and slightly better insights from the customer profiles.</a:t>
            </a:r>
          </a:p>
          <a:p>
            <a:pPr marL="628650" lvl="1" indent="-171450">
              <a:buFontTx/>
              <a:buChar char="-"/>
            </a:pPr>
            <a:r>
              <a:rPr lang="en-US" dirty="0"/>
              <a:t>Selected K-</a:t>
            </a:r>
            <a:r>
              <a:rPr lang="en-US" dirty="0" err="1"/>
              <a:t>Mediods</a:t>
            </a:r>
            <a:r>
              <a:rPr lang="en-US" dirty="0"/>
              <a:t> clustering</a:t>
            </a:r>
          </a:p>
          <a:p>
            <a:pPr marL="1085850" lvl="2" indent="-171450">
              <a:buFontTx/>
              <a:buChar char="-"/>
            </a:pPr>
            <a:r>
              <a:rPr lang="en-US" dirty="0"/>
              <a:t>Most insightful profiles</a:t>
            </a:r>
          </a:p>
          <a:p>
            <a:pPr marL="1085850" lvl="2" indent="-171450">
              <a:buFontTx/>
              <a:buChar char="-"/>
            </a:pPr>
            <a:r>
              <a:rPr lang="en-US" dirty="0"/>
              <a:t>Kept it simple</a:t>
            </a:r>
          </a:p>
          <a:p>
            <a:pPr marL="1085850" lvl="2" indent="-171450">
              <a:buFontTx/>
              <a:buChar char="-"/>
            </a:pPr>
            <a:r>
              <a:rPr lang="en-US" dirty="0"/>
              <a:t>Higher Silhouette Score</a:t>
            </a:r>
          </a:p>
          <a:p>
            <a:pPr marL="1085850" lvl="2" indent="-171450">
              <a:buFontTx/>
              <a:buChar char="-"/>
            </a:pPr>
            <a:r>
              <a:rPr lang="en-US" dirty="0"/>
              <a:t>Evenly Distributed Groups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21252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forward:</a:t>
            </a:r>
          </a:p>
          <a:p>
            <a:pPr marL="171450" indent="-171450">
              <a:buFontTx/>
              <a:buChar char="-"/>
            </a:pPr>
            <a:r>
              <a:rPr lang="en-US" dirty="0"/>
              <a:t>Associate customer IDs and Cluster groups and create the 3 customer segments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Tenorite"/>
                <a:ea typeface="+mn-ea"/>
                <a:cs typeface="+mn-cs"/>
              </a:rPr>
              <a:t>Cluster 0 (Mid-income group) </a:t>
            </a:r>
            <a:r>
              <a:rPr kumimoji="0" lang="en-US" sz="1400" b="0" i="0" u="none" strike="noStrike" kern="1200" cap="none" spc="0" normalizeH="0" baseline="0" noProof="0" dirty="0">
                <a:ln>
                  <a:noFill/>
                </a:ln>
                <a:solidFill>
                  <a:prstClr val="black"/>
                </a:solidFill>
                <a:effectLst/>
                <a:uLnTx/>
                <a:uFillTx/>
                <a:latin typeface="Tenorite"/>
                <a:ea typeface="+mn-ea"/>
                <a:cs typeface="+mn-cs"/>
              </a:rPr>
              <a:t>consists of mid to high income customers, who are the oldest age group, and typically have family size between 2-3, they have high web purchases and store purchases, spend a lot on wine similarly to cluster 2, they take advantage of the most deal purchases, have the most total purchases, and most have accepted 1 campaign. </a:t>
            </a:r>
          </a:p>
          <a:p>
            <a:pPr marL="971550" marR="0" lvl="1" indent="-28575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This segment could be targeted with web and store deals, most of them are willing to accept campaigns, tend to make lots of smaller purchases, and could be very interested in wine deals. </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Tenorite"/>
                <a:ea typeface="+mn-ea"/>
                <a:cs typeface="+mn-cs"/>
              </a:rPr>
              <a:t>Cluster 1 (Low-income group) </a:t>
            </a:r>
            <a:r>
              <a:rPr kumimoji="0" lang="en-US" sz="1400" b="0" i="0" u="none" strike="noStrike" kern="1200" cap="none" spc="0" normalizeH="0" baseline="0" noProof="0" dirty="0">
                <a:ln>
                  <a:noFill/>
                </a:ln>
                <a:solidFill>
                  <a:prstClr val="black"/>
                </a:solidFill>
                <a:effectLst/>
                <a:uLnTx/>
                <a:uFillTx/>
                <a:latin typeface="Tenorite"/>
                <a:ea typeface="+mn-ea"/>
                <a:cs typeface="+mn-cs"/>
              </a:rPr>
              <a:t>consists of the lowest income group, they are the youngest age group and typically have the largest family size near 3, they have the least number of purchases across the board and typically accept 0 campaigns. </a:t>
            </a:r>
          </a:p>
          <a:p>
            <a:pPr marL="971550" marR="0" lvl="1" indent="-28575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This segment may be harder to target due to their limited discretionary spending. However, they may be more willing to purchase deals or maybe products for their family since they typically have the largest family.</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Tenorite"/>
                <a:ea typeface="+mn-ea"/>
                <a:cs typeface="+mn-cs"/>
              </a:rPr>
              <a:t>Cluster 2 (High-Income group) </a:t>
            </a:r>
            <a:r>
              <a:rPr kumimoji="0" lang="en-US" sz="1400" b="0" i="0" u="none" strike="noStrike" kern="1200" cap="none" spc="0" normalizeH="0" baseline="0" noProof="0" dirty="0">
                <a:ln>
                  <a:noFill/>
                </a:ln>
                <a:solidFill>
                  <a:prstClr val="black"/>
                </a:solidFill>
                <a:effectLst/>
                <a:uLnTx/>
                <a:uFillTx/>
                <a:latin typeface="Tenorite"/>
                <a:ea typeface="+mn-ea"/>
                <a:cs typeface="+mn-cs"/>
              </a:rPr>
              <a:t>consists of the high-income group, who are middle age group in late 40s, who have a smaller family typically of 2 with 0 kids or teens at home, spend the most on wine and other products, they make lots of purchases via the catalog and store, they have the most expenses, highest amount per purchase, and accept the most campaigns on average around 1. </a:t>
            </a:r>
          </a:p>
          <a:p>
            <a:pPr marL="971550" marR="0" lvl="1" indent="-285750" algn="l" defTabSz="914400" rtl="0" eaLnBrk="1" fontAlgn="auto" latinLnBrk="0" hangingPunct="1">
              <a:lnSpc>
                <a:spcPct val="90000"/>
              </a:lnSpc>
              <a:spcBef>
                <a:spcPts val="500"/>
              </a:spcBef>
              <a:spcAft>
                <a:spcPts val="0"/>
              </a:spcAft>
              <a:buClrTx/>
              <a:buSzTx/>
              <a:buFont typeface="Wingdings" panose="05000000000000000000" pitchFamily="2" charset="2"/>
              <a:buChar char="v"/>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This group can be easily targeted by sending them catalogs for any products, especially wine, or have promotions in the store. They are also the most willing group to accept campaigns, so make sure to include them with those.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83244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Benefits</a:t>
            </a:r>
          </a:p>
          <a:p>
            <a:pPr marL="628650" lvl="1" indent="-171450">
              <a:buFontTx/>
              <a:buChar char="-"/>
            </a:pPr>
            <a:r>
              <a:rPr lang="en-US" dirty="0"/>
              <a:t>Increased Return on Investment for advertising/marketing</a:t>
            </a:r>
          </a:p>
          <a:p>
            <a:pPr marL="628650" lvl="1" indent="-171450">
              <a:buFontTx/>
              <a:buChar char="-"/>
            </a:pPr>
            <a:r>
              <a:rPr lang="en-US" dirty="0"/>
              <a:t>More tailored experience for the different customer groups</a:t>
            </a:r>
          </a:p>
          <a:p>
            <a:pPr marL="1085850" lvl="2" indent="-171450">
              <a:buFontTx/>
              <a:buChar char="-"/>
            </a:pPr>
            <a:r>
              <a:rPr lang="en-US" dirty="0"/>
              <a:t>More willing to spend more</a:t>
            </a:r>
          </a:p>
          <a:p>
            <a:pPr marL="1085850" lvl="2" indent="-171450">
              <a:buFontTx/>
              <a:buChar char="-"/>
            </a:pPr>
            <a:r>
              <a:rPr lang="en-US" dirty="0"/>
              <a:t>Improve customer retention</a:t>
            </a:r>
          </a:p>
          <a:p>
            <a:pPr marL="628650" lvl="1" indent="-171450">
              <a:buFontTx/>
              <a:buChar char="-"/>
            </a:pPr>
            <a:r>
              <a:rPr lang="en-US" dirty="0"/>
              <a:t>More brand awareness</a:t>
            </a:r>
          </a:p>
          <a:p>
            <a:pPr marL="171450" lvl="0" indent="-171450">
              <a:buFontTx/>
              <a:buChar char="-"/>
            </a:pPr>
            <a:r>
              <a:rPr lang="en-US" dirty="0"/>
              <a:t>Risks</a:t>
            </a:r>
          </a:p>
          <a:p>
            <a:pPr marL="628650" lvl="1" indent="-171450">
              <a:buFontTx/>
              <a:buChar char="-"/>
            </a:pPr>
            <a:r>
              <a:rPr lang="en-US" dirty="0"/>
              <a:t>Customers misclassified or belong to multiple segments</a:t>
            </a:r>
          </a:p>
          <a:p>
            <a:pPr marL="1085850" lvl="2" indent="-171450">
              <a:buFontTx/>
              <a:buChar char="-"/>
            </a:pPr>
            <a:r>
              <a:rPr lang="en-US" dirty="0"/>
              <a:t>Causing customers to feel misaligned or alienated with the company</a:t>
            </a:r>
          </a:p>
          <a:p>
            <a:pPr marL="628650" lvl="1" indent="-171450">
              <a:buFontTx/>
              <a:buChar char="-"/>
            </a:pPr>
            <a:r>
              <a:rPr lang="en-US" dirty="0"/>
              <a:t>Customer segments could be too narrow or too wide</a:t>
            </a:r>
          </a:p>
          <a:p>
            <a:pPr marL="171450" lvl="0" indent="-171450">
              <a:buFontTx/>
              <a:buChar char="-"/>
            </a:pPr>
            <a:r>
              <a:rPr lang="en-US" dirty="0"/>
              <a:t>Further Analysis</a:t>
            </a:r>
          </a:p>
          <a:p>
            <a:pPr marL="628650" lvl="1" indent="-171450">
              <a:buFontTx/>
              <a:buChar char="-"/>
            </a:pPr>
            <a:r>
              <a:rPr lang="en-US" dirty="0"/>
              <a:t>Get more data to make segments more clearly defined</a:t>
            </a:r>
          </a:p>
          <a:p>
            <a:pPr marL="628650" lvl="1" indent="-171450">
              <a:buFontTx/>
              <a:buChar char="-"/>
            </a:pPr>
            <a:r>
              <a:rPr lang="en-US" dirty="0"/>
              <a:t>Clearly Define segment parameters so that you add new customers to their respective segment quicky</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008265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8/5/2022</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Unsupervised Learning Capstone Project</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8/5/2022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8/5/2022</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Unsupervised Learning Capstone Project</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8/5/2022</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8/5/2022</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Unsupervised Learning Capstone Project</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8/5/2022</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Unsupervised Learning Capstone Project</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8/5/2022</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Unsupervised Learning Capstone Project</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8/5/2022</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Unsupervised Learning Capstone Project</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8/5/2022</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Unsupervised Learning Capstone Project</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8/5/2022</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Unsupervised Learning Capstone Project</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8/5/2022</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Unsupervised Learning Capstone Project</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8/5/2022</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Unsupervised Learning Capstone Project</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8/5/2022</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Unsupervised Learning Capstone Project</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8/5/2022</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Unsupervised Learning Capstone Project</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slide" Target="slide15.xml"/><Relationship Id="rId4" Type="http://schemas.openxmlformats.org/officeDocument/2006/relationships/slide" Target="slide14.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slide" Target="slide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Unsupervised Learning Capstone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Marcus Hendricks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F2FC-46AB-4813-0AAE-481F2FE46FDF}"/>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9331422C-186E-6AD0-5333-BEFB56481E2E}"/>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F151B491-6B03-24C5-F22E-F5871E56B78E}"/>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A09025A0-E1E2-8F7E-0635-291A43C5A3B1}"/>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A3544C97-93B8-4E89-89FE-AEBADCB8626A}"/>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305440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8" name="Picture 7">
            <a:extLst>
              <a:ext uri="{FF2B5EF4-FFF2-40B4-BE49-F238E27FC236}">
                <a16:creationId xmlns:a16="http://schemas.microsoft.com/office/drawing/2014/main" id="{26FEDE27-80D1-8FC1-9381-0C7C44F7FD6F}"/>
              </a:ext>
            </a:extLst>
          </p:cNvPr>
          <p:cNvPicPr>
            <a:picLocks noChangeAspect="1"/>
          </p:cNvPicPr>
          <p:nvPr/>
        </p:nvPicPr>
        <p:blipFill>
          <a:blip r:embed="rId2"/>
          <a:stretch>
            <a:fillRect/>
          </a:stretch>
        </p:blipFill>
        <p:spPr>
          <a:xfrm>
            <a:off x="1871662" y="1530903"/>
            <a:ext cx="8448675" cy="4838700"/>
          </a:xfrm>
          <a:prstGeom prst="rect">
            <a:avLst/>
          </a:prstGeom>
        </p:spPr>
      </p:pic>
      <p:sp>
        <p:nvSpPr>
          <p:cNvPr id="11" name="Title 1">
            <a:extLst>
              <a:ext uri="{FF2B5EF4-FFF2-40B4-BE49-F238E27FC236}">
                <a16:creationId xmlns:a16="http://schemas.microsoft.com/office/drawing/2014/main" id="{3AB89C6A-B54E-3F27-3E2C-C13B1F9866E5}"/>
              </a:ext>
            </a:extLst>
          </p:cNvPr>
          <p:cNvSpPr txBox="1">
            <a:spLocks/>
          </p:cNvSpPr>
          <p:nvPr/>
        </p:nvSpPr>
        <p:spPr>
          <a:xfrm>
            <a:off x="838199" y="948015"/>
            <a:ext cx="3507770"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Correlation Plot</a:t>
            </a:r>
          </a:p>
        </p:txBody>
      </p:sp>
    </p:spTree>
    <p:extLst>
      <p:ext uri="{BB962C8B-B14F-4D97-AF65-F5344CB8AC3E}">
        <p14:creationId xmlns:p14="http://schemas.microsoft.com/office/powerpoint/2010/main" val="104331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2284715" y="945278"/>
            <a:ext cx="3507770"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T-SNE Plot</a:t>
            </a:r>
          </a:p>
        </p:txBody>
      </p:sp>
      <p:pic>
        <p:nvPicPr>
          <p:cNvPr id="3" name="Picture 2">
            <a:extLst>
              <a:ext uri="{FF2B5EF4-FFF2-40B4-BE49-F238E27FC236}">
                <a16:creationId xmlns:a16="http://schemas.microsoft.com/office/drawing/2014/main" id="{3042569E-C681-5610-42C8-851F9A64170F}"/>
              </a:ext>
            </a:extLst>
          </p:cNvPr>
          <p:cNvPicPr>
            <a:picLocks noChangeAspect="1"/>
          </p:cNvPicPr>
          <p:nvPr/>
        </p:nvPicPr>
        <p:blipFill>
          <a:blip r:embed="rId2"/>
          <a:stretch>
            <a:fillRect/>
          </a:stretch>
        </p:blipFill>
        <p:spPr>
          <a:xfrm>
            <a:off x="1590883" y="1776444"/>
            <a:ext cx="3981033" cy="3810330"/>
          </a:xfrm>
          <a:prstGeom prst="rect">
            <a:avLst/>
          </a:prstGeom>
        </p:spPr>
      </p:pic>
      <p:pic>
        <p:nvPicPr>
          <p:cNvPr id="7" name="Picture 6">
            <a:extLst>
              <a:ext uri="{FF2B5EF4-FFF2-40B4-BE49-F238E27FC236}">
                <a16:creationId xmlns:a16="http://schemas.microsoft.com/office/drawing/2014/main" id="{1CCCAA22-7E1B-22CE-EF24-93B397E286A3}"/>
              </a:ext>
            </a:extLst>
          </p:cNvPr>
          <p:cNvPicPr>
            <a:picLocks noChangeAspect="1"/>
          </p:cNvPicPr>
          <p:nvPr/>
        </p:nvPicPr>
        <p:blipFill>
          <a:blip r:embed="rId3"/>
          <a:stretch>
            <a:fillRect/>
          </a:stretch>
        </p:blipFill>
        <p:spPr>
          <a:xfrm>
            <a:off x="6620084" y="1733134"/>
            <a:ext cx="3981032" cy="3853640"/>
          </a:xfrm>
          <a:prstGeom prst="rect">
            <a:avLst/>
          </a:prstGeom>
        </p:spPr>
      </p:pic>
      <p:sp>
        <p:nvSpPr>
          <p:cNvPr id="9" name="Title 1">
            <a:extLst>
              <a:ext uri="{FF2B5EF4-FFF2-40B4-BE49-F238E27FC236}">
                <a16:creationId xmlns:a16="http://schemas.microsoft.com/office/drawing/2014/main" id="{3845B8D2-5DDF-ED2D-A284-1B5973F6D582}"/>
              </a:ext>
            </a:extLst>
          </p:cNvPr>
          <p:cNvSpPr txBox="1">
            <a:spLocks/>
          </p:cNvSpPr>
          <p:nvPr/>
        </p:nvSpPr>
        <p:spPr>
          <a:xfrm>
            <a:off x="6856715" y="948015"/>
            <a:ext cx="3507770"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PCA Plot</a:t>
            </a:r>
          </a:p>
        </p:txBody>
      </p:sp>
    </p:spTree>
    <p:extLst>
      <p:ext uri="{BB962C8B-B14F-4D97-AF65-F5344CB8AC3E}">
        <p14:creationId xmlns:p14="http://schemas.microsoft.com/office/powerpoint/2010/main" val="203683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 – K-Means</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13</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838199" y="948015"/>
            <a:ext cx="3507770"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K-Means K=3 PCA Plot</a:t>
            </a:r>
          </a:p>
        </p:txBody>
      </p:sp>
      <p:pic>
        <p:nvPicPr>
          <p:cNvPr id="3" name="Picture 2">
            <a:extLst>
              <a:ext uri="{FF2B5EF4-FFF2-40B4-BE49-F238E27FC236}">
                <a16:creationId xmlns:a16="http://schemas.microsoft.com/office/drawing/2014/main" id="{744A35E5-1FF3-96AE-098C-49E52731B5CC}"/>
              </a:ext>
            </a:extLst>
          </p:cNvPr>
          <p:cNvPicPr>
            <a:picLocks noChangeAspect="1"/>
          </p:cNvPicPr>
          <p:nvPr/>
        </p:nvPicPr>
        <p:blipFill>
          <a:blip r:embed="rId2"/>
          <a:stretch>
            <a:fillRect/>
          </a:stretch>
        </p:blipFill>
        <p:spPr>
          <a:xfrm>
            <a:off x="953712" y="1896390"/>
            <a:ext cx="5255376" cy="3659652"/>
          </a:xfrm>
          <a:prstGeom prst="rect">
            <a:avLst/>
          </a:prstGeom>
        </p:spPr>
      </p:pic>
      <p:pic>
        <p:nvPicPr>
          <p:cNvPr id="7" name="Picture 6">
            <a:extLst>
              <a:ext uri="{FF2B5EF4-FFF2-40B4-BE49-F238E27FC236}">
                <a16:creationId xmlns:a16="http://schemas.microsoft.com/office/drawing/2014/main" id="{2C543BE3-98F6-2674-BDAF-59A03FF6CA0D}"/>
              </a:ext>
            </a:extLst>
          </p:cNvPr>
          <p:cNvPicPr>
            <a:picLocks noChangeAspect="1"/>
          </p:cNvPicPr>
          <p:nvPr/>
        </p:nvPicPr>
        <p:blipFill>
          <a:blip r:embed="rId3"/>
          <a:stretch>
            <a:fillRect/>
          </a:stretch>
        </p:blipFill>
        <p:spPr>
          <a:xfrm>
            <a:off x="6568418" y="2318136"/>
            <a:ext cx="4084363" cy="1408080"/>
          </a:xfrm>
          <a:prstGeom prst="rect">
            <a:avLst/>
          </a:prstGeom>
        </p:spPr>
      </p:pic>
    </p:spTree>
    <p:extLst>
      <p:ext uri="{BB962C8B-B14F-4D97-AF65-F5344CB8AC3E}">
        <p14:creationId xmlns:p14="http://schemas.microsoft.com/office/powerpoint/2010/main" val="334716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 – K-</a:t>
            </a:r>
            <a:r>
              <a:rPr lang="en-US" dirty="0" err="1"/>
              <a:t>Mediods</a:t>
            </a:r>
            <a:endParaRPr lang="en-US" dirty="0"/>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838198" y="948015"/>
            <a:ext cx="3723527"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K-</a:t>
            </a:r>
            <a:r>
              <a:rPr lang="en-US" sz="2000" dirty="0" err="1"/>
              <a:t>Mediods</a:t>
            </a:r>
            <a:r>
              <a:rPr lang="en-US" sz="2000" dirty="0"/>
              <a:t> K=3 PCA Plot</a:t>
            </a:r>
          </a:p>
        </p:txBody>
      </p:sp>
      <p:pic>
        <p:nvPicPr>
          <p:cNvPr id="8" name="Picture 7">
            <a:extLst>
              <a:ext uri="{FF2B5EF4-FFF2-40B4-BE49-F238E27FC236}">
                <a16:creationId xmlns:a16="http://schemas.microsoft.com/office/drawing/2014/main" id="{52FBAAD2-739B-723E-C5F4-068EC7DC7ED8}"/>
              </a:ext>
            </a:extLst>
          </p:cNvPr>
          <p:cNvPicPr>
            <a:picLocks noChangeAspect="1"/>
          </p:cNvPicPr>
          <p:nvPr/>
        </p:nvPicPr>
        <p:blipFill>
          <a:blip r:embed="rId2"/>
          <a:stretch>
            <a:fillRect/>
          </a:stretch>
        </p:blipFill>
        <p:spPr>
          <a:xfrm>
            <a:off x="840624" y="1896491"/>
            <a:ext cx="5255376" cy="3659450"/>
          </a:xfrm>
          <a:prstGeom prst="rect">
            <a:avLst/>
          </a:prstGeom>
        </p:spPr>
      </p:pic>
      <p:pic>
        <p:nvPicPr>
          <p:cNvPr id="9" name="Picture 8">
            <a:extLst>
              <a:ext uri="{FF2B5EF4-FFF2-40B4-BE49-F238E27FC236}">
                <a16:creationId xmlns:a16="http://schemas.microsoft.com/office/drawing/2014/main" id="{F768EA9C-015F-E952-BFC0-83711FBCF065}"/>
              </a:ext>
            </a:extLst>
          </p:cNvPr>
          <p:cNvPicPr>
            <a:picLocks noChangeAspect="1"/>
          </p:cNvPicPr>
          <p:nvPr/>
        </p:nvPicPr>
        <p:blipFill>
          <a:blip r:embed="rId3"/>
          <a:stretch>
            <a:fillRect/>
          </a:stretch>
        </p:blipFill>
        <p:spPr>
          <a:xfrm>
            <a:off x="6569815" y="2406427"/>
            <a:ext cx="4081569" cy="1319789"/>
          </a:xfrm>
          <a:prstGeom prst="rect">
            <a:avLst/>
          </a:prstGeom>
        </p:spPr>
      </p:pic>
    </p:spTree>
    <p:extLst>
      <p:ext uri="{BB962C8B-B14F-4D97-AF65-F5344CB8AC3E}">
        <p14:creationId xmlns:p14="http://schemas.microsoft.com/office/powerpoint/2010/main" val="2302766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 – HC Clustering</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838200" y="945278"/>
            <a:ext cx="4954285"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Euclidean distance and Ward Linkage </a:t>
            </a:r>
            <a:r>
              <a:rPr lang="en-US" sz="2000" dirty="0" err="1"/>
              <a:t>dendogram</a:t>
            </a:r>
            <a:endParaRPr lang="en-US" sz="2000" dirty="0"/>
          </a:p>
        </p:txBody>
      </p:sp>
      <p:sp>
        <p:nvSpPr>
          <p:cNvPr id="9" name="Title 1">
            <a:extLst>
              <a:ext uri="{FF2B5EF4-FFF2-40B4-BE49-F238E27FC236}">
                <a16:creationId xmlns:a16="http://schemas.microsoft.com/office/drawing/2014/main" id="{3845B8D2-5DDF-ED2D-A284-1B5973F6D582}"/>
              </a:ext>
            </a:extLst>
          </p:cNvPr>
          <p:cNvSpPr txBox="1">
            <a:spLocks/>
          </p:cNvSpPr>
          <p:nvPr/>
        </p:nvSpPr>
        <p:spPr>
          <a:xfrm>
            <a:off x="6856715" y="948015"/>
            <a:ext cx="3507770" cy="641742"/>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Hierarchical clustering K=3 PCA plot</a:t>
            </a:r>
          </a:p>
        </p:txBody>
      </p:sp>
      <p:pic>
        <p:nvPicPr>
          <p:cNvPr id="8" name="Picture 7">
            <a:extLst>
              <a:ext uri="{FF2B5EF4-FFF2-40B4-BE49-F238E27FC236}">
                <a16:creationId xmlns:a16="http://schemas.microsoft.com/office/drawing/2014/main" id="{A171A736-D0A9-6155-D0DF-5F53F96096F3}"/>
              </a:ext>
            </a:extLst>
          </p:cNvPr>
          <p:cNvPicPr>
            <a:picLocks noChangeAspect="1"/>
          </p:cNvPicPr>
          <p:nvPr/>
        </p:nvPicPr>
        <p:blipFill>
          <a:blip r:embed="rId2"/>
          <a:stretch>
            <a:fillRect/>
          </a:stretch>
        </p:blipFill>
        <p:spPr>
          <a:xfrm>
            <a:off x="732366" y="1733134"/>
            <a:ext cx="5060119" cy="2371550"/>
          </a:xfrm>
          <a:prstGeom prst="rect">
            <a:avLst/>
          </a:prstGeom>
        </p:spPr>
      </p:pic>
      <p:pic>
        <p:nvPicPr>
          <p:cNvPr id="10" name="Picture 9">
            <a:extLst>
              <a:ext uri="{FF2B5EF4-FFF2-40B4-BE49-F238E27FC236}">
                <a16:creationId xmlns:a16="http://schemas.microsoft.com/office/drawing/2014/main" id="{43E4E292-6447-6179-46D1-557A9FEFC083}"/>
              </a:ext>
            </a:extLst>
          </p:cNvPr>
          <p:cNvPicPr>
            <a:picLocks noChangeAspect="1"/>
          </p:cNvPicPr>
          <p:nvPr/>
        </p:nvPicPr>
        <p:blipFill>
          <a:blip r:embed="rId3"/>
          <a:stretch>
            <a:fillRect/>
          </a:stretch>
        </p:blipFill>
        <p:spPr>
          <a:xfrm>
            <a:off x="6096000" y="1733134"/>
            <a:ext cx="5060118" cy="3516961"/>
          </a:xfrm>
          <a:prstGeom prst="rect">
            <a:avLst/>
          </a:prstGeom>
        </p:spPr>
      </p:pic>
      <p:pic>
        <p:nvPicPr>
          <p:cNvPr id="12" name="Picture 11">
            <a:extLst>
              <a:ext uri="{FF2B5EF4-FFF2-40B4-BE49-F238E27FC236}">
                <a16:creationId xmlns:a16="http://schemas.microsoft.com/office/drawing/2014/main" id="{5CB23E65-3E89-6017-2FD2-6DA09816018E}"/>
              </a:ext>
            </a:extLst>
          </p:cNvPr>
          <p:cNvPicPr>
            <a:picLocks noChangeAspect="1"/>
          </p:cNvPicPr>
          <p:nvPr/>
        </p:nvPicPr>
        <p:blipFill>
          <a:blip r:embed="rId4"/>
          <a:stretch>
            <a:fillRect/>
          </a:stretch>
        </p:blipFill>
        <p:spPr>
          <a:xfrm>
            <a:off x="7381840" y="5250095"/>
            <a:ext cx="2457519" cy="1106255"/>
          </a:xfrm>
          <a:prstGeom prst="rect">
            <a:avLst/>
          </a:prstGeom>
        </p:spPr>
      </p:pic>
    </p:spTree>
    <p:extLst>
      <p:ext uri="{BB962C8B-B14F-4D97-AF65-F5344CB8AC3E}">
        <p14:creationId xmlns:p14="http://schemas.microsoft.com/office/powerpoint/2010/main" val="226287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 – DBSCAN</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838198" y="948015"/>
            <a:ext cx="3723527"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DBSCAN K=3 PCA Plot</a:t>
            </a:r>
          </a:p>
        </p:txBody>
      </p:sp>
      <p:pic>
        <p:nvPicPr>
          <p:cNvPr id="3" name="Picture 2">
            <a:extLst>
              <a:ext uri="{FF2B5EF4-FFF2-40B4-BE49-F238E27FC236}">
                <a16:creationId xmlns:a16="http://schemas.microsoft.com/office/drawing/2014/main" id="{3503C688-7F38-3B16-0920-FF0050623A38}"/>
              </a:ext>
            </a:extLst>
          </p:cNvPr>
          <p:cNvPicPr>
            <a:picLocks noChangeAspect="1"/>
          </p:cNvPicPr>
          <p:nvPr/>
        </p:nvPicPr>
        <p:blipFill>
          <a:blip r:embed="rId2"/>
          <a:stretch>
            <a:fillRect/>
          </a:stretch>
        </p:blipFill>
        <p:spPr>
          <a:xfrm>
            <a:off x="836207" y="1896491"/>
            <a:ext cx="5259793" cy="3659450"/>
          </a:xfrm>
          <a:prstGeom prst="rect">
            <a:avLst/>
          </a:prstGeom>
        </p:spPr>
      </p:pic>
      <p:pic>
        <p:nvPicPr>
          <p:cNvPr id="10" name="Picture 9">
            <a:extLst>
              <a:ext uri="{FF2B5EF4-FFF2-40B4-BE49-F238E27FC236}">
                <a16:creationId xmlns:a16="http://schemas.microsoft.com/office/drawing/2014/main" id="{9E1313A1-68A2-6E39-A7FF-BDAD294AB60D}"/>
              </a:ext>
            </a:extLst>
          </p:cNvPr>
          <p:cNvPicPr>
            <a:picLocks noChangeAspect="1"/>
          </p:cNvPicPr>
          <p:nvPr/>
        </p:nvPicPr>
        <p:blipFill>
          <a:blip r:embed="rId3"/>
          <a:stretch>
            <a:fillRect/>
          </a:stretch>
        </p:blipFill>
        <p:spPr>
          <a:xfrm>
            <a:off x="6674724" y="2562668"/>
            <a:ext cx="2957351" cy="1163548"/>
          </a:xfrm>
          <a:prstGeom prst="rect">
            <a:avLst/>
          </a:prstGeom>
        </p:spPr>
      </p:pic>
    </p:spTree>
    <p:extLst>
      <p:ext uri="{BB962C8B-B14F-4D97-AF65-F5344CB8AC3E}">
        <p14:creationId xmlns:p14="http://schemas.microsoft.com/office/powerpoint/2010/main" val="87442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7DB-214D-0C30-9BF5-9B1A1070648C}"/>
              </a:ext>
            </a:extLst>
          </p:cNvPr>
          <p:cNvSpPr>
            <a:spLocks noGrp="1"/>
          </p:cNvSpPr>
          <p:nvPr>
            <p:ph type="title"/>
          </p:nvPr>
        </p:nvSpPr>
        <p:spPr>
          <a:xfrm>
            <a:off x="838200" y="365126"/>
            <a:ext cx="10515600" cy="641742"/>
          </a:xfrm>
        </p:spPr>
        <p:txBody>
          <a:bodyPr/>
          <a:lstStyle/>
          <a:p>
            <a:r>
              <a:rPr lang="en-US" dirty="0"/>
              <a:t>Appendix – GMM</a:t>
            </a:r>
          </a:p>
        </p:txBody>
      </p:sp>
      <p:sp>
        <p:nvSpPr>
          <p:cNvPr id="4" name="Date Placeholder 3">
            <a:extLst>
              <a:ext uri="{FF2B5EF4-FFF2-40B4-BE49-F238E27FC236}">
                <a16:creationId xmlns:a16="http://schemas.microsoft.com/office/drawing/2014/main" id="{966F69E4-C520-7D5C-8B54-4186CCEC4D50}"/>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E193C533-8123-716C-B7A2-C700255E23E5}"/>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6CBBD2F0-6238-8B7C-C56F-7BC34FF8D893}"/>
              </a:ext>
            </a:extLst>
          </p:cNvPr>
          <p:cNvSpPr>
            <a:spLocks noGrp="1"/>
          </p:cNvSpPr>
          <p:nvPr>
            <p:ph type="sldNum" sz="quarter" idx="12"/>
          </p:nvPr>
        </p:nvSpPr>
        <p:spPr/>
        <p:txBody>
          <a:bodyPr/>
          <a:lstStyle/>
          <a:p>
            <a:fld id="{B5CEABB6-07DC-46E8-9B57-56EC44A396E5}" type="slidenum">
              <a:rPr lang="en-US" smtClean="0"/>
              <a:t>17</a:t>
            </a:fld>
            <a:endParaRPr lang="en-US" dirty="0"/>
          </a:p>
        </p:txBody>
      </p:sp>
      <p:sp>
        <p:nvSpPr>
          <p:cNvPr id="11" name="Title 1">
            <a:extLst>
              <a:ext uri="{FF2B5EF4-FFF2-40B4-BE49-F238E27FC236}">
                <a16:creationId xmlns:a16="http://schemas.microsoft.com/office/drawing/2014/main" id="{3AB89C6A-B54E-3F27-3E2C-C13B1F9866E5}"/>
              </a:ext>
            </a:extLst>
          </p:cNvPr>
          <p:cNvSpPr txBox="1">
            <a:spLocks/>
          </p:cNvSpPr>
          <p:nvPr/>
        </p:nvSpPr>
        <p:spPr>
          <a:xfrm>
            <a:off x="838198" y="948015"/>
            <a:ext cx="5257731" cy="6417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dirty="0"/>
              <a:t>Gaussian Mixture Model (GMM) K=3 PCA Plot</a:t>
            </a:r>
          </a:p>
        </p:txBody>
      </p:sp>
      <p:pic>
        <p:nvPicPr>
          <p:cNvPr id="3" name="Picture 2">
            <a:extLst>
              <a:ext uri="{FF2B5EF4-FFF2-40B4-BE49-F238E27FC236}">
                <a16:creationId xmlns:a16="http://schemas.microsoft.com/office/drawing/2014/main" id="{A9442429-6DFA-5757-EE00-A4992F57CD2E}"/>
              </a:ext>
            </a:extLst>
          </p:cNvPr>
          <p:cNvPicPr>
            <a:picLocks noChangeAspect="1"/>
          </p:cNvPicPr>
          <p:nvPr/>
        </p:nvPicPr>
        <p:blipFill>
          <a:blip r:embed="rId2"/>
          <a:stretch>
            <a:fillRect/>
          </a:stretch>
        </p:blipFill>
        <p:spPr>
          <a:xfrm>
            <a:off x="838198" y="1896491"/>
            <a:ext cx="5257731" cy="3659450"/>
          </a:xfrm>
          <a:prstGeom prst="rect">
            <a:avLst/>
          </a:prstGeom>
        </p:spPr>
      </p:pic>
      <p:pic>
        <p:nvPicPr>
          <p:cNvPr id="7" name="Picture 6">
            <a:extLst>
              <a:ext uri="{FF2B5EF4-FFF2-40B4-BE49-F238E27FC236}">
                <a16:creationId xmlns:a16="http://schemas.microsoft.com/office/drawing/2014/main" id="{411E88D9-F6C8-94A0-2BFA-036F09CFF914}"/>
              </a:ext>
            </a:extLst>
          </p:cNvPr>
          <p:cNvPicPr>
            <a:picLocks noChangeAspect="1"/>
          </p:cNvPicPr>
          <p:nvPr/>
        </p:nvPicPr>
        <p:blipFill>
          <a:blip r:embed="rId3"/>
          <a:stretch>
            <a:fillRect/>
          </a:stretch>
        </p:blipFill>
        <p:spPr>
          <a:xfrm>
            <a:off x="6781800" y="2058423"/>
            <a:ext cx="2743200" cy="1667793"/>
          </a:xfrm>
          <a:prstGeom prst="rect">
            <a:avLst/>
          </a:prstGeom>
        </p:spPr>
      </p:pic>
    </p:spTree>
    <p:extLst>
      <p:ext uri="{BB962C8B-B14F-4D97-AF65-F5344CB8AC3E}">
        <p14:creationId xmlns:p14="http://schemas.microsoft.com/office/powerpoint/2010/main" val="353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7365-52D8-D143-39E7-042B543EDC6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6FA069B-F5FD-9759-763A-C1EB87FEE259}"/>
              </a:ext>
            </a:extLst>
          </p:cNvPr>
          <p:cNvSpPr>
            <a:spLocks noGrp="1"/>
          </p:cNvSpPr>
          <p:nvPr>
            <p:ph idx="1"/>
          </p:nvPr>
        </p:nvSpPr>
        <p:spPr>
          <a:xfrm>
            <a:off x="1333498" y="2924175"/>
            <a:ext cx="4202807" cy="2654504"/>
          </a:xfrm>
        </p:spPr>
        <p:txBody>
          <a:bodyPr>
            <a:normAutofit/>
          </a:bodyPr>
          <a:lstStyle/>
          <a:p>
            <a:r>
              <a:rPr lang="en-US" sz="1600" dirty="0"/>
              <a:t>Executive Summary			3</a:t>
            </a:r>
          </a:p>
          <a:p>
            <a:r>
              <a:rPr lang="en-US" sz="1600" dirty="0"/>
              <a:t>Problem Summary			4</a:t>
            </a:r>
          </a:p>
          <a:p>
            <a:r>
              <a:rPr lang="en-US" sz="1600" dirty="0"/>
              <a:t>Solution Summary			5</a:t>
            </a:r>
          </a:p>
          <a:p>
            <a:r>
              <a:rPr lang="en-US" sz="1600" dirty="0"/>
              <a:t>Recommendations for Implementation	8</a:t>
            </a:r>
          </a:p>
          <a:p>
            <a:r>
              <a:rPr lang="en-US" sz="1600" dirty="0"/>
              <a:t>Appendix		</a:t>
            </a:r>
            <a:r>
              <a:rPr lang="en-US" sz="1500" dirty="0"/>
              <a:t>		11</a:t>
            </a:r>
          </a:p>
        </p:txBody>
      </p:sp>
      <p:sp>
        <p:nvSpPr>
          <p:cNvPr id="4" name="Date Placeholder 3">
            <a:extLst>
              <a:ext uri="{FF2B5EF4-FFF2-40B4-BE49-F238E27FC236}">
                <a16:creationId xmlns:a16="http://schemas.microsoft.com/office/drawing/2014/main" id="{4EACFEDF-241A-AD9B-0705-3D369AF4F90B}"/>
              </a:ext>
            </a:extLst>
          </p:cNvPr>
          <p:cNvSpPr>
            <a:spLocks noGrp="1"/>
          </p:cNvSpPr>
          <p:nvPr>
            <p:ph type="dt" sz="half" idx="10"/>
          </p:nvPr>
        </p:nvSpPr>
        <p:spPr/>
        <p:txBody>
          <a:bodyPr/>
          <a:lstStyle/>
          <a:p>
            <a:r>
              <a:rPr lang="en-US"/>
              <a:t>8/5/2022</a:t>
            </a:r>
            <a:endParaRPr lang="en-US" dirty="0"/>
          </a:p>
        </p:txBody>
      </p:sp>
      <p:sp>
        <p:nvSpPr>
          <p:cNvPr id="5" name="Footer Placeholder 4">
            <a:extLst>
              <a:ext uri="{FF2B5EF4-FFF2-40B4-BE49-F238E27FC236}">
                <a16:creationId xmlns:a16="http://schemas.microsoft.com/office/drawing/2014/main" id="{C35B5075-5766-B80A-0274-8723D4B9DE8C}"/>
              </a:ext>
            </a:extLst>
          </p:cNvPr>
          <p:cNvSpPr>
            <a:spLocks noGrp="1"/>
          </p:cNvSpPr>
          <p:nvPr>
            <p:ph type="ftr" sz="quarter" idx="11"/>
          </p:nvPr>
        </p:nvSpPr>
        <p:spPr/>
        <p:txBody>
          <a:bodyPr/>
          <a:lstStyle/>
          <a:p>
            <a:r>
              <a:rPr lang="en-US" dirty="0"/>
              <a:t>Unsupervised Learning Capstone Project</a:t>
            </a:r>
          </a:p>
        </p:txBody>
      </p:sp>
      <p:sp>
        <p:nvSpPr>
          <p:cNvPr id="6" name="Slide Number Placeholder 5">
            <a:extLst>
              <a:ext uri="{FF2B5EF4-FFF2-40B4-BE49-F238E27FC236}">
                <a16:creationId xmlns:a16="http://schemas.microsoft.com/office/drawing/2014/main" id="{85064238-CAAA-0BDC-ED2D-4B0014167745}"/>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397295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C093-4585-2844-D2F7-A6CB99A34955}"/>
              </a:ext>
            </a:extLst>
          </p:cNvPr>
          <p:cNvSpPr>
            <a:spLocks noGrp="1"/>
          </p:cNvSpPr>
          <p:nvPr>
            <p:ph type="title"/>
          </p:nvPr>
        </p:nvSpPr>
        <p:spPr>
          <a:xfrm>
            <a:off x="5921828" y="301096"/>
            <a:ext cx="5431971" cy="846301"/>
          </a:xfrm>
        </p:spPr>
        <p:txBody>
          <a:bodyPr/>
          <a:lstStyle/>
          <a:p>
            <a:r>
              <a:rPr lang="en-US" dirty="0"/>
              <a:t>Executive Summary</a:t>
            </a:r>
          </a:p>
        </p:txBody>
      </p:sp>
      <p:sp>
        <p:nvSpPr>
          <p:cNvPr id="6" name="Text Placeholder 5">
            <a:extLst>
              <a:ext uri="{FF2B5EF4-FFF2-40B4-BE49-F238E27FC236}">
                <a16:creationId xmlns:a16="http://schemas.microsoft.com/office/drawing/2014/main" id="{CAD0EE89-E2F9-8CC6-C9BA-C7450715048E}"/>
              </a:ext>
            </a:extLst>
          </p:cNvPr>
          <p:cNvSpPr>
            <a:spLocks noGrp="1"/>
          </p:cNvSpPr>
          <p:nvPr>
            <p:ph type="body" sz="quarter" idx="24"/>
          </p:nvPr>
        </p:nvSpPr>
        <p:spPr>
          <a:xfrm>
            <a:off x="5921828" y="813732"/>
            <a:ext cx="5431971" cy="3642954"/>
          </a:xfrm>
        </p:spPr>
        <p:txBody>
          <a:bodyPr>
            <a:normAutofit/>
          </a:bodyPr>
          <a:lstStyle/>
          <a:p>
            <a:pPr marL="285750" indent="-285750">
              <a:buFont typeface="Arial" panose="020B0604020202020204" pitchFamily="34" charset="0"/>
              <a:buChar char="•"/>
            </a:pPr>
            <a:r>
              <a:rPr lang="en-US" sz="1600" dirty="0"/>
              <a:t>Companies want to get to know their customers better and to increase their profits</a:t>
            </a:r>
          </a:p>
          <a:p>
            <a:pPr marL="285750" indent="-285750">
              <a:buFont typeface="Arial" panose="020B0604020202020204" pitchFamily="34" charset="0"/>
              <a:buChar char="•"/>
            </a:pPr>
            <a:r>
              <a:rPr lang="en-US" sz="1600" b="1" dirty="0"/>
              <a:t>Customer Segmentation </a:t>
            </a:r>
            <a:r>
              <a:rPr lang="en-US" sz="1600" dirty="0"/>
              <a:t>is the process of dividing a dataset of customers into groups of similar customers based on certain common characteristics</a:t>
            </a:r>
          </a:p>
          <a:p>
            <a:pPr marL="285750" indent="-285750">
              <a:buFont typeface="Arial" panose="020B0604020202020204" pitchFamily="34" charset="0"/>
              <a:buChar char="•"/>
            </a:pPr>
            <a:r>
              <a:rPr lang="en-US" sz="1600" dirty="0"/>
              <a:t>Benefits</a:t>
            </a:r>
          </a:p>
          <a:p>
            <a:pPr marL="971550" lvl="1" indent="-285750"/>
            <a:r>
              <a:rPr lang="en-US" sz="1400" dirty="0"/>
              <a:t>Optimize Return on Investment</a:t>
            </a:r>
          </a:p>
          <a:p>
            <a:pPr marL="971550" lvl="1" indent="-285750"/>
            <a:r>
              <a:rPr lang="en-US" sz="1400" dirty="0"/>
              <a:t>Makes marketing more efficient</a:t>
            </a:r>
          </a:p>
          <a:p>
            <a:pPr marL="971550" lvl="1" indent="-285750"/>
            <a:r>
              <a:rPr lang="en-US" sz="1400" dirty="0"/>
              <a:t>More Customer retention and engagement</a:t>
            </a:r>
          </a:p>
          <a:p>
            <a:pPr marL="971550" lvl="1" indent="-285750"/>
            <a:r>
              <a:rPr lang="en-US" sz="1400" dirty="0"/>
              <a:t>Brand awareness</a:t>
            </a:r>
          </a:p>
          <a:p>
            <a:pPr marL="971550" lvl="1" indent="-285750"/>
            <a:endParaRPr lang="en-US" sz="1400" dirty="0"/>
          </a:p>
        </p:txBody>
      </p:sp>
      <p:sp>
        <p:nvSpPr>
          <p:cNvPr id="9" name="Date Placeholder 8">
            <a:extLst>
              <a:ext uri="{FF2B5EF4-FFF2-40B4-BE49-F238E27FC236}">
                <a16:creationId xmlns:a16="http://schemas.microsoft.com/office/drawing/2014/main" id="{04D547C1-5450-3CE7-2D74-49C2AAC71948}"/>
              </a:ext>
            </a:extLst>
          </p:cNvPr>
          <p:cNvSpPr>
            <a:spLocks noGrp="1"/>
          </p:cNvSpPr>
          <p:nvPr>
            <p:ph type="dt" sz="half" idx="10"/>
          </p:nvPr>
        </p:nvSpPr>
        <p:spPr/>
        <p:txBody>
          <a:bodyPr/>
          <a:lstStyle/>
          <a:p>
            <a:r>
              <a:rPr lang="en-US"/>
              <a:t>8/5/2022</a:t>
            </a:r>
            <a:endParaRPr lang="en-US" dirty="0"/>
          </a:p>
        </p:txBody>
      </p:sp>
      <p:sp>
        <p:nvSpPr>
          <p:cNvPr id="10" name="Footer Placeholder 9">
            <a:extLst>
              <a:ext uri="{FF2B5EF4-FFF2-40B4-BE49-F238E27FC236}">
                <a16:creationId xmlns:a16="http://schemas.microsoft.com/office/drawing/2014/main" id="{D3FAF98D-0DB4-9D39-AFC8-226DBA4C2B41}"/>
              </a:ext>
            </a:extLst>
          </p:cNvPr>
          <p:cNvSpPr>
            <a:spLocks noGrp="1"/>
          </p:cNvSpPr>
          <p:nvPr>
            <p:ph type="ftr" sz="quarter" idx="11"/>
          </p:nvPr>
        </p:nvSpPr>
        <p:spPr/>
        <p:txBody>
          <a:bodyPr/>
          <a:lstStyle/>
          <a:p>
            <a:r>
              <a:rPr lang="en-US" dirty="0"/>
              <a:t>Unsupervised Learning Capstone Project</a:t>
            </a:r>
          </a:p>
        </p:txBody>
      </p:sp>
      <p:sp>
        <p:nvSpPr>
          <p:cNvPr id="11" name="Slide Number Placeholder 10">
            <a:extLst>
              <a:ext uri="{FF2B5EF4-FFF2-40B4-BE49-F238E27FC236}">
                <a16:creationId xmlns:a16="http://schemas.microsoft.com/office/drawing/2014/main" id="{258146EB-2634-B986-9363-F336933B2EF8}"/>
              </a:ext>
            </a:extLst>
          </p:cNvPr>
          <p:cNvSpPr>
            <a:spLocks noGrp="1"/>
          </p:cNvSpPr>
          <p:nvPr>
            <p:ph type="sldNum" sz="quarter" idx="12"/>
          </p:nvPr>
        </p:nvSpPr>
        <p:spPr/>
        <p:txBody>
          <a:bodyPr/>
          <a:lstStyle/>
          <a:p>
            <a:fld id="{B5CEABB6-07DC-46E8-9B57-56EC44A396E5}" type="slidenum">
              <a:rPr lang="en-US" smtClean="0"/>
              <a:t>3</a:t>
            </a:fld>
            <a:endParaRPr lang="en-US" dirty="0"/>
          </a:p>
        </p:txBody>
      </p:sp>
      <p:pic>
        <p:nvPicPr>
          <p:cNvPr id="12" name="Picture 11">
            <a:extLst>
              <a:ext uri="{FF2B5EF4-FFF2-40B4-BE49-F238E27FC236}">
                <a16:creationId xmlns:a16="http://schemas.microsoft.com/office/drawing/2014/main" id="{63094095-6130-8638-4391-4AC7498CFC73}"/>
              </a:ext>
            </a:extLst>
          </p:cNvPr>
          <p:cNvPicPr>
            <a:picLocks noChangeAspect="1"/>
          </p:cNvPicPr>
          <p:nvPr/>
        </p:nvPicPr>
        <p:blipFill>
          <a:blip r:embed="rId3"/>
          <a:stretch>
            <a:fillRect/>
          </a:stretch>
        </p:blipFill>
        <p:spPr>
          <a:xfrm>
            <a:off x="6435324" y="3571348"/>
            <a:ext cx="4404978" cy="2967564"/>
          </a:xfrm>
          <a:prstGeom prst="rect">
            <a:avLst/>
          </a:prstGeom>
          <a:ln>
            <a:noFill/>
          </a:ln>
          <a:effectLst>
            <a:softEdge rad="112500"/>
          </a:effectLst>
        </p:spPr>
      </p:pic>
    </p:spTree>
    <p:extLst>
      <p:ext uri="{BB962C8B-B14F-4D97-AF65-F5344CB8AC3E}">
        <p14:creationId xmlns:p14="http://schemas.microsoft.com/office/powerpoint/2010/main" val="13392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 Summary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Customer Dataset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Things to consider: Variables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Things to consider: Clusters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Things to consider: Campaigns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196314"/>
            <a:ext cx="5539095" cy="1010842"/>
          </a:xfrm>
        </p:spPr>
        <p:txBody>
          <a:bodyPr>
            <a:normAutofit fontScale="92500" lnSpcReduction="10000"/>
          </a:bodyPr>
          <a:lstStyle/>
          <a:p>
            <a:r>
              <a:rPr lang="en-US" dirty="0"/>
              <a:t>A company has given a dataset with 27 Columns and 2240 data entries, with numerical and categorical variables ranging from income to education to various spending habits, and would like the best possible customer segments created using Unsupervised Learning ideas such as Dimensionality Reduction and Clustering</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362061"/>
            <a:ext cx="5539095" cy="1010842"/>
          </a:xfrm>
        </p:spPr>
        <p:txBody>
          <a:bodyPr>
            <a:normAutofit fontScale="92500" lnSpcReduction="20000"/>
          </a:bodyPr>
          <a:lstStyle/>
          <a:p>
            <a:pPr marL="285750" indent="-285750">
              <a:buFont typeface="Arial" panose="020B0604020202020204" pitchFamily="34" charset="0"/>
              <a:buChar char="•"/>
            </a:pPr>
            <a:r>
              <a:rPr lang="en-US" dirty="0"/>
              <a:t>What features/variables have the most correlation?</a:t>
            </a:r>
          </a:p>
          <a:p>
            <a:pPr marL="285750" indent="-285750">
              <a:buFont typeface="Arial" panose="020B0604020202020204" pitchFamily="34" charset="0"/>
              <a:buChar char="•"/>
            </a:pPr>
            <a:r>
              <a:rPr lang="en-US" dirty="0"/>
              <a:t>What variables have the most variance in the customers?</a:t>
            </a:r>
          </a:p>
          <a:p>
            <a:pPr marL="285750" indent="-285750">
              <a:buFont typeface="Arial" panose="020B0604020202020204" pitchFamily="34" charset="0"/>
              <a:buChar char="•"/>
            </a:pPr>
            <a:r>
              <a:rPr lang="en-US" dirty="0"/>
              <a:t>What are the most important variables to consider when segmenting customers? </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710502" y="3429000"/>
            <a:ext cx="5539095" cy="1145379"/>
          </a:xfrm>
        </p:spPr>
        <p:txBody>
          <a:bodyPr>
            <a:normAutofit fontScale="85000" lnSpcReduction="20000"/>
          </a:bodyPr>
          <a:lstStyle/>
          <a:p>
            <a:pPr marL="285750" indent="-285750">
              <a:buFont typeface="Arial" panose="020B0604020202020204" pitchFamily="34" charset="0"/>
              <a:buChar char="•"/>
            </a:pPr>
            <a:r>
              <a:rPr lang="en-US" sz="1500" dirty="0"/>
              <a:t>What is an appropriate number of clusters for segmenting customers? </a:t>
            </a:r>
          </a:p>
          <a:p>
            <a:pPr marL="285750" indent="-285750">
              <a:buFont typeface="Arial" panose="020B0604020202020204" pitchFamily="34" charset="0"/>
              <a:buChar char="•"/>
            </a:pPr>
            <a:r>
              <a:rPr lang="en-US" sz="1500" dirty="0"/>
              <a:t>What are the cluster profiles, and how are they different? </a:t>
            </a:r>
          </a:p>
          <a:p>
            <a:pPr marL="285750" indent="-285750">
              <a:buFont typeface="Arial" panose="020B0604020202020204" pitchFamily="34" charset="0"/>
              <a:buChar char="•"/>
            </a:pPr>
            <a:r>
              <a:rPr lang="en-US" sz="1500" dirty="0"/>
              <a:t>How can the cluster profiles be used to target customers for growth and increased revenue?</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900772"/>
            <a:ext cx="5539095" cy="1010842"/>
          </a:xfrm>
        </p:spPr>
        <p:txBody>
          <a:bodyPr>
            <a:normAutofit/>
          </a:bodyPr>
          <a:lstStyle/>
          <a:p>
            <a:pPr marL="285750" indent="-285750">
              <a:buFont typeface="Arial" panose="020B0604020202020204" pitchFamily="34" charset="0"/>
              <a:buChar char="•"/>
            </a:pPr>
            <a:r>
              <a:rPr lang="en-US" sz="1300" dirty="0"/>
              <a:t>How can campaigns be customized based on cluster profiles for a higher acceptance rate?</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8/5/2022</a:t>
            </a:r>
            <a:endParaRPr lang="en-US" dirty="0"/>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5029965" y="6356350"/>
            <a:ext cx="2290627" cy="365125"/>
          </a:xfrm>
        </p:spPr>
        <p:txBody>
          <a:bodyPr/>
          <a:lstStyle/>
          <a:p>
            <a:r>
              <a:rPr lang="en-US" dirty="0"/>
              <a:t>Unsupervised Learning Capstone Project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 Summary</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Explore/Clean Up the Data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Explore the data, clean up the data to make more sense of variables, feature engineer new variables, and univariate and bivariate analysis (See </a:t>
            </a:r>
            <a:r>
              <a:rPr lang="en-US" dirty="0">
                <a:hlinkClick r:id="rId3" action="ppaction://hlinksldjump"/>
              </a:rPr>
              <a:t>Correlation Plot</a:t>
            </a:r>
            <a:r>
              <a:rPr lang="en-US" dirty="0"/>
              <a: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T-SNE and PCA</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Reduce the dimensionality of the data, visualize it in 2 dimensions, and help reduce the multicollinearity between the variables (See </a:t>
            </a:r>
            <a:r>
              <a:rPr lang="en-US" dirty="0">
                <a:hlinkClick r:id="rId4" action="ppaction://hlinksldjump"/>
              </a:rPr>
              <a:t>T-SNE and PCA Plots</a:t>
            </a:r>
            <a:r>
              <a:rPr lang="en-US" dirty="0"/>
              <a:t>)</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244074" y="4330723"/>
            <a:ext cx="4514209" cy="581342"/>
          </a:xfrm>
        </p:spPr>
        <p:txBody>
          <a:bodyPr>
            <a:noAutofit/>
          </a:bodyPr>
          <a:lstStyle/>
          <a:p>
            <a:r>
              <a:rPr lang="en-US" dirty="0"/>
              <a:t>Use different Unsupervised Learning Methods and Algorithms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5664" y="4960218"/>
            <a:ext cx="4031030" cy="1057308"/>
          </a:xfrm>
        </p:spPr>
        <p:txBody>
          <a:bodyPr/>
          <a:lstStyle/>
          <a:p>
            <a:r>
              <a:rPr lang="en-US" dirty="0"/>
              <a:t>Use K-Means, K-</a:t>
            </a:r>
            <a:r>
              <a:rPr lang="en-US" dirty="0" err="1"/>
              <a:t>Mediods</a:t>
            </a:r>
            <a:r>
              <a:rPr lang="en-US" dirty="0"/>
              <a:t>, Hierarchical Clustering, DBSCAN, and Gaussian Mixture Models (GMM) to cluster customers into different segments</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581342"/>
          </a:xfrm>
        </p:spPr>
        <p:txBody>
          <a:bodyPr>
            <a:noAutofit/>
          </a:bodyPr>
          <a:lstStyle/>
          <a:p>
            <a:r>
              <a:rPr lang="en-US" dirty="0"/>
              <a:t>Compare and decide on best Clustering method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960218"/>
            <a:ext cx="4031030" cy="1057308"/>
          </a:xfrm>
        </p:spPr>
        <p:txBody>
          <a:bodyPr/>
          <a:lstStyle/>
          <a:p>
            <a:r>
              <a:rPr lang="en-US" dirty="0"/>
              <a:t>Compare segment customer profiles and Silhouette scores and decide on which method produced the best segmentation</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8/5/2022</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Unsupervised Learning Capstone Project</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9A09-F3F4-FAB0-E0D3-69F7E468F0C5}"/>
              </a:ext>
            </a:extLst>
          </p:cNvPr>
          <p:cNvSpPr>
            <a:spLocks noGrp="1"/>
          </p:cNvSpPr>
          <p:nvPr>
            <p:ph type="title"/>
          </p:nvPr>
        </p:nvSpPr>
        <p:spPr>
          <a:xfrm>
            <a:off x="1885155" y="363031"/>
            <a:ext cx="8421688" cy="1325563"/>
          </a:xfrm>
        </p:spPr>
        <p:txBody>
          <a:bodyPr/>
          <a:lstStyle/>
          <a:p>
            <a:r>
              <a:rPr lang="en-US" dirty="0"/>
              <a:t>Solution Summary Cont.</a:t>
            </a:r>
          </a:p>
        </p:txBody>
      </p:sp>
      <p:sp>
        <p:nvSpPr>
          <p:cNvPr id="3" name="Text Placeholder 2">
            <a:extLst>
              <a:ext uri="{FF2B5EF4-FFF2-40B4-BE49-F238E27FC236}">
                <a16:creationId xmlns:a16="http://schemas.microsoft.com/office/drawing/2014/main" id="{365A8B88-BE18-C9F5-58C4-EAF509E76AE9}"/>
              </a:ext>
            </a:extLst>
          </p:cNvPr>
          <p:cNvSpPr>
            <a:spLocks noGrp="1"/>
          </p:cNvSpPr>
          <p:nvPr>
            <p:ph type="body" idx="1"/>
          </p:nvPr>
        </p:nvSpPr>
        <p:spPr>
          <a:xfrm>
            <a:off x="1243103" y="1919884"/>
            <a:ext cx="2882475" cy="577454"/>
          </a:xfrm>
        </p:spPr>
        <p:txBody>
          <a:bodyPr/>
          <a:lstStyle/>
          <a:p>
            <a:r>
              <a:rPr lang="en-US" dirty="0"/>
              <a:t>K-Means</a:t>
            </a:r>
          </a:p>
        </p:txBody>
      </p:sp>
      <p:sp>
        <p:nvSpPr>
          <p:cNvPr id="4" name="Content Placeholder 3">
            <a:extLst>
              <a:ext uri="{FF2B5EF4-FFF2-40B4-BE49-F238E27FC236}">
                <a16:creationId xmlns:a16="http://schemas.microsoft.com/office/drawing/2014/main" id="{671C6411-D240-D013-7ED0-EF2B4BC4EC13}"/>
              </a:ext>
            </a:extLst>
          </p:cNvPr>
          <p:cNvSpPr>
            <a:spLocks noGrp="1"/>
          </p:cNvSpPr>
          <p:nvPr>
            <p:ph sz="half" idx="2"/>
          </p:nvPr>
        </p:nvSpPr>
        <p:spPr>
          <a:xfrm>
            <a:off x="1243104" y="2512506"/>
            <a:ext cx="2882475" cy="3319967"/>
          </a:xfrm>
        </p:spPr>
        <p:txBody>
          <a:bodyPr>
            <a:normAutofit fontScale="92500"/>
          </a:bodyPr>
          <a:lstStyle/>
          <a:p>
            <a:pPr marL="285750" indent="-285750">
              <a:buFont typeface="Arial" panose="020B0604020202020204" pitchFamily="34" charset="0"/>
              <a:buChar char="•"/>
            </a:pPr>
            <a:r>
              <a:rPr lang="en-US" dirty="0"/>
              <a:t>Best K Value: K=3</a:t>
            </a:r>
          </a:p>
          <a:p>
            <a:pPr marL="285750" indent="-285750">
              <a:buFont typeface="Arial" panose="020B0604020202020204" pitchFamily="34" charset="0"/>
              <a:buChar char="•"/>
            </a:pPr>
            <a:r>
              <a:rPr lang="en-US" dirty="0"/>
              <a:t>Silhouette Score: 0.2691</a:t>
            </a:r>
          </a:p>
          <a:p>
            <a:pPr marL="285750" indent="-285750">
              <a:buFont typeface="Arial" panose="020B0604020202020204" pitchFamily="34" charset="0"/>
              <a:buChar char="•"/>
            </a:pPr>
            <a:r>
              <a:rPr lang="en-US" dirty="0"/>
              <a:t>Produced 3 fairly evenly distributed segments</a:t>
            </a:r>
          </a:p>
          <a:p>
            <a:pPr marL="285750" indent="-285750">
              <a:buFont typeface="Arial" panose="020B0604020202020204" pitchFamily="34" charset="0"/>
              <a:buChar char="•"/>
            </a:pPr>
            <a:r>
              <a:rPr lang="en-US" dirty="0"/>
              <a:t>Created High, Mid, and low-income groups</a:t>
            </a:r>
          </a:p>
          <a:p>
            <a:pPr marL="285750" indent="-285750">
              <a:buFont typeface="Arial" panose="020B0604020202020204" pitchFamily="34" charset="0"/>
              <a:buChar char="•"/>
            </a:pPr>
            <a:r>
              <a:rPr lang="en-US" i="1" dirty="0"/>
              <a:t>However, there are still outliers in the data and K-Means is affected by outliers, so these insights may not be totally accurate and should not be used</a:t>
            </a:r>
          </a:p>
          <a:p>
            <a:pPr marL="285750" indent="-285750">
              <a:buFont typeface="Arial" panose="020B0604020202020204" pitchFamily="34" charset="0"/>
              <a:buChar char="•"/>
            </a:pPr>
            <a:r>
              <a:rPr lang="en-US" dirty="0"/>
              <a:t>See </a:t>
            </a:r>
            <a:r>
              <a:rPr lang="en-US" dirty="0">
                <a:hlinkClick r:id="rId3" action="ppaction://hlinksldjump"/>
              </a:rPr>
              <a:t>K-Means PCA Scatter Plot</a:t>
            </a:r>
            <a:endParaRPr lang="en-US" dirty="0"/>
          </a:p>
        </p:txBody>
      </p:sp>
      <p:sp>
        <p:nvSpPr>
          <p:cNvPr id="5" name="Text Placeholder 4">
            <a:extLst>
              <a:ext uri="{FF2B5EF4-FFF2-40B4-BE49-F238E27FC236}">
                <a16:creationId xmlns:a16="http://schemas.microsoft.com/office/drawing/2014/main" id="{8343DDDC-A5BB-A67F-30A5-09597EB4844C}"/>
              </a:ext>
            </a:extLst>
          </p:cNvPr>
          <p:cNvSpPr>
            <a:spLocks noGrp="1"/>
          </p:cNvSpPr>
          <p:nvPr>
            <p:ph type="body" sz="quarter" idx="3"/>
          </p:nvPr>
        </p:nvSpPr>
        <p:spPr>
          <a:xfrm>
            <a:off x="4647664" y="1935051"/>
            <a:ext cx="2896671" cy="577455"/>
          </a:xfrm>
        </p:spPr>
        <p:txBody>
          <a:bodyPr/>
          <a:lstStyle/>
          <a:p>
            <a:r>
              <a:rPr lang="en-US" dirty="0"/>
              <a:t>K-</a:t>
            </a:r>
            <a:r>
              <a:rPr lang="en-US" dirty="0" err="1"/>
              <a:t>Mediods</a:t>
            </a:r>
            <a:endParaRPr lang="en-US" dirty="0"/>
          </a:p>
        </p:txBody>
      </p:sp>
      <p:sp>
        <p:nvSpPr>
          <p:cNvPr id="6" name="Content Placeholder 5">
            <a:extLst>
              <a:ext uri="{FF2B5EF4-FFF2-40B4-BE49-F238E27FC236}">
                <a16:creationId xmlns:a16="http://schemas.microsoft.com/office/drawing/2014/main" id="{719B4627-4DE6-3E6A-DF1F-95C3AA0082B6}"/>
              </a:ext>
            </a:extLst>
          </p:cNvPr>
          <p:cNvSpPr>
            <a:spLocks noGrp="1"/>
          </p:cNvSpPr>
          <p:nvPr>
            <p:ph sz="quarter" idx="4"/>
          </p:nvPr>
        </p:nvSpPr>
        <p:spPr>
          <a:xfrm>
            <a:off x="4647665" y="2512506"/>
            <a:ext cx="2896671" cy="3319967"/>
          </a:xfrm>
        </p:spPr>
        <p:txBody>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0" i="0" u="none" strike="noStrike" kern="1200" cap="none" spc="50" normalizeH="0" baseline="0" noProof="0" dirty="0">
                <a:ln>
                  <a:noFill/>
                </a:ln>
                <a:solidFill>
                  <a:prstClr val="black"/>
                </a:solidFill>
                <a:effectLst/>
                <a:uLnTx/>
                <a:uFillTx/>
                <a:latin typeface="Tenorite"/>
                <a:ea typeface="+mn-ea"/>
                <a:cs typeface="+mn-cs"/>
              </a:rPr>
              <a:t>Best K Value: K=3</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0" i="0" u="none" strike="noStrike" kern="1200" cap="none" spc="50" normalizeH="0" baseline="0" noProof="0" dirty="0">
                <a:ln>
                  <a:noFill/>
                </a:ln>
                <a:solidFill>
                  <a:prstClr val="black"/>
                </a:solidFill>
                <a:effectLst/>
                <a:uLnTx/>
                <a:uFillTx/>
                <a:latin typeface="Tenorite"/>
                <a:ea typeface="+mn-ea"/>
                <a:cs typeface="+mn-cs"/>
              </a:rPr>
              <a:t>Silhouette Score: 0.2889</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dirty="0">
                <a:solidFill>
                  <a:prstClr val="black"/>
                </a:solidFill>
                <a:latin typeface="Tenorite"/>
              </a:rPr>
              <a:t>Produced 3 evenly distributed segments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400" b="0" i="0" u="none" strike="noStrike" kern="1200" cap="none" spc="50" normalizeH="0" baseline="0" noProof="0" dirty="0">
                <a:ln>
                  <a:noFill/>
                </a:ln>
                <a:solidFill>
                  <a:prstClr val="black"/>
                </a:solidFill>
                <a:effectLst/>
                <a:uLnTx/>
                <a:uFillTx/>
                <a:latin typeface="Tenorite"/>
                <a:ea typeface="+mn-ea"/>
                <a:cs typeface="+mn-cs"/>
              </a:rPr>
              <a:t>Created High, Mid, and low-income groups with more distinct separations and insights in other variables than K-Means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dirty="0">
                <a:solidFill>
                  <a:prstClr val="black"/>
                </a:solidFill>
                <a:latin typeface="Tenorite"/>
              </a:rPr>
              <a:t>See </a:t>
            </a:r>
            <a:r>
              <a:rPr lang="en-US" dirty="0">
                <a:solidFill>
                  <a:prstClr val="black"/>
                </a:solidFill>
                <a:latin typeface="Tenorite"/>
                <a:hlinkClick r:id="rId4" action="ppaction://hlinksldjump"/>
              </a:rPr>
              <a:t>K-</a:t>
            </a:r>
            <a:r>
              <a:rPr lang="en-US" dirty="0" err="1">
                <a:solidFill>
                  <a:prstClr val="black"/>
                </a:solidFill>
                <a:latin typeface="Tenorite"/>
                <a:hlinkClick r:id="rId4" action="ppaction://hlinksldjump"/>
              </a:rPr>
              <a:t>Mediods</a:t>
            </a:r>
            <a:r>
              <a:rPr lang="en-US" dirty="0">
                <a:solidFill>
                  <a:prstClr val="black"/>
                </a:solidFill>
                <a:latin typeface="Tenorite"/>
                <a:hlinkClick r:id="rId4" action="ppaction://hlinksldjump"/>
              </a:rPr>
              <a:t> PCA Scatter Plot</a:t>
            </a:r>
            <a:endParaRPr kumimoji="0" lang="en-US" sz="1400" b="0" i="0" u="none" strike="noStrike" kern="1200" cap="none" spc="5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5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50" normalizeH="0" baseline="0" noProof="0" dirty="0">
              <a:ln>
                <a:noFill/>
              </a:ln>
              <a:solidFill>
                <a:prstClr val="black"/>
              </a:solidFill>
              <a:effectLst/>
              <a:uLnTx/>
              <a:uFillTx/>
              <a:latin typeface="Tenorite"/>
              <a:ea typeface="+mn-ea"/>
              <a:cs typeface="+mn-cs"/>
            </a:endParaRPr>
          </a:p>
          <a:p>
            <a:endParaRPr lang="en-US" dirty="0"/>
          </a:p>
        </p:txBody>
      </p:sp>
      <p:sp>
        <p:nvSpPr>
          <p:cNvPr id="7" name="Text Placeholder 6">
            <a:extLst>
              <a:ext uri="{FF2B5EF4-FFF2-40B4-BE49-F238E27FC236}">
                <a16:creationId xmlns:a16="http://schemas.microsoft.com/office/drawing/2014/main" id="{325E82DC-97D5-3888-5DF7-A913F8E43724}"/>
              </a:ext>
            </a:extLst>
          </p:cNvPr>
          <p:cNvSpPr>
            <a:spLocks noGrp="1"/>
          </p:cNvSpPr>
          <p:nvPr>
            <p:ph type="body" idx="13"/>
          </p:nvPr>
        </p:nvSpPr>
        <p:spPr>
          <a:xfrm>
            <a:off x="7941453" y="1688594"/>
            <a:ext cx="3132410" cy="823912"/>
          </a:xfrm>
        </p:spPr>
        <p:txBody>
          <a:bodyPr/>
          <a:lstStyle/>
          <a:p>
            <a:r>
              <a:rPr lang="en-US" sz="1600" dirty="0"/>
              <a:t>Hierarchical Clustering (Ward Linkage and Euclidean distance)</a:t>
            </a:r>
          </a:p>
        </p:txBody>
      </p:sp>
      <p:sp>
        <p:nvSpPr>
          <p:cNvPr id="8" name="Content Placeholder 7">
            <a:extLst>
              <a:ext uri="{FF2B5EF4-FFF2-40B4-BE49-F238E27FC236}">
                <a16:creationId xmlns:a16="http://schemas.microsoft.com/office/drawing/2014/main" id="{41119488-A8D7-B92F-A72C-F9B2980A7C97}"/>
              </a:ext>
            </a:extLst>
          </p:cNvPr>
          <p:cNvSpPr>
            <a:spLocks noGrp="1"/>
          </p:cNvSpPr>
          <p:nvPr>
            <p:ph sz="half" idx="14"/>
          </p:nvPr>
        </p:nvSpPr>
        <p:spPr>
          <a:xfrm>
            <a:off x="8066421" y="2512506"/>
            <a:ext cx="2882475" cy="3319967"/>
          </a:xfrm>
        </p:spPr>
        <p:txBody>
          <a:bodyPr/>
          <a:lstStyle/>
          <a:p>
            <a:pPr marL="285750" indent="-285750">
              <a:buFont typeface="Arial" panose="020B0604020202020204" pitchFamily="34" charset="0"/>
              <a:buChar char="•"/>
            </a:pPr>
            <a:r>
              <a:rPr lang="en-US" dirty="0"/>
              <a:t>Best K Value: K=3</a:t>
            </a:r>
          </a:p>
          <a:p>
            <a:pPr marL="285750" indent="-285750">
              <a:buFont typeface="Arial" panose="020B0604020202020204" pitchFamily="34" charset="0"/>
              <a:buChar char="•"/>
            </a:pPr>
            <a:r>
              <a:rPr lang="en-US" dirty="0"/>
              <a:t>Silhouette Score: 0.3149</a:t>
            </a:r>
          </a:p>
          <a:p>
            <a:pPr marL="285750" indent="-285750">
              <a:buFont typeface="Arial" panose="020B0604020202020204" pitchFamily="34" charset="0"/>
              <a:buChar char="•"/>
            </a:pPr>
            <a:r>
              <a:rPr lang="en-US" dirty="0"/>
              <a:t>Produced 3 less evenly distributed segments</a:t>
            </a:r>
          </a:p>
          <a:p>
            <a:pPr marL="285750" indent="-285750">
              <a:buFont typeface="Arial" panose="020B0604020202020204" pitchFamily="34" charset="0"/>
              <a:buChar char="•"/>
            </a:pPr>
            <a:r>
              <a:rPr lang="en-US" dirty="0"/>
              <a:t>Created very similar customer groups and K-</a:t>
            </a:r>
            <a:r>
              <a:rPr lang="en-US" dirty="0" err="1"/>
              <a:t>Mediods</a:t>
            </a:r>
            <a:r>
              <a:rPr lang="en-US" dirty="0"/>
              <a:t>, but there were some variables that had the groups not quite as distinct as K-</a:t>
            </a:r>
            <a:r>
              <a:rPr lang="en-US" dirty="0" err="1"/>
              <a:t>Mediods</a:t>
            </a:r>
            <a:endParaRPr lang="en-US" dirty="0"/>
          </a:p>
          <a:p>
            <a:pPr marL="285750" indent="-285750">
              <a:buFont typeface="Arial" panose="020B0604020202020204" pitchFamily="34" charset="0"/>
              <a:buChar char="•"/>
            </a:pPr>
            <a:r>
              <a:rPr lang="en-US" dirty="0"/>
              <a:t>See </a:t>
            </a:r>
            <a:r>
              <a:rPr lang="en-US" dirty="0">
                <a:hlinkClick r:id="rId5" action="ppaction://hlinksldjump"/>
              </a:rPr>
              <a:t>HC Clustering PCA Scatter Plot</a:t>
            </a:r>
            <a:endParaRPr lang="en-US" dirty="0"/>
          </a:p>
          <a:p>
            <a:endParaRPr lang="en-US" dirty="0"/>
          </a:p>
        </p:txBody>
      </p:sp>
      <p:sp>
        <p:nvSpPr>
          <p:cNvPr id="9" name="Date Placeholder 8">
            <a:extLst>
              <a:ext uri="{FF2B5EF4-FFF2-40B4-BE49-F238E27FC236}">
                <a16:creationId xmlns:a16="http://schemas.microsoft.com/office/drawing/2014/main" id="{07C34657-9693-C4B2-FE3E-4BF4C2655908}"/>
              </a:ext>
            </a:extLst>
          </p:cNvPr>
          <p:cNvSpPr>
            <a:spLocks noGrp="1"/>
          </p:cNvSpPr>
          <p:nvPr>
            <p:ph type="dt" sz="half" idx="10"/>
          </p:nvPr>
        </p:nvSpPr>
        <p:spPr/>
        <p:txBody>
          <a:bodyPr/>
          <a:lstStyle/>
          <a:p>
            <a:r>
              <a:rPr lang="en-US"/>
              <a:t>8/5/2022</a:t>
            </a:r>
            <a:endParaRPr lang="en-US" dirty="0"/>
          </a:p>
        </p:txBody>
      </p:sp>
      <p:sp>
        <p:nvSpPr>
          <p:cNvPr id="10" name="Footer Placeholder 9">
            <a:extLst>
              <a:ext uri="{FF2B5EF4-FFF2-40B4-BE49-F238E27FC236}">
                <a16:creationId xmlns:a16="http://schemas.microsoft.com/office/drawing/2014/main" id="{B6721843-4869-D381-B553-001998F43D1E}"/>
              </a:ext>
            </a:extLst>
          </p:cNvPr>
          <p:cNvSpPr>
            <a:spLocks noGrp="1"/>
          </p:cNvSpPr>
          <p:nvPr>
            <p:ph type="ftr" sz="quarter" idx="11"/>
          </p:nvPr>
        </p:nvSpPr>
        <p:spPr/>
        <p:txBody>
          <a:bodyPr/>
          <a:lstStyle/>
          <a:p>
            <a:r>
              <a:rPr lang="en-US" dirty="0"/>
              <a:t>Unsupervised Learning Capstone Project</a:t>
            </a:r>
          </a:p>
        </p:txBody>
      </p:sp>
      <p:sp>
        <p:nvSpPr>
          <p:cNvPr id="11" name="Slide Number Placeholder 10">
            <a:extLst>
              <a:ext uri="{FF2B5EF4-FFF2-40B4-BE49-F238E27FC236}">
                <a16:creationId xmlns:a16="http://schemas.microsoft.com/office/drawing/2014/main" id="{07C6F845-AEA0-C895-C8AC-A9345E8A16A6}"/>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06596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9A09-F3F4-FAB0-E0D3-69F7E468F0C5}"/>
              </a:ext>
            </a:extLst>
          </p:cNvPr>
          <p:cNvSpPr>
            <a:spLocks noGrp="1"/>
          </p:cNvSpPr>
          <p:nvPr>
            <p:ph type="title"/>
          </p:nvPr>
        </p:nvSpPr>
        <p:spPr>
          <a:xfrm>
            <a:off x="1885155" y="365299"/>
            <a:ext cx="8421688" cy="1325563"/>
          </a:xfrm>
        </p:spPr>
        <p:txBody>
          <a:bodyPr/>
          <a:lstStyle/>
          <a:p>
            <a:r>
              <a:rPr lang="en-US" dirty="0"/>
              <a:t>Solution Summary Cont.</a:t>
            </a:r>
          </a:p>
        </p:txBody>
      </p:sp>
      <p:sp>
        <p:nvSpPr>
          <p:cNvPr id="3" name="Text Placeholder 2">
            <a:extLst>
              <a:ext uri="{FF2B5EF4-FFF2-40B4-BE49-F238E27FC236}">
                <a16:creationId xmlns:a16="http://schemas.microsoft.com/office/drawing/2014/main" id="{365A8B88-BE18-C9F5-58C4-EAF509E76AE9}"/>
              </a:ext>
            </a:extLst>
          </p:cNvPr>
          <p:cNvSpPr>
            <a:spLocks noGrp="1"/>
          </p:cNvSpPr>
          <p:nvPr>
            <p:ph type="body" idx="1"/>
          </p:nvPr>
        </p:nvSpPr>
        <p:spPr>
          <a:xfrm>
            <a:off x="1243103" y="1919884"/>
            <a:ext cx="2882475" cy="577454"/>
          </a:xfrm>
        </p:spPr>
        <p:txBody>
          <a:bodyPr/>
          <a:lstStyle/>
          <a:p>
            <a:r>
              <a:rPr lang="en-US" dirty="0" err="1"/>
              <a:t>DBSCAn</a:t>
            </a:r>
            <a:endParaRPr lang="en-US" dirty="0"/>
          </a:p>
        </p:txBody>
      </p:sp>
      <p:sp>
        <p:nvSpPr>
          <p:cNvPr id="4" name="Content Placeholder 3">
            <a:extLst>
              <a:ext uri="{FF2B5EF4-FFF2-40B4-BE49-F238E27FC236}">
                <a16:creationId xmlns:a16="http://schemas.microsoft.com/office/drawing/2014/main" id="{671C6411-D240-D013-7ED0-EF2B4BC4EC13}"/>
              </a:ext>
            </a:extLst>
          </p:cNvPr>
          <p:cNvSpPr>
            <a:spLocks noGrp="1"/>
          </p:cNvSpPr>
          <p:nvPr>
            <p:ph sz="half" idx="2"/>
          </p:nvPr>
        </p:nvSpPr>
        <p:spPr>
          <a:xfrm>
            <a:off x="1243104" y="2512506"/>
            <a:ext cx="2882475" cy="3319967"/>
          </a:xfrm>
        </p:spPr>
        <p:txBody>
          <a:bodyPr>
            <a:normAutofit/>
          </a:bodyPr>
          <a:lstStyle/>
          <a:p>
            <a:pPr marL="285750" indent="-285750">
              <a:buFont typeface="Arial" panose="020B0604020202020204" pitchFamily="34" charset="0"/>
              <a:buChar char="•"/>
            </a:pPr>
            <a:r>
              <a:rPr lang="en-US" dirty="0"/>
              <a:t>Best K Value: K=3</a:t>
            </a:r>
          </a:p>
          <a:p>
            <a:pPr marL="285750" indent="-285750">
              <a:buFont typeface="Arial" panose="020B0604020202020204" pitchFamily="34" charset="0"/>
              <a:buChar char="•"/>
            </a:pPr>
            <a:r>
              <a:rPr lang="en-US" dirty="0"/>
              <a:t>Silhouette Score: 0.3441</a:t>
            </a:r>
          </a:p>
          <a:p>
            <a:pPr marL="285750" indent="-285750">
              <a:buFont typeface="Arial" panose="020B0604020202020204" pitchFamily="34" charset="0"/>
              <a:buChar char="•"/>
            </a:pPr>
            <a:r>
              <a:rPr lang="en-US" dirty="0"/>
              <a:t>Highest Silhouette Score</a:t>
            </a:r>
          </a:p>
          <a:p>
            <a:pPr marL="285750" indent="-285750">
              <a:buFont typeface="Arial" panose="020B0604020202020204" pitchFamily="34" charset="0"/>
              <a:buChar char="•"/>
            </a:pPr>
            <a:r>
              <a:rPr lang="en-US" i="1" dirty="0"/>
              <a:t>But resulted in only 2 clusters and they were not evenly distributed, so this method should not be considered</a:t>
            </a:r>
          </a:p>
          <a:p>
            <a:pPr marL="285750" indent="-285750">
              <a:buFont typeface="Arial" panose="020B0604020202020204" pitchFamily="34" charset="0"/>
              <a:buChar char="•"/>
            </a:pPr>
            <a:r>
              <a:rPr lang="en-US" dirty="0"/>
              <a:t>See </a:t>
            </a:r>
            <a:r>
              <a:rPr lang="en-US" dirty="0">
                <a:hlinkClick r:id="rId3" action="ppaction://hlinksldjump"/>
              </a:rPr>
              <a:t>DBSCAN PCA Plot</a:t>
            </a:r>
            <a:endParaRPr lang="en-US" dirty="0"/>
          </a:p>
        </p:txBody>
      </p:sp>
      <p:sp>
        <p:nvSpPr>
          <p:cNvPr id="5" name="Text Placeholder 4">
            <a:extLst>
              <a:ext uri="{FF2B5EF4-FFF2-40B4-BE49-F238E27FC236}">
                <a16:creationId xmlns:a16="http://schemas.microsoft.com/office/drawing/2014/main" id="{8343DDDC-A5BB-A67F-30A5-09597EB4844C}"/>
              </a:ext>
            </a:extLst>
          </p:cNvPr>
          <p:cNvSpPr>
            <a:spLocks noGrp="1"/>
          </p:cNvSpPr>
          <p:nvPr>
            <p:ph type="body" sz="quarter" idx="3"/>
          </p:nvPr>
        </p:nvSpPr>
        <p:spPr>
          <a:xfrm>
            <a:off x="4647664" y="1935051"/>
            <a:ext cx="2896671" cy="577455"/>
          </a:xfrm>
        </p:spPr>
        <p:txBody>
          <a:bodyPr/>
          <a:lstStyle/>
          <a:p>
            <a:r>
              <a:rPr lang="en-US" dirty="0"/>
              <a:t>Gaussian Mixture Model (GMM)</a:t>
            </a:r>
          </a:p>
        </p:txBody>
      </p:sp>
      <p:sp>
        <p:nvSpPr>
          <p:cNvPr id="6" name="Content Placeholder 5">
            <a:extLst>
              <a:ext uri="{FF2B5EF4-FFF2-40B4-BE49-F238E27FC236}">
                <a16:creationId xmlns:a16="http://schemas.microsoft.com/office/drawing/2014/main" id="{719B4627-4DE6-3E6A-DF1F-95C3AA0082B6}"/>
              </a:ext>
            </a:extLst>
          </p:cNvPr>
          <p:cNvSpPr>
            <a:spLocks noGrp="1"/>
          </p:cNvSpPr>
          <p:nvPr>
            <p:ph sz="quarter" idx="4"/>
          </p:nvPr>
        </p:nvSpPr>
        <p:spPr>
          <a:xfrm>
            <a:off x="4647665" y="2512506"/>
            <a:ext cx="2896671" cy="3594274"/>
          </a:xfrm>
        </p:spPr>
        <p:txBody>
          <a:bodyPr>
            <a:normAutofit fontScale="92500" lnSpcReduction="20000"/>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500" b="0" i="0" u="none" strike="noStrike" kern="1200" cap="none" spc="50" normalizeH="0" baseline="0" noProof="0" dirty="0">
                <a:ln>
                  <a:noFill/>
                </a:ln>
                <a:solidFill>
                  <a:prstClr val="black"/>
                </a:solidFill>
                <a:effectLst/>
                <a:uLnTx/>
                <a:uFillTx/>
                <a:latin typeface="Tenorite"/>
                <a:ea typeface="+mn-ea"/>
                <a:cs typeface="+mn-cs"/>
              </a:rPr>
              <a:t>Best K Value: K=3</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500" b="0" i="0" u="none" strike="noStrike" kern="1200" cap="none" spc="50" normalizeH="0" baseline="0" noProof="0" dirty="0">
                <a:ln>
                  <a:noFill/>
                </a:ln>
                <a:solidFill>
                  <a:prstClr val="black"/>
                </a:solidFill>
                <a:effectLst/>
                <a:uLnTx/>
                <a:uFillTx/>
                <a:latin typeface="Tenorite"/>
                <a:ea typeface="+mn-ea"/>
                <a:cs typeface="+mn-cs"/>
              </a:rPr>
              <a:t>Silhouette Score: 0.1667 (Lowest score)</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500" dirty="0">
                <a:solidFill>
                  <a:prstClr val="black"/>
                </a:solidFill>
                <a:latin typeface="Tenorite"/>
              </a:rPr>
              <a:t>Explored K=5 segments (S score = 0.1462)</a:t>
            </a:r>
            <a:endParaRPr kumimoji="0" lang="en-US" sz="1500" b="0" i="0" u="none" strike="noStrike" kern="1200" cap="none" spc="5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500" dirty="0">
                <a:solidFill>
                  <a:prstClr val="black"/>
                </a:solidFill>
                <a:latin typeface="Tenorite"/>
              </a:rPr>
              <a:t>Created 5 segments that had some smaller groupings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500" dirty="0">
                <a:solidFill>
                  <a:prstClr val="black"/>
                </a:solidFill>
                <a:latin typeface="Tenorite"/>
              </a:rPr>
              <a:t>Created 2x High, 1x Mid-High, 1x Mid, and 1x Low-income groups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US" sz="1500" dirty="0">
                <a:solidFill>
                  <a:prstClr val="black"/>
                </a:solidFill>
                <a:latin typeface="Tenorite"/>
              </a:rPr>
              <a:t>This gave more insight into different income groups, but was not as clear and separated on many of the other variables</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500" b="0" i="0" u="none" strike="noStrike" kern="1200" cap="none" spc="50" normalizeH="0" baseline="0" noProof="0" dirty="0">
                <a:ln>
                  <a:noFill/>
                </a:ln>
                <a:solidFill>
                  <a:prstClr val="black"/>
                </a:solidFill>
                <a:effectLst/>
                <a:uLnTx/>
                <a:uFillTx/>
                <a:latin typeface="Tenorite"/>
                <a:ea typeface="+mn-ea"/>
                <a:cs typeface="+mn-cs"/>
              </a:rPr>
              <a:t>See </a:t>
            </a:r>
            <a:r>
              <a:rPr kumimoji="0" lang="en-US" sz="1500" b="0" i="0" u="none" strike="noStrike" kern="1200" cap="none" spc="50" normalizeH="0" baseline="0" noProof="0" dirty="0">
                <a:ln>
                  <a:noFill/>
                </a:ln>
                <a:solidFill>
                  <a:prstClr val="black"/>
                </a:solidFill>
                <a:effectLst/>
                <a:uLnTx/>
                <a:uFillTx/>
                <a:latin typeface="Tenorite"/>
                <a:ea typeface="+mn-ea"/>
                <a:cs typeface="+mn-cs"/>
                <a:hlinkClick r:id="rId4" action="ppaction://hlinksldjump"/>
              </a:rPr>
              <a:t>GMM PCA Plot</a:t>
            </a:r>
            <a:endParaRPr kumimoji="0" lang="en-US" sz="1500" b="0" i="0" u="none" strike="noStrike" kern="1200" cap="none" spc="50" normalizeH="0" baseline="0" noProof="0" dirty="0">
              <a:ln>
                <a:noFill/>
              </a:ln>
              <a:solidFill>
                <a:prstClr val="black"/>
              </a:solidFill>
              <a:effectLst/>
              <a:uLnTx/>
              <a:uFillTx/>
              <a:latin typeface="Tenorite"/>
              <a:ea typeface="+mn-ea"/>
              <a:cs typeface="+mn-cs"/>
            </a:endParaRP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50" normalizeH="0" baseline="0" noProof="0" dirty="0">
              <a:ln>
                <a:noFill/>
              </a:ln>
              <a:solidFill>
                <a:prstClr val="black"/>
              </a:solidFill>
              <a:effectLst/>
              <a:uLnTx/>
              <a:uFillTx/>
              <a:latin typeface="Tenorite"/>
              <a:ea typeface="+mn-ea"/>
              <a:cs typeface="+mn-cs"/>
            </a:endParaRPr>
          </a:p>
          <a:p>
            <a:endParaRPr lang="en-US" dirty="0"/>
          </a:p>
        </p:txBody>
      </p:sp>
      <p:sp>
        <p:nvSpPr>
          <p:cNvPr id="7" name="Text Placeholder 6">
            <a:extLst>
              <a:ext uri="{FF2B5EF4-FFF2-40B4-BE49-F238E27FC236}">
                <a16:creationId xmlns:a16="http://schemas.microsoft.com/office/drawing/2014/main" id="{325E82DC-97D5-3888-5DF7-A913F8E43724}"/>
              </a:ext>
            </a:extLst>
          </p:cNvPr>
          <p:cNvSpPr>
            <a:spLocks noGrp="1"/>
          </p:cNvSpPr>
          <p:nvPr>
            <p:ph type="body" idx="13"/>
          </p:nvPr>
        </p:nvSpPr>
        <p:spPr>
          <a:xfrm>
            <a:off x="7941453" y="1688594"/>
            <a:ext cx="3132410" cy="823912"/>
          </a:xfrm>
        </p:spPr>
        <p:txBody>
          <a:bodyPr/>
          <a:lstStyle/>
          <a:p>
            <a:r>
              <a:rPr lang="en-US" dirty="0"/>
              <a:t>Summary &amp; Decision</a:t>
            </a:r>
          </a:p>
        </p:txBody>
      </p:sp>
      <p:pic>
        <p:nvPicPr>
          <p:cNvPr id="13" name="Content Placeholder 12">
            <a:extLst>
              <a:ext uri="{FF2B5EF4-FFF2-40B4-BE49-F238E27FC236}">
                <a16:creationId xmlns:a16="http://schemas.microsoft.com/office/drawing/2014/main" id="{74315653-3B94-BFFF-C462-8DB176BEEB03}"/>
              </a:ext>
            </a:extLst>
          </p:cNvPr>
          <p:cNvPicPr>
            <a:picLocks noGrp="1" noChangeAspect="1"/>
          </p:cNvPicPr>
          <p:nvPr>
            <p:ph sz="half" idx="14"/>
          </p:nvPr>
        </p:nvPicPr>
        <p:blipFill>
          <a:blip r:embed="rId5"/>
          <a:stretch>
            <a:fillRect/>
          </a:stretch>
        </p:blipFill>
        <p:spPr>
          <a:xfrm>
            <a:off x="7785069" y="2561450"/>
            <a:ext cx="3924607" cy="1784045"/>
          </a:xfrm>
          <a:prstGeom prst="rect">
            <a:avLst/>
          </a:prstGeom>
        </p:spPr>
      </p:pic>
      <p:sp>
        <p:nvSpPr>
          <p:cNvPr id="9" name="Date Placeholder 8">
            <a:extLst>
              <a:ext uri="{FF2B5EF4-FFF2-40B4-BE49-F238E27FC236}">
                <a16:creationId xmlns:a16="http://schemas.microsoft.com/office/drawing/2014/main" id="{07C34657-9693-C4B2-FE3E-4BF4C2655908}"/>
              </a:ext>
            </a:extLst>
          </p:cNvPr>
          <p:cNvSpPr>
            <a:spLocks noGrp="1"/>
          </p:cNvSpPr>
          <p:nvPr>
            <p:ph type="dt" sz="half" idx="10"/>
          </p:nvPr>
        </p:nvSpPr>
        <p:spPr/>
        <p:txBody>
          <a:bodyPr/>
          <a:lstStyle/>
          <a:p>
            <a:r>
              <a:rPr lang="en-US"/>
              <a:t>8/5/2022</a:t>
            </a:r>
            <a:endParaRPr lang="en-US" dirty="0"/>
          </a:p>
        </p:txBody>
      </p:sp>
      <p:sp>
        <p:nvSpPr>
          <p:cNvPr id="10" name="Footer Placeholder 9">
            <a:extLst>
              <a:ext uri="{FF2B5EF4-FFF2-40B4-BE49-F238E27FC236}">
                <a16:creationId xmlns:a16="http://schemas.microsoft.com/office/drawing/2014/main" id="{B6721843-4869-D381-B553-001998F43D1E}"/>
              </a:ext>
            </a:extLst>
          </p:cNvPr>
          <p:cNvSpPr>
            <a:spLocks noGrp="1"/>
          </p:cNvSpPr>
          <p:nvPr>
            <p:ph type="ftr" sz="quarter" idx="11"/>
          </p:nvPr>
        </p:nvSpPr>
        <p:spPr/>
        <p:txBody>
          <a:bodyPr/>
          <a:lstStyle/>
          <a:p>
            <a:r>
              <a:rPr lang="en-US" dirty="0"/>
              <a:t>Unsupervised Learning Capstone Project</a:t>
            </a:r>
          </a:p>
        </p:txBody>
      </p:sp>
      <p:sp>
        <p:nvSpPr>
          <p:cNvPr id="11" name="Slide Number Placeholder 10">
            <a:extLst>
              <a:ext uri="{FF2B5EF4-FFF2-40B4-BE49-F238E27FC236}">
                <a16:creationId xmlns:a16="http://schemas.microsoft.com/office/drawing/2014/main" id="{07C6F845-AEA0-C895-C8AC-A9345E8A16A6}"/>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14" name="Content Placeholder 5">
            <a:extLst>
              <a:ext uri="{FF2B5EF4-FFF2-40B4-BE49-F238E27FC236}">
                <a16:creationId xmlns:a16="http://schemas.microsoft.com/office/drawing/2014/main" id="{23D6E77E-D202-2BE0-9F82-F19A1F3F05CC}"/>
              </a:ext>
            </a:extLst>
          </p:cNvPr>
          <p:cNvSpPr txBox="1">
            <a:spLocks/>
          </p:cNvSpPr>
          <p:nvPr/>
        </p:nvSpPr>
        <p:spPr>
          <a:xfrm>
            <a:off x="7941454" y="4523361"/>
            <a:ext cx="3254254" cy="158341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en-US" b="1" dirty="0">
                <a:solidFill>
                  <a:prstClr val="black"/>
                </a:solidFill>
                <a:latin typeface="Tenorite"/>
              </a:rPr>
              <a:t>Selected K-</a:t>
            </a:r>
            <a:r>
              <a:rPr lang="en-US" b="1" dirty="0" err="1">
                <a:solidFill>
                  <a:prstClr val="black"/>
                </a:solidFill>
                <a:latin typeface="Tenorite"/>
              </a:rPr>
              <a:t>Mediods</a:t>
            </a:r>
            <a:r>
              <a:rPr lang="en-US" b="1" dirty="0">
                <a:solidFill>
                  <a:prstClr val="black"/>
                </a:solidFill>
                <a:latin typeface="Tenorite"/>
              </a:rPr>
              <a:t> clustering</a:t>
            </a:r>
          </a:p>
          <a:p>
            <a:pPr marL="742950" lvl="1" indent="-285750">
              <a:buFont typeface="Arial" panose="020B0604020202020204" pitchFamily="34" charset="0"/>
              <a:buChar char="•"/>
              <a:defRPr/>
            </a:pPr>
            <a:r>
              <a:rPr lang="en-US" dirty="0">
                <a:solidFill>
                  <a:prstClr val="black"/>
                </a:solidFill>
                <a:latin typeface="Tenorite"/>
              </a:rPr>
              <a:t>Most insightful profiles</a:t>
            </a:r>
          </a:p>
          <a:p>
            <a:pPr marL="742950" lvl="1" indent="-285750">
              <a:buFont typeface="Arial" panose="020B0604020202020204" pitchFamily="34" charset="0"/>
              <a:buChar char="•"/>
              <a:defRPr/>
            </a:pPr>
            <a:r>
              <a:rPr lang="en-US" dirty="0">
                <a:solidFill>
                  <a:prstClr val="black"/>
                </a:solidFill>
                <a:latin typeface="Tenorite"/>
              </a:rPr>
              <a:t>Kept it simple</a:t>
            </a:r>
          </a:p>
          <a:p>
            <a:pPr marL="742950" lvl="1" indent="-285750">
              <a:buFont typeface="Arial" panose="020B0604020202020204" pitchFamily="34" charset="0"/>
              <a:buChar char="•"/>
              <a:defRPr/>
            </a:pPr>
            <a:r>
              <a:rPr lang="en-US" dirty="0">
                <a:solidFill>
                  <a:prstClr val="black"/>
                </a:solidFill>
                <a:latin typeface="Tenorite"/>
              </a:rPr>
              <a:t>Higher Silhouette Score</a:t>
            </a:r>
          </a:p>
          <a:p>
            <a:pPr marL="742950" lvl="1" indent="-285750">
              <a:buFont typeface="Arial" panose="020B0604020202020204" pitchFamily="34" charset="0"/>
              <a:buChar char="•"/>
              <a:defRPr/>
            </a:pPr>
            <a:r>
              <a:rPr lang="en-US" dirty="0">
                <a:solidFill>
                  <a:prstClr val="black"/>
                </a:solidFill>
                <a:latin typeface="Tenorite"/>
              </a:rPr>
              <a:t>Evenly Distributed Groups</a:t>
            </a:r>
          </a:p>
          <a:p>
            <a:pPr marL="285750" indent="-285750">
              <a:buFont typeface="Arial" panose="020B0604020202020204" pitchFamily="34" charset="0"/>
              <a:buChar char="•"/>
              <a:defRPr/>
            </a:pPr>
            <a:endParaRPr lang="en-US" dirty="0">
              <a:solidFill>
                <a:prstClr val="black"/>
              </a:solidFill>
              <a:latin typeface="Tenorite"/>
            </a:endParaRPr>
          </a:p>
          <a:p>
            <a:endParaRPr lang="en-US" dirty="0"/>
          </a:p>
        </p:txBody>
      </p:sp>
    </p:spTree>
    <p:extLst>
      <p:ext uri="{BB962C8B-B14F-4D97-AF65-F5344CB8AC3E}">
        <p14:creationId xmlns:p14="http://schemas.microsoft.com/office/powerpoint/2010/main" val="207689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13709" y="4156405"/>
            <a:ext cx="4134492" cy="1325563"/>
          </a:xfrm>
        </p:spPr>
        <p:txBody>
          <a:bodyPr>
            <a:normAutofit/>
          </a:bodyPr>
          <a:lstStyle/>
          <a:p>
            <a:r>
              <a:rPr lang="en-US" dirty="0"/>
              <a:t>Recommendations for Implementation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003516" y="207896"/>
            <a:ext cx="6348136" cy="608401"/>
          </a:xfrm>
        </p:spPr>
        <p:txBody>
          <a:bodyPr vert="horz" lIns="91440" tIns="45720" rIns="91440" bIns="45720" rtlCol="0" anchor="t">
            <a:noAutofit/>
          </a:bodyPr>
          <a:lstStyle/>
          <a:p>
            <a:r>
              <a:rPr lang="en-US" dirty="0"/>
              <a:t>Targeted Marketing using the 3 Clusters created by K-</a:t>
            </a:r>
            <a:r>
              <a:rPr lang="en-US" dirty="0" err="1"/>
              <a:t>Mediods</a:t>
            </a:r>
            <a:r>
              <a:rPr lang="en-US" dirty="0"/>
              <a:t> Clustering</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648201" y="749742"/>
            <a:ext cx="7030090" cy="5606608"/>
          </a:xfrm>
        </p:spPr>
        <p:txBody>
          <a:bodyPr>
            <a:normAutofit/>
          </a:bodyPr>
          <a:lstStyle/>
          <a:p>
            <a:pPr marL="285750" indent="-285750">
              <a:buFont typeface="Arial" panose="020B0604020202020204" pitchFamily="34" charset="0"/>
              <a:buChar char="•"/>
            </a:pPr>
            <a:r>
              <a:rPr lang="en-US" dirty="0"/>
              <a:t>Associate customer IDs and Cluster groups and create the 3 customer segments</a:t>
            </a:r>
          </a:p>
          <a:p>
            <a:pPr marL="285750" indent="-285750">
              <a:buFont typeface="Arial" panose="020B0604020202020204" pitchFamily="34" charset="0"/>
              <a:buChar char="•"/>
            </a:pPr>
            <a:r>
              <a:rPr lang="en-US" b="1" dirty="0"/>
              <a:t>Cluster 0 (Mid-income group) </a:t>
            </a:r>
            <a:r>
              <a:rPr lang="en-US" dirty="0"/>
              <a:t>consists of mid to high income customers, who are the oldest age group, and typically have family size between 2-3, they have high web purchases and store purchases, spend a lot on wine similarly to cluster 2, they take advantage of the most deal purchases, have the most total purchases, and most have accepted 1 campaign. </a:t>
            </a:r>
          </a:p>
          <a:p>
            <a:pPr marL="971550" lvl="1" indent="-285750">
              <a:buFont typeface="Wingdings" panose="05000000000000000000" pitchFamily="2" charset="2"/>
              <a:buChar char="v"/>
            </a:pPr>
            <a:r>
              <a:rPr lang="en-US" sz="1400" dirty="0"/>
              <a:t>This segment could be targeted with web and store deals, most of them are willing to accept campaigns, tend to make lots of smaller purchases, and could be very interested in wine deals. </a:t>
            </a:r>
          </a:p>
          <a:p>
            <a:pPr marL="285750" indent="-285750">
              <a:buFont typeface="Arial" panose="020B0604020202020204" pitchFamily="34" charset="0"/>
              <a:buChar char="•"/>
            </a:pPr>
            <a:r>
              <a:rPr lang="en-US" b="1" dirty="0"/>
              <a:t>Cluster 1 (Low-income group) </a:t>
            </a:r>
            <a:r>
              <a:rPr lang="en-US" dirty="0"/>
              <a:t>consists of the lowest income group, they are the youngest age group and typically have the largest family size near 3, they have the least number of purchases across the board and typically accept 0 campaigns. </a:t>
            </a:r>
          </a:p>
          <a:p>
            <a:pPr marL="971550" lvl="1" indent="-285750">
              <a:buFont typeface="Wingdings" panose="05000000000000000000" pitchFamily="2" charset="2"/>
              <a:buChar char="v"/>
            </a:pPr>
            <a:r>
              <a:rPr lang="en-US" sz="1400" dirty="0"/>
              <a:t>This segment may be harder to target due to their limited discretionary spending. However, they may be more willing to purchase deals or maybe products for their family since they typically have the largest family.</a:t>
            </a:r>
          </a:p>
          <a:p>
            <a:pPr marL="285750" indent="-285750">
              <a:buFont typeface="Arial" panose="020B0604020202020204" pitchFamily="34" charset="0"/>
              <a:buChar char="•"/>
            </a:pPr>
            <a:r>
              <a:rPr lang="en-US" b="1" dirty="0"/>
              <a:t>Cluster 2 (High-Income group) </a:t>
            </a:r>
            <a:r>
              <a:rPr lang="en-US" dirty="0"/>
              <a:t>consists of the high-income group, who are middle age group in late 40s, who have a smaller family typically of 2 with 0 kids or teens at home, spend the most on wine and other products, they make lots of purchases via the catalog and store, they have the most expenses, highest amount per purchase, and accept the most campaigns on average around 1. </a:t>
            </a:r>
          </a:p>
          <a:p>
            <a:pPr marL="971550" lvl="1" indent="-285750">
              <a:buFont typeface="Wingdings" panose="05000000000000000000" pitchFamily="2" charset="2"/>
              <a:buChar char="v"/>
            </a:pPr>
            <a:r>
              <a:rPr lang="en-US" sz="1400" dirty="0"/>
              <a:t>This group can be easily targeted by sending them catalogs for any products, especially wine, or have promotions in the store. They are also the most willing group to accept campaigns, so make sure to include them with those.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8/5/2022</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Unsupervised Learning Capstone Project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13709" y="4156405"/>
            <a:ext cx="4134492" cy="1325563"/>
          </a:xfrm>
        </p:spPr>
        <p:txBody>
          <a:bodyPr>
            <a:normAutofit/>
          </a:bodyPr>
          <a:lstStyle/>
          <a:p>
            <a:r>
              <a:rPr lang="en-US" dirty="0"/>
              <a:t>Recommendations for Implementation</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003942" y="574217"/>
            <a:ext cx="5433204" cy="365125"/>
          </a:xfrm>
        </p:spPr>
        <p:txBody>
          <a:bodyPr>
            <a:normAutofit lnSpcReduction="10000"/>
          </a:bodyPr>
          <a:lstStyle/>
          <a:p>
            <a:r>
              <a:rPr lang="en-US" dirty="0"/>
              <a:t>Benefits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003516" y="883098"/>
            <a:ext cx="5697140" cy="1605724"/>
          </a:xfrm>
        </p:spPr>
        <p:txBody>
          <a:bodyPr>
            <a:noAutofit/>
          </a:bodyPr>
          <a:lstStyle/>
          <a:p>
            <a:pPr marL="285750" indent="-285750">
              <a:buFont typeface="Arial" panose="020B0604020202020204" pitchFamily="34" charset="0"/>
              <a:buChar char="•"/>
            </a:pPr>
            <a:r>
              <a:rPr lang="en-ZA" sz="1600" dirty="0"/>
              <a:t>Increased Return on Investment for advertising/marketing</a:t>
            </a:r>
          </a:p>
          <a:p>
            <a:pPr marL="285750" indent="-285750">
              <a:buFont typeface="Arial" panose="020B0604020202020204" pitchFamily="34" charset="0"/>
              <a:buChar char="•"/>
            </a:pPr>
            <a:r>
              <a:rPr lang="en-ZA" sz="1600" dirty="0"/>
              <a:t>More tailored experience for the different customer groups</a:t>
            </a:r>
          </a:p>
          <a:p>
            <a:pPr marL="971550" lvl="1" indent="-285750"/>
            <a:r>
              <a:rPr lang="en-ZA" sz="1600" dirty="0"/>
              <a:t>More willing to spend more</a:t>
            </a:r>
          </a:p>
          <a:p>
            <a:pPr marL="971550" lvl="1" indent="-285750"/>
            <a:r>
              <a:rPr lang="en-ZA" sz="1600" dirty="0"/>
              <a:t>Improve customer retention</a:t>
            </a:r>
          </a:p>
          <a:p>
            <a:pPr marL="285750" indent="-285750">
              <a:buFont typeface="Arial" panose="020B0604020202020204" pitchFamily="34" charset="0"/>
              <a:buChar char="•"/>
            </a:pPr>
            <a:r>
              <a:rPr lang="en-ZA" sz="1600" dirty="0"/>
              <a:t>More brand awareness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003516" y="2662517"/>
            <a:ext cx="5433204" cy="365125"/>
          </a:xfrm>
        </p:spPr>
        <p:txBody>
          <a:bodyPr>
            <a:normAutofit lnSpcReduction="10000"/>
          </a:bodyPr>
          <a:lstStyle/>
          <a:p>
            <a:r>
              <a:rPr lang="en-US" dirty="0"/>
              <a:t>Risks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003516" y="2962082"/>
            <a:ext cx="5697140" cy="1155949"/>
          </a:xfrm>
        </p:spPr>
        <p:txBody>
          <a:bodyPr>
            <a:noAutofit/>
          </a:bodyPr>
          <a:lstStyle/>
          <a:p>
            <a:pPr marL="285750" indent="-285750">
              <a:buFont typeface="Arial" panose="020B0604020202020204" pitchFamily="34" charset="0"/>
              <a:buChar char="•"/>
            </a:pPr>
            <a:r>
              <a:rPr lang="en-ZA" sz="1600" dirty="0"/>
              <a:t>Customers misclassified or belong to multiple segments</a:t>
            </a:r>
          </a:p>
          <a:p>
            <a:pPr marL="971550" lvl="1" indent="-285750"/>
            <a:r>
              <a:rPr lang="en-ZA" sz="1600" dirty="0"/>
              <a:t>Causing customers to feel misaligned or alienated with the company</a:t>
            </a:r>
          </a:p>
          <a:p>
            <a:pPr marL="285750" indent="-285750">
              <a:buFont typeface="Arial" panose="020B0604020202020204" pitchFamily="34" charset="0"/>
              <a:buChar char="•"/>
            </a:pPr>
            <a:r>
              <a:rPr lang="en-ZA" sz="1600" dirty="0"/>
              <a:t>Customer segments could be too narrow or too wide</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003516" y="4421819"/>
            <a:ext cx="5433204" cy="365125"/>
          </a:xfrm>
        </p:spPr>
        <p:txBody>
          <a:bodyPr>
            <a:normAutofit lnSpcReduction="10000"/>
          </a:bodyPr>
          <a:lstStyle/>
          <a:p>
            <a:r>
              <a:rPr lang="en-US" dirty="0"/>
              <a:t>Further Analysis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003516" y="4734734"/>
            <a:ext cx="5697140" cy="1111253"/>
          </a:xfrm>
        </p:spPr>
        <p:txBody>
          <a:bodyPr>
            <a:normAutofit/>
          </a:bodyPr>
          <a:lstStyle/>
          <a:p>
            <a:pPr marL="285750" indent="-285750">
              <a:buFont typeface="Arial" panose="020B0604020202020204" pitchFamily="34" charset="0"/>
              <a:buChar char="•"/>
            </a:pPr>
            <a:r>
              <a:rPr lang="en-ZA" sz="1600" dirty="0"/>
              <a:t>Get more data to make segments more clearly defined</a:t>
            </a:r>
          </a:p>
          <a:p>
            <a:pPr marL="285750" indent="-285750">
              <a:buFont typeface="Arial" panose="020B0604020202020204" pitchFamily="34" charset="0"/>
              <a:buChar char="•"/>
            </a:pPr>
            <a:r>
              <a:rPr lang="en-US" sz="1600" dirty="0"/>
              <a:t>Clearly Define segment parameters so that you add new customers to their respective segment quicky</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8/5/2022</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Unsupervised Learning Capstone Project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9609063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4261</TotalTime>
  <Words>2665</Words>
  <Application>Microsoft Office PowerPoint</Application>
  <PresentationFormat>Widescreen</PresentationFormat>
  <Paragraphs>263</Paragraphs>
  <Slides>17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Wingdings</vt:lpstr>
      <vt:lpstr>Monoline</vt:lpstr>
      <vt:lpstr>Unsupervised Learning Capstone Project</vt:lpstr>
      <vt:lpstr>Contents</vt:lpstr>
      <vt:lpstr>Executive Summary</vt:lpstr>
      <vt:lpstr>PROBLEM Summary</vt:lpstr>
      <vt:lpstr>SOLUTION Summary</vt:lpstr>
      <vt:lpstr>Solution Summary Cont.</vt:lpstr>
      <vt:lpstr>Solution Summary Cont.</vt:lpstr>
      <vt:lpstr>Recommendations for Implementation</vt:lpstr>
      <vt:lpstr>Recommendations for Implementation</vt:lpstr>
      <vt:lpstr>Questions?</vt:lpstr>
      <vt:lpstr>Appendix</vt:lpstr>
      <vt:lpstr>Appendix</vt:lpstr>
      <vt:lpstr>Appendix – K-Means</vt:lpstr>
      <vt:lpstr>Appendix – K-Mediods</vt:lpstr>
      <vt:lpstr>Appendix – HC Clustering</vt:lpstr>
      <vt:lpstr>Appendix – DBSCAN</vt:lpstr>
      <vt:lpstr>Appendix – GMM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 Capstone Project</dc:title>
  <dc:creator>Marcus Hendricks</dc:creator>
  <cp:lastModifiedBy>Marcus Hendricks</cp:lastModifiedBy>
  <cp:revision>3</cp:revision>
  <dcterms:created xsi:type="dcterms:W3CDTF">2022-08-06T00:06:10Z</dcterms:created>
  <dcterms:modified xsi:type="dcterms:W3CDTF">2022-08-08T23:07:34Z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