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9975" cy="42808525"/>
  <p:notesSz cx="7099300" cy="10234613"/>
  <p:defaultText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1282" userDrawn="1">
          <p15:clr>
            <a:srgbClr val="A4A3A4"/>
          </p15:clr>
        </p15:guide>
        <p15:guide id="3" orient="horz" pos="13483">
          <p15:clr>
            <a:srgbClr val="A4A3A4"/>
          </p15:clr>
        </p15:guide>
        <p15:guide id="4"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84"/>
  </p:normalViewPr>
  <p:slideViewPr>
    <p:cSldViewPr>
      <p:cViewPr>
        <p:scale>
          <a:sx n="10" d="100"/>
          <a:sy n="10" d="100"/>
        </p:scale>
        <p:origin x="2276" y="196"/>
      </p:cViewPr>
      <p:guideLst>
        <p:guide orient="horz" pos="9537"/>
        <p:guide pos="1282"/>
        <p:guide orient="horz" pos="13483"/>
        <p:guide pos="95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111B0-2E47-4D0E-9680-2AD88E70458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de-DE"/>
        </a:p>
      </dgm:t>
    </dgm:pt>
    <dgm:pt modelId="{076A930A-95EB-490B-91FC-88267F87F64F}">
      <dgm:prSet phldrT="[Text]"/>
      <dgm:spPr>
        <a:solidFill>
          <a:schemeClr val="bg2">
            <a:lumMod val="75000"/>
          </a:schemeClr>
        </a:solidFill>
      </dgm:spPr>
      <dgm:t>
        <a:bodyPr/>
        <a:lstStyle/>
        <a:p>
          <a:r>
            <a:rPr lang="de-DE" dirty="0"/>
            <a:t>	Terminerstellung</a:t>
          </a:r>
        </a:p>
      </dgm:t>
    </dgm:pt>
    <dgm:pt modelId="{BE2B8D0B-9570-49F1-998B-49A05716ECB0}" type="parTrans" cxnId="{8A580FD9-6014-4365-896C-238644C7A713}">
      <dgm:prSet/>
      <dgm:spPr/>
      <dgm:t>
        <a:bodyPr/>
        <a:lstStyle/>
        <a:p>
          <a:endParaRPr lang="de-DE"/>
        </a:p>
      </dgm:t>
    </dgm:pt>
    <dgm:pt modelId="{B7943ED9-A728-496A-930A-B72FABCFA849}" type="sibTrans" cxnId="{8A580FD9-6014-4365-896C-238644C7A713}">
      <dgm:prSet/>
      <dgm:spPr>
        <a:solidFill>
          <a:srgbClr val="000000">
            <a:alpha val="90000"/>
          </a:srgbClr>
        </a:solidFill>
        <a:ln>
          <a:solidFill>
            <a:srgbClr val="000000">
              <a:alpha val="90000"/>
            </a:srgbClr>
          </a:solidFill>
        </a:ln>
      </dgm:spPr>
      <dgm:t>
        <a:bodyPr/>
        <a:lstStyle/>
        <a:p>
          <a:endParaRPr lang="de-DE"/>
        </a:p>
      </dgm:t>
    </dgm:pt>
    <dgm:pt modelId="{1DBC0195-36C2-4AAA-BA70-9A791AE38E97}">
      <dgm:prSet phldrT="[Text]"/>
      <dgm:spPr>
        <a:solidFill>
          <a:schemeClr val="bg2">
            <a:lumMod val="75000"/>
          </a:schemeClr>
        </a:solidFill>
      </dgm:spPr>
      <dgm:t>
        <a:bodyPr/>
        <a:lstStyle/>
        <a:p>
          <a:r>
            <a:rPr lang="de-DE" dirty="0"/>
            <a:t>	viele Teilnehmer</a:t>
          </a:r>
        </a:p>
      </dgm:t>
    </dgm:pt>
    <dgm:pt modelId="{C3AFDA0D-2429-407D-94CD-A2DD7ACA2C0C}" type="parTrans" cxnId="{1C73DC6D-E6DF-4907-ABA5-192A07332270}">
      <dgm:prSet/>
      <dgm:spPr/>
      <dgm:t>
        <a:bodyPr/>
        <a:lstStyle/>
        <a:p>
          <a:endParaRPr lang="de-DE"/>
        </a:p>
      </dgm:t>
    </dgm:pt>
    <dgm:pt modelId="{B2594D80-8412-4F17-8946-656BF2E90A1C}" type="sibTrans" cxnId="{1C73DC6D-E6DF-4907-ABA5-192A07332270}">
      <dgm:prSet/>
      <dgm:spPr>
        <a:solidFill>
          <a:srgbClr val="000000">
            <a:alpha val="90000"/>
          </a:srgbClr>
        </a:solidFill>
        <a:ln>
          <a:solidFill>
            <a:srgbClr val="000000">
              <a:alpha val="90000"/>
            </a:srgbClr>
          </a:solidFill>
        </a:ln>
      </dgm:spPr>
      <dgm:t>
        <a:bodyPr/>
        <a:lstStyle/>
        <a:p>
          <a:endParaRPr lang="de-DE"/>
        </a:p>
      </dgm:t>
    </dgm:pt>
    <dgm:pt modelId="{E0545928-33C5-4B68-9CB2-A530CF839DF9}">
      <dgm:prSet phldrT="[Text]"/>
      <dgm:spPr>
        <a:solidFill>
          <a:schemeClr val="bg2">
            <a:lumMod val="75000"/>
          </a:schemeClr>
        </a:solidFill>
      </dgm:spPr>
      <dgm:t>
        <a:bodyPr/>
        <a:lstStyle/>
        <a:p>
          <a:r>
            <a:rPr lang="de-DE" dirty="0"/>
            <a:t>	wie soll der Termin 	weitergeleitet werden?</a:t>
          </a:r>
        </a:p>
      </dgm:t>
    </dgm:pt>
    <dgm:pt modelId="{A91EA0C2-E36B-4DE8-9BD4-4B5FD449132E}" type="parTrans" cxnId="{3D2B2D51-A9B0-4959-8E32-5AFA3A7FFE9A}">
      <dgm:prSet/>
      <dgm:spPr/>
      <dgm:t>
        <a:bodyPr/>
        <a:lstStyle/>
        <a:p>
          <a:endParaRPr lang="de-DE"/>
        </a:p>
      </dgm:t>
    </dgm:pt>
    <dgm:pt modelId="{EAC7E029-AB38-408C-8BD4-752A48A1B540}" type="sibTrans" cxnId="{3D2B2D51-A9B0-4959-8E32-5AFA3A7FFE9A}">
      <dgm:prSet/>
      <dgm:spPr/>
      <dgm:t>
        <a:bodyPr/>
        <a:lstStyle/>
        <a:p>
          <a:endParaRPr lang="de-DE"/>
        </a:p>
      </dgm:t>
    </dgm:pt>
    <dgm:pt modelId="{E2BF42E3-AE40-43A1-8303-1EE93ABA98C1}" type="pres">
      <dgm:prSet presAssocID="{314111B0-2E47-4D0E-9680-2AD88E70458C}" presName="outerComposite" presStyleCnt="0">
        <dgm:presLayoutVars>
          <dgm:chMax val="5"/>
          <dgm:dir/>
          <dgm:resizeHandles val="exact"/>
        </dgm:presLayoutVars>
      </dgm:prSet>
      <dgm:spPr/>
    </dgm:pt>
    <dgm:pt modelId="{0D02A2E0-DD2C-4C3F-A626-0E91505F918F}" type="pres">
      <dgm:prSet presAssocID="{314111B0-2E47-4D0E-9680-2AD88E70458C}" presName="dummyMaxCanvas" presStyleCnt="0">
        <dgm:presLayoutVars/>
      </dgm:prSet>
      <dgm:spPr/>
    </dgm:pt>
    <dgm:pt modelId="{9D38A753-1A54-4B62-AAB4-9256FC3757DC}" type="pres">
      <dgm:prSet presAssocID="{314111B0-2E47-4D0E-9680-2AD88E70458C}" presName="ThreeNodes_1" presStyleLbl="node1" presStyleIdx="0" presStyleCnt="3" custScaleX="117647" custLinFactNeighborX="8824" custLinFactNeighborY="1223">
        <dgm:presLayoutVars>
          <dgm:bulletEnabled val="1"/>
        </dgm:presLayoutVars>
      </dgm:prSet>
      <dgm:spPr/>
    </dgm:pt>
    <dgm:pt modelId="{35324BF2-7281-4BD9-A315-E7BD1FAC701A}" type="pres">
      <dgm:prSet presAssocID="{314111B0-2E47-4D0E-9680-2AD88E70458C}" presName="ThreeNodes_2" presStyleLbl="node1" presStyleIdx="1" presStyleCnt="3" custScaleX="117647" custLinFactNeighborX="-497" custLinFactNeighborY="-22">
        <dgm:presLayoutVars>
          <dgm:bulletEnabled val="1"/>
        </dgm:presLayoutVars>
      </dgm:prSet>
      <dgm:spPr/>
    </dgm:pt>
    <dgm:pt modelId="{C8829293-3623-4A55-B5C1-C055E1F8A58C}" type="pres">
      <dgm:prSet presAssocID="{314111B0-2E47-4D0E-9680-2AD88E70458C}" presName="ThreeNodes_3" presStyleLbl="node1" presStyleIdx="2" presStyleCnt="3" custScaleX="117647" custLinFactNeighborX="-22177" custLinFactNeighborY="-2905">
        <dgm:presLayoutVars>
          <dgm:bulletEnabled val="1"/>
        </dgm:presLayoutVars>
      </dgm:prSet>
      <dgm:spPr/>
    </dgm:pt>
    <dgm:pt modelId="{318ED761-75E8-4417-9ADE-8A3CF3E0F19A}" type="pres">
      <dgm:prSet presAssocID="{314111B0-2E47-4D0E-9680-2AD88E70458C}" presName="ThreeConn_1-2" presStyleLbl="fgAccFollowNode1" presStyleIdx="0" presStyleCnt="2" custLinFactNeighborX="47794" custLinFactNeighborY="-5719">
        <dgm:presLayoutVars>
          <dgm:bulletEnabled val="1"/>
        </dgm:presLayoutVars>
      </dgm:prSet>
      <dgm:spPr/>
    </dgm:pt>
    <dgm:pt modelId="{385CDE3D-0273-49CE-A3DE-A8BF4B6D9FEE}" type="pres">
      <dgm:prSet presAssocID="{314111B0-2E47-4D0E-9680-2AD88E70458C}" presName="ThreeConn_2-3" presStyleLbl="fgAccFollowNode1" presStyleIdx="1" presStyleCnt="2" custLinFactNeighborX="-13099" custLinFactNeighborY="-8407">
        <dgm:presLayoutVars>
          <dgm:bulletEnabled val="1"/>
        </dgm:presLayoutVars>
      </dgm:prSet>
      <dgm:spPr/>
    </dgm:pt>
    <dgm:pt modelId="{D6FE8694-9FB9-42A5-BFB4-17831E81D3AE}" type="pres">
      <dgm:prSet presAssocID="{314111B0-2E47-4D0E-9680-2AD88E70458C}" presName="ThreeNodes_1_text" presStyleLbl="node1" presStyleIdx="2" presStyleCnt="3">
        <dgm:presLayoutVars>
          <dgm:bulletEnabled val="1"/>
        </dgm:presLayoutVars>
      </dgm:prSet>
      <dgm:spPr/>
    </dgm:pt>
    <dgm:pt modelId="{010D4472-3783-48AE-BBF4-53111D5C043E}" type="pres">
      <dgm:prSet presAssocID="{314111B0-2E47-4D0E-9680-2AD88E70458C}" presName="ThreeNodes_2_text" presStyleLbl="node1" presStyleIdx="2" presStyleCnt="3">
        <dgm:presLayoutVars>
          <dgm:bulletEnabled val="1"/>
        </dgm:presLayoutVars>
      </dgm:prSet>
      <dgm:spPr/>
    </dgm:pt>
    <dgm:pt modelId="{CDE23E53-FAC6-4100-8099-B0D5DD26ED3B}" type="pres">
      <dgm:prSet presAssocID="{314111B0-2E47-4D0E-9680-2AD88E70458C}" presName="ThreeNodes_3_text" presStyleLbl="node1" presStyleIdx="2" presStyleCnt="3">
        <dgm:presLayoutVars>
          <dgm:bulletEnabled val="1"/>
        </dgm:presLayoutVars>
      </dgm:prSet>
      <dgm:spPr/>
    </dgm:pt>
  </dgm:ptLst>
  <dgm:cxnLst>
    <dgm:cxn modelId="{C2786D18-EC75-4B96-9880-C8D5E650AC4D}" type="presOf" srcId="{B7943ED9-A728-496A-930A-B72FABCFA849}" destId="{318ED761-75E8-4417-9ADE-8A3CF3E0F19A}" srcOrd="0" destOrd="0" presId="urn:microsoft.com/office/officeart/2005/8/layout/vProcess5"/>
    <dgm:cxn modelId="{80725037-A53A-45B8-84A8-E4D576F61E9E}" type="presOf" srcId="{1DBC0195-36C2-4AAA-BA70-9A791AE38E97}" destId="{35324BF2-7281-4BD9-A315-E7BD1FAC701A}" srcOrd="0" destOrd="0" presId="urn:microsoft.com/office/officeart/2005/8/layout/vProcess5"/>
    <dgm:cxn modelId="{17324439-D967-4F16-87E7-C92F74ED85ED}" type="presOf" srcId="{076A930A-95EB-490B-91FC-88267F87F64F}" destId="{9D38A753-1A54-4B62-AAB4-9256FC3757DC}" srcOrd="0" destOrd="0" presId="urn:microsoft.com/office/officeart/2005/8/layout/vProcess5"/>
    <dgm:cxn modelId="{5FFF703B-2792-42C8-BA37-066755F80467}" type="presOf" srcId="{314111B0-2E47-4D0E-9680-2AD88E70458C}" destId="{E2BF42E3-AE40-43A1-8303-1EE93ABA98C1}" srcOrd="0" destOrd="0" presId="urn:microsoft.com/office/officeart/2005/8/layout/vProcess5"/>
    <dgm:cxn modelId="{76034167-2239-4E72-B467-B90DDA89CDBB}" type="presOf" srcId="{B2594D80-8412-4F17-8946-656BF2E90A1C}" destId="{385CDE3D-0273-49CE-A3DE-A8BF4B6D9FEE}" srcOrd="0" destOrd="0" presId="urn:microsoft.com/office/officeart/2005/8/layout/vProcess5"/>
    <dgm:cxn modelId="{1C73DC6D-E6DF-4907-ABA5-192A07332270}" srcId="{314111B0-2E47-4D0E-9680-2AD88E70458C}" destId="{1DBC0195-36C2-4AAA-BA70-9A791AE38E97}" srcOrd="1" destOrd="0" parTransId="{C3AFDA0D-2429-407D-94CD-A2DD7ACA2C0C}" sibTransId="{B2594D80-8412-4F17-8946-656BF2E90A1C}"/>
    <dgm:cxn modelId="{3D2B2D51-A9B0-4959-8E32-5AFA3A7FFE9A}" srcId="{314111B0-2E47-4D0E-9680-2AD88E70458C}" destId="{E0545928-33C5-4B68-9CB2-A530CF839DF9}" srcOrd="2" destOrd="0" parTransId="{A91EA0C2-E36B-4DE8-9BD4-4B5FD449132E}" sibTransId="{EAC7E029-AB38-408C-8BD4-752A48A1B540}"/>
    <dgm:cxn modelId="{C6570093-C47E-4297-BBFA-721150C3284F}" type="presOf" srcId="{1DBC0195-36C2-4AAA-BA70-9A791AE38E97}" destId="{010D4472-3783-48AE-BBF4-53111D5C043E}" srcOrd="1" destOrd="0" presId="urn:microsoft.com/office/officeart/2005/8/layout/vProcess5"/>
    <dgm:cxn modelId="{DD02C5BE-D3B8-421B-BEB1-5AC75890FEA9}" type="presOf" srcId="{E0545928-33C5-4B68-9CB2-A530CF839DF9}" destId="{C8829293-3623-4A55-B5C1-C055E1F8A58C}" srcOrd="0" destOrd="0" presId="urn:microsoft.com/office/officeart/2005/8/layout/vProcess5"/>
    <dgm:cxn modelId="{E3633ECC-0628-47EA-A510-6CB101741889}" type="presOf" srcId="{076A930A-95EB-490B-91FC-88267F87F64F}" destId="{D6FE8694-9FB9-42A5-BFB4-17831E81D3AE}" srcOrd="1" destOrd="0" presId="urn:microsoft.com/office/officeart/2005/8/layout/vProcess5"/>
    <dgm:cxn modelId="{8A580FD9-6014-4365-896C-238644C7A713}" srcId="{314111B0-2E47-4D0E-9680-2AD88E70458C}" destId="{076A930A-95EB-490B-91FC-88267F87F64F}" srcOrd="0" destOrd="0" parTransId="{BE2B8D0B-9570-49F1-998B-49A05716ECB0}" sibTransId="{B7943ED9-A728-496A-930A-B72FABCFA849}"/>
    <dgm:cxn modelId="{A4D8EFED-1C7B-4466-81C1-005009292A5D}" type="presOf" srcId="{E0545928-33C5-4B68-9CB2-A530CF839DF9}" destId="{CDE23E53-FAC6-4100-8099-B0D5DD26ED3B}" srcOrd="1" destOrd="0" presId="urn:microsoft.com/office/officeart/2005/8/layout/vProcess5"/>
    <dgm:cxn modelId="{B4BCE428-C8A9-44BF-8AEB-44C210CD985F}" type="presParOf" srcId="{E2BF42E3-AE40-43A1-8303-1EE93ABA98C1}" destId="{0D02A2E0-DD2C-4C3F-A626-0E91505F918F}" srcOrd="0" destOrd="0" presId="urn:microsoft.com/office/officeart/2005/8/layout/vProcess5"/>
    <dgm:cxn modelId="{1AD0B720-C504-4809-AECF-8F877AA3D4BD}" type="presParOf" srcId="{E2BF42E3-AE40-43A1-8303-1EE93ABA98C1}" destId="{9D38A753-1A54-4B62-AAB4-9256FC3757DC}" srcOrd="1" destOrd="0" presId="urn:microsoft.com/office/officeart/2005/8/layout/vProcess5"/>
    <dgm:cxn modelId="{9F642B55-1452-4696-B362-73B2A1ED602A}" type="presParOf" srcId="{E2BF42E3-AE40-43A1-8303-1EE93ABA98C1}" destId="{35324BF2-7281-4BD9-A315-E7BD1FAC701A}" srcOrd="2" destOrd="0" presId="urn:microsoft.com/office/officeart/2005/8/layout/vProcess5"/>
    <dgm:cxn modelId="{2B38B90D-B8DC-48C2-9423-83AB3FC42761}" type="presParOf" srcId="{E2BF42E3-AE40-43A1-8303-1EE93ABA98C1}" destId="{C8829293-3623-4A55-B5C1-C055E1F8A58C}" srcOrd="3" destOrd="0" presId="urn:microsoft.com/office/officeart/2005/8/layout/vProcess5"/>
    <dgm:cxn modelId="{E691A297-161A-42B5-98D9-44306C601B87}" type="presParOf" srcId="{E2BF42E3-AE40-43A1-8303-1EE93ABA98C1}" destId="{318ED761-75E8-4417-9ADE-8A3CF3E0F19A}" srcOrd="4" destOrd="0" presId="urn:microsoft.com/office/officeart/2005/8/layout/vProcess5"/>
    <dgm:cxn modelId="{62C38D45-ACAF-42AE-B4DD-F681C387B6E8}" type="presParOf" srcId="{E2BF42E3-AE40-43A1-8303-1EE93ABA98C1}" destId="{385CDE3D-0273-49CE-A3DE-A8BF4B6D9FEE}" srcOrd="5" destOrd="0" presId="urn:microsoft.com/office/officeart/2005/8/layout/vProcess5"/>
    <dgm:cxn modelId="{933C5F49-47B8-40B8-8080-92ADF875E152}" type="presParOf" srcId="{E2BF42E3-AE40-43A1-8303-1EE93ABA98C1}" destId="{D6FE8694-9FB9-42A5-BFB4-17831E81D3AE}" srcOrd="6" destOrd="0" presId="urn:microsoft.com/office/officeart/2005/8/layout/vProcess5"/>
    <dgm:cxn modelId="{BE8108EB-CE14-4858-9EDC-BBEC25B2C2A9}" type="presParOf" srcId="{E2BF42E3-AE40-43A1-8303-1EE93ABA98C1}" destId="{010D4472-3783-48AE-BBF4-53111D5C043E}" srcOrd="7" destOrd="0" presId="urn:microsoft.com/office/officeart/2005/8/layout/vProcess5"/>
    <dgm:cxn modelId="{3668B279-5578-46CA-A0B0-9B2509A4B660}" type="presParOf" srcId="{E2BF42E3-AE40-43A1-8303-1EE93ABA98C1}" destId="{CDE23E53-FAC6-4100-8099-B0D5DD26ED3B}"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8A753-1A54-4B62-AAB4-9256FC3757DC}">
      <dsp:nvSpPr>
        <dsp:cNvPr id="0" name=""/>
        <dsp:cNvSpPr/>
      </dsp:nvSpPr>
      <dsp:spPr>
        <a:xfrm>
          <a:off x="6" y="27823"/>
          <a:ext cx="12006397" cy="2275047"/>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de-DE" sz="5200" kern="1200" dirty="0"/>
            <a:t>	Terminerstellung</a:t>
          </a:r>
        </a:p>
      </dsp:txBody>
      <dsp:txXfrm>
        <a:off x="66640" y="94457"/>
        <a:ext cx="9141735" cy="2141779"/>
      </dsp:txXfrm>
    </dsp:sp>
    <dsp:sp modelId="{35324BF2-7281-4BD9-A315-E7BD1FAC701A}">
      <dsp:nvSpPr>
        <dsp:cNvPr id="0" name=""/>
        <dsp:cNvSpPr/>
      </dsp:nvSpPr>
      <dsp:spPr>
        <a:xfrm>
          <a:off x="0" y="2653721"/>
          <a:ext cx="12006397" cy="2275047"/>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de-DE" sz="5200" kern="1200" dirty="0"/>
            <a:t>	viele Teilnehmer</a:t>
          </a:r>
        </a:p>
      </dsp:txBody>
      <dsp:txXfrm>
        <a:off x="66634" y="2720355"/>
        <a:ext cx="9074000" cy="2141779"/>
      </dsp:txXfrm>
    </dsp:sp>
    <dsp:sp modelId="{C8829293-3623-4A55-B5C1-C055E1F8A58C}">
      <dsp:nvSpPr>
        <dsp:cNvPr id="0" name=""/>
        <dsp:cNvSpPr/>
      </dsp:nvSpPr>
      <dsp:spPr>
        <a:xfrm>
          <a:off x="0" y="5242354"/>
          <a:ext cx="12006397" cy="2275047"/>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de-DE" sz="5200" kern="1200" dirty="0"/>
            <a:t>	wie soll der Termin 	weitergeleitet werden?</a:t>
          </a:r>
        </a:p>
      </dsp:txBody>
      <dsp:txXfrm>
        <a:off x="66634" y="5308988"/>
        <a:ext cx="9074000" cy="2141779"/>
      </dsp:txXfrm>
    </dsp:sp>
    <dsp:sp modelId="{318ED761-75E8-4417-9ADE-8A3CF3E0F19A}">
      <dsp:nvSpPr>
        <dsp:cNvPr id="0" name=""/>
        <dsp:cNvSpPr/>
      </dsp:nvSpPr>
      <dsp:spPr>
        <a:xfrm>
          <a:off x="9433431" y="1640672"/>
          <a:ext cx="1478780" cy="1478780"/>
        </a:xfrm>
        <a:prstGeom prst="downArrow">
          <a:avLst>
            <a:gd name="adj1" fmla="val 55000"/>
            <a:gd name="adj2" fmla="val 45000"/>
          </a:avLst>
        </a:prstGeom>
        <a:solidFill>
          <a:srgbClr val="000000">
            <a:alpha val="90000"/>
          </a:srgbClr>
        </a:solidFill>
        <a:ln w="25400" cap="flat" cmpd="sng" algn="ctr">
          <a:solidFill>
            <a:srgbClr val="0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de-DE" sz="3600" kern="1200"/>
        </a:p>
      </dsp:txBody>
      <dsp:txXfrm>
        <a:off x="9766156" y="1640672"/>
        <a:ext cx="813330" cy="1112782"/>
      </dsp:txXfrm>
    </dsp:sp>
    <dsp:sp modelId="{385CDE3D-0273-49CE-A3DE-A8BF4B6D9FEE}">
      <dsp:nvSpPr>
        <dsp:cNvPr id="0" name=""/>
        <dsp:cNvSpPr/>
      </dsp:nvSpPr>
      <dsp:spPr>
        <a:xfrm>
          <a:off x="9433437" y="4239978"/>
          <a:ext cx="1478780" cy="1478780"/>
        </a:xfrm>
        <a:prstGeom prst="downArrow">
          <a:avLst>
            <a:gd name="adj1" fmla="val 55000"/>
            <a:gd name="adj2" fmla="val 45000"/>
          </a:avLst>
        </a:prstGeom>
        <a:solidFill>
          <a:srgbClr val="000000">
            <a:alpha val="90000"/>
          </a:srgbClr>
        </a:solidFill>
        <a:ln w="25400" cap="flat" cmpd="sng" algn="ctr">
          <a:solidFill>
            <a:srgbClr val="000000">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de-DE" sz="3600" kern="1200"/>
        </a:p>
      </dsp:txBody>
      <dsp:txXfrm>
        <a:off x="9766162" y="4239978"/>
        <a:ext cx="813330" cy="11127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BBA66819-B111-489F-B325-C7FC6B074087}" type="datetimeFigureOut">
              <a:rPr lang="de-DE" smtClean="0"/>
              <a:t>16.10.2018</a:t>
            </a:fld>
            <a:endParaRPr lang="de-DE"/>
          </a:p>
        </p:txBody>
      </p:sp>
      <p:sp>
        <p:nvSpPr>
          <p:cNvPr id="4" name="Folienbildplatzhalter 3"/>
          <p:cNvSpPr>
            <a:spLocks noGrp="1" noRot="1" noChangeAspect="1"/>
          </p:cNvSpPr>
          <p:nvPr>
            <p:ph type="sldImg" idx="2"/>
          </p:nvPr>
        </p:nvSpPr>
        <p:spPr>
          <a:xfrm>
            <a:off x="2327275" y="1279525"/>
            <a:ext cx="24447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3C4AF8C3-985C-4D88-8600-75306E5BFB63}" type="slidenum">
              <a:rPr lang="de-DE" smtClean="0"/>
              <a:t>‹Nr.›</a:t>
            </a:fld>
            <a:endParaRPr lang="de-DE"/>
          </a:p>
        </p:txBody>
      </p:sp>
    </p:spTree>
    <p:extLst>
      <p:ext uri="{BB962C8B-B14F-4D97-AF65-F5344CB8AC3E}">
        <p14:creationId xmlns:p14="http://schemas.microsoft.com/office/powerpoint/2010/main" val="86861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C4AF8C3-985C-4D88-8600-75306E5BFB63}" type="slidenum">
              <a:rPr lang="de-DE" smtClean="0"/>
              <a:t>1</a:t>
            </a:fld>
            <a:endParaRPr lang="de-DE"/>
          </a:p>
        </p:txBody>
      </p:sp>
    </p:spTree>
    <p:extLst>
      <p:ext uri="{BB962C8B-B14F-4D97-AF65-F5344CB8AC3E}">
        <p14:creationId xmlns:p14="http://schemas.microsoft.com/office/powerpoint/2010/main" val="240716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 name="Ellipse 1"/>
          <p:cNvSpPr/>
          <p:nvPr userDrawn="1"/>
        </p:nvSpPr>
        <p:spPr>
          <a:xfrm>
            <a:off x="20885070" y="411842"/>
            <a:ext cx="10831714" cy="108317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3" name="Ellipse 2"/>
          <p:cNvSpPr/>
          <p:nvPr userDrawn="1"/>
        </p:nvSpPr>
        <p:spPr>
          <a:xfrm>
            <a:off x="17444243" y="2016000"/>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platzhalter 11"/>
          <p:cNvSpPr>
            <a:spLocks noGrp="1"/>
          </p:cNvSpPr>
          <p:nvPr>
            <p:ph type="body" sz="quarter" idx="18"/>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a:t>Mastertextformat bearbeiten</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 name="Ellipse 1"/>
          <p:cNvSpPr/>
          <p:nvPr userDrawn="1"/>
        </p:nvSpPr>
        <p:spPr>
          <a:xfrm>
            <a:off x="22860000" y="2016000"/>
            <a:ext cx="7920000" cy="79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3" name="Ellipse 2"/>
          <p:cNvSpPr/>
          <p:nvPr userDrawn="1"/>
        </p:nvSpPr>
        <p:spPr>
          <a:xfrm>
            <a:off x="19260000" y="2016000"/>
            <a:ext cx="4860000" cy="48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platzhalter 11"/>
          <p:cNvSpPr>
            <a:spLocks noGrp="1"/>
          </p:cNvSpPr>
          <p:nvPr>
            <p:ph type="body" sz="quarter" idx="18" hasCustomPrompt="1"/>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25998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5" name="Textplatzhalter 3"/>
          <p:cNvSpPr>
            <a:spLocks noGrp="1"/>
          </p:cNvSpPr>
          <p:nvPr>
            <p:ph type="body" sz="quarter" idx="12" hasCustomPrompt="1"/>
          </p:nvPr>
        </p:nvSpPr>
        <p:spPr>
          <a:xfrm>
            <a:off x="4586400" y="6300000"/>
            <a:ext cx="15599259" cy="2544763"/>
          </a:xfrm>
          <a:prstGeom prst="rect">
            <a:avLst/>
          </a:prstGeom>
        </p:spPr>
        <p:txBody>
          <a:bodyPr lIns="129351" tIns="64676" rIns="129351" bIns="64676"/>
          <a:lstStyle>
            <a:lvl1pPr marL="0" indent="0">
              <a:buFontTx/>
              <a:buNone/>
              <a:defRPr sz="3200" baseline="0">
                <a:solidFill>
                  <a:schemeClr val="accent3"/>
                </a:solidFill>
                <a:latin typeface="Arial" panose="020B0604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7" name="Bildplatzhalter 6"/>
          <p:cNvSpPr>
            <a:spLocks noGrp="1"/>
          </p:cNvSpPr>
          <p:nvPr>
            <p:ph type="pic" sz="quarter" idx="13" hasCustomPrompt="1"/>
          </p:nvPr>
        </p:nvSpPr>
        <p:spPr>
          <a:xfrm>
            <a:off x="21916977" y="38680390"/>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
        <p:nvSpPr>
          <p:cNvPr id="8" name="Textplatzhalter 11"/>
          <p:cNvSpPr>
            <a:spLocks noGrp="1"/>
          </p:cNvSpPr>
          <p:nvPr>
            <p:ph type="body" sz="quarter" idx="14" hasCustomPrompt="1"/>
          </p:nvPr>
        </p:nvSpPr>
        <p:spPr>
          <a:xfrm>
            <a:off x="2037599"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 name="Ellipse 1"/>
          <p:cNvSpPr/>
          <p:nvPr userDrawn="1"/>
        </p:nvSpPr>
        <p:spPr>
          <a:xfrm>
            <a:off x="22860000" y="2016000"/>
            <a:ext cx="7920000" cy="79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platzhalter 5"/>
          <p:cNvSpPr>
            <a:spLocks noGrp="1"/>
          </p:cNvSpPr>
          <p:nvPr>
            <p:ph type="body" sz="quarter" idx="15" hasCustomPrompt="1"/>
          </p:nvPr>
        </p:nvSpPr>
        <p:spPr>
          <a:xfrm>
            <a:off x="24660000" y="4428000"/>
            <a:ext cx="7056784" cy="4248472"/>
          </a:xfrm>
          <a:prstGeom prst="rect">
            <a:avLst/>
          </a:prstGeom>
        </p:spPr>
        <p:txBody>
          <a:bodyPr lIns="129351" tIns="64676" rIns="129351" bIns="64676"/>
          <a:lstStyle>
            <a:lvl1pPr marL="0" indent="0">
              <a:buFontTx/>
              <a:buNone/>
              <a:defRPr sz="5200" b="1">
                <a:solidFill>
                  <a:schemeClr val="bg1"/>
                </a:solidFill>
                <a:latin typeface="Arial" panose="020B06040202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3" name="Ellipse 2"/>
          <p:cNvSpPr/>
          <p:nvPr userDrawn="1"/>
        </p:nvSpPr>
        <p:spPr>
          <a:xfrm>
            <a:off x="19260000" y="2016000"/>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platzhalter 11"/>
          <p:cNvSpPr>
            <a:spLocks noGrp="1"/>
          </p:cNvSpPr>
          <p:nvPr>
            <p:ph type="body" sz="quarter" idx="18" hasCustomPrompt="1"/>
          </p:nvPr>
        </p:nvSpPr>
        <p:spPr>
          <a:xfrm>
            <a:off x="15660000" y="10440000"/>
            <a:ext cx="12708000" cy="28080000"/>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1" i="0" baseline="0">
                <a:solidFill>
                  <a:schemeClr val="accent3"/>
                </a:solidFill>
                <a:latin typeface="Arial" panose="020B06040202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p:txBody>
      </p:sp>
      <p:sp>
        <p:nvSpPr>
          <p:cNvPr id="9" name="Textplatzhalter 5"/>
          <p:cNvSpPr>
            <a:spLocks noGrp="1"/>
          </p:cNvSpPr>
          <p:nvPr>
            <p:ph type="body" sz="quarter" idx="16" hasCustomPrompt="1"/>
          </p:nvPr>
        </p:nvSpPr>
        <p:spPr>
          <a:xfrm>
            <a:off x="20027516" y="3114230"/>
            <a:ext cx="4401503" cy="3312368"/>
          </a:xfrm>
          <a:prstGeom prst="rect">
            <a:avLst/>
          </a:prstGeom>
        </p:spPr>
        <p:txBody>
          <a:bodyPr lIns="129351" tIns="64676" rIns="129351" bIns="64676"/>
          <a:lstStyle>
            <a:lvl1pPr marL="0" indent="0">
              <a:buFontTx/>
              <a:buNone/>
              <a:defRPr sz="3200" b="1" baseline="0">
                <a:solidFill>
                  <a:schemeClr val="bg1"/>
                </a:solidFill>
                <a:latin typeface="Arial" panose="020B0604020202020204" pitchFamily="34" charset="0"/>
                <a:cs typeface="Arial" panose="020B0604020202020204" pitchFamily="34" charset="0"/>
              </a:defRPr>
            </a:lvl1pPr>
          </a:lstStyle>
          <a:p>
            <a:pPr lvl="0"/>
            <a:r>
              <a:rPr lang="de-DE" dirty="0"/>
              <a:t>VORNAME - NAME</a:t>
            </a:r>
          </a:p>
        </p:txBody>
      </p:sp>
      <p:sp>
        <p:nvSpPr>
          <p:cNvPr id="10"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Arial" panose="020B0604020202020204" pitchFamily="34" charset="0"/>
                <a:cs typeface="Arial" panose="020B0604020202020204" pitchFamily="34" charset="0"/>
              </a:defRPr>
            </a:lvl1pPr>
          </a:lstStyle>
          <a:p>
            <a:r>
              <a:rPr lang="de-DE" dirty="0"/>
              <a:t>Institutsname bitte hier Klicken und überschreiben</a:t>
            </a:r>
          </a:p>
        </p:txBody>
      </p:sp>
      <p:sp>
        <p:nvSpPr>
          <p:cNvPr id="14" name="Textplatzhalter 3"/>
          <p:cNvSpPr>
            <a:spLocks noGrp="1"/>
          </p:cNvSpPr>
          <p:nvPr>
            <p:ph type="body" sz="quarter" idx="19" hasCustomPrompt="1"/>
          </p:nvPr>
        </p:nvSpPr>
        <p:spPr>
          <a:xfrm>
            <a:off x="2037600" y="38700000"/>
            <a:ext cx="12708000" cy="2218430"/>
          </a:xfrm>
          <a:prstGeom prst="rect">
            <a:avLst/>
          </a:prstGeom>
        </p:spPr>
        <p:txBody>
          <a:bodyPr lIns="129351" tIns="64676" rIns="129351" bIns="64676"/>
          <a:lstStyle>
            <a:lvl1pPr marL="0" indent="0">
              <a:buFontTx/>
              <a:buNone/>
              <a:defRPr sz="5200" b="1">
                <a:solidFill>
                  <a:schemeClr val="accent3"/>
                </a:solidFill>
                <a:latin typeface="Arial" panose="020B0604020202020204" pitchFamily="34" charset="0"/>
                <a:cs typeface="Arial" panose="020B0604020202020204" pitchFamily="34" charset="0"/>
              </a:defRPr>
            </a:lvl1pPr>
          </a:lstStyle>
          <a:p>
            <a:r>
              <a:rPr lang="de-DE" dirty="0"/>
              <a:t>www.uni-stuttgart.de</a:t>
            </a:r>
          </a:p>
        </p:txBody>
      </p:sp>
    </p:spTree>
    <p:extLst>
      <p:ext uri="{BB962C8B-B14F-4D97-AF65-F5344CB8AC3E}">
        <p14:creationId xmlns:p14="http://schemas.microsoft.com/office/powerpoint/2010/main" val="1209061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37600" y="2037600"/>
            <a:ext cx="9707256" cy="2035809"/>
          </a:xfrm>
          <a:prstGeom prst="rect">
            <a:avLst/>
          </a:prstGeom>
        </p:spPr>
      </p:pic>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986269" rtl="0" eaLnBrk="1" latinLnBrk="0" hangingPunct="1">
        <a:spcBef>
          <a:spcPct val="0"/>
        </a:spcBef>
        <a:buNone/>
        <a:defRPr sz="19200" kern="1200">
          <a:solidFill>
            <a:schemeClr val="tx1"/>
          </a:solidFill>
          <a:latin typeface="+mj-lt"/>
          <a:ea typeface="+mj-ea"/>
          <a:cs typeface="+mj-cs"/>
        </a:defRPr>
      </a:lvl1pPr>
    </p:titleStyle>
    <p:bodyStyle>
      <a:lvl1pPr marL="1494853" indent="-1494853" algn="l" defTabSz="3986269"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1pPr>
      <a:lvl2pPr marL="3238843" indent="-1245711" algn="l" defTabSz="3986269" rtl="0" eaLnBrk="1" latinLnBrk="0" hangingPunct="1">
        <a:spcBef>
          <a:spcPct val="20000"/>
        </a:spcBef>
        <a:buFont typeface="Arial" panose="020B0604020202020204" pitchFamily="34" charset="0"/>
        <a:buChar char="–"/>
        <a:defRPr sz="11700" kern="1200">
          <a:solidFill>
            <a:schemeClr val="tx1"/>
          </a:solidFill>
          <a:latin typeface="+mn-lt"/>
          <a:ea typeface="+mn-ea"/>
          <a:cs typeface="+mn-cs"/>
        </a:defRPr>
      </a:lvl2pPr>
      <a:lvl3pPr marL="4982839" indent="-996570" algn="l" defTabSz="3986269"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3pPr>
      <a:lvl4pPr marL="6975973"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4pPr>
      <a:lvl5pPr marL="8969109"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p:bodyStyle>
    <p:other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svg"/><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9092" t="-9559" r="-3041" b="-20338"/>
          <a:stretch/>
        </p:blipFill>
        <p:spPr>
          <a:xfrm>
            <a:off x="22273093" y="39026636"/>
            <a:ext cx="6116366" cy="2035810"/>
          </a:xfrm>
        </p:spPr>
      </p:pic>
      <p:sp>
        <p:nvSpPr>
          <p:cNvPr id="4" name="Textplatzhalter 3"/>
          <p:cNvSpPr>
            <a:spLocks noGrp="1"/>
          </p:cNvSpPr>
          <p:nvPr>
            <p:ph type="body" sz="quarter" idx="14"/>
          </p:nvPr>
        </p:nvSpPr>
        <p:spPr>
          <a:xfrm>
            <a:off x="15995186" y="24003983"/>
            <a:ext cx="12310300" cy="15564790"/>
          </a:xfrm>
        </p:spPr>
        <p:txBody>
          <a:bodyPr/>
          <a:lstStyle/>
          <a:p>
            <a:r>
              <a:rPr lang="de-DE" dirty="0"/>
              <a:t>Lösung</a:t>
            </a:r>
            <a:br>
              <a:rPr lang="de-DE" dirty="0"/>
            </a:br>
            <a:endParaRPr lang="de-DE" sz="4000" dirty="0"/>
          </a:p>
          <a:p>
            <a:pPr marL="1244600" lvl="1" indent="-533400">
              <a:spcBef>
                <a:spcPts val="0"/>
              </a:spcBef>
              <a:spcAft>
                <a:spcPts val="1200"/>
              </a:spcAft>
              <a:buClr>
                <a:srgbClr val="FF0000"/>
              </a:buClr>
              <a:buSzPct val="100000"/>
              <a:buFont typeface="Symbol" pitchFamily="18" charset="2"/>
              <a:buChar char="-"/>
            </a:pPr>
            <a:r>
              <a:rPr lang="de-DE" sz="4000" dirty="0"/>
              <a:t>Entwicklung des Terminplaners </a:t>
            </a:r>
            <a:r>
              <a:rPr lang="de-DE" sz="4000" i="1" dirty="0"/>
              <a:t>„</a:t>
            </a:r>
            <a:r>
              <a:rPr lang="de-DE" sz="4000" i="1" dirty="0" err="1"/>
              <a:t>Meetz</a:t>
            </a:r>
            <a:r>
              <a:rPr lang="de-DE" sz="4000" i="1" dirty="0"/>
              <a:t> </a:t>
            </a:r>
            <a:r>
              <a:rPr lang="de-DE" sz="4000" i="1" dirty="0" err="1"/>
              <a:t>Now</a:t>
            </a:r>
            <a:r>
              <a:rPr lang="de-DE" sz="4000" i="1" dirty="0"/>
              <a:t>“ </a:t>
            </a:r>
            <a:r>
              <a:rPr lang="de-DE" sz="4000" dirty="0"/>
              <a:t>in Form einer Webanwendung und eines Outlook-Plugins</a:t>
            </a:r>
          </a:p>
          <a:p>
            <a:pPr marL="1244600" lvl="1" indent="-533400">
              <a:spcBef>
                <a:spcPts val="0"/>
              </a:spcBef>
              <a:spcAft>
                <a:spcPts val="1200"/>
              </a:spcAft>
              <a:buClr>
                <a:srgbClr val="FF0000"/>
              </a:buClr>
              <a:buSzPct val="100000"/>
              <a:buFont typeface="Symbol" pitchFamily="18" charset="2"/>
              <a:buChar char="-"/>
            </a:pPr>
            <a:r>
              <a:rPr lang="de-DE" sz="4000" dirty="0"/>
              <a:t>Die Anwendung erlaubt dem Terminersteller, die Daten seines Termines festzulegen.</a:t>
            </a:r>
          </a:p>
          <a:p>
            <a:pPr marL="1244600" lvl="1" indent="-533400">
              <a:spcBef>
                <a:spcPts val="0"/>
              </a:spcBef>
              <a:spcAft>
                <a:spcPts val="1200"/>
              </a:spcAft>
              <a:buClr>
                <a:srgbClr val="FF0000"/>
              </a:buClr>
              <a:buSzPct val="100000"/>
              <a:buFont typeface="Symbol" pitchFamily="18" charset="2"/>
              <a:buChar char="-"/>
            </a:pPr>
            <a:r>
              <a:rPr lang="de-DE" sz="4000" dirty="0"/>
              <a:t>Es können zahlreiche Teilnehmer zur Umfrage hinzugefügt oder über einen Link eingeladen werden.</a:t>
            </a:r>
          </a:p>
          <a:p>
            <a:pPr marL="1244600" lvl="1" indent="-533400">
              <a:spcBef>
                <a:spcPts val="0"/>
              </a:spcBef>
              <a:spcAft>
                <a:spcPts val="1200"/>
              </a:spcAft>
              <a:buClr>
                <a:srgbClr val="FF0000"/>
              </a:buClr>
              <a:buSzPct val="100000"/>
              <a:buFont typeface="Symbol" pitchFamily="18" charset="2"/>
              <a:buChar char="-"/>
            </a:pPr>
            <a:r>
              <a:rPr lang="de-DE" sz="4000" dirty="0"/>
              <a:t>Die Teilnehmer können einsehen, welche Zeitslots ihnen zur Verfügung stehen und ihre eigenen Zeiten nach Belieben eintragen.</a:t>
            </a:r>
          </a:p>
          <a:p>
            <a:pPr marL="1244600" lvl="1" indent="-533400">
              <a:spcBef>
                <a:spcPts val="0"/>
              </a:spcBef>
              <a:spcAft>
                <a:spcPts val="1200"/>
              </a:spcAft>
              <a:buClr>
                <a:srgbClr val="FF0000"/>
              </a:buClr>
              <a:buSzPct val="100000"/>
              <a:buFont typeface="Symbol" pitchFamily="18" charset="2"/>
              <a:buChar char="-"/>
            </a:pPr>
            <a:r>
              <a:rPr lang="de-DE" sz="4000" dirty="0"/>
              <a:t>Es wird durch eine klare farbliche Markierung deutlich, in welchem </a:t>
            </a:r>
            <a:r>
              <a:rPr lang="de-DE" sz="4000" dirty="0" err="1"/>
              <a:t>Zeitslot</a:t>
            </a:r>
            <a:r>
              <a:rPr lang="de-DE" sz="4000" dirty="0"/>
              <a:t> der Großteil der Teilnehmer eingetragen ist, damit dem Ersteller eine optimale Terminauswahl ermöglicht wird.</a:t>
            </a:r>
          </a:p>
          <a:p>
            <a:pPr marL="1244600" lvl="1" indent="-533400">
              <a:spcBef>
                <a:spcPts val="0"/>
              </a:spcBef>
              <a:spcAft>
                <a:spcPts val="1200"/>
              </a:spcAft>
              <a:buClr>
                <a:srgbClr val="FF0000"/>
              </a:buClr>
              <a:buSzPct val="100000"/>
              <a:buFont typeface="Symbol" pitchFamily="18" charset="2"/>
              <a:buChar char="-"/>
            </a:pPr>
            <a:endParaRPr lang="de-DE" sz="4000" dirty="0"/>
          </a:p>
          <a:p>
            <a:pPr marL="1244600" lvl="1" indent="-533400">
              <a:spcBef>
                <a:spcPts val="0"/>
              </a:spcBef>
              <a:spcAft>
                <a:spcPts val="1200"/>
              </a:spcAft>
              <a:buClr>
                <a:srgbClr val="FF0000"/>
              </a:buClr>
              <a:buSzPct val="100000"/>
              <a:buFont typeface="Symbol" pitchFamily="18" charset="2"/>
              <a:buChar char="-"/>
            </a:pPr>
            <a:endParaRPr lang="de-DE" sz="4000" dirty="0"/>
          </a:p>
          <a:p>
            <a:pPr marL="1244600" lvl="1" indent="-533400">
              <a:spcBef>
                <a:spcPts val="0"/>
              </a:spcBef>
              <a:spcAft>
                <a:spcPts val="1200"/>
              </a:spcAft>
              <a:buClr>
                <a:srgbClr val="FF0000"/>
              </a:buClr>
              <a:buSzPct val="100000"/>
              <a:buFont typeface="Symbol" pitchFamily="18" charset="2"/>
              <a:buChar char="-"/>
            </a:pPr>
            <a:endParaRPr lang="de-DE" sz="4000" dirty="0"/>
          </a:p>
        </p:txBody>
      </p:sp>
      <p:sp>
        <p:nvSpPr>
          <p:cNvPr id="5" name="Textplatzhalter 4"/>
          <p:cNvSpPr>
            <a:spLocks noGrp="1"/>
          </p:cNvSpPr>
          <p:nvPr>
            <p:ph type="body" sz="quarter" idx="15"/>
          </p:nvPr>
        </p:nvSpPr>
        <p:spPr>
          <a:xfrm>
            <a:off x="22714579" y="3150046"/>
            <a:ext cx="7565396" cy="6372896"/>
          </a:xfrm>
        </p:spPr>
        <p:txBody>
          <a:bodyPr/>
          <a:lstStyle/>
          <a:p>
            <a:r>
              <a:rPr lang="de-DE" dirty="0"/>
              <a:t>Der Terminplaner</a:t>
            </a:r>
          </a:p>
        </p:txBody>
      </p:sp>
      <p:sp>
        <p:nvSpPr>
          <p:cNvPr id="7" name="Textplatzhalter 6"/>
          <p:cNvSpPr>
            <a:spLocks noGrp="1"/>
          </p:cNvSpPr>
          <p:nvPr>
            <p:ph type="body" sz="quarter" idx="16"/>
          </p:nvPr>
        </p:nvSpPr>
        <p:spPr>
          <a:xfrm>
            <a:off x="18454255" y="3206622"/>
            <a:ext cx="3270840" cy="3312368"/>
          </a:xfrm>
        </p:spPr>
        <p:txBody>
          <a:bodyPr/>
          <a:lstStyle/>
          <a:p>
            <a:r>
              <a:rPr lang="de-DE" dirty="0"/>
              <a:t>Studienprojekt</a:t>
            </a:r>
          </a:p>
          <a:p>
            <a:r>
              <a:rPr lang="de-DE" dirty="0"/>
              <a:t>SS 2018</a:t>
            </a:r>
          </a:p>
        </p:txBody>
      </p:sp>
      <p:sp>
        <p:nvSpPr>
          <p:cNvPr id="8" name="Textplatzhalter 7"/>
          <p:cNvSpPr>
            <a:spLocks noGrp="1"/>
          </p:cNvSpPr>
          <p:nvPr>
            <p:ph type="body" sz="quarter" idx="17"/>
          </p:nvPr>
        </p:nvSpPr>
        <p:spPr>
          <a:xfrm>
            <a:off x="4410795" y="3638725"/>
            <a:ext cx="15599259" cy="1295294"/>
          </a:xfrm>
        </p:spPr>
        <p:txBody>
          <a:bodyPr/>
          <a:lstStyle/>
          <a:p>
            <a:r>
              <a:rPr lang="de-DE" sz="4000" dirty="0"/>
              <a:t>Institut für Steuerungstechnik </a:t>
            </a:r>
            <a:br>
              <a:rPr lang="de-DE" sz="4000" dirty="0"/>
            </a:br>
            <a:r>
              <a:rPr lang="de-DE" sz="4000" dirty="0"/>
              <a:t>der Werkzeugmaschinen und Fertigungseinrichtungen</a:t>
            </a:r>
          </a:p>
        </p:txBody>
      </p:sp>
      <p:sp>
        <p:nvSpPr>
          <p:cNvPr id="9" name="Textplatzhalter 8"/>
          <p:cNvSpPr>
            <a:spLocks noGrp="1"/>
          </p:cNvSpPr>
          <p:nvPr>
            <p:ph type="body" sz="quarter" idx="19"/>
          </p:nvPr>
        </p:nvSpPr>
        <p:spPr>
          <a:xfrm>
            <a:off x="2037599" y="40013234"/>
            <a:ext cx="12708000" cy="1138310"/>
          </a:xfrm>
        </p:spPr>
        <p:txBody>
          <a:bodyPr/>
          <a:lstStyle/>
          <a:p>
            <a:r>
              <a:rPr lang="de-DE" dirty="0"/>
              <a:t>www.isw.uni-stuttgart.de</a:t>
            </a:r>
          </a:p>
        </p:txBody>
      </p:sp>
      <p:sp>
        <p:nvSpPr>
          <p:cNvPr id="15" name="Textplatzhalter 3"/>
          <p:cNvSpPr>
            <a:spLocks noGrp="1"/>
          </p:cNvSpPr>
          <p:nvPr>
            <p:ph type="body" sz="quarter" idx="14"/>
          </p:nvPr>
        </p:nvSpPr>
        <p:spPr>
          <a:xfrm>
            <a:off x="15995186" y="11840024"/>
            <a:ext cx="12310300" cy="11292429"/>
          </a:xfrm>
        </p:spPr>
        <p:txBody>
          <a:bodyPr/>
          <a:lstStyle/>
          <a:p>
            <a:r>
              <a:rPr lang="de-DE" dirty="0"/>
              <a:t>Ziele</a:t>
            </a:r>
            <a:br>
              <a:rPr lang="de-DE" sz="5000" b="0" dirty="0"/>
            </a:br>
            <a:endParaRPr lang="de-DE" sz="4000" dirty="0"/>
          </a:p>
          <a:p>
            <a:pPr marL="1244600" lvl="1" indent="-533400">
              <a:spcBef>
                <a:spcPts val="0"/>
              </a:spcBef>
              <a:spcAft>
                <a:spcPts val="1200"/>
              </a:spcAft>
              <a:buClr>
                <a:srgbClr val="FF0000"/>
              </a:buClr>
              <a:buSzPct val="100000"/>
              <a:buFont typeface="Symbol" pitchFamily="18" charset="2"/>
              <a:buChar char="-"/>
            </a:pPr>
            <a:r>
              <a:rPr lang="de-DE" sz="4000" dirty="0"/>
              <a:t>Ein Terminplaner, der die einzelnen Teilnehmer die Angabe der freien Zeitslots selbst bestimmen lässt.</a:t>
            </a:r>
          </a:p>
          <a:p>
            <a:pPr marL="1244600" lvl="1" indent="-533400">
              <a:spcBef>
                <a:spcPts val="0"/>
              </a:spcBef>
              <a:spcAft>
                <a:spcPts val="1200"/>
              </a:spcAft>
              <a:buClr>
                <a:srgbClr val="FF0000"/>
              </a:buClr>
              <a:buSzPct val="100000"/>
              <a:buFont typeface="Symbol" pitchFamily="18" charset="2"/>
              <a:buChar char="-"/>
            </a:pPr>
            <a:r>
              <a:rPr lang="de-DE" sz="4000" dirty="0"/>
              <a:t>Der Terminersteller legt fest, welche Tage und Uhrzeiten den Teilnehmern zur Auswahl stehen und an welchem Ort der Termin stattfindet.</a:t>
            </a:r>
          </a:p>
          <a:p>
            <a:pPr marL="1244600" lvl="1" indent="-533400">
              <a:spcBef>
                <a:spcPts val="0"/>
              </a:spcBef>
              <a:spcAft>
                <a:spcPts val="1200"/>
              </a:spcAft>
              <a:buClr>
                <a:srgbClr val="FF0000"/>
              </a:buClr>
              <a:buSzPct val="100000"/>
              <a:buFont typeface="Symbol" pitchFamily="18" charset="2"/>
              <a:buChar char="-"/>
            </a:pPr>
            <a:r>
              <a:rPr lang="de-DE" sz="4000" dirty="0"/>
              <a:t>Die Findung der möglichen Termine soll anschließend vom Ersteller bestimmt werden.</a:t>
            </a:r>
          </a:p>
          <a:p>
            <a:pPr marL="1244600" lvl="1" indent="-533400">
              <a:spcBef>
                <a:spcPts val="0"/>
              </a:spcBef>
              <a:spcAft>
                <a:spcPts val="1200"/>
              </a:spcAft>
              <a:buClr>
                <a:srgbClr val="FF0000"/>
              </a:buClr>
              <a:buSzPct val="100000"/>
              <a:buFont typeface="Symbol" pitchFamily="18" charset="2"/>
              <a:buChar char="-"/>
            </a:pPr>
            <a:r>
              <a:rPr lang="de-DE" sz="4000" dirty="0"/>
              <a:t>Die möglichen Termine sollen mit der Anzahl an überlappenden Terminen bestimmt werden können.</a:t>
            </a:r>
          </a:p>
          <a:p>
            <a:pPr marL="1244600" lvl="1" indent="-533400">
              <a:spcBef>
                <a:spcPts val="0"/>
              </a:spcBef>
              <a:spcAft>
                <a:spcPts val="1200"/>
              </a:spcAft>
              <a:buClr>
                <a:srgbClr val="FF0000"/>
              </a:buClr>
              <a:buSzPct val="100000"/>
              <a:buFont typeface="Symbol" pitchFamily="18" charset="2"/>
              <a:buChar char="-"/>
            </a:pPr>
            <a:r>
              <a:rPr lang="de-DE" sz="4000" dirty="0"/>
              <a:t>Die Erstellung von Abstimmungen sowie das Abstimmen selbst soll von einem Microsoft Outlook Plugin unterstützt werden.</a:t>
            </a:r>
          </a:p>
          <a:p>
            <a:pPr marL="1244600" lvl="1" indent="-533400">
              <a:spcBef>
                <a:spcPts val="0"/>
              </a:spcBef>
              <a:spcAft>
                <a:spcPts val="1200"/>
              </a:spcAft>
              <a:buClr>
                <a:srgbClr val="FF0000"/>
              </a:buClr>
              <a:buSzPct val="100000"/>
              <a:buFont typeface="Symbol" pitchFamily="18" charset="2"/>
              <a:buChar char="-"/>
            </a:pPr>
            <a:endParaRPr lang="de-DE" sz="4000" dirty="0"/>
          </a:p>
        </p:txBody>
      </p:sp>
      <p:sp>
        <p:nvSpPr>
          <p:cNvPr id="2" name="Rechteck 1">
            <a:extLst>
              <a:ext uri="{FF2B5EF4-FFF2-40B4-BE49-F238E27FC236}">
                <a16:creationId xmlns:a16="http://schemas.microsoft.com/office/drawing/2014/main" id="{BCF32C33-11A7-4B1F-8AB2-38D3677BD8A2}"/>
              </a:ext>
            </a:extLst>
          </p:cNvPr>
          <p:cNvSpPr/>
          <p:nvPr/>
        </p:nvSpPr>
        <p:spPr>
          <a:xfrm>
            <a:off x="1974489" y="11840024"/>
            <a:ext cx="12310300" cy="25791676"/>
          </a:xfrm>
          <a:prstGeom prst="rect">
            <a:avLst/>
          </a:prstGeom>
        </p:spPr>
        <p:txBody>
          <a:bodyPr wrap="square">
            <a:spAutoFit/>
          </a:bodyPr>
          <a:lstStyle/>
          <a:p>
            <a:r>
              <a:rPr lang="de-DE" sz="5200" b="1" dirty="0">
                <a:solidFill>
                  <a:schemeClr val="accent3"/>
                </a:solidFill>
                <a:latin typeface="Arial" panose="020B0604020202020204" pitchFamily="34" charset="0"/>
                <a:cs typeface="Arial" panose="020B0604020202020204" pitchFamily="34" charset="0"/>
              </a:rPr>
              <a:t>Problemstellung</a:t>
            </a:r>
          </a:p>
          <a:p>
            <a:endParaRPr lang="de-DE" sz="5200" b="1" dirty="0">
              <a:solidFill>
                <a:schemeClr val="accent3"/>
              </a:solidFill>
              <a:latin typeface="Arial" panose="020B0604020202020204" pitchFamily="34" charset="0"/>
              <a:cs typeface="Arial" panose="020B0604020202020204" pitchFamily="34" charset="0"/>
            </a:endParaRPr>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endParaRPr lang="de-DE" sz="5400" dirty="0"/>
          </a:p>
          <a:p>
            <a:pPr algn="just"/>
            <a:r>
              <a:rPr lang="de-DE" sz="5400" dirty="0"/>
              <a:t>In Projekten mit einer hohen Anzahl an Teilnehmern stellt eine optimale Terminplanung oft ein großes Problem dar. Die bisher existierenden Tools bieten oft eine Möglichkeit, für kleinere Abstimmungen einen gemeinsamen Nenner der Teilnehmer zu finden. Allerdings stellen diese Werkzeuge keine passende Lösung dar, wenn es sich um eine Terminplanung handelt, an der sich vielen Personen mit einem gefüllten Terminkalender beteiligen, die einen bestimmten </a:t>
            </a:r>
            <a:r>
              <a:rPr lang="de-DE" sz="5400" dirty="0" err="1"/>
              <a:t>Zeitslot</a:t>
            </a:r>
            <a:r>
              <a:rPr lang="de-DE" sz="5400" dirty="0"/>
              <a:t> suchen. Dies führt oft zu einem langwidrigen Terminfindungsprozess.</a:t>
            </a:r>
            <a:endParaRPr lang="de-DE" sz="4000" dirty="0">
              <a:solidFill>
                <a:prstClr val="black"/>
              </a:solidFill>
              <a:latin typeface="Arial" panose="020B0604020202020204" pitchFamily="34" charset="0"/>
              <a:cs typeface="Arial" panose="020B0604020202020204" pitchFamily="34" charset="0"/>
            </a:endParaRPr>
          </a:p>
        </p:txBody>
      </p:sp>
      <p:sp>
        <p:nvSpPr>
          <p:cNvPr id="27" name="Textfeld 26">
            <a:extLst>
              <a:ext uri="{FF2B5EF4-FFF2-40B4-BE49-F238E27FC236}">
                <a16:creationId xmlns:a16="http://schemas.microsoft.com/office/drawing/2014/main" id="{FAA1010A-0AEF-44A8-A03C-2B4DB72F6AB5}"/>
              </a:ext>
            </a:extLst>
          </p:cNvPr>
          <p:cNvSpPr txBox="1"/>
          <p:nvPr/>
        </p:nvSpPr>
        <p:spPr>
          <a:xfrm>
            <a:off x="1976374" y="8836073"/>
            <a:ext cx="20296719" cy="2862322"/>
          </a:xfrm>
          <a:prstGeom prst="rect">
            <a:avLst/>
          </a:prstGeom>
          <a:noFill/>
        </p:spPr>
        <p:txBody>
          <a:bodyPr wrap="square" rtlCol="0">
            <a:spAutoFit/>
          </a:bodyPr>
          <a:lstStyle/>
          <a:p>
            <a:pPr lvl="0" defTabSz="4176713">
              <a:spcBef>
                <a:spcPct val="50000"/>
              </a:spcBef>
            </a:pPr>
            <a:r>
              <a:rPr lang="de-DE" sz="3600" b="1" dirty="0">
                <a:solidFill>
                  <a:srgbClr val="000000"/>
                </a:solidFill>
                <a:latin typeface="Arial" pitchFamily="34" charset="0"/>
                <a:cs typeface="Arial" pitchFamily="34" charset="0"/>
              </a:rPr>
              <a:t>Kurzbeschreibung</a:t>
            </a:r>
          </a:p>
          <a:p>
            <a:pPr lvl="0" defTabSz="4176713">
              <a:spcBef>
                <a:spcPct val="50000"/>
              </a:spcBef>
            </a:pPr>
            <a:r>
              <a:rPr lang="de-DE" sz="3600" dirty="0">
                <a:solidFill>
                  <a:srgbClr val="000000"/>
                </a:solidFill>
                <a:latin typeface="Arial" pitchFamily="34" charset="0"/>
                <a:cs typeface="Arial" pitchFamily="34" charset="0"/>
              </a:rPr>
              <a:t>Das Projekt befasst sich mit der Entwicklung eines Terminplanungsassistenten, um die Organisation von Terminen zwischen einer Vielzahl von Personen zu vereinfachen.</a:t>
            </a:r>
          </a:p>
          <a:p>
            <a:pPr lvl="0" defTabSz="4176713">
              <a:spcBef>
                <a:spcPct val="50000"/>
              </a:spcBef>
            </a:pPr>
            <a:endParaRPr lang="de-DE" sz="3600" b="1" dirty="0">
              <a:solidFill>
                <a:srgbClr val="000000"/>
              </a:solidFill>
              <a:latin typeface="Arial" pitchFamily="34" charset="0"/>
              <a:cs typeface="Arial" pitchFamily="34" charset="0"/>
            </a:endParaRPr>
          </a:p>
        </p:txBody>
      </p:sp>
      <p:graphicFrame>
        <p:nvGraphicFramePr>
          <p:cNvPr id="46" name="Diagramm 45">
            <a:extLst>
              <a:ext uri="{FF2B5EF4-FFF2-40B4-BE49-F238E27FC236}">
                <a16:creationId xmlns:a16="http://schemas.microsoft.com/office/drawing/2014/main" id="{69FE99AE-AB7A-4F20-B370-91FE5410A996}"/>
              </a:ext>
            </a:extLst>
          </p:cNvPr>
          <p:cNvGraphicFramePr/>
          <p:nvPr>
            <p:extLst>
              <p:ext uri="{D42A27DB-BD31-4B8C-83A1-F6EECF244321}">
                <p14:modId xmlns:p14="http://schemas.microsoft.com/office/powerpoint/2010/main" val="2373598377"/>
              </p:ext>
            </p:extLst>
          </p:nvPr>
        </p:nvGraphicFramePr>
        <p:xfrm>
          <a:off x="2035714" y="13331766"/>
          <a:ext cx="12006404" cy="75834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7" name="Grafik 46" descr="Benutzer">
            <a:extLst>
              <a:ext uri="{FF2B5EF4-FFF2-40B4-BE49-F238E27FC236}">
                <a16:creationId xmlns:a16="http://schemas.microsoft.com/office/drawing/2014/main" id="{1F7023DD-75D3-4E10-B609-43A1A8D84A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26883" y="13750995"/>
            <a:ext cx="1512231" cy="1512231"/>
          </a:xfrm>
          <a:prstGeom prst="rect">
            <a:avLst/>
          </a:prstGeom>
        </p:spPr>
      </p:pic>
      <p:pic>
        <p:nvPicPr>
          <p:cNvPr id="50" name="Grafik 49" descr="Gruppe">
            <a:extLst>
              <a:ext uri="{FF2B5EF4-FFF2-40B4-BE49-F238E27FC236}">
                <a16:creationId xmlns:a16="http://schemas.microsoft.com/office/drawing/2014/main" id="{200DB912-F3BA-45C8-9AD2-57AEE2C3A96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79192" y="16176046"/>
            <a:ext cx="1959922" cy="1959922"/>
          </a:xfrm>
          <a:prstGeom prst="rect">
            <a:avLst/>
          </a:prstGeom>
        </p:spPr>
      </p:pic>
      <p:pic>
        <p:nvPicPr>
          <p:cNvPr id="51" name="Grafik 50" descr="Megafon">
            <a:extLst>
              <a:ext uri="{FF2B5EF4-FFF2-40B4-BE49-F238E27FC236}">
                <a16:creationId xmlns:a16="http://schemas.microsoft.com/office/drawing/2014/main" id="{F761A5FF-A52D-4FCF-835D-C01E33F5E4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36059" y="19055171"/>
            <a:ext cx="1293881" cy="1293881"/>
          </a:xfrm>
          <a:prstGeom prst="rect">
            <a:avLst/>
          </a:prstGeom>
        </p:spPr>
      </p:pic>
      <p:grpSp>
        <p:nvGrpSpPr>
          <p:cNvPr id="52" name="Gruppieren 51">
            <a:extLst>
              <a:ext uri="{FF2B5EF4-FFF2-40B4-BE49-F238E27FC236}">
                <a16:creationId xmlns:a16="http://schemas.microsoft.com/office/drawing/2014/main" id="{1D050388-6D0B-47F4-8D17-D5BB2BA43CEC}"/>
              </a:ext>
            </a:extLst>
          </p:cNvPr>
          <p:cNvGrpSpPr/>
          <p:nvPr/>
        </p:nvGrpSpPr>
        <p:grpSpPr>
          <a:xfrm>
            <a:off x="2035721" y="21165073"/>
            <a:ext cx="12006397" cy="2275047"/>
            <a:chOff x="0" y="5242354"/>
            <a:chExt cx="12006397" cy="2275047"/>
          </a:xfrm>
        </p:grpSpPr>
        <p:sp>
          <p:nvSpPr>
            <p:cNvPr id="56" name="Rechteck: abgerundete Ecken 55">
              <a:extLst>
                <a:ext uri="{FF2B5EF4-FFF2-40B4-BE49-F238E27FC236}">
                  <a16:creationId xmlns:a16="http://schemas.microsoft.com/office/drawing/2014/main" id="{00205621-911D-4440-B152-1E46A942CA65}"/>
                </a:ext>
              </a:extLst>
            </p:cNvPr>
            <p:cNvSpPr/>
            <p:nvPr/>
          </p:nvSpPr>
          <p:spPr>
            <a:xfrm>
              <a:off x="0" y="5242354"/>
              <a:ext cx="12006397" cy="2275047"/>
            </a:xfrm>
            <a:prstGeom prst="roundRect">
              <a:avLst>
                <a:gd name="adj" fmla="val 10000"/>
              </a:avLst>
            </a:pr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hteck: abgerundete Ecken 4">
              <a:extLst>
                <a:ext uri="{FF2B5EF4-FFF2-40B4-BE49-F238E27FC236}">
                  <a16:creationId xmlns:a16="http://schemas.microsoft.com/office/drawing/2014/main" id="{ABAE726A-BF01-4AB3-B7BD-D42CA0E5E187}"/>
                </a:ext>
              </a:extLst>
            </p:cNvPr>
            <p:cNvSpPr txBox="1"/>
            <p:nvPr/>
          </p:nvSpPr>
          <p:spPr>
            <a:xfrm>
              <a:off x="66634" y="5308988"/>
              <a:ext cx="9074000" cy="21417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de-DE" sz="5200" kern="1200" dirty="0"/>
                <a:t>	wie wird der perfekte 	</a:t>
              </a:r>
              <a:r>
                <a:rPr lang="de-DE" sz="5200" kern="1200" dirty="0" err="1"/>
                <a:t>Zeitslot</a:t>
              </a:r>
              <a:r>
                <a:rPr lang="de-DE" sz="5200" kern="1200" dirty="0"/>
                <a:t> gefunden?</a:t>
              </a:r>
            </a:p>
          </p:txBody>
        </p:sp>
      </p:grpSp>
      <p:grpSp>
        <p:nvGrpSpPr>
          <p:cNvPr id="53" name="Gruppieren 52">
            <a:extLst>
              <a:ext uri="{FF2B5EF4-FFF2-40B4-BE49-F238E27FC236}">
                <a16:creationId xmlns:a16="http://schemas.microsoft.com/office/drawing/2014/main" id="{A738090A-1F19-44DA-B3B2-D590674044B4}"/>
              </a:ext>
            </a:extLst>
          </p:cNvPr>
          <p:cNvGrpSpPr/>
          <p:nvPr/>
        </p:nvGrpSpPr>
        <p:grpSpPr>
          <a:xfrm>
            <a:off x="11469158" y="20162697"/>
            <a:ext cx="1478780" cy="1478780"/>
            <a:chOff x="9433437" y="4239978"/>
            <a:chExt cx="1478780" cy="1478780"/>
          </a:xfrm>
        </p:grpSpPr>
        <p:sp>
          <p:nvSpPr>
            <p:cNvPr id="54" name="Pfeil: nach unten 53">
              <a:extLst>
                <a:ext uri="{FF2B5EF4-FFF2-40B4-BE49-F238E27FC236}">
                  <a16:creationId xmlns:a16="http://schemas.microsoft.com/office/drawing/2014/main" id="{39863DD7-31DD-4F0A-AF9C-E455D8C02EE9}"/>
                </a:ext>
              </a:extLst>
            </p:cNvPr>
            <p:cNvSpPr/>
            <p:nvPr/>
          </p:nvSpPr>
          <p:spPr>
            <a:xfrm>
              <a:off x="9433437" y="4239978"/>
              <a:ext cx="1478780" cy="1478780"/>
            </a:xfrm>
            <a:prstGeom prst="downArrow">
              <a:avLst>
                <a:gd name="adj1" fmla="val 55000"/>
                <a:gd name="adj2" fmla="val 45000"/>
              </a:avLst>
            </a:prstGeom>
            <a:solidFill>
              <a:srgbClr val="000000">
                <a:alpha val="90000"/>
              </a:srgbClr>
            </a:solidFill>
            <a:ln>
              <a:solidFill>
                <a:srgbClr val="000000">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5" name="Pfeil: nach unten 6">
              <a:extLst>
                <a:ext uri="{FF2B5EF4-FFF2-40B4-BE49-F238E27FC236}">
                  <a16:creationId xmlns:a16="http://schemas.microsoft.com/office/drawing/2014/main" id="{844ACEF3-7750-490C-B1D4-CBF2A7C5F194}"/>
                </a:ext>
              </a:extLst>
            </p:cNvPr>
            <p:cNvSpPr txBox="1"/>
            <p:nvPr/>
          </p:nvSpPr>
          <p:spPr>
            <a:xfrm>
              <a:off x="9766162" y="4239978"/>
              <a:ext cx="813330" cy="1112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de-DE" sz="3600" kern="1200"/>
            </a:p>
          </p:txBody>
        </p:sp>
      </p:grpSp>
      <p:pic>
        <p:nvPicPr>
          <p:cNvPr id="59" name="Grafik 58" descr="Lupe">
            <a:extLst>
              <a:ext uri="{FF2B5EF4-FFF2-40B4-BE49-F238E27FC236}">
                <a16:creationId xmlns:a16="http://schemas.microsoft.com/office/drawing/2014/main" id="{93E5D0F6-5B0A-4D1B-BB59-4C787748C2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23491" y="21663775"/>
            <a:ext cx="1271323" cy="1271323"/>
          </a:xfrm>
          <a:prstGeom prst="rect">
            <a:avLst/>
          </a:prstGeom>
        </p:spPr>
      </p:pic>
    </p:spTree>
    <p:extLst>
      <p:ext uri="{BB962C8B-B14F-4D97-AF65-F5344CB8AC3E}">
        <p14:creationId xmlns:p14="http://schemas.microsoft.com/office/powerpoint/2010/main" val="1889710471"/>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orlage Plakat Hochformat_A0.potx" id="{100D32D9-FDB7-4F4D-BEFA-C407407DCA8C}" vid="{558D8958-CB3F-4833-BA10-6C1AB3319F9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 Plakat Hochformat_A0</Template>
  <TotalTime>0</TotalTime>
  <Words>123</Words>
  <Application>Microsoft Office PowerPoint</Application>
  <PresentationFormat>Benutzerdefiniert</PresentationFormat>
  <Paragraphs>41</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Symbol</vt:lpstr>
      <vt:lpstr>Larissa</vt:lpstr>
      <vt:lpstr>PowerPoint-Präsentation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Stefania Kapitza</dc:creator>
  <cp:lastModifiedBy>Ebru Güner</cp:lastModifiedBy>
  <cp:revision>109</cp:revision>
  <dcterms:created xsi:type="dcterms:W3CDTF">2018-03-28T19:27:02Z</dcterms:created>
  <dcterms:modified xsi:type="dcterms:W3CDTF">2018-10-16T17:17:07Z</dcterms:modified>
</cp:coreProperties>
</file>