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3"/>
  </p:sldMasterIdLst>
  <p:notesMasterIdLst>
    <p:notesMasterId r:id="rId24"/>
  </p:notesMasterIdLst>
  <p:handoutMasterIdLst>
    <p:handoutMasterId r:id="rId25"/>
  </p:handoutMasterIdLst>
  <p:sldIdLst>
    <p:sldId id="348" r:id="rId4"/>
    <p:sldId id="812" r:id="rId5"/>
    <p:sldId id="838" r:id="rId6"/>
    <p:sldId id="839" r:id="rId7"/>
    <p:sldId id="840" r:id="rId8"/>
    <p:sldId id="841" r:id="rId9"/>
    <p:sldId id="843" r:id="rId10"/>
    <p:sldId id="842" r:id="rId11"/>
    <p:sldId id="844" r:id="rId12"/>
    <p:sldId id="845" r:id="rId13"/>
    <p:sldId id="849" r:id="rId14"/>
    <p:sldId id="850" r:id="rId15"/>
    <p:sldId id="847" r:id="rId16"/>
    <p:sldId id="848" r:id="rId17"/>
    <p:sldId id="851" r:id="rId18"/>
    <p:sldId id="852" r:id="rId19"/>
    <p:sldId id="853" r:id="rId20"/>
    <p:sldId id="854" r:id="rId21"/>
    <p:sldId id="855" r:id="rId22"/>
    <p:sldId id="856" r:id="rId23"/>
  </p:sldIdLst>
  <p:sldSz cx="10688638" cy="756285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nya Mohite" initials="CM" lastIdx="1" clrIdx="0">
    <p:extLst>
      <p:ext uri="{19B8F6BF-5375-455C-9EA6-DF929625EA0E}">
        <p15:presenceInfo xmlns:p15="http://schemas.microsoft.com/office/powerpoint/2012/main" userId="819f0f8dcc4b7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D3D3D3"/>
    <a:srgbClr val="404040"/>
    <a:srgbClr val="7F7F7F"/>
    <a:srgbClr val="4B4B4D"/>
    <a:srgbClr val="0073D2"/>
    <a:srgbClr val="C52810"/>
    <a:srgbClr val="003560"/>
    <a:srgbClr val="DDDDDD"/>
    <a:srgbClr val="8D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947" autoAdjust="0"/>
  </p:normalViewPr>
  <p:slideViewPr>
    <p:cSldViewPr>
      <p:cViewPr varScale="1">
        <p:scale>
          <a:sx n="104" d="100"/>
          <a:sy n="104" d="100"/>
        </p:scale>
        <p:origin x="1384" y="200"/>
      </p:cViewPr>
      <p:guideLst>
        <p:guide orient="horz" pos="2382"/>
        <p:guide pos="33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0EBFC-D614-48F1-A885-7CCA1E4FD545}" type="doc">
      <dgm:prSet loTypeId="urn:microsoft.com/office/officeart/2005/8/layout/vList2" loCatId="process" qsTypeId="urn:microsoft.com/office/officeart/2005/8/quickstyle/simple1" qsCatId="simple" csTypeId="urn:microsoft.com/office/officeart/2005/8/colors/accent0_1" csCatId="mainScheme" phldr="1"/>
      <dgm:spPr/>
    </dgm:pt>
    <dgm:pt modelId="{F0DD4A13-C8DC-4971-ABEE-0F2E0986109D}">
      <dgm:prSet phldrT="[Text]"/>
      <dgm:spPr>
        <a:ln w="3175">
          <a:solidFill>
            <a:srgbClr val="00549F"/>
          </a:solidFill>
        </a:ln>
      </dgm:spPr>
      <dgm:t>
        <a:bodyPr/>
        <a:lstStyle/>
        <a:p>
          <a:r>
            <a:rPr lang="en-US" b="1" dirty="0">
              <a:solidFill>
                <a:srgbClr val="00549F"/>
              </a:solidFill>
            </a:rPr>
            <a:t>Introduction</a:t>
          </a:r>
        </a:p>
      </dgm:t>
    </dgm:pt>
    <dgm:pt modelId="{29F07B6F-8272-4DFF-8461-29277E75C584}" type="parTrans" cxnId="{4BAD1D71-20E2-4B76-A8A1-E5FE21024E71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18FB3C15-2B77-420E-B101-BCF75096350C}" type="sibTrans" cxnId="{4BAD1D71-20E2-4B76-A8A1-E5FE21024E71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64FA9E1F-70C4-46E0-A8FE-39388B50E9BF}">
      <dgm:prSet phldrT="[Text]"/>
      <dgm:spPr>
        <a:ln w="3175">
          <a:solidFill>
            <a:srgbClr val="00549F"/>
          </a:solidFill>
        </a:ln>
      </dgm:spPr>
      <dgm:t>
        <a:bodyPr/>
        <a:lstStyle/>
        <a:p>
          <a:r>
            <a:rPr lang="en-US" b="1" dirty="0">
              <a:solidFill>
                <a:srgbClr val="00549F"/>
              </a:solidFill>
            </a:rPr>
            <a:t>Methodology</a:t>
          </a:r>
        </a:p>
      </dgm:t>
    </dgm:pt>
    <dgm:pt modelId="{EB97907F-A2BF-4D5F-B5CC-D9CA7AC79B72}" type="parTrans" cxnId="{6CCECA15-DF0F-4783-8DA8-CEA06D26A47D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A29C8B89-5527-4209-A49B-F936754D3E18}" type="sibTrans" cxnId="{6CCECA15-DF0F-4783-8DA8-CEA06D26A47D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D4BBC9F1-90E5-4210-9F05-91FA63B7D17D}">
      <dgm:prSet phldrT="[Text]"/>
      <dgm:spPr>
        <a:ln w="3175">
          <a:solidFill>
            <a:srgbClr val="00549F"/>
          </a:solidFill>
        </a:ln>
      </dgm:spPr>
      <dgm:t>
        <a:bodyPr/>
        <a:lstStyle/>
        <a:p>
          <a:r>
            <a:rPr lang="en-US" b="1" dirty="0">
              <a:solidFill>
                <a:srgbClr val="00549F"/>
              </a:solidFill>
            </a:rPr>
            <a:t>Results</a:t>
          </a:r>
        </a:p>
      </dgm:t>
    </dgm:pt>
    <dgm:pt modelId="{01F8E714-723B-4406-B9D2-53E716F0E95A}" type="parTrans" cxnId="{FD820551-C6F9-447C-9CDE-D8DA296BE726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C8191DA1-7948-40D7-86A0-B2C9970F05CB}" type="sibTrans" cxnId="{FD820551-C6F9-447C-9CDE-D8DA296BE726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DCFA82A9-69C8-4605-9A73-A865A3F73A59}">
      <dgm:prSet phldrT="[Text]"/>
      <dgm:spPr>
        <a:ln w="3175">
          <a:solidFill>
            <a:srgbClr val="00549F"/>
          </a:solidFill>
        </a:ln>
      </dgm:spPr>
      <dgm:t>
        <a:bodyPr/>
        <a:lstStyle/>
        <a:p>
          <a:r>
            <a:rPr lang="en-US" b="1" dirty="0">
              <a:solidFill>
                <a:srgbClr val="00549F"/>
              </a:solidFill>
            </a:rPr>
            <a:t>Limitations &amp; Future Results</a:t>
          </a:r>
        </a:p>
      </dgm:t>
    </dgm:pt>
    <dgm:pt modelId="{B29ED4A6-4B64-4451-8284-5857C71F84B5}" type="parTrans" cxnId="{19455344-3E5F-4903-9866-0E3F6DF3C9DA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A4D853D7-B8F2-4B85-BE62-12E5CA2B1EA0}" type="sibTrans" cxnId="{19455344-3E5F-4903-9866-0E3F6DF3C9DA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18178CF1-ABF4-476C-B284-13018EE2343A}">
      <dgm:prSet phldrT="[Text]"/>
      <dgm:spPr>
        <a:ln w="3175">
          <a:solidFill>
            <a:srgbClr val="00549F"/>
          </a:solidFill>
        </a:ln>
      </dgm:spPr>
      <dgm:t>
        <a:bodyPr/>
        <a:lstStyle/>
        <a:p>
          <a:r>
            <a:rPr lang="en-US" b="1" dirty="0">
              <a:solidFill>
                <a:srgbClr val="00549F"/>
              </a:solidFill>
            </a:rPr>
            <a:t>Data set introduction</a:t>
          </a:r>
        </a:p>
      </dgm:t>
    </dgm:pt>
    <dgm:pt modelId="{423F0A13-C1D3-4134-AE40-D53BCE6ECFBE}" type="sibTrans" cxnId="{572986AC-5CD0-4BAE-879B-CDEFA432A91A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A977BF38-EA36-4830-BAAA-76406A33E9C9}" type="parTrans" cxnId="{572986AC-5CD0-4BAE-879B-CDEFA432A91A}">
      <dgm:prSet/>
      <dgm:spPr/>
      <dgm:t>
        <a:bodyPr/>
        <a:lstStyle/>
        <a:p>
          <a:endParaRPr lang="en-US" b="1">
            <a:solidFill>
              <a:srgbClr val="00549F"/>
            </a:solidFill>
          </a:endParaRPr>
        </a:p>
      </dgm:t>
    </dgm:pt>
    <dgm:pt modelId="{830A0623-18C8-DA40-8C0E-82B4ACCD71BB}" type="pres">
      <dgm:prSet presAssocID="{8960EBFC-D614-48F1-A885-7CCA1E4FD545}" presName="linear" presStyleCnt="0">
        <dgm:presLayoutVars>
          <dgm:animLvl val="lvl"/>
          <dgm:resizeHandles val="exact"/>
        </dgm:presLayoutVars>
      </dgm:prSet>
      <dgm:spPr/>
    </dgm:pt>
    <dgm:pt modelId="{383A5D4D-A409-C64E-B63B-9E0FFFCF68E6}" type="pres">
      <dgm:prSet presAssocID="{F0DD4A13-C8DC-4971-ABEE-0F2E098610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D1F56A-9A67-8F47-9675-3D41B941BE6D}" type="pres">
      <dgm:prSet presAssocID="{18FB3C15-2B77-420E-B101-BCF75096350C}" presName="spacer" presStyleCnt="0"/>
      <dgm:spPr/>
    </dgm:pt>
    <dgm:pt modelId="{52874849-1A0F-504E-A3FB-39A1F2DA419C}" type="pres">
      <dgm:prSet presAssocID="{18178CF1-ABF4-476C-B284-13018EE234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AA1182-6B3F-FE48-B1BF-7A5923D235DC}" type="pres">
      <dgm:prSet presAssocID="{423F0A13-C1D3-4134-AE40-D53BCE6ECFBE}" presName="spacer" presStyleCnt="0"/>
      <dgm:spPr/>
    </dgm:pt>
    <dgm:pt modelId="{D25E69EE-77B7-8E42-8744-039BC00503A5}" type="pres">
      <dgm:prSet presAssocID="{64FA9E1F-70C4-46E0-A8FE-39388B50E9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F4A951-0AA8-1B4B-A46E-3966C0B18552}" type="pres">
      <dgm:prSet presAssocID="{A29C8B89-5527-4209-A49B-F936754D3E18}" presName="spacer" presStyleCnt="0"/>
      <dgm:spPr/>
    </dgm:pt>
    <dgm:pt modelId="{208B607C-F278-724E-9D03-F0E8B5B7E818}" type="pres">
      <dgm:prSet presAssocID="{D4BBC9F1-90E5-4210-9F05-91FA63B7D1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7EE3F8-0B6E-CB4D-ABAB-1F18740A3F9B}" type="pres">
      <dgm:prSet presAssocID="{C8191DA1-7948-40D7-86A0-B2C9970F05CB}" presName="spacer" presStyleCnt="0"/>
      <dgm:spPr/>
    </dgm:pt>
    <dgm:pt modelId="{A97E322B-EC89-C44F-B769-537029D82FB2}" type="pres">
      <dgm:prSet presAssocID="{DCFA82A9-69C8-4605-9A73-A865A3F73A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CECA15-DF0F-4783-8DA8-CEA06D26A47D}" srcId="{8960EBFC-D614-48F1-A885-7CCA1E4FD545}" destId="{64FA9E1F-70C4-46E0-A8FE-39388B50E9BF}" srcOrd="2" destOrd="0" parTransId="{EB97907F-A2BF-4D5F-B5CC-D9CA7AC79B72}" sibTransId="{A29C8B89-5527-4209-A49B-F936754D3E18}"/>
    <dgm:cxn modelId="{19EED536-9FFC-D242-89D5-AEDAF0EF73A8}" type="presOf" srcId="{DCFA82A9-69C8-4605-9A73-A865A3F73A59}" destId="{A97E322B-EC89-C44F-B769-537029D82FB2}" srcOrd="0" destOrd="0" presId="urn:microsoft.com/office/officeart/2005/8/layout/vList2"/>
    <dgm:cxn modelId="{19455344-3E5F-4903-9866-0E3F6DF3C9DA}" srcId="{8960EBFC-D614-48F1-A885-7CCA1E4FD545}" destId="{DCFA82A9-69C8-4605-9A73-A865A3F73A59}" srcOrd="4" destOrd="0" parTransId="{B29ED4A6-4B64-4451-8284-5857C71F84B5}" sibTransId="{A4D853D7-B8F2-4B85-BE62-12E5CA2B1EA0}"/>
    <dgm:cxn modelId="{FD820551-C6F9-447C-9CDE-D8DA296BE726}" srcId="{8960EBFC-D614-48F1-A885-7CCA1E4FD545}" destId="{D4BBC9F1-90E5-4210-9F05-91FA63B7D17D}" srcOrd="3" destOrd="0" parTransId="{01F8E714-723B-4406-B9D2-53E716F0E95A}" sibTransId="{C8191DA1-7948-40D7-86A0-B2C9970F05CB}"/>
    <dgm:cxn modelId="{E3813566-0642-D24F-9670-228E065AE4D8}" type="presOf" srcId="{64FA9E1F-70C4-46E0-A8FE-39388B50E9BF}" destId="{D25E69EE-77B7-8E42-8744-039BC00503A5}" srcOrd="0" destOrd="0" presId="urn:microsoft.com/office/officeart/2005/8/layout/vList2"/>
    <dgm:cxn modelId="{4BAD1D71-20E2-4B76-A8A1-E5FE21024E71}" srcId="{8960EBFC-D614-48F1-A885-7CCA1E4FD545}" destId="{F0DD4A13-C8DC-4971-ABEE-0F2E0986109D}" srcOrd="0" destOrd="0" parTransId="{29F07B6F-8272-4DFF-8461-29277E75C584}" sibTransId="{18FB3C15-2B77-420E-B101-BCF75096350C}"/>
    <dgm:cxn modelId="{E0F5B776-47D8-4748-B0A8-097DDB89CD45}" type="presOf" srcId="{D4BBC9F1-90E5-4210-9F05-91FA63B7D17D}" destId="{208B607C-F278-724E-9D03-F0E8B5B7E818}" srcOrd="0" destOrd="0" presId="urn:microsoft.com/office/officeart/2005/8/layout/vList2"/>
    <dgm:cxn modelId="{AC2E97A9-4CEA-074C-BBF5-5211B52EB7F0}" type="presOf" srcId="{F0DD4A13-C8DC-4971-ABEE-0F2E0986109D}" destId="{383A5D4D-A409-C64E-B63B-9E0FFFCF68E6}" srcOrd="0" destOrd="0" presId="urn:microsoft.com/office/officeart/2005/8/layout/vList2"/>
    <dgm:cxn modelId="{572986AC-5CD0-4BAE-879B-CDEFA432A91A}" srcId="{8960EBFC-D614-48F1-A885-7CCA1E4FD545}" destId="{18178CF1-ABF4-476C-B284-13018EE2343A}" srcOrd="1" destOrd="0" parTransId="{A977BF38-EA36-4830-BAAA-76406A33E9C9}" sibTransId="{423F0A13-C1D3-4134-AE40-D53BCE6ECFBE}"/>
    <dgm:cxn modelId="{F2389CB6-1847-1941-B407-F2297F3B86B6}" type="presOf" srcId="{8960EBFC-D614-48F1-A885-7CCA1E4FD545}" destId="{830A0623-18C8-DA40-8C0E-82B4ACCD71BB}" srcOrd="0" destOrd="0" presId="urn:microsoft.com/office/officeart/2005/8/layout/vList2"/>
    <dgm:cxn modelId="{7098D6F3-C826-1942-91A4-F5E6FD6DAB74}" type="presOf" srcId="{18178CF1-ABF4-476C-B284-13018EE2343A}" destId="{52874849-1A0F-504E-A3FB-39A1F2DA419C}" srcOrd="0" destOrd="0" presId="urn:microsoft.com/office/officeart/2005/8/layout/vList2"/>
    <dgm:cxn modelId="{61F9FC9C-1E02-024A-AAE3-9F2D169E281F}" type="presParOf" srcId="{830A0623-18C8-DA40-8C0E-82B4ACCD71BB}" destId="{383A5D4D-A409-C64E-B63B-9E0FFFCF68E6}" srcOrd="0" destOrd="0" presId="urn:microsoft.com/office/officeart/2005/8/layout/vList2"/>
    <dgm:cxn modelId="{99DCADB8-BC5C-DC48-BF1D-9303A73CEBEE}" type="presParOf" srcId="{830A0623-18C8-DA40-8C0E-82B4ACCD71BB}" destId="{33D1F56A-9A67-8F47-9675-3D41B941BE6D}" srcOrd="1" destOrd="0" presId="urn:microsoft.com/office/officeart/2005/8/layout/vList2"/>
    <dgm:cxn modelId="{D8EA3A68-BA51-6143-8383-0EAC400F9272}" type="presParOf" srcId="{830A0623-18C8-DA40-8C0E-82B4ACCD71BB}" destId="{52874849-1A0F-504E-A3FB-39A1F2DA419C}" srcOrd="2" destOrd="0" presId="urn:microsoft.com/office/officeart/2005/8/layout/vList2"/>
    <dgm:cxn modelId="{66EFF7E8-3B93-174E-BC19-F966AB86C192}" type="presParOf" srcId="{830A0623-18C8-DA40-8C0E-82B4ACCD71BB}" destId="{17AA1182-6B3F-FE48-B1BF-7A5923D235DC}" srcOrd="3" destOrd="0" presId="urn:microsoft.com/office/officeart/2005/8/layout/vList2"/>
    <dgm:cxn modelId="{634E8B90-DDB8-5747-820F-0F03CD94A63F}" type="presParOf" srcId="{830A0623-18C8-DA40-8C0E-82B4ACCD71BB}" destId="{D25E69EE-77B7-8E42-8744-039BC00503A5}" srcOrd="4" destOrd="0" presId="urn:microsoft.com/office/officeart/2005/8/layout/vList2"/>
    <dgm:cxn modelId="{AB3B9DDC-E6C7-0D48-91B8-6E3F39A65FFB}" type="presParOf" srcId="{830A0623-18C8-DA40-8C0E-82B4ACCD71BB}" destId="{DCF4A951-0AA8-1B4B-A46E-3966C0B18552}" srcOrd="5" destOrd="0" presId="urn:microsoft.com/office/officeart/2005/8/layout/vList2"/>
    <dgm:cxn modelId="{1B1E08B5-7FDC-1E46-B634-323D0009067A}" type="presParOf" srcId="{830A0623-18C8-DA40-8C0E-82B4ACCD71BB}" destId="{208B607C-F278-724E-9D03-F0E8B5B7E818}" srcOrd="6" destOrd="0" presId="urn:microsoft.com/office/officeart/2005/8/layout/vList2"/>
    <dgm:cxn modelId="{EBC93335-90B9-C94B-AFAE-C803E0BB78C3}" type="presParOf" srcId="{830A0623-18C8-DA40-8C0E-82B4ACCD71BB}" destId="{577EE3F8-0B6E-CB4D-ABAB-1F18740A3F9B}" srcOrd="7" destOrd="0" presId="urn:microsoft.com/office/officeart/2005/8/layout/vList2"/>
    <dgm:cxn modelId="{6D2154F3-A63D-2B4E-8A7D-201B75EE2CF9}" type="presParOf" srcId="{830A0623-18C8-DA40-8C0E-82B4ACCD71BB}" destId="{A97E322B-EC89-C44F-B769-537029D82FB2}" srcOrd="8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2DE7A-C5A1-46C3-BD6C-6777940D48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8390A-3E4B-4832-AA8C-74E5B07117F1}">
      <dgm:prSet phldrT="[Text]" custT="1"/>
      <dgm:spPr>
        <a:solidFill>
          <a:schemeClr val="bg1"/>
        </a:solidFill>
        <a:ln>
          <a:solidFill>
            <a:srgbClr val="00549F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Data Preprocessing</a:t>
          </a:r>
        </a:p>
      </dgm:t>
    </dgm:pt>
    <dgm:pt modelId="{DED0B228-7878-4E5E-8F8E-A2E1BE121AF4}" type="parTrans" cxnId="{C41094F9-1E4D-4229-92B2-ECF9352F7E2F}">
      <dgm:prSet/>
      <dgm:spPr/>
      <dgm:t>
        <a:bodyPr/>
        <a:lstStyle/>
        <a:p>
          <a:endParaRPr lang="en-US"/>
        </a:p>
      </dgm:t>
    </dgm:pt>
    <dgm:pt modelId="{1A8597D3-8000-4462-A7EE-275C168CD05B}" type="sibTrans" cxnId="{C41094F9-1E4D-4229-92B2-ECF9352F7E2F}">
      <dgm:prSet/>
      <dgm:spPr/>
      <dgm:t>
        <a:bodyPr/>
        <a:lstStyle/>
        <a:p>
          <a:endParaRPr lang="en-US"/>
        </a:p>
      </dgm:t>
    </dgm:pt>
    <dgm:pt modelId="{A62E4CD2-191F-449A-B962-8F16DB061A9B}">
      <dgm:prSet phldrT="[Text]" custT="1"/>
      <dgm:spPr>
        <a:solidFill>
          <a:schemeClr val="bg1"/>
        </a:solidFill>
        <a:ln>
          <a:solidFill>
            <a:srgbClr val="00549F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Sentiment Analysis – Calculate Ratings</a:t>
          </a:r>
        </a:p>
      </dgm:t>
    </dgm:pt>
    <dgm:pt modelId="{84C7EB5C-CA1A-4808-AED8-353CF00709B8}" type="parTrans" cxnId="{DDB17C7A-722A-4EB2-A95E-7AFCF2998554}">
      <dgm:prSet/>
      <dgm:spPr/>
      <dgm:t>
        <a:bodyPr/>
        <a:lstStyle/>
        <a:p>
          <a:endParaRPr lang="en-US"/>
        </a:p>
      </dgm:t>
    </dgm:pt>
    <dgm:pt modelId="{74B8261A-9816-45D9-846C-EFE55C98EC9D}" type="sibTrans" cxnId="{DDB17C7A-722A-4EB2-A95E-7AFCF2998554}">
      <dgm:prSet/>
      <dgm:spPr/>
      <dgm:t>
        <a:bodyPr/>
        <a:lstStyle/>
        <a:p>
          <a:endParaRPr lang="en-US"/>
        </a:p>
      </dgm:t>
    </dgm:pt>
    <dgm:pt modelId="{49305964-A994-494A-B840-D79C5A848A77}">
      <dgm:prSet phldrT="[Text]" custT="1"/>
      <dgm:spPr>
        <a:solidFill>
          <a:schemeClr val="bg1"/>
        </a:solidFill>
        <a:ln>
          <a:solidFill>
            <a:srgbClr val="00549F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Average Ratings &amp; Output Analysis</a:t>
          </a:r>
        </a:p>
      </dgm:t>
    </dgm:pt>
    <dgm:pt modelId="{C4574874-FC6D-468A-BBFD-9458D174A05D}" type="parTrans" cxnId="{BDB1A140-C117-42B2-9E11-239E151182E4}">
      <dgm:prSet/>
      <dgm:spPr/>
      <dgm:t>
        <a:bodyPr/>
        <a:lstStyle/>
        <a:p>
          <a:endParaRPr lang="en-US"/>
        </a:p>
      </dgm:t>
    </dgm:pt>
    <dgm:pt modelId="{238E241A-9D6F-4B51-BD3C-E3E5532F6FF1}" type="sibTrans" cxnId="{BDB1A140-C117-42B2-9E11-239E151182E4}">
      <dgm:prSet/>
      <dgm:spPr/>
      <dgm:t>
        <a:bodyPr/>
        <a:lstStyle/>
        <a:p>
          <a:endParaRPr lang="en-US"/>
        </a:p>
      </dgm:t>
    </dgm:pt>
    <dgm:pt modelId="{CF25E0D3-4985-4391-97B0-F9FBC659C896}" type="pres">
      <dgm:prSet presAssocID="{1782DE7A-C5A1-46C3-BD6C-6777940D4802}" presName="rootnode" presStyleCnt="0">
        <dgm:presLayoutVars>
          <dgm:chMax/>
          <dgm:chPref/>
          <dgm:dir/>
          <dgm:animLvl val="lvl"/>
        </dgm:presLayoutVars>
      </dgm:prSet>
      <dgm:spPr/>
    </dgm:pt>
    <dgm:pt modelId="{41B6B423-FA90-4181-856E-1C2FC613FEFC}" type="pres">
      <dgm:prSet presAssocID="{88B8390A-3E4B-4832-AA8C-74E5B07117F1}" presName="composite" presStyleCnt="0"/>
      <dgm:spPr/>
    </dgm:pt>
    <dgm:pt modelId="{AF1A00CC-8C84-4DE9-B46E-A653725A0CE3}" type="pres">
      <dgm:prSet presAssocID="{88B8390A-3E4B-4832-AA8C-74E5B07117F1}" presName="bentUpArrow1" presStyleLbl="alignImgPlace1" presStyleIdx="0" presStyleCnt="2"/>
      <dgm:spPr>
        <a:solidFill>
          <a:schemeClr val="bg1"/>
        </a:solidFill>
        <a:ln>
          <a:solidFill>
            <a:srgbClr val="00549F"/>
          </a:solidFill>
        </a:ln>
      </dgm:spPr>
    </dgm:pt>
    <dgm:pt modelId="{EA10900F-728E-4D77-BA64-4493B852F09C}" type="pres">
      <dgm:prSet presAssocID="{88B8390A-3E4B-4832-AA8C-74E5B07117F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EF913F-FB46-4C85-B2BA-290AEED5379E}" type="pres">
      <dgm:prSet presAssocID="{88B8390A-3E4B-4832-AA8C-74E5B07117F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9C7C7B8-B917-4499-AF66-BFE719386B14}" type="pres">
      <dgm:prSet presAssocID="{1A8597D3-8000-4462-A7EE-275C168CD05B}" presName="sibTrans" presStyleCnt="0"/>
      <dgm:spPr/>
    </dgm:pt>
    <dgm:pt modelId="{9D53326A-0C67-42AF-9910-2573387392A1}" type="pres">
      <dgm:prSet presAssocID="{A62E4CD2-191F-449A-B962-8F16DB061A9B}" presName="composite" presStyleCnt="0"/>
      <dgm:spPr/>
    </dgm:pt>
    <dgm:pt modelId="{5FDE12AC-3AC2-4AF5-BEBB-A6C7183C351E}" type="pres">
      <dgm:prSet presAssocID="{A62E4CD2-191F-449A-B962-8F16DB061A9B}" presName="bentUpArrow1" presStyleLbl="alignImgPlace1" presStyleIdx="1" presStyleCnt="2"/>
      <dgm:spPr>
        <a:solidFill>
          <a:schemeClr val="bg1"/>
        </a:solidFill>
        <a:ln>
          <a:solidFill>
            <a:srgbClr val="00549F"/>
          </a:solidFill>
        </a:ln>
      </dgm:spPr>
    </dgm:pt>
    <dgm:pt modelId="{96F0ABAD-A095-450E-9D5C-488600A6C98F}" type="pres">
      <dgm:prSet presAssocID="{A62E4CD2-191F-449A-B962-8F16DB061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0853D9A-6044-4830-AE7A-277E2D957E89}" type="pres">
      <dgm:prSet presAssocID="{A62E4CD2-191F-449A-B962-8F16DB061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314042E-9B0C-4AB1-9FA2-CD48BC57BFB9}" type="pres">
      <dgm:prSet presAssocID="{74B8261A-9816-45D9-846C-EFE55C98EC9D}" presName="sibTrans" presStyleCnt="0"/>
      <dgm:spPr/>
    </dgm:pt>
    <dgm:pt modelId="{F12A4A28-5396-4F2F-B12B-0FB14DF4E15E}" type="pres">
      <dgm:prSet presAssocID="{49305964-A994-494A-B840-D79C5A848A77}" presName="composite" presStyleCnt="0"/>
      <dgm:spPr/>
    </dgm:pt>
    <dgm:pt modelId="{B6F5BEAD-673A-4238-81F4-5201F470D695}" type="pres">
      <dgm:prSet presAssocID="{49305964-A994-494A-B840-D79C5A848A7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DB1A140-C117-42B2-9E11-239E151182E4}" srcId="{1782DE7A-C5A1-46C3-BD6C-6777940D4802}" destId="{49305964-A994-494A-B840-D79C5A848A77}" srcOrd="2" destOrd="0" parTransId="{C4574874-FC6D-468A-BBFD-9458D174A05D}" sibTransId="{238E241A-9D6F-4B51-BD3C-E3E5532F6FF1}"/>
    <dgm:cxn modelId="{3475A36A-1513-4AB9-B34C-747DC4A0F4FD}" type="presOf" srcId="{A62E4CD2-191F-449A-B962-8F16DB061A9B}" destId="{96F0ABAD-A095-450E-9D5C-488600A6C98F}" srcOrd="0" destOrd="0" presId="urn:microsoft.com/office/officeart/2005/8/layout/StepDownProcess"/>
    <dgm:cxn modelId="{DDB17C7A-722A-4EB2-A95E-7AFCF2998554}" srcId="{1782DE7A-C5A1-46C3-BD6C-6777940D4802}" destId="{A62E4CD2-191F-449A-B962-8F16DB061A9B}" srcOrd="1" destOrd="0" parTransId="{84C7EB5C-CA1A-4808-AED8-353CF00709B8}" sibTransId="{74B8261A-9816-45D9-846C-EFE55C98EC9D}"/>
    <dgm:cxn modelId="{B977D79E-5C19-4B21-9525-8FEEFC55A708}" type="presOf" srcId="{49305964-A994-494A-B840-D79C5A848A77}" destId="{B6F5BEAD-673A-4238-81F4-5201F470D695}" srcOrd="0" destOrd="0" presId="urn:microsoft.com/office/officeart/2005/8/layout/StepDownProcess"/>
    <dgm:cxn modelId="{0390CDBA-3379-4A6F-BAF0-0F4B929617CE}" type="presOf" srcId="{1782DE7A-C5A1-46C3-BD6C-6777940D4802}" destId="{CF25E0D3-4985-4391-97B0-F9FBC659C896}" srcOrd="0" destOrd="0" presId="urn:microsoft.com/office/officeart/2005/8/layout/StepDownProcess"/>
    <dgm:cxn modelId="{5E213BDF-31D6-45A3-AAC5-E90659B66471}" type="presOf" srcId="{88B8390A-3E4B-4832-AA8C-74E5B07117F1}" destId="{EA10900F-728E-4D77-BA64-4493B852F09C}" srcOrd="0" destOrd="0" presId="urn:microsoft.com/office/officeart/2005/8/layout/StepDownProcess"/>
    <dgm:cxn modelId="{C41094F9-1E4D-4229-92B2-ECF9352F7E2F}" srcId="{1782DE7A-C5A1-46C3-BD6C-6777940D4802}" destId="{88B8390A-3E4B-4832-AA8C-74E5B07117F1}" srcOrd="0" destOrd="0" parTransId="{DED0B228-7878-4E5E-8F8E-A2E1BE121AF4}" sibTransId="{1A8597D3-8000-4462-A7EE-275C168CD05B}"/>
    <dgm:cxn modelId="{31635B82-E69B-485B-AA5B-C1FC8504B6AD}" type="presParOf" srcId="{CF25E0D3-4985-4391-97B0-F9FBC659C896}" destId="{41B6B423-FA90-4181-856E-1C2FC613FEFC}" srcOrd="0" destOrd="0" presId="urn:microsoft.com/office/officeart/2005/8/layout/StepDownProcess"/>
    <dgm:cxn modelId="{9CE2A068-36DE-4485-A92F-8B67F32998F8}" type="presParOf" srcId="{41B6B423-FA90-4181-856E-1C2FC613FEFC}" destId="{AF1A00CC-8C84-4DE9-B46E-A653725A0CE3}" srcOrd="0" destOrd="0" presId="urn:microsoft.com/office/officeart/2005/8/layout/StepDownProcess"/>
    <dgm:cxn modelId="{A0B153EE-5966-4C19-BFAC-C2CADDDC0DEA}" type="presParOf" srcId="{41B6B423-FA90-4181-856E-1C2FC613FEFC}" destId="{EA10900F-728E-4D77-BA64-4493B852F09C}" srcOrd="1" destOrd="0" presId="urn:microsoft.com/office/officeart/2005/8/layout/StepDownProcess"/>
    <dgm:cxn modelId="{C59776DF-E05A-4487-8EAE-FA52F348411A}" type="presParOf" srcId="{41B6B423-FA90-4181-856E-1C2FC613FEFC}" destId="{87EF913F-FB46-4C85-B2BA-290AEED5379E}" srcOrd="2" destOrd="0" presId="urn:microsoft.com/office/officeart/2005/8/layout/StepDownProcess"/>
    <dgm:cxn modelId="{24C8956F-6875-46F8-9641-E2A615D94C41}" type="presParOf" srcId="{CF25E0D3-4985-4391-97B0-F9FBC659C896}" destId="{09C7C7B8-B917-4499-AF66-BFE719386B14}" srcOrd="1" destOrd="0" presId="urn:microsoft.com/office/officeart/2005/8/layout/StepDownProcess"/>
    <dgm:cxn modelId="{EF802E18-5336-40F4-A94B-AE8F8155703C}" type="presParOf" srcId="{CF25E0D3-4985-4391-97B0-F9FBC659C896}" destId="{9D53326A-0C67-42AF-9910-2573387392A1}" srcOrd="2" destOrd="0" presId="urn:microsoft.com/office/officeart/2005/8/layout/StepDownProcess"/>
    <dgm:cxn modelId="{338399C5-3A02-453D-8CF6-2A1A11597467}" type="presParOf" srcId="{9D53326A-0C67-42AF-9910-2573387392A1}" destId="{5FDE12AC-3AC2-4AF5-BEBB-A6C7183C351E}" srcOrd="0" destOrd="0" presId="urn:microsoft.com/office/officeart/2005/8/layout/StepDownProcess"/>
    <dgm:cxn modelId="{52B5B10D-D2C9-449A-818E-3D0F8E187A6C}" type="presParOf" srcId="{9D53326A-0C67-42AF-9910-2573387392A1}" destId="{96F0ABAD-A095-450E-9D5C-488600A6C98F}" srcOrd="1" destOrd="0" presId="urn:microsoft.com/office/officeart/2005/8/layout/StepDownProcess"/>
    <dgm:cxn modelId="{5874E534-F0A7-4504-8510-8588E8A62F83}" type="presParOf" srcId="{9D53326A-0C67-42AF-9910-2573387392A1}" destId="{B0853D9A-6044-4830-AE7A-277E2D957E89}" srcOrd="2" destOrd="0" presId="urn:microsoft.com/office/officeart/2005/8/layout/StepDownProcess"/>
    <dgm:cxn modelId="{E3FC9FE7-00B7-47A6-8F62-40D92427CDCA}" type="presParOf" srcId="{CF25E0D3-4985-4391-97B0-F9FBC659C896}" destId="{7314042E-9B0C-4AB1-9FA2-CD48BC57BFB9}" srcOrd="3" destOrd="0" presId="urn:microsoft.com/office/officeart/2005/8/layout/StepDownProcess"/>
    <dgm:cxn modelId="{56A79EA8-0E9B-470E-8CFD-9EFA7FD08501}" type="presParOf" srcId="{CF25E0D3-4985-4391-97B0-F9FBC659C896}" destId="{F12A4A28-5396-4F2F-B12B-0FB14DF4E15E}" srcOrd="4" destOrd="0" presId="urn:microsoft.com/office/officeart/2005/8/layout/StepDownProcess"/>
    <dgm:cxn modelId="{33E46410-FD4C-4837-A685-1BEC3C6BFC1B}" type="presParOf" srcId="{F12A4A28-5396-4F2F-B12B-0FB14DF4E15E}" destId="{B6F5BEAD-673A-4238-81F4-5201F470D69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36642-5312-4218-8387-67EACA5242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B80EB-11B2-4E4B-9978-09CDF70CE081}">
      <dgm:prSet phldrT="[Text]"/>
      <dgm:spPr>
        <a:noFill/>
        <a:ln w="9525">
          <a:solidFill>
            <a:srgbClr val="00549F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Creating a data frame which includes Hotel name and review rating </a:t>
          </a:r>
          <a:endParaRPr lang="en-US" dirty="0">
            <a:solidFill>
              <a:schemeClr val="tx1"/>
            </a:solidFill>
          </a:endParaRPr>
        </a:p>
      </dgm:t>
    </dgm:pt>
    <dgm:pt modelId="{D7E49360-053E-474B-AEE9-2FEE9490B383}" type="parTrans" cxnId="{BAC5858E-808F-4AD8-978B-5D2F62EAC2FE}">
      <dgm:prSet/>
      <dgm:spPr/>
      <dgm:t>
        <a:bodyPr/>
        <a:lstStyle/>
        <a:p>
          <a:endParaRPr lang="en-US"/>
        </a:p>
      </dgm:t>
    </dgm:pt>
    <dgm:pt modelId="{6A91E5A4-2265-4B72-B0B1-D7C7E94FADAE}" type="sibTrans" cxnId="{BAC5858E-808F-4AD8-978B-5D2F62EAC2FE}">
      <dgm:prSet/>
      <dgm:spPr>
        <a:solidFill>
          <a:schemeClr val="accent3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FEC5A034-C8AB-4DC7-B5CB-59D06CF67143}">
      <dgm:prSet phldrT="[Text]"/>
      <dgm:spPr>
        <a:noFill/>
        <a:ln w="9525">
          <a:solidFill>
            <a:srgbClr val="00549F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Calculated No. of 4 star rating &amp; 5 star rating of each hotel and termed as Positive reviews for a respective hotel</a:t>
          </a:r>
          <a:endParaRPr lang="en-US" dirty="0">
            <a:solidFill>
              <a:schemeClr val="tx1"/>
            </a:solidFill>
          </a:endParaRPr>
        </a:p>
      </dgm:t>
    </dgm:pt>
    <dgm:pt modelId="{E4513636-4E10-458F-AB3E-4847C2A1C9A8}" type="parTrans" cxnId="{CC9E919A-6CE7-48C5-A8E8-5476824C6535}">
      <dgm:prSet/>
      <dgm:spPr/>
      <dgm:t>
        <a:bodyPr/>
        <a:lstStyle/>
        <a:p>
          <a:endParaRPr lang="en-US"/>
        </a:p>
      </dgm:t>
    </dgm:pt>
    <dgm:pt modelId="{387737BF-1A10-44FA-901A-B16503DEDA9B}" type="sibTrans" cxnId="{CC9E919A-6CE7-48C5-A8E8-5476824C6535}">
      <dgm:prSet/>
      <dgm:spPr>
        <a:solidFill>
          <a:schemeClr val="accent3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9E513A8-17FB-4889-96AF-FD57A5E5E0BD}">
      <dgm:prSet phldrT="[Text]"/>
      <dgm:spPr>
        <a:noFill/>
        <a:ln w="9525">
          <a:solidFill>
            <a:srgbClr val="00549F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Calculated No. of 1 star rating &amp; 2 star rating of each hotel and termed as Negative reviews for a respective hotel. </a:t>
          </a:r>
          <a:endParaRPr lang="en-US" dirty="0">
            <a:solidFill>
              <a:schemeClr val="tx1"/>
            </a:solidFill>
          </a:endParaRPr>
        </a:p>
      </dgm:t>
    </dgm:pt>
    <dgm:pt modelId="{540B731C-3F81-4086-ACC0-CD131402DA2F}" type="parTrans" cxnId="{410179F5-296C-4B48-AB66-623BF0EF35AE}">
      <dgm:prSet/>
      <dgm:spPr/>
      <dgm:t>
        <a:bodyPr/>
        <a:lstStyle/>
        <a:p>
          <a:endParaRPr lang="en-US"/>
        </a:p>
      </dgm:t>
    </dgm:pt>
    <dgm:pt modelId="{56C6131F-0E2E-4283-98EE-2C85D668A745}" type="sibTrans" cxnId="{410179F5-296C-4B48-AB66-623BF0EF35AE}">
      <dgm:prSet/>
      <dgm:spPr>
        <a:solidFill>
          <a:schemeClr val="accent3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F86FD369-42C8-492D-9B48-91A117CBE4EB}">
      <dgm:prSet phldrT="[Text]"/>
      <dgm:spPr>
        <a:noFill/>
        <a:ln w="9525">
          <a:solidFill>
            <a:srgbClr val="00549F"/>
          </a:solidFill>
        </a:ln>
      </dgm:spPr>
      <dgm:t>
        <a:bodyPr/>
        <a:lstStyle/>
        <a:p>
          <a:r>
            <a:rPr lang="en-IN">
              <a:solidFill>
                <a:schemeClr val="tx1"/>
              </a:solidFill>
            </a:rPr>
            <a:t>In a separate data frame containing Hotel name, Positive reviews and Negative reviews :-No. of Positive reviews are subtracted from No. of Negative reviews. </a:t>
          </a:r>
          <a:endParaRPr lang="en-US" dirty="0">
            <a:solidFill>
              <a:schemeClr val="tx1"/>
            </a:solidFill>
          </a:endParaRPr>
        </a:p>
      </dgm:t>
    </dgm:pt>
    <dgm:pt modelId="{DD64E038-B450-4BE8-BD4C-5A3F06A46C1D}" type="parTrans" cxnId="{845E1B55-F8E6-4492-8646-833942D66E0C}">
      <dgm:prSet/>
      <dgm:spPr/>
      <dgm:t>
        <a:bodyPr/>
        <a:lstStyle/>
        <a:p>
          <a:endParaRPr lang="en-US"/>
        </a:p>
      </dgm:t>
    </dgm:pt>
    <dgm:pt modelId="{9773A976-F1E1-4B70-8E5D-8CD0BE5FA949}" type="sibTrans" cxnId="{845E1B55-F8E6-4492-8646-833942D66E0C}">
      <dgm:prSet/>
      <dgm:spPr>
        <a:solidFill>
          <a:schemeClr val="accent3">
            <a:lumMod val="75000"/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30422B4-4C94-4EB3-ACA8-E4464349123D}">
      <dgm:prSet phldrT="[Text]"/>
      <dgm:spPr>
        <a:noFill/>
        <a:ln w="9525">
          <a:solidFill>
            <a:srgbClr val="00549F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Based on the result of the subtraction of Positive reviews and Negative reviews recommend lists of hotel is made.</a:t>
          </a:r>
          <a:endParaRPr lang="en-US" dirty="0">
            <a:solidFill>
              <a:schemeClr val="tx1"/>
            </a:solidFill>
          </a:endParaRPr>
        </a:p>
      </dgm:t>
    </dgm:pt>
    <dgm:pt modelId="{8C56D375-FB76-4528-9CF8-6D18E8C110C2}" type="parTrans" cxnId="{69EC8203-D6C2-457C-9C41-05A8255597E6}">
      <dgm:prSet/>
      <dgm:spPr/>
      <dgm:t>
        <a:bodyPr/>
        <a:lstStyle/>
        <a:p>
          <a:endParaRPr lang="en-US"/>
        </a:p>
      </dgm:t>
    </dgm:pt>
    <dgm:pt modelId="{43C1C873-161A-473E-9ABB-1A11294D1CC2}" type="sibTrans" cxnId="{69EC8203-D6C2-457C-9C41-05A8255597E6}">
      <dgm:prSet/>
      <dgm:spPr/>
      <dgm:t>
        <a:bodyPr/>
        <a:lstStyle/>
        <a:p>
          <a:endParaRPr lang="en-US"/>
        </a:p>
      </dgm:t>
    </dgm:pt>
    <dgm:pt modelId="{15FB0D03-3B4B-45D2-955D-F5407E4DF90F}">
      <dgm:prSet phldrT="[Text]"/>
      <dgm:spPr/>
    </dgm:pt>
    <dgm:pt modelId="{4DCF52E0-FB40-4760-8B5D-61695F7333FE}" type="parTrans" cxnId="{0147293A-1617-4FC0-9D0B-B1FFCE0585B9}">
      <dgm:prSet/>
      <dgm:spPr/>
      <dgm:t>
        <a:bodyPr/>
        <a:lstStyle/>
        <a:p>
          <a:endParaRPr lang="en-US"/>
        </a:p>
      </dgm:t>
    </dgm:pt>
    <dgm:pt modelId="{18D79035-4520-49FB-8ED7-A20E8E59B9E4}" type="sibTrans" cxnId="{0147293A-1617-4FC0-9D0B-B1FFCE0585B9}">
      <dgm:prSet/>
      <dgm:spPr/>
      <dgm:t>
        <a:bodyPr/>
        <a:lstStyle/>
        <a:p>
          <a:endParaRPr lang="en-US"/>
        </a:p>
      </dgm:t>
    </dgm:pt>
    <dgm:pt modelId="{ED9AEED6-D2FB-484E-9760-7F7C989BE62D}" type="pres">
      <dgm:prSet presAssocID="{28036642-5312-4218-8387-67EACA5242B1}" presName="outerComposite" presStyleCnt="0">
        <dgm:presLayoutVars>
          <dgm:chMax val="5"/>
          <dgm:dir/>
          <dgm:resizeHandles val="exact"/>
        </dgm:presLayoutVars>
      </dgm:prSet>
      <dgm:spPr/>
    </dgm:pt>
    <dgm:pt modelId="{36AC660F-F221-4EFA-B6AA-D7C092108635}" type="pres">
      <dgm:prSet presAssocID="{28036642-5312-4218-8387-67EACA5242B1}" presName="dummyMaxCanvas" presStyleCnt="0">
        <dgm:presLayoutVars/>
      </dgm:prSet>
      <dgm:spPr/>
    </dgm:pt>
    <dgm:pt modelId="{6AACC0C4-FF96-4F8E-BEBD-4F9A4E9A781D}" type="pres">
      <dgm:prSet presAssocID="{28036642-5312-4218-8387-67EACA5242B1}" presName="FiveNodes_1" presStyleLbl="node1" presStyleIdx="0" presStyleCnt="5">
        <dgm:presLayoutVars>
          <dgm:bulletEnabled val="1"/>
        </dgm:presLayoutVars>
      </dgm:prSet>
      <dgm:spPr/>
    </dgm:pt>
    <dgm:pt modelId="{56DD9867-715C-4D90-9C7C-245BE73C4952}" type="pres">
      <dgm:prSet presAssocID="{28036642-5312-4218-8387-67EACA5242B1}" presName="FiveNodes_2" presStyleLbl="node1" presStyleIdx="1" presStyleCnt="5">
        <dgm:presLayoutVars>
          <dgm:bulletEnabled val="1"/>
        </dgm:presLayoutVars>
      </dgm:prSet>
      <dgm:spPr/>
    </dgm:pt>
    <dgm:pt modelId="{F2CC2395-964F-4C89-B87B-DA2DC1882606}" type="pres">
      <dgm:prSet presAssocID="{28036642-5312-4218-8387-67EACA5242B1}" presName="FiveNodes_3" presStyleLbl="node1" presStyleIdx="2" presStyleCnt="5">
        <dgm:presLayoutVars>
          <dgm:bulletEnabled val="1"/>
        </dgm:presLayoutVars>
      </dgm:prSet>
      <dgm:spPr/>
    </dgm:pt>
    <dgm:pt modelId="{39D8AB23-682C-4F11-A259-00EDE986667B}" type="pres">
      <dgm:prSet presAssocID="{28036642-5312-4218-8387-67EACA5242B1}" presName="FiveNodes_4" presStyleLbl="node1" presStyleIdx="3" presStyleCnt="5">
        <dgm:presLayoutVars>
          <dgm:bulletEnabled val="1"/>
        </dgm:presLayoutVars>
      </dgm:prSet>
      <dgm:spPr/>
    </dgm:pt>
    <dgm:pt modelId="{70E701E4-B54A-41BB-874A-8BAF07D5E127}" type="pres">
      <dgm:prSet presAssocID="{28036642-5312-4218-8387-67EACA5242B1}" presName="FiveNodes_5" presStyleLbl="node1" presStyleIdx="4" presStyleCnt="5">
        <dgm:presLayoutVars>
          <dgm:bulletEnabled val="1"/>
        </dgm:presLayoutVars>
      </dgm:prSet>
      <dgm:spPr/>
    </dgm:pt>
    <dgm:pt modelId="{82BCD460-9227-4D7F-89AF-C137FA4FC729}" type="pres">
      <dgm:prSet presAssocID="{28036642-5312-4218-8387-67EACA5242B1}" presName="FiveConn_1-2" presStyleLbl="fgAccFollowNode1" presStyleIdx="0" presStyleCnt="4">
        <dgm:presLayoutVars>
          <dgm:bulletEnabled val="1"/>
        </dgm:presLayoutVars>
      </dgm:prSet>
      <dgm:spPr/>
    </dgm:pt>
    <dgm:pt modelId="{BD408DAD-A52C-4633-9ED0-95E085CA8BB0}" type="pres">
      <dgm:prSet presAssocID="{28036642-5312-4218-8387-67EACA5242B1}" presName="FiveConn_2-3" presStyleLbl="fgAccFollowNode1" presStyleIdx="1" presStyleCnt="4">
        <dgm:presLayoutVars>
          <dgm:bulletEnabled val="1"/>
        </dgm:presLayoutVars>
      </dgm:prSet>
      <dgm:spPr/>
    </dgm:pt>
    <dgm:pt modelId="{ACADC66E-6BFE-4517-9FDB-8427AC90AEC7}" type="pres">
      <dgm:prSet presAssocID="{28036642-5312-4218-8387-67EACA5242B1}" presName="FiveConn_3-4" presStyleLbl="fgAccFollowNode1" presStyleIdx="2" presStyleCnt="4">
        <dgm:presLayoutVars>
          <dgm:bulletEnabled val="1"/>
        </dgm:presLayoutVars>
      </dgm:prSet>
      <dgm:spPr/>
    </dgm:pt>
    <dgm:pt modelId="{79EB3070-EB3A-47C0-AC4B-0BF9BA819106}" type="pres">
      <dgm:prSet presAssocID="{28036642-5312-4218-8387-67EACA5242B1}" presName="FiveConn_4-5" presStyleLbl="fgAccFollowNode1" presStyleIdx="3" presStyleCnt="4">
        <dgm:presLayoutVars>
          <dgm:bulletEnabled val="1"/>
        </dgm:presLayoutVars>
      </dgm:prSet>
      <dgm:spPr/>
    </dgm:pt>
    <dgm:pt modelId="{B14520C6-FBB0-4E14-A8FF-2DA6535E4857}" type="pres">
      <dgm:prSet presAssocID="{28036642-5312-4218-8387-67EACA5242B1}" presName="FiveNodes_1_text" presStyleLbl="node1" presStyleIdx="4" presStyleCnt="5">
        <dgm:presLayoutVars>
          <dgm:bulletEnabled val="1"/>
        </dgm:presLayoutVars>
      </dgm:prSet>
      <dgm:spPr/>
    </dgm:pt>
    <dgm:pt modelId="{B900E55A-8B2B-4C5A-A57E-47C1C35323F6}" type="pres">
      <dgm:prSet presAssocID="{28036642-5312-4218-8387-67EACA5242B1}" presName="FiveNodes_2_text" presStyleLbl="node1" presStyleIdx="4" presStyleCnt="5">
        <dgm:presLayoutVars>
          <dgm:bulletEnabled val="1"/>
        </dgm:presLayoutVars>
      </dgm:prSet>
      <dgm:spPr/>
    </dgm:pt>
    <dgm:pt modelId="{5A3FF6B8-21F3-4CCB-BA13-1FE63914C2A5}" type="pres">
      <dgm:prSet presAssocID="{28036642-5312-4218-8387-67EACA5242B1}" presName="FiveNodes_3_text" presStyleLbl="node1" presStyleIdx="4" presStyleCnt="5">
        <dgm:presLayoutVars>
          <dgm:bulletEnabled val="1"/>
        </dgm:presLayoutVars>
      </dgm:prSet>
      <dgm:spPr/>
    </dgm:pt>
    <dgm:pt modelId="{2C64A96C-039D-4BA0-9A35-1B7E9B4E92B9}" type="pres">
      <dgm:prSet presAssocID="{28036642-5312-4218-8387-67EACA5242B1}" presName="FiveNodes_4_text" presStyleLbl="node1" presStyleIdx="4" presStyleCnt="5">
        <dgm:presLayoutVars>
          <dgm:bulletEnabled val="1"/>
        </dgm:presLayoutVars>
      </dgm:prSet>
      <dgm:spPr/>
    </dgm:pt>
    <dgm:pt modelId="{46C00707-E4D8-4EC4-92B4-B66FC792E45E}" type="pres">
      <dgm:prSet presAssocID="{28036642-5312-4218-8387-67EACA5242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9EC8203-D6C2-457C-9C41-05A8255597E6}" srcId="{28036642-5312-4218-8387-67EACA5242B1}" destId="{E30422B4-4C94-4EB3-ACA8-E4464349123D}" srcOrd="4" destOrd="0" parTransId="{8C56D375-FB76-4528-9CF8-6D18E8C110C2}" sibTransId="{43C1C873-161A-473E-9ABB-1A11294D1CC2}"/>
    <dgm:cxn modelId="{4C66040E-D398-4639-96A5-4A9B6D4A9CD4}" type="presOf" srcId="{49E513A8-17FB-4889-96AF-FD57A5E5E0BD}" destId="{F2CC2395-964F-4C89-B87B-DA2DC1882606}" srcOrd="0" destOrd="0" presId="urn:microsoft.com/office/officeart/2005/8/layout/vProcess5"/>
    <dgm:cxn modelId="{A5A73F19-5110-465E-8F39-05B68514965F}" type="presOf" srcId="{401B80EB-11B2-4E4B-9978-09CDF70CE081}" destId="{6AACC0C4-FF96-4F8E-BEBD-4F9A4E9A781D}" srcOrd="0" destOrd="0" presId="urn:microsoft.com/office/officeart/2005/8/layout/vProcess5"/>
    <dgm:cxn modelId="{AB1C5222-D5D2-4C53-9123-3657F64D9F56}" type="presOf" srcId="{E30422B4-4C94-4EB3-ACA8-E4464349123D}" destId="{70E701E4-B54A-41BB-874A-8BAF07D5E127}" srcOrd="0" destOrd="0" presId="urn:microsoft.com/office/officeart/2005/8/layout/vProcess5"/>
    <dgm:cxn modelId="{C3A5F723-4A7F-4C07-83D1-225D4B06CA7C}" type="presOf" srcId="{F86FD369-42C8-492D-9B48-91A117CBE4EB}" destId="{2C64A96C-039D-4BA0-9A35-1B7E9B4E92B9}" srcOrd="1" destOrd="0" presId="urn:microsoft.com/office/officeart/2005/8/layout/vProcess5"/>
    <dgm:cxn modelId="{D7BE622D-7F90-493B-8960-BA6069B5BEA3}" type="presOf" srcId="{56C6131F-0E2E-4283-98EE-2C85D668A745}" destId="{ACADC66E-6BFE-4517-9FDB-8427AC90AEC7}" srcOrd="0" destOrd="0" presId="urn:microsoft.com/office/officeart/2005/8/layout/vProcess5"/>
    <dgm:cxn modelId="{E2E18331-A4AC-4219-9FF0-EF3908B2B56D}" type="presOf" srcId="{49E513A8-17FB-4889-96AF-FD57A5E5E0BD}" destId="{5A3FF6B8-21F3-4CCB-BA13-1FE63914C2A5}" srcOrd="1" destOrd="0" presId="urn:microsoft.com/office/officeart/2005/8/layout/vProcess5"/>
    <dgm:cxn modelId="{0147293A-1617-4FC0-9D0B-B1FFCE0585B9}" srcId="{28036642-5312-4218-8387-67EACA5242B1}" destId="{15FB0D03-3B4B-45D2-955D-F5407E4DF90F}" srcOrd="5" destOrd="0" parTransId="{4DCF52E0-FB40-4760-8B5D-61695F7333FE}" sibTransId="{18D79035-4520-49FB-8ED7-A20E8E59B9E4}"/>
    <dgm:cxn modelId="{845E1B55-F8E6-4492-8646-833942D66E0C}" srcId="{28036642-5312-4218-8387-67EACA5242B1}" destId="{F86FD369-42C8-492D-9B48-91A117CBE4EB}" srcOrd="3" destOrd="0" parTransId="{DD64E038-B450-4BE8-BD4C-5A3F06A46C1D}" sibTransId="{9773A976-F1E1-4B70-8E5D-8CD0BE5FA949}"/>
    <dgm:cxn modelId="{4EDA075A-2210-4197-A01A-87CC2D9BEEF5}" type="presOf" srcId="{F86FD369-42C8-492D-9B48-91A117CBE4EB}" destId="{39D8AB23-682C-4F11-A259-00EDE986667B}" srcOrd="0" destOrd="0" presId="urn:microsoft.com/office/officeart/2005/8/layout/vProcess5"/>
    <dgm:cxn modelId="{4B73356C-0C2A-47F7-A7BE-0ECD5CDF18EF}" type="presOf" srcId="{6A91E5A4-2265-4B72-B0B1-D7C7E94FADAE}" destId="{82BCD460-9227-4D7F-89AF-C137FA4FC729}" srcOrd="0" destOrd="0" presId="urn:microsoft.com/office/officeart/2005/8/layout/vProcess5"/>
    <dgm:cxn modelId="{FC4BBC78-7472-46E3-8D5F-12FFEC901342}" type="presOf" srcId="{E30422B4-4C94-4EB3-ACA8-E4464349123D}" destId="{46C00707-E4D8-4EC4-92B4-B66FC792E45E}" srcOrd="1" destOrd="0" presId="urn:microsoft.com/office/officeart/2005/8/layout/vProcess5"/>
    <dgm:cxn modelId="{1FADF688-502C-4732-92AF-286938B52654}" type="presOf" srcId="{28036642-5312-4218-8387-67EACA5242B1}" destId="{ED9AEED6-D2FB-484E-9760-7F7C989BE62D}" srcOrd="0" destOrd="0" presId="urn:microsoft.com/office/officeart/2005/8/layout/vProcess5"/>
    <dgm:cxn modelId="{BAC5858E-808F-4AD8-978B-5D2F62EAC2FE}" srcId="{28036642-5312-4218-8387-67EACA5242B1}" destId="{401B80EB-11B2-4E4B-9978-09CDF70CE081}" srcOrd="0" destOrd="0" parTransId="{D7E49360-053E-474B-AEE9-2FEE9490B383}" sibTransId="{6A91E5A4-2265-4B72-B0B1-D7C7E94FADAE}"/>
    <dgm:cxn modelId="{CC9E919A-6CE7-48C5-A8E8-5476824C6535}" srcId="{28036642-5312-4218-8387-67EACA5242B1}" destId="{FEC5A034-C8AB-4DC7-B5CB-59D06CF67143}" srcOrd="1" destOrd="0" parTransId="{E4513636-4E10-458F-AB3E-4847C2A1C9A8}" sibTransId="{387737BF-1A10-44FA-901A-B16503DEDA9B}"/>
    <dgm:cxn modelId="{5FE268A3-EDC6-437C-9E43-4681D6E5B1C9}" type="presOf" srcId="{FEC5A034-C8AB-4DC7-B5CB-59D06CF67143}" destId="{56DD9867-715C-4D90-9C7C-245BE73C4952}" srcOrd="0" destOrd="0" presId="urn:microsoft.com/office/officeart/2005/8/layout/vProcess5"/>
    <dgm:cxn modelId="{7AFEF2B7-1923-4B2D-A9F2-93ABE679D1D3}" type="presOf" srcId="{FEC5A034-C8AB-4DC7-B5CB-59D06CF67143}" destId="{B900E55A-8B2B-4C5A-A57E-47C1C35323F6}" srcOrd="1" destOrd="0" presId="urn:microsoft.com/office/officeart/2005/8/layout/vProcess5"/>
    <dgm:cxn modelId="{877E9FB9-EC0D-4878-A7A5-371DCA0C5031}" type="presOf" srcId="{387737BF-1A10-44FA-901A-B16503DEDA9B}" destId="{BD408DAD-A52C-4633-9ED0-95E085CA8BB0}" srcOrd="0" destOrd="0" presId="urn:microsoft.com/office/officeart/2005/8/layout/vProcess5"/>
    <dgm:cxn modelId="{98C102BD-6225-4E8C-8DE7-146C482EC15F}" type="presOf" srcId="{401B80EB-11B2-4E4B-9978-09CDF70CE081}" destId="{B14520C6-FBB0-4E14-A8FF-2DA6535E4857}" srcOrd="1" destOrd="0" presId="urn:microsoft.com/office/officeart/2005/8/layout/vProcess5"/>
    <dgm:cxn modelId="{003D98D3-C0D5-4D39-AB47-133AAE31680D}" type="presOf" srcId="{9773A976-F1E1-4B70-8E5D-8CD0BE5FA949}" destId="{79EB3070-EB3A-47C0-AC4B-0BF9BA819106}" srcOrd="0" destOrd="0" presId="urn:microsoft.com/office/officeart/2005/8/layout/vProcess5"/>
    <dgm:cxn modelId="{410179F5-296C-4B48-AB66-623BF0EF35AE}" srcId="{28036642-5312-4218-8387-67EACA5242B1}" destId="{49E513A8-17FB-4889-96AF-FD57A5E5E0BD}" srcOrd="2" destOrd="0" parTransId="{540B731C-3F81-4086-ACC0-CD131402DA2F}" sibTransId="{56C6131F-0E2E-4283-98EE-2C85D668A745}"/>
    <dgm:cxn modelId="{D2ECB658-71B2-4395-A8FF-FA8C85AD74FC}" type="presParOf" srcId="{ED9AEED6-D2FB-484E-9760-7F7C989BE62D}" destId="{36AC660F-F221-4EFA-B6AA-D7C092108635}" srcOrd="0" destOrd="0" presId="urn:microsoft.com/office/officeart/2005/8/layout/vProcess5"/>
    <dgm:cxn modelId="{117373C1-DE4F-4BAC-9A99-572CA016DFCD}" type="presParOf" srcId="{ED9AEED6-D2FB-484E-9760-7F7C989BE62D}" destId="{6AACC0C4-FF96-4F8E-BEBD-4F9A4E9A781D}" srcOrd="1" destOrd="0" presId="urn:microsoft.com/office/officeart/2005/8/layout/vProcess5"/>
    <dgm:cxn modelId="{B237583A-5D2F-419E-B394-B706A3DE6AB3}" type="presParOf" srcId="{ED9AEED6-D2FB-484E-9760-7F7C989BE62D}" destId="{56DD9867-715C-4D90-9C7C-245BE73C4952}" srcOrd="2" destOrd="0" presId="urn:microsoft.com/office/officeart/2005/8/layout/vProcess5"/>
    <dgm:cxn modelId="{2A96D9E5-5B32-4B3B-922F-682F8B2EA313}" type="presParOf" srcId="{ED9AEED6-D2FB-484E-9760-7F7C989BE62D}" destId="{F2CC2395-964F-4C89-B87B-DA2DC1882606}" srcOrd="3" destOrd="0" presId="urn:microsoft.com/office/officeart/2005/8/layout/vProcess5"/>
    <dgm:cxn modelId="{0ED19CA7-2FC1-410E-B495-8C33F3A72A97}" type="presParOf" srcId="{ED9AEED6-D2FB-484E-9760-7F7C989BE62D}" destId="{39D8AB23-682C-4F11-A259-00EDE986667B}" srcOrd="4" destOrd="0" presId="urn:microsoft.com/office/officeart/2005/8/layout/vProcess5"/>
    <dgm:cxn modelId="{D7DDF969-E1B9-4D4C-8D98-034708DE7B8E}" type="presParOf" srcId="{ED9AEED6-D2FB-484E-9760-7F7C989BE62D}" destId="{70E701E4-B54A-41BB-874A-8BAF07D5E127}" srcOrd="5" destOrd="0" presId="urn:microsoft.com/office/officeart/2005/8/layout/vProcess5"/>
    <dgm:cxn modelId="{094DE765-7C5D-4154-B4BD-1503D2FA715B}" type="presParOf" srcId="{ED9AEED6-D2FB-484E-9760-7F7C989BE62D}" destId="{82BCD460-9227-4D7F-89AF-C137FA4FC729}" srcOrd="6" destOrd="0" presId="urn:microsoft.com/office/officeart/2005/8/layout/vProcess5"/>
    <dgm:cxn modelId="{640D152A-7707-4BB3-ACF3-038D125FE3EB}" type="presParOf" srcId="{ED9AEED6-D2FB-484E-9760-7F7C989BE62D}" destId="{BD408DAD-A52C-4633-9ED0-95E085CA8BB0}" srcOrd="7" destOrd="0" presId="urn:microsoft.com/office/officeart/2005/8/layout/vProcess5"/>
    <dgm:cxn modelId="{B0CAD83E-0050-49DA-A714-879C361224B0}" type="presParOf" srcId="{ED9AEED6-D2FB-484E-9760-7F7C989BE62D}" destId="{ACADC66E-6BFE-4517-9FDB-8427AC90AEC7}" srcOrd="8" destOrd="0" presId="urn:microsoft.com/office/officeart/2005/8/layout/vProcess5"/>
    <dgm:cxn modelId="{A98884DF-670A-45F1-807A-09DA60023E7F}" type="presParOf" srcId="{ED9AEED6-D2FB-484E-9760-7F7C989BE62D}" destId="{79EB3070-EB3A-47C0-AC4B-0BF9BA819106}" srcOrd="9" destOrd="0" presId="urn:microsoft.com/office/officeart/2005/8/layout/vProcess5"/>
    <dgm:cxn modelId="{56BE908D-9B1E-41CD-84C3-6230494DCBC1}" type="presParOf" srcId="{ED9AEED6-D2FB-484E-9760-7F7C989BE62D}" destId="{B14520C6-FBB0-4E14-A8FF-2DA6535E4857}" srcOrd="10" destOrd="0" presId="urn:microsoft.com/office/officeart/2005/8/layout/vProcess5"/>
    <dgm:cxn modelId="{6E8ADB3F-5335-46CE-A200-7011E4353965}" type="presParOf" srcId="{ED9AEED6-D2FB-484E-9760-7F7C989BE62D}" destId="{B900E55A-8B2B-4C5A-A57E-47C1C35323F6}" srcOrd="11" destOrd="0" presId="urn:microsoft.com/office/officeart/2005/8/layout/vProcess5"/>
    <dgm:cxn modelId="{C35A7CDD-AB7E-47DA-BDA1-B6103B705D4B}" type="presParOf" srcId="{ED9AEED6-D2FB-484E-9760-7F7C989BE62D}" destId="{5A3FF6B8-21F3-4CCB-BA13-1FE63914C2A5}" srcOrd="12" destOrd="0" presId="urn:microsoft.com/office/officeart/2005/8/layout/vProcess5"/>
    <dgm:cxn modelId="{4647EB61-D9DF-40FC-83C6-A3E8FBFBEA64}" type="presParOf" srcId="{ED9AEED6-D2FB-484E-9760-7F7C989BE62D}" destId="{2C64A96C-039D-4BA0-9A35-1B7E9B4E92B9}" srcOrd="13" destOrd="0" presId="urn:microsoft.com/office/officeart/2005/8/layout/vProcess5"/>
    <dgm:cxn modelId="{E85A8C75-BBFF-4DB8-BD24-D6D989831717}" type="presParOf" srcId="{ED9AEED6-D2FB-484E-9760-7F7C989BE62D}" destId="{46C00707-E4D8-4EC4-92B4-B66FC792E4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A5D4D-A409-C64E-B63B-9E0FFFCF68E6}">
      <dsp:nvSpPr>
        <dsp:cNvPr id="0" name=""/>
        <dsp:cNvSpPr/>
      </dsp:nvSpPr>
      <dsp:spPr>
        <a:xfrm>
          <a:off x="0" y="34187"/>
          <a:ext cx="9001000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549F"/>
              </a:solidFill>
            </a:rPr>
            <a:t>Introduction</a:t>
          </a:r>
        </a:p>
      </dsp:txBody>
      <dsp:txXfrm>
        <a:off x="26273" y="60460"/>
        <a:ext cx="8948454" cy="485654"/>
      </dsp:txXfrm>
    </dsp:sp>
    <dsp:sp modelId="{52874849-1A0F-504E-A3FB-39A1F2DA419C}">
      <dsp:nvSpPr>
        <dsp:cNvPr id="0" name=""/>
        <dsp:cNvSpPr/>
      </dsp:nvSpPr>
      <dsp:spPr>
        <a:xfrm>
          <a:off x="0" y="638627"/>
          <a:ext cx="9001000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549F"/>
              </a:solidFill>
            </a:rPr>
            <a:t>Data set introduction</a:t>
          </a:r>
        </a:p>
      </dsp:txBody>
      <dsp:txXfrm>
        <a:off x="26273" y="664900"/>
        <a:ext cx="8948454" cy="485654"/>
      </dsp:txXfrm>
    </dsp:sp>
    <dsp:sp modelId="{D25E69EE-77B7-8E42-8744-039BC00503A5}">
      <dsp:nvSpPr>
        <dsp:cNvPr id="0" name=""/>
        <dsp:cNvSpPr/>
      </dsp:nvSpPr>
      <dsp:spPr>
        <a:xfrm>
          <a:off x="0" y="1243067"/>
          <a:ext cx="9001000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549F"/>
              </a:solidFill>
            </a:rPr>
            <a:t>Methodology</a:t>
          </a:r>
        </a:p>
      </dsp:txBody>
      <dsp:txXfrm>
        <a:off x="26273" y="1269340"/>
        <a:ext cx="8948454" cy="485654"/>
      </dsp:txXfrm>
    </dsp:sp>
    <dsp:sp modelId="{208B607C-F278-724E-9D03-F0E8B5B7E818}">
      <dsp:nvSpPr>
        <dsp:cNvPr id="0" name=""/>
        <dsp:cNvSpPr/>
      </dsp:nvSpPr>
      <dsp:spPr>
        <a:xfrm>
          <a:off x="0" y="1847508"/>
          <a:ext cx="9001000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549F"/>
              </a:solidFill>
            </a:rPr>
            <a:t>Results</a:t>
          </a:r>
        </a:p>
      </dsp:txBody>
      <dsp:txXfrm>
        <a:off x="26273" y="1873781"/>
        <a:ext cx="8948454" cy="485654"/>
      </dsp:txXfrm>
    </dsp:sp>
    <dsp:sp modelId="{A97E322B-EC89-C44F-B769-537029D82FB2}">
      <dsp:nvSpPr>
        <dsp:cNvPr id="0" name=""/>
        <dsp:cNvSpPr/>
      </dsp:nvSpPr>
      <dsp:spPr>
        <a:xfrm>
          <a:off x="0" y="2451948"/>
          <a:ext cx="9001000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00549F"/>
              </a:solidFill>
            </a:rPr>
            <a:t>Limitations &amp; Future Results</a:t>
          </a:r>
        </a:p>
      </dsp:txBody>
      <dsp:txXfrm>
        <a:off x="26273" y="2478221"/>
        <a:ext cx="8948454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A00CC-8C84-4DE9-B46E-A653725A0CE3}">
      <dsp:nvSpPr>
        <dsp:cNvPr id="0" name=""/>
        <dsp:cNvSpPr/>
      </dsp:nvSpPr>
      <dsp:spPr>
        <a:xfrm rot="5400000">
          <a:off x="1141597" y="1387951"/>
          <a:ext cx="1227523" cy="13974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25400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900F-728E-4D77-BA64-4493B852F09C}">
      <dsp:nvSpPr>
        <dsp:cNvPr id="0" name=""/>
        <dsp:cNvSpPr/>
      </dsp:nvSpPr>
      <dsp:spPr>
        <a:xfrm>
          <a:off x="816378" y="27217"/>
          <a:ext cx="2066426" cy="1446431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Data Preprocessing</a:t>
          </a:r>
        </a:p>
      </dsp:txBody>
      <dsp:txXfrm>
        <a:off x="887000" y="97839"/>
        <a:ext cx="1925182" cy="1305187"/>
      </dsp:txXfrm>
    </dsp:sp>
    <dsp:sp modelId="{87EF913F-FB46-4C85-B2BA-290AEED5379E}">
      <dsp:nvSpPr>
        <dsp:cNvPr id="0" name=""/>
        <dsp:cNvSpPr/>
      </dsp:nvSpPr>
      <dsp:spPr>
        <a:xfrm>
          <a:off x="2882805" y="165167"/>
          <a:ext cx="1502921" cy="116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E12AC-3AC2-4AF5-BEBB-A6C7183C351E}">
      <dsp:nvSpPr>
        <dsp:cNvPr id="0" name=""/>
        <dsp:cNvSpPr/>
      </dsp:nvSpPr>
      <dsp:spPr>
        <a:xfrm rot="5400000">
          <a:off x="2854885" y="3012771"/>
          <a:ext cx="1227523" cy="13974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25400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ABAD-A095-450E-9D5C-488600A6C98F}">
      <dsp:nvSpPr>
        <dsp:cNvPr id="0" name=""/>
        <dsp:cNvSpPr/>
      </dsp:nvSpPr>
      <dsp:spPr>
        <a:xfrm>
          <a:off x="2529666" y="1652037"/>
          <a:ext cx="2066426" cy="1446431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Sentiment Analysis – Calculate Ratings</a:t>
          </a:r>
        </a:p>
      </dsp:txBody>
      <dsp:txXfrm>
        <a:off x="2600288" y="1722659"/>
        <a:ext cx="1925182" cy="1305187"/>
      </dsp:txXfrm>
    </dsp:sp>
    <dsp:sp modelId="{B0853D9A-6044-4830-AE7A-277E2D957E89}">
      <dsp:nvSpPr>
        <dsp:cNvPr id="0" name=""/>
        <dsp:cNvSpPr/>
      </dsp:nvSpPr>
      <dsp:spPr>
        <a:xfrm>
          <a:off x="4596092" y="1789987"/>
          <a:ext cx="1502921" cy="116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5BEAD-673A-4238-81F4-5201F470D695}">
      <dsp:nvSpPr>
        <dsp:cNvPr id="0" name=""/>
        <dsp:cNvSpPr/>
      </dsp:nvSpPr>
      <dsp:spPr>
        <a:xfrm>
          <a:off x="4242953" y="3276857"/>
          <a:ext cx="2066426" cy="1446431"/>
        </a:xfrm>
        <a:prstGeom prst="roundRect">
          <a:avLst>
            <a:gd name="adj" fmla="val 16670"/>
          </a:avLst>
        </a:prstGeom>
        <a:solidFill>
          <a:schemeClr val="bg1"/>
        </a:solidFill>
        <a:ln w="25400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Average Ratings &amp; Output Analysis</a:t>
          </a:r>
        </a:p>
      </dsp:txBody>
      <dsp:txXfrm>
        <a:off x="4313575" y="3347479"/>
        <a:ext cx="1925182" cy="1305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CC0C4-FF96-4F8E-BEBD-4F9A4E9A781D}">
      <dsp:nvSpPr>
        <dsp:cNvPr id="0" name=""/>
        <dsp:cNvSpPr/>
      </dsp:nvSpPr>
      <dsp:spPr>
        <a:xfrm>
          <a:off x="0" y="0"/>
          <a:ext cx="6347417" cy="946003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Creating a data frame which includes Hotel name and review rating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7707" y="27707"/>
        <a:ext cx="5215925" cy="890589"/>
      </dsp:txXfrm>
    </dsp:sp>
    <dsp:sp modelId="{56DD9867-715C-4D90-9C7C-245BE73C4952}">
      <dsp:nvSpPr>
        <dsp:cNvPr id="0" name=""/>
        <dsp:cNvSpPr/>
      </dsp:nvSpPr>
      <dsp:spPr>
        <a:xfrm>
          <a:off x="473995" y="1077392"/>
          <a:ext cx="6347417" cy="946003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Calculated No. of 4 star rating &amp; 5 star rating of each hotel and termed as Positive reviews for a respective hotel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1702" y="1105099"/>
        <a:ext cx="5203106" cy="890589"/>
      </dsp:txXfrm>
    </dsp:sp>
    <dsp:sp modelId="{F2CC2395-964F-4C89-B87B-DA2DC1882606}">
      <dsp:nvSpPr>
        <dsp:cNvPr id="0" name=""/>
        <dsp:cNvSpPr/>
      </dsp:nvSpPr>
      <dsp:spPr>
        <a:xfrm>
          <a:off x="947991" y="2154784"/>
          <a:ext cx="6347417" cy="946003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Calculated No. of 1 star rating &amp; 2 star rating of each hotel and termed as Negative reviews for a respective hotel.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75698" y="2182491"/>
        <a:ext cx="5203106" cy="890589"/>
      </dsp:txXfrm>
    </dsp:sp>
    <dsp:sp modelId="{39D8AB23-682C-4F11-A259-00EDE986667B}">
      <dsp:nvSpPr>
        <dsp:cNvPr id="0" name=""/>
        <dsp:cNvSpPr/>
      </dsp:nvSpPr>
      <dsp:spPr>
        <a:xfrm>
          <a:off x="1421986" y="3232177"/>
          <a:ext cx="6347417" cy="946003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In a separate data frame containing Hotel name, Positive reviews and Negative reviews :-No. of Positive reviews are subtracted from No. of Negative reviews.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449693" y="3259884"/>
        <a:ext cx="5203106" cy="890589"/>
      </dsp:txXfrm>
    </dsp:sp>
    <dsp:sp modelId="{70E701E4-B54A-41BB-874A-8BAF07D5E127}">
      <dsp:nvSpPr>
        <dsp:cNvPr id="0" name=""/>
        <dsp:cNvSpPr/>
      </dsp:nvSpPr>
      <dsp:spPr>
        <a:xfrm>
          <a:off x="1895982" y="4309569"/>
          <a:ext cx="6347417" cy="946003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549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Based on the result of the subtraction of Positive reviews and Negative reviews recommend lists of hotel is made.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923689" y="4337276"/>
        <a:ext cx="5203106" cy="890589"/>
      </dsp:txXfrm>
    </dsp:sp>
    <dsp:sp modelId="{82BCD460-9227-4D7F-89AF-C137FA4FC729}">
      <dsp:nvSpPr>
        <dsp:cNvPr id="0" name=""/>
        <dsp:cNvSpPr/>
      </dsp:nvSpPr>
      <dsp:spPr>
        <a:xfrm>
          <a:off x="5732515" y="691107"/>
          <a:ext cx="614902" cy="614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870868" y="691107"/>
        <a:ext cx="338196" cy="462714"/>
      </dsp:txXfrm>
    </dsp:sp>
    <dsp:sp modelId="{BD408DAD-A52C-4633-9ED0-95E085CA8BB0}">
      <dsp:nvSpPr>
        <dsp:cNvPr id="0" name=""/>
        <dsp:cNvSpPr/>
      </dsp:nvSpPr>
      <dsp:spPr>
        <a:xfrm>
          <a:off x="6206511" y="1768500"/>
          <a:ext cx="614902" cy="614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344864" y="1768500"/>
        <a:ext cx="338196" cy="462714"/>
      </dsp:txXfrm>
    </dsp:sp>
    <dsp:sp modelId="{ACADC66E-6BFE-4517-9FDB-8427AC90AEC7}">
      <dsp:nvSpPr>
        <dsp:cNvPr id="0" name=""/>
        <dsp:cNvSpPr/>
      </dsp:nvSpPr>
      <dsp:spPr>
        <a:xfrm>
          <a:off x="6680506" y="2830126"/>
          <a:ext cx="614902" cy="614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18859" y="2830126"/>
        <a:ext cx="338196" cy="462714"/>
      </dsp:txXfrm>
    </dsp:sp>
    <dsp:sp modelId="{79EB3070-EB3A-47C0-AC4B-0BF9BA819106}">
      <dsp:nvSpPr>
        <dsp:cNvPr id="0" name=""/>
        <dsp:cNvSpPr/>
      </dsp:nvSpPr>
      <dsp:spPr>
        <a:xfrm>
          <a:off x="7154502" y="3918029"/>
          <a:ext cx="614902" cy="614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292855" y="3918029"/>
        <a:ext cx="338196" cy="46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02E1F4-9185-4312-8236-E4E634F79A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7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768D3-969E-4291-AD7D-83A25E043DB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6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4175AE4-C098-4CBA-9866-DF9AAA09B2A7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10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10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6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11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11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2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13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13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8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14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14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3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15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15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16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16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43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17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17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18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18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0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19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19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20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20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2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2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3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3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3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6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4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4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5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5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3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6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6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8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7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7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8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8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3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53D657-52E2-47D7-9F2D-EE19A1F49C51}" type="slidenum">
              <a:rPr lang="de-DE" sz="1200"/>
              <a:pPr/>
              <a:t>9</a:t>
            </a:fld>
            <a:endParaRPr lang="de-DE" sz="1200"/>
          </a:p>
        </p:txBody>
      </p:sp>
      <p:sp>
        <p:nvSpPr>
          <p:cNvPr id="829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defTabSz="1006475" eaLnBrk="1" hangingPunct="1">
              <a:spcBef>
                <a:spcPct val="0"/>
              </a:spcBef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196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647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9DA64-3DFA-467F-B0A3-DEE8C23ECFAA}" type="slidenum">
              <a:rPr lang="de-DE" sz="1200">
                <a:latin typeface="Calibri" pitchFamily="34" charset="0"/>
              </a:rPr>
              <a:pPr algn="r" eaLnBrk="1" hangingPunct="1"/>
              <a:t>9</a:t>
            </a:fld>
            <a:endParaRPr 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Glühbirne.jpg"/>
          <p:cNvPicPr>
            <a:picLocks noChangeAspect="1"/>
          </p:cNvPicPr>
          <p:nvPr userDrawn="1"/>
        </p:nvPicPr>
        <p:blipFill rotWithShape="1">
          <a:blip r:embed="rId2" cstate="print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22" b="22438"/>
          <a:stretch/>
        </p:blipFill>
        <p:spPr>
          <a:xfrm>
            <a:off x="-3018" y="0"/>
            <a:ext cx="9582679" cy="396334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6" descr="Description: rwth_time_weiss_hellblau_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" y="37009"/>
            <a:ext cx="4264200" cy="103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1765300"/>
            <a:ext cx="9618662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50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0175" y="303213"/>
            <a:ext cx="2403475" cy="6453187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2787" cy="64531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488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02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1765300"/>
            <a:ext cx="9618662" cy="49911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6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5263" cy="15017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5263" cy="16541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68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988" y="1765300"/>
            <a:ext cx="4732337" cy="49911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19725" y="1765300"/>
            <a:ext cx="4733925" cy="49911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387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2812" cy="7064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8713"/>
            <a:ext cx="4722812" cy="435768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29250" y="1692275"/>
            <a:ext cx="4724400" cy="706438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29250" y="2398713"/>
            <a:ext cx="4724400" cy="435768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444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655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6312" cy="1281113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8300" y="301625"/>
            <a:ext cx="5975350" cy="64547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6312" cy="51736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94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4313"/>
            <a:ext cx="6413500" cy="6238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3500" cy="453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3500" cy="88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rrowheads="1"/>
          </p:cNvSpPr>
          <p:nvPr userDrawn="1"/>
        </p:nvSpPr>
        <p:spPr bwMode="auto">
          <a:xfrm>
            <a:off x="0" y="7310438"/>
            <a:ext cx="10360025" cy="252412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 anchor="ctr"/>
          <a:lstStyle/>
          <a:p>
            <a:pPr algn="ctr" defTabSz="1095375" eaLnBrk="1" hangingPunct="1"/>
            <a:endParaRPr lang="de-DE" sz="2200" b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hteck 6"/>
          <p:cNvSpPr>
            <a:spLocks noChangeArrowheads="1"/>
          </p:cNvSpPr>
          <p:nvPr userDrawn="1"/>
        </p:nvSpPr>
        <p:spPr bwMode="auto">
          <a:xfrm>
            <a:off x="0" y="0"/>
            <a:ext cx="10360025" cy="1587500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 anchor="ctr"/>
          <a:lstStyle/>
          <a:p>
            <a:pPr algn="ctr" defTabSz="1095375" eaLnBrk="1" hangingPunct="1"/>
            <a:endParaRPr lang="de-DE" sz="2200" b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58871" y="96838"/>
            <a:ext cx="5880100" cy="28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>
            <a:spAutoFit/>
          </a:bodyPr>
          <a:lstStyle>
            <a:lvl1pPr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9847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95363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93838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9072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200" b="1" noProof="0" dirty="0">
                <a:solidFill>
                  <a:srgbClr val="00549F"/>
                </a:solidFill>
                <a:latin typeface="Arial"/>
                <a:cs typeface="Arial"/>
              </a:rPr>
              <a:t>TIME</a:t>
            </a:r>
            <a:r>
              <a:rPr lang="en-GB" sz="1200" b="0" noProof="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GB" sz="1200" b="0" noProof="0" dirty="0">
                <a:solidFill>
                  <a:srgbClr val="638CBC"/>
                </a:solidFill>
                <a:latin typeface="Arial"/>
                <a:cs typeface="Arial"/>
              </a:rPr>
              <a:t>Research Area</a:t>
            </a:r>
            <a:endParaRPr lang="en-GB" sz="1200" b="0" noProof="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0153650" y="7297738"/>
            <a:ext cx="5762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551" tIns="49775" rIns="99551" bIns="49775">
            <a:spAutoFit/>
          </a:bodyPr>
          <a:lstStyle>
            <a:lvl1pPr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9847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95363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93838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9072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2D42EFE-60AF-BB49-96D9-E68269FFF1B4}" type="slidenum">
              <a:rPr lang="de-DE" sz="1100" smtClean="0">
                <a:solidFill>
                  <a:srgbClr val="00549F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100" dirty="0">
              <a:solidFill>
                <a:srgbClr val="00549F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58871" y="7313613"/>
            <a:ext cx="22193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551" tIns="49775" rIns="99551" bIns="49775">
            <a:spAutoFit/>
          </a:bodyPr>
          <a:lstStyle>
            <a:lvl1pPr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9847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95363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93838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90725" defTabSz="9953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9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1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23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525" defTabSz="995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1000" b="0" dirty="0">
                <a:solidFill>
                  <a:srgbClr val="404040"/>
                </a:solidFill>
              </a:rPr>
              <a:t>© </a:t>
            </a:r>
            <a:r>
              <a:rPr lang="de-DE" sz="1000" b="0" dirty="0" err="1">
                <a:solidFill>
                  <a:srgbClr val="404040"/>
                </a:solidFill>
              </a:rPr>
              <a:t>Your</a:t>
            </a:r>
            <a:r>
              <a:rPr lang="de-DE" sz="1000" b="0" dirty="0">
                <a:solidFill>
                  <a:srgbClr val="404040"/>
                </a:solidFill>
              </a:rPr>
              <a:t> </a:t>
            </a:r>
            <a:r>
              <a:rPr lang="de-DE" sz="1000" b="0" dirty="0" err="1">
                <a:solidFill>
                  <a:srgbClr val="404040"/>
                </a:solidFill>
              </a:rPr>
              <a:t>name</a:t>
            </a:r>
            <a:endParaRPr lang="de-DE" sz="1000" b="0" dirty="0">
              <a:solidFill>
                <a:srgbClr val="404040"/>
              </a:solidFill>
            </a:endParaRP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07" y="37009"/>
            <a:ext cx="2376264" cy="7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953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73063" indent="-373063" algn="l" defTabSz="995363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11150" algn="l" defTabSz="995363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44600" indent="-249238" algn="l" defTabSz="9953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41488" indent="-247650" algn="l" defTabSz="9953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239963" indent="-249238" algn="l" defTabSz="99536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6971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31543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6115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4068763" indent="-249238" algn="l" defTabSz="995363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461963" y="4285481"/>
            <a:ext cx="9562876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solidFill>
                  <a:srgbClr val="00549F"/>
                </a:solidFill>
                <a:cs typeface="Arial" charset="0"/>
              </a:rPr>
              <a:t>HOTELS REVIEWS ANALYSIS</a:t>
            </a:r>
            <a:r>
              <a:rPr lang="en-GB" sz="3300" b="1" dirty="0">
                <a:solidFill>
                  <a:srgbClr val="00549F"/>
                </a:solidFill>
                <a:cs typeface="Arial" charset="0"/>
              </a:rPr>
              <a:t> </a:t>
            </a:r>
            <a:endParaRPr lang="en-GB" sz="2000" dirty="0">
              <a:solidFill>
                <a:srgbClr val="00549F"/>
              </a:solidFill>
              <a:cs typeface="Arial" charset="0"/>
            </a:endParaRPr>
          </a:p>
          <a:p>
            <a:pPr eaLnBrk="1" hangingPunct="1"/>
            <a:r>
              <a:rPr lang="en-GB" sz="1600" b="1" dirty="0">
                <a:solidFill>
                  <a:srgbClr val="004C93"/>
                </a:solidFill>
                <a:cs typeface="Arial" charset="0"/>
              </a:rPr>
              <a:t>Principles of Text Mining</a:t>
            </a:r>
          </a:p>
          <a:p>
            <a:pPr eaLnBrk="1" hangingPunct="1"/>
            <a:endParaRPr lang="en-GB" b="1" dirty="0">
              <a:solidFill>
                <a:srgbClr val="404040"/>
              </a:solidFill>
              <a:cs typeface="Arial" charset="0"/>
            </a:endParaRPr>
          </a:p>
          <a:p>
            <a:pPr eaLnBrk="1" hangingPunct="1"/>
            <a:r>
              <a:rPr lang="en-GB" sz="18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18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18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18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1800" b="1" dirty="0">
                <a:solidFill>
                  <a:srgbClr val="404040"/>
                </a:solidFill>
                <a:cs typeface="Arial" charset="0"/>
              </a:rPr>
              <a:t> </a:t>
            </a:r>
          </a:p>
          <a:p>
            <a:pPr eaLnBrk="1" hangingPunct="1"/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Aachen | 12 Dec 2021</a:t>
            </a:r>
          </a:p>
        </p:txBody>
      </p:sp>
      <p:sp>
        <p:nvSpPr>
          <p:cNvPr id="8" name="Textfeld 14"/>
          <p:cNvSpPr txBox="1">
            <a:spLocks noChangeArrowheads="1"/>
          </p:cNvSpPr>
          <p:nvPr/>
        </p:nvSpPr>
        <p:spPr bwMode="auto">
          <a:xfrm>
            <a:off x="415007" y="6446882"/>
            <a:ext cx="7651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039813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039813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039813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039813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School of Business and Economics</a:t>
            </a:r>
          </a:p>
          <a:p>
            <a:pPr eaLnBrk="1" hangingPunct="1"/>
            <a:r>
              <a:rPr lang="en-GB" sz="1400" dirty="0">
                <a:solidFill>
                  <a:srgbClr val="00549F"/>
                </a:solidFill>
                <a:cs typeface="Arial" charset="0"/>
              </a:rPr>
              <a:t>TIME</a:t>
            </a:r>
            <a:r>
              <a:rPr lang="en-GB" sz="1400" b="0" dirty="0">
                <a:solidFill>
                  <a:srgbClr val="638CBC"/>
                </a:solidFill>
                <a:cs typeface="Arial" charset="0"/>
              </a:rPr>
              <a:t> Research Area</a:t>
            </a:r>
            <a:endParaRPr lang="en-GB" sz="1400" b="0" dirty="0">
              <a:solidFill>
                <a:schemeClr val="bg2">
                  <a:lumMod val="50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1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st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D6000-716C-4C83-9FB3-FD42CB608E77}"/>
              </a:ext>
            </a:extLst>
          </p:cNvPr>
          <p:cNvSpPr txBox="1"/>
          <p:nvPr/>
        </p:nvSpPr>
        <p:spPr>
          <a:xfrm>
            <a:off x="303759" y="2053233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Calculate </a:t>
            </a:r>
            <a:r>
              <a:rPr lang="en-US" sz="1600" b="1" dirty="0">
                <a:solidFill>
                  <a:srgbClr val="00549F"/>
                </a:solidFill>
              </a:rPr>
              <a:t>ratings of based on the </a:t>
            </a:r>
            <a:r>
              <a:rPr lang="en-US" sz="1600" b="1" dirty="0" err="1">
                <a:solidFill>
                  <a:srgbClr val="00549F"/>
                </a:solidFill>
              </a:rPr>
              <a:t>tf</a:t>
            </a:r>
            <a:r>
              <a:rPr lang="en-US" sz="1600" dirty="0"/>
              <a:t> analysis and adding it to our translated data set</a:t>
            </a:r>
          </a:p>
          <a:p>
            <a:pPr>
              <a:buClr>
                <a:srgbClr val="00549F"/>
              </a:buClr>
            </a:pPr>
            <a:endParaRPr lang="en-US" sz="1600" dirty="0"/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Calculate a </a:t>
            </a:r>
            <a:r>
              <a:rPr lang="en-US" sz="1600" b="1" dirty="0">
                <a:solidFill>
                  <a:srgbClr val="00549F"/>
                </a:solidFill>
              </a:rPr>
              <a:t>percentage</a:t>
            </a:r>
            <a:r>
              <a:rPr lang="en-US" sz="1600" dirty="0"/>
              <a:t> for each review depending on the count of </a:t>
            </a:r>
            <a:r>
              <a:rPr lang="en-US" sz="1600" b="1" dirty="0">
                <a:solidFill>
                  <a:srgbClr val="00549F"/>
                </a:solidFill>
              </a:rPr>
              <a:t>positive &amp; negative words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Create a </a:t>
            </a:r>
            <a:r>
              <a:rPr lang="en-US" sz="1600" b="1" dirty="0">
                <a:solidFill>
                  <a:srgbClr val="00549F"/>
                </a:solidFill>
              </a:rPr>
              <a:t>scale from 1 to 5 </a:t>
            </a:r>
            <a:r>
              <a:rPr lang="en-US" sz="1600" dirty="0"/>
              <a:t>and calculate rating based on the percentage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3E8B5-4978-4AED-86BC-4FC6B8B0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997449"/>
            <a:ext cx="5983129" cy="2254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B39E9B-8BE3-4CB4-B040-374B66A63009}"/>
              </a:ext>
            </a:extLst>
          </p:cNvPr>
          <p:cNvSpPr txBox="1"/>
          <p:nvPr/>
        </p:nvSpPr>
        <p:spPr>
          <a:xfrm>
            <a:off x="165100" y="6567805"/>
            <a:ext cx="976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549F"/>
                </a:solidFill>
              </a:rPr>
              <a:t>Most hotels are rated as 5 stars due to the custom dictionary used which was for different context</a:t>
            </a:r>
            <a:endParaRPr lang="en-US" sz="2000" b="1" dirty="0">
              <a:solidFill>
                <a:srgbClr val="00549F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CF7FE29-00EE-6549-A147-823829C4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23" y="3517704"/>
            <a:ext cx="4051492" cy="306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C0489E-66BB-034F-A176-004FD901F83D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0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2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nd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7DF25A-199E-8541-90D9-9393BF4CB061}"/>
              </a:ext>
            </a:extLst>
          </p:cNvPr>
          <p:cNvGrpSpPr/>
          <p:nvPr/>
        </p:nvGrpSpPr>
        <p:grpSpPr>
          <a:xfrm>
            <a:off x="1527895" y="3265625"/>
            <a:ext cx="7524061" cy="2084921"/>
            <a:chOff x="1527895" y="2077355"/>
            <a:chExt cx="7524061" cy="20849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F48C55-8A3F-D042-B622-1D48D606439D}"/>
                </a:ext>
              </a:extLst>
            </p:cNvPr>
            <p:cNvGrpSpPr/>
            <p:nvPr/>
          </p:nvGrpSpPr>
          <p:grpSpPr>
            <a:xfrm>
              <a:off x="1527895" y="2125241"/>
              <a:ext cx="1362456" cy="817473"/>
              <a:chOff x="4395" y="391482"/>
              <a:chExt cx="1362456" cy="817473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6DCF520-8DEA-DB48-8B0F-50A481CB5F68}"/>
                  </a:ext>
                </a:extLst>
              </p:cNvPr>
              <p:cNvSpPr/>
              <p:nvPr/>
            </p:nvSpPr>
            <p:spPr>
              <a:xfrm>
                <a:off x="4395" y="391482"/>
                <a:ext cx="1362456" cy="817473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rgbClr val="00549F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ounded Rectangle 4">
                <a:extLst>
                  <a:ext uri="{FF2B5EF4-FFF2-40B4-BE49-F238E27FC236}">
                    <a16:creationId xmlns:a16="http://schemas.microsoft.com/office/drawing/2014/main" id="{ACBD64F7-588F-C142-BD84-0D2365D43B52}"/>
                  </a:ext>
                </a:extLst>
              </p:cNvPr>
              <p:cNvSpPr txBox="1"/>
              <p:nvPr/>
            </p:nvSpPr>
            <p:spPr>
              <a:xfrm>
                <a:off x="28338" y="415425"/>
                <a:ext cx="1314570" cy="769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Text Data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4634FE-E926-6C48-99B7-4D8BCA7280C0}"/>
                </a:ext>
              </a:extLst>
            </p:cNvPr>
            <p:cNvGrpSpPr/>
            <p:nvPr/>
          </p:nvGrpSpPr>
          <p:grpSpPr>
            <a:xfrm>
              <a:off x="3435333" y="2125241"/>
              <a:ext cx="1362456" cy="817473"/>
              <a:chOff x="1911833" y="391482"/>
              <a:chExt cx="1362456" cy="817473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CFB566C-F5CF-ED4E-A75D-4F34D7C859A2}"/>
                  </a:ext>
                </a:extLst>
              </p:cNvPr>
              <p:cNvSpPr/>
              <p:nvPr/>
            </p:nvSpPr>
            <p:spPr>
              <a:xfrm>
                <a:off x="1911833" y="391482"/>
                <a:ext cx="1362456" cy="817473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rgbClr val="00549F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Rounded Rectangle 6">
                <a:extLst>
                  <a:ext uri="{FF2B5EF4-FFF2-40B4-BE49-F238E27FC236}">
                    <a16:creationId xmlns:a16="http://schemas.microsoft.com/office/drawing/2014/main" id="{6C1FA4AE-8B17-A542-AC68-C52D71FD73D8}"/>
                  </a:ext>
                </a:extLst>
              </p:cNvPr>
              <p:cNvSpPr txBox="1"/>
              <p:nvPr/>
            </p:nvSpPr>
            <p:spPr>
              <a:xfrm>
                <a:off x="1935776" y="415425"/>
                <a:ext cx="1314570" cy="769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Analysis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2587D4-31BA-964B-85C3-67A6C49C47D0}"/>
                </a:ext>
              </a:extLst>
            </p:cNvPr>
            <p:cNvGrpSpPr/>
            <p:nvPr/>
          </p:nvGrpSpPr>
          <p:grpSpPr>
            <a:xfrm>
              <a:off x="2991326" y="2365032"/>
              <a:ext cx="288840" cy="337889"/>
              <a:chOff x="1503096" y="631274"/>
              <a:chExt cx="288840" cy="337889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475D5A07-284B-E443-8899-716D4B84EAE4}"/>
                  </a:ext>
                </a:extLst>
              </p:cNvPr>
              <p:cNvSpPr/>
              <p:nvPr/>
            </p:nvSpPr>
            <p:spPr>
              <a:xfrm>
                <a:off x="1503096" y="631274"/>
                <a:ext cx="288840" cy="3378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Right Arrow 4">
                <a:extLst>
                  <a:ext uri="{FF2B5EF4-FFF2-40B4-BE49-F238E27FC236}">
                    <a16:creationId xmlns:a16="http://schemas.microsoft.com/office/drawing/2014/main" id="{9D52AB61-9C14-BD4D-ABF5-47608049FA6A}"/>
                  </a:ext>
                </a:extLst>
              </p:cNvPr>
              <p:cNvSpPr txBox="1"/>
              <p:nvPr/>
            </p:nvSpPr>
            <p:spPr>
              <a:xfrm>
                <a:off x="1503096" y="698852"/>
                <a:ext cx="202188" cy="2027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>
                  <a:solidFill>
                    <a:srgbClr val="00549F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FBE9CB-A927-8846-8BBB-632EDB5E361E}"/>
                </a:ext>
              </a:extLst>
            </p:cNvPr>
            <p:cNvGrpSpPr/>
            <p:nvPr/>
          </p:nvGrpSpPr>
          <p:grpSpPr>
            <a:xfrm>
              <a:off x="4931987" y="2365032"/>
              <a:ext cx="288840" cy="337889"/>
              <a:chOff x="3410535" y="631274"/>
              <a:chExt cx="288840" cy="337889"/>
            </a:xfrm>
          </p:grpSpPr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1AE20F80-9C5C-E144-9C73-2768BECE4228}"/>
                  </a:ext>
                </a:extLst>
              </p:cNvPr>
              <p:cNvSpPr/>
              <p:nvPr/>
            </p:nvSpPr>
            <p:spPr>
              <a:xfrm>
                <a:off x="3410535" y="631274"/>
                <a:ext cx="288840" cy="3378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ight Arrow 6">
                <a:extLst>
                  <a:ext uri="{FF2B5EF4-FFF2-40B4-BE49-F238E27FC236}">
                    <a16:creationId xmlns:a16="http://schemas.microsoft.com/office/drawing/2014/main" id="{E67D9766-3E1B-B545-A87C-AE6D48B2FB0B}"/>
                  </a:ext>
                </a:extLst>
              </p:cNvPr>
              <p:cNvSpPr txBox="1"/>
              <p:nvPr/>
            </p:nvSpPr>
            <p:spPr>
              <a:xfrm>
                <a:off x="3410535" y="698852"/>
                <a:ext cx="202188" cy="2027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>
                  <a:solidFill>
                    <a:srgbClr val="00549F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FBB6DB-FF92-4147-9110-C6ED9118F13C}"/>
                </a:ext>
              </a:extLst>
            </p:cNvPr>
            <p:cNvGrpSpPr/>
            <p:nvPr/>
          </p:nvGrpSpPr>
          <p:grpSpPr>
            <a:xfrm>
              <a:off x="5355747" y="2101298"/>
              <a:ext cx="1362456" cy="817473"/>
              <a:chOff x="3819271" y="391482"/>
              <a:chExt cx="1362456" cy="81747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6C3707-B0A3-1946-8D3E-F5042640C425}"/>
                  </a:ext>
                </a:extLst>
              </p:cNvPr>
              <p:cNvSpPr/>
              <p:nvPr/>
            </p:nvSpPr>
            <p:spPr>
              <a:xfrm>
                <a:off x="3819271" y="391482"/>
                <a:ext cx="1362456" cy="817473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rgbClr val="00549F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1238A33E-4E29-FB48-838D-236A8BEF4718}"/>
                  </a:ext>
                </a:extLst>
              </p:cNvPr>
              <p:cNvSpPr txBox="1"/>
              <p:nvPr/>
            </p:nvSpPr>
            <p:spPr>
              <a:xfrm>
                <a:off x="3843214" y="415425"/>
                <a:ext cx="1314570" cy="769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Summarized</a:t>
                </a:r>
                <a:endParaRPr lang="en-US" sz="1500" b="1" dirty="0">
                  <a:solidFill>
                    <a:srgbClr val="00549F"/>
                  </a:solidFill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Text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E65F60-2C76-1840-9C75-85562833545C}"/>
                </a:ext>
              </a:extLst>
            </p:cNvPr>
            <p:cNvGrpSpPr/>
            <p:nvPr/>
          </p:nvGrpSpPr>
          <p:grpSpPr>
            <a:xfrm>
              <a:off x="6853123" y="2341089"/>
              <a:ext cx="288840" cy="337889"/>
              <a:chOff x="5317973" y="631274"/>
              <a:chExt cx="288840" cy="337889"/>
            </a:xfrm>
          </p:grpSpPr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8959CE95-7484-1942-8340-C518EB8BEFB5}"/>
                  </a:ext>
                </a:extLst>
              </p:cNvPr>
              <p:cNvSpPr/>
              <p:nvPr/>
            </p:nvSpPr>
            <p:spPr>
              <a:xfrm>
                <a:off x="5317973" y="631274"/>
                <a:ext cx="288840" cy="3378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Right Arrow 10">
                <a:extLst>
                  <a:ext uri="{FF2B5EF4-FFF2-40B4-BE49-F238E27FC236}">
                    <a16:creationId xmlns:a16="http://schemas.microsoft.com/office/drawing/2014/main" id="{61B16145-810E-434D-B5CE-22414047DFA8}"/>
                  </a:ext>
                </a:extLst>
              </p:cNvPr>
              <p:cNvSpPr txBox="1"/>
              <p:nvPr/>
            </p:nvSpPr>
            <p:spPr>
              <a:xfrm>
                <a:off x="5317973" y="698852"/>
                <a:ext cx="202188" cy="2027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>
                  <a:solidFill>
                    <a:srgbClr val="00549F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049402-5E4B-A942-8BBE-2C23C1F8F0E0}"/>
                </a:ext>
              </a:extLst>
            </p:cNvPr>
            <p:cNvGrpSpPr/>
            <p:nvPr/>
          </p:nvGrpSpPr>
          <p:grpSpPr>
            <a:xfrm>
              <a:off x="7275465" y="2077355"/>
              <a:ext cx="1776491" cy="817473"/>
              <a:chOff x="3819271" y="391482"/>
              <a:chExt cx="1362456" cy="817473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5CB0A50-2F3C-9641-A72A-DB81ABB2CA31}"/>
                  </a:ext>
                </a:extLst>
              </p:cNvPr>
              <p:cNvSpPr/>
              <p:nvPr/>
            </p:nvSpPr>
            <p:spPr>
              <a:xfrm>
                <a:off x="3819271" y="391482"/>
                <a:ext cx="1362456" cy="817473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rgbClr val="00549F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Rounded Rectangle 8">
                <a:extLst>
                  <a:ext uri="{FF2B5EF4-FFF2-40B4-BE49-F238E27FC236}">
                    <a16:creationId xmlns:a16="http://schemas.microsoft.com/office/drawing/2014/main" id="{2FAF9EA4-F7D3-2845-8FFA-CF32F47597BB}"/>
                  </a:ext>
                </a:extLst>
              </p:cNvPr>
              <p:cNvSpPr txBox="1"/>
              <p:nvPr/>
            </p:nvSpPr>
            <p:spPr>
              <a:xfrm>
                <a:off x="3843214" y="415425"/>
                <a:ext cx="1314570" cy="769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Visualizations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95ABB80-1C51-B947-A15D-D7955D0B67DB}"/>
                </a:ext>
              </a:extLst>
            </p:cNvPr>
            <p:cNvGrpSpPr/>
            <p:nvPr/>
          </p:nvGrpSpPr>
          <p:grpSpPr>
            <a:xfrm>
              <a:off x="3435333" y="3344803"/>
              <a:ext cx="1362456" cy="817473"/>
              <a:chOff x="1911833" y="391482"/>
              <a:chExt cx="1362456" cy="81747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65C641A-F9B3-FC40-BB35-B885ED1E4C85}"/>
                  </a:ext>
                </a:extLst>
              </p:cNvPr>
              <p:cNvSpPr/>
              <p:nvPr/>
            </p:nvSpPr>
            <p:spPr>
              <a:xfrm>
                <a:off x="1911833" y="391482"/>
                <a:ext cx="1362456" cy="817473"/>
              </a:xfrm>
              <a:prstGeom prst="roundRect">
                <a:avLst>
                  <a:gd name="adj" fmla="val 10000"/>
                </a:avLst>
              </a:prstGeom>
              <a:ln w="3175">
                <a:solidFill>
                  <a:srgbClr val="00549F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Rounded Rectangle 6">
                <a:extLst>
                  <a:ext uri="{FF2B5EF4-FFF2-40B4-BE49-F238E27FC236}">
                    <a16:creationId xmlns:a16="http://schemas.microsoft.com/office/drawing/2014/main" id="{7E829A65-0933-7642-9E5B-D11CE2D24B24}"/>
                  </a:ext>
                </a:extLst>
              </p:cNvPr>
              <p:cNvSpPr txBox="1"/>
              <p:nvPr/>
            </p:nvSpPr>
            <p:spPr>
              <a:xfrm>
                <a:off x="1935776" y="415425"/>
                <a:ext cx="1314570" cy="7695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rgbClr val="00549F"/>
                    </a:solidFill>
                  </a:rPr>
                  <a:t>Sentiment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dirty="0">
                    <a:solidFill>
                      <a:srgbClr val="00549F"/>
                    </a:solidFill>
                  </a:rPr>
                  <a:t>Lexicon</a:t>
                </a:r>
                <a:endParaRPr lang="en-US" sz="1500" b="1" kern="1200" dirty="0">
                  <a:solidFill>
                    <a:srgbClr val="00549F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6ADF99-8B43-6549-9330-56AB83C68BB4}"/>
                </a:ext>
              </a:extLst>
            </p:cNvPr>
            <p:cNvGrpSpPr/>
            <p:nvPr/>
          </p:nvGrpSpPr>
          <p:grpSpPr>
            <a:xfrm rot="16200000">
              <a:off x="3972141" y="2974814"/>
              <a:ext cx="288840" cy="337889"/>
              <a:chOff x="1503096" y="631274"/>
              <a:chExt cx="288840" cy="337889"/>
            </a:xfrm>
          </p:grpSpPr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B2822018-B525-3741-93F5-595AC1916E6E}"/>
                  </a:ext>
                </a:extLst>
              </p:cNvPr>
              <p:cNvSpPr/>
              <p:nvPr/>
            </p:nvSpPr>
            <p:spPr>
              <a:xfrm>
                <a:off x="1503096" y="631274"/>
                <a:ext cx="288840" cy="337889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Right Arrow 4">
                <a:extLst>
                  <a:ext uri="{FF2B5EF4-FFF2-40B4-BE49-F238E27FC236}">
                    <a16:creationId xmlns:a16="http://schemas.microsoft.com/office/drawing/2014/main" id="{64DE075F-57A5-3547-94D7-DE68A9F9CCCA}"/>
                  </a:ext>
                </a:extLst>
              </p:cNvPr>
              <p:cNvSpPr txBox="1"/>
              <p:nvPr/>
            </p:nvSpPr>
            <p:spPr>
              <a:xfrm>
                <a:off x="1503096" y="698852"/>
                <a:ext cx="202188" cy="2027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>
                  <a:solidFill>
                    <a:srgbClr val="00549F"/>
                  </a:solidFill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08DBE4-026B-6F42-9BE1-0A618E209B9A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0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1">
            <a:extLst>
              <a:ext uri="{FF2B5EF4-FFF2-40B4-BE49-F238E27FC236}">
                <a16:creationId xmlns:a16="http://schemas.microsoft.com/office/drawing/2014/main" id="{C25B320F-AA6E-BC46-87D4-11ED6045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504825"/>
            <a:ext cx="95361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2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nd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0AEDE-8BBA-FE4A-8112-56AF4723433D}"/>
              </a:ext>
            </a:extLst>
          </p:cNvPr>
          <p:cNvSpPr txBox="1"/>
          <p:nvPr/>
        </p:nvSpPr>
        <p:spPr>
          <a:xfrm>
            <a:off x="303759" y="2053233"/>
            <a:ext cx="907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Tidytext</a:t>
            </a:r>
            <a:r>
              <a:rPr lang="en-US" sz="1600" dirty="0"/>
              <a:t> and </a:t>
            </a:r>
            <a:r>
              <a:rPr lang="en-US" sz="1600" dirty="0" err="1"/>
              <a:t>Syuzhet</a:t>
            </a:r>
            <a:r>
              <a:rPr lang="en-US" sz="1600" dirty="0"/>
              <a:t> packages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Non-Commercial Research (NRC) Lexicon using binary association with: 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Eight basic emotions - </a:t>
            </a:r>
            <a:r>
              <a:rPr lang="en-IN" sz="1600" dirty="0"/>
              <a:t>anger, fear, anticipation, trust, surprise, sadness, joy, and disgust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IN" sz="1600" dirty="0"/>
              <a:t>Two sentiments – positive, negative</a:t>
            </a:r>
            <a:endParaRPr lang="en-US" sz="1600" dirty="0"/>
          </a:p>
          <a:p>
            <a:pPr marL="1200150" lvl="2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E67FD8-DFFC-6346-B12E-E72DD881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3" y="3376672"/>
            <a:ext cx="6680905" cy="2997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Anger Icon #85046 - Free Icons Library">
            <a:extLst>
              <a:ext uri="{FF2B5EF4-FFF2-40B4-BE49-F238E27FC236}">
                <a16:creationId xmlns:a16="http://schemas.microsoft.com/office/drawing/2014/main" id="{12CEF555-AA0B-4C5E-93DE-052811EC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20" y="4093006"/>
            <a:ext cx="559467" cy="55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ear Svg Png Icon Free Download (#546254) - OnlineWebFonts.COM">
            <a:extLst>
              <a:ext uri="{FF2B5EF4-FFF2-40B4-BE49-F238E27FC236}">
                <a16:creationId xmlns:a16="http://schemas.microsoft.com/office/drawing/2014/main" id="{5FB82917-68D0-407F-A592-F58490C44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810" y="4164350"/>
            <a:ext cx="432049" cy="43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ust Icons - Download Free Vector Icons | Noun Project">
            <a:extLst>
              <a:ext uri="{FF2B5EF4-FFF2-40B4-BE49-F238E27FC236}">
                <a16:creationId xmlns:a16="http://schemas.microsoft.com/office/drawing/2014/main" id="{40ED1CA5-C170-4DDE-91DD-B2021EBD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714" y="3981029"/>
            <a:ext cx="797786" cy="7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tunning Silly Face Coloring Page : Coloring Sky">
            <a:extLst>
              <a:ext uri="{FF2B5EF4-FFF2-40B4-BE49-F238E27FC236}">
                <a16:creationId xmlns:a16="http://schemas.microsoft.com/office/drawing/2014/main" id="{FC123DD5-F886-4CCB-A7D2-3C2A2FCF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41" y="5029022"/>
            <a:ext cx="644242" cy="5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epress, emoticon, feeling, grieve, sadness icon - Download on Iconfinder">
            <a:extLst>
              <a:ext uri="{FF2B5EF4-FFF2-40B4-BE49-F238E27FC236}">
                <a16:creationId xmlns:a16="http://schemas.microsoft.com/office/drawing/2014/main" id="{9E2EF39A-E669-4F78-A9D1-22E1BE1E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46" y="5026688"/>
            <a:ext cx="501436" cy="5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Joy - Free people icons">
            <a:extLst>
              <a:ext uri="{FF2B5EF4-FFF2-40B4-BE49-F238E27FC236}">
                <a16:creationId xmlns:a16="http://schemas.microsoft.com/office/drawing/2014/main" id="{2723E06A-CF18-4696-983C-BA40F3C0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810" y="4933553"/>
            <a:ext cx="594571" cy="59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Disgusted - Free smileys icons">
            <a:extLst>
              <a:ext uri="{FF2B5EF4-FFF2-40B4-BE49-F238E27FC236}">
                <a16:creationId xmlns:a16="http://schemas.microsoft.com/office/drawing/2014/main" id="{13C54C22-846F-44BB-BA12-5CD4DCFA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966" y="5023413"/>
            <a:ext cx="414850" cy="4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nticipation - Free user icons">
            <a:extLst>
              <a:ext uri="{FF2B5EF4-FFF2-40B4-BE49-F238E27FC236}">
                <a16:creationId xmlns:a16="http://schemas.microsoft.com/office/drawing/2014/main" id="{BA3E881B-1DF7-49E2-A046-4E1ACC2E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312" y="4164350"/>
            <a:ext cx="414850" cy="4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87CE4-D968-D44C-AE3F-2654BFDC625C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09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2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nd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B911E-17CC-4BA5-A828-271836468D96}"/>
              </a:ext>
            </a:extLst>
          </p:cNvPr>
          <p:cNvSpPr txBox="1"/>
          <p:nvPr/>
        </p:nvSpPr>
        <p:spPr>
          <a:xfrm>
            <a:off x="495697" y="1981225"/>
            <a:ext cx="7656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Using the scores calculated from the </a:t>
            </a:r>
            <a:r>
              <a:rPr lang="en-US" sz="1600" dirty="0" err="1"/>
              <a:t>nrc</a:t>
            </a:r>
            <a:r>
              <a:rPr lang="en-US" sz="1600" dirty="0"/>
              <a:t> sentiment analysis, we applied a rating scale from 1 to 5 using the quantile function</a:t>
            </a:r>
          </a:p>
          <a:p>
            <a:pPr>
              <a:buClr>
                <a:srgbClr val="00549F"/>
              </a:buClr>
            </a:pPr>
            <a:endParaRPr lang="en-US" sz="1600" dirty="0"/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function returns a rating (1 to 5) per hotel based on the score given of the sentiment analysis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Upload ratings to our hotels data set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B2B7-7DAE-4DFD-B2FF-52AF8D4A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2" y="3898757"/>
            <a:ext cx="4925115" cy="2877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31785-BD25-49B9-B855-B22906B7B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59" y="3743265"/>
            <a:ext cx="4635793" cy="318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52A41-7B61-CC43-857C-B89B0612590C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Average Rating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1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st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B911E-17CC-4BA5-A828-271836468D96}"/>
              </a:ext>
            </a:extLst>
          </p:cNvPr>
          <p:cNvSpPr txBox="1"/>
          <p:nvPr/>
        </p:nvSpPr>
        <p:spPr>
          <a:xfrm>
            <a:off x="495697" y="1981225"/>
            <a:ext cx="945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Using </a:t>
            </a:r>
            <a:r>
              <a:rPr lang="en-US" sz="1600" dirty="0" err="1"/>
              <a:t>ddpply</a:t>
            </a:r>
            <a:r>
              <a:rPr lang="en-US" sz="1600" dirty="0"/>
              <a:t> function, we aggregated the data based on the hotel name in a new data frame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Calculate the average rating per hotel and the total no. of reviews per hotel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8E0BF-EA86-4D47-9960-0A7E1A83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09" y="3061345"/>
            <a:ext cx="6495619" cy="361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76C18-5625-A341-8092-FFF52E7C5609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9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Average Rating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1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st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B911E-17CC-4BA5-A828-271836468D96}"/>
              </a:ext>
            </a:extLst>
          </p:cNvPr>
          <p:cNvSpPr txBox="1"/>
          <p:nvPr/>
        </p:nvSpPr>
        <p:spPr>
          <a:xfrm>
            <a:off x="495697" y="1981225"/>
            <a:ext cx="945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Filtering hotels with less than 5 reviews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Using the average ratings data frame created, we created another subset of data having either above 4 average rating Or above 3 stars rating &amp; more than 15 reviews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024BF-2AD9-4953-817B-8EAF762E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07" y="2995961"/>
            <a:ext cx="7535404" cy="4009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F1E746-89A6-4117-B9B7-3AB9517911C6}"/>
              </a:ext>
            </a:extLst>
          </p:cNvPr>
          <p:cNvSpPr/>
          <p:nvPr/>
        </p:nvSpPr>
        <p:spPr bwMode="auto">
          <a:xfrm>
            <a:off x="1167855" y="4747883"/>
            <a:ext cx="8183476" cy="257678"/>
          </a:xfrm>
          <a:prstGeom prst="rect">
            <a:avLst/>
          </a:prstGeom>
          <a:noFill/>
          <a:ln w="19050" cap="flat" cmpd="sng" algn="ctr">
            <a:solidFill>
              <a:srgbClr val="00549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9DA43-6850-4B15-9470-93E243384E8C}"/>
              </a:ext>
            </a:extLst>
          </p:cNvPr>
          <p:cNvSpPr/>
          <p:nvPr/>
        </p:nvSpPr>
        <p:spPr bwMode="auto">
          <a:xfrm>
            <a:off x="1167855" y="5762618"/>
            <a:ext cx="8183476" cy="230832"/>
          </a:xfrm>
          <a:prstGeom prst="rect">
            <a:avLst/>
          </a:prstGeom>
          <a:noFill/>
          <a:ln w="19050" cap="flat" cmpd="sng" algn="ctr">
            <a:solidFill>
              <a:srgbClr val="00549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7E1D6-809B-9044-8AA8-AE9F0E69B270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65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Average Rating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2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nd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FC1490-49DA-4728-82EF-1BDD516AF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432045"/>
              </p:ext>
            </p:extLst>
          </p:nvPr>
        </p:nvGraphicFramePr>
        <p:xfrm>
          <a:off x="1203859" y="1905515"/>
          <a:ext cx="8243400" cy="525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44728A-E0DA-F448-859B-60FF4EEB6DAD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39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Average Rating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2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nd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2A3835A-3698-40F4-84A4-24807530E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2766"/>
              </p:ext>
            </p:extLst>
          </p:nvPr>
        </p:nvGraphicFramePr>
        <p:xfrm>
          <a:off x="1237114" y="2526267"/>
          <a:ext cx="7758201" cy="425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4" imgW="9039345" imgH="4962647" progId="Excel.Sheet.12">
                  <p:embed/>
                </p:oleObj>
              </mc:Choice>
              <mc:Fallback>
                <p:oleObj name="Worksheet" r:id="rId4" imgW="9039345" imgH="4962647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5A5AEA5-BAF7-45B5-846E-0EAB91B7D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7114" y="2526267"/>
                        <a:ext cx="7758201" cy="425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5BCA16-32D7-4F21-8506-F1A677E0B896}"/>
              </a:ext>
            </a:extLst>
          </p:cNvPr>
          <p:cNvSpPr txBox="1"/>
          <p:nvPr/>
        </p:nvSpPr>
        <p:spPr>
          <a:xfrm>
            <a:off x="495697" y="1981225"/>
            <a:ext cx="945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Sorting the table according to the recommendation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84DB-3B43-B849-8AC0-919DBCD2915B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33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Recommendations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Approaches comparison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014B2-54FA-43ED-9E18-290A403D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79" y="2197247"/>
            <a:ext cx="3315163" cy="425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7279B3-C1E1-6C4B-A8A1-0C51DC91B152}"/>
              </a:ext>
            </a:extLst>
          </p:cNvPr>
          <p:cNvGrpSpPr/>
          <p:nvPr/>
        </p:nvGrpSpPr>
        <p:grpSpPr>
          <a:xfrm>
            <a:off x="375767" y="2716969"/>
            <a:ext cx="6050988" cy="3218827"/>
            <a:chOff x="373451" y="2218121"/>
            <a:chExt cx="6050988" cy="32188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CAEC5A-7B5A-4261-9160-23F3C9E23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767" y="2218121"/>
              <a:ext cx="6048672" cy="32188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1EAE36-A24E-2D41-9E54-83696D3C9F2B}"/>
                </a:ext>
              </a:extLst>
            </p:cNvPr>
            <p:cNvGrpSpPr/>
            <p:nvPr/>
          </p:nvGrpSpPr>
          <p:grpSpPr>
            <a:xfrm>
              <a:off x="373451" y="2989337"/>
              <a:ext cx="2954644" cy="1655475"/>
              <a:chOff x="373451" y="2989337"/>
              <a:chExt cx="2954644" cy="16554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EA9168-AB8A-469E-B326-BF8AE805E1D2}"/>
                  </a:ext>
                </a:extLst>
              </p:cNvPr>
              <p:cNvSpPr/>
              <p:nvPr/>
            </p:nvSpPr>
            <p:spPr bwMode="auto">
              <a:xfrm>
                <a:off x="378655" y="2989337"/>
                <a:ext cx="2949440" cy="185670"/>
              </a:xfrm>
              <a:prstGeom prst="rect">
                <a:avLst/>
              </a:prstGeom>
              <a:noFill/>
              <a:ln w="19050" cap="flat" cmpd="sng" algn="ctr">
                <a:solidFill>
                  <a:srgbClr val="00549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7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D3A600-AD61-4A78-85BF-44141BA52AA4}"/>
                  </a:ext>
                </a:extLst>
              </p:cNvPr>
              <p:cNvSpPr/>
              <p:nvPr/>
            </p:nvSpPr>
            <p:spPr bwMode="auto">
              <a:xfrm>
                <a:off x="375767" y="3175007"/>
                <a:ext cx="2949440" cy="18567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7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8FBA9A-8345-4ADB-BA31-A325B970CE25}"/>
                  </a:ext>
                </a:extLst>
              </p:cNvPr>
              <p:cNvSpPr/>
              <p:nvPr/>
            </p:nvSpPr>
            <p:spPr bwMode="auto">
              <a:xfrm>
                <a:off x="373451" y="4459142"/>
                <a:ext cx="2949440" cy="185670"/>
              </a:xfrm>
              <a:prstGeom prst="rect">
                <a:avLst/>
              </a:prstGeom>
              <a:noFill/>
              <a:ln w="19050" cap="flat" cmpd="sng" algn="ctr">
                <a:solidFill>
                  <a:srgbClr val="00549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7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BAD05E-09BB-C448-B9C4-FB7946A7E5DC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42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Limitations &amp; Future results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B4AA6-BCBC-4371-BF9F-E8C12344142D}"/>
              </a:ext>
            </a:extLst>
          </p:cNvPr>
          <p:cNvSpPr txBox="1"/>
          <p:nvPr/>
        </p:nvSpPr>
        <p:spPr>
          <a:xfrm>
            <a:off x="591791" y="2557289"/>
            <a:ext cx="9205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Data translated using google translate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 library for different languages cleaning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Reviews dates were neglected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Including dates in our analysis, by having more recent reviews indicating better rating score</a:t>
            </a:r>
          </a:p>
          <a:p>
            <a:pPr lvl="1">
              <a:buClr>
                <a:srgbClr val="00549F"/>
              </a:buClr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Review titles were neglected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Including the titles in our sentiment analysis to contribute to our hotel ratings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Classification of reviews according to location, staff, room, price &amp; cleanliness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Having for each hotel reviews divided for the sub categories which contribute to the overall rating of the hotel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E9DEF-99B8-3949-8D70-CF5D9E1881A4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37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AGENDA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BE764A-EDC1-4EB9-B8B8-DCD886AB8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669811"/>
              </p:ext>
            </p:extLst>
          </p:nvPr>
        </p:nvGraphicFramePr>
        <p:xfrm>
          <a:off x="700213" y="2557289"/>
          <a:ext cx="90010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endParaRPr lang="en-IN" sz="900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69E56-0DBD-EA44-A4D7-0F27DA945599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53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D2811-F03D-4462-A82C-1007896426FF}"/>
              </a:ext>
            </a:extLst>
          </p:cNvPr>
          <p:cNvSpPr txBox="1"/>
          <p:nvPr/>
        </p:nvSpPr>
        <p:spPr>
          <a:xfrm>
            <a:off x="2103959" y="3396704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549F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1184-A2B0-A94A-A456-EEBA95B0ED27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Introduction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FDF36-08DF-4358-9A6A-1DD03C48D6A0}"/>
              </a:ext>
            </a:extLst>
          </p:cNvPr>
          <p:cNvSpPr txBox="1"/>
          <p:nvPr/>
        </p:nvSpPr>
        <p:spPr>
          <a:xfrm>
            <a:off x="375767" y="3061345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Selecting the best hotel to spend our vacation at based on text mining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B5E0E-BA4E-41EE-AF22-B9492B098D24}"/>
              </a:ext>
            </a:extLst>
          </p:cNvPr>
          <p:cNvSpPr txBox="1"/>
          <p:nvPr/>
        </p:nvSpPr>
        <p:spPr>
          <a:xfrm>
            <a:off x="807815" y="234126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49F"/>
                </a:solidFill>
              </a:rPr>
              <a:t>Objective</a:t>
            </a:r>
          </a:p>
        </p:txBody>
      </p:sp>
      <p:pic>
        <p:nvPicPr>
          <p:cNvPr id="1026" name="Picture 2" descr="Hotel icon Royalty Free Vector Image - VectorStock">
            <a:extLst>
              <a:ext uri="{FF2B5EF4-FFF2-40B4-BE49-F238E27FC236}">
                <a16:creationId xmlns:a16="http://schemas.microsoft.com/office/drawing/2014/main" id="{95B39C6A-1D40-4296-A7DE-D7899FD37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6"/>
          <a:stretch/>
        </p:blipFill>
        <p:spPr bwMode="auto">
          <a:xfrm>
            <a:off x="1513214" y="4267547"/>
            <a:ext cx="197357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6A322-3FD5-4252-AED3-A601CCA4F48F}"/>
              </a:ext>
            </a:extLst>
          </p:cNvPr>
          <p:cNvSpPr txBox="1"/>
          <p:nvPr/>
        </p:nvSpPr>
        <p:spPr>
          <a:xfrm>
            <a:off x="5560343" y="3061345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No ratings scale available to compare hotels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What is the most relevant approach for text analysis in this context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17E1A-BAAA-419A-84B2-D6FFA2A4B0F9}"/>
              </a:ext>
            </a:extLst>
          </p:cNvPr>
          <p:cNvSpPr txBox="1"/>
          <p:nvPr/>
        </p:nvSpPr>
        <p:spPr>
          <a:xfrm>
            <a:off x="6064399" y="234126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49F"/>
                </a:solidFill>
              </a:rPr>
              <a:t>Challenge</a:t>
            </a:r>
          </a:p>
        </p:txBody>
      </p:sp>
      <p:pic>
        <p:nvPicPr>
          <p:cNvPr id="1030" name="Picture 6" descr="Free Review Rating Icon, Symbol. PNG, SVG Download.">
            <a:extLst>
              <a:ext uri="{FF2B5EF4-FFF2-40B4-BE49-F238E27FC236}">
                <a16:creationId xmlns:a16="http://schemas.microsoft.com/office/drawing/2014/main" id="{6DFF1E98-A535-4E6D-B216-CBDE5346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87" y="4717529"/>
            <a:ext cx="1718320" cy="17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Data Set Introduction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FDF36-08DF-4358-9A6A-1DD03C48D6A0}"/>
              </a:ext>
            </a:extLst>
          </p:cNvPr>
          <p:cNvSpPr txBox="1"/>
          <p:nvPr/>
        </p:nvSpPr>
        <p:spPr>
          <a:xfrm>
            <a:off x="375767" y="2498245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1,400 reviews for 271 hotels in 238 cities in 97 provinces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Hotel name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Address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City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Province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Country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date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title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Review text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Username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Not all reviews are in English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16 different languages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25CD-A228-1F4C-98B8-F3B18AC0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19" y="2167552"/>
            <a:ext cx="4940300" cy="436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19385-0A3C-3E4B-B9DF-CDCCC6BFE7EE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256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4B9889-1BDF-4FC2-B982-9E425862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683523"/>
              </p:ext>
            </p:extLst>
          </p:nvPr>
        </p:nvGraphicFramePr>
        <p:xfrm>
          <a:off x="-560337" y="2197249"/>
          <a:ext cx="7125759" cy="47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740FDF-BC6A-430B-8B7B-F3BD66E48DCC}"/>
              </a:ext>
            </a:extLst>
          </p:cNvPr>
          <p:cNvSpPr txBox="1"/>
          <p:nvPr/>
        </p:nvSpPr>
        <p:spPr>
          <a:xfrm>
            <a:off x="3518774" y="2539803"/>
            <a:ext cx="6093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Language </a:t>
            </a:r>
            <a:r>
              <a:rPr lang="en-US" sz="1400" b="1" dirty="0">
                <a:solidFill>
                  <a:srgbClr val="00549F"/>
                </a:solidFill>
              </a:rPr>
              <a:t>detection &amp; translation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Data </a:t>
            </a:r>
            <a:r>
              <a:rPr lang="en-US" sz="1400" b="1" dirty="0">
                <a:solidFill>
                  <a:srgbClr val="00549F"/>
                </a:solidFill>
              </a:rPr>
              <a:t>cleaning</a:t>
            </a:r>
            <a:r>
              <a:rPr lang="en-US" sz="1400" dirty="0"/>
              <a:t> (lowercase, numbers, punctuation, white space, stop words &amp; lemmatization)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8CFCC-AB5C-47E8-9B52-1E08B6DE13F2}"/>
              </a:ext>
            </a:extLst>
          </p:cNvPr>
          <p:cNvSpPr txBox="1"/>
          <p:nvPr/>
        </p:nvSpPr>
        <p:spPr>
          <a:xfrm>
            <a:off x="5200303" y="3880002"/>
            <a:ext cx="522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  <a:defRPr sz="1400"/>
            </a:lvl1pPr>
          </a:lstStyle>
          <a:p>
            <a:r>
              <a:rPr lang="en-US" b="1" dirty="0">
                <a:solidFill>
                  <a:srgbClr val="00549F"/>
                </a:solidFill>
              </a:rPr>
              <a:t>TF &amp; TF-IDF</a:t>
            </a:r>
            <a:r>
              <a:rPr lang="en-US" dirty="0"/>
              <a:t> approach using custom dictionary – 1st approach</a:t>
            </a:r>
          </a:p>
          <a:p>
            <a:r>
              <a:rPr lang="en-US" b="1" dirty="0" err="1">
                <a:solidFill>
                  <a:srgbClr val="00549F"/>
                </a:solidFill>
              </a:rPr>
              <a:t>nrc</a:t>
            </a:r>
            <a:r>
              <a:rPr lang="en-US" dirty="0"/>
              <a:t> package, </a:t>
            </a:r>
            <a:r>
              <a:rPr lang="en-US" b="1" dirty="0">
                <a:solidFill>
                  <a:srgbClr val="00549F"/>
                </a:solidFill>
              </a:rPr>
              <a:t>emotion lexicon</a:t>
            </a:r>
            <a:r>
              <a:rPr lang="en-US" dirty="0"/>
              <a:t> having a list of English words and their associations with 8 basic emotions and 2 sentiments (positive &amp; negative) – 2nd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C6E40-163C-444E-A726-E90FD1247EC4}"/>
              </a:ext>
            </a:extLst>
          </p:cNvPr>
          <p:cNvSpPr txBox="1"/>
          <p:nvPr/>
        </p:nvSpPr>
        <p:spPr>
          <a:xfrm>
            <a:off x="7072511" y="5418635"/>
            <a:ext cx="3142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Calculate </a:t>
            </a:r>
            <a:r>
              <a:rPr lang="en-US" sz="1400" b="1" dirty="0">
                <a:solidFill>
                  <a:srgbClr val="00549F"/>
                </a:solidFill>
              </a:rPr>
              <a:t>average rating</a:t>
            </a:r>
            <a:r>
              <a:rPr lang="en-US" sz="1400" dirty="0"/>
              <a:t> &amp; number of reviews per hotel – 1</a:t>
            </a:r>
            <a:r>
              <a:rPr lang="en-US" sz="1400" baseline="30000" dirty="0"/>
              <a:t>st</a:t>
            </a:r>
            <a:r>
              <a:rPr lang="en-US" sz="1400" dirty="0"/>
              <a:t> approach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Calculate </a:t>
            </a:r>
            <a:r>
              <a:rPr lang="en-US" sz="1400" b="1" dirty="0">
                <a:solidFill>
                  <a:srgbClr val="00549F"/>
                </a:solidFill>
              </a:rPr>
              <a:t>ratio</a:t>
            </a:r>
            <a:r>
              <a:rPr lang="en-US" sz="1400" dirty="0"/>
              <a:t> of positive to negative reviews per hotel – 2</a:t>
            </a:r>
            <a:r>
              <a:rPr lang="en-US" sz="1400" baseline="30000" dirty="0"/>
              <a:t>nd</a:t>
            </a:r>
            <a:r>
              <a:rPr lang="en-US" sz="1400" dirty="0"/>
              <a:t> approach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A73173FD-86B4-47B9-A6FB-6A5335DA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15" y="2539803"/>
            <a:ext cx="644256" cy="6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timent Analysis Icons - Download Free Vector Icons | Noun Project">
            <a:extLst>
              <a:ext uri="{FF2B5EF4-FFF2-40B4-BE49-F238E27FC236}">
                <a16:creationId xmlns:a16="http://schemas.microsoft.com/office/drawing/2014/main" id="{F82946C4-89E7-4299-AEA5-1572728D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07" y="4198541"/>
            <a:ext cx="747919" cy="7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tel free vector icons designed by Retinaicons | Vector icon design, Icon  design, Vector icons">
            <a:extLst>
              <a:ext uri="{FF2B5EF4-FFF2-40B4-BE49-F238E27FC236}">
                <a16:creationId xmlns:a16="http://schemas.microsoft.com/office/drawing/2014/main" id="{2FAB3336-0AA2-4877-B512-FF676024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39" y="5778386"/>
            <a:ext cx="1267547" cy="6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628EAD-883F-6740-A452-6F3AE9C38FAD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15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761410-8A5E-4CBD-8435-CAE35796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19" y="4774096"/>
            <a:ext cx="3016328" cy="2074776"/>
          </a:xfrm>
          <a:prstGeom prst="rect">
            <a:avLst/>
          </a:prstGeom>
        </p:spPr>
      </p:pic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Data Pre-processing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182BC-20C8-4735-B5AA-1B79AD8311CB}"/>
              </a:ext>
            </a:extLst>
          </p:cNvPr>
          <p:cNvSpPr txBox="1"/>
          <p:nvPr/>
        </p:nvSpPr>
        <p:spPr>
          <a:xfrm>
            <a:off x="375767" y="3061345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textcat</a:t>
            </a:r>
            <a:r>
              <a:rPr lang="en-US" sz="1600" dirty="0"/>
              <a:t>() library to detect the language of each review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Adding a column for each review language in our data set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16 different languages were detected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93% of reviews are in English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E783-F1CE-4F64-84AF-E353978FE2A6}"/>
              </a:ext>
            </a:extLst>
          </p:cNvPr>
          <p:cNvSpPr txBox="1"/>
          <p:nvPr/>
        </p:nvSpPr>
        <p:spPr>
          <a:xfrm>
            <a:off x="807815" y="234126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49F"/>
                </a:solidFill>
              </a:rPr>
              <a:t>Language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10BD2-8D0E-4D9A-8A78-D9FDFCF8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7" y="4645521"/>
            <a:ext cx="1079364" cy="2547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F161B1-C890-4DB4-A2FD-A4B613C7C6AC}"/>
              </a:ext>
            </a:extLst>
          </p:cNvPr>
          <p:cNvSpPr/>
          <p:nvPr/>
        </p:nvSpPr>
        <p:spPr bwMode="auto">
          <a:xfrm>
            <a:off x="1311871" y="5156469"/>
            <a:ext cx="863340" cy="209132"/>
          </a:xfrm>
          <a:prstGeom prst="rect">
            <a:avLst/>
          </a:prstGeom>
          <a:noFill/>
          <a:ln w="12700" cap="flat" cmpd="sng" algn="ctr">
            <a:solidFill>
              <a:srgbClr val="00549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4E48A-F779-4AC0-A184-EB93C722C368}"/>
              </a:ext>
            </a:extLst>
          </p:cNvPr>
          <p:cNvSpPr txBox="1"/>
          <p:nvPr/>
        </p:nvSpPr>
        <p:spPr>
          <a:xfrm>
            <a:off x="5776367" y="234126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49F"/>
                </a:solidFill>
              </a:rPr>
              <a:t>Language Translation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4F2D9-D0BE-4675-BB3F-E7808FDF6D82}"/>
              </a:ext>
            </a:extLst>
          </p:cNvPr>
          <p:cNvSpPr txBox="1"/>
          <p:nvPr/>
        </p:nvSpPr>
        <p:spPr>
          <a:xfrm>
            <a:off x="5390719" y="3061345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Export original data set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Imported in google sheets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Google sheets function to translate reviews to English based on the detected language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Import the translated to English data set to our R script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CF687A-31E5-412D-BC09-B851F3476D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659"/>
          <a:stretch/>
        </p:blipFill>
        <p:spPr>
          <a:xfrm>
            <a:off x="6286479" y="4818897"/>
            <a:ext cx="3096344" cy="6573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FEB73C-329F-4AD2-B281-8518004B8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795" r="1864"/>
          <a:stretch/>
        </p:blipFill>
        <p:spPr>
          <a:xfrm>
            <a:off x="6285598" y="5664106"/>
            <a:ext cx="3096344" cy="657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AB84E-AFB9-A84D-A866-B50C6EC4CFEB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Data Pre-processing</a:t>
            </a: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182BC-20C8-4735-B5AA-1B79AD8311CB}"/>
              </a:ext>
            </a:extLst>
          </p:cNvPr>
          <p:cNvSpPr txBox="1"/>
          <p:nvPr/>
        </p:nvSpPr>
        <p:spPr>
          <a:xfrm>
            <a:off x="165100" y="2396057"/>
            <a:ext cx="9073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2 Libraries are used for text cleaning – tm() and </a:t>
            </a:r>
            <a:r>
              <a:rPr lang="en-US" sz="1600" dirty="0" err="1"/>
              <a:t>textstem</a:t>
            </a:r>
            <a:r>
              <a:rPr lang="en-US" sz="1600" dirty="0"/>
              <a:t>() and applied on the reviews text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Set text to lowercase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Remove numbers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Remove punctuation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Delete whitespace 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Remove stop-words</a:t>
            </a:r>
          </a:p>
          <a:p>
            <a:pPr marL="742950" lvl="1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Apply lemmatization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E783-F1CE-4F64-84AF-E353978FE2A6}"/>
              </a:ext>
            </a:extLst>
          </p:cNvPr>
          <p:cNvSpPr txBox="1"/>
          <p:nvPr/>
        </p:nvSpPr>
        <p:spPr>
          <a:xfrm>
            <a:off x="165100" y="162118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49F"/>
                </a:solidFill>
              </a:rPr>
              <a:t>Language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2AA79-C8DB-4D8E-BF7D-B626E5BE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91" y="3549671"/>
            <a:ext cx="6030167" cy="2905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26069E-3D32-4180-9187-903E1980FCF7}"/>
              </a:ext>
            </a:extLst>
          </p:cNvPr>
          <p:cNvSpPr txBox="1"/>
          <p:nvPr/>
        </p:nvSpPr>
        <p:spPr>
          <a:xfrm>
            <a:off x="165100" y="4417661"/>
            <a:ext cx="35950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Adding a column with the translated text to our data 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A1E50-206A-47E8-BFA8-9B38482471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52" t="25498" r="29431" b="25070"/>
          <a:stretch/>
        </p:blipFill>
        <p:spPr>
          <a:xfrm>
            <a:off x="735807" y="5002436"/>
            <a:ext cx="2232248" cy="207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001B3-E1DF-F545-9BA5-5493F807892C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16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1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st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E783-F1CE-4F64-84AF-E353978FE2A6}"/>
              </a:ext>
            </a:extLst>
          </p:cNvPr>
          <p:cNvSpPr txBox="1"/>
          <p:nvPr/>
        </p:nvSpPr>
        <p:spPr>
          <a:xfrm>
            <a:off x="165100" y="1795676"/>
            <a:ext cx="9763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549F"/>
                </a:solidFill>
              </a:rPr>
              <a:t>Term Frequency (TF) &amp; TF – Inverse Document Frequency (TF-IDF) using Custom Dictionary</a:t>
            </a:r>
            <a:r>
              <a:rPr lang="en-US" b="1" dirty="0">
                <a:solidFill>
                  <a:srgbClr val="00549F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D6000-716C-4C83-9FB3-FD42CB608E77}"/>
              </a:ext>
            </a:extLst>
          </p:cNvPr>
          <p:cNvSpPr txBox="1"/>
          <p:nvPr/>
        </p:nvSpPr>
        <p:spPr>
          <a:xfrm>
            <a:off x="375767" y="3061345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Using the </a:t>
            </a:r>
            <a:r>
              <a:rPr lang="en-US" sz="1600" b="1" dirty="0">
                <a:solidFill>
                  <a:srgbClr val="00549F"/>
                </a:solidFill>
              </a:rPr>
              <a:t>custom dictionary</a:t>
            </a:r>
            <a:r>
              <a:rPr lang="en-US" sz="1600" dirty="0"/>
              <a:t> available on </a:t>
            </a:r>
            <a:r>
              <a:rPr lang="en-US" sz="1600" dirty="0" err="1"/>
              <a:t>moodle</a:t>
            </a:r>
            <a:endParaRPr lang="en-US" sz="1600" dirty="0"/>
          </a:p>
          <a:p>
            <a:pPr>
              <a:buClr>
                <a:srgbClr val="00549F"/>
              </a:buClr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Creating a </a:t>
            </a:r>
            <a:r>
              <a:rPr lang="en-US" sz="1600" b="1" dirty="0">
                <a:solidFill>
                  <a:srgbClr val="00549F"/>
                </a:solidFill>
              </a:rPr>
              <a:t>document feature matrix</a:t>
            </a:r>
            <a:r>
              <a:rPr lang="en-US" sz="1600" dirty="0"/>
              <a:t> with the custom dictionary terms (positive &amp; negative)</a:t>
            </a:r>
          </a:p>
          <a:p>
            <a:pPr>
              <a:buClr>
                <a:srgbClr val="00549F"/>
              </a:buClr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Creating a </a:t>
            </a:r>
            <a:r>
              <a:rPr lang="en-US" sz="1600" b="1" dirty="0">
                <a:solidFill>
                  <a:srgbClr val="00549F"/>
                </a:solidFill>
              </a:rPr>
              <a:t>data frame</a:t>
            </a:r>
            <a:r>
              <a:rPr lang="en-US" sz="1600" dirty="0"/>
              <a:t> with the review texts and the </a:t>
            </a:r>
            <a:r>
              <a:rPr lang="en-US" sz="1600" b="1" dirty="0">
                <a:solidFill>
                  <a:srgbClr val="00549F"/>
                </a:solidFill>
              </a:rPr>
              <a:t>dictionary values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Assigning each review as </a:t>
            </a:r>
            <a:r>
              <a:rPr lang="en-US" sz="1600" b="1" dirty="0">
                <a:solidFill>
                  <a:srgbClr val="00549F"/>
                </a:solidFill>
              </a:rPr>
              <a:t>positive/negative/neutral</a:t>
            </a:r>
            <a:r>
              <a:rPr lang="en-US" sz="1600" dirty="0"/>
              <a:t> based on values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D9338-E345-4465-B41C-2847DF2B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36" y="2565117"/>
            <a:ext cx="4228382" cy="2326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C064747-A969-6A40-BDDE-5D39A367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45" y="5051033"/>
            <a:ext cx="3639964" cy="21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28921D-E6D3-C14B-9760-81AD738AA643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98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feld 11"/>
          <p:cNvSpPr txBox="1">
            <a:spLocks noChangeArrowheads="1"/>
          </p:cNvSpPr>
          <p:nvPr/>
        </p:nvSpPr>
        <p:spPr bwMode="auto">
          <a:xfrm>
            <a:off x="165100" y="504825"/>
            <a:ext cx="95361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b="1" dirty="0">
                <a:solidFill>
                  <a:srgbClr val="404040"/>
                </a:solidFill>
                <a:cs typeface="Arial" pitchFamily="34" charset="0"/>
              </a:rPr>
              <a:t>Methodology | </a:t>
            </a:r>
            <a:r>
              <a:rPr lang="en-GB" sz="3200" dirty="0">
                <a:solidFill>
                  <a:srgbClr val="00549F"/>
                </a:solidFill>
                <a:cs typeface="Arial" pitchFamily="34" charset="0"/>
              </a:rPr>
              <a:t>Sentiment Analysis</a:t>
            </a:r>
          </a:p>
          <a:p>
            <a:pPr eaLnBrk="1" hangingPunct="1"/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1</a:t>
            </a:r>
            <a:r>
              <a:rPr lang="en-GB" sz="1800" baseline="30000" dirty="0">
                <a:solidFill>
                  <a:srgbClr val="00549F"/>
                </a:solidFill>
                <a:cs typeface="Arial" pitchFamily="34" charset="0"/>
              </a:rPr>
              <a:t>st</a:t>
            </a:r>
            <a:r>
              <a:rPr lang="en-GB" sz="1800" dirty="0">
                <a:solidFill>
                  <a:srgbClr val="00549F"/>
                </a:solidFill>
                <a:cs typeface="Arial" pitchFamily="34" charset="0"/>
              </a:rPr>
              <a:t> Approach</a:t>
            </a:r>
            <a:endParaRPr lang="en-GB" sz="3200" dirty="0">
              <a:solidFill>
                <a:srgbClr val="00549F"/>
              </a:solidFill>
              <a:cs typeface="Arial" pitchFamily="34" charset="0"/>
            </a:endParaRPr>
          </a:p>
          <a:p>
            <a:pPr eaLnBrk="1" hangingPunct="1"/>
            <a:endParaRPr lang="en-GB" sz="3200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E0C9F-0424-4AF5-960F-FFD7ECF37DDC}"/>
              </a:ext>
            </a:extLst>
          </p:cNvPr>
          <p:cNvSpPr txBox="1"/>
          <p:nvPr/>
        </p:nvSpPr>
        <p:spPr>
          <a:xfrm>
            <a:off x="87735" y="7337246"/>
            <a:ext cx="2232248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404040"/>
                </a:solidFill>
              </a:rPr>
              <a:t>© Chaitanya Mohite | Ahmed Mohamed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D6000-716C-4C83-9FB3-FD42CB608E77}"/>
              </a:ext>
            </a:extLst>
          </p:cNvPr>
          <p:cNvSpPr txBox="1"/>
          <p:nvPr/>
        </p:nvSpPr>
        <p:spPr>
          <a:xfrm>
            <a:off x="495697" y="1981225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Create the document feature matrix based on the </a:t>
            </a:r>
            <a:r>
              <a:rPr lang="en-US" sz="1600" b="1" dirty="0" err="1">
                <a:solidFill>
                  <a:srgbClr val="00549F"/>
                </a:solidFill>
              </a:rPr>
              <a:t>tf-idf</a:t>
            </a:r>
            <a:r>
              <a:rPr lang="en-US" sz="1600" dirty="0"/>
              <a:t> instead, and assign positive/negative/neutral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Create a column to </a:t>
            </a:r>
            <a:r>
              <a:rPr lang="en-US" sz="1600" b="1" dirty="0">
                <a:solidFill>
                  <a:srgbClr val="00549F"/>
                </a:solidFill>
              </a:rPr>
              <a:t>compare</a:t>
            </a:r>
            <a:r>
              <a:rPr lang="en-US" sz="1600" dirty="0"/>
              <a:t> between the </a:t>
            </a:r>
            <a:r>
              <a:rPr lang="en-US" sz="1600" b="1" dirty="0" err="1">
                <a:solidFill>
                  <a:srgbClr val="00549F"/>
                </a:solidFill>
              </a:rPr>
              <a:t>tf</a:t>
            </a:r>
            <a:r>
              <a:rPr lang="en-US" sz="1600" b="1" dirty="0">
                <a:solidFill>
                  <a:srgbClr val="00549F"/>
                </a:solidFill>
              </a:rPr>
              <a:t> and </a:t>
            </a:r>
            <a:r>
              <a:rPr lang="en-US" sz="1600" b="1" dirty="0" err="1">
                <a:solidFill>
                  <a:srgbClr val="00549F"/>
                </a:solidFill>
              </a:rPr>
              <a:t>tf-idf</a:t>
            </a:r>
            <a:r>
              <a:rPr lang="en-US" sz="1600" dirty="0"/>
              <a:t> results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Create a </a:t>
            </a:r>
            <a:r>
              <a:rPr lang="en-US" sz="1600" b="1" dirty="0">
                <a:solidFill>
                  <a:srgbClr val="00549F"/>
                </a:solidFill>
              </a:rPr>
              <a:t>subset</a:t>
            </a:r>
            <a:r>
              <a:rPr lang="en-US" sz="1600" dirty="0"/>
              <a:t> of the data frame with only the reviews that had </a:t>
            </a:r>
            <a:r>
              <a:rPr lang="en-US" sz="1600" b="1" dirty="0">
                <a:solidFill>
                  <a:srgbClr val="00549F"/>
                </a:solidFill>
              </a:rPr>
              <a:t>different</a:t>
            </a:r>
            <a:r>
              <a:rPr lang="en-US" sz="1600" dirty="0"/>
              <a:t> scores from both analysis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549F"/>
                </a:solidFill>
              </a:rPr>
              <a:t>Manuel validation</a:t>
            </a:r>
            <a:r>
              <a:rPr lang="en-US" sz="1600" dirty="0"/>
              <a:t> for the top 10 entries to decide which technique had more accurate results</a:t>
            </a:r>
          </a:p>
          <a:p>
            <a:pPr marL="285750" indent="-285750">
              <a:buClr>
                <a:srgbClr val="00549F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A60B96-3FAA-498E-BF2A-A9909F70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9" y="4645521"/>
            <a:ext cx="6700945" cy="1872208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3459E26-9740-F14B-9ABB-05A4AC0DD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278" y="1636713"/>
            <a:ext cx="3547863" cy="230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BA20606-2D9A-E946-BC24-4472AE159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731" y="4476012"/>
            <a:ext cx="3639964" cy="21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ACFAF-D98A-BD4A-8ED6-8F82C4760C5F}"/>
              </a:ext>
            </a:extLst>
          </p:cNvPr>
          <p:cNvSpPr txBox="1"/>
          <p:nvPr/>
        </p:nvSpPr>
        <p:spPr>
          <a:xfrm>
            <a:off x="87735" y="7337246"/>
            <a:ext cx="3744416" cy="2308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Ahmed Mohamed</a:t>
            </a:r>
            <a:r>
              <a:rPr lang="en-GB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Mohit Pradeep Hinduja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| 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Indra </a:t>
            </a:r>
            <a:r>
              <a:rPr lang="en-GB" sz="900" b="1" dirty="0" err="1">
                <a:solidFill>
                  <a:srgbClr val="404040"/>
                </a:solidFill>
                <a:cs typeface="Arial" charset="0"/>
              </a:rPr>
              <a:t>Sardesai</a:t>
            </a:r>
            <a:r>
              <a:rPr lang="en-GB" sz="900" b="1" dirty="0">
                <a:solidFill>
                  <a:srgbClr val="40404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978104"/>
      </p:ext>
    </p:extLst>
  </p:cSld>
  <p:clrMapOvr>
    <a:masterClrMapping/>
  </p:clrMapOvr>
</p:sld>
</file>

<file path=ppt/theme/theme1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7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7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LectureDate xmlns="9F672772-013C-4A03-8425-77298F775B67" xsi:nil="true"/>
    <RelatedHyperlinks xmlns="9F672772-013C-4A03-8425-77298F775B67" xsi:nil="true"/>
    <Topic xmlns="9F672772-013C-4A03-8425-77298F775B67" xsi:nil="true"/>
    <RelatedMedia xmlns="9F672772-013C-4A03-8425-77298F775B6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" ma:contentTypeID="0x01010054C0771099C72241BE466EAC19E054AB" ma:contentTypeVersion="" ma:contentTypeDescription="" ma:contentTypeScope="" ma:versionID="752d9febc5b3cf944c57cc9a43b21a8c">
  <xsd:schema xmlns:xsd="http://www.w3.org/2001/XMLSchema" xmlns:xs="http://www.w3.org/2001/XMLSchema" xmlns:p="http://schemas.microsoft.com/office/2006/metadata/properties" xmlns:ns2="9F672772-013C-4A03-8425-77298F775B67" targetNamespace="http://schemas.microsoft.com/office/2006/metadata/properties" ma:root="true" ma:fieldsID="173d90708ef4c6a3a05916e361f187fc" ns2:_="">
    <xsd:import namespace="9F672772-013C-4A03-8425-77298F775B67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LectureDate" minOccurs="0"/>
                <xsd:element ref="ns2:RelatedHyperlinks" minOccurs="0"/>
                <xsd:element ref="ns2:RelatedMed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72772-013C-4A03-8425-77298F775B67" elementFormDefault="qualified">
    <xsd:import namespace="http://schemas.microsoft.com/office/2006/documentManagement/types"/>
    <xsd:import namespace="http://schemas.microsoft.com/office/infopath/2007/PartnerControls"/>
    <xsd:element name="Topic" ma:index="1" nillable="true" ma:displayName="Topic" ma:list="{EA1FDBEE-9992-49D7-AB8D-C4E782D2E9CC}" ma:internalName="Topic" ma:showField="Title">
      <xsd:simpleType>
        <xsd:restriction base="dms:Unknown"/>
      </xsd:simpleType>
    </xsd:element>
    <xsd:element name="LectureDate" ma:index="2" nillable="true" ma:displayName="Lecture Date" ma:list="{492F173C-AE80-40FD-A96C-51F3EA7536AB}" ma:internalName="LectureDate" ma:showField="EventDate">
      <xsd:simpleType>
        <xsd:restriction base="dms:Unknown"/>
      </xsd:simpleType>
    </xsd:element>
    <xsd:element name="RelatedHyperlinks" ma:index="3" nillable="true" ma:displayName="Hyperlinks" ma:list="{048B931A-AD0C-426C-AECD-615DA7F67E07}" ma:internalName="RelatedHyperlinks" ma:showField="URL">
      <xsd:simpleType>
        <xsd:restriction base="dms:Unknown"/>
      </xsd:simpleType>
    </xsd:element>
    <xsd:element name="RelatedMedia" ma:index="4" nillable="true" ma:displayName="Media" ma:list="{B6E41828-3F94-426C-AC89-DCA6FD7AC9CA}" ma:internalName="RelatedMedia" ma:showField="Tit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52E4A-0781-4C41-B2F7-B9838943098B}">
  <ds:schemaRefs>
    <ds:schemaRef ds:uri="http://schemas.microsoft.com/office/2006/metadata/properties"/>
    <ds:schemaRef ds:uri="9F672772-013C-4A03-8425-77298F775B67"/>
  </ds:schemaRefs>
</ds:datastoreItem>
</file>

<file path=customXml/itemProps2.xml><?xml version="1.0" encoding="utf-8"?>
<ds:datastoreItem xmlns:ds="http://schemas.openxmlformats.org/officeDocument/2006/customXml" ds:itemID="{682D1504-E4F7-4B2D-8758-43760459B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72772-013C-4A03-8425-77298F775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1261</Words>
  <Application>Microsoft Macintosh PowerPoint</Application>
  <PresentationFormat>Custom</PresentationFormat>
  <Paragraphs>215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1_Leere Präsentation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Salge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be used for your presentation</dc:title>
  <dc:creator>Oliver Salge</dc:creator>
  <cp:lastModifiedBy>Indra Sardesai</cp:lastModifiedBy>
  <cp:revision>1103</cp:revision>
  <cp:lastPrinted>2010-05-18T13:08:06Z</cp:lastPrinted>
  <dcterms:created xsi:type="dcterms:W3CDTF">2010-02-25T07:22:29Z</dcterms:created>
  <dcterms:modified xsi:type="dcterms:W3CDTF">2021-12-12T18:06:23Z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0x01010054C0771099C72241BE466EAC19E054AB</vt:lpwstr>
  </property>
</Properties>
</file>