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6">
  <p:sldMasterIdLst>
    <p:sldMasterId id="2147483648" r:id="rId1"/>
  </p:sldMasterIdLst>
  <p:notesMasterIdLst>
    <p:notesMasterId r:id="rId32"/>
  </p:notesMasterIdLst>
  <p:sldIdLst>
    <p:sldId id="390" r:id="rId2"/>
    <p:sldId id="391" r:id="rId3"/>
    <p:sldId id="392" r:id="rId4"/>
    <p:sldId id="393" r:id="rId5"/>
    <p:sldId id="394" r:id="rId6"/>
    <p:sldId id="395" r:id="rId7"/>
    <p:sldId id="396" r:id="rId8"/>
    <p:sldId id="397" r:id="rId9"/>
    <p:sldId id="399" r:id="rId10"/>
    <p:sldId id="398" r:id="rId11"/>
    <p:sldId id="400" r:id="rId12"/>
    <p:sldId id="401"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421" r:id="rId31"/>
  </p:sldIdLst>
  <p:sldSz cx="18288000" cy="10287000"/>
  <p:notesSz cx="6858000" cy="9144000"/>
  <p:embeddedFontLst>
    <p:embeddedFont>
      <p:font typeface="Roboto" panose="02000000000000000000" pitchFamily="2"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42736" autoAdjust="0"/>
  </p:normalViewPr>
  <p:slideViewPr>
    <p:cSldViewPr>
      <p:cViewPr varScale="1">
        <p:scale>
          <a:sx n="31" d="100"/>
          <a:sy n="31" d="100"/>
        </p:scale>
        <p:origin x="3360"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52A67-C55B-4C4A-A034-126745E186C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E50ED92-44B7-4B97-A6DF-01EF73C8DB3E}">
      <dgm:prSet/>
      <dgm:spPr/>
      <dgm:t>
        <a:bodyPr/>
        <a:lstStyle/>
        <a:p>
          <a:r>
            <a:rPr lang="en-US"/>
            <a:t>Once you have downloaded and installed/extracted the folder, you can directly run Arduino.exe, which will take you to its IDE.</a:t>
          </a:r>
        </a:p>
      </dgm:t>
    </dgm:pt>
    <dgm:pt modelId="{D3A66317-49D7-45F7-A8A5-8C242523B266}" type="parTrans" cxnId="{B1462BF3-F233-4F12-8CE7-34286BBB6D5E}">
      <dgm:prSet/>
      <dgm:spPr/>
      <dgm:t>
        <a:bodyPr/>
        <a:lstStyle/>
        <a:p>
          <a:endParaRPr lang="en-US"/>
        </a:p>
      </dgm:t>
    </dgm:pt>
    <dgm:pt modelId="{D9FB4092-79D1-4E52-A751-7919796E6EA0}" type="sibTrans" cxnId="{B1462BF3-F233-4F12-8CE7-34286BBB6D5E}">
      <dgm:prSet/>
      <dgm:spPr/>
      <dgm:t>
        <a:bodyPr/>
        <a:lstStyle/>
        <a:p>
          <a:endParaRPr lang="en-US"/>
        </a:p>
      </dgm:t>
    </dgm:pt>
    <dgm:pt modelId="{0EC5C4A6-5F36-4B81-B107-16BE495C2FD7}">
      <dgm:prSet/>
      <dgm:spPr/>
      <dgm:t>
        <a:bodyPr/>
        <a:lstStyle/>
        <a:p>
          <a:r>
            <a:rPr lang="en-US"/>
            <a:t>The IDE will look like the shown screenshot.</a:t>
          </a:r>
        </a:p>
      </dgm:t>
    </dgm:pt>
    <dgm:pt modelId="{F0F0D3A2-E868-438E-A5B3-77E02E8C50CB}" type="parTrans" cxnId="{96A0173E-CBF2-45D4-97DA-A66FD7626759}">
      <dgm:prSet/>
      <dgm:spPr/>
      <dgm:t>
        <a:bodyPr/>
        <a:lstStyle/>
        <a:p>
          <a:endParaRPr lang="en-US"/>
        </a:p>
      </dgm:t>
    </dgm:pt>
    <dgm:pt modelId="{7A060E83-2417-4100-B633-A160275B7027}" type="sibTrans" cxnId="{96A0173E-CBF2-45D4-97DA-A66FD7626759}">
      <dgm:prSet/>
      <dgm:spPr/>
      <dgm:t>
        <a:bodyPr/>
        <a:lstStyle/>
        <a:p>
          <a:endParaRPr lang="en-US"/>
        </a:p>
      </dgm:t>
    </dgm:pt>
    <dgm:pt modelId="{7F1501C0-FB86-49DA-B291-ABED6EFEEE09}" type="pres">
      <dgm:prSet presAssocID="{ED852A67-C55B-4C4A-A034-126745E186C9}" presName="hierChild1" presStyleCnt="0">
        <dgm:presLayoutVars>
          <dgm:chPref val="1"/>
          <dgm:dir/>
          <dgm:animOne val="branch"/>
          <dgm:animLvl val="lvl"/>
          <dgm:resizeHandles/>
        </dgm:presLayoutVars>
      </dgm:prSet>
      <dgm:spPr/>
    </dgm:pt>
    <dgm:pt modelId="{76418CC6-9CE4-4709-B4FF-F947626430A5}" type="pres">
      <dgm:prSet presAssocID="{CE50ED92-44B7-4B97-A6DF-01EF73C8DB3E}" presName="hierRoot1" presStyleCnt="0"/>
      <dgm:spPr/>
    </dgm:pt>
    <dgm:pt modelId="{86144A97-6761-4983-99A1-A4D30C2A39D9}" type="pres">
      <dgm:prSet presAssocID="{CE50ED92-44B7-4B97-A6DF-01EF73C8DB3E}" presName="composite" presStyleCnt="0"/>
      <dgm:spPr/>
    </dgm:pt>
    <dgm:pt modelId="{857F0D75-DB15-4636-B2B8-9C4F834E32FE}" type="pres">
      <dgm:prSet presAssocID="{CE50ED92-44B7-4B97-A6DF-01EF73C8DB3E}" presName="background" presStyleLbl="node0" presStyleIdx="0" presStyleCnt="2"/>
      <dgm:spPr/>
    </dgm:pt>
    <dgm:pt modelId="{084B0708-5D90-40EE-B34A-5B64404C7D3D}" type="pres">
      <dgm:prSet presAssocID="{CE50ED92-44B7-4B97-A6DF-01EF73C8DB3E}" presName="text" presStyleLbl="fgAcc0" presStyleIdx="0" presStyleCnt="2">
        <dgm:presLayoutVars>
          <dgm:chPref val="3"/>
        </dgm:presLayoutVars>
      </dgm:prSet>
      <dgm:spPr/>
    </dgm:pt>
    <dgm:pt modelId="{94442E52-6679-45AD-BAB7-E003B63CC59D}" type="pres">
      <dgm:prSet presAssocID="{CE50ED92-44B7-4B97-A6DF-01EF73C8DB3E}" presName="hierChild2" presStyleCnt="0"/>
      <dgm:spPr/>
    </dgm:pt>
    <dgm:pt modelId="{CBE288C7-9C10-4A9B-A49C-2C64B77D5B21}" type="pres">
      <dgm:prSet presAssocID="{0EC5C4A6-5F36-4B81-B107-16BE495C2FD7}" presName="hierRoot1" presStyleCnt="0"/>
      <dgm:spPr/>
    </dgm:pt>
    <dgm:pt modelId="{9C340CDB-E59F-4CBB-B8E4-DBBC95B176D2}" type="pres">
      <dgm:prSet presAssocID="{0EC5C4A6-5F36-4B81-B107-16BE495C2FD7}" presName="composite" presStyleCnt="0"/>
      <dgm:spPr/>
    </dgm:pt>
    <dgm:pt modelId="{8010258C-CF68-4E94-B48A-173C4DB9B7AE}" type="pres">
      <dgm:prSet presAssocID="{0EC5C4A6-5F36-4B81-B107-16BE495C2FD7}" presName="background" presStyleLbl="node0" presStyleIdx="1" presStyleCnt="2"/>
      <dgm:spPr/>
    </dgm:pt>
    <dgm:pt modelId="{07D424FB-6BC1-48FF-B73F-6379F347A07A}" type="pres">
      <dgm:prSet presAssocID="{0EC5C4A6-5F36-4B81-B107-16BE495C2FD7}" presName="text" presStyleLbl="fgAcc0" presStyleIdx="1" presStyleCnt="2">
        <dgm:presLayoutVars>
          <dgm:chPref val="3"/>
        </dgm:presLayoutVars>
      </dgm:prSet>
      <dgm:spPr/>
    </dgm:pt>
    <dgm:pt modelId="{6C759875-3DE3-4FB0-A413-9B53B638936A}" type="pres">
      <dgm:prSet presAssocID="{0EC5C4A6-5F36-4B81-B107-16BE495C2FD7}" presName="hierChild2" presStyleCnt="0"/>
      <dgm:spPr/>
    </dgm:pt>
  </dgm:ptLst>
  <dgm:cxnLst>
    <dgm:cxn modelId="{96A0173E-CBF2-45D4-97DA-A66FD7626759}" srcId="{ED852A67-C55B-4C4A-A034-126745E186C9}" destId="{0EC5C4A6-5F36-4B81-B107-16BE495C2FD7}" srcOrd="1" destOrd="0" parTransId="{F0F0D3A2-E868-438E-A5B3-77E02E8C50CB}" sibTransId="{7A060E83-2417-4100-B633-A160275B7027}"/>
    <dgm:cxn modelId="{AFF3A94D-A294-4BC6-B782-DBB0F1615B10}" type="presOf" srcId="{0EC5C4A6-5F36-4B81-B107-16BE495C2FD7}" destId="{07D424FB-6BC1-48FF-B73F-6379F347A07A}" srcOrd="0" destOrd="0" presId="urn:microsoft.com/office/officeart/2005/8/layout/hierarchy1"/>
    <dgm:cxn modelId="{7F0E4D93-AF9C-43FB-9547-A82197780D7A}" type="presOf" srcId="{ED852A67-C55B-4C4A-A034-126745E186C9}" destId="{7F1501C0-FB86-49DA-B291-ABED6EFEEE09}" srcOrd="0" destOrd="0" presId="urn:microsoft.com/office/officeart/2005/8/layout/hierarchy1"/>
    <dgm:cxn modelId="{F451CADA-3D7A-43CE-BF47-E1E25875E68B}" type="presOf" srcId="{CE50ED92-44B7-4B97-A6DF-01EF73C8DB3E}" destId="{084B0708-5D90-40EE-B34A-5B64404C7D3D}" srcOrd="0" destOrd="0" presId="urn:microsoft.com/office/officeart/2005/8/layout/hierarchy1"/>
    <dgm:cxn modelId="{B1462BF3-F233-4F12-8CE7-34286BBB6D5E}" srcId="{ED852A67-C55B-4C4A-A034-126745E186C9}" destId="{CE50ED92-44B7-4B97-A6DF-01EF73C8DB3E}" srcOrd="0" destOrd="0" parTransId="{D3A66317-49D7-45F7-A8A5-8C242523B266}" sibTransId="{D9FB4092-79D1-4E52-A751-7919796E6EA0}"/>
    <dgm:cxn modelId="{5A8F6CBD-D949-4A6D-B1B1-75C81C04D639}" type="presParOf" srcId="{7F1501C0-FB86-49DA-B291-ABED6EFEEE09}" destId="{76418CC6-9CE4-4709-B4FF-F947626430A5}" srcOrd="0" destOrd="0" presId="urn:microsoft.com/office/officeart/2005/8/layout/hierarchy1"/>
    <dgm:cxn modelId="{FBD0E875-BA21-40BF-8F03-CC1C43F04965}" type="presParOf" srcId="{76418CC6-9CE4-4709-B4FF-F947626430A5}" destId="{86144A97-6761-4983-99A1-A4D30C2A39D9}" srcOrd="0" destOrd="0" presId="urn:microsoft.com/office/officeart/2005/8/layout/hierarchy1"/>
    <dgm:cxn modelId="{074EED9B-2A37-4698-B673-3B8542A993E3}" type="presParOf" srcId="{86144A97-6761-4983-99A1-A4D30C2A39D9}" destId="{857F0D75-DB15-4636-B2B8-9C4F834E32FE}" srcOrd="0" destOrd="0" presId="urn:microsoft.com/office/officeart/2005/8/layout/hierarchy1"/>
    <dgm:cxn modelId="{A12F605E-FF92-455B-B565-245467E3FB49}" type="presParOf" srcId="{86144A97-6761-4983-99A1-A4D30C2A39D9}" destId="{084B0708-5D90-40EE-B34A-5B64404C7D3D}" srcOrd="1" destOrd="0" presId="urn:microsoft.com/office/officeart/2005/8/layout/hierarchy1"/>
    <dgm:cxn modelId="{FB496C10-6040-40E2-B16E-F09A2B224552}" type="presParOf" srcId="{76418CC6-9CE4-4709-B4FF-F947626430A5}" destId="{94442E52-6679-45AD-BAB7-E003B63CC59D}" srcOrd="1" destOrd="0" presId="urn:microsoft.com/office/officeart/2005/8/layout/hierarchy1"/>
    <dgm:cxn modelId="{3D34B4B1-085F-4501-A5AE-0313F05BF112}" type="presParOf" srcId="{7F1501C0-FB86-49DA-B291-ABED6EFEEE09}" destId="{CBE288C7-9C10-4A9B-A49C-2C64B77D5B21}" srcOrd="1" destOrd="0" presId="urn:microsoft.com/office/officeart/2005/8/layout/hierarchy1"/>
    <dgm:cxn modelId="{FC23654D-263B-4D90-B606-4753FA08EF0D}" type="presParOf" srcId="{CBE288C7-9C10-4A9B-A49C-2C64B77D5B21}" destId="{9C340CDB-E59F-4CBB-B8E4-DBBC95B176D2}" srcOrd="0" destOrd="0" presId="urn:microsoft.com/office/officeart/2005/8/layout/hierarchy1"/>
    <dgm:cxn modelId="{23F880E7-4972-4A71-9D51-80945E6C6590}" type="presParOf" srcId="{9C340CDB-E59F-4CBB-B8E4-DBBC95B176D2}" destId="{8010258C-CF68-4E94-B48A-173C4DB9B7AE}" srcOrd="0" destOrd="0" presId="urn:microsoft.com/office/officeart/2005/8/layout/hierarchy1"/>
    <dgm:cxn modelId="{CED14C68-42A4-40C8-A520-BA80BEEC3E7A}" type="presParOf" srcId="{9C340CDB-E59F-4CBB-B8E4-DBBC95B176D2}" destId="{07D424FB-6BC1-48FF-B73F-6379F347A07A}" srcOrd="1" destOrd="0" presId="urn:microsoft.com/office/officeart/2005/8/layout/hierarchy1"/>
    <dgm:cxn modelId="{3E70C7B2-DBF1-4DE4-BE9F-14BDC8A82120}" type="presParOf" srcId="{CBE288C7-9C10-4A9B-A49C-2C64B77D5B21}" destId="{6C759875-3DE3-4FB0-A413-9B53B63893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7AB04-F1DF-4808-8BCB-50044E0DB65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75DAB4F-272A-4EBC-B708-20B913B5B15C}">
      <dgm:prSet/>
      <dgm:spPr/>
      <dgm:t>
        <a:bodyPr/>
        <a:lstStyle/>
        <a:p>
          <a:pPr>
            <a:lnSpc>
              <a:spcPct val="100000"/>
            </a:lnSpc>
          </a:pPr>
          <a:r>
            <a:rPr lang="en-US"/>
            <a:t>Before you start programming, double check that correct board is selected under Tools </a:t>
          </a:r>
          <a:r>
            <a:rPr lang="en-US">
              <a:sym typeface="Wingdings" panose="05000000000000000000" pitchFamily="2" charset="2"/>
            </a:rPr>
            <a:t></a:t>
          </a:r>
          <a:r>
            <a:rPr lang="en-US"/>
            <a:t> Board.</a:t>
          </a:r>
        </a:p>
      </dgm:t>
    </dgm:pt>
    <dgm:pt modelId="{1826ACF2-EE61-4E65-8AC7-EDDEA6B4CE91}" type="parTrans" cxnId="{9C3316D2-7832-4EA5-B583-213239E627B6}">
      <dgm:prSet/>
      <dgm:spPr/>
      <dgm:t>
        <a:bodyPr/>
        <a:lstStyle/>
        <a:p>
          <a:endParaRPr lang="en-US"/>
        </a:p>
      </dgm:t>
    </dgm:pt>
    <dgm:pt modelId="{DA652E38-DFCA-445B-94CC-D790C78E6EA8}" type="sibTrans" cxnId="{9C3316D2-7832-4EA5-B583-213239E627B6}">
      <dgm:prSet/>
      <dgm:spPr/>
      <dgm:t>
        <a:bodyPr/>
        <a:lstStyle/>
        <a:p>
          <a:endParaRPr lang="en-US"/>
        </a:p>
      </dgm:t>
    </dgm:pt>
    <dgm:pt modelId="{84837794-161D-4D1E-9B46-C07FBEDC64B0}">
      <dgm:prSet/>
      <dgm:spPr/>
      <dgm:t>
        <a:bodyPr/>
        <a:lstStyle/>
        <a:p>
          <a:pPr>
            <a:lnSpc>
              <a:spcPct val="100000"/>
            </a:lnSpc>
          </a:pPr>
          <a:r>
            <a:rPr lang="en-US"/>
            <a:t>Now, you can start playing with Arduino.</a:t>
          </a:r>
        </a:p>
      </dgm:t>
    </dgm:pt>
    <dgm:pt modelId="{39ED4CAA-08B3-40A2-9DAB-A83589EC2CF3}" type="parTrans" cxnId="{B91FC1D4-455F-4E4D-82C1-8879043ADFAF}">
      <dgm:prSet/>
      <dgm:spPr/>
      <dgm:t>
        <a:bodyPr/>
        <a:lstStyle/>
        <a:p>
          <a:endParaRPr lang="en-US"/>
        </a:p>
      </dgm:t>
    </dgm:pt>
    <dgm:pt modelId="{DEBC43B2-CAA6-4AF5-A46D-984FA09CA28E}" type="sibTrans" cxnId="{B91FC1D4-455F-4E4D-82C1-8879043ADFAF}">
      <dgm:prSet/>
      <dgm:spPr/>
      <dgm:t>
        <a:bodyPr/>
        <a:lstStyle/>
        <a:p>
          <a:endParaRPr lang="en-US"/>
        </a:p>
      </dgm:t>
    </dgm:pt>
    <dgm:pt modelId="{FF632131-E4F3-404B-9984-3B75E37071D0}" type="pres">
      <dgm:prSet presAssocID="{A897AB04-F1DF-4808-8BCB-50044E0DB658}" presName="root" presStyleCnt="0">
        <dgm:presLayoutVars>
          <dgm:dir/>
          <dgm:resizeHandles val="exact"/>
        </dgm:presLayoutVars>
      </dgm:prSet>
      <dgm:spPr/>
    </dgm:pt>
    <dgm:pt modelId="{924FC987-D200-40C6-BCD2-54093D808839}" type="pres">
      <dgm:prSet presAssocID="{A75DAB4F-272A-4EBC-B708-20B913B5B15C}" presName="compNode" presStyleCnt="0"/>
      <dgm:spPr/>
    </dgm:pt>
    <dgm:pt modelId="{0E9150E6-2C12-46A5-B7BF-A566D278F427}" type="pres">
      <dgm:prSet presAssocID="{A75DAB4F-272A-4EBC-B708-20B913B5B15C}" presName="bgRect" presStyleLbl="bgShp" presStyleIdx="0" presStyleCnt="2"/>
      <dgm:spPr/>
    </dgm:pt>
    <dgm:pt modelId="{9D374B07-3928-4FB4-8E47-94F49E7DA987}" type="pres">
      <dgm:prSet presAssocID="{A75DAB4F-272A-4EBC-B708-20B913B5B1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F6407068-342F-4693-BAC5-9F2B9A928D6A}" type="pres">
      <dgm:prSet presAssocID="{A75DAB4F-272A-4EBC-B708-20B913B5B15C}" presName="spaceRect" presStyleCnt="0"/>
      <dgm:spPr/>
    </dgm:pt>
    <dgm:pt modelId="{438CE518-CBB1-413A-B4FB-3F0D23D1030E}" type="pres">
      <dgm:prSet presAssocID="{A75DAB4F-272A-4EBC-B708-20B913B5B15C}" presName="parTx" presStyleLbl="revTx" presStyleIdx="0" presStyleCnt="2">
        <dgm:presLayoutVars>
          <dgm:chMax val="0"/>
          <dgm:chPref val="0"/>
        </dgm:presLayoutVars>
      </dgm:prSet>
      <dgm:spPr/>
    </dgm:pt>
    <dgm:pt modelId="{C524D687-0463-48C1-9295-072AA0B051E6}" type="pres">
      <dgm:prSet presAssocID="{DA652E38-DFCA-445B-94CC-D790C78E6EA8}" presName="sibTrans" presStyleCnt="0"/>
      <dgm:spPr/>
    </dgm:pt>
    <dgm:pt modelId="{89896DB3-2FB4-4979-A90B-FD13EB2511BA}" type="pres">
      <dgm:prSet presAssocID="{84837794-161D-4D1E-9B46-C07FBEDC64B0}" presName="compNode" presStyleCnt="0"/>
      <dgm:spPr/>
    </dgm:pt>
    <dgm:pt modelId="{345BCF5C-DF85-40C0-BB96-A4D71062A696}" type="pres">
      <dgm:prSet presAssocID="{84837794-161D-4D1E-9B46-C07FBEDC64B0}" presName="bgRect" presStyleLbl="bgShp" presStyleIdx="1" presStyleCnt="2"/>
      <dgm:spPr/>
    </dgm:pt>
    <dgm:pt modelId="{F897E459-10C3-4B23-B277-5BB882997D3B}" type="pres">
      <dgm:prSet presAssocID="{84837794-161D-4D1E-9B46-C07FBEDC64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6AD4341-1DB2-4060-B427-88F9AF20FAE7}" type="pres">
      <dgm:prSet presAssocID="{84837794-161D-4D1E-9B46-C07FBEDC64B0}" presName="spaceRect" presStyleCnt="0"/>
      <dgm:spPr/>
    </dgm:pt>
    <dgm:pt modelId="{3BDE5DD8-01AD-4D3F-B0FA-0DC7C81258BA}" type="pres">
      <dgm:prSet presAssocID="{84837794-161D-4D1E-9B46-C07FBEDC64B0}" presName="parTx" presStyleLbl="revTx" presStyleIdx="1" presStyleCnt="2">
        <dgm:presLayoutVars>
          <dgm:chMax val="0"/>
          <dgm:chPref val="0"/>
        </dgm:presLayoutVars>
      </dgm:prSet>
      <dgm:spPr/>
    </dgm:pt>
  </dgm:ptLst>
  <dgm:cxnLst>
    <dgm:cxn modelId="{C5FF1D0A-FF51-40A9-8024-5F773004E132}" type="presOf" srcId="{84837794-161D-4D1E-9B46-C07FBEDC64B0}" destId="{3BDE5DD8-01AD-4D3F-B0FA-0DC7C81258BA}" srcOrd="0" destOrd="0" presId="urn:microsoft.com/office/officeart/2018/2/layout/IconVerticalSolidList"/>
    <dgm:cxn modelId="{4DB99F26-D894-4932-BC50-01D0686F7A39}" type="presOf" srcId="{A75DAB4F-272A-4EBC-B708-20B913B5B15C}" destId="{438CE518-CBB1-413A-B4FB-3F0D23D1030E}" srcOrd="0" destOrd="0" presId="urn:microsoft.com/office/officeart/2018/2/layout/IconVerticalSolidList"/>
    <dgm:cxn modelId="{BA98C1C7-7A40-4D28-866D-E053644D89F1}" type="presOf" srcId="{A897AB04-F1DF-4808-8BCB-50044E0DB658}" destId="{FF632131-E4F3-404B-9984-3B75E37071D0}" srcOrd="0" destOrd="0" presId="urn:microsoft.com/office/officeart/2018/2/layout/IconVerticalSolidList"/>
    <dgm:cxn modelId="{9C3316D2-7832-4EA5-B583-213239E627B6}" srcId="{A897AB04-F1DF-4808-8BCB-50044E0DB658}" destId="{A75DAB4F-272A-4EBC-B708-20B913B5B15C}" srcOrd="0" destOrd="0" parTransId="{1826ACF2-EE61-4E65-8AC7-EDDEA6B4CE91}" sibTransId="{DA652E38-DFCA-445B-94CC-D790C78E6EA8}"/>
    <dgm:cxn modelId="{B91FC1D4-455F-4E4D-82C1-8879043ADFAF}" srcId="{A897AB04-F1DF-4808-8BCB-50044E0DB658}" destId="{84837794-161D-4D1E-9B46-C07FBEDC64B0}" srcOrd="1" destOrd="0" parTransId="{39ED4CAA-08B3-40A2-9DAB-A83589EC2CF3}" sibTransId="{DEBC43B2-CAA6-4AF5-A46D-984FA09CA28E}"/>
    <dgm:cxn modelId="{03621000-7F6B-4B6E-A1C9-59A7C8BC6F04}" type="presParOf" srcId="{FF632131-E4F3-404B-9984-3B75E37071D0}" destId="{924FC987-D200-40C6-BCD2-54093D808839}" srcOrd="0" destOrd="0" presId="urn:microsoft.com/office/officeart/2018/2/layout/IconVerticalSolidList"/>
    <dgm:cxn modelId="{6517D5E1-0C88-4BFE-9059-35BC49EE7ED4}" type="presParOf" srcId="{924FC987-D200-40C6-BCD2-54093D808839}" destId="{0E9150E6-2C12-46A5-B7BF-A566D278F427}" srcOrd="0" destOrd="0" presId="urn:microsoft.com/office/officeart/2018/2/layout/IconVerticalSolidList"/>
    <dgm:cxn modelId="{4D26DB00-7107-400B-9696-D864C2E3BD40}" type="presParOf" srcId="{924FC987-D200-40C6-BCD2-54093D808839}" destId="{9D374B07-3928-4FB4-8E47-94F49E7DA987}" srcOrd="1" destOrd="0" presId="urn:microsoft.com/office/officeart/2018/2/layout/IconVerticalSolidList"/>
    <dgm:cxn modelId="{4746DBBB-84F7-4EF1-AF16-BC015D3C06ED}" type="presParOf" srcId="{924FC987-D200-40C6-BCD2-54093D808839}" destId="{F6407068-342F-4693-BAC5-9F2B9A928D6A}" srcOrd="2" destOrd="0" presId="urn:microsoft.com/office/officeart/2018/2/layout/IconVerticalSolidList"/>
    <dgm:cxn modelId="{2B4754D1-8F01-466A-AC15-961CC9E8D6E2}" type="presParOf" srcId="{924FC987-D200-40C6-BCD2-54093D808839}" destId="{438CE518-CBB1-413A-B4FB-3F0D23D1030E}" srcOrd="3" destOrd="0" presId="urn:microsoft.com/office/officeart/2018/2/layout/IconVerticalSolidList"/>
    <dgm:cxn modelId="{296B076C-7FFA-4B6F-991E-57A3187D1351}" type="presParOf" srcId="{FF632131-E4F3-404B-9984-3B75E37071D0}" destId="{C524D687-0463-48C1-9295-072AA0B051E6}" srcOrd="1" destOrd="0" presId="urn:microsoft.com/office/officeart/2018/2/layout/IconVerticalSolidList"/>
    <dgm:cxn modelId="{CD260893-E3EC-4DE3-B081-1422D5280899}" type="presParOf" srcId="{FF632131-E4F3-404B-9984-3B75E37071D0}" destId="{89896DB3-2FB4-4979-A90B-FD13EB2511BA}" srcOrd="2" destOrd="0" presId="urn:microsoft.com/office/officeart/2018/2/layout/IconVerticalSolidList"/>
    <dgm:cxn modelId="{4890ACB2-F678-4ECE-9C73-1CFA0B767EAC}" type="presParOf" srcId="{89896DB3-2FB4-4979-A90B-FD13EB2511BA}" destId="{345BCF5C-DF85-40C0-BB96-A4D71062A696}" srcOrd="0" destOrd="0" presId="urn:microsoft.com/office/officeart/2018/2/layout/IconVerticalSolidList"/>
    <dgm:cxn modelId="{0DD9D743-E2B3-409E-BAE8-FE969A0FA97E}" type="presParOf" srcId="{89896DB3-2FB4-4979-A90B-FD13EB2511BA}" destId="{F897E459-10C3-4B23-B277-5BB882997D3B}" srcOrd="1" destOrd="0" presId="urn:microsoft.com/office/officeart/2018/2/layout/IconVerticalSolidList"/>
    <dgm:cxn modelId="{AED2707F-39C6-496F-B750-D35757FE928F}" type="presParOf" srcId="{89896DB3-2FB4-4979-A90B-FD13EB2511BA}" destId="{96AD4341-1DB2-4060-B427-88F9AF20FAE7}" srcOrd="2" destOrd="0" presId="urn:microsoft.com/office/officeart/2018/2/layout/IconVerticalSolidList"/>
    <dgm:cxn modelId="{97F050A2-6084-40B9-BEB8-867100473AAD}" type="presParOf" srcId="{89896DB3-2FB4-4979-A90B-FD13EB2511BA}" destId="{3BDE5DD8-01AD-4D3F-B0FA-0DC7C81258B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B48773-933D-4C4E-8B05-2A1A9A0508F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05AB63D-D35A-4BC1-AF0A-0DBF51E22CCF}">
      <dgm:prSet/>
      <dgm:spPr/>
      <dgm:t>
        <a:bodyPr/>
        <a:lstStyle/>
        <a:p>
          <a:r>
            <a:rPr lang="en-GB"/>
            <a:t>The Arduino Uno can be programmed with the Arduino software. Select "Arduino Uno from the Tools &gt; Board menu (according to the microcontroller on your board).</a:t>
          </a:r>
          <a:endParaRPr lang="en-US"/>
        </a:p>
      </dgm:t>
    </dgm:pt>
    <dgm:pt modelId="{57330BCF-6E9C-4232-BF4B-D29326BDB55F}" type="parTrans" cxnId="{375DA6D2-DD68-4954-88EA-4A95CA1BB963}">
      <dgm:prSet/>
      <dgm:spPr/>
      <dgm:t>
        <a:bodyPr/>
        <a:lstStyle/>
        <a:p>
          <a:endParaRPr lang="en-US"/>
        </a:p>
      </dgm:t>
    </dgm:pt>
    <dgm:pt modelId="{63B98BDE-A79F-4895-9D26-1DDED761C5FD}" type="sibTrans" cxnId="{375DA6D2-DD68-4954-88EA-4A95CA1BB963}">
      <dgm:prSet/>
      <dgm:spPr/>
      <dgm:t>
        <a:bodyPr/>
        <a:lstStyle/>
        <a:p>
          <a:endParaRPr lang="en-US"/>
        </a:p>
      </dgm:t>
    </dgm:pt>
    <dgm:pt modelId="{B1094A9B-6254-4EA8-93A1-349598371190}">
      <dgm:prSet/>
      <dgm:spPr/>
      <dgm:t>
        <a:bodyPr/>
        <a:lstStyle/>
        <a:p>
          <a:r>
            <a:rPr lang="en-US"/>
            <a:t>All the peripheral connected with Computers are using Serial Port.</a:t>
          </a:r>
        </a:p>
      </dgm:t>
    </dgm:pt>
    <dgm:pt modelId="{67DF31EB-2CA0-4463-A193-6D0C66F4D373}" type="parTrans" cxnId="{0BAB5F68-A058-4D86-9F97-ADDAE767A493}">
      <dgm:prSet/>
      <dgm:spPr/>
      <dgm:t>
        <a:bodyPr/>
        <a:lstStyle/>
        <a:p>
          <a:endParaRPr lang="en-US"/>
        </a:p>
      </dgm:t>
    </dgm:pt>
    <dgm:pt modelId="{AC307D5A-475C-47FE-9110-E8B39592DBF6}" type="sibTrans" cxnId="{0BAB5F68-A058-4D86-9F97-ADDAE767A493}">
      <dgm:prSet/>
      <dgm:spPr/>
      <dgm:t>
        <a:bodyPr/>
        <a:lstStyle/>
        <a:p>
          <a:endParaRPr lang="en-US"/>
        </a:p>
      </dgm:t>
    </dgm:pt>
    <dgm:pt modelId="{0C45240C-D107-4126-8A81-948F05F9BEB6}">
      <dgm:prSet/>
      <dgm:spPr/>
      <dgm:t>
        <a:bodyPr/>
        <a:lstStyle/>
        <a:p>
          <a:r>
            <a:rPr lang="en-US"/>
            <a:t>You can check port for Arduino Uno in Device Manger.</a:t>
          </a:r>
        </a:p>
      </dgm:t>
    </dgm:pt>
    <dgm:pt modelId="{29426C88-E63C-4EDC-BA5F-709BBFDD5EF2}" type="parTrans" cxnId="{FF9439AE-315C-4431-A362-009ECEA606A8}">
      <dgm:prSet/>
      <dgm:spPr/>
      <dgm:t>
        <a:bodyPr/>
        <a:lstStyle/>
        <a:p>
          <a:endParaRPr lang="en-US"/>
        </a:p>
      </dgm:t>
    </dgm:pt>
    <dgm:pt modelId="{9BB66A90-3364-4C77-BC05-79BEEAECD681}" type="sibTrans" cxnId="{FF9439AE-315C-4431-A362-009ECEA606A8}">
      <dgm:prSet/>
      <dgm:spPr/>
      <dgm:t>
        <a:bodyPr/>
        <a:lstStyle/>
        <a:p>
          <a:endParaRPr lang="en-US"/>
        </a:p>
      </dgm:t>
    </dgm:pt>
    <dgm:pt modelId="{C3CEE3F4-B11D-41A6-A11B-60A1D36AA159}" type="pres">
      <dgm:prSet presAssocID="{C1B48773-933D-4C4E-8B05-2A1A9A0508F9}" presName="hierChild1" presStyleCnt="0">
        <dgm:presLayoutVars>
          <dgm:chPref val="1"/>
          <dgm:dir/>
          <dgm:animOne val="branch"/>
          <dgm:animLvl val="lvl"/>
          <dgm:resizeHandles/>
        </dgm:presLayoutVars>
      </dgm:prSet>
      <dgm:spPr/>
    </dgm:pt>
    <dgm:pt modelId="{0868C4C9-4B89-4364-ABDC-913665541ED3}" type="pres">
      <dgm:prSet presAssocID="{705AB63D-D35A-4BC1-AF0A-0DBF51E22CCF}" presName="hierRoot1" presStyleCnt="0"/>
      <dgm:spPr/>
    </dgm:pt>
    <dgm:pt modelId="{822FCCDE-371A-4845-8287-BBD188EF3990}" type="pres">
      <dgm:prSet presAssocID="{705AB63D-D35A-4BC1-AF0A-0DBF51E22CCF}" presName="composite" presStyleCnt="0"/>
      <dgm:spPr/>
    </dgm:pt>
    <dgm:pt modelId="{D1F9B057-427C-47A6-A293-A7DB8222C6A7}" type="pres">
      <dgm:prSet presAssocID="{705AB63D-D35A-4BC1-AF0A-0DBF51E22CCF}" presName="background" presStyleLbl="node0" presStyleIdx="0" presStyleCnt="3"/>
      <dgm:spPr/>
    </dgm:pt>
    <dgm:pt modelId="{57398116-64BB-417B-A80E-FD94BEED937B}" type="pres">
      <dgm:prSet presAssocID="{705AB63D-D35A-4BC1-AF0A-0DBF51E22CCF}" presName="text" presStyleLbl="fgAcc0" presStyleIdx="0" presStyleCnt="3">
        <dgm:presLayoutVars>
          <dgm:chPref val="3"/>
        </dgm:presLayoutVars>
      </dgm:prSet>
      <dgm:spPr/>
    </dgm:pt>
    <dgm:pt modelId="{49ECF459-82B6-41A0-A2A1-479A68BE8F03}" type="pres">
      <dgm:prSet presAssocID="{705AB63D-D35A-4BC1-AF0A-0DBF51E22CCF}" presName="hierChild2" presStyleCnt="0"/>
      <dgm:spPr/>
    </dgm:pt>
    <dgm:pt modelId="{C1C60B18-5AD7-421E-832B-94E3D3617C91}" type="pres">
      <dgm:prSet presAssocID="{B1094A9B-6254-4EA8-93A1-349598371190}" presName="hierRoot1" presStyleCnt="0"/>
      <dgm:spPr/>
    </dgm:pt>
    <dgm:pt modelId="{AD69119E-15CB-4A13-AA64-DB1E7FFA3198}" type="pres">
      <dgm:prSet presAssocID="{B1094A9B-6254-4EA8-93A1-349598371190}" presName="composite" presStyleCnt="0"/>
      <dgm:spPr/>
    </dgm:pt>
    <dgm:pt modelId="{E3497F2F-02FE-406C-90AB-4B3647ABF67F}" type="pres">
      <dgm:prSet presAssocID="{B1094A9B-6254-4EA8-93A1-349598371190}" presName="background" presStyleLbl="node0" presStyleIdx="1" presStyleCnt="3"/>
      <dgm:spPr/>
    </dgm:pt>
    <dgm:pt modelId="{74D90205-A8A9-483B-AD0F-6CE3C53F84A6}" type="pres">
      <dgm:prSet presAssocID="{B1094A9B-6254-4EA8-93A1-349598371190}" presName="text" presStyleLbl="fgAcc0" presStyleIdx="1" presStyleCnt="3">
        <dgm:presLayoutVars>
          <dgm:chPref val="3"/>
        </dgm:presLayoutVars>
      </dgm:prSet>
      <dgm:spPr/>
    </dgm:pt>
    <dgm:pt modelId="{93F19CB5-A196-494B-879E-EE04EBA0545C}" type="pres">
      <dgm:prSet presAssocID="{B1094A9B-6254-4EA8-93A1-349598371190}" presName="hierChild2" presStyleCnt="0"/>
      <dgm:spPr/>
    </dgm:pt>
    <dgm:pt modelId="{A685BBAC-E0EF-43A6-B2F6-9B5657F121DD}" type="pres">
      <dgm:prSet presAssocID="{0C45240C-D107-4126-8A81-948F05F9BEB6}" presName="hierRoot1" presStyleCnt="0"/>
      <dgm:spPr/>
    </dgm:pt>
    <dgm:pt modelId="{14583075-D023-44B5-ADEB-8ED3D4FB95F8}" type="pres">
      <dgm:prSet presAssocID="{0C45240C-D107-4126-8A81-948F05F9BEB6}" presName="composite" presStyleCnt="0"/>
      <dgm:spPr/>
    </dgm:pt>
    <dgm:pt modelId="{891145CA-36CF-44A5-87C4-504D3B571E73}" type="pres">
      <dgm:prSet presAssocID="{0C45240C-D107-4126-8A81-948F05F9BEB6}" presName="background" presStyleLbl="node0" presStyleIdx="2" presStyleCnt="3"/>
      <dgm:spPr/>
    </dgm:pt>
    <dgm:pt modelId="{7D731E05-0132-4F48-B4C9-D6DB7328F0E0}" type="pres">
      <dgm:prSet presAssocID="{0C45240C-D107-4126-8A81-948F05F9BEB6}" presName="text" presStyleLbl="fgAcc0" presStyleIdx="2" presStyleCnt="3">
        <dgm:presLayoutVars>
          <dgm:chPref val="3"/>
        </dgm:presLayoutVars>
      </dgm:prSet>
      <dgm:spPr/>
    </dgm:pt>
    <dgm:pt modelId="{D83C44D1-914E-441C-96C5-7DA65D2A938E}" type="pres">
      <dgm:prSet presAssocID="{0C45240C-D107-4126-8A81-948F05F9BEB6}" presName="hierChild2" presStyleCnt="0"/>
      <dgm:spPr/>
    </dgm:pt>
  </dgm:ptLst>
  <dgm:cxnLst>
    <dgm:cxn modelId="{BB4F531F-D094-468D-9C6B-92F3518D4CD3}" type="presOf" srcId="{C1B48773-933D-4C4E-8B05-2A1A9A0508F9}" destId="{C3CEE3F4-B11D-41A6-A11B-60A1D36AA159}" srcOrd="0" destOrd="0" presId="urn:microsoft.com/office/officeart/2005/8/layout/hierarchy1"/>
    <dgm:cxn modelId="{8F4FDA34-CADA-4563-AED5-F7AAB2FF1157}" type="presOf" srcId="{B1094A9B-6254-4EA8-93A1-349598371190}" destId="{74D90205-A8A9-483B-AD0F-6CE3C53F84A6}" srcOrd="0" destOrd="0" presId="urn:microsoft.com/office/officeart/2005/8/layout/hierarchy1"/>
    <dgm:cxn modelId="{0BAB5F68-A058-4D86-9F97-ADDAE767A493}" srcId="{C1B48773-933D-4C4E-8B05-2A1A9A0508F9}" destId="{B1094A9B-6254-4EA8-93A1-349598371190}" srcOrd="1" destOrd="0" parTransId="{67DF31EB-2CA0-4463-A193-6D0C66F4D373}" sibTransId="{AC307D5A-475C-47FE-9110-E8B39592DBF6}"/>
    <dgm:cxn modelId="{B0FE5D4F-5E1E-4CAB-AC66-534297662478}" type="presOf" srcId="{0C45240C-D107-4126-8A81-948F05F9BEB6}" destId="{7D731E05-0132-4F48-B4C9-D6DB7328F0E0}" srcOrd="0" destOrd="0" presId="urn:microsoft.com/office/officeart/2005/8/layout/hierarchy1"/>
    <dgm:cxn modelId="{DA6F0F8F-C07D-4D0C-96DC-DE622FED0C2A}" type="presOf" srcId="{705AB63D-D35A-4BC1-AF0A-0DBF51E22CCF}" destId="{57398116-64BB-417B-A80E-FD94BEED937B}" srcOrd="0" destOrd="0" presId="urn:microsoft.com/office/officeart/2005/8/layout/hierarchy1"/>
    <dgm:cxn modelId="{FF9439AE-315C-4431-A362-009ECEA606A8}" srcId="{C1B48773-933D-4C4E-8B05-2A1A9A0508F9}" destId="{0C45240C-D107-4126-8A81-948F05F9BEB6}" srcOrd="2" destOrd="0" parTransId="{29426C88-E63C-4EDC-BA5F-709BBFDD5EF2}" sibTransId="{9BB66A90-3364-4C77-BC05-79BEEAECD681}"/>
    <dgm:cxn modelId="{375DA6D2-DD68-4954-88EA-4A95CA1BB963}" srcId="{C1B48773-933D-4C4E-8B05-2A1A9A0508F9}" destId="{705AB63D-D35A-4BC1-AF0A-0DBF51E22CCF}" srcOrd="0" destOrd="0" parTransId="{57330BCF-6E9C-4232-BF4B-D29326BDB55F}" sibTransId="{63B98BDE-A79F-4895-9D26-1DDED761C5FD}"/>
    <dgm:cxn modelId="{17CAFA40-B859-49E6-9C94-A733103CC084}" type="presParOf" srcId="{C3CEE3F4-B11D-41A6-A11B-60A1D36AA159}" destId="{0868C4C9-4B89-4364-ABDC-913665541ED3}" srcOrd="0" destOrd="0" presId="urn:microsoft.com/office/officeart/2005/8/layout/hierarchy1"/>
    <dgm:cxn modelId="{BB886791-3D00-449F-95A5-2FBB80AE1292}" type="presParOf" srcId="{0868C4C9-4B89-4364-ABDC-913665541ED3}" destId="{822FCCDE-371A-4845-8287-BBD188EF3990}" srcOrd="0" destOrd="0" presId="urn:microsoft.com/office/officeart/2005/8/layout/hierarchy1"/>
    <dgm:cxn modelId="{82276D1A-6DA0-46B7-9633-192BB07917E2}" type="presParOf" srcId="{822FCCDE-371A-4845-8287-BBD188EF3990}" destId="{D1F9B057-427C-47A6-A293-A7DB8222C6A7}" srcOrd="0" destOrd="0" presId="urn:microsoft.com/office/officeart/2005/8/layout/hierarchy1"/>
    <dgm:cxn modelId="{DA7C99C8-780B-43B0-A9C2-57416400B70E}" type="presParOf" srcId="{822FCCDE-371A-4845-8287-BBD188EF3990}" destId="{57398116-64BB-417B-A80E-FD94BEED937B}" srcOrd="1" destOrd="0" presId="urn:microsoft.com/office/officeart/2005/8/layout/hierarchy1"/>
    <dgm:cxn modelId="{7B8407B6-FE04-4D06-948A-B7035EEE124A}" type="presParOf" srcId="{0868C4C9-4B89-4364-ABDC-913665541ED3}" destId="{49ECF459-82B6-41A0-A2A1-479A68BE8F03}" srcOrd="1" destOrd="0" presId="urn:microsoft.com/office/officeart/2005/8/layout/hierarchy1"/>
    <dgm:cxn modelId="{E9DB313C-C1D7-4C71-892D-16E4AB30D842}" type="presParOf" srcId="{C3CEE3F4-B11D-41A6-A11B-60A1D36AA159}" destId="{C1C60B18-5AD7-421E-832B-94E3D3617C91}" srcOrd="1" destOrd="0" presId="urn:microsoft.com/office/officeart/2005/8/layout/hierarchy1"/>
    <dgm:cxn modelId="{2C975F83-E9D6-4E10-BBBF-3F39DFAC5966}" type="presParOf" srcId="{C1C60B18-5AD7-421E-832B-94E3D3617C91}" destId="{AD69119E-15CB-4A13-AA64-DB1E7FFA3198}" srcOrd="0" destOrd="0" presId="urn:microsoft.com/office/officeart/2005/8/layout/hierarchy1"/>
    <dgm:cxn modelId="{77327A37-B490-47D9-9132-33E9625E64F5}" type="presParOf" srcId="{AD69119E-15CB-4A13-AA64-DB1E7FFA3198}" destId="{E3497F2F-02FE-406C-90AB-4B3647ABF67F}" srcOrd="0" destOrd="0" presId="urn:microsoft.com/office/officeart/2005/8/layout/hierarchy1"/>
    <dgm:cxn modelId="{CD5F4D98-26FC-4677-A3CB-653639AAE49F}" type="presParOf" srcId="{AD69119E-15CB-4A13-AA64-DB1E7FFA3198}" destId="{74D90205-A8A9-483B-AD0F-6CE3C53F84A6}" srcOrd="1" destOrd="0" presId="urn:microsoft.com/office/officeart/2005/8/layout/hierarchy1"/>
    <dgm:cxn modelId="{DE582CA3-3377-471C-8F54-2D5B953E0FF6}" type="presParOf" srcId="{C1C60B18-5AD7-421E-832B-94E3D3617C91}" destId="{93F19CB5-A196-494B-879E-EE04EBA0545C}" srcOrd="1" destOrd="0" presId="urn:microsoft.com/office/officeart/2005/8/layout/hierarchy1"/>
    <dgm:cxn modelId="{1B7FE02D-5D2B-40AC-846D-5E918FFF7BDC}" type="presParOf" srcId="{C3CEE3F4-B11D-41A6-A11B-60A1D36AA159}" destId="{A685BBAC-E0EF-43A6-B2F6-9B5657F121DD}" srcOrd="2" destOrd="0" presId="urn:microsoft.com/office/officeart/2005/8/layout/hierarchy1"/>
    <dgm:cxn modelId="{294B2EE1-E8DB-471C-8F11-1244726C5C46}" type="presParOf" srcId="{A685BBAC-E0EF-43A6-B2F6-9B5657F121DD}" destId="{14583075-D023-44B5-ADEB-8ED3D4FB95F8}" srcOrd="0" destOrd="0" presId="urn:microsoft.com/office/officeart/2005/8/layout/hierarchy1"/>
    <dgm:cxn modelId="{A3760C64-BBE9-4F51-9279-69E6D890FA2F}" type="presParOf" srcId="{14583075-D023-44B5-ADEB-8ED3D4FB95F8}" destId="{891145CA-36CF-44A5-87C4-504D3B571E73}" srcOrd="0" destOrd="0" presId="urn:microsoft.com/office/officeart/2005/8/layout/hierarchy1"/>
    <dgm:cxn modelId="{8089F827-26B9-44D7-BEA6-59899B8CC968}" type="presParOf" srcId="{14583075-D023-44B5-ADEB-8ED3D4FB95F8}" destId="{7D731E05-0132-4F48-B4C9-D6DB7328F0E0}" srcOrd="1" destOrd="0" presId="urn:microsoft.com/office/officeart/2005/8/layout/hierarchy1"/>
    <dgm:cxn modelId="{72BA2E55-3C0B-4BF2-B5DE-3236EF2E4EDC}" type="presParOf" srcId="{A685BBAC-E0EF-43A6-B2F6-9B5657F121DD}" destId="{D83C44D1-914E-441C-96C5-7DA65D2A938E}"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F0D75-DB15-4636-B2B8-9C4F834E32FE}">
      <dsp:nvSpPr>
        <dsp:cNvPr id="0" name=""/>
        <dsp:cNvSpPr/>
      </dsp:nvSpPr>
      <dsp:spPr>
        <a:xfrm>
          <a:off x="1211" y="1484091"/>
          <a:ext cx="4252420" cy="2700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4B0708-5D90-40EE-B34A-5B64404C7D3D}">
      <dsp:nvSpPr>
        <dsp:cNvPr id="0" name=""/>
        <dsp:cNvSpPr/>
      </dsp:nvSpPr>
      <dsp:spPr>
        <a:xfrm>
          <a:off x="473702" y="1932957"/>
          <a:ext cx="4252420" cy="27002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Once you have downloaded and installed/extracted the folder, you can directly run Arduino.exe, which will take you to its IDE.</a:t>
          </a:r>
        </a:p>
      </dsp:txBody>
      <dsp:txXfrm>
        <a:off x="552791" y="2012046"/>
        <a:ext cx="4094242" cy="2542109"/>
      </dsp:txXfrm>
    </dsp:sp>
    <dsp:sp modelId="{8010258C-CF68-4E94-B48A-173C4DB9B7AE}">
      <dsp:nvSpPr>
        <dsp:cNvPr id="0" name=""/>
        <dsp:cNvSpPr/>
      </dsp:nvSpPr>
      <dsp:spPr>
        <a:xfrm>
          <a:off x="5198614" y="1484091"/>
          <a:ext cx="4252420" cy="27002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424FB-6BC1-48FF-B73F-6379F347A07A}">
      <dsp:nvSpPr>
        <dsp:cNvPr id="0" name=""/>
        <dsp:cNvSpPr/>
      </dsp:nvSpPr>
      <dsp:spPr>
        <a:xfrm>
          <a:off x="5671105" y="1932957"/>
          <a:ext cx="4252420" cy="27002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The IDE will look like the shown screenshot.</a:t>
          </a:r>
        </a:p>
      </dsp:txBody>
      <dsp:txXfrm>
        <a:off x="5750194" y="2012046"/>
        <a:ext cx="4094242" cy="2542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50E6-2C12-46A5-B7BF-A566D278F427}">
      <dsp:nvSpPr>
        <dsp:cNvPr id="0" name=""/>
        <dsp:cNvSpPr/>
      </dsp:nvSpPr>
      <dsp:spPr>
        <a:xfrm>
          <a:off x="0" y="994067"/>
          <a:ext cx="9924738" cy="1835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74B07-3928-4FB4-8E47-94F49E7DA987}">
      <dsp:nvSpPr>
        <dsp:cNvPr id="0" name=""/>
        <dsp:cNvSpPr/>
      </dsp:nvSpPr>
      <dsp:spPr>
        <a:xfrm>
          <a:off x="555148" y="1406987"/>
          <a:ext cx="1009360" cy="1009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CE518-CBB1-413A-B4FB-3F0D23D1030E}">
      <dsp:nvSpPr>
        <dsp:cNvPr id="0" name=""/>
        <dsp:cNvSpPr/>
      </dsp:nvSpPr>
      <dsp:spPr>
        <a:xfrm>
          <a:off x="2119656" y="994067"/>
          <a:ext cx="7805081" cy="18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25" tIns="194225" rIns="194225" bIns="194225" numCol="1" spcCol="1270" anchor="ctr" anchorCtr="0">
          <a:noAutofit/>
        </a:bodyPr>
        <a:lstStyle/>
        <a:p>
          <a:pPr marL="0" lvl="0" indent="0" algn="l" defTabSz="1111250">
            <a:lnSpc>
              <a:spcPct val="100000"/>
            </a:lnSpc>
            <a:spcBef>
              <a:spcPct val="0"/>
            </a:spcBef>
            <a:spcAft>
              <a:spcPct val="35000"/>
            </a:spcAft>
            <a:buNone/>
          </a:pPr>
          <a:r>
            <a:rPr lang="en-US" sz="2500" kern="1200"/>
            <a:t>Before you start programming, double check that correct board is selected under Tools </a:t>
          </a:r>
          <a:r>
            <a:rPr lang="en-US" sz="2500" kern="1200">
              <a:sym typeface="Wingdings" panose="05000000000000000000" pitchFamily="2" charset="2"/>
            </a:rPr>
            <a:t></a:t>
          </a:r>
          <a:r>
            <a:rPr lang="en-US" sz="2500" kern="1200"/>
            <a:t> Board.</a:t>
          </a:r>
        </a:p>
      </dsp:txBody>
      <dsp:txXfrm>
        <a:off x="2119656" y="994067"/>
        <a:ext cx="7805081" cy="1835200"/>
      </dsp:txXfrm>
    </dsp:sp>
    <dsp:sp modelId="{345BCF5C-DF85-40C0-BB96-A4D71062A696}">
      <dsp:nvSpPr>
        <dsp:cNvPr id="0" name=""/>
        <dsp:cNvSpPr/>
      </dsp:nvSpPr>
      <dsp:spPr>
        <a:xfrm>
          <a:off x="0" y="3288068"/>
          <a:ext cx="9924738" cy="18352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7E459-10C3-4B23-B277-5BB882997D3B}">
      <dsp:nvSpPr>
        <dsp:cNvPr id="0" name=""/>
        <dsp:cNvSpPr/>
      </dsp:nvSpPr>
      <dsp:spPr>
        <a:xfrm>
          <a:off x="555148" y="3700988"/>
          <a:ext cx="1009360" cy="1009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DE5DD8-01AD-4D3F-B0FA-0DC7C81258BA}">
      <dsp:nvSpPr>
        <dsp:cNvPr id="0" name=""/>
        <dsp:cNvSpPr/>
      </dsp:nvSpPr>
      <dsp:spPr>
        <a:xfrm>
          <a:off x="2119656" y="3288068"/>
          <a:ext cx="7805081" cy="183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225" tIns="194225" rIns="194225" bIns="194225" numCol="1" spcCol="1270" anchor="ctr" anchorCtr="0">
          <a:noAutofit/>
        </a:bodyPr>
        <a:lstStyle/>
        <a:p>
          <a:pPr marL="0" lvl="0" indent="0" algn="l" defTabSz="1111250">
            <a:lnSpc>
              <a:spcPct val="100000"/>
            </a:lnSpc>
            <a:spcBef>
              <a:spcPct val="0"/>
            </a:spcBef>
            <a:spcAft>
              <a:spcPct val="35000"/>
            </a:spcAft>
            <a:buNone/>
          </a:pPr>
          <a:r>
            <a:rPr lang="en-US" sz="2500" kern="1200"/>
            <a:t>Now, you can start playing with Arduino.</a:t>
          </a:r>
        </a:p>
      </dsp:txBody>
      <dsp:txXfrm>
        <a:off x="2119656" y="3288068"/>
        <a:ext cx="7805081" cy="1835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9B057-427C-47A6-A293-A7DB8222C6A7}">
      <dsp:nvSpPr>
        <dsp:cNvPr id="0" name=""/>
        <dsp:cNvSpPr/>
      </dsp:nvSpPr>
      <dsp:spPr>
        <a:xfrm>
          <a:off x="0" y="2009228"/>
          <a:ext cx="2834195" cy="1799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98116-64BB-417B-A80E-FD94BEED937B}">
      <dsp:nvSpPr>
        <dsp:cNvPr id="0" name=""/>
        <dsp:cNvSpPr/>
      </dsp:nvSpPr>
      <dsp:spPr>
        <a:xfrm>
          <a:off x="314910" y="2308393"/>
          <a:ext cx="2834195" cy="17997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The Arduino Uno can be programmed with the Arduino software. Select "Arduino Uno from the Tools &gt; Board menu (according to the microcontroller on your board).</a:t>
          </a:r>
          <a:endParaRPr lang="en-US" sz="1600" kern="1200"/>
        </a:p>
      </dsp:txBody>
      <dsp:txXfrm>
        <a:off x="367622" y="2361105"/>
        <a:ext cx="2728771" cy="1694289"/>
      </dsp:txXfrm>
    </dsp:sp>
    <dsp:sp modelId="{E3497F2F-02FE-406C-90AB-4B3647ABF67F}">
      <dsp:nvSpPr>
        <dsp:cNvPr id="0" name=""/>
        <dsp:cNvSpPr/>
      </dsp:nvSpPr>
      <dsp:spPr>
        <a:xfrm>
          <a:off x="3464016" y="2009228"/>
          <a:ext cx="2834195" cy="1799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D90205-A8A9-483B-AD0F-6CE3C53F84A6}">
      <dsp:nvSpPr>
        <dsp:cNvPr id="0" name=""/>
        <dsp:cNvSpPr/>
      </dsp:nvSpPr>
      <dsp:spPr>
        <a:xfrm>
          <a:off x="3778926" y="2308393"/>
          <a:ext cx="2834195" cy="17997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All the peripheral connected with Computers are using Serial Port.</a:t>
          </a:r>
        </a:p>
      </dsp:txBody>
      <dsp:txXfrm>
        <a:off x="3831638" y="2361105"/>
        <a:ext cx="2728771" cy="1694289"/>
      </dsp:txXfrm>
    </dsp:sp>
    <dsp:sp modelId="{891145CA-36CF-44A5-87C4-504D3B571E73}">
      <dsp:nvSpPr>
        <dsp:cNvPr id="0" name=""/>
        <dsp:cNvSpPr/>
      </dsp:nvSpPr>
      <dsp:spPr>
        <a:xfrm>
          <a:off x="6928032" y="2009228"/>
          <a:ext cx="2834195" cy="17997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731E05-0132-4F48-B4C9-D6DB7328F0E0}">
      <dsp:nvSpPr>
        <dsp:cNvPr id="0" name=""/>
        <dsp:cNvSpPr/>
      </dsp:nvSpPr>
      <dsp:spPr>
        <a:xfrm>
          <a:off x="7242942" y="2308393"/>
          <a:ext cx="2834195" cy="17997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You can check port for Arduino Uno in Device Manger.</a:t>
          </a:r>
        </a:p>
      </dsp:txBody>
      <dsp:txXfrm>
        <a:off x="7295654" y="2361105"/>
        <a:ext cx="2728771" cy="169428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FDD0A-8E9A-403A-8A26-3515633FB2A5}" type="datetimeFigureOut">
              <a:rPr lang="en-US" smtClean="0"/>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01E2C-B751-4C38-A4F8-4A97733E0BA7}" type="slidenum">
              <a:rPr lang="en-US" smtClean="0"/>
              <a:t>‹#›</a:t>
            </a:fld>
            <a:endParaRPr lang="en-US"/>
          </a:p>
        </p:txBody>
      </p:sp>
    </p:spTree>
    <p:extLst>
      <p:ext uri="{BB962C8B-B14F-4D97-AF65-F5344CB8AC3E}">
        <p14:creationId xmlns:p14="http://schemas.microsoft.com/office/powerpoint/2010/main" val="362049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electronics-engineering/8051-microcontroller-architec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eeksforgeeks.org/computer-organization-architecture/computer-organization-risc-and-cis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computer-organization-architecture/harvard-architectur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geeksforgeeks.org/computer-organization-architecture/computer-organization-von-neumann-architectur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C093-C3B0-855C-A37D-2EAEF4360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D578A-F261-FDEF-B7B0-7959C11A1E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698F0-A07F-F02A-6F6B-A0CCB5F05C6E}"/>
              </a:ext>
            </a:extLst>
          </p:cNvPr>
          <p:cNvSpPr>
            <a:spLocks noGrp="1"/>
          </p:cNvSpPr>
          <p:nvPr>
            <p:ph type="body" idx="1"/>
          </p:nvPr>
        </p:nvSpPr>
        <p:spPr/>
        <p:txBody>
          <a:bodyPr/>
          <a:lstStyle/>
          <a:p>
            <a:pPr indent="457200" algn="just">
              <a:lnSpc>
                <a:spcPct val="150000"/>
              </a:lnSpc>
            </a:pPr>
            <a:r>
              <a:rPr lang="vi-VN" sz="2800" b="0" i="0" dirty="0">
                <a:solidFill>
                  <a:srgbClr val="444B52"/>
                </a:solidFill>
                <a:effectLst/>
                <a:highlight>
                  <a:srgbClr val="FFFFFF"/>
                </a:highlight>
                <a:latin typeface="Roboto" panose="02000000000000000000" pitchFamily="2" charset="0"/>
              </a:rPr>
              <a:t>Bit – viết tắt của binary digit,  là đơn vị nhỏ nhất dùng để biểu thị những thông tin trong máy tính và là đơn vị cơ bản dùng để đo lượng thông tin trong hệ thống hoặc tính dung lượng của bộ nhớ, ví dụ như ổ cứng, thẻ nhớ, USB, RAM… Mỗi bit là một chữ số nhị phân 0 hoặc 1, đồng thời thể hiện một trong hai trạng thái tắt hoặc mở tương ứng của cổng luận lí nằm trong mạch điện tử.</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6C292D-0043-A932-22F6-F74D4569FDDF}"/>
              </a:ext>
            </a:extLst>
          </p:cNvPr>
          <p:cNvSpPr>
            <a:spLocks noGrp="1"/>
          </p:cNvSpPr>
          <p:nvPr>
            <p:ph type="sldNum" sz="quarter" idx="5"/>
          </p:nvPr>
        </p:nvSpPr>
        <p:spPr/>
        <p:txBody>
          <a:bodyPr/>
          <a:lstStyle/>
          <a:p>
            <a:fld id="{37D01E2C-B751-4C38-A4F8-4A97733E0BA7}" type="slidenum">
              <a:rPr lang="en-US" smtClean="0"/>
              <a:t>1</a:t>
            </a:fld>
            <a:endParaRPr lang="en-US"/>
          </a:p>
        </p:txBody>
      </p:sp>
    </p:spTree>
    <p:extLst>
      <p:ext uri="{BB962C8B-B14F-4D97-AF65-F5344CB8AC3E}">
        <p14:creationId xmlns:p14="http://schemas.microsoft.com/office/powerpoint/2010/main" val="1440008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EC858-934F-0A9D-4F93-8625A2FA1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B71CC-D897-78C2-DAD5-C79C1B1A2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9CDDC-D536-3382-60AF-B8D7518622DD}"/>
              </a:ext>
            </a:extLst>
          </p:cNvPr>
          <p:cNvSpPr>
            <a:spLocks noGrp="1"/>
          </p:cNvSpPr>
          <p:nvPr>
            <p:ph type="body" idx="1"/>
          </p:nvPr>
        </p:nvSpPr>
        <p:spPr/>
        <p:txBody>
          <a:bodyPr/>
          <a:lstStyle/>
          <a:p>
            <a:r>
              <a:rPr lang="vi-VN" b="1" dirty="0">
                <a:highlight>
                  <a:srgbClr val="FFFFFF"/>
                </a:highlight>
              </a:rPr>
              <a:t>📌 Vi điều khiển để làm gì?</a:t>
            </a:r>
          </a:p>
          <a:p>
            <a:r>
              <a:rPr lang="vi-VN" dirty="0">
                <a:highlight>
                  <a:srgbClr val="FFFFFF"/>
                </a:highlight>
              </a:rPr>
              <a:t>Vi điều khiển được dùng để </a:t>
            </a:r>
            <a:r>
              <a:rPr lang="vi-VN" b="1" dirty="0">
                <a:highlight>
                  <a:srgbClr val="FFFFFF"/>
                </a:highlight>
              </a:rPr>
              <a:t>điều khiển thiết bị điện tử</a:t>
            </a:r>
            <a:r>
              <a:rPr lang="vi-VN" dirty="0">
                <a:highlight>
                  <a:srgbClr val="FFFFFF"/>
                </a:highlight>
              </a:rPr>
              <a:t> theo chương trình mà ta viết. Nó giống như một “máy tính thu nhỏ” nằm trong con chip, chuyên xử lý những công việc cụ thể.</a:t>
            </a:r>
          </a:p>
          <a:p>
            <a:r>
              <a:rPr lang="vi-VN" b="1" dirty="0">
                <a:highlight>
                  <a:srgbClr val="FFFFFF"/>
                </a:highlight>
              </a:rPr>
              <a:t>🔧 Một số ứng dụng thực tế:</a:t>
            </a:r>
          </a:p>
          <a:p>
            <a:r>
              <a:rPr lang="vi-VN" b="1" dirty="0">
                <a:highlight>
                  <a:srgbClr val="FFFFFF"/>
                </a:highlight>
              </a:rPr>
              <a:t>Trong gia đình:</a:t>
            </a:r>
            <a:r>
              <a:rPr lang="vi-VN" dirty="0">
                <a:highlight>
                  <a:srgbClr val="FFFFFF"/>
                </a:highlight>
              </a:rPr>
              <a:t> bật/tắt máy giặt, lò vi sóng, điều hòa, tivi.</a:t>
            </a:r>
          </a:p>
          <a:p>
            <a:r>
              <a:rPr lang="vi-VN" b="1" dirty="0">
                <a:highlight>
                  <a:srgbClr val="FFFFFF"/>
                </a:highlight>
              </a:rPr>
              <a:t>Trong xe hơi:</a:t>
            </a:r>
            <a:r>
              <a:rPr lang="vi-VN" dirty="0">
                <a:highlight>
                  <a:srgbClr val="FFFFFF"/>
                </a:highlight>
              </a:rPr>
              <a:t> điều khiển phanh ABS, túi khí, kim xăng, hệ thống đèn.</a:t>
            </a:r>
          </a:p>
          <a:p>
            <a:r>
              <a:rPr lang="vi-VN" b="1" dirty="0">
                <a:highlight>
                  <a:srgbClr val="FFFFFF"/>
                </a:highlight>
              </a:rPr>
              <a:t>Trong thiết bị y tế:</a:t>
            </a:r>
            <a:r>
              <a:rPr lang="vi-VN" dirty="0">
                <a:highlight>
                  <a:srgbClr val="FFFFFF"/>
                </a:highlight>
              </a:rPr>
              <a:t> máy đo huyết áp, máy trợ thở.</a:t>
            </a:r>
          </a:p>
          <a:p>
            <a:r>
              <a:rPr lang="vi-VN" b="1" dirty="0">
                <a:highlight>
                  <a:srgbClr val="FFFFFF"/>
                </a:highlight>
              </a:rPr>
              <a:t>Trong công nghiệp:</a:t>
            </a:r>
            <a:r>
              <a:rPr lang="vi-VN" dirty="0">
                <a:highlight>
                  <a:srgbClr val="FFFFFF"/>
                </a:highlight>
              </a:rPr>
              <a:t> robot, dây chuyền sản xuất, cảm biến nhiệt độ/áp suất.</a:t>
            </a:r>
          </a:p>
          <a:p>
            <a:r>
              <a:rPr lang="vi-VN" b="1" dirty="0">
                <a:highlight>
                  <a:srgbClr val="FFFFFF"/>
                </a:highlight>
              </a:rPr>
              <a:t>Trong đồ chơi/thiết bị nhỏ:</a:t>
            </a:r>
            <a:r>
              <a:rPr lang="vi-VN" dirty="0">
                <a:highlight>
                  <a:srgbClr val="FFFFFF"/>
                </a:highlight>
              </a:rPr>
              <a:t> drone, xe điều khiển, đồng hồ điện tử.</a:t>
            </a:r>
          </a:p>
          <a:p>
            <a:r>
              <a:rPr lang="vi-VN" dirty="0">
                <a:highlight>
                  <a:srgbClr val="FFFFFF"/>
                </a:highlight>
              </a:rPr>
              <a:t>👉 Nói ngắn gọn:</a:t>
            </a:r>
            <a:br>
              <a:rPr lang="vi-VN" dirty="0">
                <a:highlight>
                  <a:srgbClr val="FFFFFF"/>
                </a:highlight>
              </a:rPr>
            </a:br>
            <a:r>
              <a:rPr lang="vi-VN" b="1" dirty="0">
                <a:highlight>
                  <a:srgbClr val="FFFFFF"/>
                </a:highlight>
              </a:rPr>
              <a:t>Vi điều khiển được dùng để “ra lệnh” cho các thiết bị hoạt động đúng theo ý muốn (bật/tắt, đo lường, giao tiếp, tính toán).</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C05224D-9E49-DB98-E9D7-6A157211B21F}"/>
              </a:ext>
            </a:extLst>
          </p:cNvPr>
          <p:cNvSpPr>
            <a:spLocks noGrp="1"/>
          </p:cNvSpPr>
          <p:nvPr>
            <p:ph type="sldNum" sz="quarter" idx="5"/>
          </p:nvPr>
        </p:nvSpPr>
        <p:spPr/>
        <p:txBody>
          <a:bodyPr/>
          <a:lstStyle/>
          <a:p>
            <a:fld id="{37D01E2C-B751-4C38-A4F8-4A97733E0BA7}" type="slidenum">
              <a:rPr lang="en-US" smtClean="0"/>
              <a:t>10</a:t>
            </a:fld>
            <a:endParaRPr lang="en-US"/>
          </a:p>
        </p:txBody>
      </p:sp>
    </p:spTree>
    <p:extLst>
      <p:ext uri="{BB962C8B-B14F-4D97-AF65-F5344CB8AC3E}">
        <p14:creationId xmlns:p14="http://schemas.microsoft.com/office/powerpoint/2010/main" val="1415834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FEE0D-D3A2-8F96-2C33-92E985BEFE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F4A931-7077-2F46-A66E-09D4B9BD6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C311B-8332-4413-C4C2-A7187C1C23FF}"/>
              </a:ext>
            </a:extLst>
          </p:cNvPr>
          <p:cNvSpPr>
            <a:spLocks noGrp="1"/>
          </p:cNvSpPr>
          <p:nvPr>
            <p:ph type="body" idx="1"/>
          </p:nvPr>
        </p:nvSpPr>
        <p:spPr/>
        <p:txBody>
          <a:bodyPr/>
          <a:lstStyle/>
          <a:p>
            <a:r>
              <a:rPr lang="vi-VN" b="1" dirty="0">
                <a:highlight>
                  <a:srgbClr val="FFFFFF"/>
                </a:highlight>
              </a:rPr>
              <a:t>Nguồn gốc:</a:t>
            </a:r>
            <a:r>
              <a:rPr lang="vi-VN" dirty="0">
                <a:highlight>
                  <a:srgbClr val="FFFFFF"/>
                </a:highlight>
              </a:rPr>
              <a:t> Vi điều khiển 8051 được phát minh ban đầu bởi </a:t>
            </a:r>
            <a:r>
              <a:rPr lang="vi-VN" b="1" dirty="0">
                <a:highlight>
                  <a:srgbClr val="FFFFFF"/>
                </a:highlight>
              </a:rPr>
              <a:t>Intel</a:t>
            </a:r>
            <a:r>
              <a:rPr lang="vi-VN" dirty="0">
                <a:highlight>
                  <a:srgbClr val="FFFFFF"/>
                </a:highlight>
              </a:rPr>
              <a:t>. Đây là một trong những họ vi điều khiển được sử dụng rộng rãi nhất trên thế giới.</a:t>
            </a:r>
          </a:p>
          <a:p>
            <a:r>
              <a:rPr lang="vi-VN" b="1" dirty="0">
                <a:highlight>
                  <a:srgbClr val="FFFFFF"/>
                </a:highlight>
              </a:rPr>
              <a:t>Các thành viên khác:</a:t>
            </a:r>
            <a:r>
              <a:rPr lang="vi-VN" dirty="0">
                <a:highlight>
                  <a:srgbClr val="FFFFFF"/>
                </a:highlight>
              </a:rPr>
              <a:t> Tài liệu đề cập đến hai thành viên khác trong họ 8051:</a:t>
            </a:r>
          </a:p>
          <a:p>
            <a:r>
              <a:rPr lang="vi-VN" b="1" dirty="0">
                <a:highlight>
                  <a:srgbClr val="FFFFFF"/>
                </a:highlight>
              </a:rPr>
              <a:t>8052:</a:t>
            </a:r>
            <a:r>
              <a:rPr lang="vi-VN" dirty="0">
                <a:highlight>
                  <a:srgbClr val="FFFFFF"/>
                </a:highlight>
              </a:rPr>
              <a:t> Phiên bản nâng cấp của 8051. Nó có 3 bộ định thời (timers) và 256 byte RAM, nhiều hơn so với 8051 truyền thống. Nó cũng có đầy đủ các tính năng của 8051. Dòng 8051 có thể được coi là một phiên bản "con" (subset) của 8052.</a:t>
            </a:r>
          </a:p>
          <a:p>
            <a:r>
              <a:rPr lang="vi-VN" b="1" dirty="0">
                <a:highlight>
                  <a:srgbClr val="FFFFFF"/>
                </a:highlight>
              </a:rPr>
              <a:t>8031:</a:t>
            </a:r>
            <a:r>
              <a:rPr lang="vi-VN" dirty="0">
                <a:highlight>
                  <a:srgbClr val="FFFFFF"/>
                </a:highlight>
              </a:rPr>
              <a:t> Đây là phiên bản không có bộ nhớ ROM tích hợp (ROM less). Để chạy được, nó cần phải kết nối với một bộ nhớ ROM bên ngoài có dung lượng lên đến 64KB.</a:t>
            </a:r>
          </a:p>
          <a:p>
            <a:r>
              <a:rPr lang="vi-VN" b="1" dirty="0">
                <a:highlight>
                  <a:srgbClr val="FFFFFF"/>
                </a:highlight>
              </a:rPr>
              <a:t>Loại bộ nhớ:</a:t>
            </a:r>
            <a:r>
              <a:rPr lang="vi-VN" dirty="0">
                <a:highlight>
                  <a:srgbClr val="FFFFFF"/>
                </a:highlight>
              </a:rPr>
              <a:t> Vi điều khiển 8051 sử dụng hai loại bộ nhớ chính: </a:t>
            </a:r>
            <a:r>
              <a:rPr lang="vi-VN" b="1" dirty="0">
                <a:highlight>
                  <a:srgbClr val="FFFFFF"/>
                </a:highlight>
              </a:rPr>
              <a:t>NV-RAM</a:t>
            </a:r>
            <a:r>
              <a:rPr lang="vi-VN" dirty="0">
                <a:highlight>
                  <a:srgbClr val="FFFFFF"/>
                </a:highlight>
              </a:rPr>
              <a:t>, </a:t>
            </a:r>
            <a:r>
              <a:rPr lang="vi-VN" b="1" dirty="0">
                <a:highlight>
                  <a:srgbClr val="FFFFFF"/>
                </a:highlight>
              </a:rPr>
              <a:t>UV-EPROM</a:t>
            </a:r>
            <a:r>
              <a:rPr lang="vi-VN" dirty="0">
                <a:highlight>
                  <a:srgbClr val="FFFFFF"/>
                </a:highlight>
              </a:rPr>
              <a:t> và </a:t>
            </a:r>
            <a:r>
              <a:rPr lang="vi-VN" b="1" dirty="0">
                <a:highlight>
                  <a:srgbClr val="FFFFFF"/>
                </a:highlight>
              </a:rPr>
              <a:t>Flash</a:t>
            </a:r>
            <a:r>
              <a:rPr lang="vi-VN" dirty="0">
                <a:highlight>
                  <a:srgbClr val="FFFFFF"/>
                </a:highlight>
              </a:rPr>
              <a:t>. Đây là các loại bộ nhớ không bị mất dữ liệu khi ngắt nguồn điện, dùng để lưu trữ chương trình (code) mà vi điều khiển sẽ thực thi.</a:t>
            </a:r>
          </a:p>
          <a:p>
            <a:pPr fontAlgn="base"/>
            <a:r>
              <a:rPr lang="en-US" sz="1200" b="0" i="0" kern="1200" dirty="0">
                <a:solidFill>
                  <a:schemeClr val="tx1"/>
                </a:solidFill>
                <a:effectLst/>
                <a:latin typeface="+mn-lt"/>
                <a:ea typeface="+mn-ea"/>
                <a:cs typeface="+mn-cs"/>
              </a:rPr>
              <a:t>https://www.geeksforgeeks.org/electronics-engineering/introduction-to-8051-microcontroller/</a:t>
            </a:r>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97AAAB24-F00E-4A1D-7593-08BBCEE69BAC}"/>
              </a:ext>
            </a:extLst>
          </p:cNvPr>
          <p:cNvSpPr>
            <a:spLocks noGrp="1"/>
          </p:cNvSpPr>
          <p:nvPr>
            <p:ph type="sldNum" sz="quarter" idx="5"/>
          </p:nvPr>
        </p:nvSpPr>
        <p:spPr/>
        <p:txBody>
          <a:bodyPr/>
          <a:lstStyle/>
          <a:p>
            <a:fld id="{37D01E2C-B751-4C38-A4F8-4A97733E0BA7}" type="slidenum">
              <a:rPr lang="en-US" smtClean="0"/>
              <a:t>11</a:t>
            </a:fld>
            <a:endParaRPr lang="en-US"/>
          </a:p>
        </p:txBody>
      </p:sp>
    </p:spTree>
    <p:extLst>
      <p:ext uri="{BB962C8B-B14F-4D97-AF65-F5344CB8AC3E}">
        <p14:creationId xmlns:p14="http://schemas.microsoft.com/office/powerpoint/2010/main" val="44813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CD32-A0EF-A41C-98BC-66D9E84D9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DEEA20-062A-D5D2-8389-05FD318D6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66E919-8726-6F4E-AEC3-0346BCB4E1A2}"/>
              </a:ext>
            </a:extLst>
          </p:cNvPr>
          <p:cNvSpPr>
            <a:spLocks noGrp="1"/>
          </p:cNvSpPr>
          <p:nvPr>
            <p:ph type="body" idx="1"/>
          </p:nvPr>
        </p:nvSpPr>
        <p:spPr/>
        <p:txBody>
          <a:bodyPr/>
          <a:lstStyle/>
          <a:p>
            <a:r>
              <a:rPr lang="vi-VN" b="1" dirty="0">
                <a:highlight>
                  <a:srgbClr val="FFFFFF"/>
                </a:highlight>
              </a:rPr>
              <a:t>Định nghĩa</a:t>
            </a:r>
            <a:r>
              <a:rPr lang="vi-VN" dirty="0">
                <a:highlight>
                  <a:srgbClr val="FFFFFF"/>
                </a:highlight>
              </a:rPr>
              <a:t>: PIC là tên gọi của một loại vi điều khiển được phát triển bởi công ty </a:t>
            </a:r>
            <a:r>
              <a:rPr lang="vi-VN" b="1" dirty="0">
                <a:highlight>
                  <a:srgbClr val="FFFFFF"/>
                </a:highlight>
              </a:rPr>
              <a:t>Microchip Technology</a:t>
            </a:r>
            <a:r>
              <a:rPr lang="vi-VN" dirty="0">
                <a:highlight>
                  <a:srgbClr val="FFFFFF"/>
                </a:highlight>
              </a:rPr>
              <a:t>. Tên gọi này được dùng để phân loại các loại chip vi điều khiển đơn của họ.</a:t>
            </a:r>
          </a:p>
          <a:p>
            <a:r>
              <a:rPr lang="vi-VN" b="1" dirty="0">
                <a:highlight>
                  <a:srgbClr val="FFFFFF"/>
                </a:highlight>
              </a:rPr>
              <a:t>Thành công</a:t>
            </a:r>
            <a:r>
              <a:rPr lang="vi-VN" dirty="0">
                <a:highlight>
                  <a:srgbClr val="FFFFFF"/>
                </a:highlight>
              </a:rPr>
              <a:t>: Các vi điều khiển PIC đặc biệt thành công trong phân khúc </a:t>
            </a:r>
            <a:r>
              <a:rPr lang="vi-VN" b="1" dirty="0">
                <a:highlight>
                  <a:srgbClr val="FFFFFF"/>
                </a:highlight>
              </a:rPr>
              <a:t>vi điều khiển 8-bit</a:t>
            </a:r>
            <a:r>
              <a:rPr lang="vi-VN" dirty="0">
                <a:highlight>
                  <a:srgbClr val="FFFFFF"/>
                </a:highlight>
              </a:rPr>
              <a:t>.</a:t>
            </a:r>
          </a:p>
          <a:p>
            <a:r>
              <a:rPr lang="vi-VN" b="1" dirty="0">
                <a:highlight>
                  <a:srgbClr val="FFFFFF"/>
                </a:highlight>
              </a:rPr>
              <a:t>Sự phổ biến</a:t>
            </a:r>
            <a:r>
              <a:rPr lang="vi-VN" dirty="0">
                <a:highlight>
                  <a:srgbClr val="FFFFFF"/>
                </a:highlight>
              </a:rPr>
              <a:t>: Chúng rất phổ biến không chỉ với những người có sở thích (hobbyists) mà còn trong công nghiệp.</a:t>
            </a:r>
          </a:p>
          <a:p>
            <a:r>
              <a:rPr lang="vi-VN" b="1" dirty="0">
                <a:highlight>
                  <a:srgbClr val="FFFFFF"/>
                </a:highlight>
              </a:rPr>
              <a:t>Lý do phổ biến</a:t>
            </a:r>
            <a:r>
              <a:rPr lang="vi-VN" dirty="0">
                <a:highlight>
                  <a:srgbClr val="FFFFFF"/>
                </a:highlight>
              </a:rPr>
              <a:t>:</a:t>
            </a:r>
          </a:p>
          <a:p>
            <a:r>
              <a:rPr lang="vi-VN" b="1" dirty="0">
                <a:highlight>
                  <a:srgbClr val="FFFFFF"/>
                </a:highlight>
              </a:rPr>
              <a:t>Khả năng sẵn có rộng rãi</a:t>
            </a:r>
            <a:r>
              <a:rPr lang="vi-VN" dirty="0">
                <a:highlight>
                  <a:srgbClr val="FFFFFF"/>
                </a:highlight>
              </a:rPr>
              <a:t>: Dễ dàng tìm mua ở nhiều nơi.</a:t>
            </a:r>
          </a:p>
          <a:p>
            <a:r>
              <a:rPr lang="vi-VN" b="1" dirty="0">
                <a:highlight>
                  <a:srgbClr val="FFFFFF"/>
                </a:highlight>
              </a:rPr>
              <a:t>Giá thành thấp</a:t>
            </a:r>
            <a:r>
              <a:rPr lang="vi-VN" dirty="0">
                <a:highlight>
                  <a:srgbClr val="FFFFFF"/>
                </a:highlight>
              </a:rPr>
              <a:t>: Chi phí sản xuất và mua sắm thấp.</a:t>
            </a:r>
          </a:p>
          <a:p>
            <a:r>
              <a:rPr lang="vi-VN" b="1" dirty="0">
                <a:highlight>
                  <a:srgbClr val="FFFFFF"/>
                </a:highlight>
              </a:rPr>
              <a:t>Cộng đồng người dùng lớn</a:t>
            </a:r>
            <a:r>
              <a:rPr lang="vi-VN" dirty="0">
                <a:highlight>
                  <a:srgbClr val="FFFFFF"/>
                </a:highlight>
              </a:rPr>
              <a:t>: Có một cộng đồng lớn hỗ trợ, giúp việc học và sử dụng trở nên dễ dàng hơn.</a:t>
            </a:r>
          </a:p>
          <a:p>
            <a:r>
              <a:rPr lang="vi-VN" b="1" dirty="0">
                <a:highlight>
                  <a:srgbClr val="FFFFFF"/>
                </a:highlight>
              </a:rPr>
              <a:t>Khả năng lập trình nối tiếp</a:t>
            </a:r>
            <a:r>
              <a:rPr lang="vi-VN" dirty="0">
                <a:highlight>
                  <a:srgbClr val="FFFFFF"/>
                </a:highlight>
              </a:rPr>
              <a:t>: Dễ dàng nạp chương trình (program) cho chip.</a:t>
            </a:r>
          </a:p>
          <a:p>
            <a:pPr fontAlgn="base"/>
            <a:endParaRPr lang="en-US" sz="1200" b="0" i="0" kern="1200" dirty="0">
              <a:solidFill>
                <a:schemeClr val="tx1"/>
              </a:solidFill>
              <a:effectLst/>
              <a:highlight>
                <a:srgbClr val="FFFFFF"/>
              </a:highlight>
              <a:latin typeface="+mn-lt"/>
              <a:ea typeface="+mn-ea"/>
              <a:cs typeface="+mn-cs"/>
            </a:endParaRPr>
          </a:p>
          <a:p>
            <a:r>
              <a:rPr lang="vi-VN" b="1" dirty="0"/>
              <a:t>PIC</a:t>
            </a:r>
            <a:r>
              <a:rPr lang="vi-VN" dirty="0"/>
              <a:t> là từ viết tắt của </a:t>
            </a:r>
            <a:r>
              <a:rPr lang="vi-VN" b="1" dirty="0"/>
              <a:t>Peripheral Interface Controller</a:t>
            </a:r>
            <a:r>
              <a:rPr lang="vi-VN" dirty="0"/>
              <a:t>, một loại vi điều khiển do công ty </a:t>
            </a:r>
            <a:r>
              <a:rPr lang="vi-VN" b="1" dirty="0"/>
              <a:t>Microchip Technology</a:t>
            </a:r>
            <a:r>
              <a:rPr lang="vi-VN" dirty="0"/>
              <a:t> sản xuất.</a:t>
            </a:r>
          </a:p>
          <a:p>
            <a:r>
              <a:rPr lang="vi-VN" dirty="0"/>
              <a:t>Chúng đặc biệt thành công trong phân khúc </a:t>
            </a:r>
            <a:r>
              <a:rPr lang="vi-VN" b="1" dirty="0"/>
              <a:t>vi điều khiển 8-bit</a:t>
            </a:r>
            <a:r>
              <a:rPr lang="vi-VN" dirty="0"/>
              <a:t>.</a:t>
            </a:r>
          </a:p>
          <a:p>
            <a:r>
              <a:rPr lang="vi-VN" dirty="0"/>
              <a:t>Vi điều khiển PIC rất phổ biến trong cả giới đam mê điện tử và các ngành công nghiệp.</a:t>
            </a:r>
          </a:p>
          <a:p>
            <a:r>
              <a:rPr lang="vi-VN" dirty="0"/>
              <a:t>Sự phổ biến này là nhờ vào </a:t>
            </a:r>
            <a:r>
              <a:rPr lang="vi-VN" b="1" dirty="0"/>
              <a:t>giá thành thấp, khả năng sẵn có rộng rãi, có một cộng đồng người dùng lớn</a:t>
            </a:r>
            <a:r>
              <a:rPr lang="vi-VN" dirty="0"/>
              <a:t> và khả năng </a:t>
            </a:r>
            <a:r>
              <a:rPr lang="vi-VN" b="1" dirty="0"/>
              <a:t>lập trình nối tiếp</a:t>
            </a:r>
            <a:r>
              <a:rPr lang="vi-VN" dirty="0"/>
              <a:t> dễ dàng.</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DE59D799-F565-AFBA-210F-D268259F5C11}"/>
              </a:ext>
            </a:extLst>
          </p:cNvPr>
          <p:cNvSpPr>
            <a:spLocks noGrp="1"/>
          </p:cNvSpPr>
          <p:nvPr>
            <p:ph type="sldNum" sz="quarter" idx="5"/>
          </p:nvPr>
        </p:nvSpPr>
        <p:spPr/>
        <p:txBody>
          <a:bodyPr/>
          <a:lstStyle/>
          <a:p>
            <a:fld id="{37D01E2C-B751-4C38-A4F8-4A97733E0BA7}" type="slidenum">
              <a:rPr lang="en-US" smtClean="0"/>
              <a:t>12</a:t>
            </a:fld>
            <a:endParaRPr lang="en-US"/>
          </a:p>
        </p:txBody>
      </p:sp>
    </p:spTree>
    <p:extLst>
      <p:ext uri="{BB962C8B-B14F-4D97-AF65-F5344CB8AC3E}">
        <p14:creationId xmlns:p14="http://schemas.microsoft.com/office/powerpoint/2010/main" val="165384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1FCFB-558A-4547-7607-C8CB8AB6E0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9A37-5B2A-3AC5-7A8B-28986EC1E5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36E78-755A-B5EF-5B44-10FE2FDF5AFE}"/>
              </a:ext>
            </a:extLst>
          </p:cNvPr>
          <p:cNvSpPr>
            <a:spLocks noGrp="1"/>
          </p:cNvSpPr>
          <p:nvPr>
            <p:ph type="body" idx="1"/>
          </p:nvPr>
        </p:nvSpPr>
        <p:spPr/>
        <p:txBody>
          <a:bodyPr/>
          <a:lstStyle/>
          <a:p>
            <a:r>
              <a:rPr lang="vi-VN" b="1" dirty="0">
                <a:highlight>
                  <a:srgbClr val="FFFFFF"/>
                </a:highlight>
              </a:rPr>
              <a:t>Tên gọi và kiến trúc:</a:t>
            </a:r>
            <a:r>
              <a:rPr lang="vi-VN" dirty="0">
                <a:highlight>
                  <a:srgbClr val="FFFFFF"/>
                </a:highlight>
              </a:rPr>
              <a:t> </a:t>
            </a:r>
            <a:r>
              <a:rPr lang="vi-VN" b="1" dirty="0">
                <a:highlight>
                  <a:srgbClr val="FFFFFF"/>
                </a:highlight>
              </a:rPr>
              <a:t>AVR</a:t>
            </a:r>
            <a:r>
              <a:rPr lang="vi-VN" dirty="0">
                <a:highlight>
                  <a:srgbClr val="FFFFFF"/>
                </a:highlight>
              </a:rPr>
              <a:t> là viết tắt của </a:t>
            </a:r>
            <a:r>
              <a:rPr lang="vi-VN" b="1" dirty="0">
                <a:highlight>
                  <a:srgbClr val="FFFFFF"/>
                </a:highlight>
              </a:rPr>
              <a:t>Advanced Virtual RISC</a:t>
            </a:r>
            <a:r>
              <a:rPr lang="vi-VN" dirty="0">
                <a:highlight>
                  <a:srgbClr val="FFFFFF"/>
                </a:highlight>
              </a:rPr>
              <a:t>. Đây là một loại vi điều khiển sử dụng </a:t>
            </a:r>
            <a:r>
              <a:rPr lang="vi-VN" b="1" dirty="0">
                <a:highlight>
                  <a:srgbClr val="FFFFFF"/>
                </a:highlight>
              </a:rPr>
              <a:t>kiến trúc Harvard</a:t>
            </a:r>
            <a:r>
              <a:rPr lang="vi-VN" dirty="0">
                <a:highlight>
                  <a:srgbClr val="FFFFFF"/>
                </a:highlight>
              </a:rPr>
              <a:t> tùy chỉnh, thuộc loại </a:t>
            </a:r>
            <a:r>
              <a:rPr lang="vi-VN" b="1" dirty="0">
                <a:highlight>
                  <a:srgbClr val="FFFFFF"/>
                </a:highlight>
              </a:rPr>
              <a:t>8-bit RISC</a:t>
            </a:r>
            <a:r>
              <a:rPr lang="vi-VN" dirty="0">
                <a:highlight>
                  <a:srgbClr val="FFFFFF"/>
                </a:highlight>
              </a:rPr>
              <a:t> và là chip đơn (solitary chip).</a:t>
            </a:r>
          </a:p>
          <a:p>
            <a:r>
              <a:rPr lang="vi-VN" b="1" dirty="0">
                <a:highlight>
                  <a:srgbClr val="FFFFFF"/>
                </a:highlight>
              </a:rPr>
              <a:t>Lịch sử và nhà sản xuất:</a:t>
            </a:r>
            <a:r>
              <a:rPr lang="vi-VN" dirty="0">
                <a:highlight>
                  <a:srgbClr val="FFFFFF"/>
                </a:highlight>
              </a:rPr>
              <a:t> Vi điều khiển AVR được phát minh vào năm </a:t>
            </a:r>
            <a:r>
              <a:rPr lang="vi-VN" b="1" dirty="0">
                <a:highlight>
                  <a:srgbClr val="FFFFFF"/>
                </a:highlight>
              </a:rPr>
              <a:t>1966</a:t>
            </a:r>
            <a:r>
              <a:rPr lang="vi-VN" dirty="0">
                <a:highlight>
                  <a:srgbClr val="FFFFFF"/>
                </a:highlight>
              </a:rPr>
              <a:t> bởi công ty </a:t>
            </a:r>
            <a:r>
              <a:rPr lang="vi-VN" b="1" dirty="0">
                <a:highlight>
                  <a:srgbClr val="FFFFFF"/>
                </a:highlight>
              </a:rPr>
              <a:t>Atmel</a:t>
            </a:r>
            <a:r>
              <a:rPr lang="vi-VN" dirty="0">
                <a:highlight>
                  <a:srgbClr val="FFFFFF"/>
                </a:highlight>
              </a:rPr>
              <a:t>.</a:t>
            </a:r>
          </a:p>
          <a:p>
            <a:r>
              <a:rPr lang="vi-VN" b="1" dirty="0">
                <a:highlight>
                  <a:srgbClr val="FFFFFF"/>
                </a:highlight>
              </a:rPr>
              <a:t>Điểm nổi bật:</a:t>
            </a:r>
            <a:endParaRPr lang="vi-VN" dirty="0">
              <a:highlight>
                <a:srgbClr val="FFFFFF"/>
              </a:highlight>
            </a:endParaRPr>
          </a:p>
          <a:p>
            <a:r>
              <a:rPr lang="vi-VN" b="1" dirty="0">
                <a:highlight>
                  <a:srgbClr val="FFFFFF"/>
                </a:highlight>
              </a:rPr>
              <a:t>Kiến trúc Harvard:</a:t>
            </a:r>
            <a:r>
              <a:rPr lang="vi-VN" dirty="0">
                <a:highlight>
                  <a:srgbClr val="FFFFFF"/>
                </a:highlight>
              </a:rPr>
              <a:t> Điều này có nghĩa là bộ nhớ chương trình (program) và bộ nhớ dữ liệu (data) được lưu trữ ở các không gian khác nhau và có thể được truy cập </a:t>
            </a:r>
            <a:r>
              <a:rPr lang="vi-VN" b="1" dirty="0">
                <a:highlight>
                  <a:srgbClr val="FFFFFF"/>
                </a:highlight>
              </a:rPr>
              <a:t>đồng thời</a:t>
            </a:r>
            <a:r>
              <a:rPr lang="vi-VN" dirty="0">
                <a:highlight>
                  <a:srgbClr val="FFFFFF"/>
                </a:highlight>
              </a:rPr>
              <a:t>. Điều này giúp tăng tốc độ xử lý.</a:t>
            </a:r>
          </a:p>
          <a:p>
            <a:r>
              <a:rPr lang="vi-VN" b="1" dirty="0">
                <a:highlight>
                  <a:srgbClr val="FFFFFF"/>
                </a:highlight>
              </a:rPr>
              <a:t>Bộ nhớ Flash trên chip:</a:t>
            </a:r>
            <a:r>
              <a:rPr lang="vi-VN" dirty="0">
                <a:highlight>
                  <a:srgbClr val="FFFFFF"/>
                </a:highlight>
              </a:rPr>
              <a:t> AVR là một trong những họ vi điều khiển tiên phong trong việc sử dụng </a:t>
            </a:r>
            <a:r>
              <a:rPr lang="vi-VN" b="1" dirty="0">
                <a:highlight>
                  <a:srgbClr val="FFFFFF"/>
                </a:highlight>
              </a:rPr>
              <a:t>bộ nhớ Flash trên chip</a:t>
            </a:r>
            <a:r>
              <a:rPr lang="vi-VN" dirty="0">
                <a:highlight>
                  <a:srgbClr val="FFFFFF"/>
                </a:highlight>
              </a:rPr>
              <a:t> để lưu trữ chương trình.</a:t>
            </a:r>
          </a:p>
          <a:p>
            <a:r>
              <a:rPr lang="vi-VN" b="1" dirty="0">
                <a:highlight>
                  <a:srgbClr val="FFFFFF"/>
                </a:highlight>
              </a:rPr>
              <a:t>Ưu điểm của Flash:</a:t>
            </a:r>
            <a:r>
              <a:rPr lang="vi-VN" dirty="0">
                <a:highlight>
                  <a:srgbClr val="FFFFFF"/>
                </a:highlight>
              </a:rPr>
              <a:t> So với các loại bộ nhớ cũ hơn như EPROM, EEPROM, hoặc ROM (thường được các vi điều khiển khác cùng thời sử dụng), bộ nhớ Flash là loại bộ nhớ có thể lập trình được và </a:t>
            </a:r>
            <a:r>
              <a:rPr lang="vi-VN" b="1" dirty="0">
                <a:highlight>
                  <a:srgbClr val="FFFFFF"/>
                </a:highlight>
              </a:rPr>
              <a:t>không bị mất dữ liệu</a:t>
            </a:r>
            <a:r>
              <a:rPr lang="vi-VN" dirty="0">
                <a:highlight>
                  <a:srgbClr val="FFFFFF"/>
                </a:highlight>
              </a:rPr>
              <a:t> khi mất điện (non-volatile). Điều này giúp việc nạp và sửa đổi chương trình dễ dàng hơn nhiều.</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18222661-4764-EEA6-F0C5-9EDA4AEA5367}"/>
              </a:ext>
            </a:extLst>
          </p:cNvPr>
          <p:cNvSpPr>
            <a:spLocks noGrp="1"/>
          </p:cNvSpPr>
          <p:nvPr>
            <p:ph type="sldNum" sz="quarter" idx="5"/>
          </p:nvPr>
        </p:nvSpPr>
        <p:spPr/>
        <p:txBody>
          <a:bodyPr/>
          <a:lstStyle/>
          <a:p>
            <a:fld id="{37D01E2C-B751-4C38-A4F8-4A97733E0BA7}" type="slidenum">
              <a:rPr lang="en-US" smtClean="0"/>
              <a:t>13</a:t>
            </a:fld>
            <a:endParaRPr lang="en-US"/>
          </a:p>
        </p:txBody>
      </p:sp>
    </p:spTree>
    <p:extLst>
      <p:ext uri="{BB962C8B-B14F-4D97-AF65-F5344CB8AC3E}">
        <p14:creationId xmlns:p14="http://schemas.microsoft.com/office/powerpoint/2010/main" val="22091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8545-1F0E-556C-FA74-F9574FFF79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C5B03-5322-1F07-840B-48D70EB893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382FD1-9993-CC9C-9BD6-E4565145A1AD}"/>
              </a:ext>
            </a:extLst>
          </p:cNvPr>
          <p:cNvSpPr>
            <a:spLocks noGrp="1"/>
          </p:cNvSpPr>
          <p:nvPr>
            <p:ph type="body" idx="1"/>
          </p:nvPr>
        </p:nvSpPr>
        <p:spPr/>
        <p:txBody>
          <a:bodyPr/>
          <a:lstStyle/>
          <a:p>
            <a:r>
              <a:rPr lang="vi-VN" b="1" dirty="0">
                <a:highlight>
                  <a:srgbClr val="FFFFFF"/>
                </a:highlight>
              </a:rPr>
              <a:t>Tên gọi và vai trò của công ty:</a:t>
            </a:r>
            <a:r>
              <a:rPr lang="vi-VN" dirty="0">
                <a:highlight>
                  <a:srgbClr val="FFFFFF"/>
                </a:highlight>
              </a:rPr>
              <a:t> </a:t>
            </a:r>
            <a:r>
              <a:rPr lang="vi-VN" b="1" dirty="0">
                <a:highlight>
                  <a:srgbClr val="FFFFFF"/>
                </a:highlight>
              </a:rPr>
              <a:t>ARM</a:t>
            </a:r>
            <a:r>
              <a:rPr lang="vi-VN" dirty="0">
                <a:highlight>
                  <a:srgbClr val="FFFFFF"/>
                </a:highlight>
              </a:rPr>
              <a:t> là tên một công ty chuyên thiết kế kiến trúc vi xử lý và vi điều khiển. Họ không trực tiếp sản xuất chip, mà cấp phép kiến trúc của mình cho các nhà sản xuất khác để họ chế tạo chip thực tế.</a:t>
            </a:r>
          </a:p>
          <a:p>
            <a:r>
              <a:rPr lang="vi-VN" b="1" dirty="0">
                <a:highlight>
                  <a:srgbClr val="FFFFFF"/>
                </a:highlight>
              </a:rPr>
              <a:t>Kiến trúc và lịch sử:</a:t>
            </a:r>
            <a:r>
              <a:rPr lang="vi-VN" dirty="0">
                <a:highlight>
                  <a:srgbClr val="FFFFFF"/>
                </a:highlight>
              </a:rPr>
              <a:t> </a:t>
            </a:r>
            <a:r>
              <a:rPr lang="vi-VN" b="1" dirty="0">
                <a:highlight>
                  <a:srgbClr val="FFFFFF"/>
                </a:highlight>
              </a:rPr>
              <a:t>ARM</a:t>
            </a:r>
            <a:r>
              <a:rPr lang="vi-VN" dirty="0">
                <a:highlight>
                  <a:srgbClr val="FFFFFF"/>
                </a:highlight>
              </a:rPr>
              <a:t> thực chất là một kiến trúc </a:t>
            </a:r>
            <a:r>
              <a:rPr lang="vi-VN" b="1" dirty="0">
                <a:highlight>
                  <a:srgbClr val="FFFFFF"/>
                </a:highlight>
              </a:rPr>
              <a:t>RISC 32-bit</a:t>
            </a:r>
            <a:r>
              <a:rPr lang="vi-VN" dirty="0">
                <a:highlight>
                  <a:srgbClr val="FFFFFF"/>
                </a:highlight>
              </a:rPr>
              <a:t> thực thụ. Nó được phát triển lần đầu tiên vào năm </a:t>
            </a:r>
            <a:r>
              <a:rPr lang="vi-VN" b="1" dirty="0">
                <a:highlight>
                  <a:srgbClr val="FFFFFF"/>
                </a:highlight>
              </a:rPr>
              <a:t>1980</a:t>
            </a:r>
            <a:r>
              <a:rPr lang="vi-VN" dirty="0">
                <a:highlight>
                  <a:srgbClr val="FFFFFF"/>
                </a:highlight>
              </a:rPr>
              <a:t> bởi công ty </a:t>
            </a:r>
            <a:r>
              <a:rPr lang="vi-VN" b="1" dirty="0">
                <a:highlight>
                  <a:srgbClr val="FFFFFF"/>
                </a:highlight>
              </a:rPr>
              <a:t>Acorn Computers Ltd</a:t>
            </a:r>
            <a:r>
              <a:rPr lang="vi-VN" dirty="0">
                <a:highlight>
                  <a:srgbClr val="FFFFFF"/>
                </a:highlight>
              </a:rPr>
              <a:t>.</a:t>
            </a:r>
          </a:p>
          <a:p>
            <a:r>
              <a:rPr lang="vi-VN" b="1" dirty="0">
                <a:highlight>
                  <a:srgbClr val="FFFFFF"/>
                </a:highlight>
              </a:rPr>
              <a:t>Đặc điểm nổi bật:</a:t>
            </a:r>
            <a:r>
              <a:rPr lang="vi-VN" dirty="0">
                <a:highlight>
                  <a:srgbClr val="FFFFFF"/>
                </a:highlight>
              </a:rPr>
              <a:t> Các bộ vi xử lý nền tảng ARM không có bộ nhớ </a:t>
            </a:r>
            <a:r>
              <a:rPr lang="vi-VN" b="1" dirty="0">
                <a:highlight>
                  <a:srgbClr val="FFFFFF"/>
                </a:highlight>
              </a:rPr>
              <a:t>flash tích hợp sẵn</a:t>
            </a:r>
            <a:r>
              <a:rPr lang="vi-VN" dirty="0">
                <a:highlight>
                  <a:srgbClr val="FFFFFF"/>
                </a:highlight>
              </a:rPr>
              <a:t>. Chúng được thiết kế đặc biệt để sử dụng trong các thiết bị vi điều khiển.</a:t>
            </a:r>
          </a:p>
          <a:p>
            <a:r>
              <a:rPr lang="vi-VN" dirty="0">
                <a:highlight>
                  <a:srgbClr val="FFFFFF"/>
                </a:highlight>
              </a:rPr>
              <a:t>Tóm lại, </a:t>
            </a:r>
            <a:r>
              <a:rPr lang="vi-VN" b="1" dirty="0">
                <a:highlight>
                  <a:srgbClr val="FFFFFF"/>
                </a:highlight>
              </a:rPr>
              <a:t>ARM</a:t>
            </a:r>
            <a:r>
              <a:rPr lang="vi-VN" dirty="0">
                <a:highlight>
                  <a:srgbClr val="FFFFFF"/>
                </a:highlight>
              </a:rPr>
              <a:t> không phải là một vi điều khiển cụ thể, mà là một </a:t>
            </a:r>
            <a:r>
              <a:rPr lang="vi-VN" b="1" dirty="0">
                <a:highlight>
                  <a:srgbClr val="FFFFFF"/>
                </a:highlight>
              </a:rPr>
              <a:t>kiến trúc</a:t>
            </a:r>
            <a:r>
              <a:rPr lang="vi-VN" dirty="0">
                <a:highlight>
                  <a:srgbClr val="FFFFFF"/>
                </a:highlight>
              </a:rPr>
              <a:t> được cấp phép cho nhiều công ty để sản xuất các loại vi điều khiển và vi xử lý khác nhau. Kiến trúc này nổi tiếng với hiệu suất cao và hiệu quả năng lượng, đặc biệt là trong các thiết bị di động.</a:t>
            </a:r>
            <a:endParaRPr lang="en-US" dirty="0">
              <a:highlight>
                <a:srgbClr val="FFFFFF"/>
              </a:highlight>
            </a:endParaRPr>
          </a:p>
          <a:p>
            <a:endParaRPr lang="en-US" dirty="0">
              <a:highlight>
                <a:srgbClr val="FFFFFF"/>
              </a:highlight>
            </a:endParaRPr>
          </a:p>
          <a:p>
            <a:r>
              <a:rPr lang="vi-VN" b="1" dirty="0"/>
              <a:t>ARM</a:t>
            </a:r>
            <a:r>
              <a:rPr lang="vi-VN" dirty="0"/>
              <a:t> (viết tắt của </a:t>
            </a:r>
            <a:r>
              <a:rPr lang="vi-VN" b="1" dirty="0"/>
              <a:t>Advanced RISC Machine</a:t>
            </a:r>
            <a:r>
              <a:rPr lang="vi-VN" dirty="0"/>
              <a:t> hoặc </a:t>
            </a:r>
            <a:r>
              <a:rPr lang="vi-VN" b="1" dirty="0"/>
              <a:t>Acorn RISC Machine</a:t>
            </a:r>
            <a:r>
              <a:rPr lang="vi-VN" dirty="0"/>
              <a:t>) là một họ kiến trúc bộ xử lý máy tính dựa trên kiến trúc </a:t>
            </a:r>
            <a:r>
              <a:rPr lang="vi-VN" b="1" dirty="0"/>
              <a:t>RISC</a:t>
            </a:r>
            <a:r>
              <a:rPr lang="vi-VN" dirty="0"/>
              <a:t> (Reduced Instruction Set Computer).</a:t>
            </a:r>
          </a:p>
          <a:p>
            <a:r>
              <a:rPr lang="vi-VN" dirty="0"/>
              <a:t>ARM không tự sản xuất chip mà chỉ thiết kế kiến trúc và bán bản quyền cho các công ty khác như Apple, Samsung, Qualcomm, v.v. Các công ty này sẽ tùy chỉnh, phát triển và sản xuất chip dựa trên nền tảng kiến trúc của ARM.</a:t>
            </a:r>
          </a:p>
          <a:p>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316AC03C-211F-4650-4EE7-96FC375DC8D3}"/>
              </a:ext>
            </a:extLst>
          </p:cNvPr>
          <p:cNvSpPr>
            <a:spLocks noGrp="1"/>
          </p:cNvSpPr>
          <p:nvPr>
            <p:ph type="sldNum" sz="quarter" idx="5"/>
          </p:nvPr>
        </p:nvSpPr>
        <p:spPr/>
        <p:txBody>
          <a:bodyPr/>
          <a:lstStyle/>
          <a:p>
            <a:fld id="{37D01E2C-B751-4C38-A4F8-4A97733E0BA7}" type="slidenum">
              <a:rPr lang="en-US" smtClean="0"/>
              <a:t>14</a:t>
            </a:fld>
            <a:endParaRPr lang="en-US"/>
          </a:p>
        </p:txBody>
      </p:sp>
    </p:spTree>
    <p:extLst>
      <p:ext uri="{BB962C8B-B14F-4D97-AF65-F5344CB8AC3E}">
        <p14:creationId xmlns:p14="http://schemas.microsoft.com/office/powerpoint/2010/main" val="1595103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0F148-7118-B7D0-D3C2-9FE47B782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8A5E5-B9EF-1E25-9099-DE129746D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3B11B-B89F-A64B-5896-D212F5127F5F}"/>
              </a:ext>
            </a:extLst>
          </p:cNvPr>
          <p:cNvSpPr>
            <a:spLocks noGrp="1"/>
          </p:cNvSpPr>
          <p:nvPr>
            <p:ph type="body" idx="1"/>
          </p:nvPr>
        </p:nvSpPr>
        <p:spPr/>
        <p:txBody>
          <a:bodyPr/>
          <a:lstStyle/>
          <a:p>
            <a:pPr rtl="0"/>
            <a:r>
              <a:rPr lang="vi-VN" sz="1200" b="1" kern="1200" dirty="0">
                <a:solidFill>
                  <a:schemeClr val="tx1"/>
                </a:solidFill>
                <a:effectLst/>
                <a:highlight>
                  <a:srgbClr val="FFFFFF"/>
                </a:highlight>
                <a:latin typeface="+mn-lt"/>
                <a:ea typeface="+mn-ea"/>
                <a:cs typeface="+mn-cs"/>
              </a:rPr>
              <a:t>Arduino là một bảng vi điều khiển</a:t>
            </a:r>
          </a:p>
          <a:p>
            <a:pPr rtl="0"/>
            <a:r>
              <a:rPr lang="vi-VN" sz="1200" b="1" kern="1200" dirty="0">
                <a:solidFill>
                  <a:schemeClr val="tx1"/>
                </a:solidFill>
                <a:effectLst/>
                <a:highlight>
                  <a:srgbClr val="FFFFFF"/>
                </a:highlight>
                <a:latin typeface="+mn-lt"/>
                <a:ea typeface="+mn-ea"/>
                <a:cs typeface="+mn-cs"/>
              </a:rPr>
              <a:t>Arduino</a:t>
            </a:r>
            <a:r>
              <a:rPr lang="vi-VN" sz="1200" kern="1200" dirty="0">
                <a:solidFill>
                  <a:schemeClr val="tx1"/>
                </a:solidFill>
                <a:effectLst/>
                <a:highlight>
                  <a:srgbClr val="FFFFFF"/>
                </a:highlight>
                <a:latin typeface="+mn-lt"/>
                <a:ea typeface="+mn-ea"/>
                <a:cs typeface="+mn-cs"/>
              </a:rPr>
              <a:t> là một bảng mạch (board) vi điều khiển.</a:t>
            </a:r>
          </a:p>
          <a:p>
            <a:pPr rtl="0"/>
            <a:r>
              <a:rPr lang="vi-VN" sz="1200" kern="1200" dirty="0">
                <a:solidFill>
                  <a:schemeClr val="tx1"/>
                </a:solidFill>
                <a:effectLst/>
                <a:highlight>
                  <a:srgbClr val="FFFFFF"/>
                </a:highlight>
                <a:latin typeface="+mn-lt"/>
                <a:ea typeface="+mn-ea"/>
                <a:cs typeface="+mn-cs"/>
              </a:rPr>
              <a:t>Bảng mạch này có sẵn </a:t>
            </a:r>
            <a:r>
              <a:rPr lang="vi-VN" sz="1200" b="1" kern="1200" dirty="0">
                <a:solidFill>
                  <a:schemeClr val="tx1"/>
                </a:solidFill>
                <a:effectLst/>
                <a:highlight>
                  <a:srgbClr val="FFFFFF"/>
                </a:highlight>
                <a:latin typeface="+mn-lt"/>
                <a:ea typeface="+mn-ea"/>
                <a:cs typeface="+mn-cs"/>
              </a:rPr>
              <a:t>nguồn điện tích hợp</a:t>
            </a:r>
            <a:r>
              <a:rPr lang="vi-VN" sz="1200" kern="1200" dirty="0">
                <a:solidFill>
                  <a:schemeClr val="tx1"/>
                </a:solidFill>
                <a:effectLst/>
                <a:highlight>
                  <a:srgbClr val="FFFFFF"/>
                </a:highlight>
                <a:latin typeface="+mn-lt"/>
                <a:ea typeface="+mn-ea"/>
                <a:cs typeface="+mn-cs"/>
              </a:rPr>
              <a:t>, một cổng </a:t>
            </a:r>
            <a:r>
              <a:rPr lang="vi-VN" sz="1200" b="1" kern="1200" dirty="0">
                <a:solidFill>
                  <a:schemeClr val="tx1"/>
                </a:solidFill>
                <a:effectLst/>
                <a:highlight>
                  <a:srgbClr val="FFFFFF"/>
                </a:highlight>
                <a:latin typeface="+mn-lt"/>
                <a:ea typeface="+mn-ea"/>
                <a:cs typeface="+mn-cs"/>
              </a:rPr>
              <a:t>USB</a:t>
            </a:r>
            <a:r>
              <a:rPr lang="vi-VN" sz="1200" kern="1200" dirty="0">
                <a:solidFill>
                  <a:schemeClr val="tx1"/>
                </a:solidFill>
                <a:effectLst/>
                <a:highlight>
                  <a:srgbClr val="FFFFFF"/>
                </a:highlight>
                <a:latin typeface="+mn-lt"/>
                <a:ea typeface="+mn-ea"/>
                <a:cs typeface="+mn-cs"/>
              </a:rPr>
              <a:t> để giao tiếp với máy tính, và một con chip vi điều khiển của hãng </a:t>
            </a:r>
            <a:r>
              <a:rPr lang="vi-VN" sz="1200" b="1" kern="1200" dirty="0">
                <a:solidFill>
                  <a:schemeClr val="tx1"/>
                </a:solidFill>
                <a:effectLst/>
                <a:highlight>
                  <a:srgbClr val="FFFFFF"/>
                </a:highlight>
                <a:latin typeface="+mn-lt"/>
                <a:ea typeface="+mn-ea"/>
                <a:cs typeface="+mn-cs"/>
              </a:rPr>
              <a:t>Atmel</a:t>
            </a:r>
            <a:r>
              <a:rPr lang="vi-VN" sz="1200" kern="1200" dirty="0">
                <a:solidFill>
                  <a:schemeClr val="tx1"/>
                </a:solidFill>
                <a:effectLst/>
                <a:highlight>
                  <a:srgbClr val="FFFFFF"/>
                </a:highlight>
                <a:latin typeface="+mn-lt"/>
                <a:ea typeface="+mn-ea"/>
                <a:cs typeface="+mn-cs"/>
              </a:rPr>
              <a:t> (thường là chip AVR).</a:t>
            </a:r>
          </a:p>
          <a:p>
            <a:pPr rtl="0"/>
            <a:r>
              <a:rPr lang="vi-VN" sz="1200" b="1" kern="1200" dirty="0">
                <a:solidFill>
                  <a:schemeClr val="tx1"/>
                </a:solidFill>
                <a:effectLst/>
                <a:highlight>
                  <a:srgbClr val="FFFFFF"/>
                </a:highlight>
                <a:latin typeface="+mn-lt"/>
                <a:ea typeface="+mn-ea"/>
                <a:cs typeface="+mn-cs"/>
              </a:rPr>
              <a:t>Mục đích sử dụng</a:t>
            </a:r>
          </a:p>
          <a:p>
            <a:pPr rtl="0"/>
            <a:r>
              <a:rPr lang="vi-VN" sz="1200" kern="1200" dirty="0">
                <a:solidFill>
                  <a:schemeClr val="tx1"/>
                </a:solidFill>
                <a:effectLst/>
                <a:highlight>
                  <a:srgbClr val="FFFFFF"/>
                </a:highlight>
                <a:latin typeface="+mn-lt"/>
                <a:ea typeface="+mn-ea"/>
                <a:cs typeface="+mn-cs"/>
              </a:rPr>
              <a:t>Arduino giúp đơn giản hóa việc tạo ra các hệ thống điều khiển.</a:t>
            </a:r>
          </a:p>
          <a:p>
            <a:pPr rtl="0"/>
            <a:r>
              <a:rPr lang="vi-VN" sz="1200" kern="1200" dirty="0">
                <a:solidFill>
                  <a:schemeClr val="tx1"/>
                </a:solidFill>
                <a:effectLst/>
                <a:highlight>
                  <a:srgbClr val="FFFFFF"/>
                </a:highlight>
                <a:latin typeface="+mn-lt"/>
                <a:ea typeface="+mn-ea"/>
                <a:cs typeface="+mn-cs"/>
              </a:rPr>
              <a:t>Nó cung cấp một bảng mạch tiêu chuẩn có thể dễ dàng lập trình và kết nối với các thiết bị khác, loại bỏ nhu cầu phải thiết kế và sản xuất các bảng mạch in (PCB) phức tạp.</a:t>
            </a:r>
          </a:p>
          <a:p>
            <a:pPr rtl="0"/>
            <a:r>
              <a:rPr lang="vi-VN" sz="1200" b="1" kern="1200" dirty="0">
                <a:solidFill>
                  <a:schemeClr val="tx1"/>
                </a:solidFill>
                <a:effectLst/>
                <a:highlight>
                  <a:srgbClr val="FFFFFF"/>
                </a:highlight>
                <a:latin typeface="+mn-lt"/>
                <a:ea typeface="+mn-ea"/>
                <a:cs typeface="+mn-cs"/>
              </a:rPr>
              <a:t>Phần cứng mã nguồn mở</a:t>
            </a:r>
          </a:p>
          <a:p>
            <a:pPr rtl="0"/>
            <a:r>
              <a:rPr lang="vi-VN" sz="1200" b="1" kern="1200" dirty="0">
                <a:solidFill>
                  <a:schemeClr val="tx1"/>
                </a:solidFill>
                <a:effectLst/>
                <a:highlight>
                  <a:srgbClr val="FFFFFF"/>
                </a:highlight>
                <a:latin typeface="+mn-lt"/>
                <a:ea typeface="+mn-ea"/>
                <a:cs typeface="+mn-cs"/>
              </a:rPr>
              <a:t>Arduino</a:t>
            </a:r>
            <a:r>
              <a:rPr lang="vi-VN" sz="1200" kern="1200" dirty="0">
                <a:solidFill>
                  <a:schemeClr val="tx1"/>
                </a:solidFill>
                <a:effectLst/>
                <a:highlight>
                  <a:srgbClr val="FFFFFF"/>
                </a:highlight>
                <a:latin typeface="+mn-lt"/>
                <a:ea typeface="+mn-ea"/>
                <a:cs typeface="+mn-cs"/>
              </a:rPr>
              <a:t> là một nền tảng </a:t>
            </a:r>
            <a:r>
              <a:rPr lang="vi-VN" sz="1200" b="1" kern="1200" dirty="0">
                <a:solidFill>
                  <a:schemeClr val="tx1"/>
                </a:solidFill>
                <a:effectLst/>
                <a:highlight>
                  <a:srgbClr val="FFFFFF"/>
                </a:highlight>
                <a:latin typeface="+mn-lt"/>
                <a:ea typeface="+mn-ea"/>
                <a:cs typeface="+mn-cs"/>
              </a:rPr>
              <a:t>phần cứng mã nguồn mở</a:t>
            </a:r>
            <a:r>
              <a:rPr lang="vi-VN" sz="1200" kern="1200" dirty="0">
                <a:solidFill>
                  <a:schemeClr val="tx1"/>
                </a:solidFill>
                <a:effectLst/>
                <a:highlight>
                  <a:srgbClr val="FFFFFF"/>
                </a:highlight>
                <a:latin typeface="+mn-lt"/>
                <a:ea typeface="+mn-ea"/>
                <a:cs typeface="+mn-cs"/>
              </a:rPr>
              <a:t>.</a:t>
            </a:r>
          </a:p>
          <a:p>
            <a:pPr rtl="0"/>
            <a:r>
              <a:rPr lang="vi-VN" sz="1200" kern="1200" dirty="0">
                <a:solidFill>
                  <a:schemeClr val="tx1"/>
                </a:solidFill>
                <a:effectLst/>
                <a:highlight>
                  <a:srgbClr val="FFFFFF"/>
                </a:highlight>
                <a:latin typeface="+mn-lt"/>
                <a:ea typeface="+mn-ea"/>
                <a:cs typeface="+mn-cs"/>
              </a:rPr>
              <a:t>Điều này có nghĩa là thiết kế của nó công khai. Bất kỳ ai cũng có thể xem, lấy chi tiết thiết kế, sửa đổi hoặc tự làm một bảng mạch Arduino cho riêng mình.</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FA5CD2F-182C-1A55-3207-BBC796A0BA86}"/>
              </a:ext>
            </a:extLst>
          </p:cNvPr>
          <p:cNvSpPr>
            <a:spLocks noGrp="1"/>
          </p:cNvSpPr>
          <p:nvPr>
            <p:ph type="sldNum" sz="quarter" idx="5"/>
          </p:nvPr>
        </p:nvSpPr>
        <p:spPr/>
        <p:txBody>
          <a:bodyPr/>
          <a:lstStyle/>
          <a:p>
            <a:fld id="{37D01E2C-B751-4C38-A4F8-4A97733E0BA7}" type="slidenum">
              <a:rPr lang="en-US" smtClean="0"/>
              <a:t>15</a:t>
            </a:fld>
            <a:endParaRPr lang="en-US"/>
          </a:p>
        </p:txBody>
      </p:sp>
    </p:spTree>
    <p:extLst>
      <p:ext uri="{BB962C8B-B14F-4D97-AF65-F5344CB8AC3E}">
        <p14:creationId xmlns:p14="http://schemas.microsoft.com/office/powerpoint/2010/main" val="2237840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DE503-DE03-8CA7-9CE3-EBA6AA5AA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7E67A2-89B7-8828-790E-26437A83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486217-4212-BBE2-F530-700D38A2E999}"/>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8AC65E4-CE71-1399-67A9-D36A21124527}"/>
              </a:ext>
            </a:extLst>
          </p:cNvPr>
          <p:cNvSpPr>
            <a:spLocks noGrp="1"/>
          </p:cNvSpPr>
          <p:nvPr>
            <p:ph type="sldNum" sz="quarter" idx="5"/>
          </p:nvPr>
        </p:nvSpPr>
        <p:spPr/>
        <p:txBody>
          <a:bodyPr/>
          <a:lstStyle/>
          <a:p>
            <a:fld id="{37D01E2C-B751-4C38-A4F8-4A97733E0BA7}" type="slidenum">
              <a:rPr lang="en-US" smtClean="0"/>
              <a:t>16</a:t>
            </a:fld>
            <a:endParaRPr lang="en-US"/>
          </a:p>
        </p:txBody>
      </p:sp>
    </p:spTree>
    <p:extLst>
      <p:ext uri="{BB962C8B-B14F-4D97-AF65-F5344CB8AC3E}">
        <p14:creationId xmlns:p14="http://schemas.microsoft.com/office/powerpoint/2010/main" val="2988791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28FD1-E901-7DEC-C340-C491C11EF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0FE47-2FBB-7263-E59D-CD40645B2D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464A3B-3E3B-484A-F0DB-96A74945110F}"/>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4338DD81-1E56-9C3A-2951-6CD6FA80AF5B}"/>
              </a:ext>
            </a:extLst>
          </p:cNvPr>
          <p:cNvSpPr>
            <a:spLocks noGrp="1"/>
          </p:cNvSpPr>
          <p:nvPr>
            <p:ph type="sldNum" sz="quarter" idx="5"/>
          </p:nvPr>
        </p:nvSpPr>
        <p:spPr/>
        <p:txBody>
          <a:bodyPr/>
          <a:lstStyle/>
          <a:p>
            <a:fld id="{37D01E2C-B751-4C38-A4F8-4A97733E0BA7}" type="slidenum">
              <a:rPr lang="en-US" smtClean="0"/>
              <a:t>17</a:t>
            </a:fld>
            <a:endParaRPr lang="en-US"/>
          </a:p>
        </p:txBody>
      </p:sp>
    </p:spTree>
    <p:extLst>
      <p:ext uri="{BB962C8B-B14F-4D97-AF65-F5344CB8AC3E}">
        <p14:creationId xmlns:p14="http://schemas.microsoft.com/office/powerpoint/2010/main" val="3169225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376B7-C67F-FEA0-30C1-843AB2801A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F9836-1D20-485C-9E36-4065F5090D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CCE56-BFC3-CC17-AC35-523E0D7F15A3}"/>
              </a:ext>
            </a:extLst>
          </p:cNvPr>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https://techexplorations.com/blog/arduino/guide-to-arduino-uno-r3-power/</a:t>
            </a:r>
          </a:p>
          <a:p>
            <a:pPr fontAlgn="base"/>
            <a:endParaRPr lang="en-US" sz="1200" b="0" i="0" kern="1200" dirty="0">
              <a:solidFill>
                <a:schemeClr val="tx1"/>
              </a:solidFill>
              <a:effectLst/>
              <a:latin typeface="+mn-lt"/>
              <a:ea typeface="+mn-ea"/>
              <a:cs typeface="+mn-cs"/>
            </a:endParaRPr>
          </a:p>
          <a:p>
            <a:pPr rtl="0"/>
            <a:r>
              <a:rPr lang="vi-VN" sz="1200" b="1" kern="1200" dirty="0">
                <a:solidFill>
                  <a:schemeClr val="tx1"/>
                </a:solidFill>
                <a:effectLst/>
                <a:latin typeface="+mn-lt"/>
                <a:ea typeface="+mn-ea"/>
                <a:cs typeface="+mn-cs"/>
              </a:rPr>
              <a:t>Các thành phần chính</a:t>
            </a:r>
          </a:p>
          <a:p>
            <a:pPr rtl="0"/>
            <a:r>
              <a:rPr lang="vi-VN" sz="1200" b="1" kern="1200" dirty="0">
                <a:solidFill>
                  <a:schemeClr val="tx1"/>
                </a:solidFill>
                <a:effectLst/>
                <a:latin typeface="+mn-lt"/>
                <a:ea typeface="+mn-ea"/>
                <a:cs typeface="+mn-cs"/>
              </a:rPr>
              <a:t>Cổng USB</a:t>
            </a:r>
            <a:r>
              <a:rPr lang="vi-VN" sz="1200" kern="1200" dirty="0">
                <a:solidFill>
                  <a:schemeClr val="tx1"/>
                </a:solidFill>
                <a:effectLst/>
                <a:latin typeface="+mn-lt"/>
                <a:ea typeface="+mn-ea"/>
                <a:cs typeface="+mn-cs"/>
              </a:rPr>
              <a:t>: Dùng để kết nối bo mạch với máy tính. 💻</a:t>
            </a:r>
          </a:p>
          <a:p>
            <a:pPr rtl="0"/>
            <a:r>
              <a:rPr lang="vi-VN" sz="1200" b="1" kern="1200" dirty="0">
                <a:solidFill>
                  <a:schemeClr val="tx1"/>
                </a:solidFill>
                <a:effectLst/>
                <a:latin typeface="+mn-lt"/>
                <a:ea typeface="+mn-ea"/>
                <a:cs typeface="+mn-cs"/>
              </a:rPr>
              <a:t>Polyfuse</a:t>
            </a:r>
            <a:r>
              <a:rPr lang="vi-VN" sz="1200" kern="1200" dirty="0">
                <a:solidFill>
                  <a:schemeClr val="tx1"/>
                </a:solidFill>
                <a:effectLst/>
                <a:latin typeface="+mn-lt"/>
                <a:ea typeface="+mn-ea"/>
                <a:cs typeface="+mn-cs"/>
              </a:rPr>
              <a:t>: Một cầu chì tự phục hồi, bảo vệ cổng USB của máy tính khỏi dòng điện quá lớn.</a:t>
            </a:r>
          </a:p>
          <a:p>
            <a:pPr rtl="0"/>
            <a:r>
              <a:rPr lang="vi-VN" sz="1200" b="1" kern="1200" dirty="0">
                <a:solidFill>
                  <a:schemeClr val="tx1"/>
                </a:solidFill>
                <a:effectLst/>
                <a:latin typeface="+mn-lt"/>
                <a:ea typeface="+mn-ea"/>
                <a:cs typeface="+mn-cs"/>
              </a:rPr>
              <a:t>Barrel connector</a:t>
            </a:r>
            <a:r>
              <a:rPr lang="vi-VN" sz="1200" kern="1200" dirty="0">
                <a:solidFill>
                  <a:schemeClr val="tx1"/>
                </a:solidFill>
                <a:effectLst/>
                <a:latin typeface="+mn-lt"/>
                <a:ea typeface="+mn-ea"/>
                <a:cs typeface="+mn-cs"/>
              </a:rPr>
              <a:t>: Cổng cắm nguồn điện bên ngoài, thường là pin hoặc adapter. 🔋</a:t>
            </a:r>
          </a:p>
          <a:p>
            <a:pPr rtl="0"/>
            <a:r>
              <a:rPr lang="vi-VN" sz="1200" b="1" kern="1200" dirty="0">
                <a:solidFill>
                  <a:schemeClr val="tx1"/>
                </a:solidFill>
                <a:effectLst/>
                <a:latin typeface="+mn-lt"/>
                <a:ea typeface="+mn-ea"/>
                <a:cs typeface="+mn-cs"/>
              </a:rPr>
              <a:t>5V regulator</a:t>
            </a:r>
            <a:r>
              <a:rPr lang="vi-VN" sz="1200" kern="1200" dirty="0">
                <a:solidFill>
                  <a:schemeClr val="tx1"/>
                </a:solidFill>
                <a:effectLst/>
                <a:latin typeface="+mn-lt"/>
                <a:ea typeface="+mn-ea"/>
                <a:cs typeface="+mn-cs"/>
              </a:rPr>
              <a:t>: Bộ ổn áp giúp duy trì điện áp đầu ra ở mức 5V, bất kể điện áp đầu vào.</a:t>
            </a:r>
          </a:p>
          <a:p>
            <a:pPr rtl="0"/>
            <a:r>
              <a:rPr lang="vi-VN" sz="1200" b="1" kern="1200" dirty="0">
                <a:solidFill>
                  <a:schemeClr val="tx1"/>
                </a:solidFill>
                <a:effectLst/>
                <a:latin typeface="+mn-lt"/>
                <a:ea typeface="+mn-ea"/>
                <a:cs typeface="+mn-cs"/>
              </a:rPr>
              <a:t>3.3V regulator</a:t>
            </a:r>
            <a:r>
              <a:rPr lang="vi-VN" sz="1200" kern="1200" dirty="0">
                <a:solidFill>
                  <a:schemeClr val="tx1"/>
                </a:solidFill>
                <a:effectLst/>
                <a:latin typeface="+mn-lt"/>
                <a:ea typeface="+mn-ea"/>
                <a:cs typeface="+mn-cs"/>
              </a:rPr>
              <a:t>: Bộ ổn áp tương tự, cung cấp điện áp đầu ra 3.3V.</a:t>
            </a:r>
          </a:p>
          <a:p>
            <a:pPr rtl="0"/>
            <a:r>
              <a:rPr lang="vi-VN" sz="1200" b="1" kern="1200" dirty="0">
                <a:solidFill>
                  <a:schemeClr val="tx1"/>
                </a:solidFill>
                <a:effectLst/>
                <a:latin typeface="+mn-lt"/>
                <a:ea typeface="+mn-ea"/>
                <a:cs typeface="+mn-cs"/>
              </a:rPr>
              <a:t>Output capacitors (Tụ điện đầu ra)</a:t>
            </a:r>
            <a:r>
              <a:rPr lang="vi-VN" sz="1200" kern="1200" dirty="0">
                <a:solidFill>
                  <a:schemeClr val="tx1"/>
                </a:solidFill>
                <a:effectLst/>
                <a:latin typeface="+mn-lt"/>
                <a:ea typeface="+mn-ea"/>
                <a:cs typeface="+mn-cs"/>
              </a:rPr>
              <a:t>: Các tụ này giúp ổn định điện áp đầu ra từ các bộ ổn áp.</a:t>
            </a:r>
          </a:p>
          <a:p>
            <a:pPr rtl="0"/>
            <a:r>
              <a:rPr lang="vi-VN" sz="1200" b="1" kern="1200" dirty="0">
                <a:solidFill>
                  <a:schemeClr val="tx1"/>
                </a:solidFill>
                <a:effectLst/>
                <a:latin typeface="+mn-lt"/>
                <a:ea typeface="+mn-ea"/>
                <a:cs typeface="+mn-cs"/>
              </a:rPr>
              <a:t>Reverse voltage protection diode (Diode chống ngược cực)</a:t>
            </a:r>
            <a:r>
              <a:rPr lang="vi-VN" sz="1200" kern="1200" dirty="0">
                <a:solidFill>
                  <a:schemeClr val="tx1"/>
                </a:solidFill>
                <a:effectLst/>
                <a:latin typeface="+mn-lt"/>
                <a:ea typeface="+mn-ea"/>
                <a:cs typeface="+mn-cs"/>
              </a:rPr>
              <a:t>: Bảo vệ bo mạch khỏi bị hư hỏng nếu cắm nguồn ngược cực.</a:t>
            </a:r>
          </a:p>
          <a:p>
            <a:pPr rtl="0"/>
            <a:r>
              <a:rPr lang="vi-VN" sz="1200" b="1" kern="1200" dirty="0">
                <a:solidFill>
                  <a:schemeClr val="tx1"/>
                </a:solidFill>
                <a:effectLst/>
                <a:latin typeface="+mn-lt"/>
                <a:ea typeface="+mn-ea"/>
                <a:cs typeface="+mn-cs"/>
              </a:rPr>
              <a:t>Input capacitor (Tụ điện đầu vào)</a:t>
            </a:r>
            <a:r>
              <a:rPr lang="vi-VN" sz="1200" kern="1200" dirty="0">
                <a:solidFill>
                  <a:schemeClr val="tx1"/>
                </a:solidFill>
                <a:effectLst/>
                <a:latin typeface="+mn-lt"/>
                <a:ea typeface="+mn-ea"/>
                <a:cs typeface="+mn-cs"/>
              </a:rPr>
              <a:t>: Giúp lọc và ổn định điện áp trước khi vào mạch.</a:t>
            </a:r>
          </a:p>
          <a:p>
            <a:pPr rtl="0"/>
            <a:r>
              <a:rPr lang="vi-VN" sz="1200" b="1" kern="1200" dirty="0">
                <a:solidFill>
                  <a:schemeClr val="tx1"/>
                </a:solidFill>
                <a:effectLst/>
                <a:latin typeface="+mn-lt"/>
                <a:ea typeface="+mn-ea"/>
                <a:cs typeface="+mn-cs"/>
              </a:rPr>
              <a:t>Power LED</a:t>
            </a:r>
            <a:r>
              <a:rPr lang="vi-VN" sz="1200" kern="1200" dirty="0">
                <a:solidFill>
                  <a:schemeClr val="tx1"/>
                </a:solidFill>
                <a:effectLst/>
                <a:latin typeface="+mn-lt"/>
                <a:ea typeface="+mn-ea"/>
                <a:cs typeface="+mn-cs"/>
              </a:rPr>
              <a:t>: Đèn LED báo hiệu bo mạch đã được cấp nguồn.</a:t>
            </a:r>
          </a:p>
          <a:p>
            <a:pPr rtl="0"/>
            <a:r>
              <a:rPr lang="vi-VN" sz="1200" b="1" kern="1200" dirty="0">
                <a:solidFill>
                  <a:schemeClr val="tx1"/>
                </a:solidFill>
                <a:effectLst/>
                <a:latin typeface="+mn-lt"/>
                <a:ea typeface="+mn-ea"/>
                <a:cs typeface="+mn-cs"/>
              </a:rPr>
              <a:t>LED resistor (Điện trở LED)</a:t>
            </a:r>
            <a:r>
              <a:rPr lang="vi-VN" sz="1200" kern="1200" dirty="0">
                <a:solidFill>
                  <a:schemeClr val="tx1"/>
                </a:solidFill>
                <a:effectLst/>
                <a:latin typeface="+mn-lt"/>
                <a:ea typeface="+mn-ea"/>
                <a:cs typeface="+mn-cs"/>
              </a:rPr>
              <a:t>: Hạn chế dòng điện chạy qua Power LED.</a:t>
            </a:r>
          </a:p>
          <a:p>
            <a:pPr rtl="0"/>
            <a:r>
              <a:rPr lang="vi-VN" sz="1200" b="1" kern="1200" dirty="0">
                <a:solidFill>
                  <a:schemeClr val="tx1"/>
                </a:solidFill>
                <a:effectLst/>
                <a:latin typeface="+mn-lt"/>
                <a:ea typeface="+mn-ea"/>
                <a:cs typeface="+mn-cs"/>
              </a:rPr>
              <a:t>Các chân cắm (3.3V, 5V, Vin)</a:t>
            </a:r>
            <a:r>
              <a:rPr lang="vi-VN" sz="1200" kern="1200" dirty="0">
                <a:solidFill>
                  <a:schemeClr val="tx1"/>
                </a:solidFill>
                <a:effectLst/>
                <a:latin typeface="+mn-lt"/>
                <a:ea typeface="+mn-ea"/>
                <a:cs typeface="+mn-cs"/>
              </a:rPr>
              <a:t>:</a:t>
            </a:r>
          </a:p>
          <a:p>
            <a:pPr lvl="1" rtl="0"/>
            <a:r>
              <a:rPr lang="vi-VN" sz="1200" b="1" kern="1200" dirty="0">
                <a:solidFill>
                  <a:schemeClr val="tx1"/>
                </a:solidFill>
                <a:effectLst/>
                <a:latin typeface="+mn-lt"/>
                <a:ea typeface="+mn-ea"/>
                <a:cs typeface="+mn-cs"/>
              </a:rPr>
              <a:t>3.3V</a:t>
            </a:r>
            <a:r>
              <a:rPr lang="vi-VN" sz="1200" kern="1200" dirty="0">
                <a:solidFill>
                  <a:schemeClr val="tx1"/>
                </a:solidFill>
                <a:effectLst/>
                <a:latin typeface="+mn-lt"/>
                <a:ea typeface="+mn-ea"/>
                <a:cs typeface="+mn-cs"/>
              </a:rPr>
              <a:t>: Chân nguồn điện áp 3.3V.</a:t>
            </a:r>
          </a:p>
          <a:p>
            <a:pPr lvl="1" rtl="0"/>
            <a:r>
              <a:rPr lang="vi-VN" sz="1200" b="1" kern="1200" dirty="0">
                <a:solidFill>
                  <a:schemeClr val="tx1"/>
                </a:solidFill>
                <a:effectLst/>
                <a:latin typeface="+mn-lt"/>
                <a:ea typeface="+mn-ea"/>
                <a:cs typeface="+mn-cs"/>
              </a:rPr>
              <a:t>5V</a:t>
            </a:r>
            <a:r>
              <a:rPr lang="vi-VN" sz="1200" kern="1200" dirty="0">
                <a:solidFill>
                  <a:schemeClr val="tx1"/>
                </a:solidFill>
                <a:effectLst/>
                <a:latin typeface="+mn-lt"/>
                <a:ea typeface="+mn-ea"/>
                <a:cs typeface="+mn-cs"/>
              </a:rPr>
              <a:t>: Chân nguồn điện áp 5V.</a:t>
            </a:r>
          </a:p>
          <a:p>
            <a:pPr lvl="1" rtl="0"/>
            <a:r>
              <a:rPr lang="vi-VN" sz="1200" b="1" kern="1200" dirty="0">
                <a:solidFill>
                  <a:schemeClr val="tx1"/>
                </a:solidFill>
                <a:effectLst/>
                <a:latin typeface="+mn-lt"/>
                <a:ea typeface="+mn-ea"/>
                <a:cs typeface="+mn-cs"/>
              </a:rPr>
              <a:t>Vin</a:t>
            </a:r>
            <a:r>
              <a:rPr lang="vi-VN" sz="1200" kern="1200" dirty="0">
                <a:solidFill>
                  <a:schemeClr val="tx1"/>
                </a:solidFill>
                <a:effectLst/>
                <a:latin typeface="+mn-lt"/>
                <a:ea typeface="+mn-ea"/>
                <a:cs typeface="+mn-cs"/>
              </a:rPr>
              <a:t>: Chân nguồn điện áp đầu vào từ barrel connector.</a:t>
            </a:r>
          </a:p>
          <a:p>
            <a:pPr rtl="0"/>
            <a:r>
              <a:rPr lang="vi-VN" sz="1200" kern="1200" dirty="0">
                <a:solidFill>
                  <a:schemeClr val="tx1"/>
                </a:solidFill>
                <a:effectLst/>
                <a:latin typeface="+mn-lt"/>
                <a:ea typeface="+mn-ea"/>
                <a:cs typeface="+mn-cs"/>
              </a:rPr>
              <a:t>Ngoài ra, bo mạch còn có các chân </a:t>
            </a:r>
            <a:r>
              <a:rPr lang="vi-VN" sz="1200" b="1" kern="1200" dirty="0">
                <a:solidFill>
                  <a:schemeClr val="tx1"/>
                </a:solidFill>
                <a:effectLst/>
                <a:latin typeface="+mn-lt"/>
                <a:ea typeface="+mn-ea"/>
                <a:cs typeface="+mn-cs"/>
              </a:rPr>
              <a:t>Analog</a:t>
            </a:r>
            <a:r>
              <a:rPr lang="vi-VN" sz="1200" kern="1200" dirty="0">
                <a:solidFill>
                  <a:schemeClr val="tx1"/>
                </a:solidFill>
                <a:effectLst/>
                <a:latin typeface="+mn-lt"/>
                <a:ea typeface="+mn-ea"/>
                <a:cs typeface="+mn-cs"/>
              </a:rPr>
              <a:t> (từ A0 đến A5) và </a:t>
            </a:r>
            <a:r>
              <a:rPr lang="vi-VN" sz="1200" b="1" kern="1200" dirty="0">
                <a:solidFill>
                  <a:schemeClr val="tx1"/>
                </a:solidFill>
                <a:effectLst/>
                <a:latin typeface="+mn-lt"/>
                <a:ea typeface="+mn-ea"/>
                <a:cs typeface="+mn-cs"/>
              </a:rPr>
              <a:t>Digital</a:t>
            </a:r>
            <a:r>
              <a:rPr lang="vi-VN" sz="1200" kern="1200" dirty="0">
                <a:solidFill>
                  <a:schemeClr val="tx1"/>
                </a:solidFill>
                <a:effectLst/>
                <a:latin typeface="+mn-lt"/>
                <a:ea typeface="+mn-ea"/>
                <a:cs typeface="+mn-cs"/>
              </a:rPr>
              <a:t> (từ 0 đến 13) dùng để kết nối với các cảm biến và thiết bị điện tử khác.</a:t>
            </a:r>
          </a:p>
          <a:p>
            <a:pPr fontAlgn="base"/>
            <a:endParaRPr lang="en-US" sz="1200" b="0" i="0" kern="1200" dirty="0">
              <a:solidFill>
                <a:schemeClr val="tx1"/>
              </a:solidFill>
              <a:effectLst/>
              <a:highlight>
                <a:srgbClr val="FFFFFF"/>
              </a:highlight>
              <a:latin typeface="+mn-lt"/>
              <a:ea typeface="+mn-ea"/>
              <a:cs typeface="+mn-cs"/>
            </a:endParaRPr>
          </a:p>
          <a:p>
            <a:pPr fontAlgn="base"/>
            <a:endParaRPr lang="en-US" sz="1200" b="0" i="0" kern="1200" dirty="0">
              <a:solidFill>
                <a:schemeClr val="tx1"/>
              </a:solidFill>
              <a:effectLst/>
              <a:highlight>
                <a:srgbClr val="FFFFFF"/>
              </a:highlight>
              <a:latin typeface="+mn-lt"/>
              <a:ea typeface="+mn-ea"/>
              <a:cs typeface="+mn-cs"/>
            </a:endParaRPr>
          </a:p>
          <a:p>
            <a:r>
              <a:rPr lang="vi-VN" b="1" dirty="0"/>
              <a:t>Ý nghĩa các đèn LED</a:t>
            </a:r>
          </a:p>
          <a:p>
            <a:r>
              <a:rPr lang="vi-VN" b="1" dirty="0"/>
              <a:t>LED "ON" (hoặc "PWR")</a:t>
            </a:r>
            <a:r>
              <a:rPr lang="vi-VN" dirty="0"/>
              <a:t>: Đèn LED này sáng lên khi bo mạch được cấp nguồn, bất kể nguồn đó là từ USB hay từ jack cắm nguồn ngoài. Nó báo hiệu rằng bo mạch đang hoạt động.</a:t>
            </a:r>
          </a:p>
          <a:p>
            <a:r>
              <a:rPr lang="vi-VN" b="1" dirty="0"/>
              <a:t>LED "L"</a:t>
            </a:r>
            <a:r>
              <a:rPr lang="vi-VN" dirty="0"/>
              <a:t>: Đèn LED này được nối với chân digital số 13. Nó thường được sử dụng để kiểm tra, debug chương trình hoặc chạy các ví dụ cơ bản (như chương trình nhấp nháy đèn LED - "Blink"). Khi bạn lập trình cho chân số 13 ở trạng thái HIGH, đèn LED này sẽ sáng.</a:t>
            </a:r>
          </a:p>
          <a:p>
            <a:r>
              <a:rPr lang="vi-VN" b="1" dirty="0"/>
              <a:t>LED "TX" và "RX"</a:t>
            </a:r>
            <a:r>
              <a:rPr lang="vi-VN" dirty="0"/>
              <a:t>: Đây là hai đèn LED rất quan trọng, báo hiệu trạng thái truyền nhận dữ liệu qua cổng Serial (giao tiếp nối tiếp).</a:t>
            </a:r>
          </a:p>
          <a:p>
            <a:pPr lvl="1"/>
            <a:r>
              <a:rPr lang="vi-VN" b="1" dirty="0"/>
              <a:t>TX (Transmit)</a:t>
            </a:r>
            <a:r>
              <a:rPr lang="vi-VN" dirty="0"/>
              <a:t>: Đèn LED này nhấp nháy khi bo mạch đang </a:t>
            </a:r>
            <a:r>
              <a:rPr lang="vi-VN" b="1" dirty="0"/>
              <a:t>gửi</a:t>
            </a:r>
            <a:r>
              <a:rPr lang="vi-VN" dirty="0"/>
              <a:t> dữ liệu đi.</a:t>
            </a:r>
          </a:p>
          <a:p>
            <a:pPr lvl="1"/>
            <a:r>
              <a:rPr lang="vi-VN" b="1" dirty="0"/>
              <a:t>RX (Receive)</a:t>
            </a:r>
            <a:r>
              <a:rPr lang="vi-VN" dirty="0"/>
              <a:t>: Đèn LED này nhấp nháy khi bo mạch đang </a:t>
            </a:r>
            <a:r>
              <a:rPr lang="vi-VN" b="1" dirty="0"/>
              <a:t>nhận</a:t>
            </a:r>
            <a:r>
              <a:rPr lang="vi-VN" dirty="0"/>
              <a:t> dữ liệu.</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AD49EF5-8C37-2A11-620F-983C257F5EEF}"/>
              </a:ext>
            </a:extLst>
          </p:cNvPr>
          <p:cNvSpPr>
            <a:spLocks noGrp="1"/>
          </p:cNvSpPr>
          <p:nvPr>
            <p:ph type="sldNum" sz="quarter" idx="5"/>
          </p:nvPr>
        </p:nvSpPr>
        <p:spPr/>
        <p:txBody>
          <a:bodyPr/>
          <a:lstStyle/>
          <a:p>
            <a:fld id="{37D01E2C-B751-4C38-A4F8-4A97733E0BA7}" type="slidenum">
              <a:rPr lang="en-US" smtClean="0"/>
              <a:t>18</a:t>
            </a:fld>
            <a:endParaRPr lang="en-US"/>
          </a:p>
        </p:txBody>
      </p:sp>
    </p:spTree>
    <p:extLst>
      <p:ext uri="{BB962C8B-B14F-4D97-AF65-F5344CB8AC3E}">
        <p14:creationId xmlns:p14="http://schemas.microsoft.com/office/powerpoint/2010/main" val="406765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F894-70F6-EA72-E50B-5D82FA324E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CB259-4F35-420D-0489-DC586738BC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3BC6A-41E2-42C7-6BA6-A6F14741587A}"/>
              </a:ext>
            </a:extLst>
          </p:cNvPr>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https://www.wired.com/2012/03/getting-blinky-with-it/</a:t>
            </a:r>
          </a:p>
          <a:p>
            <a:pPr fontAlgn="base"/>
            <a:endParaRPr lang="en-US" sz="1200" b="0" i="0" kern="1200" dirty="0">
              <a:solidFill>
                <a:schemeClr val="tx1"/>
              </a:solidFill>
              <a:effectLst/>
              <a:highlight>
                <a:srgbClr val="FFFFFF"/>
              </a:highlight>
              <a:latin typeface="+mn-lt"/>
              <a:ea typeface="+mn-ea"/>
              <a:cs typeface="+mn-cs"/>
            </a:endParaRPr>
          </a:p>
          <a:p>
            <a:r>
              <a:rPr lang="vi-VN" b="1" dirty="0"/>
              <a:t>Ý nghĩa các đèn LED</a:t>
            </a:r>
          </a:p>
          <a:p>
            <a:r>
              <a:rPr lang="vi-VN" b="1" dirty="0"/>
              <a:t>LED "ON" (hoặc "PWR")</a:t>
            </a:r>
            <a:r>
              <a:rPr lang="vi-VN" dirty="0"/>
              <a:t>: Đèn LED này sáng lên khi bo mạch được cấp nguồn, bất kể nguồn đó là từ USB hay từ jack cắm nguồn ngoài. Nó báo hiệu rằng bo mạch đang hoạt động.</a:t>
            </a:r>
          </a:p>
          <a:p>
            <a:r>
              <a:rPr lang="vi-VN" b="1" dirty="0"/>
              <a:t>LED "L"</a:t>
            </a:r>
            <a:r>
              <a:rPr lang="vi-VN" dirty="0"/>
              <a:t>: Đèn LED này được nối với chân digital số 13. Nó thường được sử dụng để kiểm tra, debug chương trình hoặc chạy các ví dụ cơ bản (như chương trình nhấp nháy đèn LED - "Blink"). Khi bạn lập trình cho chân số 13 ở trạng thái HIGH, đèn LED này sẽ sáng.</a:t>
            </a:r>
          </a:p>
          <a:p>
            <a:r>
              <a:rPr lang="vi-VN" b="1" dirty="0"/>
              <a:t>LED "TX" và "RX"</a:t>
            </a:r>
            <a:r>
              <a:rPr lang="vi-VN" dirty="0"/>
              <a:t>: Đây là hai đèn LED rất quan trọng, báo hiệu trạng thái truyền nhận dữ liệu qua cổng Serial (giao tiếp nối tiếp).</a:t>
            </a:r>
          </a:p>
          <a:p>
            <a:pPr lvl="1"/>
            <a:r>
              <a:rPr lang="vi-VN" b="1" dirty="0"/>
              <a:t>TX (Transmit)</a:t>
            </a:r>
            <a:r>
              <a:rPr lang="vi-VN" dirty="0"/>
              <a:t>: Đèn LED này nhấp nháy khi bo mạch đang </a:t>
            </a:r>
            <a:r>
              <a:rPr lang="vi-VN" b="1" dirty="0"/>
              <a:t>gửi</a:t>
            </a:r>
            <a:r>
              <a:rPr lang="vi-VN" dirty="0"/>
              <a:t> dữ liệu đi.</a:t>
            </a:r>
          </a:p>
          <a:p>
            <a:pPr lvl="1"/>
            <a:r>
              <a:rPr lang="vi-VN" b="1" dirty="0"/>
              <a:t>RX (Receive)</a:t>
            </a:r>
            <a:r>
              <a:rPr lang="vi-VN" dirty="0"/>
              <a:t>: Đèn LED này nhấp nháy khi bo mạch đang </a:t>
            </a:r>
            <a:r>
              <a:rPr lang="vi-VN" b="1" dirty="0"/>
              <a:t>nhận</a:t>
            </a:r>
            <a:r>
              <a:rPr lang="vi-VN" dirty="0"/>
              <a:t> dữ liệu.</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33BED51-064F-C174-BE83-ED2E1796C44B}"/>
              </a:ext>
            </a:extLst>
          </p:cNvPr>
          <p:cNvSpPr>
            <a:spLocks noGrp="1"/>
          </p:cNvSpPr>
          <p:nvPr>
            <p:ph type="sldNum" sz="quarter" idx="5"/>
          </p:nvPr>
        </p:nvSpPr>
        <p:spPr/>
        <p:txBody>
          <a:bodyPr/>
          <a:lstStyle/>
          <a:p>
            <a:fld id="{37D01E2C-B751-4C38-A4F8-4A97733E0BA7}" type="slidenum">
              <a:rPr lang="en-US" smtClean="0"/>
              <a:t>19</a:t>
            </a:fld>
            <a:endParaRPr lang="en-US"/>
          </a:p>
        </p:txBody>
      </p:sp>
    </p:spTree>
    <p:extLst>
      <p:ext uri="{BB962C8B-B14F-4D97-AF65-F5344CB8AC3E}">
        <p14:creationId xmlns:p14="http://schemas.microsoft.com/office/powerpoint/2010/main" val="319546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8F75C-C9B5-9B65-32EF-54D058080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CAF52-35B2-E537-90A5-BAE5681DE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5D7B01-FEA2-2CBE-2E53-DC6FCFF9A0EE}"/>
              </a:ext>
            </a:extLst>
          </p:cNvPr>
          <p:cNvSpPr>
            <a:spLocks noGrp="1"/>
          </p:cNvSpPr>
          <p:nvPr>
            <p:ph type="body" idx="1"/>
          </p:nvPr>
        </p:nvSpPr>
        <p:spPr/>
        <p:txBody>
          <a:bodyPr/>
          <a:lstStyle/>
          <a:p>
            <a:pPr indent="457200" algn="just">
              <a:lnSpc>
                <a:spcPct val="150000"/>
              </a:lnSpc>
            </a:pP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AB502CB-3674-CEB9-7DC8-84141FFB05B4}"/>
              </a:ext>
            </a:extLst>
          </p:cNvPr>
          <p:cNvSpPr>
            <a:spLocks noGrp="1"/>
          </p:cNvSpPr>
          <p:nvPr>
            <p:ph type="sldNum" sz="quarter" idx="5"/>
          </p:nvPr>
        </p:nvSpPr>
        <p:spPr/>
        <p:txBody>
          <a:bodyPr/>
          <a:lstStyle/>
          <a:p>
            <a:fld id="{37D01E2C-B751-4C38-A4F8-4A97733E0BA7}" type="slidenum">
              <a:rPr lang="en-US" smtClean="0"/>
              <a:t>2</a:t>
            </a:fld>
            <a:endParaRPr lang="en-US"/>
          </a:p>
        </p:txBody>
      </p:sp>
    </p:spTree>
    <p:extLst>
      <p:ext uri="{BB962C8B-B14F-4D97-AF65-F5344CB8AC3E}">
        <p14:creationId xmlns:p14="http://schemas.microsoft.com/office/powerpoint/2010/main" val="1927156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68759-8F84-5B4D-45D5-D27873484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8BD12-1DE1-C041-A318-EDDCBC090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ED1E5-D83B-68E6-02A1-FB17CEA5D596}"/>
              </a:ext>
            </a:extLst>
          </p:cNvPr>
          <p:cNvSpPr>
            <a:spLocks noGrp="1"/>
          </p:cNvSpPr>
          <p:nvPr>
            <p:ph type="body" idx="1"/>
          </p:nvPr>
        </p:nvSpPr>
        <p:spPr/>
        <p:txBody>
          <a:bodyPr/>
          <a:lstStyle/>
          <a:p>
            <a:r>
              <a:rPr lang="vi-VN" b="1" dirty="0">
                <a:highlight>
                  <a:srgbClr val="FFFFFF"/>
                </a:highlight>
              </a:rPr>
              <a:t>Tín hiệu Analog (tương tự)</a:t>
            </a:r>
          </a:p>
          <a:p>
            <a:r>
              <a:rPr lang="vi-VN" dirty="0">
                <a:highlight>
                  <a:srgbClr val="FFFFFF"/>
                </a:highlight>
              </a:rPr>
              <a:t>Là tín hiệu </a:t>
            </a:r>
            <a:r>
              <a:rPr lang="vi-VN" b="1" dirty="0">
                <a:highlight>
                  <a:srgbClr val="FFFFFF"/>
                </a:highlight>
              </a:rPr>
              <a:t>liên tục</a:t>
            </a:r>
            <a:r>
              <a:rPr lang="vi-VN" dirty="0">
                <a:highlight>
                  <a:srgbClr val="FFFFFF"/>
                </a:highlight>
              </a:rPr>
              <a:t>, thay đổi mượt mà theo thời gian.</a:t>
            </a:r>
          </a:p>
          <a:p>
            <a:r>
              <a:rPr lang="vi-VN" dirty="0">
                <a:highlight>
                  <a:srgbClr val="FFFFFF"/>
                </a:highlight>
              </a:rPr>
              <a:t>Có </a:t>
            </a:r>
            <a:r>
              <a:rPr lang="vi-VN" b="1" dirty="0">
                <a:highlight>
                  <a:srgbClr val="FFFFFF"/>
                </a:highlight>
              </a:rPr>
              <a:t>vô số giá trị</a:t>
            </a:r>
            <a:r>
              <a:rPr lang="vi-VN" dirty="0">
                <a:highlight>
                  <a:srgbClr val="FFFFFF"/>
                </a:highlight>
              </a:rPr>
              <a:t> trong một khoảng.</a:t>
            </a:r>
          </a:p>
          <a:p>
            <a:r>
              <a:rPr lang="vi-VN" dirty="0">
                <a:highlight>
                  <a:srgbClr val="FFFFFF"/>
                </a:highlight>
              </a:rPr>
              <a:t>Ví dụ:</a:t>
            </a:r>
          </a:p>
          <a:p>
            <a:pPr lvl="1"/>
            <a:r>
              <a:rPr lang="vi-VN" dirty="0">
                <a:highlight>
                  <a:srgbClr val="FFFFFF"/>
                </a:highlight>
              </a:rPr>
              <a:t>Nhiệt độ ngoài trời: 28.1°C, 28.2°C, 28.25°C …</a:t>
            </a:r>
          </a:p>
          <a:p>
            <a:pPr lvl="1"/>
            <a:r>
              <a:rPr lang="vi-VN" dirty="0">
                <a:highlight>
                  <a:srgbClr val="FFFFFF"/>
                </a:highlight>
              </a:rPr>
              <a:t>Âm thanh (sóng nhạc) lên xuống liên tục.</a:t>
            </a:r>
          </a:p>
          <a:p>
            <a:pPr lvl="1"/>
            <a:r>
              <a:rPr lang="vi-VN" dirty="0">
                <a:highlight>
                  <a:srgbClr val="FFFFFF"/>
                </a:highlight>
              </a:rPr>
              <a:t>Điện áp của pin: 3.75V, 3.76V, 3.761V...</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694BFE78-D533-DC9A-6A30-52238E5134F8}"/>
              </a:ext>
            </a:extLst>
          </p:cNvPr>
          <p:cNvSpPr>
            <a:spLocks noGrp="1"/>
          </p:cNvSpPr>
          <p:nvPr>
            <p:ph type="sldNum" sz="quarter" idx="5"/>
          </p:nvPr>
        </p:nvSpPr>
        <p:spPr/>
        <p:txBody>
          <a:bodyPr/>
          <a:lstStyle/>
          <a:p>
            <a:fld id="{37D01E2C-B751-4C38-A4F8-4A97733E0BA7}" type="slidenum">
              <a:rPr lang="en-US" smtClean="0"/>
              <a:t>20</a:t>
            </a:fld>
            <a:endParaRPr lang="en-US"/>
          </a:p>
        </p:txBody>
      </p:sp>
    </p:spTree>
    <p:extLst>
      <p:ext uri="{BB962C8B-B14F-4D97-AF65-F5344CB8AC3E}">
        <p14:creationId xmlns:p14="http://schemas.microsoft.com/office/powerpoint/2010/main" val="275333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D8310-05CB-68A8-B3AE-61D5E453B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1FB17-511C-60D7-FAF3-372E56C6B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9F71A5-051E-1029-3326-38028005E781}"/>
              </a:ext>
            </a:extLst>
          </p:cNvPr>
          <p:cNvSpPr>
            <a:spLocks noGrp="1"/>
          </p:cNvSpPr>
          <p:nvPr>
            <p:ph type="body" idx="1"/>
          </p:nvPr>
        </p:nvSpPr>
        <p:spPr/>
        <p:txBody>
          <a:bodyPr/>
          <a:lstStyle/>
          <a:p>
            <a:r>
              <a:rPr lang="vi-VN" b="1" dirty="0">
                <a:highlight>
                  <a:srgbClr val="FFFFFF"/>
                </a:highlight>
              </a:rPr>
              <a:t>Tín hiệu Digital (số)</a:t>
            </a:r>
          </a:p>
          <a:p>
            <a:r>
              <a:rPr lang="vi-VN" dirty="0">
                <a:highlight>
                  <a:srgbClr val="FFFFFF"/>
                </a:highlight>
              </a:rPr>
              <a:t>Là tín hiệu </a:t>
            </a:r>
            <a:r>
              <a:rPr lang="vi-VN" b="1" dirty="0">
                <a:highlight>
                  <a:srgbClr val="FFFFFF"/>
                </a:highlight>
              </a:rPr>
              <a:t>rời rạc</a:t>
            </a:r>
            <a:r>
              <a:rPr lang="vi-VN" dirty="0">
                <a:highlight>
                  <a:srgbClr val="FFFFFF"/>
                </a:highlight>
              </a:rPr>
              <a:t>, chỉ có </a:t>
            </a:r>
            <a:r>
              <a:rPr lang="vi-VN" b="1" dirty="0">
                <a:highlight>
                  <a:srgbClr val="FFFFFF"/>
                </a:highlight>
              </a:rPr>
              <a:t>một số giá trị xác định</a:t>
            </a:r>
            <a:r>
              <a:rPr lang="vi-VN" dirty="0">
                <a:highlight>
                  <a:srgbClr val="FFFFFF"/>
                </a:highlight>
              </a:rPr>
              <a:t> (thường là 0 hoặc 1).</a:t>
            </a:r>
          </a:p>
          <a:p>
            <a:r>
              <a:rPr lang="vi-VN" dirty="0">
                <a:highlight>
                  <a:srgbClr val="FFFFFF"/>
                </a:highlight>
              </a:rPr>
              <a:t>Thường biểu diễn bằng mức điện áp:</a:t>
            </a:r>
          </a:p>
          <a:p>
            <a:pPr lvl="1"/>
            <a:r>
              <a:rPr lang="vi-VN" dirty="0">
                <a:highlight>
                  <a:srgbClr val="FFFFFF"/>
                </a:highlight>
              </a:rPr>
              <a:t>0 → điện áp thấp (0V).</a:t>
            </a:r>
          </a:p>
          <a:p>
            <a:pPr lvl="1"/>
            <a:r>
              <a:rPr lang="vi-VN" dirty="0">
                <a:highlight>
                  <a:srgbClr val="FFFFFF"/>
                </a:highlight>
              </a:rPr>
              <a:t>1 → điện áp cao (5V hoặc 3.3V tùy mạch).</a:t>
            </a:r>
          </a:p>
          <a:p>
            <a:r>
              <a:rPr lang="vi-VN" dirty="0">
                <a:highlight>
                  <a:srgbClr val="FFFFFF"/>
                </a:highlight>
              </a:rPr>
              <a:t>Ví dụ:</a:t>
            </a:r>
          </a:p>
          <a:p>
            <a:pPr lvl="1"/>
            <a:r>
              <a:rPr lang="vi-VN" dirty="0">
                <a:highlight>
                  <a:srgbClr val="FFFFFF"/>
                </a:highlight>
              </a:rPr>
              <a:t>Nút bấm: nhấn (1) hoặc không nhấn (0).</a:t>
            </a:r>
          </a:p>
          <a:p>
            <a:pPr lvl="1"/>
            <a:r>
              <a:rPr lang="vi-VN" dirty="0">
                <a:highlight>
                  <a:srgbClr val="FFFFFF"/>
                </a:highlight>
              </a:rPr>
              <a:t>Đèn LED: bật (1) hoặc tắt (0).</a:t>
            </a:r>
          </a:p>
          <a:p>
            <a:pPr lvl="1"/>
            <a:r>
              <a:rPr lang="vi-VN" dirty="0">
                <a:highlight>
                  <a:srgbClr val="FFFFFF"/>
                </a:highlight>
              </a:rPr>
              <a:t>Gửi dữ liệu qua máy tính bằng dãy bit 0 và 1.</a:t>
            </a:r>
            <a:endParaRPr lang="en-US" dirty="0">
              <a:highlight>
                <a:srgbClr val="FFFFFF"/>
              </a:highlight>
            </a:endParaRPr>
          </a:p>
          <a:p>
            <a:pPr lvl="1"/>
            <a:endParaRPr lang="en-US" dirty="0">
              <a:highlight>
                <a:srgbClr val="FFFFFF"/>
              </a:highlight>
            </a:endParaRPr>
          </a:p>
          <a:p>
            <a:pPr lvl="1"/>
            <a:r>
              <a:rPr lang="vi-VN" dirty="0"/>
              <a:t>https://educatecomputer.com/what-is-a-digital-signal/https://educatecomputer.com/what-is-a-digital-signal/</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9D6AD4C-34FE-652A-FD2C-BFE164A60F0D}"/>
              </a:ext>
            </a:extLst>
          </p:cNvPr>
          <p:cNvSpPr>
            <a:spLocks noGrp="1"/>
          </p:cNvSpPr>
          <p:nvPr>
            <p:ph type="sldNum" sz="quarter" idx="5"/>
          </p:nvPr>
        </p:nvSpPr>
        <p:spPr/>
        <p:txBody>
          <a:bodyPr/>
          <a:lstStyle/>
          <a:p>
            <a:fld id="{37D01E2C-B751-4C38-A4F8-4A97733E0BA7}" type="slidenum">
              <a:rPr lang="en-US" smtClean="0"/>
              <a:t>21</a:t>
            </a:fld>
            <a:endParaRPr lang="en-US"/>
          </a:p>
        </p:txBody>
      </p:sp>
    </p:spTree>
    <p:extLst>
      <p:ext uri="{BB962C8B-B14F-4D97-AF65-F5344CB8AC3E}">
        <p14:creationId xmlns:p14="http://schemas.microsoft.com/office/powerpoint/2010/main" val="1431600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D2745-7E7F-8C53-EA7F-41C44F0CA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6D42D-1199-67E6-38AF-DF7E07379E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EA278-34D5-1A6C-FEB0-F3FB00A6007B}"/>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DAC08E6B-C574-134F-FFFB-DC415C793D77}"/>
              </a:ext>
            </a:extLst>
          </p:cNvPr>
          <p:cNvSpPr>
            <a:spLocks noGrp="1"/>
          </p:cNvSpPr>
          <p:nvPr>
            <p:ph type="sldNum" sz="quarter" idx="5"/>
          </p:nvPr>
        </p:nvSpPr>
        <p:spPr/>
        <p:txBody>
          <a:bodyPr/>
          <a:lstStyle/>
          <a:p>
            <a:fld id="{37D01E2C-B751-4C38-A4F8-4A97733E0BA7}" type="slidenum">
              <a:rPr lang="en-US" smtClean="0"/>
              <a:t>22</a:t>
            </a:fld>
            <a:endParaRPr lang="en-US"/>
          </a:p>
        </p:txBody>
      </p:sp>
    </p:spTree>
    <p:extLst>
      <p:ext uri="{BB962C8B-B14F-4D97-AF65-F5344CB8AC3E}">
        <p14:creationId xmlns:p14="http://schemas.microsoft.com/office/powerpoint/2010/main" val="4040192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42BB1-4934-D878-7694-F434F8F2F3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D808A-770B-460D-3096-E6CF2668A4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D12110-16DD-B95B-A6F8-C2844724C455}"/>
              </a:ext>
            </a:extLst>
          </p:cNvPr>
          <p:cNvSpPr>
            <a:spLocks noGrp="1"/>
          </p:cNvSpPr>
          <p:nvPr>
            <p:ph type="body" idx="1"/>
          </p:nvPr>
        </p:nvSpPr>
        <p:spPr/>
        <p:txBody>
          <a:bodyPr/>
          <a:lstStyle/>
          <a:p>
            <a:r>
              <a:rPr lang="vi-VN" b="1" dirty="0">
                <a:highlight>
                  <a:srgbClr val="FFFFFF"/>
                </a:highlight>
              </a:rPr>
              <a:t>Ứng dụng của Analog</a:t>
            </a:r>
          </a:p>
          <a:p>
            <a:r>
              <a:rPr lang="vi-VN" dirty="0">
                <a:highlight>
                  <a:srgbClr val="FFFFFF"/>
                </a:highlight>
              </a:rPr>
              <a:t>Khi cần đo hoặc xử lý tín hiệu </a:t>
            </a:r>
            <a:r>
              <a:rPr lang="vi-VN" b="1" dirty="0">
                <a:highlight>
                  <a:srgbClr val="FFFFFF"/>
                </a:highlight>
              </a:rPr>
              <a:t>tự nhiên, liên tục</a:t>
            </a:r>
            <a:r>
              <a:rPr lang="vi-VN" dirty="0">
                <a:highlight>
                  <a:srgbClr val="FFFFFF"/>
                </a:highlight>
              </a:rPr>
              <a:t>.</a:t>
            </a:r>
          </a:p>
          <a:p>
            <a:r>
              <a:rPr lang="vi-VN" dirty="0">
                <a:highlight>
                  <a:srgbClr val="FFFFFF"/>
                </a:highlight>
              </a:rPr>
              <a:t>Ví dụ:</a:t>
            </a:r>
          </a:p>
          <a:p>
            <a:pPr lvl="1"/>
            <a:r>
              <a:rPr lang="vi-VN" b="1" dirty="0">
                <a:highlight>
                  <a:srgbClr val="FFFFFF"/>
                </a:highlight>
              </a:rPr>
              <a:t>Âm thanh</a:t>
            </a:r>
            <a:r>
              <a:rPr lang="vi-VN" dirty="0">
                <a:highlight>
                  <a:srgbClr val="FFFFFF"/>
                </a:highlight>
              </a:rPr>
              <a:t>: micro thu sóng âm (analog).</a:t>
            </a:r>
          </a:p>
          <a:p>
            <a:pPr lvl="1"/>
            <a:r>
              <a:rPr lang="vi-VN" b="1" dirty="0">
                <a:highlight>
                  <a:srgbClr val="FFFFFF"/>
                </a:highlight>
              </a:rPr>
              <a:t>Nhiệt độ</a:t>
            </a:r>
            <a:r>
              <a:rPr lang="vi-VN" dirty="0">
                <a:highlight>
                  <a:srgbClr val="FFFFFF"/>
                </a:highlight>
              </a:rPr>
              <a:t>: cảm biến đo nhiệt độ, giá trị thay đổi liên tục.</a:t>
            </a:r>
          </a:p>
          <a:p>
            <a:pPr lvl="1"/>
            <a:r>
              <a:rPr lang="vi-VN" b="1" dirty="0">
                <a:highlight>
                  <a:srgbClr val="FFFFFF"/>
                </a:highlight>
              </a:rPr>
              <a:t>Ánh sáng</a:t>
            </a:r>
            <a:r>
              <a:rPr lang="vi-VN" dirty="0">
                <a:highlight>
                  <a:srgbClr val="FFFFFF"/>
                </a:highlight>
              </a:rPr>
              <a:t>: cảm biến quang.</a:t>
            </a:r>
          </a:p>
          <a:p>
            <a:pPr lvl="1"/>
            <a:r>
              <a:rPr lang="vi-VN" b="1" dirty="0">
                <a:highlight>
                  <a:srgbClr val="FFFFFF"/>
                </a:highlight>
              </a:rPr>
              <a:t>Điện áp, dòng điện</a:t>
            </a:r>
            <a:r>
              <a:rPr lang="vi-VN" dirty="0">
                <a:highlight>
                  <a:srgbClr val="FFFFFF"/>
                </a:highlight>
              </a:rPr>
              <a:t>: trong thiết bị đo lường.</a:t>
            </a:r>
          </a:p>
          <a:p>
            <a:r>
              <a:rPr lang="vi-VN" dirty="0">
                <a:highlight>
                  <a:srgbClr val="FFFFFF"/>
                </a:highlight>
              </a:rPr>
              <a:t>👉 </a:t>
            </a:r>
            <a:r>
              <a:rPr lang="vi-VN" b="1" dirty="0">
                <a:highlight>
                  <a:srgbClr val="FFFFFF"/>
                </a:highlight>
              </a:rPr>
              <a:t>Dùng Analog khi tín hiệu gốc là liên tục và cần giữ độ chính xác cao.</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7A7E79AF-DB20-304D-73ED-44E49C4C93BA}"/>
              </a:ext>
            </a:extLst>
          </p:cNvPr>
          <p:cNvSpPr>
            <a:spLocks noGrp="1"/>
          </p:cNvSpPr>
          <p:nvPr>
            <p:ph type="sldNum" sz="quarter" idx="5"/>
          </p:nvPr>
        </p:nvSpPr>
        <p:spPr/>
        <p:txBody>
          <a:bodyPr/>
          <a:lstStyle/>
          <a:p>
            <a:fld id="{37D01E2C-B751-4C38-A4F8-4A97733E0BA7}" type="slidenum">
              <a:rPr lang="en-US" smtClean="0"/>
              <a:t>23</a:t>
            </a:fld>
            <a:endParaRPr lang="en-US"/>
          </a:p>
        </p:txBody>
      </p:sp>
    </p:spTree>
    <p:extLst>
      <p:ext uri="{BB962C8B-B14F-4D97-AF65-F5344CB8AC3E}">
        <p14:creationId xmlns:p14="http://schemas.microsoft.com/office/powerpoint/2010/main" val="1586234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51C7A-22A2-D050-A523-32C90C31A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986649-A23D-B1F6-940E-26D6C404D3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8F649-A3C5-436D-7D64-8A6312395EC4}"/>
              </a:ext>
            </a:extLst>
          </p:cNvPr>
          <p:cNvSpPr>
            <a:spLocks noGrp="1"/>
          </p:cNvSpPr>
          <p:nvPr>
            <p:ph type="body" idx="1"/>
          </p:nvPr>
        </p:nvSpPr>
        <p:spPr/>
        <p:txBody>
          <a:bodyPr/>
          <a:lstStyle/>
          <a:p>
            <a:r>
              <a:rPr lang="vi-VN" b="1" dirty="0">
                <a:highlight>
                  <a:srgbClr val="FFFFFF"/>
                </a:highlight>
              </a:rPr>
              <a:t>Ứng dụng của Digital</a:t>
            </a:r>
          </a:p>
          <a:p>
            <a:r>
              <a:rPr lang="vi-VN" dirty="0">
                <a:highlight>
                  <a:srgbClr val="FFFFFF"/>
                </a:highlight>
              </a:rPr>
              <a:t>Khi cần điều khiển </a:t>
            </a:r>
            <a:r>
              <a:rPr lang="vi-VN" b="1" dirty="0">
                <a:highlight>
                  <a:srgbClr val="FFFFFF"/>
                </a:highlight>
              </a:rPr>
              <a:t>ON/OFF</a:t>
            </a:r>
            <a:r>
              <a:rPr lang="vi-VN" dirty="0">
                <a:highlight>
                  <a:srgbClr val="FFFFFF"/>
                </a:highlight>
              </a:rPr>
              <a:t>, xử lý logic hoặc truyền dữ liệu.</a:t>
            </a:r>
          </a:p>
          <a:p>
            <a:r>
              <a:rPr lang="vi-VN" dirty="0">
                <a:highlight>
                  <a:srgbClr val="FFFFFF"/>
                </a:highlight>
              </a:rPr>
              <a:t>Ví dụ:</a:t>
            </a:r>
          </a:p>
          <a:p>
            <a:pPr lvl="1"/>
            <a:r>
              <a:rPr lang="vi-VN" b="1" dirty="0">
                <a:highlight>
                  <a:srgbClr val="FFFFFF"/>
                </a:highlight>
              </a:rPr>
              <a:t>Máy tính, điện thoại</a:t>
            </a:r>
            <a:r>
              <a:rPr lang="vi-VN" dirty="0">
                <a:highlight>
                  <a:srgbClr val="FFFFFF"/>
                </a:highlight>
              </a:rPr>
              <a:t>: xử lý dữ liệu bằng bit 0 và 1.</a:t>
            </a:r>
          </a:p>
          <a:p>
            <a:pPr lvl="1"/>
            <a:r>
              <a:rPr lang="vi-VN" b="1" dirty="0">
                <a:highlight>
                  <a:srgbClr val="FFFFFF"/>
                </a:highlight>
              </a:rPr>
              <a:t>Nút nhấn</a:t>
            </a:r>
            <a:r>
              <a:rPr lang="vi-VN" dirty="0">
                <a:highlight>
                  <a:srgbClr val="FFFFFF"/>
                </a:highlight>
              </a:rPr>
              <a:t>: chỉ có 2 trạng thái nhấn hoặc không.</a:t>
            </a:r>
          </a:p>
          <a:p>
            <a:pPr lvl="1"/>
            <a:r>
              <a:rPr lang="vi-VN" b="1" dirty="0">
                <a:highlight>
                  <a:srgbClr val="FFFFFF"/>
                </a:highlight>
              </a:rPr>
              <a:t>LED</a:t>
            </a:r>
            <a:r>
              <a:rPr lang="vi-VN" dirty="0">
                <a:highlight>
                  <a:srgbClr val="FFFFFF"/>
                </a:highlight>
              </a:rPr>
              <a:t>: bật/tắt.</a:t>
            </a:r>
          </a:p>
          <a:p>
            <a:pPr lvl="1"/>
            <a:r>
              <a:rPr lang="vi-VN" b="1" dirty="0">
                <a:highlight>
                  <a:srgbClr val="FFFFFF"/>
                </a:highlight>
              </a:rPr>
              <a:t>Truyền thông</a:t>
            </a:r>
            <a:r>
              <a:rPr lang="vi-VN" dirty="0">
                <a:highlight>
                  <a:srgbClr val="FFFFFF"/>
                </a:highlight>
              </a:rPr>
              <a:t>: dữ liệu gửi qua WiFi, Bluetooth, USB đều ở dạng số.</a:t>
            </a:r>
          </a:p>
          <a:p>
            <a:r>
              <a:rPr lang="vi-VN" dirty="0">
                <a:highlight>
                  <a:srgbClr val="FFFFFF"/>
                </a:highlight>
              </a:rPr>
              <a:t>👉 </a:t>
            </a:r>
            <a:r>
              <a:rPr lang="vi-VN" b="1" dirty="0">
                <a:highlight>
                  <a:srgbClr val="FFFFFF"/>
                </a:highlight>
              </a:rPr>
              <a:t>Dùng Digital khi cần xử lý nhanh, rõ ràng (ON/OFF) và dễ giao tiếp với máy tính.</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EDF0EA9B-A254-CE60-60DA-A9B46DE0102F}"/>
              </a:ext>
            </a:extLst>
          </p:cNvPr>
          <p:cNvSpPr>
            <a:spLocks noGrp="1"/>
          </p:cNvSpPr>
          <p:nvPr>
            <p:ph type="sldNum" sz="quarter" idx="5"/>
          </p:nvPr>
        </p:nvSpPr>
        <p:spPr/>
        <p:txBody>
          <a:bodyPr/>
          <a:lstStyle/>
          <a:p>
            <a:fld id="{37D01E2C-B751-4C38-A4F8-4A97733E0BA7}" type="slidenum">
              <a:rPr lang="en-US" smtClean="0"/>
              <a:t>24</a:t>
            </a:fld>
            <a:endParaRPr lang="en-US"/>
          </a:p>
        </p:txBody>
      </p:sp>
    </p:spTree>
    <p:extLst>
      <p:ext uri="{BB962C8B-B14F-4D97-AF65-F5344CB8AC3E}">
        <p14:creationId xmlns:p14="http://schemas.microsoft.com/office/powerpoint/2010/main" val="948825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3074F-656E-5049-1562-627683D7B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56484-19AB-80DF-7E81-880B1232D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50073-43B2-53E5-1AD9-BC87CE1BA76D}"/>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F6D87B65-8A38-C3EC-0918-4B6AC754B9A7}"/>
              </a:ext>
            </a:extLst>
          </p:cNvPr>
          <p:cNvSpPr>
            <a:spLocks noGrp="1"/>
          </p:cNvSpPr>
          <p:nvPr>
            <p:ph type="sldNum" sz="quarter" idx="5"/>
          </p:nvPr>
        </p:nvSpPr>
        <p:spPr/>
        <p:txBody>
          <a:bodyPr/>
          <a:lstStyle/>
          <a:p>
            <a:fld id="{37D01E2C-B751-4C38-A4F8-4A97733E0BA7}" type="slidenum">
              <a:rPr lang="en-US" smtClean="0"/>
              <a:t>25</a:t>
            </a:fld>
            <a:endParaRPr lang="en-US"/>
          </a:p>
        </p:txBody>
      </p:sp>
    </p:spTree>
    <p:extLst>
      <p:ext uri="{BB962C8B-B14F-4D97-AF65-F5344CB8AC3E}">
        <p14:creationId xmlns:p14="http://schemas.microsoft.com/office/powerpoint/2010/main" val="2238794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3D9F7-CAEB-65E1-BE2C-0341A7D5B6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0281C6-DE31-67F4-9C26-709842188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E3BD9A-F909-F2E3-5A9D-5599F5A92F31}"/>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3795348D-AC74-3FB6-4872-7BBF09F0F957}"/>
              </a:ext>
            </a:extLst>
          </p:cNvPr>
          <p:cNvSpPr>
            <a:spLocks noGrp="1"/>
          </p:cNvSpPr>
          <p:nvPr>
            <p:ph type="sldNum" sz="quarter" idx="5"/>
          </p:nvPr>
        </p:nvSpPr>
        <p:spPr/>
        <p:txBody>
          <a:bodyPr/>
          <a:lstStyle/>
          <a:p>
            <a:fld id="{37D01E2C-B751-4C38-A4F8-4A97733E0BA7}" type="slidenum">
              <a:rPr lang="en-US" smtClean="0"/>
              <a:t>26</a:t>
            </a:fld>
            <a:endParaRPr lang="en-US"/>
          </a:p>
        </p:txBody>
      </p:sp>
    </p:spTree>
    <p:extLst>
      <p:ext uri="{BB962C8B-B14F-4D97-AF65-F5344CB8AC3E}">
        <p14:creationId xmlns:p14="http://schemas.microsoft.com/office/powerpoint/2010/main" val="3321249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9ECC-17B1-9CC2-0BA9-8A483DFA1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929B16-7ACF-2134-3684-473892AB7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A5CB4-CCB6-268C-AD10-11332E981EF6}"/>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C4838F9-8B33-D654-7AB0-275094B003A8}"/>
              </a:ext>
            </a:extLst>
          </p:cNvPr>
          <p:cNvSpPr>
            <a:spLocks noGrp="1"/>
          </p:cNvSpPr>
          <p:nvPr>
            <p:ph type="sldNum" sz="quarter" idx="5"/>
          </p:nvPr>
        </p:nvSpPr>
        <p:spPr/>
        <p:txBody>
          <a:bodyPr/>
          <a:lstStyle/>
          <a:p>
            <a:fld id="{37D01E2C-B751-4C38-A4F8-4A97733E0BA7}" type="slidenum">
              <a:rPr lang="en-US" smtClean="0"/>
              <a:t>27</a:t>
            </a:fld>
            <a:endParaRPr lang="en-US"/>
          </a:p>
        </p:txBody>
      </p:sp>
    </p:spTree>
    <p:extLst>
      <p:ext uri="{BB962C8B-B14F-4D97-AF65-F5344CB8AC3E}">
        <p14:creationId xmlns:p14="http://schemas.microsoft.com/office/powerpoint/2010/main" val="1864218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F3AF0-BCB0-4345-AA58-303B63E90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1547AC-3BC4-240D-55B5-9EDA999FCC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98718-F6B3-97D2-6D26-CA08DDE3C795}"/>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E81C9827-C07A-09C9-93ED-0AE7FAB72D52}"/>
              </a:ext>
            </a:extLst>
          </p:cNvPr>
          <p:cNvSpPr>
            <a:spLocks noGrp="1"/>
          </p:cNvSpPr>
          <p:nvPr>
            <p:ph type="sldNum" sz="quarter" idx="5"/>
          </p:nvPr>
        </p:nvSpPr>
        <p:spPr/>
        <p:txBody>
          <a:bodyPr/>
          <a:lstStyle/>
          <a:p>
            <a:fld id="{37D01E2C-B751-4C38-A4F8-4A97733E0BA7}" type="slidenum">
              <a:rPr lang="en-US" smtClean="0"/>
              <a:t>28</a:t>
            </a:fld>
            <a:endParaRPr lang="en-US"/>
          </a:p>
        </p:txBody>
      </p:sp>
    </p:spTree>
    <p:extLst>
      <p:ext uri="{BB962C8B-B14F-4D97-AF65-F5344CB8AC3E}">
        <p14:creationId xmlns:p14="http://schemas.microsoft.com/office/powerpoint/2010/main" val="2702349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A3971-F0BD-F1E8-6051-08202D5137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55189-9063-CCDF-1A7C-24F203390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39208B-BEAF-0288-2434-A9FC7F7F91A6}"/>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2E3D450-915E-7671-EF65-2062D5AD5614}"/>
              </a:ext>
            </a:extLst>
          </p:cNvPr>
          <p:cNvSpPr>
            <a:spLocks noGrp="1"/>
          </p:cNvSpPr>
          <p:nvPr>
            <p:ph type="sldNum" sz="quarter" idx="5"/>
          </p:nvPr>
        </p:nvSpPr>
        <p:spPr/>
        <p:txBody>
          <a:bodyPr/>
          <a:lstStyle/>
          <a:p>
            <a:fld id="{37D01E2C-B751-4C38-A4F8-4A97733E0BA7}" type="slidenum">
              <a:rPr lang="en-US" smtClean="0"/>
              <a:t>29</a:t>
            </a:fld>
            <a:endParaRPr lang="en-US"/>
          </a:p>
        </p:txBody>
      </p:sp>
    </p:spTree>
    <p:extLst>
      <p:ext uri="{BB962C8B-B14F-4D97-AF65-F5344CB8AC3E}">
        <p14:creationId xmlns:p14="http://schemas.microsoft.com/office/powerpoint/2010/main" val="39074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ACB37-D5D8-75CB-4D5C-83AB30B0A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5B74D4-02E3-CCCA-F9C2-325490CA8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CC7C0E-CE65-C751-8F9D-400E746A9E49}"/>
              </a:ext>
            </a:extLst>
          </p:cNvPr>
          <p:cNvSpPr>
            <a:spLocks noGrp="1"/>
          </p:cNvSpPr>
          <p:nvPr>
            <p:ph type="body" idx="1"/>
          </p:nvPr>
        </p:nvSpPr>
        <p:spPr/>
        <p:txBody>
          <a:bodyPr/>
          <a:lstStyle/>
          <a:p>
            <a:pPr indent="457200" algn="just">
              <a:lnSpc>
                <a:spcPct val="150000"/>
              </a:lnSpc>
            </a:pPr>
            <a:r>
              <a:rPr lang="vi-VN" sz="2800" b="0" i="0" dirty="0">
                <a:solidFill>
                  <a:srgbClr val="444B52"/>
                </a:solidFill>
                <a:effectLst/>
                <a:highlight>
                  <a:srgbClr val="FFFFFF"/>
                </a:highlight>
                <a:latin typeface="Roboto" panose="02000000000000000000" pitchFamily="2" charset="0"/>
              </a:rPr>
              <a:t>Bit – viết tắt của binary digit,  là đơn vị nhỏ nhất dùng để biểu thị những thông tin trong máy tính và là đơn vị cơ bản dùng để đo lượng thông tin trong hệ thống hoặc tính dung lượng của bộ nhớ, ví dụ như ổ cứng, thẻ nhớ, USB, RAM… Mỗi bit là một chữ số nhị phân 0 hoặc 1, đồng thời thể hiện một trong hai trạng thái tắt hoặc mở tương ứng của cổng luận lí nằm trong mạch điện tử.</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49E8B4-913F-3A04-2D97-FD491D801047}"/>
              </a:ext>
            </a:extLst>
          </p:cNvPr>
          <p:cNvSpPr>
            <a:spLocks noGrp="1"/>
          </p:cNvSpPr>
          <p:nvPr>
            <p:ph type="sldNum" sz="quarter" idx="5"/>
          </p:nvPr>
        </p:nvSpPr>
        <p:spPr/>
        <p:txBody>
          <a:bodyPr/>
          <a:lstStyle/>
          <a:p>
            <a:fld id="{37D01E2C-B751-4C38-A4F8-4A97733E0BA7}" type="slidenum">
              <a:rPr lang="en-US" smtClean="0"/>
              <a:t>3</a:t>
            </a:fld>
            <a:endParaRPr lang="en-US"/>
          </a:p>
        </p:txBody>
      </p:sp>
    </p:spTree>
    <p:extLst>
      <p:ext uri="{BB962C8B-B14F-4D97-AF65-F5344CB8AC3E}">
        <p14:creationId xmlns:p14="http://schemas.microsoft.com/office/powerpoint/2010/main" val="935518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7221C-A321-004D-E4CE-DC5E57B09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12A4CB-9CDA-A561-5D4D-3BF77E67F9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5FBF99-8402-D3D5-17E8-0377C567E200}"/>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467F5FE7-6C8C-5A65-EB89-416030918D9E}"/>
              </a:ext>
            </a:extLst>
          </p:cNvPr>
          <p:cNvSpPr>
            <a:spLocks noGrp="1"/>
          </p:cNvSpPr>
          <p:nvPr>
            <p:ph type="sldNum" sz="quarter" idx="5"/>
          </p:nvPr>
        </p:nvSpPr>
        <p:spPr/>
        <p:txBody>
          <a:bodyPr/>
          <a:lstStyle/>
          <a:p>
            <a:fld id="{37D01E2C-B751-4C38-A4F8-4A97733E0BA7}" type="slidenum">
              <a:rPr lang="en-US" smtClean="0"/>
              <a:t>30</a:t>
            </a:fld>
            <a:endParaRPr lang="en-US"/>
          </a:p>
        </p:txBody>
      </p:sp>
    </p:spTree>
    <p:extLst>
      <p:ext uri="{BB962C8B-B14F-4D97-AF65-F5344CB8AC3E}">
        <p14:creationId xmlns:p14="http://schemas.microsoft.com/office/powerpoint/2010/main" val="751239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B368-8A5C-89AC-500A-F55032C8D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FD07E-C349-A419-8B70-29A028A02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B2ED02-4318-278D-481E-9603A15EFCBA}"/>
              </a:ext>
            </a:extLst>
          </p:cNvPr>
          <p:cNvSpPr>
            <a:spLocks noGrp="1"/>
          </p:cNvSpPr>
          <p:nvPr>
            <p:ph type="body" idx="1"/>
          </p:nvPr>
        </p:nvSpPr>
        <p:spPr/>
        <p:txBody>
          <a:bodyPr/>
          <a:lstStyle/>
          <a:p>
            <a:pPr indent="457200" algn="just">
              <a:lnSpc>
                <a:spcPct val="150000"/>
              </a:lnSpc>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https://www.electricaltechnology.org/2020/05/types-of-microcontrollers.html</a:t>
            </a:r>
          </a:p>
        </p:txBody>
      </p:sp>
      <p:sp>
        <p:nvSpPr>
          <p:cNvPr id="4" name="Slide Number Placeholder 3">
            <a:extLst>
              <a:ext uri="{FF2B5EF4-FFF2-40B4-BE49-F238E27FC236}">
                <a16:creationId xmlns:a16="http://schemas.microsoft.com/office/drawing/2014/main" id="{5223768B-111A-E1FA-35D2-C9F4133616B6}"/>
              </a:ext>
            </a:extLst>
          </p:cNvPr>
          <p:cNvSpPr>
            <a:spLocks noGrp="1"/>
          </p:cNvSpPr>
          <p:nvPr>
            <p:ph type="sldNum" sz="quarter" idx="5"/>
          </p:nvPr>
        </p:nvSpPr>
        <p:spPr/>
        <p:txBody>
          <a:bodyPr/>
          <a:lstStyle/>
          <a:p>
            <a:fld id="{37D01E2C-B751-4C38-A4F8-4A97733E0BA7}" type="slidenum">
              <a:rPr lang="en-US" smtClean="0"/>
              <a:t>4</a:t>
            </a:fld>
            <a:endParaRPr lang="en-US"/>
          </a:p>
        </p:txBody>
      </p:sp>
    </p:spTree>
    <p:extLst>
      <p:ext uri="{BB962C8B-B14F-4D97-AF65-F5344CB8AC3E}">
        <p14:creationId xmlns:p14="http://schemas.microsoft.com/office/powerpoint/2010/main" val="365168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6A882-FBA9-2198-C876-74064C7C6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18747-7166-19EF-0831-44D9A22221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3668DF-CF44-6023-65EE-D84721EC8EE5}"/>
              </a:ext>
            </a:extLst>
          </p:cNvPr>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8-bit Microcontrollers</a:t>
            </a:r>
            <a:endParaRPr lang="en-US" sz="1200" b="0" i="0" kern="1200" dirty="0">
              <a:solidFill>
                <a:schemeClr val="tx1"/>
              </a:solidFill>
              <a:effectLst/>
              <a:latin typeface="+mn-lt"/>
              <a:ea typeface="+mn-ea"/>
              <a:cs typeface="+mn-cs"/>
            </a:endParaRPr>
          </a:p>
          <a:p>
            <a:pPr lvl="1" fontAlgn="base"/>
            <a:r>
              <a:rPr lang="en-US" sz="1200" b="0" i="0" kern="1200" dirty="0">
                <a:solidFill>
                  <a:schemeClr val="tx1"/>
                </a:solidFill>
                <a:effectLst/>
                <a:latin typeface="+mn-lt"/>
                <a:ea typeface="+mn-ea"/>
                <a:cs typeface="+mn-cs"/>
              </a:rPr>
              <a:t>The internal bus is 8-bits wide.</a:t>
            </a:r>
          </a:p>
          <a:p>
            <a:pPr lvl="1" fontAlgn="base"/>
            <a:r>
              <a:rPr lang="en-US" sz="1200" b="0" i="0" kern="1200" dirty="0">
                <a:solidFill>
                  <a:schemeClr val="tx1"/>
                </a:solidFill>
                <a:effectLst/>
                <a:latin typeface="+mn-lt"/>
                <a:ea typeface="+mn-ea"/>
                <a:cs typeface="+mn-cs"/>
              </a:rPr>
              <a:t>The ALU (Arithmetic Logic Unit) performs operations on 8 bits at a time.</a:t>
            </a:r>
          </a:p>
          <a:p>
            <a:pPr lvl="1" fontAlgn="base"/>
            <a:r>
              <a:rPr lang="en-US" sz="1200" b="0" i="0" kern="1200" dirty="0">
                <a:solidFill>
                  <a:schemeClr val="tx1"/>
                </a:solidFill>
                <a:effectLst/>
                <a:latin typeface="+mn-lt"/>
                <a:ea typeface="+mn-ea"/>
                <a:cs typeface="+mn-cs"/>
              </a:rPr>
              <a:t>Example microcontrollers: Intel 8031/8051, PIC1x, Motorola MC68HC11.</a:t>
            </a:r>
          </a:p>
          <a:p>
            <a:pPr fontAlgn="base"/>
            <a:r>
              <a:rPr lang="en-US" sz="1200" b="1" i="0" kern="1200" dirty="0">
                <a:solidFill>
                  <a:schemeClr val="tx1"/>
                </a:solidFill>
                <a:effectLst/>
                <a:latin typeface="+mn-lt"/>
                <a:ea typeface="+mn-ea"/>
                <a:cs typeface="+mn-cs"/>
              </a:rPr>
              <a:t>16-bit Microcontrollers</a:t>
            </a:r>
            <a:endParaRPr lang="en-US" sz="1200" b="0" i="0" kern="1200" dirty="0">
              <a:solidFill>
                <a:schemeClr val="tx1"/>
              </a:solidFill>
              <a:effectLst/>
              <a:latin typeface="+mn-lt"/>
              <a:ea typeface="+mn-ea"/>
              <a:cs typeface="+mn-cs"/>
            </a:endParaRPr>
          </a:p>
          <a:p>
            <a:pPr lvl="1" fontAlgn="base"/>
            <a:r>
              <a:rPr lang="en-US" sz="1200" b="0" i="0" kern="1200" dirty="0">
                <a:solidFill>
                  <a:schemeClr val="tx1"/>
                </a:solidFill>
                <a:effectLst/>
                <a:latin typeface="+mn-lt"/>
                <a:ea typeface="+mn-ea"/>
                <a:cs typeface="+mn-cs"/>
              </a:rPr>
              <a:t>The internal bus is 16-bits wide, providing better precision and performance than 8-bit.</a:t>
            </a:r>
          </a:p>
          <a:p>
            <a:pPr lvl="1" fontAlgn="base"/>
            <a:r>
              <a:rPr lang="en-US" sz="1200" b="0" i="0" kern="1200" dirty="0">
                <a:solidFill>
                  <a:schemeClr val="tx1"/>
                </a:solidFill>
                <a:effectLst/>
                <a:latin typeface="+mn-lt"/>
                <a:ea typeface="+mn-ea"/>
                <a:cs typeface="+mn-cs"/>
              </a:rPr>
              <a:t>A 16-bit microcontroller can handle a wider range of numbers (0x0000 to 0xFFFF, or 0 to 65535) compared to the 8-bit range (0x00 to 0xFF, or 0 to 255).</a:t>
            </a:r>
          </a:p>
          <a:p>
            <a:pPr lvl="1" fontAlgn="base"/>
            <a:r>
              <a:rPr lang="en-US" sz="1200" b="0" i="0" kern="1200" dirty="0">
                <a:solidFill>
                  <a:schemeClr val="tx1"/>
                </a:solidFill>
                <a:effectLst/>
                <a:latin typeface="+mn-lt"/>
                <a:ea typeface="+mn-ea"/>
                <a:cs typeface="+mn-cs"/>
              </a:rPr>
              <a:t>Example microcontrollers: Extended 8051XA, PIC2x, Intel 8096, Motorola MC68HC12.</a:t>
            </a:r>
          </a:p>
          <a:p>
            <a:pPr fontAlgn="base"/>
            <a:r>
              <a:rPr lang="en-US" sz="1200" b="1" i="0" kern="1200" dirty="0">
                <a:solidFill>
                  <a:schemeClr val="tx1"/>
                </a:solidFill>
                <a:effectLst/>
                <a:latin typeface="+mn-lt"/>
                <a:ea typeface="+mn-ea"/>
                <a:cs typeface="+mn-cs"/>
              </a:rPr>
              <a:t>32-bit Microcontrollers</a:t>
            </a:r>
            <a:endParaRPr lang="en-US" sz="1200" b="0" i="0" kern="1200" dirty="0">
              <a:solidFill>
                <a:schemeClr val="tx1"/>
              </a:solidFill>
              <a:effectLst/>
              <a:latin typeface="+mn-lt"/>
              <a:ea typeface="+mn-ea"/>
              <a:cs typeface="+mn-cs"/>
            </a:endParaRPr>
          </a:p>
          <a:p>
            <a:pPr lvl="1" fontAlgn="base"/>
            <a:r>
              <a:rPr lang="en-US" sz="1200" b="0" i="0" kern="1200" dirty="0">
                <a:solidFill>
                  <a:schemeClr val="tx1"/>
                </a:solidFill>
                <a:effectLst/>
                <a:latin typeface="+mn-lt"/>
                <a:ea typeface="+mn-ea"/>
                <a:cs typeface="+mn-cs"/>
              </a:rPr>
              <a:t>These microcontrollers use 32-bit instructions for operations.</a:t>
            </a:r>
          </a:p>
          <a:p>
            <a:pPr lvl="1" fontAlgn="base"/>
            <a:r>
              <a:rPr lang="en-US" sz="1200" b="0" i="0" kern="1200" dirty="0">
                <a:solidFill>
                  <a:schemeClr val="tx1"/>
                </a:solidFill>
                <a:effectLst/>
                <a:latin typeface="+mn-lt"/>
                <a:ea typeface="+mn-ea"/>
                <a:cs typeface="+mn-cs"/>
              </a:rPr>
              <a:t>Used in advanced applications like medical devices, engine control systems, office machines, and other embedded systems.</a:t>
            </a:r>
          </a:p>
          <a:p>
            <a:pPr lvl="1" fontAlgn="base"/>
            <a:r>
              <a:rPr lang="en-US" sz="1200" b="0" i="0" kern="1200" dirty="0">
                <a:solidFill>
                  <a:schemeClr val="tx1"/>
                </a:solidFill>
                <a:effectLst/>
                <a:latin typeface="+mn-lt"/>
                <a:ea typeface="+mn-ea"/>
                <a:cs typeface="+mn-cs"/>
              </a:rPr>
              <a:t>Example microcontrollers: Intel/Atmel 251 family , PIC3x.</a:t>
            </a:r>
          </a:p>
          <a:p>
            <a:pPr indent="457200" algn="just">
              <a:lnSpc>
                <a:spcPct val="150000"/>
              </a:lnSpc>
            </a:pP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E09FA9-AFB0-194C-E21B-1708AAD58A18}"/>
              </a:ext>
            </a:extLst>
          </p:cNvPr>
          <p:cNvSpPr>
            <a:spLocks noGrp="1"/>
          </p:cNvSpPr>
          <p:nvPr>
            <p:ph type="sldNum" sz="quarter" idx="5"/>
          </p:nvPr>
        </p:nvSpPr>
        <p:spPr/>
        <p:txBody>
          <a:bodyPr/>
          <a:lstStyle/>
          <a:p>
            <a:fld id="{37D01E2C-B751-4C38-A4F8-4A97733E0BA7}" type="slidenum">
              <a:rPr lang="en-US" smtClean="0"/>
              <a:t>5</a:t>
            </a:fld>
            <a:endParaRPr lang="en-US"/>
          </a:p>
        </p:txBody>
      </p:sp>
    </p:spTree>
    <p:extLst>
      <p:ext uri="{BB962C8B-B14F-4D97-AF65-F5344CB8AC3E}">
        <p14:creationId xmlns:p14="http://schemas.microsoft.com/office/powerpoint/2010/main" val="249602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1D98F-1C43-8732-2BFA-D5BA44F5F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975FB8-D29D-507B-5EC8-9CDF71BA9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D7145-0CF2-DC21-BC20-EF729C947864}"/>
              </a:ext>
            </a:extLst>
          </p:cNvPr>
          <p:cNvSpPr>
            <a:spLocks noGrp="1"/>
          </p:cNvSpPr>
          <p:nvPr>
            <p:ph type="body" idx="1"/>
          </p:nvPr>
        </p:nvSpPr>
        <p:spPr/>
        <p:txBody>
          <a:bodyPr/>
          <a:lstStyle/>
          <a:p>
            <a:pPr fontAlgn="base"/>
            <a:r>
              <a:rPr lang="en-US" sz="1200" b="1" i="0" kern="1200" dirty="0">
                <a:solidFill>
                  <a:schemeClr val="tx1"/>
                </a:solidFill>
                <a:effectLst/>
                <a:highlight>
                  <a:srgbClr val="FFFFFF"/>
                </a:highlight>
                <a:latin typeface="+mn-lt"/>
                <a:ea typeface="+mn-ea"/>
                <a:cs typeface="+mn-cs"/>
              </a:rPr>
              <a:t>Embedded Memory Microcontroller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All functional blocks are built into the chip.</a:t>
            </a:r>
          </a:p>
          <a:p>
            <a:pPr lvl="1" fontAlgn="base"/>
            <a:r>
              <a:rPr lang="en-US" sz="1200" b="0" i="0" kern="1200" dirty="0">
                <a:solidFill>
                  <a:schemeClr val="tx1"/>
                </a:solidFill>
                <a:effectLst/>
                <a:highlight>
                  <a:srgbClr val="FFFFFF"/>
                </a:highlight>
                <a:latin typeface="+mn-lt"/>
                <a:ea typeface="+mn-ea"/>
                <a:cs typeface="+mn-cs"/>
              </a:rPr>
              <a:t>Includes program memory, data memory, I/O ports, serial communication, counters, timers, and interrupts.</a:t>
            </a:r>
          </a:p>
          <a:p>
            <a:pPr lvl="1" fontAlgn="base"/>
            <a:r>
              <a:rPr lang="en-US" sz="1200" b="0" i="0" kern="1200" dirty="0">
                <a:solidFill>
                  <a:schemeClr val="tx1"/>
                </a:solidFill>
                <a:effectLst/>
                <a:highlight>
                  <a:srgbClr val="FFFFFF"/>
                </a:highlight>
                <a:latin typeface="+mn-lt"/>
                <a:ea typeface="+mn-ea"/>
                <a:cs typeface="+mn-cs"/>
              </a:rPr>
              <a:t>Example: </a:t>
            </a:r>
            <a:r>
              <a:rPr lang="en-US" sz="1200" b="0" i="0" u="sng" kern="1200" dirty="0">
                <a:solidFill>
                  <a:schemeClr val="tx1"/>
                </a:solidFill>
                <a:effectLst/>
                <a:highlight>
                  <a:srgbClr val="FFFFFF"/>
                </a:highlight>
                <a:latin typeface="+mn-lt"/>
                <a:ea typeface="+mn-ea"/>
                <a:cs typeface="+mn-cs"/>
                <a:hlinkClick r:id="rId3"/>
              </a:rPr>
              <a:t>8051 microcontroller</a:t>
            </a:r>
            <a:r>
              <a:rPr lang="en-US" sz="1200" b="0" i="0" kern="1200" dirty="0">
                <a:solidFill>
                  <a:schemeClr val="tx1"/>
                </a:solidFill>
                <a:effectLst/>
                <a:highlight>
                  <a:srgbClr val="FFFFFF"/>
                </a:highlight>
                <a:latin typeface="+mn-lt"/>
                <a:ea typeface="+mn-ea"/>
                <a:cs typeface="+mn-cs"/>
              </a:rPr>
              <a:t> (has everything on the chip).</a:t>
            </a:r>
          </a:p>
          <a:p>
            <a:pPr fontAlgn="base"/>
            <a:r>
              <a:rPr lang="en-US" sz="1200" b="1" i="0" kern="1200" dirty="0">
                <a:solidFill>
                  <a:schemeClr val="tx1"/>
                </a:solidFill>
                <a:effectLst/>
                <a:highlight>
                  <a:srgbClr val="FFFFFF"/>
                </a:highlight>
                <a:latin typeface="+mn-lt"/>
                <a:ea typeface="+mn-ea"/>
                <a:cs typeface="+mn-cs"/>
              </a:rPr>
              <a:t>External Memory Microcontroller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The microcontroller does not have all functional blocks on the chip.</a:t>
            </a:r>
          </a:p>
          <a:p>
            <a:pPr lvl="1" fontAlgn="base"/>
            <a:r>
              <a:rPr lang="en-US" sz="1200" b="0" i="0" kern="1200" dirty="0">
                <a:solidFill>
                  <a:schemeClr val="tx1"/>
                </a:solidFill>
                <a:effectLst/>
                <a:highlight>
                  <a:srgbClr val="FFFFFF"/>
                </a:highlight>
                <a:latin typeface="+mn-lt"/>
                <a:ea typeface="+mn-ea"/>
                <a:cs typeface="+mn-cs"/>
              </a:rPr>
              <a:t>Some components, like program memory, need to be connected externally.</a:t>
            </a:r>
          </a:p>
          <a:p>
            <a:pPr lvl="1" fontAlgn="base"/>
            <a:r>
              <a:rPr lang="en-US" sz="1200" b="0" i="0" kern="1200" dirty="0">
                <a:solidFill>
                  <a:schemeClr val="tx1"/>
                </a:solidFill>
                <a:effectLst/>
                <a:highlight>
                  <a:srgbClr val="FFFFFF"/>
                </a:highlight>
                <a:latin typeface="+mn-lt"/>
                <a:ea typeface="+mn-ea"/>
                <a:cs typeface="+mn-cs"/>
              </a:rPr>
              <a:t>Example: 8031 microcontroller (does not have program memory on the chip).</a:t>
            </a:r>
          </a:p>
        </p:txBody>
      </p:sp>
      <p:sp>
        <p:nvSpPr>
          <p:cNvPr id="4" name="Slide Number Placeholder 3">
            <a:extLst>
              <a:ext uri="{FF2B5EF4-FFF2-40B4-BE49-F238E27FC236}">
                <a16:creationId xmlns:a16="http://schemas.microsoft.com/office/drawing/2014/main" id="{B69228DF-668B-3D84-6F05-2E46EF6DCDD2}"/>
              </a:ext>
            </a:extLst>
          </p:cNvPr>
          <p:cNvSpPr>
            <a:spLocks noGrp="1"/>
          </p:cNvSpPr>
          <p:nvPr>
            <p:ph type="sldNum" sz="quarter" idx="5"/>
          </p:nvPr>
        </p:nvSpPr>
        <p:spPr/>
        <p:txBody>
          <a:bodyPr/>
          <a:lstStyle/>
          <a:p>
            <a:fld id="{37D01E2C-B751-4C38-A4F8-4A97733E0BA7}" type="slidenum">
              <a:rPr lang="en-US" smtClean="0"/>
              <a:t>6</a:t>
            </a:fld>
            <a:endParaRPr lang="en-US"/>
          </a:p>
        </p:txBody>
      </p:sp>
    </p:spTree>
    <p:extLst>
      <p:ext uri="{BB962C8B-B14F-4D97-AF65-F5344CB8AC3E}">
        <p14:creationId xmlns:p14="http://schemas.microsoft.com/office/powerpoint/2010/main" val="593595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DA9D3-9EE4-06AE-185E-5457995D2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603B5-8224-8453-D5F4-46E62C43BA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D04A9-3297-2535-F50F-A15F29B6BDAC}"/>
              </a:ext>
            </a:extLst>
          </p:cNvPr>
          <p:cNvSpPr>
            <a:spLocks noGrp="1"/>
          </p:cNvSpPr>
          <p:nvPr>
            <p:ph type="body" idx="1"/>
          </p:nvPr>
        </p:nvSpPr>
        <p:spPr/>
        <p:txBody>
          <a:bodyPr/>
          <a:lstStyle/>
          <a:p>
            <a:pPr fontAlgn="base"/>
            <a:r>
              <a:rPr lang="en-US" sz="1200" b="1" i="0" kern="1200" dirty="0">
                <a:solidFill>
                  <a:schemeClr val="tx1"/>
                </a:solidFill>
                <a:effectLst/>
                <a:highlight>
                  <a:srgbClr val="FFFFFF"/>
                </a:highlight>
                <a:latin typeface="+mn-lt"/>
                <a:ea typeface="+mn-ea"/>
                <a:cs typeface="+mn-cs"/>
              </a:rPr>
              <a:t>CISC (Complex Instruction Set Computer)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Allows complex instructions that can do multiple tasks in one command.</a:t>
            </a:r>
          </a:p>
          <a:p>
            <a:pPr lvl="1" fontAlgn="base"/>
            <a:r>
              <a:rPr lang="en-US" sz="1200" b="0" i="0" kern="1200" dirty="0">
                <a:solidFill>
                  <a:schemeClr val="tx1"/>
                </a:solidFill>
                <a:effectLst/>
                <a:highlight>
                  <a:srgbClr val="FFFFFF"/>
                </a:highlight>
                <a:latin typeface="+mn-lt"/>
                <a:ea typeface="+mn-ea"/>
                <a:cs typeface="+mn-cs"/>
              </a:rPr>
              <a:t>Reduces the need for many simpler instructions.</a:t>
            </a:r>
          </a:p>
          <a:p>
            <a:pPr lvl="1" fontAlgn="base"/>
            <a:r>
              <a:rPr lang="en-US" sz="1200" b="0" i="0" kern="1200" dirty="0">
                <a:solidFill>
                  <a:schemeClr val="tx1"/>
                </a:solidFill>
                <a:effectLst/>
                <a:highlight>
                  <a:srgbClr val="FFFFFF"/>
                </a:highlight>
                <a:latin typeface="+mn-lt"/>
                <a:ea typeface="+mn-ea"/>
                <a:cs typeface="+mn-cs"/>
              </a:rPr>
              <a:t>Example: </a:t>
            </a:r>
            <a:r>
              <a:rPr lang="en-US" sz="1200" b="0" i="0" u="sng" kern="1200" dirty="0">
                <a:solidFill>
                  <a:schemeClr val="tx1"/>
                </a:solidFill>
                <a:effectLst/>
                <a:highlight>
                  <a:srgbClr val="FFFFFF"/>
                </a:highlight>
                <a:latin typeface="+mn-lt"/>
                <a:ea typeface="+mn-ea"/>
                <a:cs typeface="+mn-cs"/>
                <a:hlinkClick r:id="rId3"/>
              </a:rPr>
              <a:t>CISC</a:t>
            </a:r>
            <a:r>
              <a:rPr lang="en-US" sz="1200" b="0" i="0" kern="1200" dirty="0">
                <a:solidFill>
                  <a:schemeClr val="tx1"/>
                </a:solidFill>
                <a:effectLst/>
                <a:highlight>
                  <a:srgbClr val="FFFFFF"/>
                </a:highlight>
                <a:latin typeface="+mn-lt"/>
                <a:ea typeface="+mn-ea"/>
                <a:cs typeface="+mn-cs"/>
              </a:rPr>
              <a:t> systems shorten execution time by reducing the number of instructions in a program.</a:t>
            </a:r>
          </a:p>
          <a:p>
            <a:pPr fontAlgn="base"/>
            <a:r>
              <a:rPr lang="en-US" sz="1200" b="1" i="0" kern="1200" dirty="0">
                <a:solidFill>
                  <a:schemeClr val="tx1"/>
                </a:solidFill>
                <a:effectLst/>
                <a:highlight>
                  <a:srgbClr val="FFFFFF"/>
                </a:highlight>
                <a:latin typeface="+mn-lt"/>
                <a:ea typeface="+mn-ea"/>
                <a:cs typeface="+mn-cs"/>
              </a:rPr>
              <a:t>RISC (Reduced Instruction Set Computer)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Simplifies the instruction set, using fewer, simpler commands.</a:t>
            </a:r>
          </a:p>
          <a:p>
            <a:pPr lvl="1" fontAlgn="base"/>
            <a:r>
              <a:rPr lang="en-US" sz="1200" b="0" i="0" kern="1200" dirty="0">
                <a:solidFill>
                  <a:schemeClr val="tx1"/>
                </a:solidFill>
                <a:effectLst/>
                <a:highlight>
                  <a:srgbClr val="FFFFFF"/>
                </a:highlight>
                <a:latin typeface="+mn-lt"/>
                <a:ea typeface="+mn-ea"/>
                <a:cs typeface="+mn-cs"/>
              </a:rPr>
              <a:t>Allows instructions to work on any register and access program and data simultaneously.</a:t>
            </a:r>
          </a:p>
          <a:p>
            <a:pPr lvl="1" fontAlgn="base"/>
            <a:r>
              <a:rPr lang="en-US" sz="1200" b="0" i="0" kern="1200" dirty="0">
                <a:solidFill>
                  <a:schemeClr val="tx1"/>
                </a:solidFill>
                <a:effectLst/>
                <a:highlight>
                  <a:srgbClr val="FFFFFF"/>
                </a:highlight>
                <a:latin typeface="+mn-lt"/>
                <a:ea typeface="+mn-ea"/>
                <a:cs typeface="+mn-cs"/>
              </a:rPr>
              <a:t>Shortens execution time by reducing clock cycles per instruction.</a:t>
            </a:r>
          </a:p>
          <a:p>
            <a:pPr lvl="1" fontAlgn="base"/>
            <a:r>
              <a:rPr lang="en-US" sz="1200" b="0" i="0" u="sng" kern="1200" dirty="0">
                <a:solidFill>
                  <a:schemeClr val="tx1"/>
                </a:solidFill>
                <a:effectLst/>
                <a:highlight>
                  <a:srgbClr val="FFFFFF"/>
                </a:highlight>
                <a:latin typeface="+mn-lt"/>
                <a:ea typeface="+mn-ea"/>
                <a:cs typeface="+mn-cs"/>
                <a:hlinkClick r:id="rId3"/>
              </a:rPr>
              <a:t>RISC</a:t>
            </a:r>
            <a:r>
              <a:rPr lang="en-US" sz="1200" b="0" i="0" kern="1200" dirty="0">
                <a:solidFill>
                  <a:schemeClr val="tx1"/>
                </a:solidFill>
                <a:effectLst/>
                <a:highlight>
                  <a:srgbClr val="FFFFFF"/>
                </a:highlight>
                <a:latin typeface="+mn-lt"/>
                <a:ea typeface="+mn-ea"/>
                <a:cs typeface="+mn-cs"/>
              </a:rPr>
              <a:t> systems generally offer better execution performance compared to CISC systems.</a:t>
            </a:r>
          </a:p>
          <a:p>
            <a:pPr lvl="1" fontAlgn="base"/>
            <a:endParaRPr lang="en-US" sz="1200" b="0" i="0" kern="1200" dirty="0">
              <a:solidFill>
                <a:schemeClr val="tx1"/>
              </a:solidFill>
              <a:effectLst/>
              <a:highlight>
                <a:srgbClr val="FFFFFF"/>
              </a:highlight>
              <a:latin typeface="+mn-lt"/>
              <a:ea typeface="+mn-ea"/>
              <a:cs typeface="+mn-cs"/>
            </a:endParaRPr>
          </a:p>
          <a:p>
            <a:r>
              <a:rPr lang="vi-VN" dirty="0"/>
              <a:t>RISC là viết tắt của </a:t>
            </a:r>
            <a:r>
              <a:rPr lang="vi-VN" b="1" dirty="0"/>
              <a:t>Reduced Instruction Set Computer</a:t>
            </a:r>
            <a:r>
              <a:rPr lang="vi-VN" dirty="0"/>
              <a:t> (Máy tính với tập lệnh được rút gọn). Đây là một phương pháp thiết kế kiến trúc bộ vi xử lý tập trung vào việc sử dụng một bộ lệnh đơn giản, nhỏ gọn và được tối ưu hóa.</a:t>
            </a:r>
          </a:p>
          <a:p>
            <a:r>
              <a:rPr lang="vi-VN" b="1" dirty="0"/>
              <a:t>Nguyên lý hoạt động và đặc điểm của RISC</a:t>
            </a:r>
          </a:p>
          <a:p>
            <a:r>
              <a:rPr lang="vi-VN" dirty="0"/>
              <a:t>Nguyên lý cơ bản của RISC là mỗi lệnh sẽ thực hiện một tác vụ rất cơ bản và đơn giản. Điều này trái ngược với kiến trúc </a:t>
            </a:r>
            <a:r>
              <a:rPr lang="vi-VN" b="1" dirty="0"/>
              <a:t>CISC</a:t>
            </a:r>
            <a:r>
              <a:rPr lang="vi-VN" dirty="0"/>
              <a:t> (Complex Instruction Set Computer), nơi mỗi lệnh có thể thực hiện nhiều thao tác phức tạp cùng một lúc.</a:t>
            </a:r>
          </a:p>
          <a:p>
            <a:pPr lvl="1" fontAlgn="base"/>
            <a:endParaRPr lang="en-US" sz="1200" b="0" i="0" kern="1200" dirty="0">
              <a:solidFill>
                <a:schemeClr val="tx1"/>
              </a:solidFill>
              <a:effectLst/>
              <a:highlight>
                <a:srgbClr val="FFFFFF"/>
              </a:highlight>
              <a:latin typeface="+mn-lt"/>
              <a:ea typeface="+mn-ea"/>
              <a:cs typeface="+mn-cs"/>
            </a:endParaRPr>
          </a:p>
          <a:p>
            <a:pPr lvl="1" fontAlgn="base"/>
            <a:endParaRPr lang="en-US" sz="1200" b="0" i="0" kern="1200" dirty="0">
              <a:solidFill>
                <a:schemeClr val="tx1"/>
              </a:solidFill>
              <a:effectLst/>
              <a:highlight>
                <a:srgbClr val="FFFFFF"/>
              </a:highlight>
              <a:latin typeface="+mn-lt"/>
              <a:ea typeface="+mn-ea"/>
              <a:cs typeface="+mn-cs"/>
            </a:endParaRPr>
          </a:p>
          <a:p>
            <a:pPr lvl="1" fontAlgn="base"/>
            <a:r>
              <a:rPr lang="vi-VN" dirty="0"/>
              <a:t>Khác với RISC, kiến trúc CISC được thiết kế để một lệnh duy nhất có thể xử lý nhiều tác vụ cấp thấp như truy cập bộ nhớ, thực hiện phép toán, và lưu kết quả. Điều này giúp mã chương trình trở nên ngắn gọn hơn, vì một lệnh phức tạp có thể thay thế cho nhiều lệnh đơn giản.</a:t>
            </a:r>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099E2929-BB5D-5FE2-E434-7A4AB07320BA}"/>
              </a:ext>
            </a:extLst>
          </p:cNvPr>
          <p:cNvSpPr>
            <a:spLocks noGrp="1"/>
          </p:cNvSpPr>
          <p:nvPr>
            <p:ph type="sldNum" sz="quarter" idx="5"/>
          </p:nvPr>
        </p:nvSpPr>
        <p:spPr/>
        <p:txBody>
          <a:bodyPr/>
          <a:lstStyle/>
          <a:p>
            <a:fld id="{37D01E2C-B751-4C38-A4F8-4A97733E0BA7}" type="slidenum">
              <a:rPr lang="en-US" smtClean="0"/>
              <a:t>7</a:t>
            </a:fld>
            <a:endParaRPr lang="en-US"/>
          </a:p>
        </p:txBody>
      </p:sp>
    </p:spTree>
    <p:extLst>
      <p:ext uri="{BB962C8B-B14F-4D97-AF65-F5344CB8AC3E}">
        <p14:creationId xmlns:p14="http://schemas.microsoft.com/office/powerpoint/2010/main" val="1075765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A6D54-6BBB-64AD-C99A-7951DA5BA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72762-B5E9-78DB-AFE2-6A3EA0FBEC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ED1B3D-EF14-4183-33D9-86A5775CFBE9}"/>
              </a:ext>
            </a:extLst>
          </p:cNvPr>
          <p:cNvSpPr>
            <a:spLocks noGrp="1"/>
          </p:cNvSpPr>
          <p:nvPr>
            <p:ph type="body" idx="1"/>
          </p:nvPr>
        </p:nvSpPr>
        <p:spPr/>
        <p:txBody>
          <a:bodyPr/>
          <a:lstStyle/>
          <a:p>
            <a:pPr fontAlgn="base"/>
            <a:r>
              <a:rPr lang="en-US" sz="1200" b="1" i="0" u="sng" kern="1200" dirty="0">
                <a:solidFill>
                  <a:schemeClr val="tx1"/>
                </a:solidFill>
                <a:effectLst/>
                <a:highlight>
                  <a:srgbClr val="FFFFFF"/>
                </a:highlight>
                <a:latin typeface="+mn-lt"/>
                <a:ea typeface="+mn-ea"/>
                <a:cs typeface="+mn-cs"/>
                <a:hlinkClick r:id="rId3"/>
              </a:rPr>
              <a:t>Harvard Memory Architecture</a:t>
            </a:r>
            <a:r>
              <a:rPr lang="en-US" sz="1200" b="1" i="0" kern="1200" dirty="0">
                <a:solidFill>
                  <a:schemeClr val="tx1"/>
                </a:solidFill>
                <a:effectLst/>
                <a:highlight>
                  <a:srgbClr val="FFFFFF"/>
                </a:highlight>
                <a:latin typeface="+mn-lt"/>
                <a:ea typeface="+mn-ea"/>
                <a:cs typeface="+mn-cs"/>
              </a:rPr>
              <a:t> Microcontroller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Has separate memory for program and data.</a:t>
            </a:r>
          </a:p>
          <a:p>
            <a:pPr lvl="1" fontAlgn="base"/>
            <a:r>
              <a:rPr lang="en-US" sz="1200" b="0" i="0" kern="1200" dirty="0">
                <a:solidFill>
                  <a:schemeClr val="tx1"/>
                </a:solidFill>
                <a:effectLst/>
                <a:highlight>
                  <a:srgbClr val="FFFFFF"/>
                </a:highlight>
                <a:latin typeface="+mn-lt"/>
                <a:ea typeface="+mn-ea"/>
                <a:cs typeface="+mn-cs"/>
              </a:rPr>
              <a:t>Allows simultaneous access to both program and data memory, improving efficiency.</a:t>
            </a:r>
          </a:p>
          <a:p>
            <a:pPr lvl="1" fontAlgn="base"/>
            <a:r>
              <a:rPr lang="en-US" sz="1200" b="0" i="0" kern="1200" dirty="0">
                <a:solidFill>
                  <a:schemeClr val="tx1"/>
                </a:solidFill>
                <a:effectLst/>
                <a:highlight>
                  <a:srgbClr val="FFFFFF"/>
                </a:highlight>
                <a:latin typeface="+mn-lt"/>
                <a:ea typeface="+mn-ea"/>
                <a:cs typeface="+mn-cs"/>
              </a:rPr>
              <a:t>Common in microcontrollers that require faster data processing.</a:t>
            </a:r>
          </a:p>
          <a:p>
            <a:pPr fontAlgn="base"/>
            <a:r>
              <a:rPr lang="en-US" sz="1200" b="1" i="0" u="sng" kern="1200" dirty="0">
                <a:solidFill>
                  <a:schemeClr val="tx1"/>
                </a:solidFill>
                <a:effectLst/>
                <a:highlight>
                  <a:srgbClr val="FFFFFF"/>
                </a:highlight>
                <a:latin typeface="+mn-lt"/>
                <a:ea typeface="+mn-ea"/>
                <a:cs typeface="+mn-cs"/>
                <a:hlinkClick r:id="rId4"/>
              </a:rPr>
              <a:t>Von Neumann</a:t>
            </a:r>
            <a:r>
              <a:rPr lang="en-US" sz="1200" b="1" i="0" kern="1200" dirty="0">
                <a:solidFill>
                  <a:schemeClr val="tx1"/>
                </a:solidFill>
                <a:effectLst/>
                <a:highlight>
                  <a:srgbClr val="FFFFFF"/>
                </a:highlight>
                <a:latin typeface="+mn-lt"/>
                <a:ea typeface="+mn-ea"/>
                <a:cs typeface="+mn-cs"/>
              </a:rPr>
              <a:t> Memory Architecture Microcontroller</a:t>
            </a:r>
            <a:endParaRPr lang="en-US" sz="1200" b="0" i="0" kern="1200" dirty="0">
              <a:solidFill>
                <a:schemeClr val="tx1"/>
              </a:solidFill>
              <a:effectLst/>
              <a:highlight>
                <a:srgbClr val="FFFFFF"/>
              </a:highlight>
              <a:latin typeface="+mn-lt"/>
              <a:ea typeface="+mn-ea"/>
              <a:cs typeface="+mn-cs"/>
            </a:endParaRPr>
          </a:p>
          <a:p>
            <a:pPr lvl="1" fontAlgn="base"/>
            <a:r>
              <a:rPr lang="en-US" sz="1200" b="0" i="0" kern="1200" dirty="0">
                <a:solidFill>
                  <a:schemeClr val="tx1"/>
                </a:solidFill>
                <a:effectLst/>
                <a:highlight>
                  <a:srgbClr val="FFFFFF"/>
                </a:highlight>
                <a:latin typeface="+mn-lt"/>
                <a:ea typeface="+mn-ea"/>
                <a:cs typeface="+mn-cs"/>
              </a:rPr>
              <a:t>Uses shared memory for both program and data.</a:t>
            </a:r>
          </a:p>
          <a:p>
            <a:pPr lvl="1" fontAlgn="base"/>
            <a:r>
              <a:rPr lang="en-US" sz="1200" b="0" i="0" kern="1200" dirty="0">
                <a:solidFill>
                  <a:schemeClr val="tx1"/>
                </a:solidFill>
                <a:effectLst/>
                <a:highlight>
                  <a:srgbClr val="FFFFFF"/>
                </a:highlight>
                <a:latin typeface="+mn-lt"/>
                <a:ea typeface="+mn-ea"/>
                <a:cs typeface="+mn-cs"/>
              </a:rPr>
              <a:t>Simplifies design but can be slower since the program and data share the same bus.</a:t>
            </a:r>
          </a:p>
          <a:p>
            <a:pPr lvl="1" fontAlgn="base"/>
            <a:endParaRPr lang="en-US" sz="1200" b="0" i="0" kern="1200" dirty="0">
              <a:solidFill>
                <a:schemeClr val="tx1"/>
              </a:solidFill>
              <a:effectLst/>
              <a:highlight>
                <a:srgbClr val="FFFFFF"/>
              </a:highlight>
              <a:latin typeface="+mn-lt"/>
              <a:ea typeface="+mn-ea"/>
              <a:cs typeface="+mn-cs"/>
            </a:endParaRPr>
          </a:p>
          <a:p>
            <a:pPr lvl="1" fontAlgn="base"/>
            <a:endParaRPr lang="en-US" sz="1200" b="0" i="0" kern="1200" dirty="0">
              <a:solidFill>
                <a:schemeClr val="tx1"/>
              </a:solidFill>
              <a:effectLst/>
              <a:highlight>
                <a:srgbClr val="FFFFFF"/>
              </a:highlight>
              <a:latin typeface="+mn-lt"/>
              <a:ea typeface="+mn-ea"/>
              <a:cs typeface="+mn-cs"/>
            </a:endParaRPr>
          </a:p>
          <a:p>
            <a:r>
              <a:rPr lang="vi-VN" dirty="0"/>
              <a:t>Kiến trúc Harvard và kiến trúc Von Neumann là hai mô hình cơ bản trong thiết kế máy tính, đặc biệt là cách chúng quản lý bộ nhớ và đường truyền (bus) cho lệnh và dữ liệu. "Non-von neumann" chính là cách gọi khác để chỉ kiến trúc Harvard, vì nó không tuân theo mô hình Von Neumann.</a:t>
            </a:r>
          </a:p>
          <a:p>
            <a:r>
              <a:rPr lang="vi-VN" b="1" dirty="0"/>
              <a:t>Kiến trúc Von Neumann</a:t>
            </a:r>
          </a:p>
          <a:p>
            <a:r>
              <a:rPr lang="vi-VN" dirty="0"/>
              <a:t>Kiến trúc này được đặt theo tên nhà toán học </a:t>
            </a:r>
            <a:r>
              <a:rPr lang="vi-VN" b="1" dirty="0"/>
              <a:t>John von Neumann</a:t>
            </a:r>
            <a:r>
              <a:rPr lang="vi-VN" dirty="0"/>
              <a:t>. Đặc trưng nổi bật của nó là sử dụng </a:t>
            </a:r>
            <a:r>
              <a:rPr lang="vi-VN" b="1" dirty="0"/>
              <a:t>một không gian bộ nhớ duy nhất</a:t>
            </a:r>
            <a:r>
              <a:rPr lang="vi-VN" dirty="0"/>
              <a:t> để lưu trữ cả chương trình (lệnh) và dữ liệu.</a:t>
            </a:r>
          </a:p>
          <a:p>
            <a:r>
              <a:rPr lang="vi-VN" b="1" dirty="0"/>
              <a:t>Bộ nhớ chung</a:t>
            </a:r>
            <a:r>
              <a:rPr lang="vi-VN" dirty="0"/>
              <a:t>: Lệnh và dữ liệu cùng nằm trong một bộ nhớ.</a:t>
            </a:r>
          </a:p>
          <a:p>
            <a:r>
              <a:rPr lang="vi-VN" b="1" dirty="0"/>
              <a:t>Bus chung</a:t>
            </a:r>
            <a:r>
              <a:rPr lang="vi-VN" dirty="0"/>
              <a:t>: Sử dụng một đường truyền (bus) chung để truyền cả lệnh và dữ liệu giữa CPU và bộ nhớ.</a:t>
            </a:r>
          </a:p>
          <a:p>
            <a:r>
              <a:rPr lang="vi-VN" dirty="0"/>
              <a:t>Do chỉ có một bus, tại một thời điểm, CPU chỉ có thể thực hiện một trong hai tác vụ: hoặc đọc lệnh, hoặc đọc/ghi dữ liệu. Điều này tạo ra một "nút thắt cổ chai Von Neumann" (Von Neumann bottleneck), hạn chế tốc độ xử lý của máy tính. Hầu hết các máy tính cá nhân (PC) và máy chủ hiện đại sử dụng kiến trúc này ở cấp độ tổng thể.</a:t>
            </a:r>
          </a:p>
          <a:p>
            <a:r>
              <a:rPr lang="vi-VN" b="1" dirty="0"/>
              <a:t>Kiến trúc Harvard</a:t>
            </a:r>
          </a:p>
          <a:p>
            <a:r>
              <a:rPr lang="vi-VN" dirty="0"/>
              <a:t>Kiến trúc này được đặt tên theo máy tính </a:t>
            </a:r>
            <a:r>
              <a:rPr lang="vi-VN" b="1" dirty="0"/>
              <a:t>Harvard Mark I</a:t>
            </a:r>
            <a:r>
              <a:rPr lang="vi-VN" dirty="0"/>
              <a:t>. Điểm khác biệt cốt lõi là nó </a:t>
            </a:r>
            <a:r>
              <a:rPr lang="vi-VN" b="1" dirty="0"/>
              <a:t>tách biệt hoàn toàn bộ nhớ</a:t>
            </a:r>
            <a:r>
              <a:rPr lang="vi-VN" dirty="0"/>
              <a:t> và đường truyền cho chương trình và dữ liệu.</a:t>
            </a:r>
          </a:p>
          <a:p>
            <a:r>
              <a:rPr lang="vi-VN" b="1" dirty="0"/>
              <a:t>Bộ nhớ riêng</a:t>
            </a:r>
            <a:r>
              <a:rPr lang="vi-VN" dirty="0"/>
              <a:t>: Có hai bộ nhớ riêng biệt: một cho lệnh và một cho dữ liệu.</a:t>
            </a:r>
          </a:p>
          <a:p>
            <a:r>
              <a:rPr lang="vi-VN" b="1" dirty="0"/>
              <a:t>Bus riêng</a:t>
            </a:r>
            <a:r>
              <a:rPr lang="vi-VN" dirty="0"/>
              <a:t>: Có hai đường truyền riêng biệt: một cho lệnh (instruction bus) và một cho dữ liệu (data bus).</a:t>
            </a:r>
          </a:p>
          <a:p>
            <a:r>
              <a:rPr lang="vi-VN" dirty="0"/>
              <a:t>Với hai bus độc lập, CPU có thể truy cập đồng thời cả bộ nhớ lệnh và bộ nhớ dữ liệu. Điều này cho phép CPU thực thi một lệnh trong khi đang đọc lệnh tiếp theo, giúp tăng đáng kể tốc độ xử lý. Kiến trúc Harvard thường được sử dụng trong các bộ vi điều khiển (microcontroller), như </a:t>
            </a:r>
            <a:r>
              <a:rPr lang="vi-VN" b="1" dirty="0"/>
              <a:t>AVR (ATmega328P)</a:t>
            </a:r>
            <a:r>
              <a:rPr lang="vi-VN" dirty="0"/>
              <a:t> và </a:t>
            </a:r>
            <a:r>
              <a:rPr lang="vi-VN" b="1" dirty="0"/>
              <a:t>PIC</a:t>
            </a:r>
            <a:r>
              <a:rPr lang="vi-VN" dirty="0"/>
              <a:t>, hoặc trong các bộ xử lý tín hiệu số (DSP) nơi tốc độ là yếu tố then chốt.</a:t>
            </a:r>
          </a:p>
          <a:p>
            <a:r>
              <a:rPr lang="vi-VN" dirty="0"/>
              <a:t>Sự khác biệt chính giữa hai kiến trúc này nằm ở cách chúng tổ chức bộ nhớ và đường truyền, từ đó ảnh hưởng đến hiệu suất và sự phức tạp của phần cứng.</a:t>
            </a:r>
          </a:p>
          <a:p>
            <a:pPr lvl="1" fontAlgn="base"/>
            <a:endParaRPr lang="en-US" sz="1200" b="1"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18F6DE98-4BB5-01F0-E448-B35C0D699F98}"/>
              </a:ext>
            </a:extLst>
          </p:cNvPr>
          <p:cNvSpPr>
            <a:spLocks noGrp="1"/>
          </p:cNvSpPr>
          <p:nvPr>
            <p:ph type="sldNum" sz="quarter" idx="5"/>
          </p:nvPr>
        </p:nvSpPr>
        <p:spPr/>
        <p:txBody>
          <a:bodyPr/>
          <a:lstStyle/>
          <a:p>
            <a:fld id="{37D01E2C-B751-4C38-A4F8-4A97733E0BA7}" type="slidenum">
              <a:rPr lang="en-US" smtClean="0"/>
              <a:t>8</a:t>
            </a:fld>
            <a:endParaRPr lang="en-US"/>
          </a:p>
        </p:txBody>
      </p:sp>
    </p:spTree>
    <p:extLst>
      <p:ext uri="{BB962C8B-B14F-4D97-AF65-F5344CB8AC3E}">
        <p14:creationId xmlns:p14="http://schemas.microsoft.com/office/powerpoint/2010/main" val="381410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6324B-84C0-A016-E28D-F97CF25EF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03A08-A5AB-4D64-1FD8-B8B4365B91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E00CC-7DB6-2821-69C9-C01BE9655069}"/>
              </a:ext>
            </a:extLst>
          </p:cNvPr>
          <p:cNvSpPr>
            <a:spLocks noGrp="1"/>
          </p:cNvSpPr>
          <p:nvPr>
            <p:ph type="body" idx="1"/>
          </p:nvPr>
        </p:nvSpPr>
        <p:spPr/>
        <p:txBody>
          <a:bodyPr/>
          <a:lstStyle/>
          <a:p>
            <a:r>
              <a:rPr lang="vi-VN" b="1" dirty="0">
                <a:highlight>
                  <a:srgbClr val="FFFFFF"/>
                </a:highlight>
              </a:rPr>
              <a:t>Vi điều khiển hoạt động như thế nào?</a:t>
            </a:r>
          </a:p>
          <a:p>
            <a:r>
              <a:rPr lang="vi-VN" b="1" dirty="0">
                <a:highlight>
                  <a:srgbClr val="FFFFFF"/>
                </a:highlight>
              </a:rPr>
              <a:t>Nhận dữ liệu (Input)</a:t>
            </a:r>
            <a:endParaRPr lang="vi-VN" dirty="0">
              <a:highlight>
                <a:srgbClr val="FFFFFF"/>
              </a:highlight>
            </a:endParaRPr>
          </a:p>
          <a:p>
            <a:pPr lvl="1"/>
            <a:r>
              <a:rPr lang="vi-VN" dirty="0">
                <a:highlight>
                  <a:srgbClr val="FFFFFF"/>
                </a:highlight>
              </a:rPr>
              <a:t>Vi điều khiển nhận tín hiệu từ các cảm biến, nút bấm, hoặc thiết bị bên ngoài.</a:t>
            </a:r>
          </a:p>
          <a:p>
            <a:pPr lvl="1"/>
            <a:r>
              <a:rPr lang="vi-VN" dirty="0">
                <a:highlight>
                  <a:srgbClr val="FFFFFF"/>
                </a:highlight>
              </a:rPr>
              <a:t>Ví dụ: cảm biến nhiệt độ gửi giá trị 28°C, nút bấm được nhấn.</a:t>
            </a:r>
          </a:p>
          <a:p>
            <a:r>
              <a:rPr lang="vi-VN" b="1" dirty="0">
                <a:highlight>
                  <a:srgbClr val="FFFFFF"/>
                </a:highlight>
              </a:rPr>
              <a:t>Xử lý dữ liệu (Process)</a:t>
            </a:r>
            <a:endParaRPr lang="vi-VN" dirty="0">
              <a:highlight>
                <a:srgbClr val="FFFFFF"/>
              </a:highlight>
            </a:endParaRPr>
          </a:p>
          <a:p>
            <a:pPr lvl="1"/>
            <a:r>
              <a:rPr lang="vi-VN" dirty="0">
                <a:highlight>
                  <a:srgbClr val="FFFFFF"/>
                </a:highlight>
              </a:rPr>
              <a:t>CPU bên trong vi điều khiển đọc dữ liệu này.</a:t>
            </a:r>
          </a:p>
          <a:p>
            <a:pPr lvl="1"/>
            <a:r>
              <a:rPr lang="vi-VN" dirty="0">
                <a:highlight>
                  <a:srgbClr val="FFFFFF"/>
                </a:highlight>
              </a:rPr>
              <a:t>Nó so sánh, tính toán hoặc chạy chương trình đã nạp sẵn (code của bạn).</a:t>
            </a:r>
          </a:p>
          <a:p>
            <a:pPr lvl="1"/>
            <a:r>
              <a:rPr lang="vi-VN" dirty="0">
                <a:highlight>
                  <a:srgbClr val="FFFFFF"/>
                </a:highlight>
              </a:rPr>
              <a:t>Ví dụ: nếu nhiệt độ &gt; 30°C thì bật quạt.</a:t>
            </a:r>
          </a:p>
          <a:p>
            <a:r>
              <a:rPr lang="vi-VN" b="1" dirty="0">
                <a:highlight>
                  <a:srgbClr val="FFFFFF"/>
                </a:highlight>
              </a:rPr>
              <a:t>Xuất dữ liệu (Output)</a:t>
            </a:r>
            <a:endParaRPr lang="vi-VN" dirty="0">
              <a:highlight>
                <a:srgbClr val="FFFFFF"/>
              </a:highlight>
            </a:endParaRPr>
          </a:p>
          <a:p>
            <a:pPr lvl="1"/>
            <a:r>
              <a:rPr lang="vi-VN" dirty="0">
                <a:highlight>
                  <a:srgbClr val="FFFFFF"/>
                </a:highlight>
              </a:rPr>
              <a:t>Vi điều khiển gửi tín hiệu điều khiển đến thiết bị ngoại vi.</a:t>
            </a:r>
          </a:p>
          <a:p>
            <a:pPr lvl="1"/>
            <a:r>
              <a:rPr lang="vi-VN" dirty="0">
                <a:highlight>
                  <a:srgbClr val="FFFFFF"/>
                </a:highlight>
              </a:rPr>
              <a:t>Ví dụ: bật/tắt đèn LED, quay động cơ, phát tín hiệu ra loa, hoặc gửi dữ liệu lên màn hình.</a:t>
            </a:r>
          </a:p>
          <a:p>
            <a:r>
              <a:rPr lang="vi-VN" dirty="0">
                <a:highlight>
                  <a:srgbClr val="FFFFFF"/>
                </a:highlight>
              </a:rPr>
              <a:t>👉 Nói ngắn gọn:</a:t>
            </a:r>
            <a:br>
              <a:rPr lang="vi-VN" dirty="0">
                <a:highlight>
                  <a:srgbClr val="FFFFFF"/>
                </a:highlight>
              </a:rPr>
            </a:br>
            <a:r>
              <a:rPr lang="vi-VN" b="1" dirty="0">
                <a:highlight>
                  <a:srgbClr val="FFFFFF"/>
                </a:highlight>
              </a:rPr>
              <a:t>Vi điều khiển giống như một người “thư ký thông minh”</a:t>
            </a:r>
            <a:r>
              <a:rPr lang="vi-VN" dirty="0">
                <a:highlight>
                  <a:srgbClr val="FFFFFF"/>
                </a:highlight>
              </a:rPr>
              <a:t>:</a:t>
            </a:r>
          </a:p>
          <a:p>
            <a:r>
              <a:rPr lang="vi-VN" dirty="0">
                <a:highlight>
                  <a:srgbClr val="FFFFFF"/>
                </a:highlight>
              </a:rPr>
              <a:t>Nhận thông tin từ bên ngoài → suy nghĩ (chạy chương trình) → đưa ra hành động điều khiển.</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7FEA2761-093F-7D90-C637-FEB69E624684}"/>
              </a:ext>
            </a:extLst>
          </p:cNvPr>
          <p:cNvSpPr>
            <a:spLocks noGrp="1"/>
          </p:cNvSpPr>
          <p:nvPr>
            <p:ph type="sldNum" sz="quarter" idx="5"/>
          </p:nvPr>
        </p:nvSpPr>
        <p:spPr/>
        <p:txBody>
          <a:bodyPr/>
          <a:lstStyle/>
          <a:p>
            <a:fld id="{37D01E2C-B751-4C38-A4F8-4A97733E0BA7}" type="slidenum">
              <a:rPr lang="en-US" smtClean="0"/>
              <a:t>9</a:t>
            </a:fld>
            <a:endParaRPr lang="en-US"/>
          </a:p>
        </p:txBody>
      </p:sp>
    </p:spTree>
    <p:extLst>
      <p:ext uri="{BB962C8B-B14F-4D97-AF65-F5344CB8AC3E}">
        <p14:creationId xmlns:p14="http://schemas.microsoft.com/office/powerpoint/2010/main" val="22463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6.png"/><Relationship Id="rId7" Type="http://schemas.openxmlformats.org/officeDocument/2006/relationships/diagramColors" Target="../diagrams/colors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diagramColors" Target="../diagrams/colors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2.png"/><Relationship Id="rId7" Type="http://schemas.openxmlformats.org/officeDocument/2006/relationships/diagramColors" Target="../diagrams/colors3.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F35D-CD5A-9470-0B97-88DE6D5B2D1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93196E9-97ED-D5D0-9078-451ADFD9AD0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F7AF2313-E2B2-D6C0-321C-E836DFA6A6BE}"/>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2DA57D13-7C0D-D565-6403-6D4210FD789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A9F1FEF6-09BB-B186-7AC5-B657FA43B7D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8A438D13-3604-EEF0-5A9F-4C9CA02A2FBF}"/>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Microcontroller ? </a:t>
            </a:r>
          </a:p>
        </p:txBody>
      </p:sp>
      <p:sp>
        <p:nvSpPr>
          <p:cNvPr id="4" name="AutoShape 2" descr="Dev-C++ - Tải về">
            <a:extLst>
              <a:ext uri="{FF2B5EF4-FFF2-40B4-BE49-F238E27FC236}">
                <a16:creationId xmlns:a16="http://schemas.microsoft.com/office/drawing/2014/main" id="{47409D4E-9844-3D20-6738-57662BD237C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1B3E671C-C777-2E60-A61A-7CC7678EF3F7}"/>
              </a:ext>
            </a:extLst>
          </p:cNvPr>
          <p:cNvSpPr txBox="1"/>
          <p:nvPr/>
        </p:nvSpPr>
        <p:spPr>
          <a:xfrm>
            <a:off x="381000" y="2426082"/>
            <a:ext cx="17106900" cy="7478970"/>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 microcontroller</a:t>
            </a:r>
            <a:r>
              <a:rPr lang="en-US" sz="2400" dirty="0">
                <a:latin typeface="Arial" panose="020B0604020202020204" pitchFamily="34" charset="0"/>
                <a:cs typeface="Arial" panose="020B0604020202020204" pitchFamily="34" charset="0"/>
              </a:rPr>
              <a:t> is a </a:t>
            </a:r>
            <a:r>
              <a:rPr lang="en-US" sz="2400" b="1" dirty="0">
                <a:latin typeface="Arial" panose="020B0604020202020204" pitchFamily="34" charset="0"/>
                <a:cs typeface="Arial" panose="020B0604020202020204" pitchFamily="34" charset="0"/>
              </a:rPr>
              <a:t>small chip</a:t>
            </a:r>
            <a:r>
              <a:rPr lang="en-US" sz="2400" dirty="0">
                <a:latin typeface="Arial" panose="020B0604020202020204" pitchFamily="34" charset="0"/>
                <a:cs typeface="Arial" panose="020B0604020202020204" pitchFamily="34" charset="0"/>
              </a:rPr>
              <a:t> designed to control electronic devices. Inside it, you will typically find:</a:t>
            </a:r>
          </a:p>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400" b="1" dirty="0">
                <a:latin typeface="Arial" panose="020B0604020202020204" pitchFamily="34" charset="0"/>
                <a:cs typeface="Arial" panose="020B0604020202020204" pitchFamily="34" charset="0"/>
              </a:rPr>
              <a:t>CPU (Processor):</a:t>
            </a:r>
            <a:r>
              <a:rPr lang="vi-VN" sz="2400" dirty="0">
                <a:latin typeface="Arial" panose="020B0604020202020204" pitchFamily="34" charset="0"/>
                <a:cs typeface="Arial" panose="020B0604020202020204" pitchFamily="34" charset="0"/>
              </a:rPr>
              <a:t> brain, executes instructions.</a:t>
            </a:r>
            <a:endParaRPr lang="en-US" sz="2400" dirty="0">
              <a:latin typeface="Arial" panose="020B0604020202020204" pitchFamily="34" charset="0"/>
              <a:cs typeface="Arial" panose="020B0604020202020204" pitchFamily="34" charset="0"/>
            </a:endParaRPr>
          </a:p>
          <a:p>
            <a:endParaRPr lang="vi-V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400" b="1" dirty="0">
                <a:latin typeface="Arial" panose="020B0604020202020204" pitchFamily="34" charset="0"/>
                <a:cs typeface="Arial" panose="020B0604020202020204" pitchFamily="34" charset="0"/>
              </a:rPr>
              <a:t>Memory:</a:t>
            </a:r>
            <a:endParaRPr lang="vi-VN" sz="2400" dirty="0">
              <a:latin typeface="Arial" panose="020B0604020202020204" pitchFamily="34" charset="0"/>
              <a:cs typeface="Arial" panose="020B0604020202020204" pitchFamily="34" charset="0"/>
            </a:endParaRPr>
          </a:p>
          <a:p>
            <a:pPr marL="800100" lvl="8" indent="-342900">
              <a:buFont typeface="+mj-lt"/>
              <a:buAutoNum type="arabicPeriod"/>
            </a:pPr>
            <a:r>
              <a:rPr lang="vi-VN" sz="2400" dirty="0">
                <a:latin typeface="Arial" panose="020B0604020202020204" pitchFamily="34" charset="0"/>
                <a:cs typeface="Arial" panose="020B0604020202020204" pitchFamily="34" charset="0"/>
              </a:rPr>
              <a:t>Program (non-volatile) → stores instructions.</a:t>
            </a:r>
          </a:p>
          <a:p>
            <a:pPr marL="800100" lvl="8" indent="-342900">
              <a:buFont typeface="+mj-lt"/>
              <a:buAutoNum type="arabicPeriod"/>
            </a:pPr>
            <a:r>
              <a:rPr lang="vi-VN" sz="2400" dirty="0">
                <a:latin typeface="Arial" panose="020B0604020202020204" pitchFamily="34" charset="0"/>
                <a:cs typeface="Arial" panose="020B0604020202020204" pitchFamily="34" charset="0"/>
              </a:rPr>
              <a:t>Data (volatile) → temporary storage.</a:t>
            </a:r>
          </a:p>
          <a:p>
            <a:pPr marL="285750" indent="-285750">
              <a:buFont typeface="Arial" panose="020B0604020202020204" pitchFamily="34" charset="0"/>
              <a:buChar char="•"/>
            </a:pPr>
            <a:r>
              <a:rPr lang="vi-VN" sz="2400" b="1" dirty="0">
                <a:latin typeface="Arial" panose="020B0604020202020204" pitchFamily="34" charset="0"/>
                <a:cs typeface="Arial" panose="020B0604020202020204" pitchFamily="34" charset="0"/>
              </a:rPr>
              <a:t>I/O Peripherals:</a:t>
            </a:r>
            <a:r>
              <a:rPr lang="vi-VN" sz="2400" dirty="0">
                <a:latin typeface="Arial" panose="020B0604020202020204" pitchFamily="34" charset="0"/>
                <a:cs typeface="Arial" panose="020B0604020202020204" pitchFamily="34" charset="0"/>
              </a:rPr>
              <a:t> interface with outside world.</a:t>
            </a:r>
          </a:p>
          <a:p>
            <a:pPr lvl="2" indent="-457200">
              <a:buFont typeface="+mj-lt"/>
              <a:buAutoNum type="arabicPeriod"/>
            </a:pPr>
            <a:r>
              <a:rPr lang="vi-VN" sz="2400" dirty="0">
                <a:latin typeface="Arial" panose="020B0604020202020204" pitchFamily="34" charset="0"/>
                <a:cs typeface="Arial" panose="020B0604020202020204" pitchFamily="34" charset="0"/>
              </a:rPr>
              <a:t>Input → sensors, buttons.</a:t>
            </a:r>
          </a:p>
          <a:p>
            <a:pPr lvl="2" indent="-457200">
              <a:buFont typeface="+mj-lt"/>
              <a:buAutoNum type="arabicPeriod"/>
            </a:pPr>
            <a:r>
              <a:rPr lang="vi-VN" sz="2400" dirty="0">
                <a:latin typeface="Arial" panose="020B0604020202020204" pitchFamily="34" charset="0"/>
                <a:cs typeface="Arial" panose="020B0604020202020204" pitchFamily="34" charset="0"/>
              </a:rPr>
              <a:t>Output → LEDs, motors.</a:t>
            </a:r>
            <a:endParaRPr lang="en-US" sz="2400" dirty="0">
              <a:latin typeface="Arial" panose="020B0604020202020204" pitchFamily="34" charset="0"/>
              <a:cs typeface="Arial" panose="020B0604020202020204" pitchFamily="34" charset="0"/>
            </a:endParaRPr>
          </a:p>
          <a:p>
            <a:pPr marL="457200" lvl="2"/>
            <a:endParaRPr lang="vi-VN"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sz="2400" b="1" dirty="0">
                <a:latin typeface="Arial" panose="020B0604020202020204" pitchFamily="34" charset="0"/>
                <a:cs typeface="Arial" panose="020B0604020202020204" pitchFamily="34" charset="0"/>
              </a:rPr>
              <a:t>Additional Elements</a:t>
            </a:r>
          </a:p>
          <a:p>
            <a:pPr marL="914400" lvl="1" indent="-457200">
              <a:buFont typeface="+mj-lt"/>
              <a:buAutoNum type="arabicPeriod"/>
            </a:pPr>
            <a:r>
              <a:rPr lang="vi-VN" sz="2400" b="1" dirty="0">
                <a:latin typeface="Arial" panose="020B0604020202020204" pitchFamily="34" charset="0"/>
                <a:cs typeface="Arial" panose="020B0604020202020204" pitchFamily="34" charset="0"/>
              </a:rPr>
              <a:t>ADC/DAC:</a:t>
            </a:r>
            <a:r>
              <a:rPr lang="vi-VN" sz="2400" dirty="0">
                <a:latin typeface="Arial" panose="020B0604020202020204" pitchFamily="34" charset="0"/>
                <a:cs typeface="Arial" panose="020B0604020202020204" pitchFamily="34" charset="0"/>
              </a:rPr>
              <a:t> convert between analog ↔ digital signals.</a:t>
            </a:r>
          </a:p>
          <a:p>
            <a:pPr marL="914400" lvl="1" indent="-457200">
              <a:buFont typeface="+mj-lt"/>
              <a:buAutoNum type="arabicPeriod"/>
            </a:pPr>
            <a:r>
              <a:rPr lang="vi-VN" sz="2400" b="1" dirty="0">
                <a:latin typeface="Arial" panose="020B0604020202020204" pitchFamily="34" charset="0"/>
                <a:cs typeface="Arial" panose="020B0604020202020204" pitchFamily="34" charset="0"/>
              </a:rPr>
              <a:t>Timers:</a:t>
            </a:r>
            <a:r>
              <a:rPr lang="vi-VN" sz="2400" dirty="0">
                <a:latin typeface="Arial" panose="020B0604020202020204" pitchFamily="34" charset="0"/>
                <a:cs typeface="Arial" panose="020B0604020202020204" pitchFamily="34" charset="0"/>
              </a:rPr>
              <a:t> manage time/events.</a:t>
            </a:r>
          </a:p>
          <a:p>
            <a:pPr marL="914400" lvl="1" indent="-457200">
              <a:buFont typeface="+mj-lt"/>
              <a:buAutoNum type="arabicPeriod"/>
            </a:pPr>
            <a:r>
              <a:rPr lang="vi-VN" sz="2400" b="1" dirty="0">
                <a:latin typeface="Arial" panose="020B0604020202020204" pitchFamily="34" charset="0"/>
                <a:cs typeface="Arial" panose="020B0604020202020204" pitchFamily="34" charset="0"/>
              </a:rPr>
              <a:t>System Bus:</a:t>
            </a:r>
            <a:r>
              <a:rPr lang="vi-VN" sz="2400" dirty="0">
                <a:latin typeface="Arial" panose="020B0604020202020204" pitchFamily="34" charset="0"/>
                <a:cs typeface="Arial" panose="020B0604020202020204" pitchFamily="34" charset="0"/>
              </a:rPr>
              <a:t> connects components.</a:t>
            </a:r>
          </a:p>
          <a:p>
            <a:pPr marL="914400" lvl="1" indent="-457200">
              <a:buFont typeface="+mj-lt"/>
              <a:buAutoNum type="arabicPeriod"/>
            </a:pPr>
            <a:r>
              <a:rPr lang="vi-VN" sz="2400" b="1" dirty="0">
                <a:latin typeface="Arial" panose="020B0604020202020204" pitchFamily="34" charset="0"/>
                <a:cs typeface="Arial" panose="020B0604020202020204" pitchFamily="34" charset="0"/>
              </a:rPr>
              <a:t>Serial Ports (UART, I2C, SPI):</a:t>
            </a:r>
            <a:r>
              <a:rPr lang="vi-VN" sz="2400" dirty="0">
                <a:latin typeface="Arial" panose="020B0604020202020204" pitchFamily="34" charset="0"/>
                <a:cs typeface="Arial" panose="020B0604020202020204" pitchFamily="34" charset="0"/>
              </a:rPr>
              <a:t> external communication.</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Simply put: a </a:t>
            </a:r>
            <a:r>
              <a:rPr lang="en-US" sz="2400" b="1" dirty="0">
                <a:latin typeface="Arial" panose="020B0604020202020204" pitchFamily="34" charset="0"/>
                <a:cs typeface="Arial" panose="020B0604020202020204" pitchFamily="34" charset="0"/>
              </a:rPr>
              <a:t>microcontroller is a tiny computer on a single chip</a:t>
            </a:r>
            <a:r>
              <a:rPr lang="en-US" sz="2400" dirty="0">
                <a:latin typeface="Arial" panose="020B0604020202020204" pitchFamily="34" charset="0"/>
                <a:cs typeface="Arial" panose="020B0604020202020204" pitchFamily="34" charset="0"/>
              </a:rPr>
              <a:t>, programmable to perform specific tasks such as turning on lights, reading temperature, controlling a fan, or even running a robot.</a:t>
            </a:r>
          </a:p>
        </p:txBody>
      </p:sp>
    </p:spTree>
    <p:extLst>
      <p:ext uri="{BB962C8B-B14F-4D97-AF65-F5344CB8AC3E}">
        <p14:creationId xmlns:p14="http://schemas.microsoft.com/office/powerpoint/2010/main" val="61652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752C4-D731-C82B-5D80-70C6D7B8282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7F2BF4C-9865-95F9-EB34-81F31FD3CE91}"/>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7E39ABE6-24F1-E45B-0100-E8D9F735BEEE}"/>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E76528AF-E90D-D204-D6F4-28ECCCA7DF7E}"/>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ACD22489-14F1-A824-259F-69BA9865F5D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92DC7C76-1688-CB9B-BAC2-BAA420DE83B0}"/>
              </a:ext>
            </a:extLst>
          </p:cNvPr>
          <p:cNvSpPr txBox="1"/>
          <p:nvPr/>
        </p:nvSpPr>
        <p:spPr>
          <a:xfrm>
            <a:off x="228600" y="1209620"/>
            <a:ext cx="10744200" cy="1200329"/>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 What is a microcontroller used for?</a:t>
            </a:r>
          </a:p>
          <a:p>
            <a:pPr>
              <a:defRPr/>
            </a:pPr>
            <a:r>
              <a:rPr lang="en-US" sz="3600" b="1" dirty="0">
                <a:effectLst>
                  <a:outerShdw blurRad="38100" dist="38100" dir="2700000" algn="tl">
                    <a:srgbClr val="000000">
                      <a:alpha val="43137"/>
                    </a:srgbClr>
                  </a:outerShdw>
                </a:effectLst>
              </a:rPr>
              <a:t> </a:t>
            </a:r>
          </a:p>
        </p:txBody>
      </p:sp>
      <p:sp>
        <p:nvSpPr>
          <p:cNvPr id="4" name="AutoShape 2" descr="Dev-C++ - Tải về">
            <a:extLst>
              <a:ext uri="{FF2B5EF4-FFF2-40B4-BE49-F238E27FC236}">
                <a16:creationId xmlns:a16="http://schemas.microsoft.com/office/drawing/2014/main" id="{25437223-852C-2F51-F327-8DF9A85E2E1A}"/>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9F8B3FA-96E8-7829-41F5-D648B5AADDD7}"/>
              </a:ext>
            </a:extLst>
          </p:cNvPr>
          <p:cNvSpPr txBox="1"/>
          <p:nvPr/>
        </p:nvSpPr>
        <p:spPr>
          <a:xfrm>
            <a:off x="381000" y="2426082"/>
            <a:ext cx="17106900" cy="6370975"/>
          </a:xfrm>
          <a:prstGeom prst="rect">
            <a:avLst/>
          </a:prstGeom>
          <a:noFill/>
        </p:spPr>
        <p:txBody>
          <a:bodyPr wrap="square">
            <a:spAutoFit/>
          </a:bodyPr>
          <a:lstStyle/>
          <a:p>
            <a:r>
              <a:rPr lang="en-US" sz="2400" b="1" dirty="0"/>
              <a:t>A microcontroller is </a:t>
            </a:r>
            <a:r>
              <a:rPr lang="en-US" sz="2400" dirty="0"/>
              <a:t>used to control electronic devices according to a program. It works like a </a:t>
            </a:r>
            <a:r>
              <a:rPr lang="en-US" sz="2400" b="1" dirty="0"/>
              <a:t>“mini computer” </a:t>
            </a:r>
            <a:r>
              <a:rPr lang="en-US" sz="2400" dirty="0"/>
              <a:t>inside a chip, handling specific tasks.</a:t>
            </a:r>
          </a:p>
          <a:p>
            <a:endParaRPr lang="en-US" sz="2400" b="1" dirty="0"/>
          </a:p>
          <a:p>
            <a:r>
              <a:rPr lang="en-US" sz="2400" b="1" dirty="0"/>
              <a:t>🔧 Real-world applications:</a:t>
            </a:r>
          </a:p>
          <a:p>
            <a:endParaRPr lang="en-US" sz="2400" b="1" dirty="0"/>
          </a:p>
          <a:p>
            <a:pPr marL="914400" lvl="1" indent="-457200">
              <a:buFont typeface="+mj-lt"/>
              <a:buAutoNum type="arabicPeriod"/>
            </a:pPr>
            <a:r>
              <a:rPr lang="en-US" sz="2400" b="1" dirty="0"/>
              <a:t>Home appliances: </a:t>
            </a:r>
            <a:r>
              <a:rPr lang="en-US" sz="2400" dirty="0"/>
              <a:t>washing machines, microwaves, air conditioners, TVs.</a:t>
            </a:r>
          </a:p>
          <a:p>
            <a:pPr marL="914400" lvl="1" indent="-457200">
              <a:buFont typeface="+mj-lt"/>
              <a:buAutoNum type="arabicPeriod"/>
            </a:pPr>
            <a:endParaRPr lang="en-US" sz="2400" b="1" dirty="0"/>
          </a:p>
          <a:p>
            <a:pPr marL="914400" lvl="1" indent="-457200">
              <a:buFont typeface="+mj-lt"/>
              <a:buAutoNum type="arabicPeriod"/>
            </a:pPr>
            <a:r>
              <a:rPr lang="en-US" sz="2400" b="1" dirty="0"/>
              <a:t>Automotive: </a:t>
            </a:r>
            <a:r>
              <a:rPr lang="en-US" sz="2400" dirty="0"/>
              <a:t>ABS brakes, airbags, fuel gauge, lighting systems.</a:t>
            </a:r>
          </a:p>
          <a:p>
            <a:pPr marL="914400" lvl="1" indent="-457200">
              <a:buFont typeface="+mj-lt"/>
              <a:buAutoNum type="arabicPeriod"/>
            </a:pPr>
            <a:endParaRPr lang="en-US" sz="2400" b="1" dirty="0"/>
          </a:p>
          <a:p>
            <a:pPr marL="914400" lvl="1" indent="-457200">
              <a:buFont typeface="+mj-lt"/>
              <a:buAutoNum type="arabicPeriod"/>
            </a:pPr>
            <a:r>
              <a:rPr lang="en-US" sz="2400" b="1" dirty="0"/>
              <a:t>Medical devices: </a:t>
            </a:r>
            <a:r>
              <a:rPr lang="en-US" sz="2400" dirty="0"/>
              <a:t>blood pressure monitors, ventilators.</a:t>
            </a:r>
          </a:p>
          <a:p>
            <a:pPr marL="914400" lvl="1" indent="-457200">
              <a:buFont typeface="+mj-lt"/>
              <a:buAutoNum type="arabicPeriod"/>
            </a:pPr>
            <a:endParaRPr lang="en-US" sz="2400" b="1" dirty="0"/>
          </a:p>
          <a:p>
            <a:pPr marL="914400" lvl="1" indent="-457200">
              <a:buFont typeface="+mj-lt"/>
              <a:buAutoNum type="arabicPeriod"/>
            </a:pPr>
            <a:r>
              <a:rPr lang="en-US" sz="2400" b="1" dirty="0"/>
              <a:t>Industrial: </a:t>
            </a:r>
            <a:r>
              <a:rPr lang="en-US" sz="2400" dirty="0"/>
              <a:t>robots, production lines, temperature/pressure sensors.</a:t>
            </a:r>
          </a:p>
          <a:p>
            <a:pPr marL="914400" lvl="1" indent="-457200">
              <a:buFont typeface="+mj-lt"/>
              <a:buAutoNum type="arabicPeriod"/>
            </a:pPr>
            <a:endParaRPr lang="en-US" sz="2400" b="1" dirty="0"/>
          </a:p>
          <a:p>
            <a:pPr marL="914400" lvl="1" indent="-457200">
              <a:buFont typeface="+mj-lt"/>
              <a:buAutoNum type="arabicPeriod"/>
            </a:pPr>
            <a:r>
              <a:rPr lang="en-US" sz="2400" b="1" dirty="0"/>
              <a:t>Consumer gadgets/toys: </a:t>
            </a:r>
            <a:r>
              <a:rPr lang="en-US" sz="2400" dirty="0"/>
              <a:t>drones, remote control cars, digital watches.</a:t>
            </a:r>
          </a:p>
          <a:p>
            <a:endParaRPr lang="en-US" sz="2400" b="1" dirty="0"/>
          </a:p>
          <a:p>
            <a:r>
              <a:rPr lang="en-US" sz="2400" b="1" dirty="0"/>
              <a:t>👉 In short:</a:t>
            </a:r>
          </a:p>
          <a:p>
            <a:r>
              <a:rPr lang="en-US" sz="2400" b="1" dirty="0"/>
              <a:t>A microcontroller is used to give commands to devices so they work as intended (switch on/off, measure, communicate, calculate).</a:t>
            </a:r>
            <a:endParaRPr lang="vi-VN" sz="2400" dirty="0"/>
          </a:p>
        </p:txBody>
      </p:sp>
    </p:spTree>
    <p:extLst>
      <p:ext uri="{BB962C8B-B14F-4D97-AF65-F5344CB8AC3E}">
        <p14:creationId xmlns:p14="http://schemas.microsoft.com/office/powerpoint/2010/main" val="102229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8F3E5-0CA7-7E67-4B40-5D3A9139BE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E0EACAE-80D4-3D53-5E5D-C52E97FD31A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1ECA3934-F28A-8EDF-5058-E1DEDA0A4EFD}"/>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37727E91-EB0A-E63B-D914-6C57AF28769E}"/>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4C737AA9-A3F0-AA2D-90B8-630065BAB2B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80E111E8-C4F2-046B-D842-50E057576DD1}"/>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8051 Microcontrollers</a:t>
            </a:r>
          </a:p>
        </p:txBody>
      </p:sp>
      <p:sp>
        <p:nvSpPr>
          <p:cNvPr id="4" name="AutoShape 2" descr="Dev-C++ - Tải về">
            <a:extLst>
              <a:ext uri="{FF2B5EF4-FFF2-40B4-BE49-F238E27FC236}">
                <a16:creationId xmlns:a16="http://schemas.microsoft.com/office/drawing/2014/main" id="{A2A6E5B2-1EB7-29B6-239A-A3EC80596BD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C1E5AEF8-B1B8-CBA2-904B-3C1204E94F75}"/>
              </a:ext>
            </a:extLst>
          </p:cNvPr>
          <p:cNvSpPr txBox="1"/>
          <p:nvPr/>
        </p:nvSpPr>
        <p:spPr>
          <a:xfrm>
            <a:off x="381000" y="2426082"/>
            <a:ext cx="16535400" cy="1569660"/>
          </a:xfrm>
          <a:prstGeom prst="rect">
            <a:avLst/>
          </a:prstGeom>
          <a:noFill/>
        </p:spPr>
        <p:txBody>
          <a:bodyPr wrap="square">
            <a:spAutoFit/>
          </a:bodyPr>
          <a:lstStyle/>
          <a:p>
            <a:r>
              <a:rPr lang="en-US" sz="2400" dirty="0"/>
              <a:t>The </a:t>
            </a:r>
            <a:r>
              <a:rPr lang="en-US" sz="2400" b="1" dirty="0"/>
              <a:t>8051 microcontroller</a:t>
            </a:r>
            <a:r>
              <a:rPr lang="en-US" sz="2400" dirty="0"/>
              <a:t> is one of the most widely used microcontroller families, originally invented by </a:t>
            </a:r>
            <a:r>
              <a:rPr lang="en-US" sz="2400" b="1" dirty="0"/>
              <a:t>Intel</a:t>
            </a:r>
            <a:r>
              <a:rPr lang="en-US" sz="2400" dirty="0"/>
              <a:t>.</a:t>
            </a:r>
          </a:p>
          <a:p>
            <a:pPr marL="800100" lvl="1" indent="-342900">
              <a:buFont typeface="Arial" panose="020B0604020202020204" pitchFamily="34" charset="0"/>
              <a:buChar char="•"/>
            </a:pPr>
            <a:r>
              <a:rPr lang="en-US" sz="2400" b="1" dirty="0"/>
              <a:t>8052</a:t>
            </a:r>
            <a:r>
              <a:rPr lang="en-US" sz="2400" dirty="0"/>
              <a:t> is an upgraded version of the 8051, featuring more timers and RAM.</a:t>
            </a:r>
          </a:p>
          <a:p>
            <a:pPr marL="800100" lvl="1" indent="-342900">
              <a:buFont typeface="Arial" panose="020B0604020202020204" pitchFamily="34" charset="0"/>
              <a:buChar char="•"/>
            </a:pPr>
            <a:r>
              <a:rPr lang="en-US" sz="2400" b="1" dirty="0"/>
              <a:t>8031</a:t>
            </a:r>
            <a:r>
              <a:rPr lang="en-US" sz="2400" dirty="0"/>
              <a:t> is a "ROM-less" version, requiring an external ROM chip to function.</a:t>
            </a:r>
          </a:p>
          <a:p>
            <a:pPr marL="800100" lvl="1" indent="-342900">
              <a:buFont typeface="Arial" panose="020B0604020202020204" pitchFamily="34" charset="0"/>
              <a:buChar char="•"/>
            </a:pPr>
            <a:r>
              <a:rPr lang="en-US" sz="2400" dirty="0"/>
              <a:t>The 8051 family uses non-volatile memory types like </a:t>
            </a:r>
            <a:r>
              <a:rPr lang="en-US" sz="2400" b="1" dirty="0"/>
              <a:t>NV-RAM</a:t>
            </a:r>
            <a:r>
              <a:rPr lang="en-US" sz="2400" dirty="0"/>
              <a:t>, </a:t>
            </a:r>
            <a:r>
              <a:rPr lang="en-US" sz="2400" b="1" dirty="0"/>
              <a:t>UV-EPROM</a:t>
            </a:r>
            <a:r>
              <a:rPr lang="en-US" sz="2400" dirty="0"/>
              <a:t>, and </a:t>
            </a:r>
            <a:r>
              <a:rPr lang="en-US" sz="2400" b="1" dirty="0"/>
              <a:t>Flash</a:t>
            </a:r>
            <a:r>
              <a:rPr lang="en-US" sz="2400" dirty="0"/>
              <a:t> to store program code.</a:t>
            </a:r>
          </a:p>
        </p:txBody>
      </p:sp>
      <p:pic>
        <p:nvPicPr>
          <p:cNvPr id="4100" name="Picture 4">
            <a:extLst>
              <a:ext uri="{FF2B5EF4-FFF2-40B4-BE49-F238E27FC236}">
                <a16:creationId xmlns:a16="http://schemas.microsoft.com/office/drawing/2014/main" id="{711CD55A-4361-F331-63E2-237CCF663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87" y="4478725"/>
            <a:ext cx="7591425" cy="463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97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5633-432B-4833-E02C-639CBF243D8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861149B-2BC5-89F3-96D5-CAC30CFD774A}"/>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48DE735-84FF-7DE7-35AB-AFAACEC9201D}"/>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48F999DE-2286-D6FE-8621-9D31291D82BF}"/>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B551FAB-9B4B-8B76-6F3B-24AEF9D93B3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A0A7C044-5A55-78EF-2BBD-E9088C00F4C0}"/>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PIC Microcontrollers</a:t>
            </a:r>
          </a:p>
        </p:txBody>
      </p:sp>
      <p:sp>
        <p:nvSpPr>
          <p:cNvPr id="4" name="AutoShape 2" descr="Dev-C++ - Tải về">
            <a:extLst>
              <a:ext uri="{FF2B5EF4-FFF2-40B4-BE49-F238E27FC236}">
                <a16:creationId xmlns:a16="http://schemas.microsoft.com/office/drawing/2014/main" id="{4B0451AD-7735-7966-CD5F-7C4A3B831AF9}"/>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4EDECDC4-D59F-3D83-B87B-493A0E5313EC}"/>
              </a:ext>
            </a:extLst>
          </p:cNvPr>
          <p:cNvSpPr txBox="1"/>
          <p:nvPr/>
        </p:nvSpPr>
        <p:spPr>
          <a:xfrm>
            <a:off x="381000" y="2426082"/>
            <a:ext cx="17106900" cy="1569660"/>
          </a:xfrm>
          <a:prstGeom prst="rect">
            <a:avLst/>
          </a:prstGeom>
          <a:noFill/>
        </p:spPr>
        <p:txBody>
          <a:bodyPr wrap="square">
            <a:spAutoFit/>
          </a:bodyPr>
          <a:lstStyle/>
          <a:p>
            <a:r>
              <a:rPr lang="en-US" sz="2400" b="1" dirty="0"/>
              <a:t>PIC</a:t>
            </a:r>
            <a:r>
              <a:rPr lang="en-US" sz="2400" dirty="0"/>
              <a:t> stands for </a:t>
            </a:r>
            <a:r>
              <a:rPr lang="en-US" sz="2400" b="1" dirty="0"/>
              <a:t>Peripheral Interface Controller</a:t>
            </a:r>
            <a:r>
              <a:rPr lang="en-US" sz="2400" dirty="0"/>
              <a:t>, a type of microcontroller manufactured by </a:t>
            </a:r>
            <a:r>
              <a:rPr lang="en-US" sz="2400" b="1" dirty="0"/>
              <a:t>Microchip Technology</a:t>
            </a:r>
            <a:r>
              <a:rPr lang="en-US" sz="2400" dirty="0"/>
              <a:t>.</a:t>
            </a:r>
          </a:p>
          <a:p>
            <a:pPr marL="342900" indent="-342900">
              <a:buFont typeface="Arial" panose="020B0604020202020204" pitchFamily="34" charset="0"/>
              <a:buChar char="•"/>
            </a:pPr>
            <a:r>
              <a:rPr lang="en-US" sz="2400" dirty="0"/>
              <a:t>They are particularly successful in the </a:t>
            </a:r>
            <a:r>
              <a:rPr lang="en-US" sz="2400" b="1" dirty="0"/>
              <a:t>8-bit microcontroller</a:t>
            </a:r>
            <a:r>
              <a:rPr lang="en-US" sz="2400" dirty="0"/>
              <a:t> segment.</a:t>
            </a:r>
          </a:p>
          <a:p>
            <a:pPr marL="342900" indent="-342900">
              <a:buFont typeface="Arial" panose="020B0604020202020204" pitchFamily="34" charset="0"/>
              <a:buChar char="•"/>
            </a:pPr>
            <a:r>
              <a:rPr lang="en-US" sz="2400" dirty="0"/>
              <a:t>PIC microcontrollers are very popular among both electronics hobbyists and in industrial applications.</a:t>
            </a:r>
          </a:p>
          <a:p>
            <a:pPr marL="342900" indent="-342900">
              <a:buFont typeface="Arial" panose="020B0604020202020204" pitchFamily="34" charset="0"/>
              <a:buChar char="•"/>
            </a:pPr>
            <a:r>
              <a:rPr lang="en-US" sz="2400" dirty="0"/>
              <a:t>This popularity is due to their </a:t>
            </a:r>
            <a:r>
              <a:rPr lang="en-US" sz="2400" b="1" dirty="0"/>
              <a:t>low cost, wide availability, a large user community</a:t>
            </a:r>
            <a:r>
              <a:rPr lang="en-US" sz="2400" dirty="0"/>
              <a:t>, and their easy </a:t>
            </a:r>
            <a:r>
              <a:rPr lang="en-US" sz="2400" b="1" dirty="0"/>
              <a:t>serial programming</a:t>
            </a:r>
            <a:r>
              <a:rPr lang="en-US" sz="2400" dirty="0"/>
              <a:t> capability.</a:t>
            </a:r>
          </a:p>
        </p:txBody>
      </p:sp>
      <p:sp>
        <p:nvSpPr>
          <p:cNvPr id="6" name="AutoShape 2">
            <a:extLst>
              <a:ext uri="{FF2B5EF4-FFF2-40B4-BE49-F238E27FC236}">
                <a16:creationId xmlns:a16="http://schemas.microsoft.com/office/drawing/2014/main" id="{EA8810C7-9B15-123A-8C50-165E9FA64234}"/>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5124" name="Picture 4" descr="Microchip PIC16F877A-I/P, 8bit PIC Microcontroller, 20MHz, 14.3 kB, 25 —  Nguyên Xương">
            <a:extLst>
              <a:ext uri="{FF2B5EF4-FFF2-40B4-BE49-F238E27FC236}">
                <a16:creationId xmlns:a16="http://schemas.microsoft.com/office/drawing/2014/main" id="{5E2A806F-F88A-84D4-541B-CCE6C0A3F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0439" y="4229100"/>
            <a:ext cx="7833178" cy="504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7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90A9-0A0B-D4B5-22D5-BDF228AE122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D80E055-3EA4-C56E-9EB6-3D36B42AAA3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8CE7973-022C-DFAD-3502-469C01F11A9E}"/>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CA40D4D6-4FC9-9287-A3DF-8103939CC7E4}"/>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E595FD0-EEE3-C9FF-FEF5-B07D412270A1}"/>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0B629B16-8FA2-7D5E-B14D-BD0F38E7337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AVR Microcontrollers</a:t>
            </a:r>
          </a:p>
        </p:txBody>
      </p:sp>
      <p:sp>
        <p:nvSpPr>
          <p:cNvPr id="4" name="AutoShape 2" descr="Dev-C++ - Tải về">
            <a:extLst>
              <a:ext uri="{FF2B5EF4-FFF2-40B4-BE49-F238E27FC236}">
                <a16:creationId xmlns:a16="http://schemas.microsoft.com/office/drawing/2014/main" id="{03B10439-79C9-357B-8A74-D267A158F9D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4494A37E-E708-6A7A-C2C1-C6033C5F2FDE}"/>
              </a:ext>
            </a:extLst>
          </p:cNvPr>
          <p:cNvSpPr txBox="1"/>
          <p:nvPr/>
        </p:nvSpPr>
        <p:spPr>
          <a:xfrm>
            <a:off x="381000" y="2426082"/>
            <a:ext cx="17106900" cy="3046988"/>
          </a:xfrm>
          <a:prstGeom prst="rect">
            <a:avLst/>
          </a:prstGeom>
          <a:noFill/>
        </p:spPr>
        <p:txBody>
          <a:bodyPr wrap="square">
            <a:spAutoFit/>
          </a:bodyPr>
          <a:lstStyle/>
          <a:p>
            <a:r>
              <a:rPr lang="en-US" sz="2400" b="1" dirty="0"/>
              <a:t>AVR </a:t>
            </a:r>
            <a:r>
              <a:rPr lang="en-US" sz="2400" dirty="0"/>
              <a:t>stands for </a:t>
            </a:r>
            <a:r>
              <a:rPr lang="en-US" sz="2400" b="1" dirty="0"/>
              <a:t>Advanced Virtual RISC.</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It's an 8-bit RISC microcontroller with a customized Harvard architecture.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It was invented by Atmel in 1966.</a:t>
            </a:r>
          </a:p>
          <a:p>
            <a:endParaRPr lang="en-US" sz="2400" dirty="0"/>
          </a:p>
          <a:p>
            <a:r>
              <a:rPr lang="en-US" sz="2400" dirty="0"/>
              <a:t>A key feature of AVR is that it was one of the first microcontroller families to use on-chip Flash memory to store programs, making it more convenient to program than older technologies</a:t>
            </a:r>
            <a:endParaRPr lang="vi-VN" sz="2400" dirty="0"/>
          </a:p>
        </p:txBody>
      </p:sp>
      <p:pic>
        <p:nvPicPr>
          <p:cNvPr id="6151" name="Picture 7" descr="ATMEGA328P-PN AVR Microcontroller with picPower | Điện tử ProE">
            <a:extLst>
              <a:ext uri="{FF2B5EF4-FFF2-40B4-BE49-F238E27FC236}">
                <a16:creationId xmlns:a16="http://schemas.microsoft.com/office/drawing/2014/main" id="{02E33AE1-CDBB-492D-B3A9-1D8416C47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5746368"/>
            <a:ext cx="6858000" cy="3724534"/>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AVR® XMEGA™ 8-Bit &amp; 16-Bit Microcontrollers - Microchip Technology | Mouser">
            <a:extLst>
              <a:ext uri="{FF2B5EF4-FFF2-40B4-BE49-F238E27FC236}">
                <a16:creationId xmlns:a16="http://schemas.microsoft.com/office/drawing/2014/main" id="{9AC1FE6B-2E3D-79D4-24C3-6C3B1F70C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029" y="5746368"/>
            <a:ext cx="5120528"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03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A81CF-DC2D-2AE2-96CF-69D4407D08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6038B05-484C-77A3-783E-E214BD74534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306C117-7943-E9DF-7172-C39B703BE4F9}"/>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ABA6EEFF-721D-9988-9CE8-0B1C65FA5D3C}"/>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3C0140A4-8868-88CA-E95D-C38C4DFF630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9F9E3C66-0FC0-C5E9-C4DC-830806BA0D9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ARM Microcontrollers</a:t>
            </a:r>
          </a:p>
        </p:txBody>
      </p:sp>
      <p:sp>
        <p:nvSpPr>
          <p:cNvPr id="4" name="AutoShape 2" descr="Dev-C++ - Tải về">
            <a:extLst>
              <a:ext uri="{FF2B5EF4-FFF2-40B4-BE49-F238E27FC236}">
                <a16:creationId xmlns:a16="http://schemas.microsoft.com/office/drawing/2014/main" id="{0F16DF2C-FB76-BAC8-B708-734CC1BF080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E31A6FE6-9BD2-5D06-FB68-90BD72AC13F2}"/>
              </a:ext>
            </a:extLst>
          </p:cNvPr>
          <p:cNvSpPr txBox="1"/>
          <p:nvPr/>
        </p:nvSpPr>
        <p:spPr>
          <a:xfrm>
            <a:off x="381000" y="2426082"/>
            <a:ext cx="17106900" cy="2677656"/>
          </a:xfrm>
          <a:prstGeom prst="rect">
            <a:avLst/>
          </a:prstGeom>
          <a:noFill/>
        </p:spPr>
        <p:txBody>
          <a:bodyPr wrap="square">
            <a:spAutoFit/>
          </a:bodyPr>
          <a:lstStyle/>
          <a:p>
            <a:r>
              <a:rPr lang="en-US" sz="2400" dirty="0"/>
              <a:t>ARM is the name of a company that designs processor and microcontroller architectures.</a:t>
            </a:r>
          </a:p>
          <a:p>
            <a:endParaRPr lang="en-US" sz="2400" dirty="0"/>
          </a:p>
          <a:p>
            <a:pPr marL="342900" indent="-342900">
              <a:buFont typeface="Arial" panose="020B0604020202020204" pitchFamily="34" charset="0"/>
              <a:buChar char="•"/>
            </a:pPr>
            <a:r>
              <a:rPr lang="en-US" sz="2400" dirty="0"/>
              <a:t>The company licenses these designs to other manufacturers who then produce the actual chips.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ARM is a genuine 32-bit RISC architecture that was first developed in 1980 by Acorn Computers.</a:t>
            </a:r>
          </a:p>
          <a:p>
            <a:endParaRPr lang="en-US" sz="2400" dirty="0"/>
          </a:p>
          <a:p>
            <a:r>
              <a:rPr lang="en-US" sz="2400" dirty="0"/>
              <a:t>ARM-based processors typically do not have on-board flash memory and are specifically designed for use in microcontroller devices.</a:t>
            </a:r>
            <a:endParaRPr lang="vi-VN" sz="2400" dirty="0"/>
          </a:p>
        </p:txBody>
      </p:sp>
      <p:pic>
        <p:nvPicPr>
          <p:cNvPr id="7170" name="Picture 2" descr="Arm Microcontrollers - 32-bit MCUs - STMicroelectronics">
            <a:extLst>
              <a:ext uri="{FF2B5EF4-FFF2-40B4-BE49-F238E27FC236}">
                <a16:creationId xmlns:a16="http://schemas.microsoft.com/office/drawing/2014/main" id="{2D58BBC3-329B-5081-4AF5-698FE0F01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5784468"/>
            <a:ext cx="5715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01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4A3CF-1F72-1B90-B144-05D18B8C2D0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4A20D22-9868-0B91-4B0C-5258BF58F7ED}"/>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0156E38-46FA-75E5-D413-0DFB02BF5A8B}"/>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8ADC5BE-9E3A-5C61-25EA-F212BA09026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C543F28F-C120-A1F8-6BE4-3534023F474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D93CF7E0-4C1B-35A8-E7EB-D96EAA0D60D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Classification of Microcontrollers</a:t>
            </a:r>
          </a:p>
        </p:txBody>
      </p:sp>
      <p:sp>
        <p:nvSpPr>
          <p:cNvPr id="4" name="AutoShape 2" descr="Dev-C++ - Tải về">
            <a:extLst>
              <a:ext uri="{FF2B5EF4-FFF2-40B4-BE49-F238E27FC236}">
                <a16:creationId xmlns:a16="http://schemas.microsoft.com/office/drawing/2014/main" id="{ABFE1196-9351-4163-44C3-C8C7D520F9C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35993DCB-9387-0127-1C88-726BD08AD372}"/>
              </a:ext>
            </a:extLst>
          </p:cNvPr>
          <p:cNvSpPr txBox="1"/>
          <p:nvPr/>
        </p:nvSpPr>
        <p:spPr>
          <a:xfrm>
            <a:off x="381000" y="2426082"/>
            <a:ext cx="17106900" cy="7109639"/>
          </a:xfrm>
          <a:prstGeom prst="rect">
            <a:avLst/>
          </a:prstGeom>
          <a:noFill/>
        </p:spPr>
        <p:txBody>
          <a:bodyPr wrap="square">
            <a:spAutoFit/>
          </a:bodyPr>
          <a:lstStyle/>
          <a:p>
            <a:r>
              <a:rPr lang="en-US" sz="2400" b="1" dirty="0"/>
              <a:t>Arduino is a Microcontroller Board</a:t>
            </a:r>
          </a:p>
          <a:p>
            <a:pPr marL="800100" lvl="1" indent="-342900">
              <a:buFont typeface="Arial" panose="020B0604020202020204" pitchFamily="34" charset="0"/>
              <a:buChar char="•"/>
            </a:pPr>
            <a:r>
              <a:rPr lang="en-US" sz="2400" dirty="0"/>
              <a:t>Arduino is a microcontroller board.</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This board has an on-board power supply, a USB port for communication with a PC, and an Atmel microcontroller chip (typically an AVR chip).</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Arduino Uno is a microcontroller board based on the ATmega328 . The ATmega328 has  Flash memory of 32 KB (with 0.5 KB used for the bootloader). It also has 2 KB of SRAM and 1 KB of EEPROM</a:t>
            </a:r>
          </a:p>
          <a:p>
            <a:endParaRPr lang="en-US" sz="2400" b="1" dirty="0"/>
          </a:p>
          <a:p>
            <a:r>
              <a:rPr lang="en-US" sz="2400" b="1" dirty="0"/>
              <a:t>Purpose of Use</a:t>
            </a:r>
          </a:p>
          <a:p>
            <a:pPr marL="800100" lvl="1" indent="-342900">
              <a:buFont typeface="Arial" panose="020B0604020202020204" pitchFamily="34" charset="0"/>
              <a:buChar char="•"/>
            </a:pPr>
            <a:r>
              <a:rPr lang="en-US" sz="2400" dirty="0"/>
              <a:t>Arduino simplifies the process of creating control systems.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It provides a standard board that can be easily programmed and connected to other components, eliminating the need for complex PCB (Printed Circuit Board) design and implementation.</a:t>
            </a:r>
          </a:p>
          <a:p>
            <a:endParaRPr lang="en-US" sz="2400" b="1" dirty="0"/>
          </a:p>
          <a:p>
            <a:r>
              <a:rPr lang="en-US" sz="2400" b="1" dirty="0"/>
              <a:t>Open-Source Hardware</a:t>
            </a:r>
          </a:p>
          <a:p>
            <a:pPr marL="800100" lvl="1" indent="-342900">
              <a:buFont typeface="Arial" panose="020B0604020202020204" pitchFamily="34" charset="0"/>
              <a:buChar char="•"/>
            </a:pPr>
            <a:r>
              <a:rPr lang="en-US" sz="2400" dirty="0"/>
              <a:t>Arduino is an open-source hardware platform.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This means that its design is public. Anyone can view, obtain the design details, modify it, or make their own Arduino board.</a:t>
            </a:r>
            <a:endParaRPr lang="vi-VN" sz="2400" dirty="0"/>
          </a:p>
        </p:txBody>
      </p:sp>
    </p:spTree>
    <p:extLst>
      <p:ext uri="{BB962C8B-B14F-4D97-AF65-F5344CB8AC3E}">
        <p14:creationId xmlns:p14="http://schemas.microsoft.com/office/powerpoint/2010/main" val="425141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FF52-97F9-0200-B8B7-536BD2E2718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88A7F29-2E0A-DBD2-7A80-BFA29A5D940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0A678D8-2F6B-A894-40E8-3CCB3374ABA8}"/>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4FC3B52-12C8-64AC-48A0-03C608558D6A}"/>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8247127B-E0B9-5343-C84A-0C4C5D58D7E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C3257E09-C8F9-8EE8-7B88-C946AD6AAA4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Types of Arduino Boards</a:t>
            </a:r>
          </a:p>
        </p:txBody>
      </p:sp>
      <p:sp>
        <p:nvSpPr>
          <p:cNvPr id="4" name="AutoShape 2" descr="Dev-C++ - Tải về">
            <a:extLst>
              <a:ext uri="{FF2B5EF4-FFF2-40B4-BE49-F238E27FC236}">
                <a16:creationId xmlns:a16="http://schemas.microsoft.com/office/drawing/2014/main" id="{2EBB86F9-D4D7-3567-48EC-1C3F493B47B9}"/>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a:extLst>
              <a:ext uri="{FF2B5EF4-FFF2-40B4-BE49-F238E27FC236}">
                <a16:creationId xmlns:a16="http://schemas.microsoft.com/office/drawing/2014/main" id="{467DE1AE-3550-C09B-2D41-0908D74C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362" y="2230084"/>
            <a:ext cx="12030075" cy="802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187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97A78-9EB1-050D-7B04-1F3762AE868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9020D43-D5B3-BC79-2351-9416B264EAE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932D07C-1B82-E374-CD03-65DDE22D44FB}"/>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4FCC43AC-57DE-4DA4-BE63-D979A90DA7D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49052DB-DA5B-DA90-4226-3A4F13481E5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C3E60411-323F-0607-5FB4-674EC691A221}"/>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sp>
        <p:nvSpPr>
          <p:cNvPr id="4" name="AutoShape 2" descr="Dev-C++ - Tải về">
            <a:extLst>
              <a:ext uri="{FF2B5EF4-FFF2-40B4-BE49-F238E27FC236}">
                <a16:creationId xmlns:a16="http://schemas.microsoft.com/office/drawing/2014/main" id="{04C8A197-9AC9-4621-D00C-FEE406A1EB8F}"/>
              </a:ext>
            </a:extLst>
          </p:cNvPr>
          <p:cNvSpPr>
            <a:spLocks noChangeAspect="1" noChangeArrowheads="1"/>
          </p:cNvSpPr>
          <p:nvPr/>
        </p:nvSpPr>
        <p:spPr bwMode="auto">
          <a:xfrm>
            <a:off x="16724554" y="80211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FCD72F8-C1A4-434D-9985-87CAA7759333}"/>
              </a:ext>
            </a:extLst>
          </p:cNvPr>
          <p:cNvSpPr txBox="1"/>
          <p:nvPr/>
        </p:nvSpPr>
        <p:spPr>
          <a:xfrm>
            <a:off x="526541" y="3410416"/>
            <a:ext cx="9467824" cy="5262979"/>
          </a:xfrm>
          <a:prstGeom prst="rect">
            <a:avLst/>
          </a:prstGeom>
          <a:noFill/>
        </p:spPr>
        <p:txBody>
          <a:bodyPr wrap="square">
            <a:spAutoFit/>
          </a:bodyPr>
          <a:lstStyle/>
          <a:p>
            <a:pPr>
              <a:defRPr/>
            </a:pPr>
            <a:r>
              <a:rPr lang="en-US" sz="2400" b="1" dirty="0"/>
              <a:t>What does it have?</a:t>
            </a:r>
          </a:p>
          <a:p>
            <a:pPr>
              <a:defRPr/>
            </a:pPr>
            <a:endParaRPr lang="en-US" sz="2400" b="1" dirty="0"/>
          </a:p>
          <a:p>
            <a:pPr marL="800100" lvl="1" indent="-342900">
              <a:buFont typeface="Arial" panose="020B0604020202020204" pitchFamily="34" charset="0"/>
              <a:buChar char="•"/>
              <a:defRPr/>
            </a:pPr>
            <a:r>
              <a:rPr lang="en-US" sz="2400" dirty="0"/>
              <a:t>14 Digital In/Out pins (6 can be used as PWM)</a:t>
            </a:r>
          </a:p>
          <a:p>
            <a:pPr marL="800100" lvl="1" indent="-342900">
              <a:buFont typeface="Arial" panose="020B0604020202020204" pitchFamily="34" charset="0"/>
              <a:buChar char="•"/>
              <a:defRPr/>
            </a:pPr>
            <a:r>
              <a:rPr lang="en-US" sz="2400" dirty="0"/>
              <a:t>6 Analog Inputs</a:t>
            </a:r>
          </a:p>
          <a:p>
            <a:pPr marL="800100" lvl="1" indent="-342900">
              <a:buFont typeface="Arial" panose="020B0604020202020204" pitchFamily="34" charset="0"/>
              <a:buChar char="•"/>
              <a:defRPr/>
            </a:pPr>
            <a:r>
              <a:rPr lang="en-US" sz="2400" dirty="0"/>
              <a:t>A USB Connection</a:t>
            </a:r>
          </a:p>
          <a:p>
            <a:pPr marL="800100" lvl="1" indent="-342900">
              <a:buFont typeface="Arial" panose="020B0604020202020204" pitchFamily="34" charset="0"/>
              <a:buChar char="•"/>
              <a:defRPr/>
            </a:pPr>
            <a:r>
              <a:rPr lang="en-US" sz="2400" dirty="0"/>
              <a:t>A Power Jack</a:t>
            </a:r>
          </a:p>
          <a:p>
            <a:pPr marL="800100" lvl="1" indent="-342900">
              <a:buFont typeface="Arial" panose="020B0604020202020204" pitchFamily="34" charset="0"/>
              <a:buChar char="•"/>
              <a:defRPr/>
            </a:pPr>
            <a:r>
              <a:rPr lang="en-US" sz="2400" dirty="0"/>
              <a:t>Reset Button</a:t>
            </a:r>
          </a:p>
          <a:p>
            <a:pPr marL="800100" lvl="1" indent="-342900">
              <a:buFont typeface="Arial" panose="020B0604020202020204" pitchFamily="34" charset="0"/>
              <a:buChar char="•"/>
              <a:defRPr/>
            </a:pPr>
            <a:r>
              <a:rPr lang="en-US" sz="2400" dirty="0"/>
              <a:t>On-board LED</a:t>
            </a:r>
          </a:p>
          <a:p>
            <a:pPr marL="800100" lvl="1" indent="-342900">
              <a:buFont typeface="Arial" panose="020B0604020202020204" pitchFamily="34" charset="0"/>
              <a:buChar char="•"/>
              <a:defRPr/>
            </a:pPr>
            <a:r>
              <a:rPr lang="en-US" sz="2400" dirty="0"/>
              <a:t>SCL/SDA pins (Serial Clock/ Serial Data pins)</a:t>
            </a:r>
          </a:p>
          <a:p>
            <a:pPr marL="800100" lvl="1" indent="-342900">
              <a:buFont typeface="Arial" panose="020B0604020202020204" pitchFamily="34" charset="0"/>
              <a:buChar char="•"/>
              <a:defRPr/>
            </a:pPr>
            <a:endParaRPr lang="en-US" sz="2400" dirty="0"/>
          </a:p>
          <a:p>
            <a:pPr>
              <a:defRPr/>
            </a:pPr>
            <a:r>
              <a:rPr lang="en-US" sz="2400" dirty="0"/>
              <a:t>In short, </a:t>
            </a:r>
            <a:r>
              <a:rPr lang="en-US" sz="2400" dirty="0" err="1"/>
              <a:t>i</a:t>
            </a:r>
            <a:r>
              <a:rPr lang="en-GB" sz="2400" dirty="0"/>
              <a:t>t contains everything needed to support the microcontroller; simply connect it to a computer with a USB cable or power it with a AC-to-DC adapter or battery to get started.</a:t>
            </a:r>
            <a:endParaRPr lang="en-US" sz="2400" dirty="0"/>
          </a:p>
          <a:p>
            <a:pPr>
              <a:defRPr/>
            </a:pPr>
            <a:endParaRPr lang="en-US" sz="2400" dirty="0"/>
          </a:p>
        </p:txBody>
      </p:sp>
      <p:pic>
        <p:nvPicPr>
          <p:cNvPr id="9234" name="Picture 2" descr="https://dlnmh9ip6v2uc.cloudfront.net/images/products/1/1/0/2/1/11021-02a.jpg">
            <a:extLst>
              <a:ext uri="{FF2B5EF4-FFF2-40B4-BE49-F238E27FC236}">
                <a16:creationId xmlns:a16="http://schemas.microsoft.com/office/drawing/2014/main" id="{5E9893C3-2FFA-7512-7E56-6ECE46C6938F}"/>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019079" y="3559418"/>
            <a:ext cx="5857875" cy="5856287"/>
          </a:xfrm>
          <a:prstGeom prst="rect">
            <a:avLst/>
          </a:prstGeom>
          <a:noFill/>
          <a:ln w="9525">
            <a:noFill/>
            <a:miter lim="800000"/>
            <a:headEnd/>
            <a:tailEnd/>
          </a:ln>
        </p:spPr>
      </p:pic>
      <p:sp>
        <p:nvSpPr>
          <p:cNvPr id="9300" name="Left Brace 1">
            <a:extLst>
              <a:ext uri="{FF2B5EF4-FFF2-40B4-BE49-F238E27FC236}">
                <a16:creationId xmlns:a16="http://schemas.microsoft.com/office/drawing/2014/main" id="{14303E8A-CCF6-315F-0391-BE138072393E}"/>
              </a:ext>
            </a:extLst>
          </p:cNvPr>
          <p:cNvSpPr>
            <a:spLocks/>
          </p:cNvSpPr>
          <p:nvPr/>
        </p:nvSpPr>
        <p:spPr bwMode="auto">
          <a:xfrm>
            <a:off x="11646409" y="7618412"/>
            <a:ext cx="280988" cy="1143000"/>
          </a:xfrm>
          <a:prstGeom prst="leftBrace">
            <a:avLst>
              <a:gd name="adj1" fmla="val 8324"/>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1" name="Left Brace 7">
            <a:extLst>
              <a:ext uri="{FF2B5EF4-FFF2-40B4-BE49-F238E27FC236}">
                <a16:creationId xmlns:a16="http://schemas.microsoft.com/office/drawing/2014/main" id="{E16B1C34-9A53-8FCF-330D-0AC5F9B7283E}"/>
              </a:ext>
            </a:extLst>
          </p:cNvPr>
          <p:cNvSpPr>
            <a:spLocks/>
          </p:cNvSpPr>
          <p:nvPr/>
        </p:nvSpPr>
        <p:spPr bwMode="auto">
          <a:xfrm flipH="1">
            <a:off x="15837409" y="6170612"/>
            <a:ext cx="280988" cy="2551113"/>
          </a:xfrm>
          <a:prstGeom prst="leftBrace">
            <a:avLst>
              <a:gd name="adj1" fmla="val 8322"/>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2" name="TextBox 8">
            <a:extLst>
              <a:ext uri="{FF2B5EF4-FFF2-40B4-BE49-F238E27FC236}">
                <a16:creationId xmlns:a16="http://schemas.microsoft.com/office/drawing/2014/main" id="{F690331F-BADB-6F08-6515-231087E9652E}"/>
              </a:ext>
            </a:extLst>
          </p:cNvPr>
          <p:cNvSpPr txBox="1">
            <a:spLocks noChangeArrowheads="1"/>
          </p:cNvSpPr>
          <p:nvPr/>
        </p:nvSpPr>
        <p:spPr bwMode="auto">
          <a:xfrm>
            <a:off x="16218409" y="7153275"/>
            <a:ext cx="1828800" cy="585787"/>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Digital I\O</a:t>
            </a:r>
          </a:p>
          <a:p>
            <a:pPr algn="ctr" eaLnBrk="0" hangingPunct="0">
              <a:buClr>
                <a:srgbClr val="000000"/>
              </a:buClr>
              <a:buSzPct val="100000"/>
              <a:buFont typeface="Times New Roman" pitchFamily="18" charset="0"/>
              <a:buNone/>
            </a:pPr>
            <a:r>
              <a:rPr lang="en-US" sz="1200" b="1">
                <a:solidFill>
                  <a:schemeClr val="tx1"/>
                </a:solidFill>
              </a:rPr>
              <a:t>PWM(3, 5, 6, 9, 10, 11)</a:t>
            </a:r>
          </a:p>
        </p:txBody>
      </p:sp>
      <p:sp>
        <p:nvSpPr>
          <p:cNvPr id="9303" name="Left Brace 9">
            <a:extLst>
              <a:ext uri="{FF2B5EF4-FFF2-40B4-BE49-F238E27FC236}">
                <a16:creationId xmlns:a16="http://schemas.microsoft.com/office/drawing/2014/main" id="{4577684A-8C8A-1505-C206-CE0F2612901F}"/>
              </a:ext>
            </a:extLst>
          </p:cNvPr>
          <p:cNvSpPr>
            <a:spLocks/>
          </p:cNvSpPr>
          <p:nvPr/>
        </p:nvSpPr>
        <p:spPr bwMode="auto">
          <a:xfrm rot="16200000" flipH="1">
            <a:off x="12453653" y="3585369"/>
            <a:ext cx="280987" cy="501650"/>
          </a:xfrm>
          <a:prstGeom prst="leftBrace">
            <a:avLst>
              <a:gd name="adj1" fmla="val 8331"/>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4" name="Left Brace 9303">
            <a:extLst>
              <a:ext uri="{FF2B5EF4-FFF2-40B4-BE49-F238E27FC236}">
                <a16:creationId xmlns:a16="http://schemas.microsoft.com/office/drawing/2014/main" id="{DD4A62A8-7E37-905E-B997-99DB356CB661}"/>
              </a:ext>
            </a:extLst>
          </p:cNvPr>
          <p:cNvSpPr>
            <a:spLocks/>
          </p:cNvSpPr>
          <p:nvPr/>
        </p:nvSpPr>
        <p:spPr bwMode="auto">
          <a:xfrm rot="16200000" flipH="1">
            <a:off x="14553915" y="3585369"/>
            <a:ext cx="280987" cy="501650"/>
          </a:xfrm>
          <a:prstGeom prst="leftBrace">
            <a:avLst>
              <a:gd name="adj1" fmla="val 8331"/>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5" name="Left Brace 9304">
            <a:extLst>
              <a:ext uri="{FF2B5EF4-FFF2-40B4-BE49-F238E27FC236}">
                <a16:creationId xmlns:a16="http://schemas.microsoft.com/office/drawing/2014/main" id="{9FF205FD-9979-1F73-062C-8AF043357C42}"/>
              </a:ext>
            </a:extLst>
          </p:cNvPr>
          <p:cNvSpPr>
            <a:spLocks/>
          </p:cNvSpPr>
          <p:nvPr/>
        </p:nvSpPr>
        <p:spPr bwMode="auto">
          <a:xfrm flipH="1">
            <a:off x="15837409" y="5513387"/>
            <a:ext cx="280988" cy="276225"/>
          </a:xfrm>
          <a:prstGeom prst="leftBrace">
            <a:avLst>
              <a:gd name="adj1" fmla="val 8333"/>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6" name="TextBox 9305">
            <a:extLst>
              <a:ext uri="{FF2B5EF4-FFF2-40B4-BE49-F238E27FC236}">
                <a16:creationId xmlns:a16="http://schemas.microsoft.com/office/drawing/2014/main" id="{E1FF76D2-F540-4AB1-4E5D-3E490C809F43}"/>
              </a:ext>
            </a:extLst>
          </p:cNvPr>
          <p:cNvSpPr txBox="1">
            <a:spLocks noChangeArrowheads="1"/>
          </p:cNvSpPr>
          <p:nvPr/>
        </p:nvSpPr>
        <p:spPr bwMode="auto">
          <a:xfrm>
            <a:off x="16237459" y="5359400"/>
            <a:ext cx="1524000" cy="58420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SCL\SDA</a:t>
            </a:r>
          </a:p>
          <a:p>
            <a:pPr algn="ctr" eaLnBrk="0" hangingPunct="0">
              <a:buClr>
                <a:srgbClr val="000000"/>
              </a:buClr>
              <a:buSzPct val="100000"/>
              <a:buFont typeface="Times New Roman" pitchFamily="18" charset="0"/>
              <a:buNone/>
            </a:pPr>
            <a:r>
              <a:rPr lang="en-US" sz="1200" b="1">
                <a:solidFill>
                  <a:schemeClr val="tx1"/>
                </a:solidFill>
              </a:rPr>
              <a:t>(I2C Bus)</a:t>
            </a:r>
          </a:p>
        </p:txBody>
      </p:sp>
      <p:sp>
        <p:nvSpPr>
          <p:cNvPr id="9307" name="Left Brace 9306">
            <a:extLst>
              <a:ext uri="{FF2B5EF4-FFF2-40B4-BE49-F238E27FC236}">
                <a16:creationId xmlns:a16="http://schemas.microsoft.com/office/drawing/2014/main" id="{20CFF2B7-E33B-3877-2135-EE39DF95CC92}"/>
              </a:ext>
            </a:extLst>
          </p:cNvPr>
          <p:cNvSpPr>
            <a:spLocks/>
          </p:cNvSpPr>
          <p:nvPr/>
        </p:nvSpPr>
        <p:spPr bwMode="auto">
          <a:xfrm>
            <a:off x="11646409" y="6596062"/>
            <a:ext cx="280988" cy="850900"/>
          </a:xfrm>
          <a:prstGeom prst="leftBrace">
            <a:avLst>
              <a:gd name="adj1" fmla="val 8342"/>
              <a:gd name="adj2" fmla="val 50000"/>
            </a:avLst>
          </a:prstGeom>
          <a:noFill/>
          <a:ln w="31750" algn="ctr">
            <a:solidFill>
              <a:schemeClr val="tx1"/>
            </a:solidFill>
            <a:round/>
            <a:headEnd/>
            <a:tailEnd/>
          </a:ln>
        </p:spPr>
        <p:txBody>
          <a:bodyPr/>
          <a:lstStyle/>
          <a:p>
            <a:pPr algn="ctr" eaLnBrk="0" hangingPunct="0">
              <a:buClr>
                <a:srgbClr val="000000"/>
              </a:buClr>
              <a:buSzPct val="100000"/>
              <a:buFont typeface="Times New Roman" pitchFamily="18" charset="0"/>
              <a:buNone/>
            </a:pPr>
            <a:endParaRPr lang="en-US"/>
          </a:p>
        </p:txBody>
      </p:sp>
      <p:sp>
        <p:nvSpPr>
          <p:cNvPr id="9308" name="TextBox 19">
            <a:extLst>
              <a:ext uri="{FF2B5EF4-FFF2-40B4-BE49-F238E27FC236}">
                <a16:creationId xmlns:a16="http://schemas.microsoft.com/office/drawing/2014/main" id="{46FC3B31-2A7D-9433-6A60-F8CC07F149BE}"/>
              </a:ext>
            </a:extLst>
          </p:cNvPr>
          <p:cNvSpPr txBox="1">
            <a:spLocks noChangeArrowheads="1"/>
          </p:cNvSpPr>
          <p:nvPr/>
        </p:nvSpPr>
        <p:spPr bwMode="auto">
          <a:xfrm>
            <a:off x="16142209" y="3957637"/>
            <a:ext cx="1524000" cy="40005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RESET</a:t>
            </a:r>
            <a:endParaRPr lang="en-US" sz="1200" b="1">
              <a:solidFill>
                <a:schemeClr val="tx1"/>
              </a:solidFill>
            </a:endParaRPr>
          </a:p>
        </p:txBody>
      </p:sp>
      <p:cxnSp>
        <p:nvCxnSpPr>
          <p:cNvPr id="9309" name="Straight Arrow Connector 9308">
            <a:extLst>
              <a:ext uri="{FF2B5EF4-FFF2-40B4-BE49-F238E27FC236}">
                <a16:creationId xmlns:a16="http://schemas.microsoft.com/office/drawing/2014/main" id="{887BD9DC-CF3F-6C61-9C8B-C9E5C316EFCB}"/>
              </a:ext>
            </a:extLst>
          </p:cNvPr>
          <p:cNvCxnSpPr/>
          <p:nvPr/>
        </p:nvCxnSpPr>
        <p:spPr bwMode="auto">
          <a:xfrm flipH="1">
            <a:off x="15785022" y="4160837"/>
            <a:ext cx="596900" cy="40957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310" name="TextBox 10">
            <a:extLst>
              <a:ext uri="{FF2B5EF4-FFF2-40B4-BE49-F238E27FC236}">
                <a16:creationId xmlns:a16="http://schemas.microsoft.com/office/drawing/2014/main" id="{7AE1674B-7736-504F-9988-15F8798053FA}"/>
              </a:ext>
            </a:extLst>
          </p:cNvPr>
          <p:cNvSpPr txBox="1">
            <a:spLocks noChangeArrowheads="1"/>
          </p:cNvSpPr>
          <p:nvPr/>
        </p:nvSpPr>
        <p:spPr bwMode="auto">
          <a:xfrm>
            <a:off x="11592434" y="3199723"/>
            <a:ext cx="1981200" cy="40005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PWR IN</a:t>
            </a:r>
            <a:endParaRPr lang="en-US" sz="1100" b="1" dirty="0">
              <a:solidFill>
                <a:schemeClr val="tx1"/>
              </a:solidFill>
            </a:endParaRPr>
          </a:p>
        </p:txBody>
      </p:sp>
      <p:sp>
        <p:nvSpPr>
          <p:cNvPr id="9311" name="TextBox 2">
            <a:extLst>
              <a:ext uri="{FF2B5EF4-FFF2-40B4-BE49-F238E27FC236}">
                <a16:creationId xmlns:a16="http://schemas.microsoft.com/office/drawing/2014/main" id="{99AFF3BF-3B01-F9EF-F833-CD2B590B6BE4}"/>
              </a:ext>
            </a:extLst>
          </p:cNvPr>
          <p:cNvSpPr txBox="1">
            <a:spLocks noChangeArrowheads="1"/>
          </p:cNvSpPr>
          <p:nvPr/>
        </p:nvSpPr>
        <p:spPr bwMode="auto">
          <a:xfrm>
            <a:off x="10144177" y="7855632"/>
            <a:ext cx="1371600" cy="708025"/>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Analog INPUTS</a:t>
            </a:r>
          </a:p>
        </p:txBody>
      </p:sp>
      <p:sp>
        <p:nvSpPr>
          <p:cNvPr id="9312" name="TextBox 18">
            <a:extLst>
              <a:ext uri="{FF2B5EF4-FFF2-40B4-BE49-F238E27FC236}">
                <a16:creationId xmlns:a16="http://schemas.microsoft.com/office/drawing/2014/main" id="{E06BA3E8-69ED-0A4E-2739-36004F56CA5F}"/>
              </a:ext>
            </a:extLst>
          </p:cNvPr>
          <p:cNvSpPr txBox="1">
            <a:spLocks noChangeArrowheads="1"/>
          </p:cNvSpPr>
          <p:nvPr/>
        </p:nvSpPr>
        <p:spPr bwMode="auto">
          <a:xfrm>
            <a:off x="10144177" y="6749145"/>
            <a:ext cx="1371600" cy="58420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POWER </a:t>
            </a:r>
          </a:p>
          <a:p>
            <a:pPr algn="ctr" eaLnBrk="0" hangingPunct="0">
              <a:buClr>
                <a:srgbClr val="000000"/>
              </a:buClr>
              <a:buSzPct val="100000"/>
              <a:buFont typeface="Times New Roman" pitchFamily="18" charset="0"/>
              <a:buNone/>
            </a:pPr>
            <a:r>
              <a:rPr lang="en-US" sz="1200" b="1" dirty="0">
                <a:solidFill>
                  <a:schemeClr val="tx1"/>
                </a:solidFill>
              </a:rPr>
              <a:t>5V / 3.3V / GND</a:t>
            </a:r>
          </a:p>
        </p:txBody>
      </p:sp>
      <p:sp>
        <p:nvSpPr>
          <p:cNvPr id="9313" name="TextBox 11">
            <a:extLst>
              <a:ext uri="{FF2B5EF4-FFF2-40B4-BE49-F238E27FC236}">
                <a16:creationId xmlns:a16="http://schemas.microsoft.com/office/drawing/2014/main" id="{A99D1B08-6734-9E99-92EA-430EBAC96A8A}"/>
              </a:ext>
            </a:extLst>
          </p:cNvPr>
          <p:cNvSpPr txBox="1">
            <a:spLocks noChangeArrowheads="1"/>
          </p:cNvSpPr>
          <p:nvPr/>
        </p:nvSpPr>
        <p:spPr bwMode="auto">
          <a:xfrm>
            <a:off x="13170408" y="2837114"/>
            <a:ext cx="3048000" cy="708025"/>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USB </a:t>
            </a:r>
          </a:p>
          <a:p>
            <a:pPr algn="ctr" eaLnBrk="0" hangingPunct="0">
              <a:buClr>
                <a:srgbClr val="000000"/>
              </a:buClr>
              <a:buSzPct val="100000"/>
              <a:buFont typeface="Times New Roman" pitchFamily="18" charset="0"/>
              <a:buNone/>
            </a:pPr>
            <a:r>
              <a:rPr lang="en-US" sz="2000" b="1" dirty="0">
                <a:solidFill>
                  <a:schemeClr val="tx1"/>
                </a:solidFill>
              </a:rPr>
              <a:t>(to Computer)</a:t>
            </a:r>
            <a:endParaRPr lang="en-US" sz="1100" b="1" dirty="0">
              <a:solidFill>
                <a:schemeClr val="tx1"/>
              </a:solidFill>
            </a:endParaRPr>
          </a:p>
        </p:txBody>
      </p:sp>
    </p:spTree>
    <p:extLst>
      <p:ext uri="{BB962C8B-B14F-4D97-AF65-F5344CB8AC3E}">
        <p14:creationId xmlns:p14="http://schemas.microsoft.com/office/powerpoint/2010/main" val="85154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804CD-801A-0AC1-65F5-8A5BFD3B5ED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81194D3-E9FA-2C1F-AC2F-071A9F0A5797}"/>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243BBE9-3159-F11D-1C9E-FBBE1E3D98BA}"/>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1982CA20-12A5-5CA2-1FC3-0D1BC33273CA}"/>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0AD8DA6-4551-D2B8-CD09-976D6B50A60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23985A05-54E4-5262-0FD5-F2D758512CCE}"/>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pic>
        <p:nvPicPr>
          <p:cNvPr id="10242" name="Picture 2">
            <a:extLst>
              <a:ext uri="{FF2B5EF4-FFF2-40B4-BE49-F238E27FC236}">
                <a16:creationId xmlns:a16="http://schemas.microsoft.com/office/drawing/2014/main" id="{F644070A-8501-1AA5-E95C-E07625C2B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1935"/>
            <a:ext cx="11972925"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2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597C7-E531-DFDA-3EDA-3C3A7E15C32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DA266E-63A3-495A-5A17-EC216B47777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4151D4F-C688-A26F-D8FD-11F2D241470C}"/>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280331E-B837-88EE-E7E0-9AF51FA404D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089B4E4-75B8-457E-A105-1F2A067293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E037649A-8ADB-1778-31ED-410815CB5B9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pic>
        <p:nvPicPr>
          <p:cNvPr id="12290" name="Picture 2" descr="Arduino LED Overview">
            <a:extLst>
              <a:ext uri="{FF2B5EF4-FFF2-40B4-BE49-F238E27FC236}">
                <a16:creationId xmlns:a16="http://schemas.microsoft.com/office/drawing/2014/main" id="{3225FD49-88BB-351D-4F68-2113519DE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112204"/>
            <a:ext cx="10872788" cy="724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4779F-74E2-050C-E5FF-CC0060B6F79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9DB6E4A-A92F-A42D-912F-479443AF411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0E74FBE3-4289-01E3-551B-8E1F2A7045D6}"/>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FCD0CD35-2C6E-C56E-5786-AC6DD538F1C1}"/>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9BB2F53-DB42-6465-3B24-C502160C5E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F9EAFB4-0A94-60ED-C21B-12931B08E211}"/>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Microcontroller ? </a:t>
            </a:r>
          </a:p>
        </p:txBody>
      </p:sp>
      <p:sp>
        <p:nvSpPr>
          <p:cNvPr id="4" name="AutoShape 2" descr="Dev-C++ - Tải về">
            <a:extLst>
              <a:ext uri="{FF2B5EF4-FFF2-40B4-BE49-F238E27FC236}">
                <a16:creationId xmlns:a16="http://schemas.microsoft.com/office/drawing/2014/main" id="{F72F88E8-0087-2B01-E7A1-61820946577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129FD5DD-9ED8-2311-7EC7-424F265F6ED3}"/>
              </a:ext>
            </a:extLst>
          </p:cNvPr>
          <p:cNvPicPr>
            <a:picLocks noChangeAspect="1"/>
          </p:cNvPicPr>
          <p:nvPr/>
        </p:nvPicPr>
        <p:blipFill>
          <a:blip r:embed="rId3"/>
          <a:stretch>
            <a:fillRect/>
          </a:stretch>
        </p:blipFill>
        <p:spPr>
          <a:xfrm>
            <a:off x="533400" y="2171563"/>
            <a:ext cx="10308626" cy="7578021"/>
          </a:xfrm>
          <a:prstGeom prst="rect">
            <a:avLst/>
          </a:prstGeom>
        </p:spPr>
      </p:pic>
      <p:sp>
        <p:nvSpPr>
          <p:cNvPr id="9" name="AutoShape 2" descr="Microcontroller and its Types - GeeksforGeeks">
            <a:extLst>
              <a:ext uri="{FF2B5EF4-FFF2-40B4-BE49-F238E27FC236}">
                <a16:creationId xmlns:a16="http://schemas.microsoft.com/office/drawing/2014/main" id="{735E53B7-142E-1F45-90B7-32DBCB3BE48C}"/>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4" name="AutoShape 4" descr="microcontroller">
            <a:extLst>
              <a:ext uri="{FF2B5EF4-FFF2-40B4-BE49-F238E27FC236}">
                <a16:creationId xmlns:a16="http://schemas.microsoft.com/office/drawing/2014/main" id="{13CBB0D8-34C6-71DB-97C6-C07074D08872}"/>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30" name="Picture 6" descr="Microcontrollers Types : Advantages, Disadvantages &amp; Their Applications">
            <a:extLst>
              <a:ext uri="{FF2B5EF4-FFF2-40B4-BE49-F238E27FC236}">
                <a16:creationId xmlns:a16="http://schemas.microsoft.com/office/drawing/2014/main" id="{94E0524A-4423-FECD-2934-22F9EA98CC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6200" y="4381500"/>
            <a:ext cx="6001955" cy="3751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509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DA814-E600-73D9-A221-5351EB2C0FA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F58AF89-9475-BCBB-6496-699CFCEE534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050DFA7-185B-EF11-C3AE-F2920A15570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0953C734-3D0F-C4A9-6D45-8A530606D0CD}"/>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8C338F24-DAC3-7204-3894-2B6467D0145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9557FEA-8B50-EF1A-7296-81571A103D68}"/>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Analog Signal</a:t>
            </a:r>
          </a:p>
        </p:txBody>
      </p:sp>
      <p:sp>
        <p:nvSpPr>
          <p:cNvPr id="6" name="TextBox 5">
            <a:extLst>
              <a:ext uri="{FF2B5EF4-FFF2-40B4-BE49-F238E27FC236}">
                <a16:creationId xmlns:a16="http://schemas.microsoft.com/office/drawing/2014/main" id="{6F94F2BF-9698-FFF0-3AB7-B2A08767492E}"/>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BF4075BA-8D30-C30F-1507-854C93731DE7}"/>
              </a:ext>
            </a:extLst>
          </p:cNvPr>
          <p:cNvSpPr txBox="1"/>
          <p:nvPr/>
        </p:nvSpPr>
        <p:spPr>
          <a:xfrm>
            <a:off x="489024" y="3068019"/>
            <a:ext cx="10748601" cy="4524315"/>
          </a:xfrm>
          <a:prstGeom prst="rect">
            <a:avLst/>
          </a:prstGeom>
          <a:noFill/>
        </p:spPr>
        <p:txBody>
          <a:bodyPr wrap="square">
            <a:spAutoFit/>
          </a:bodyPr>
          <a:lstStyle/>
          <a:p>
            <a:endParaRPr lang="vi-VN" sz="2400" dirty="0"/>
          </a:p>
          <a:p>
            <a:pPr marL="342900" indent="-342900">
              <a:buFont typeface="Arial" panose="020B0604020202020204" pitchFamily="34" charset="0"/>
              <a:buChar char="•"/>
            </a:pPr>
            <a:r>
              <a:rPr lang="vi-VN" sz="2400" dirty="0"/>
              <a:t>A continuous signal that changes smoothly over time.</a:t>
            </a:r>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r>
              <a:rPr lang="vi-VN" sz="2400" dirty="0"/>
              <a:t>It has infinite possible values within a range.</a:t>
            </a:r>
          </a:p>
          <a:p>
            <a:endParaRPr lang="vi-VN" sz="2400" dirty="0"/>
          </a:p>
          <a:p>
            <a:r>
              <a:rPr lang="vi-VN" sz="2400" dirty="0"/>
              <a:t>Examples:</a:t>
            </a:r>
          </a:p>
          <a:p>
            <a:endParaRPr lang="vi-VN" sz="2400" dirty="0"/>
          </a:p>
          <a:p>
            <a:pPr marL="800100" lvl="1" indent="-342900">
              <a:buFont typeface="Arial" panose="020B0604020202020204" pitchFamily="34" charset="0"/>
              <a:buChar char="•"/>
            </a:pPr>
            <a:r>
              <a:rPr lang="vi-VN" sz="2400" dirty="0"/>
              <a:t>Temperature: 28.1°C, 28.25°C, 28.3°C…</a:t>
            </a:r>
          </a:p>
          <a:p>
            <a:pPr marL="800100" lvl="1" indent="-342900">
              <a:buFont typeface="Arial" panose="020B0604020202020204" pitchFamily="34" charset="0"/>
              <a:buChar char="•"/>
            </a:pPr>
            <a:endParaRPr lang="vi-VN" sz="2400" dirty="0"/>
          </a:p>
          <a:p>
            <a:pPr marL="800100" lvl="1" indent="-342900">
              <a:buFont typeface="Arial" panose="020B0604020202020204" pitchFamily="34" charset="0"/>
              <a:buChar char="•"/>
            </a:pPr>
            <a:r>
              <a:rPr lang="vi-VN" sz="2400" dirty="0"/>
              <a:t>Sound waves (music goes up and down continuously).</a:t>
            </a:r>
          </a:p>
          <a:p>
            <a:pPr marL="800100" lvl="1" indent="-342900">
              <a:buFont typeface="Arial" panose="020B0604020202020204" pitchFamily="34" charset="0"/>
              <a:buChar char="•"/>
            </a:pPr>
            <a:endParaRPr lang="vi-VN" sz="2400" dirty="0"/>
          </a:p>
          <a:p>
            <a:pPr marL="800100" lvl="1" indent="-342900">
              <a:buFont typeface="Arial" panose="020B0604020202020204" pitchFamily="34" charset="0"/>
              <a:buChar char="•"/>
            </a:pPr>
            <a:r>
              <a:rPr lang="vi-VN" sz="2400" dirty="0"/>
              <a:t>Battery voltage: 3.75V, 3.761V, 3.8V…</a:t>
            </a:r>
          </a:p>
        </p:txBody>
      </p:sp>
      <p:pic>
        <p:nvPicPr>
          <p:cNvPr id="13314" name="Picture 2">
            <a:extLst>
              <a:ext uri="{FF2B5EF4-FFF2-40B4-BE49-F238E27FC236}">
                <a16:creationId xmlns:a16="http://schemas.microsoft.com/office/drawing/2014/main" id="{F1CB1475-8C2A-CB7F-6773-048FD587B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0636" y="2627991"/>
            <a:ext cx="9151494" cy="313476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Understanding Different Types of Electrical Signals: Analog &amp; Digital">
            <a:extLst>
              <a:ext uri="{FF2B5EF4-FFF2-40B4-BE49-F238E27FC236}">
                <a16:creationId xmlns:a16="http://schemas.microsoft.com/office/drawing/2014/main" id="{8F8527B8-6FC4-A425-4BCC-905CF5399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3974" y="5409011"/>
            <a:ext cx="8615002" cy="402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7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79668-7ED8-CCAD-3C16-E11182D6DC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5985687-4E58-96BA-764D-45911219B95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3CA2D20-1D0F-AA48-B90C-3DC7D44B462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8B5DD902-1091-716B-7440-3F3F8CC603F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984D9F75-2106-D29F-363A-D6DB47D9E36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F82717C-4A88-5533-9491-0D440CD7A007}"/>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Digital Signal</a:t>
            </a:r>
          </a:p>
        </p:txBody>
      </p:sp>
      <p:sp>
        <p:nvSpPr>
          <p:cNvPr id="6" name="TextBox 5">
            <a:extLst>
              <a:ext uri="{FF2B5EF4-FFF2-40B4-BE49-F238E27FC236}">
                <a16:creationId xmlns:a16="http://schemas.microsoft.com/office/drawing/2014/main" id="{DCB36667-2143-9422-66E1-F75736972F5F}"/>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CD089A75-DBE8-E483-4BCB-5A5981C34AD1}"/>
              </a:ext>
            </a:extLst>
          </p:cNvPr>
          <p:cNvSpPr txBox="1"/>
          <p:nvPr/>
        </p:nvSpPr>
        <p:spPr>
          <a:xfrm>
            <a:off x="452798" y="2498962"/>
            <a:ext cx="10748601" cy="6001643"/>
          </a:xfrm>
          <a:prstGeom prst="rect">
            <a:avLst/>
          </a:prstGeom>
          <a:noFill/>
        </p:spPr>
        <p:txBody>
          <a:bodyPr wrap="square">
            <a:spAutoFit/>
          </a:bodyPr>
          <a:lstStyle/>
          <a:p>
            <a:endParaRPr lang="en-US" sz="2400" dirty="0"/>
          </a:p>
          <a:p>
            <a:pPr marL="342900" indent="-342900">
              <a:buFont typeface="Arial" panose="020B0604020202020204" pitchFamily="34" charset="0"/>
              <a:buChar char="•"/>
            </a:pPr>
            <a:r>
              <a:rPr lang="en-US" sz="2400" dirty="0"/>
              <a:t>A discrete signal with only specific values (usually 0 or 1).</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Represented by voltage levels:</a:t>
            </a:r>
          </a:p>
          <a:p>
            <a:endParaRPr lang="en-US" sz="2400" dirty="0"/>
          </a:p>
          <a:p>
            <a:pPr marL="1257300" lvl="2" indent="-342900">
              <a:buFont typeface="Arial" panose="020B0604020202020204" pitchFamily="34" charset="0"/>
              <a:buChar char="•"/>
            </a:pPr>
            <a:r>
              <a:rPr lang="en-US" sz="2400" dirty="0"/>
              <a:t>0 → low voltage (0V).</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1 → high voltage (3.3V or 5V depending on the circuit).</a:t>
            </a:r>
          </a:p>
          <a:p>
            <a:endParaRPr lang="en-US" sz="2400" dirty="0"/>
          </a:p>
          <a:p>
            <a:r>
              <a:rPr lang="en-US" sz="2400" dirty="0"/>
              <a:t>Examples:</a:t>
            </a:r>
          </a:p>
          <a:p>
            <a:endParaRPr lang="en-US" sz="2400" dirty="0"/>
          </a:p>
          <a:p>
            <a:pPr marL="342900" indent="-342900">
              <a:buFont typeface="Arial" panose="020B0604020202020204" pitchFamily="34" charset="0"/>
              <a:buChar char="•"/>
            </a:pPr>
            <a:r>
              <a:rPr lang="en-US" sz="2400" dirty="0"/>
              <a:t>Button: pressed (1) or not pressed (0).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LED: ON (1) or OFF (0).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Computer data: a sequence of 0s and 1s.</a:t>
            </a:r>
            <a:endParaRPr lang="vi-VN" sz="2400" dirty="0"/>
          </a:p>
        </p:txBody>
      </p:sp>
      <p:pic>
        <p:nvPicPr>
          <p:cNvPr id="14338" name="Picture 2" descr="What is a Digital Signal -Definition, Components, Working">
            <a:extLst>
              <a:ext uri="{FF2B5EF4-FFF2-40B4-BE49-F238E27FC236}">
                <a16:creationId xmlns:a16="http://schemas.microsoft.com/office/drawing/2014/main" id="{E58EA6FA-80E9-ED82-9137-A4155FE2A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20" y="3042789"/>
            <a:ext cx="8665861" cy="491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399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40AAA-8D30-33ED-62DE-69675970B7F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8FDD6EE-0402-7184-2605-0D72419FFFB0}"/>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540444D-BB3E-CBBE-2465-F736BE7A970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3B32CE62-C90D-EF3C-DB18-B1B9C0D0D78B}"/>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119E0EC-4F43-1BAA-E492-1D35DDC879D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1BE83EB-B6FE-196B-FCE0-8C5ADF35BD2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Digital Signal</a:t>
            </a:r>
          </a:p>
        </p:txBody>
      </p:sp>
      <p:sp>
        <p:nvSpPr>
          <p:cNvPr id="6" name="TextBox 5">
            <a:extLst>
              <a:ext uri="{FF2B5EF4-FFF2-40B4-BE49-F238E27FC236}">
                <a16:creationId xmlns:a16="http://schemas.microsoft.com/office/drawing/2014/main" id="{B1063272-C673-9CAF-93C0-49AA7A0634BF}"/>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1CDD277E-2125-19D1-09B6-842E198B9C17}"/>
              </a:ext>
            </a:extLst>
          </p:cNvPr>
          <p:cNvSpPr txBox="1"/>
          <p:nvPr/>
        </p:nvSpPr>
        <p:spPr>
          <a:xfrm>
            <a:off x="452798" y="2498962"/>
            <a:ext cx="10748601" cy="5632311"/>
          </a:xfrm>
          <a:prstGeom prst="rect">
            <a:avLst/>
          </a:prstGeom>
          <a:noFill/>
        </p:spPr>
        <p:txBody>
          <a:bodyPr wrap="square">
            <a:spAutoFit/>
          </a:bodyPr>
          <a:lstStyle/>
          <a:p>
            <a:r>
              <a:rPr lang="en-US" sz="2400" dirty="0"/>
              <a:t>Applications of Analog</a:t>
            </a:r>
          </a:p>
          <a:p>
            <a:endParaRPr lang="en-US" sz="2400" dirty="0"/>
          </a:p>
          <a:p>
            <a:r>
              <a:rPr lang="en-US" sz="2400" dirty="0"/>
              <a:t>Used when dealing with natural, continuous signals.</a:t>
            </a:r>
          </a:p>
          <a:p>
            <a:endParaRPr lang="en-US" sz="2400" dirty="0"/>
          </a:p>
          <a:p>
            <a:r>
              <a:rPr lang="en-US" sz="2400" dirty="0"/>
              <a:t>Examples:</a:t>
            </a:r>
          </a:p>
          <a:p>
            <a:endParaRPr lang="en-US" sz="2400" dirty="0"/>
          </a:p>
          <a:p>
            <a:r>
              <a:rPr lang="en-US" sz="2400" dirty="0"/>
              <a:t>Sound: microphones capture analog sound waves.</a:t>
            </a:r>
          </a:p>
          <a:p>
            <a:endParaRPr lang="en-US" sz="2400" dirty="0"/>
          </a:p>
          <a:p>
            <a:r>
              <a:rPr lang="en-US" sz="2400" dirty="0"/>
              <a:t>Temperature: temperature sensors with continuous readings.</a:t>
            </a:r>
          </a:p>
          <a:p>
            <a:endParaRPr lang="en-US" sz="2400" dirty="0"/>
          </a:p>
          <a:p>
            <a:r>
              <a:rPr lang="en-US" sz="2400" dirty="0"/>
              <a:t>Light: light sensors.</a:t>
            </a:r>
          </a:p>
          <a:p>
            <a:endParaRPr lang="en-US" sz="2400" dirty="0"/>
          </a:p>
          <a:p>
            <a:r>
              <a:rPr lang="en-US" sz="2400" dirty="0"/>
              <a:t>Voltage/Current: in measurement devices.</a:t>
            </a:r>
          </a:p>
          <a:p>
            <a:endParaRPr lang="en-US" sz="2400" dirty="0"/>
          </a:p>
          <a:p>
            <a:r>
              <a:rPr lang="en-US" sz="2400" dirty="0"/>
              <a:t>👉 Use Analog when the original signal is continuous and accuracy is important.</a:t>
            </a:r>
            <a:endParaRPr lang="vi-VN" sz="2400" dirty="0"/>
          </a:p>
        </p:txBody>
      </p:sp>
      <p:pic>
        <p:nvPicPr>
          <p:cNvPr id="14338" name="Picture 2" descr="What is a Digital Signal -Definition, Components, Working">
            <a:extLst>
              <a:ext uri="{FF2B5EF4-FFF2-40B4-BE49-F238E27FC236}">
                <a16:creationId xmlns:a16="http://schemas.microsoft.com/office/drawing/2014/main" id="{A31A92DD-BDC4-A19D-6DCE-CC597F6A2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20" y="3042789"/>
            <a:ext cx="8665861" cy="491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6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8F84E-7F49-C02B-FEA5-B41EFBE981C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60E389F-F697-75AB-7EE0-E6E369AC0C1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4AAE769-9F3B-7ECA-15EF-16A59747B980}"/>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EFCCA23F-9781-0CA0-FA38-A997BE8A385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1AC18EEB-83CD-0A14-B1D1-9DC1D308E0B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591E439B-4789-21C9-BE2E-7A582749974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Applications of Analog</a:t>
            </a:r>
          </a:p>
        </p:txBody>
      </p:sp>
      <p:sp>
        <p:nvSpPr>
          <p:cNvPr id="6" name="TextBox 5">
            <a:extLst>
              <a:ext uri="{FF2B5EF4-FFF2-40B4-BE49-F238E27FC236}">
                <a16:creationId xmlns:a16="http://schemas.microsoft.com/office/drawing/2014/main" id="{A9903D61-821F-8279-50A8-C82DBCDD1EEE}"/>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DB206A62-9D5D-3529-C53D-355B7D5819C6}"/>
              </a:ext>
            </a:extLst>
          </p:cNvPr>
          <p:cNvSpPr txBox="1"/>
          <p:nvPr/>
        </p:nvSpPr>
        <p:spPr>
          <a:xfrm>
            <a:off x="452798" y="2498962"/>
            <a:ext cx="10748601" cy="5632311"/>
          </a:xfrm>
          <a:prstGeom prst="rect">
            <a:avLst/>
          </a:prstGeom>
          <a:noFill/>
        </p:spPr>
        <p:txBody>
          <a:bodyPr wrap="square">
            <a:spAutoFit/>
          </a:bodyPr>
          <a:lstStyle/>
          <a:p>
            <a:r>
              <a:rPr lang="en-US" sz="2400" dirty="0"/>
              <a:t>Applications of Analog</a:t>
            </a:r>
          </a:p>
          <a:p>
            <a:endParaRPr lang="en-US" sz="2400" dirty="0"/>
          </a:p>
          <a:p>
            <a:r>
              <a:rPr lang="en-US" sz="2400" dirty="0"/>
              <a:t>Used when dealing with natural, continuous signals.</a:t>
            </a:r>
          </a:p>
          <a:p>
            <a:endParaRPr lang="en-US" sz="2400" dirty="0"/>
          </a:p>
          <a:p>
            <a:r>
              <a:rPr lang="en-US" sz="2400" dirty="0"/>
              <a:t>Examples:</a:t>
            </a:r>
          </a:p>
          <a:p>
            <a:endParaRPr lang="en-US" sz="2400" dirty="0"/>
          </a:p>
          <a:p>
            <a:pPr marL="800100" lvl="1" indent="-342900">
              <a:buFont typeface="Arial" panose="020B0604020202020204" pitchFamily="34" charset="0"/>
              <a:buChar char="•"/>
            </a:pPr>
            <a:r>
              <a:rPr lang="en-US" sz="2400" dirty="0"/>
              <a:t>Sound: microphones capture analog sound waves.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Temperature: temperature sensors with continuous readings.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Light: light sensors.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Voltage/Current: in measurement devices.</a:t>
            </a:r>
          </a:p>
          <a:p>
            <a:endParaRPr lang="en-US" sz="2400" dirty="0"/>
          </a:p>
          <a:p>
            <a:r>
              <a:rPr lang="en-US" sz="2400" dirty="0"/>
              <a:t>👉 Use Analog when the original signal is continuous and accuracy is important.</a:t>
            </a:r>
            <a:endParaRPr lang="vi-VN" sz="2400" dirty="0"/>
          </a:p>
        </p:txBody>
      </p:sp>
      <p:pic>
        <p:nvPicPr>
          <p:cNvPr id="15362" name="Picture 2" descr="Tìm hiểu ứng dụng cảm biến ánh sáng trong cuộc sống">
            <a:extLst>
              <a:ext uri="{FF2B5EF4-FFF2-40B4-BE49-F238E27FC236}">
                <a16:creationId xmlns:a16="http://schemas.microsoft.com/office/drawing/2014/main" id="{265D117D-55C7-9763-4F49-7569F151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2685425"/>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09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33377-CE3F-B246-90A1-953C77DE1D9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99174BA-742D-62C2-94DF-A3AFE8CC17B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5B8AD4C-F5B0-BF63-71F7-34B25C763990}"/>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D79C0BF-4D82-990F-83C1-CD1E8DCE24F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8C18ACB-F492-97A6-88C8-44116E60EDE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46862E44-FBC8-3246-02EE-BAC7C246C1A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Applications of Digital</a:t>
            </a:r>
          </a:p>
        </p:txBody>
      </p:sp>
      <p:sp>
        <p:nvSpPr>
          <p:cNvPr id="6" name="TextBox 5">
            <a:extLst>
              <a:ext uri="{FF2B5EF4-FFF2-40B4-BE49-F238E27FC236}">
                <a16:creationId xmlns:a16="http://schemas.microsoft.com/office/drawing/2014/main" id="{CADA851E-7F4A-09B4-34C0-7D91FD1C7B9A}"/>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64BDB5E5-B29C-DC7C-FAEA-A4D30CEA3EEF}"/>
              </a:ext>
            </a:extLst>
          </p:cNvPr>
          <p:cNvSpPr txBox="1"/>
          <p:nvPr/>
        </p:nvSpPr>
        <p:spPr>
          <a:xfrm>
            <a:off x="452798" y="2498962"/>
            <a:ext cx="10748601" cy="6001643"/>
          </a:xfrm>
          <a:prstGeom prst="rect">
            <a:avLst/>
          </a:prstGeom>
          <a:noFill/>
        </p:spPr>
        <p:txBody>
          <a:bodyPr wrap="square">
            <a:spAutoFit/>
          </a:bodyPr>
          <a:lstStyle/>
          <a:p>
            <a:r>
              <a:rPr lang="en-US" sz="2400" dirty="0"/>
              <a:t>Applications of Digital</a:t>
            </a:r>
          </a:p>
          <a:p>
            <a:endParaRPr lang="en-US" sz="2400" dirty="0"/>
          </a:p>
          <a:p>
            <a:r>
              <a:rPr lang="en-US" sz="2400" dirty="0"/>
              <a:t>Used for ON/OFF control, logic processing, or data communication.</a:t>
            </a:r>
          </a:p>
          <a:p>
            <a:endParaRPr lang="en-US" sz="2400" dirty="0"/>
          </a:p>
          <a:p>
            <a:r>
              <a:rPr lang="en-US" sz="2400" dirty="0"/>
              <a:t>Examples:</a:t>
            </a:r>
          </a:p>
          <a:p>
            <a:endParaRPr lang="en-US" sz="2400" dirty="0"/>
          </a:p>
          <a:p>
            <a:pPr marL="800100" lvl="1" indent="-342900">
              <a:buFont typeface="Arial" panose="020B0604020202020204" pitchFamily="34" charset="0"/>
              <a:buChar char="•"/>
            </a:pPr>
            <a:r>
              <a:rPr lang="en-US" sz="2400" dirty="0"/>
              <a:t>Computers, smartphones: process data in 0s and 1s.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Push button: pressed (1) or not pressed (0).</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LEDs: ON or OFF.</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Communication: </a:t>
            </a:r>
            <a:r>
              <a:rPr lang="en-US" sz="2400" dirty="0" err="1"/>
              <a:t>WiFi</a:t>
            </a:r>
            <a:r>
              <a:rPr lang="en-US" sz="2400" dirty="0"/>
              <a:t>, Bluetooth, USB all use digital signals.</a:t>
            </a:r>
          </a:p>
          <a:p>
            <a:endParaRPr lang="en-US" sz="2400" dirty="0"/>
          </a:p>
          <a:p>
            <a:r>
              <a:rPr lang="en-US" sz="2400" dirty="0"/>
              <a:t>👉 Use Digital when fast, clear logic (ON/OFF) and easy communication with computers are needed.</a:t>
            </a:r>
            <a:endParaRPr lang="vi-VN" sz="2400" dirty="0"/>
          </a:p>
        </p:txBody>
      </p:sp>
      <p:pic>
        <p:nvPicPr>
          <p:cNvPr id="15362" name="Picture 2" descr="Tìm hiểu ứng dụng cảm biến ánh sáng trong cuộc sống">
            <a:extLst>
              <a:ext uri="{FF2B5EF4-FFF2-40B4-BE49-F238E27FC236}">
                <a16:creationId xmlns:a16="http://schemas.microsoft.com/office/drawing/2014/main" id="{5E53C7A3-F9A5-6598-4419-BD8D0DE84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2685425"/>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02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6ED5-5E1C-6459-48A0-9D27A435CC8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D94E8CA-98C9-F4FB-1A89-06F5512F4EC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876F523-3231-EBB6-E22D-D83DDB852A0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FC580594-43BB-6822-2B0D-83E28324E8C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CBE5EFEC-9783-127A-C10E-01E348CADE0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543B4F72-7283-C342-74CE-8EC48A99C4A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Combining Analog and Digital</a:t>
            </a:r>
          </a:p>
        </p:txBody>
      </p:sp>
      <p:sp>
        <p:nvSpPr>
          <p:cNvPr id="6" name="TextBox 5">
            <a:extLst>
              <a:ext uri="{FF2B5EF4-FFF2-40B4-BE49-F238E27FC236}">
                <a16:creationId xmlns:a16="http://schemas.microsoft.com/office/drawing/2014/main" id="{64C5C56A-4CD9-6B83-35AA-2EE238B0E09B}"/>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BBBDB5F9-89B1-5CD8-E3D7-EEB71565C605}"/>
              </a:ext>
            </a:extLst>
          </p:cNvPr>
          <p:cNvSpPr txBox="1"/>
          <p:nvPr/>
        </p:nvSpPr>
        <p:spPr>
          <a:xfrm>
            <a:off x="452798" y="2498962"/>
            <a:ext cx="17149402" cy="1938992"/>
          </a:xfrm>
          <a:prstGeom prst="rect">
            <a:avLst/>
          </a:prstGeom>
          <a:noFill/>
        </p:spPr>
        <p:txBody>
          <a:bodyPr wrap="square">
            <a:spAutoFit/>
          </a:bodyPr>
          <a:lstStyle/>
          <a:p>
            <a:endParaRPr lang="en-US" sz="2400" dirty="0"/>
          </a:p>
          <a:p>
            <a:r>
              <a:rPr lang="en-US" sz="2400" dirty="0"/>
              <a:t>In practice, most systems use both:</a:t>
            </a:r>
          </a:p>
          <a:p>
            <a:endParaRPr lang="en-US" sz="2400" dirty="0"/>
          </a:p>
          <a:p>
            <a:r>
              <a:rPr lang="en-US" sz="2400" dirty="0"/>
              <a:t>Example: a temperature sensor (analog) → microcontroller converts it to digital (via ADC) → processes it → turns on a fan (digital output).</a:t>
            </a:r>
          </a:p>
        </p:txBody>
      </p:sp>
      <p:pic>
        <p:nvPicPr>
          <p:cNvPr id="17410" name="Picture 2" descr="Digital signal processing converter from analog microphone to speakers outline diagram. Labeled educational scheme with DAC and ADC applications steps for soundwave transmission vector illustration.">
            <a:extLst>
              <a:ext uri="{FF2B5EF4-FFF2-40B4-BE49-F238E27FC236}">
                <a16:creationId xmlns:a16="http://schemas.microsoft.com/office/drawing/2014/main" id="{EE5D2FB3-7D4B-698C-F03D-FC7808FD3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4882009"/>
            <a:ext cx="9372600" cy="47137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emperature-to-Digital Converters' Evolution, Trends and Techniques across  the Last Two Decades: A Review">
            <a:extLst>
              <a:ext uri="{FF2B5EF4-FFF2-40B4-BE49-F238E27FC236}">
                <a16:creationId xmlns:a16="http://schemas.microsoft.com/office/drawing/2014/main" id="{2158A26B-AA40-F983-18D2-665E9155B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5981700"/>
            <a:ext cx="7010401" cy="333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69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4B81F-7403-599C-93A1-BCDF22CE6EB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C410B7-CC55-B4AE-BB14-EA0D40E0CDC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62D3D8B-E19C-6561-BB49-A11F15FF0991}"/>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336EDD5C-7071-D219-E99D-2978536B3004}"/>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3A818695-8CF2-69CD-953F-80B95CCCEDC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D78B5DC1-1EA5-805D-6FA6-BD2FCD965145}"/>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Combining Analog and Digital</a:t>
            </a:r>
          </a:p>
        </p:txBody>
      </p:sp>
      <p:sp>
        <p:nvSpPr>
          <p:cNvPr id="6" name="TextBox 5">
            <a:extLst>
              <a:ext uri="{FF2B5EF4-FFF2-40B4-BE49-F238E27FC236}">
                <a16:creationId xmlns:a16="http://schemas.microsoft.com/office/drawing/2014/main" id="{531D1BC1-8269-0F8D-AC1D-8F0D85E70CCD}"/>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E4CE91F1-FD61-00C7-91E9-37D58F209187}"/>
              </a:ext>
            </a:extLst>
          </p:cNvPr>
          <p:cNvSpPr txBox="1"/>
          <p:nvPr/>
        </p:nvSpPr>
        <p:spPr>
          <a:xfrm>
            <a:off x="452798" y="2498962"/>
            <a:ext cx="17149402" cy="1938992"/>
          </a:xfrm>
          <a:prstGeom prst="rect">
            <a:avLst/>
          </a:prstGeom>
          <a:noFill/>
        </p:spPr>
        <p:txBody>
          <a:bodyPr wrap="square">
            <a:spAutoFit/>
          </a:bodyPr>
          <a:lstStyle/>
          <a:p>
            <a:endParaRPr lang="en-US" sz="2400" dirty="0"/>
          </a:p>
          <a:p>
            <a:r>
              <a:rPr lang="en-US" sz="2400" dirty="0"/>
              <a:t>In practice, most systems use both:</a:t>
            </a:r>
          </a:p>
          <a:p>
            <a:endParaRPr lang="en-US" sz="2400" dirty="0"/>
          </a:p>
          <a:p>
            <a:r>
              <a:rPr lang="en-US" sz="2400" dirty="0"/>
              <a:t>Example: a temperature sensor (analog) → microcontroller converts it to digital (via ADC) → processes it → turns on a fan (digital output).</a:t>
            </a:r>
          </a:p>
        </p:txBody>
      </p:sp>
      <p:pic>
        <p:nvPicPr>
          <p:cNvPr id="17410" name="Picture 2" descr="Digital signal processing converter from analog microphone to speakers outline diagram. Labeled educational scheme with DAC and ADC applications steps for soundwave transmission vector illustration.">
            <a:extLst>
              <a:ext uri="{FF2B5EF4-FFF2-40B4-BE49-F238E27FC236}">
                <a16:creationId xmlns:a16="http://schemas.microsoft.com/office/drawing/2014/main" id="{53062A19-F5FA-7018-AE58-3D9CE6B5F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4882009"/>
            <a:ext cx="9372600" cy="47137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emperature-to-Digital Converters' Evolution, Trends and Techniques across  the Last Two Decades: A Review">
            <a:extLst>
              <a:ext uri="{FF2B5EF4-FFF2-40B4-BE49-F238E27FC236}">
                <a16:creationId xmlns:a16="http://schemas.microsoft.com/office/drawing/2014/main" id="{1B67B7DB-3CF9-9742-EBCB-20A7D1261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5981700"/>
            <a:ext cx="7010401" cy="333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07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6202D-E737-67F7-EC8A-F656A795107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B472CE7-ABC4-9A0C-040C-153C7525EFB6}"/>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How to code with Arduino ?</a:t>
            </a:r>
          </a:p>
        </p:txBody>
      </p:sp>
      <p:sp>
        <p:nvSpPr>
          <p:cNvPr id="7" name="TextBox 6">
            <a:extLst>
              <a:ext uri="{FF2B5EF4-FFF2-40B4-BE49-F238E27FC236}">
                <a16:creationId xmlns:a16="http://schemas.microsoft.com/office/drawing/2014/main" id="{F7DED8CB-0F4B-F1B6-8EB7-E25B0555004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929D27D1-CA3D-C9B7-51E9-3568039E5C09}"/>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2FB6CE3-3CCC-6EB4-ECDA-6A5BDA16706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9DA36A3-2E97-304F-9921-62A71A0B8527}"/>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IDE</a:t>
            </a:r>
          </a:p>
        </p:txBody>
      </p:sp>
      <p:sp>
        <p:nvSpPr>
          <p:cNvPr id="6" name="TextBox 5">
            <a:extLst>
              <a:ext uri="{FF2B5EF4-FFF2-40B4-BE49-F238E27FC236}">
                <a16:creationId xmlns:a16="http://schemas.microsoft.com/office/drawing/2014/main" id="{35703C9C-2623-8BA5-F743-6A489A18A855}"/>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4" name="Content Placeholder 2">
            <a:extLst>
              <a:ext uri="{FF2B5EF4-FFF2-40B4-BE49-F238E27FC236}">
                <a16:creationId xmlns:a16="http://schemas.microsoft.com/office/drawing/2014/main" id="{C842C780-77A1-069A-BE7A-388A62177755}"/>
              </a:ext>
            </a:extLst>
          </p:cNvPr>
          <p:cNvSpPr txBox="1">
            <a:spLocks/>
          </p:cNvSpPr>
          <p:nvPr/>
        </p:nvSpPr>
        <p:spPr>
          <a:xfrm>
            <a:off x="362262" y="2499587"/>
            <a:ext cx="15361920" cy="6117336"/>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t>You need to download Arduino IDE (Integrated Development Environment). </a:t>
            </a:r>
          </a:p>
          <a:p>
            <a:pPr>
              <a:defRPr/>
            </a:pPr>
            <a:r>
              <a:rPr lang="en-US" dirty="0"/>
              <a:t>Arduino IDE is available for all Mac, </a:t>
            </a:r>
            <a:r>
              <a:rPr lang="en-US" dirty="0" err="1"/>
              <a:t>Windows.and</a:t>
            </a:r>
            <a:r>
              <a:rPr lang="en-US" dirty="0"/>
              <a:t> Linux.</a:t>
            </a:r>
          </a:p>
        </p:txBody>
      </p:sp>
      <p:pic>
        <p:nvPicPr>
          <p:cNvPr id="8" name="Picture 2">
            <a:extLst>
              <a:ext uri="{FF2B5EF4-FFF2-40B4-BE49-F238E27FC236}">
                <a16:creationId xmlns:a16="http://schemas.microsoft.com/office/drawing/2014/main" id="{FA1E4C58-D8AE-2656-50D2-9C67119A07BC}"/>
              </a:ext>
            </a:extLst>
          </p:cNvPr>
          <p:cNvPicPr>
            <a:picLocks noChangeAspect="1" noChangeArrowheads="1"/>
          </p:cNvPicPr>
          <p:nvPr/>
        </p:nvPicPr>
        <p:blipFill>
          <a:blip r:embed="rId3" cstate="print"/>
          <a:srcRect/>
          <a:stretch>
            <a:fillRect/>
          </a:stretch>
        </p:blipFill>
        <p:spPr bwMode="auto">
          <a:xfrm>
            <a:off x="2830285" y="4000500"/>
            <a:ext cx="12779829" cy="4898935"/>
          </a:xfrm>
          <a:prstGeom prst="rect">
            <a:avLst/>
          </a:prstGeom>
          <a:noFill/>
          <a:ln w="9525">
            <a:noFill/>
            <a:miter lim="800000"/>
            <a:headEnd/>
            <a:tailEnd/>
          </a:ln>
        </p:spPr>
      </p:pic>
    </p:spTree>
    <p:extLst>
      <p:ext uri="{BB962C8B-B14F-4D97-AF65-F5344CB8AC3E}">
        <p14:creationId xmlns:p14="http://schemas.microsoft.com/office/powerpoint/2010/main" val="10968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3ABB-CE14-FABC-8D48-93C43ACFBC7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E9066D1-B6C2-67AF-6CD7-0FC00BF112B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How to code with Arduino ?</a:t>
            </a:r>
          </a:p>
        </p:txBody>
      </p:sp>
      <p:sp>
        <p:nvSpPr>
          <p:cNvPr id="7" name="TextBox 6">
            <a:extLst>
              <a:ext uri="{FF2B5EF4-FFF2-40B4-BE49-F238E27FC236}">
                <a16:creationId xmlns:a16="http://schemas.microsoft.com/office/drawing/2014/main" id="{AE541631-03C9-7D5E-11CC-CF1DF35EC0C8}"/>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A503A0BF-7A86-9B90-A85F-6D8AA7875C8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8A1DE70-E8CE-0642-05DD-8DA7B04C3F1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98780DBB-5898-D023-A236-0F36158F5132}"/>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IDE</a:t>
            </a:r>
          </a:p>
        </p:txBody>
      </p:sp>
      <p:sp>
        <p:nvSpPr>
          <p:cNvPr id="6" name="TextBox 5">
            <a:extLst>
              <a:ext uri="{FF2B5EF4-FFF2-40B4-BE49-F238E27FC236}">
                <a16:creationId xmlns:a16="http://schemas.microsoft.com/office/drawing/2014/main" id="{5DBA63E7-52D8-B839-D4D3-CD54CD62A21F}"/>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9" name="Picture 4">
            <a:extLst>
              <a:ext uri="{FF2B5EF4-FFF2-40B4-BE49-F238E27FC236}">
                <a16:creationId xmlns:a16="http://schemas.microsoft.com/office/drawing/2014/main" id="{51B8BB39-D2DE-3298-EF18-AB2543731C26}"/>
              </a:ext>
            </a:extLst>
          </p:cNvPr>
          <p:cNvPicPr>
            <a:picLocks noChangeAspect="1" noChangeArrowheads="1"/>
          </p:cNvPicPr>
          <p:nvPr/>
        </p:nvPicPr>
        <p:blipFill>
          <a:blip r:embed="rId3" cstate="print"/>
          <a:srcRect/>
          <a:stretch>
            <a:fillRect/>
          </a:stretch>
        </p:blipFill>
        <p:spPr bwMode="auto">
          <a:xfrm>
            <a:off x="10813720" y="2241065"/>
            <a:ext cx="5867400" cy="7040880"/>
          </a:xfrm>
          <a:prstGeom prst="rect">
            <a:avLst/>
          </a:prstGeom>
          <a:noFill/>
          <a:ln w="9525">
            <a:noFill/>
            <a:miter lim="800000"/>
            <a:headEnd/>
            <a:tailEnd/>
          </a:ln>
          <a:effectLst/>
        </p:spPr>
      </p:pic>
      <p:graphicFrame>
        <p:nvGraphicFramePr>
          <p:cNvPr id="16" name="Content Placeholder 2">
            <a:extLst>
              <a:ext uri="{FF2B5EF4-FFF2-40B4-BE49-F238E27FC236}">
                <a16:creationId xmlns:a16="http://schemas.microsoft.com/office/drawing/2014/main" id="{C3CA5C5B-690B-2BA9-C884-2AF6B5276D20}"/>
              </a:ext>
            </a:extLst>
          </p:cNvPr>
          <p:cNvGraphicFramePr/>
          <p:nvPr/>
        </p:nvGraphicFramePr>
        <p:xfrm>
          <a:off x="362262" y="2499587"/>
          <a:ext cx="9924738" cy="6117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79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6D0B-0A07-E100-A0F5-7ABEC4A48A3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00551FE-8C9D-B95A-B3BD-1858EEE2AA75}"/>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How to code with Arduino ?</a:t>
            </a:r>
          </a:p>
        </p:txBody>
      </p:sp>
      <p:sp>
        <p:nvSpPr>
          <p:cNvPr id="7" name="TextBox 6">
            <a:extLst>
              <a:ext uri="{FF2B5EF4-FFF2-40B4-BE49-F238E27FC236}">
                <a16:creationId xmlns:a16="http://schemas.microsoft.com/office/drawing/2014/main" id="{58F616BC-7523-D225-6AD6-33EBFB97A808}"/>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54A5584B-7F4D-9017-D568-602F95EE55A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9398DCF-18ED-4494-5EE9-15425DFE7E5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BB16B7DD-4F6A-E3DC-3228-42740E12AD0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IDE</a:t>
            </a:r>
          </a:p>
        </p:txBody>
      </p:sp>
      <p:sp>
        <p:nvSpPr>
          <p:cNvPr id="6" name="TextBox 5">
            <a:extLst>
              <a:ext uri="{FF2B5EF4-FFF2-40B4-BE49-F238E27FC236}">
                <a16:creationId xmlns:a16="http://schemas.microsoft.com/office/drawing/2014/main" id="{74FF28E4-8551-1F5F-D751-FEA65E13A58A}"/>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10" name="Picture 2"/>
          <p:cNvPicPr>
            <a:picLocks noChangeAspect="1" noChangeArrowheads="1"/>
          </p:cNvPicPr>
          <p:nvPr/>
        </p:nvPicPr>
        <p:blipFill>
          <a:blip r:embed="rId3" cstate="print">
            <a:clrChange>
              <a:clrFrom>
                <a:srgbClr val="9900FF"/>
              </a:clrFrom>
              <a:clrTo>
                <a:srgbClr val="9900FF">
                  <a:alpha val="0"/>
                </a:srgbClr>
              </a:clrTo>
            </a:clrChange>
          </a:blip>
          <a:srcRect/>
          <a:stretch>
            <a:fillRect/>
          </a:stretch>
        </p:blipFill>
        <p:spPr bwMode="auto">
          <a:xfrm>
            <a:off x="10322168" y="3561248"/>
            <a:ext cx="7588580" cy="4395731"/>
          </a:xfrm>
          <a:prstGeom prst="rect">
            <a:avLst/>
          </a:prstGeom>
          <a:noFill/>
          <a:ln w="9525">
            <a:noFill/>
            <a:miter lim="800000"/>
            <a:headEnd/>
            <a:tailEnd/>
          </a:ln>
          <a:effectLst/>
        </p:spPr>
      </p:pic>
      <p:graphicFrame>
        <p:nvGraphicFramePr>
          <p:cNvPr id="14" name="Content Placeholder 2">
            <a:extLst>
              <a:ext uri="{FF2B5EF4-FFF2-40B4-BE49-F238E27FC236}">
                <a16:creationId xmlns:a16="http://schemas.microsoft.com/office/drawing/2014/main" id="{BBB1020F-2442-4DEE-1B47-D0F7BC3EF590}"/>
              </a:ext>
            </a:extLst>
          </p:cNvPr>
          <p:cNvGraphicFramePr/>
          <p:nvPr/>
        </p:nvGraphicFramePr>
        <p:xfrm>
          <a:off x="362262" y="2499587"/>
          <a:ext cx="9924738" cy="6117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316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D34FE-03CF-7938-F089-689B81EE7B0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40D6895-D564-5E2E-644D-8C944D9DD16D}"/>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76FDE532-97D1-FC13-353A-35BA1B7BFB49}"/>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B42994A-8699-E12A-5BD2-2EB517769F3C}"/>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6F510BD3-68FC-732F-F7EE-1D700EFF396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C3BC6106-0827-EF40-1C76-1F04AF4A4F70}"/>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Microcontroller ? </a:t>
            </a:r>
          </a:p>
        </p:txBody>
      </p:sp>
      <p:sp>
        <p:nvSpPr>
          <p:cNvPr id="4" name="AutoShape 2" descr="Dev-C++ - Tải về">
            <a:extLst>
              <a:ext uri="{FF2B5EF4-FFF2-40B4-BE49-F238E27FC236}">
                <a16:creationId xmlns:a16="http://schemas.microsoft.com/office/drawing/2014/main" id="{B09A4DCB-D7F6-DE6D-ED0A-7089C85D62B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8E385B77-FD33-24F6-0BDF-B699662EF89F}"/>
              </a:ext>
            </a:extLst>
          </p:cNvPr>
          <p:cNvSpPr txBox="1"/>
          <p:nvPr/>
        </p:nvSpPr>
        <p:spPr>
          <a:xfrm>
            <a:off x="381000" y="2426082"/>
            <a:ext cx="17106900"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 microcontroller</a:t>
            </a:r>
            <a:r>
              <a:rPr lang="en-US" sz="2400" dirty="0">
                <a:latin typeface="Arial" panose="020B0604020202020204" pitchFamily="34" charset="0"/>
                <a:cs typeface="Arial" panose="020B0604020202020204" pitchFamily="34" charset="0"/>
              </a:rPr>
              <a:t> is a </a:t>
            </a:r>
            <a:r>
              <a:rPr lang="en-US" sz="2400" b="1" dirty="0">
                <a:latin typeface="Arial" panose="020B0604020202020204" pitchFamily="34" charset="0"/>
                <a:cs typeface="Arial" panose="020B0604020202020204" pitchFamily="34" charset="0"/>
              </a:rPr>
              <a:t>small chip</a:t>
            </a:r>
            <a:r>
              <a:rPr lang="en-US" sz="2400" dirty="0">
                <a:latin typeface="Arial" panose="020B0604020202020204" pitchFamily="34" charset="0"/>
                <a:cs typeface="Arial" panose="020B0604020202020204" pitchFamily="34" charset="0"/>
              </a:rPr>
              <a:t> designed to control electronic devices. Inside it, you will typically find:</a:t>
            </a:r>
          </a:p>
        </p:txBody>
      </p:sp>
      <p:pic>
        <p:nvPicPr>
          <p:cNvPr id="8" name="Picture 7">
            <a:extLst>
              <a:ext uri="{FF2B5EF4-FFF2-40B4-BE49-F238E27FC236}">
                <a16:creationId xmlns:a16="http://schemas.microsoft.com/office/drawing/2014/main" id="{F59C31AF-DF9D-BFC0-9A75-E04E8608DB5B}"/>
              </a:ext>
            </a:extLst>
          </p:cNvPr>
          <p:cNvPicPr>
            <a:picLocks noChangeAspect="1"/>
          </p:cNvPicPr>
          <p:nvPr/>
        </p:nvPicPr>
        <p:blipFill>
          <a:blip r:embed="rId3"/>
          <a:stretch>
            <a:fillRect/>
          </a:stretch>
        </p:blipFill>
        <p:spPr>
          <a:xfrm>
            <a:off x="3276600" y="3370730"/>
            <a:ext cx="12258675" cy="6162675"/>
          </a:xfrm>
          <a:prstGeom prst="rect">
            <a:avLst/>
          </a:prstGeom>
        </p:spPr>
      </p:pic>
    </p:spTree>
    <p:extLst>
      <p:ext uri="{BB962C8B-B14F-4D97-AF65-F5344CB8AC3E}">
        <p14:creationId xmlns:p14="http://schemas.microsoft.com/office/powerpoint/2010/main" val="593477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17FC9-6EDE-2806-E39F-1A14557169D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8386718-A320-1B0B-B4EE-AAF09D7FA6B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How to code with Arduino ?</a:t>
            </a:r>
          </a:p>
        </p:txBody>
      </p:sp>
      <p:sp>
        <p:nvSpPr>
          <p:cNvPr id="7" name="TextBox 6">
            <a:extLst>
              <a:ext uri="{FF2B5EF4-FFF2-40B4-BE49-F238E27FC236}">
                <a16:creationId xmlns:a16="http://schemas.microsoft.com/office/drawing/2014/main" id="{A06AEEDA-B588-3B8B-AF49-DE427330B76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2F95597A-DC2C-BD44-DBE2-05A9B962F1D5}"/>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728AD66C-7D60-A34B-B273-B4A0546DF91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07234969-2AE6-E377-6372-3F2EFE9A216E}"/>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IDE</a:t>
            </a:r>
          </a:p>
        </p:txBody>
      </p:sp>
      <p:sp>
        <p:nvSpPr>
          <p:cNvPr id="6" name="TextBox 5">
            <a:extLst>
              <a:ext uri="{FF2B5EF4-FFF2-40B4-BE49-F238E27FC236}">
                <a16:creationId xmlns:a16="http://schemas.microsoft.com/office/drawing/2014/main" id="{10C10569-4721-4E72-458A-690EAEA6C488}"/>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9" name="Picture 5">
            <a:extLst>
              <a:ext uri="{FF2B5EF4-FFF2-40B4-BE49-F238E27FC236}">
                <a16:creationId xmlns:a16="http://schemas.microsoft.com/office/drawing/2014/main" id="{9E79DF43-C3D1-141C-E1C9-D19252970DCB}"/>
              </a:ext>
            </a:extLst>
          </p:cNvPr>
          <p:cNvPicPr>
            <a:picLocks noChangeAspect="1" noChangeArrowheads="1"/>
          </p:cNvPicPr>
          <p:nvPr/>
        </p:nvPicPr>
        <p:blipFill>
          <a:blip r:embed="rId3" cstate="print">
            <a:clrChange>
              <a:clrFrom>
                <a:srgbClr val="FFAEC9"/>
              </a:clrFrom>
              <a:clrTo>
                <a:srgbClr val="FFAEC9">
                  <a:alpha val="0"/>
                </a:srgbClr>
              </a:clrTo>
            </a:clrChange>
          </a:blip>
          <a:srcRect/>
          <a:stretch>
            <a:fillRect/>
          </a:stretch>
        </p:blipFill>
        <p:spPr bwMode="auto">
          <a:xfrm>
            <a:off x="10474568" y="2247900"/>
            <a:ext cx="7034213" cy="7000875"/>
          </a:xfrm>
          <a:prstGeom prst="rect">
            <a:avLst/>
          </a:prstGeom>
          <a:noFill/>
          <a:ln w="9525">
            <a:noFill/>
            <a:miter lim="800000"/>
            <a:headEnd/>
            <a:tailEnd/>
          </a:ln>
          <a:effectLst/>
        </p:spPr>
      </p:pic>
      <p:graphicFrame>
        <p:nvGraphicFramePr>
          <p:cNvPr id="14" name="Content Placeholder 2">
            <a:extLst>
              <a:ext uri="{FF2B5EF4-FFF2-40B4-BE49-F238E27FC236}">
                <a16:creationId xmlns:a16="http://schemas.microsoft.com/office/drawing/2014/main" id="{7984EA15-4404-B955-4B48-AA4DBD494FCE}"/>
              </a:ext>
            </a:extLst>
          </p:cNvPr>
          <p:cNvGraphicFramePr/>
          <p:nvPr>
            <p:extLst>
              <p:ext uri="{D42A27DB-BD31-4B8C-83A1-F6EECF244321}">
                <p14:modId xmlns:p14="http://schemas.microsoft.com/office/powerpoint/2010/main" val="3128762211"/>
              </p:ext>
            </p:extLst>
          </p:nvPr>
        </p:nvGraphicFramePr>
        <p:xfrm>
          <a:off x="362262" y="2499587"/>
          <a:ext cx="10077138" cy="6117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687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1D1AC-A52E-FD2B-E646-CEFA242D3BE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D54A8EC-BC1D-C788-7976-2A0130756F45}"/>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3223E95-3A21-C40E-8B95-C2F8E80C8389}"/>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7BE8BC7-00F7-C30E-A459-8AAD5AD9E47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7685AB5F-1374-C3BB-5AAF-33209A9ECEB8}"/>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7E01DF6-77DF-9127-BD63-D0C938C34E01}"/>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Types of Microcontroller</a:t>
            </a:r>
          </a:p>
        </p:txBody>
      </p:sp>
      <p:sp>
        <p:nvSpPr>
          <p:cNvPr id="4" name="AutoShape 2" descr="Dev-C++ - Tải về">
            <a:extLst>
              <a:ext uri="{FF2B5EF4-FFF2-40B4-BE49-F238E27FC236}">
                <a16:creationId xmlns:a16="http://schemas.microsoft.com/office/drawing/2014/main" id="{5023B77E-E820-6E0A-8754-433103A7449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2030D7A3-972C-746F-E2EB-80A8CF2944D1}"/>
              </a:ext>
            </a:extLst>
          </p:cNvPr>
          <p:cNvSpPr txBox="1"/>
          <p:nvPr/>
        </p:nvSpPr>
        <p:spPr>
          <a:xfrm>
            <a:off x="381000" y="2426082"/>
            <a:ext cx="17106900" cy="830997"/>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The types of microcontroller are characterized by the </a:t>
            </a:r>
            <a:r>
              <a:rPr lang="en-US" sz="2400" b="1" dirty="0">
                <a:latin typeface="Arial" panose="020B0604020202020204" pitchFamily="34" charset="0"/>
                <a:cs typeface="Arial" panose="020B0604020202020204" pitchFamily="34" charset="0"/>
              </a:rPr>
              <a:t>bits, memory architecture, memory/devices and instruction set</a:t>
            </a:r>
          </a:p>
          <a:p>
            <a:endParaRPr lang="en-US" sz="2400" dirty="0">
              <a:latin typeface="Arial" panose="020B0604020202020204" pitchFamily="34" charset="0"/>
              <a:cs typeface="Arial" panose="020B0604020202020204" pitchFamily="34" charset="0"/>
            </a:endParaRPr>
          </a:p>
        </p:txBody>
      </p:sp>
      <p:sp>
        <p:nvSpPr>
          <p:cNvPr id="6" name="AutoShape 2" descr="Lightbox">
            <a:extLst>
              <a:ext uri="{FF2B5EF4-FFF2-40B4-BE49-F238E27FC236}">
                <a16:creationId xmlns:a16="http://schemas.microsoft.com/office/drawing/2014/main" id="{18A0EE52-B936-A429-A5F0-BCDAC8AA728C}"/>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1" name="Picture 10">
            <a:extLst>
              <a:ext uri="{FF2B5EF4-FFF2-40B4-BE49-F238E27FC236}">
                <a16:creationId xmlns:a16="http://schemas.microsoft.com/office/drawing/2014/main" id="{66956B81-6B23-2D47-3F33-31FBD9936516}"/>
              </a:ext>
            </a:extLst>
          </p:cNvPr>
          <p:cNvPicPr>
            <a:picLocks noChangeAspect="1"/>
          </p:cNvPicPr>
          <p:nvPr/>
        </p:nvPicPr>
        <p:blipFill>
          <a:blip r:embed="rId3"/>
          <a:stretch>
            <a:fillRect/>
          </a:stretch>
        </p:blipFill>
        <p:spPr>
          <a:xfrm>
            <a:off x="4267200" y="3167464"/>
            <a:ext cx="8758485" cy="6740670"/>
          </a:xfrm>
          <a:prstGeom prst="rect">
            <a:avLst/>
          </a:prstGeom>
        </p:spPr>
      </p:pic>
    </p:spTree>
    <p:extLst>
      <p:ext uri="{BB962C8B-B14F-4D97-AF65-F5344CB8AC3E}">
        <p14:creationId xmlns:p14="http://schemas.microsoft.com/office/powerpoint/2010/main" val="284418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C596-924E-CBA3-6262-C06F24AAD04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6FE85F0-B3EF-A709-53DB-F2FA81D6911C}"/>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3E9D20EA-13BF-8D4E-0F15-909F4595E7C5}"/>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F2B04C6E-3A1A-ACCA-A4A1-E762D46442E8}"/>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D44596A4-01B9-D9C6-29B9-DC39E17BD6D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A67C41B8-C6F9-B91E-2777-91E6938C1C4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Classification of Microcontrollers</a:t>
            </a:r>
          </a:p>
        </p:txBody>
      </p:sp>
      <p:sp>
        <p:nvSpPr>
          <p:cNvPr id="4" name="AutoShape 2" descr="Dev-C++ - Tải về">
            <a:extLst>
              <a:ext uri="{FF2B5EF4-FFF2-40B4-BE49-F238E27FC236}">
                <a16:creationId xmlns:a16="http://schemas.microsoft.com/office/drawing/2014/main" id="{990D6F50-B224-9AEE-45DA-D477C1FF22A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BB38045B-C20D-951F-EDC8-A167B4E7C685}"/>
              </a:ext>
            </a:extLst>
          </p:cNvPr>
          <p:cNvSpPr txBox="1"/>
          <p:nvPr/>
        </p:nvSpPr>
        <p:spPr>
          <a:xfrm>
            <a:off x="381000" y="2426082"/>
            <a:ext cx="17106900" cy="2677656"/>
          </a:xfrm>
          <a:prstGeom prst="rect">
            <a:avLst/>
          </a:prstGeom>
          <a:noFill/>
        </p:spPr>
        <p:txBody>
          <a:bodyPr wrap="square">
            <a:spAutoFit/>
          </a:bodyPr>
          <a:lstStyle/>
          <a:p>
            <a:pPr marL="457200" indent="-457200">
              <a:buAutoNum type="arabicPeriod"/>
            </a:pPr>
            <a:r>
              <a:rPr lang="vi-VN" sz="2400" b="1" dirty="0"/>
              <a:t>By Number of Bits</a:t>
            </a:r>
          </a:p>
          <a:p>
            <a:pPr lvl="1"/>
            <a:r>
              <a:rPr lang="vi-VN" sz="2400" b="1" dirty="0"/>
              <a:t>8-bit</a:t>
            </a:r>
            <a:r>
              <a:rPr lang="vi-VN" sz="2400" dirty="0"/>
              <a:t>: Processes 8 bits at once.</a:t>
            </a:r>
            <a:br>
              <a:rPr lang="vi-VN" sz="2400" dirty="0"/>
            </a:br>
            <a:r>
              <a:rPr lang="vi-VN" sz="2400" dirty="0"/>
              <a:t>👉 Example: </a:t>
            </a:r>
            <a:r>
              <a:rPr lang="vi-VN" sz="2400" b="1" dirty="0"/>
              <a:t>Intel 8051, PIC16F84A, Atmel ATmega328 (Arduino Uno)</a:t>
            </a:r>
            <a:endParaRPr lang="vi-VN" sz="2400" dirty="0"/>
          </a:p>
          <a:p>
            <a:pPr lvl="1"/>
            <a:r>
              <a:rPr lang="vi-VN" sz="2400" b="1" dirty="0"/>
              <a:t>16-bit</a:t>
            </a:r>
            <a:r>
              <a:rPr lang="vi-VN" sz="2400" dirty="0"/>
              <a:t>: Handles bigger numbers, better precision.</a:t>
            </a:r>
            <a:br>
              <a:rPr lang="vi-VN" sz="2400" dirty="0"/>
            </a:br>
            <a:r>
              <a:rPr lang="vi-VN" sz="2400" dirty="0"/>
              <a:t>👉 Example: </a:t>
            </a:r>
            <a:r>
              <a:rPr lang="vi-VN" sz="2400" b="1" dirty="0"/>
              <a:t>Intel 8096, MSP430, PIC24F</a:t>
            </a:r>
            <a:endParaRPr lang="vi-VN" sz="2400" dirty="0"/>
          </a:p>
          <a:p>
            <a:pPr lvl="1"/>
            <a:r>
              <a:rPr lang="vi-VN" sz="2400" b="1" dirty="0"/>
              <a:t>32-bit</a:t>
            </a:r>
            <a:r>
              <a:rPr lang="vi-VN" sz="2400" dirty="0"/>
              <a:t>: High performance, for advanced systems.</a:t>
            </a:r>
            <a:br>
              <a:rPr lang="vi-VN" sz="2400" dirty="0"/>
            </a:br>
            <a:r>
              <a:rPr lang="vi-VN" sz="2400" dirty="0"/>
              <a:t>👉 Example: </a:t>
            </a:r>
            <a:r>
              <a:rPr lang="vi-VN" sz="2400" b="1" dirty="0"/>
              <a:t>ARM Cortex-M series (STM32), PIC32, ESP32</a:t>
            </a:r>
            <a:endParaRPr lang="vi-VN" sz="2400" dirty="0"/>
          </a:p>
        </p:txBody>
      </p:sp>
      <p:pic>
        <p:nvPicPr>
          <p:cNvPr id="8" name="Picture 7">
            <a:extLst>
              <a:ext uri="{FF2B5EF4-FFF2-40B4-BE49-F238E27FC236}">
                <a16:creationId xmlns:a16="http://schemas.microsoft.com/office/drawing/2014/main" id="{92153E2D-1CB1-A388-7EC9-D2558E588DFA}"/>
              </a:ext>
            </a:extLst>
          </p:cNvPr>
          <p:cNvPicPr>
            <a:picLocks noChangeAspect="1"/>
          </p:cNvPicPr>
          <p:nvPr/>
        </p:nvPicPr>
        <p:blipFill>
          <a:blip r:embed="rId3"/>
          <a:stretch>
            <a:fillRect/>
          </a:stretch>
        </p:blipFill>
        <p:spPr>
          <a:xfrm>
            <a:off x="4724400" y="5295900"/>
            <a:ext cx="7704024" cy="4510231"/>
          </a:xfrm>
          <a:prstGeom prst="rect">
            <a:avLst/>
          </a:prstGeom>
        </p:spPr>
      </p:pic>
    </p:spTree>
    <p:extLst>
      <p:ext uri="{BB962C8B-B14F-4D97-AF65-F5344CB8AC3E}">
        <p14:creationId xmlns:p14="http://schemas.microsoft.com/office/powerpoint/2010/main" val="301821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68D8D-F4E7-7CD3-7788-BFCFC868443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4CEAC95-AB88-4731-85C1-4DFCF9EF6ED5}"/>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2BCB57C-103F-8E85-61D6-9582E32743F2}"/>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1AC340C-AF66-3BEE-E216-D71E3EB612BD}"/>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277ADDCE-AB43-A0F8-290D-786CF670CDF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32657FFD-6EF1-FFCA-F387-462CA741537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Classification of Microcontrollers</a:t>
            </a:r>
          </a:p>
        </p:txBody>
      </p:sp>
      <p:sp>
        <p:nvSpPr>
          <p:cNvPr id="4" name="AutoShape 2" descr="Dev-C++ - Tải về">
            <a:extLst>
              <a:ext uri="{FF2B5EF4-FFF2-40B4-BE49-F238E27FC236}">
                <a16:creationId xmlns:a16="http://schemas.microsoft.com/office/drawing/2014/main" id="{E86832B6-7086-2BD6-AB62-093105640C3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D9EE02C3-D9AA-C9B5-00B1-E2D856572B11}"/>
              </a:ext>
            </a:extLst>
          </p:cNvPr>
          <p:cNvSpPr txBox="1"/>
          <p:nvPr/>
        </p:nvSpPr>
        <p:spPr>
          <a:xfrm>
            <a:off x="381000" y="2426082"/>
            <a:ext cx="17106900" cy="1938992"/>
          </a:xfrm>
          <a:prstGeom prst="rect">
            <a:avLst/>
          </a:prstGeom>
          <a:noFill/>
        </p:spPr>
        <p:txBody>
          <a:bodyPr wrap="square">
            <a:spAutoFit/>
          </a:bodyPr>
          <a:lstStyle/>
          <a:p>
            <a:r>
              <a:rPr lang="en-US" sz="2400" b="1" dirty="0"/>
              <a:t>2. By Memory Type</a:t>
            </a:r>
          </a:p>
          <a:p>
            <a:pPr lvl="1"/>
            <a:r>
              <a:rPr lang="en-US" sz="2400" b="1" dirty="0"/>
              <a:t>Embedded memory</a:t>
            </a:r>
            <a:r>
              <a:rPr lang="en-US" sz="2400" dirty="0"/>
              <a:t>: All inside the chip.</a:t>
            </a:r>
            <a:br>
              <a:rPr lang="en-US" sz="2400" dirty="0"/>
            </a:br>
            <a:r>
              <a:rPr lang="en-US" sz="2400" dirty="0"/>
              <a:t>👉 Example: </a:t>
            </a:r>
            <a:r>
              <a:rPr lang="en-US" sz="2400" b="1" dirty="0"/>
              <a:t>8051, ATmega328, STM32</a:t>
            </a:r>
            <a:endParaRPr lang="en-US" sz="2400" dirty="0"/>
          </a:p>
          <a:p>
            <a:pPr lvl="1"/>
            <a:r>
              <a:rPr lang="en-US" sz="2400" b="1" dirty="0"/>
              <a:t>External memory</a:t>
            </a:r>
            <a:r>
              <a:rPr lang="en-US" sz="2400" dirty="0"/>
              <a:t>: Needs external memory chip.</a:t>
            </a:r>
            <a:br>
              <a:rPr lang="en-US" sz="2400" dirty="0"/>
            </a:br>
            <a:r>
              <a:rPr lang="en-US" sz="2400" dirty="0"/>
              <a:t>👉 Example: </a:t>
            </a:r>
            <a:r>
              <a:rPr lang="en-US" sz="2400" b="1" dirty="0"/>
              <a:t>Intel 8031</a:t>
            </a:r>
            <a:endParaRPr lang="en-US" sz="2400" dirty="0"/>
          </a:p>
        </p:txBody>
      </p:sp>
      <p:pic>
        <p:nvPicPr>
          <p:cNvPr id="8" name="Picture 7">
            <a:extLst>
              <a:ext uri="{FF2B5EF4-FFF2-40B4-BE49-F238E27FC236}">
                <a16:creationId xmlns:a16="http://schemas.microsoft.com/office/drawing/2014/main" id="{F131DC4E-A228-4C3D-9379-960EC797189B}"/>
              </a:ext>
            </a:extLst>
          </p:cNvPr>
          <p:cNvPicPr>
            <a:picLocks noChangeAspect="1"/>
          </p:cNvPicPr>
          <p:nvPr/>
        </p:nvPicPr>
        <p:blipFill>
          <a:blip r:embed="rId3"/>
          <a:stretch>
            <a:fillRect/>
          </a:stretch>
        </p:blipFill>
        <p:spPr>
          <a:xfrm>
            <a:off x="1600200" y="5166360"/>
            <a:ext cx="3343275" cy="4400550"/>
          </a:xfrm>
          <a:prstGeom prst="rect">
            <a:avLst/>
          </a:prstGeom>
        </p:spPr>
      </p:pic>
      <p:pic>
        <p:nvPicPr>
          <p:cNvPr id="10" name="Picture 9">
            <a:extLst>
              <a:ext uri="{FF2B5EF4-FFF2-40B4-BE49-F238E27FC236}">
                <a16:creationId xmlns:a16="http://schemas.microsoft.com/office/drawing/2014/main" id="{A2A115C4-4AD9-2177-FA2B-037EC0BBB8EB}"/>
              </a:ext>
            </a:extLst>
          </p:cNvPr>
          <p:cNvPicPr>
            <a:picLocks noChangeAspect="1"/>
          </p:cNvPicPr>
          <p:nvPr/>
        </p:nvPicPr>
        <p:blipFill>
          <a:blip r:embed="rId4"/>
          <a:stretch>
            <a:fillRect/>
          </a:stretch>
        </p:blipFill>
        <p:spPr>
          <a:xfrm>
            <a:off x="10515600" y="5642610"/>
            <a:ext cx="4981575" cy="3924300"/>
          </a:xfrm>
          <a:prstGeom prst="rect">
            <a:avLst/>
          </a:prstGeom>
        </p:spPr>
      </p:pic>
    </p:spTree>
    <p:extLst>
      <p:ext uri="{BB962C8B-B14F-4D97-AF65-F5344CB8AC3E}">
        <p14:creationId xmlns:p14="http://schemas.microsoft.com/office/powerpoint/2010/main" val="290889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22E96-53EA-9338-1D8B-D6FF14F8BC0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D1A50D2-8709-48CA-79F4-C345A4197DE5}"/>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22AB0B2-947D-014D-DE83-9DEF4E0A3AB7}"/>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80FF3FAD-E313-48A8-9513-D9635AD79EF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62A42DCF-5F31-9D3B-57A5-686C9934E0A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08C63315-98B7-3855-AA1E-FC07E78B62E8}"/>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Classification of Microcontrollers</a:t>
            </a:r>
          </a:p>
        </p:txBody>
      </p:sp>
      <p:sp>
        <p:nvSpPr>
          <p:cNvPr id="4" name="AutoShape 2" descr="Dev-C++ - Tải về">
            <a:extLst>
              <a:ext uri="{FF2B5EF4-FFF2-40B4-BE49-F238E27FC236}">
                <a16:creationId xmlns:a16="http://schemas.microsoft.com/office/drawing/2014/main" id="{63084980-7D44-F881-F6C2-88C981D2D71E}"/>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7E74C930-CF79-68B9-FE13-E3B207B08E01}"/>
              </a:ext>
            </a:extLst>
          </p:cNvPr>
          <p:cNvSpPr txBox="1"/>
          <p:nvPr/>
        </p:nvSpPr>
        <p:spPr>
          <a:xfrm>
            <a:off x="381000" y="2426082"/>
            <a:ext cx="17106900" cy="1938992"/>
          </a:xfrm>
          <a:prstGeom prst="rect">
            <a:avLst/>
          </a:prstGeom>
          <a:noFill/>
        </p:spPr>
        <p:txBody>
          <a:bodyPr wrap="square">
            <a:spAutoFit/>
          </a:bodyPr>
          <a:lstStyle/>
          <a:p>
            <a:r>
              <a:rPr lang="vi-VN" sz="2400" b="1" dirty="0"/>
              <a:t>3. By Instruction Set</a:t>
            </a:r>
          </a:p>
          <a:p>
            <a:pPr lvl="1"/>
            <a:r>
              <a:rPr lang="vi-VN" sz="2400" b="1" dirty="0"/>
              <a:t>CISC (Complex)</a:t>
            </a:r>
            <a:r>
              <a:rPr lang="vi-VN" sz="2400" dirty="0"/>
              <a:t>: Complex instructions, fewer lines of code.</a:t>
            </a:r>
            <a:br>
              <a:rPr lang="vi-VN" sz="2400" dirty="0"/>
            </a:br>
            <a:r>
              <a:rPr lang="vi-VN" sz="2400" dirty="0"/>
              <a:t>👉 Example: </a:t>
            </a:r>
            <a:r>
              <a:rPr lang="vi-VN" sz="2400" b="1" dirty="0"/>
              <a:t>Intel 8051, Motorola 68HC11</a:t>
            </a:r>
            <a:endParaRPr lang="vi-VN" sz="2400" dirty="0"/>
          </a:p>
          <a:p>
            <a:pPr lvl="1"/>
            <a:r>
              <a:rPr lang="vi-VN" sz="2400" b="1" dirty="0"/>
              <a:t>RISC (Reduced)</a:t>
            </a:r>
            <a:r>
              <a:rPr lang="vi-VN" sz="2400" dirty="0"/>
              <a:t>: Simple instructions, faster execution.</a:t>
            </a:r>
            <a:br>
              <a:rPr lang="vi-VN" sz="2400" dirty="0"/>
            </a:br>
            <a:r>
              <a:rPr lang="vi-VN" sz="2400" dirty="0"/>
              <a:t>👉 Example: </a:t>
            </a:r>
            <a:r>
              <a:rPr lang="vi-VN" sz="2400" b="1" dirty="0"/>
              <a:t>ARM Cortex-M, AVR (ATmega), PIC microcontrollers</a:t>
            </a:r>
            <a:endParaRPr lang="vi-VN" sz="2400" dirty="0"/>
          </a:p>
        </p:txBody>
      </p:sp>
    </p:spTree>
    <p:extLst>
      <p:ext uri="{BB962C8B-B14F-4D97-AF65-F5344CB8AC3E}">
        <p14:creationId xmlns:p14="http://schemas.microsoft.com/office/powerpoint/2010/main" val="274755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D8B63-1D7E-FB4F-2754-74D575B7D48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C02A1CD-4829-5707-07E1-23EDB4611FC5}"/>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156FB56-C17C-5BE4-34A5-F638CC9A1DF1}"/>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00F2C338-5521-C5AD-46CE-44B92A25EAC8}"/>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B01EB19-79FC-FD3D-5A6F-3E2F87AAF2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27D19BA4-F5FF-8286-27C8-E18F43155A5C}"/>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Classification of Microcontrollers</a:t>
            </a:r>
          </a:p>
        </p:txBody>
      </p:sp>
      <p:sp>
        <p:nvSpPr>
          <p:cNvPr id="4" name="AutoShape 2" descr="Dev-C++ - Tải về">
            <a:extLst>
              <a:ext uri="{FF2B5EF4-FFF2-40B4-BE49-F238E27FC236}">
                <a16:creationId xmlns:a16="http://schemas.microsoft.com/office/drawing/2014/main" id="{50E4D89C-74FC-2760-2F9B-7C1E64DEA2CE}"/>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542EF5D1-23F9-ED61-3083-9AE10071D4EB}"/>
              </a:ext>
            </a:extLst>
          </p:cNvPr>
          <p:cNvSpPr txBox="1"/>
          <p:nvPr/>
        </p:nvSpPr>
        <p:spPr>
          <a:xfrm>
            <a:off x="381000" y="2426082"/>
            <a:ext cx="17106900" cy="1938992"/>
          </a:xfrm>
          <a:prstGeom prst="rect">
            <a:avLst/>
          </a:prstGeom>
          <a:noFill/>
        </p:spPr>
        <p:txBody>
          <a:bodyPr wrap="square">
            <a:spAutoFit/>
          </a:bodyPr>
          <a:lstStyle/>
          <a:p>
            <a:r>
              <a:rPr lang="vi-VN" sz="2400" b="1" dirty="0"/>
              <a:t>4. By Memory Architecture</a:t>
            </a:r>
          </a:p>
          <a:p>
            <a:pPr lvl="1"/>
            <a:r>
              <a:rPr lang="vi-VN" sz="2400" b="1" dirty="0"/>
              <a:t>Harvard</a:t>
            </a:r>
            <a:r>
              <a:rPr lang="vi-VN" sz="2400" dirty="0"/>
              <a:t>: Separate memory for program &amp; data → faster.</a:t>
            </a:r>
            <a:br>
              <a:rPr lang="vi-VN" sz="2400" dirty="0"/>
            </a:br>
            <a:r>
              <a:rPr lang="vi-VN" sz="2400" dirty="0"/>
              <a:t>👉 Example: </a:t>
            </a:r>
            <a:r>
              <a:rPr lang="vi-VN" sz="2400" b="1" dirty="0"/>
              <a:t>PIC, AVR, ARM Cortex-M</a:t>
            </a:r>
            <a:endParaRPr lang="vi-VN" sz="2400" dirty="0"/>
          </a:p>
          <a:p>
            <a:pPr lvl="1"/>
            <a:r>
              <a:rPr lang="vi-VN" sz="2400" b="1" dirty="0"/>
              <a:t>Von Neumann</a:t>
            </a:r>
            <a:r>
              <a:rPr lang="vi-VN" sz="2400" dirty="0"/>
              <a:t>: Shared memory → simpler design.</a:t>
            </a:r>
            <a:br>
              <a:rPr lang="vi-VN" sz="2400" dirty="0"/>
            </a:br>
            <a:r>
              <a:rPr lang="vi-VN" sz="2400" dirty="0"/>
              <a:t>👉 Example: </a:t>
            </a:r>
            <a:r>
              <a:rPr lang="vi-VN" sz="2400" b="1" dirty="0"/>
              <a:t>8051, early microcontrollers</a:t>
            </a:r>
            <a:endParaRPr lang="vi-VN" sz="2400" dirty="0"/>
          </a:p>
        </p:txBody>
      </p:sp>
      <p:pic>
        <p:nvPicPr>
          <p:cNvPr id="9" name="Picture 8">
            <a:extLst>
              <a:ext uri="{FF2B5EF4-FFF2-40B4-BE49-F238E27FC236}">
                <a16:creationId xmlns:a16="http://schemas.microsoft.com/office/drawing/2014/main" id="{E3359586-118F-43D5-E806-0E7D0B17B8E6}"/>
              </a:ext>
            </a:extLst>
          </p:cNvPr>
          <p:cNvPicPr>
            <a:picLocks noChangeAspect="1"/>
          </p:cNvPicPr>
          <p:nvPr/>
        </p:nvPicPr>
        <p:blipFill>
          <a:blip r:embed="rId3"/>
          <a:stretch>
            <a:fillRect/>
          </a:stretch>
        </p:blipFill>
        <p:spPr>
          <a:xfrm>
            <a:off x="1334949" y="5295900"/>
            <a:ext cx="4918214" cy="4067175"/>
          </a:xfrm>
          <a:prstGeom prst="rect">
            <a:avLst/>
          </a:prstGeom>
        </p:spPr>
      </p:pic>
      <p:pic>
        <p:nvPicPr>
          <p:cNvPr id="11" name="Picture 10">
            <a:extLst>
              <a:ext uri="{FF2B5EF4-FFF2-40B4-BE49-F238E27FC236}">
                <a16:creationId xmlns:a16="http://schemas.microsoft.com/office/drawing/2014/main" id="{E1C703EC-046A-8012-439F-BE84BD204E27}"/>
              </a:ext>
            </a:extLst>
          </p:cNvPr>
          <p:cNvPicPr>
            <a:picLocks noChangeAspect="1"/>
          </p:cNvPicPr>
          <p:nvPr/>
        </p:nvPicPr>
        <p:blipFill>
          <a:blip r:embed="rId4"/>
          <a:stretch>
            <a:fillRect/>
          </a:stretch>
        </p:blipFill>
        <p:spPr>
          <a:xfrm>
            <a:off x="11049000" y="5318760"/>
            <a:ext cx="3905250" cy="4252383"/>
          </a:xfrm>
          <a:prstGeom prst="rect">
            <a:avLst/>
          </a:prstGeom>
        </p:spPr>
      </p:pic>
    </p:spTree>
    <p:extLst>
      <p:ext uri="{BB962C8B-B14F-4D97-AF65-F5344CB8AC3E}">
        <p14:creationId xmlns:p14="http://schemas.microsoft.com/office/powerpoint/2010/main" val="1554394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D7C75-C708-1E08-CCAD-DDE08185AE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37312AF-4E28-992A-6B70-A34714D290B6}"/>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Microcontroller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F8A5F3BE-3CF7-1D61-BA7D-B7E493246B0F}"/>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4044F9CF-2557-D43F-3E24-11EB2302563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113ADD44-7CE1-BC7F-280C-86F03D18EA0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74A1BAA-DEAA-1F88-54BE-5C4269766F1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How does a microcontroller work?</a:t>
            </a:r>
          </a:p>
        </p:txBody>
      </p:sp>
      <p:sp>
        <p:nvSpPr>
          <p:cNvPr id="4" name="AutoShape 2" descr="Dev-C++ - Tải về">
            <a:extLst>
              <a:ext uri="{FF2B5EF4-FFF2-40B4-BE49-F238E27FC236}">
                <a16:creationId xmlns:a16="http://schemas.microsoft.com/office/drawing/2014/main" id="{1904A449-1DE5-0E00-927F-D7CECDF4B3A5}"/>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0849F019-8A81-3A14-876D-F55DC4CDF264}"/>
              </a:ext>
            </a:extLst>
          </p:cNvPr>
          <p:cNvSpPr txBox="1"/>
          <p:nvPr/>
        </p:nvSpPr>
        <p:spPr>
          <a:xfrm>
            <a:off x="381000" y="2135931"/>
            <a:ext cx="17106900" cy="7478970"/>
          </a:xfrm>
          <a:prstGeom prst="rect">
            <a:avLst/>
          </a:prstGeom>
          <a:noFill/>
        </p:spPr>
        <p:txBody>
          <a:bodyPr wrap="square">
            <a:spAutoFit/>
          </a:bodyPr>
          <a:lstStyle/>
          <a:p>
            <a:r>
              <a:rPr lang="en-US" sz="2400" b="1" dirty="0"/>
              <a:t>Input (Receive data)</a:t>
            </a:r>
          </a:p>
          <a:p>
            <a:endParaRPr lang="en-US" sz="2400" b="1" dirty="0"/>
          </a:p>
          <a:p>
            <a:pPr marL="914400" lvl="1" indent="-457200">
              <a:buFont typeface="+mj-lt"/>
              <a:buAutoNum type="arabicPeriod"/>
            </a:pPr>
            <a:r>
              <a:rPr lang="en-US" sz="2400" dirty="0"/>
              <a:t>The microcontroller gets signals from sensors, buttons, or other devices.</a:t>
            </a:r>
          </a:p>
          <a:p>
            <a:pPr marL="914400" lvl="1" indent="-457200">
              <a:buFont typeface="+mj-lt"/>
              <a:buAutoNum type="arabicPeriod"/>
            </a:pPr>
            <a:endParaRPr lang="en-US" sz="2400" dirty="0"/>
          </a:p>
          <a:p>
            <a:pPr marL="914400" lvl="1" indent="-457200">
              <a:buFont typeface="+mj-lt"/>
              <a:buAutoNum type="arabicPeriod"/>
            </a:pPr>
            <a:r>
              <a:rPr lang="en-US" sz="2400" dirty="0"/>
              <a:t>Example: a temperature sensor sends 28 °C, or a button is pressed.</a:t>
            </a:r>
          </a:p>
          <a:p>
            <a:endParaRPr lang="en-US" sz="2400" b="1" dirty="0"/>
          </a:p>
          <a:p>
            <a:r>
              <a:rPr lang="en-US" sz="2400" b="1" dirty="0"/>
              <a:t>Processing (Decide what to do)</a:t>
            </a:r>
          </a:p>
          <a:p>
            <a:endParaRPr lang="en-US" sz="2400" b="1" dirty="0"/>
          </a:p>
          <a:p>
            <a:pPr marL="914400" lvl="1" indent="-457200">
              <a:buFont typeface="+mj-lt"/>
              <a:buAutoNum type="arabicPeriod"/>
            </a:pPr>
            <a:r>
              <a:rPr lang="en-US" sz="2400" dirty="0"/>
              <a:t>The CPU inside reads this data and follows the program you wrote.</a:t>
            </a:r>
          </a:p>
          <a:p>
            <a:pPr marL="914400" lvl="1" indent="-457200">
              <a:buFont typeface="+mj-lt"/>
              <a:buAutoNum type="arabicPeriod"/>
            </a:pPr>
            <a:endParaRPr lang="en-US" sz="2400" dirty="0"/>
          </a:p>
          <a:p>
            <a:pPr marL="914400" lvl="1" indent="-457200">
              <a:buFont typeface="+mj-lt"/>
              <a:buAutoNum type="arabicPeriod"/>
            </a:pPr>
            <a:r>
              <a:rPr lang="en-US" sz="2400" dirty="0"/>
              <a:t>Example: If temperature &gt; 30 °C → turn on the fan.</a:t>
            </a:r>
          </a:p>
          <a:p>
            <a:endParaRPr lang="en-US" sz="2400" b="1" dirty="0"/>
          </a:p>
          <a:p>
            <a:r>
              <a:rPr lang="en-US" sz="2400" b="1" dirty="0"/>
              <a:t>Output (Take action)</a:t>
            </a:r>
          </a:p>
          <a:p>
            <a:endParaRPr lang="en-US" sz="2400" b="1" dirty="0"/>
          </a:p>
          <a:p>
            <a:pPr marL="914400" lvl="1" indent="-457200">
              <a:buFont typeface="+mj-lt"/>
              <a:buAutoNum type="arabicPeriod"/>
            </a:pPr>
            <a:r>
              <a:rPr lang="en-US" sz="2400" dirty="0"/>
              <a:t>The microcontroller sends signals to external devices.</a:t>
            </a:r>
          </a:p>
          <a:p>
            <a:pPr marL="914400" lvl="1" indent="-457200">
              <a:buFont typeface="+mj-lt"/>
              <a:buAutoNum type="arabicPeriod"/>
            </a:pPr>
            <a:endParaRPr lang="en-US" sz="2400" dirty="0"/>
          </a:p>
          <a:p>
            <a:pPr marL="914400" lvl="1" indent="-457200">
              <a:buFont typeface="+mj-lt"/>
              <a:buAutoNum type="arabicPeriod"/>
            </a:pPr>
            <a:r>
              <a:rPr lang="en-US" sz="2400" dirty="0"/>
              <a:t>Example: turn on an LED, spin a motor, show data on a display, or send info to another system.</a:t>
            </a:r>
          </a:p>
          <a:p>
            <a:endParaRPr lang="en-US" sz="2400" b="1" dirty="0"/>
          </a:p>
          <a:p>
            <a:r>
              <a:rPr lang="en-US" sz="2400" b="1" dirty="0"/>
              <a:t>👉 In short:</a:t>
            </a:r>
          </a:p>
          <a:p>
            <a:r>
              <a:rPr lang="en-US" sz="2400" b="1" dirty="0"/>
              <a:t>A microcontroller works like a smart assistant – it takes input, processes it, and produces the right output.</a:t>
            </a:r>
            <a:endParaRPr lang="vi-VN" sz="2400" dirty="0"/>
          </a:p>
        </p:txBody>
      </p:sp>
    </p:spTree>
    <p:extLst>
      <p:ext uri="{BB962C8B-B14F-4D97-AF65-F5344CB8AC3E}">
        <p14:creationId xmlns:p14="http://schemas.microsoft.com/office/powerpoint/2010/main" val="3378457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14769</TotalTime>
  <Words>5784</Words>
  <Application>Microsoft Office PowerPoint</Application>
  <PresentationFormat>Custom</PresentationFormat>
  <Paragraphs>502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Times New Roman</vt:lpstr>
      <vt:lpstr>Calibri</vt:lpstr>
      <vt:lpstr>Arial</vt:lpstr>
      <vt:lpstr>Wingdings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và Trắng Bản đồ tư duy Bài thuyết trình</dc:title>
  <dc:creator>Minh Hoang Tran</dc:creator>
  <cp:lastModifiedBy>Minh Hoang Tran</cp:lastModifiedBy>
  <cp:revision>544</cp:revision>
  <dcterms:created xsi:type="dcterms:W3CDTF">2006-08-16T00:00:00Z</dcterms:created>
  <dcterms:modified xsi:type="dcterms:W3CDTF">2025-09-07T13:23:12Z</dcterms:modified>
  <dc:identifier>DAFizwE0log</dc:identifier>
</cp:coreProperties>
</file>