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6">
  <p:sldMasterIdLst>
    <p:sldMasterId id="2147483648" r:id="rId1"/>
  </p:sldMasterIdLst>
  <p:notesMasterIdLst>
    <p:notesMasterId r:id="rId31"/>
  </p:notesMasterIdLst>
  <p:sldIdLst>
    <p:sldId id="390" r:id="rId2"/>
    <p:sldId id="404" r:id="rId3"/>
    <p:sldId id="405" r:id="rId4"/>
    <p:sldId id="406" r:id="rId5"/>
    <p:sldId id="407" r:id="rId6"/>
    <p:sldId id="408" r:id="rId7"/>
    <p:sldId id="409" r:id="rId8"/>
    <p:sldId id="410" r:id="rId9"/>
    <p:sldId id="411" r:id="rId10"/>
    <p:sldId id="412" r:id="rId11"/>
    <p:sldId id="413" r:id="rId12"/>
    <p:sldId id="414" r:id="rId13"/>
    <p:sldId id="415" r:id="rId14"/>
    <p:sldId id="416" r:id="rId15"/>
    <p:sldId id="419" r:id="rId16"/>
    <p:sldId id="420" r:id="rId17"/>
    <p:sldId id="421" r:id="rId18"/>
    <p:sldId id="417" r:id="rId19"/>
    <p:sldId id="425" r:id="rId20"/>
    <p:sldId id="423" r:id="rId21"/>
    <p:sldId id="424" r:id="rId22"/>
    <p:sldId id="422" r:id="rId23"/>
    <p:sldId id="426" r:id="rId24"/>
    <p:sldId id="427" r:id="rId25"/>
    <p:sldId id="428" r:id="rId26"/>
    <p:sldId id="432" r:id="rId27"/>
    <p:sldId id="430" r:id="rId28"/>
    <p:sldId id="431" r:id="rId29"/>
    <p:sldId id="429" r:id="rId30"/>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83172" autoAdjust="0"/>
  </p:normalViewPr>
  <p:slideViewPr>
    <p:cSldViewPr>
      <p:cViewPr varScale="1">
        <p:scale>
          <a:sx n="62" d="100"/>
          <a:sy n="62" d="100"/>
        </p:scale>
        <p:origin x="1560" y="9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4FDD0A-8E9A-403A-8A26-3515633FB2A5}" type="datetimeFigureOut">
              <a:rPr lang="en-US" smtClean="0"/>
              <a:t>9/21/2025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01E2C-B751-4C38-A4F8-4A97733E0BA7}" type="slidenum">
              <a:rPr lang="en-US" smtClean="0"/>
              <a:t>‹#›</a:t>
            </a:fld>
            <a:endParaRPr lang="en-US"/>
          </a:p>
        </p:txBody>
      </p:sp>
    </p:spTree>
    <p:extLst>
      <p:ext uri="{BB962C8B-B14F-4D97-AF65-F5344CB8AC3E}">
        <p14:creationId xmlns:p14="http://schemas.microsoft.com/office/powerpoint/2010/main" val="362049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BC093-C3B0-855C-A37D-2EAEF4360F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7D578A-F261-FDEF-B7B0-7959C11A1E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4698F0-A07F-F02A-6F6B-A0CCB5F05C6E}"/>
              </a:ext>
            </a:extLst>
          </p:cNvPr>
          <p:cNvSpPr>
            <a:spLocks noGrp="1"/>
          </p:cNvSpPr>
          <p:nvPr>
            <p:ph type="body" idx="1"/>
          </p:nvPr>
        </p:nvSpPr>
        <p:spPr/>
        <p:txBody>
          <a:bodyPr/>
          <a:lstStyle/>
          <a:p>
            <a:pPr indent="457200" algn="just">
              <a:lnSpc>
                <a:spcPct val="150000"/>
              </a:lnSpc>
            </a:pPr>
            <a:r>
              <a:rPr lang="en-US" sz="1200" b="0" i="0" kern="1200" dirty="0">
                <a:solidFill>
                  <a:schemeClr val="tx1"/>
                </a:solidFill>
                <a:effectLst/>
                <a:latin typeface="+mn-lt"/>
                <a:ea typeface="+mn-ea"/>
                <a:cs typeface="+mn-cs"/>
              </a:rPr>
              <a:t>They can control the flow of electrons in an electronic system or electronic circuit. Electronic components are very small. So that they are easy to carry them from one place to another place. The cost of electronic components is also low. Electronic components consist of two or more terminals. When a group of electronic components is connected together in an electronic board such as a printed circuit board (PCB), a useful electronic circuit is formed. Each electronic component in a circuit performs a particular task. They can be classified into two types Active and Passive Components.</a:t>
            </a:r>
          </a:p>
          <a:p>
            <a:pPr indent="457200" algn="just">
              <a:lnSpc>
                <a:spcPct val="150000"/>
              </a:lnSpc>
            </a:pPr>
            <a:endParaRPr lang="en-US" sz="1200" b="0" i="0" kern="1200" dirty="0">
              <a:solidFill>
                <a:schemeClr val="tx1"/>
              </a:solidFill>
              <a:effectLst/>
              <a:latin typeface="+mn-lt"/>
              <a:ea typeface="+mn-ea"/>
              <a:cs typeface="+mn-cs"/>
            </a:endParaRPr>
          </a:p>
          <a:p>
            <a:pPr indent="457200" algn="just">
              <a:lnSpc>
                <a:spcPct val="150000"/>
              </a:lnSpc>
            </a:pPr>
            <a:r>
              <a:rPr lang="en-US" sz="1800" dirty="0" err="1"/>
              <a:t>Chúng</a:t>
            </a:r>
            <a:r>
              <a:rPr lang="vi-VN" sz="1800" dirty="0"/>
              <a:t> có thể kiểm soát dòng electron trong một hệ thống điện tử hoặc mạch điện tử. Các linh kiện điện tử rất nhỏ. Vì vậy mà chúng dễ dàng mang đi từ nơi này đến nơi khác. Chi phí của các linh kiện điện tử cũng thấp. Các linh kiện điện tử bao gồm hai hoặc nhiều cực (chân). Khi một nhóm các linh kiện điện tử được kết nối với nhau trên một bo mạch điện tử như bo mạch in (PCB), một mạch điện tử hữu ích sẽ được hình thành. Mỗi linh kiện điện tử trong một mạch đều thực hiện một nhiệm vụ cụ thể. Chúng có thể được phân thành hai loại là Linh kiện chủ động (Active Components) và Linh kiện bị động (Passive Components).</a:t>
            </a:r>
            <a:endParaRPr lang="vi-V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6C292D-0043-A932-22F6-F74D4569FDDF}"/>
              </a:ext>
            </a:extLst>
          </p:cNvPr>
          <p:cNvSpPr>
            <a:spLocks noGrp="1"/>
          </p:cNvSpPr>
          <p:nvPr>
            <p:ph type="sldNum" sz="quarter" idx="5"/>
          </p:nvPr>
        </p:nvSpPr>
        <p:spPr/>
        <p:txBody>
          <a:bodyPr/>
          <a:lstStyle/>
          <a:p>
            <a:fld id="{37D01E2C-B751-4C38-A4F8-4A97733E0BA7}" type="slidenum">
              <a:rPr lang="en-US" smtClean="0"/>
              <a:t>1</a:t>
            </a:fld>
            <a:endParaRPr lang="en-US"/>
          </a:p>
        </p:txBody>
      </p:sp>
    </p:spTree>
    <p:extLst>
      <p:ext uri="{BB962C8B-B14F-4D97-AF65-F5344CB8AC3E}">
        <p14:creationId xmlns:p14="http://schemas.microsoft.com/office/powerpoint/2010/main" val="1440008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42BB1-4934-D878-7694-F434F8F2F3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8D808A-770B-460D-3096-E6CF2668A4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D12110-16DD-B95B-A6F8-C2844724C455}"/>
              </a:ext>
            </a:extLst>
          </p:cNvPr>
          <p:cNvSpPr>
            <a:spLocks noGrp="1"/>
          </p:cNvSpPr>
          <p:nvPr>
            <p:ph type="body" idx="1"/>
          </p:nvPr>
        </p:nvSpPr>
        <p:spPr/>
        <p:txBody>
          <a:bodyPr/>
          <a:lstStyle/>
          <a:p>
            <a:r>
              <a:rPr lang="vi-VN" b="1" dirty="0">
                <a:highlight>
                  <a:srgbClr val="FFFFFF"/>
                </a:highlight>
              </a:rPr>
              <a:t>Ứng dụng của Analog</a:t>
            </a:r>
          </a:p>
          <a:p>
            <a:r>
              <a:rPr lang="vi-VN" dirty="0">
                <a:highlight>
                  <a:srgbClr val="FFFFFF"/>
                </a:highlight>
              </a:rPr>
              <a:t>Khi cần đo hoặc xử lý tín hiệu </a:t>
            </a:r>
            <a:r>
              <a:rPr lang="vi-VN" b="1" dirty="0">
                <a:highlight>
                  <a:srgbClr val="FFFFFF"/>
                </a:highlight>
              </a:rPr>
              <a:t>tự nhiên, liên tục</a:t>
            </a:r>
            <a:r>
              <a:rPr lang="vi-VN" dirty="0">
                <a:highlight>
                  <a:srgbClr val="FFFFFF"/>
                </a:highlight>
              </a:rPr>
              <a:t>.</a:t>
            </a:r>
          </a:p>
          <a:p>
            <a:r>
              <a:rPr lang="vi-VN" dirty="0">
                <a:highlight>
                  <a:srgbClr val="FFFFFF"/>
                </a:highlight>
              </a:rPr>
              <a:t>Ví dụ:</a:t>
            </a:r>
          </a:p>
          <a:p>
            <a:pPr lvl="1"/>
            <a:r>
              <a:rPr lang="vi-VN" b="1" dirty="0">
                <a:highlight>
                  <a:srgbClr val="FFFFFF"/>
                </a:highlight>
              </a:rPr>
              <a:t>Âm thanh</a:t>
            </a:r>
            <a:r>
              <a:rPr lang="vi-VN" dirty="0">
                <a:highlight>
                  <a:srgbClr val="FFFFFF"/>
                </a:highlight>
              </a:rPr>
              <a:t>: micro thu sóng âm (analog).</a:t>
            </a:r>
          </a:p>
          <a:p>
            <a:pPr lvl="1"/>
            <a:r>
              <a:rPr lang="vi-VN" b="1" dirty="0">
                <a:highlight>
                  <a:srgbClr val="FFFFFF"/>
                </a:highlight>
              </a:rPr>
              <a:t>Nhiệt độ</a:t>
            </a:r>
            <a:r>
              <a:rPr lang="vi-VN" dirty="0">
                <a:highlight>
                  <a:srgbClr val="FFFFFF"/>
                </a:highlight>
              </a:rPr>
              <a:t>: cảm biến đo nhiệt độ, giá trị thay đổi liên tục.</a:t>
            </a:r>
          </a:p>
          <a:p>
            <a:pPr lvl="1"/>
            <a:r>
              <a:rPr lang="vi-VN" b="1" dirty="0">
                <a:highlight>
                  <a:srgbClr val="FFFFFF"/>
                </a:highlight>
              </a:rPr>
              <a:t>Ánh sáng</a:t>
            </a:r>
            <a:r>
              <a:rPr lang="vi-VN" dirty="0">
                <a:highlight>
                  <a:srgbClr val="FFFFFF"/>
                </a:highlight>
              </a:rPr>
              <a:t>: cảm biến quang.</a:t>
            </a:r>
          </a:p>
          <a:p>
            <a:pPr lvl="1"/>
            <a:r>
              <a:rPr lang="vi-VN" b="1" dirty="0">
                <a:highlight>
                  <a:srgbClr val="FFFFFF"/>
                </a:highlight>
              </a:rPr>
              <a:t>Điện áp, dòng điện</a:t>
            </a:r>
            <a:r>
              <a:rPr lang="vi-VN" dirty="0">
                <a:highlight>
                  <a:srgbClr val="FFFFFF"/>
                </a:highlight>
              </a:rPr>
              <a:t>: trong thiết bị đo lường.</a:t>
            </a:r>
          </a:p>
          <a:p>
            <a:r>
              <a:rPr lang="vi-VN" dirty="0">
                <a:highlight>
                  <a:srgbClr val="FFFFFF"/>
                </a:highlight>
              </a:rPr>
              <a:t>👉 </a:t>
            </a:r>
            <a:r>
              <a:rPr lang="vi-VN" b="1" dirty="0">
                <a:highlight>
                  <a:srgbClr val="FFFFFF"/>
                </a:highlight>
              </a:rPr>
              <a:t>Dùng Analog khi tín hiệu gốc là liên tục và cần giữ độ chính xác cao.</a:t>
            </a:r>
            <a:endParaRPr lang="vi-VN" dirty="0">
              <a:highlight>
                <a:srgbClr val="FFFFFF"/>
              </a:highlight>
            </a:endParaRP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7A7E79AF-DB20-304D-73ED-44E49C4C93BA}"/>
              </a:ext>
            </a:extLst>
          </p:cNvPr>
          <p:cNvSpPr>
            <a:spLocks noGrp="1"/>
          </p:cNvSpPr>
          <p:nvPr>
            <p:ph type="sldNum" sz="quarter" idx="5"/>
          </p:nvPr>
        </p:nvSpPr>
        <p:spPr/>
        <p:txBody>
          <a:bodyPr/>
          <a:lstStyle/>
          <a:p>
            <a:fld id="{37D01E2C-B751-4C38-A4F8-4A97733E0BA7}" type="slidenum">
              <a:rPr lang="en-US" smtClean="0"/>
              <a:t>10</a:t>
            </a:fld>
            <a:endParaRPr lang="en-US"/>
          </a:p>
        </p:txBody>
      </p:sp>
    </p:spTree>
    <p:extLst>
      <p:ext uri="{BB962C8B-B14F-4D97-AF65-F5344CB8AC3E}">
        <p14:creationId xmlns:p14="http://schemas.microsoft.com/office/powerpoint/2010/main" val="1586234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51C7A-22A2-D050-A523-32C90C31A3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986649-A23D-B1F6-940E-26D6C404D3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38F649-A3C5-436D-7D64-8A6312395EC4}"/>
              </a:ext>
            </a:extLst>
          </p:cNvPr>
          <p:cNvSpPr>
            <a:spLocks noGrp="1"/>
          </p:cNvSpPr>
          <p:nvPr>
            <p:ph type="body" idx="1"/>
          </p:nvPr>
        </p:nvSpPr>
        <p:spPr/>
        <p:txBody>
          <a:bodyPr/>
          <a:lstStyle/>
          <a:p>
            <a:r>
              <a:rPr lang="vi-VN" b="1" dirty="0">
                <a:highlight>
                  <a:srgbClr val="FFFFFF"/>
                </a:highlight>
              </a:rPr>
              <a:t>Ứng dụng của Digital</a:t>
            </a:r>
          </a:p>
          <a:p>
            <a:r>
              <a:rPr lang="vi-VN" dirty="0">
                <a:highlight>
                  <a:srgbClr val="FFFFFF"/>
                </a:highlight>
              </a:rPr>
              <a:t>Khi cần điều khiển </a:t>
            </a:r>
            <a:r>
              <a:rPr lang="vi-VN" b="1" dirty="0">
                <a:highlight>
                  <a:srgbClr val="FFFFFF"/>
                </a:highlight>
              </a:rPr>
              <a:t>ON/OFF</a:t>
            </a:r>
            <a:r>
              <a:rPr lang="vi-VN" dirty="0">
                <a:highlight>
                  <a:srgbClr val="FFFFFF"/>
                </a:highlight>
              </a:rPr>
              <a:t>, xử lý logic hoặc truyền dữ liệu.</a:t>
            </a:r>
          </a:p>
          <a:p>
            <a:r>
              <a:rPr lang="vi-VN" dirty="0">
                <a:highlight>
                  <a:srgbClr val="FFFFFF"/>
                </a:highlight>
              </a:rPr>
              <a:t>Ví dụ:</a:t>
            </a:r>
          </a:p>
          <a:p>
            <a:pPr lvl="1"/>
            <a:r>
              <a:rPr lang="vi-VN" b="1" dirty="0">
                <a:highlight>
                  <a:srgbClr val="FFFFFF"/>
                </a:highlight>
              </a:rPr>
              <a:t>Máy tính, điện thoại</a:t>
            </a:r>
            <a:r>
              <a:rPr lang="vi-VN" dirty="0">
                <a:highlight>
                  <a:srgbClr val="FFFFFF"/>
                </a:highlight>
              </a:rPr>
              <a:t>: xử lý dữ liệu bằng bit 0 và 1.</a:t>
            </a:r>
          </a:p>
          <a:p>
            <a:pPr lvl="1"/>
            <a:r>
              <a:rPr lang="vi-VN" b="1" dirty="0">
                <a:highlight>
                  <a:srgbClr val="FFFFFF"/>
                </a:highlight>
              </a:rPr>
              <a:t>Nút nhấn</a:t>
            </a:r>
            <a:r>
              <a:rPr lang="vi-VN" dirty="0">
                <a:highlight>
                  <a:srgbClr val="FFFFFF"/>
                </a:highlight>
              </a:rPr>
              <a:t>: chỉ có 2 trạng thái nhấn hoặc không.</a:t>
            </a:r>
          </a:p>
          <a:p>
            <a:pPr lvl="1"/>
            <a:r>
              <a:rPr lang="vi-VN" b="1" dirty="0">
                <a:highlight>
                  <a:srgbClr val="FFFFFF"/>
                </a:highlight>
              </a:rPr>
              <a:t>LED</a:t>
            </a:r>
            <a:r>
              <a:rPr lang="vi-VN" dirty="0">
                <a:highlight>
                  <a:srgbClr val="FFFFFF"/>
                </a:highlight>
              </a:rPr>
              <a:t>: bật/tắt.</a:t>
            </a:r>
          </a:p>
          <a:p>
            <a:pPr lvl="1"/>
            <a:r>
              <a:rPr lang="vi-VN" b="1" dirty="0">
                <a:highlight>
                  <a:srgbClr val="FFFFFF"/>
                </a:highlight>
              </a:rPr>
              <a:t>Truyền thông</a:t>
            </a:r>
            <a:r>
              <a:rPr lang="vi-VN" dirty="0">
                <a:highlight>
                  <a:srgbClr val="FFFFFF"/>
                </a:highlight>
              </a:rPr>
              <a:t>: dữ liệu gửi qua WiFi, Bluetooth, USB đều ở dạng số.</a:t>
            </a:r>
          </a:p>
          <a:p>
            <a:r>
              <a:rPr lang="vi-VN" dirty="0">
                <a:highlight>
                  <a:srgbClr val="FFFFFF"/>
                </a:highlight>
              </a:rPr>
              <a:t>👉 </a:t>
            </a:r>
            <a:r>
              <a:rPr lang="vi-VN" b="1" dirty="0">
                <a:highlight>
                  <a:srgbClr val="FFFFFF"/>
                </a:highlight>
              </a:rPr>
              <a:t>Dùng Digital khi cần xử lý nhanh, rõ ràng (ON/OFF) và dễ giao tiếp với máy tính.</a:t>
            </a:r>
            <a:endParaRPr lang="vi-VN" dirty="0">
              <a:highlight>
                <a:srgbClr val="FFFFFF"/>
              </a:highlight>
            </a:endParaRP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EDF0EA9B-A254-CE60-60DA-A9B46DE0102F}"/>
              </a:ext>
            </a:extLst>
          </p:cNvPr>
          <p:cNvSpPr>
            <a:spLocks noGrp="1"/>
          </p:cNvSpPr>
          <p:nvPr>
            <p:ph type="sldNum" sz="quarter" idx="5"/>
          </p:nvPr>
        </p:nvSpPr>
        <p:spPr/>
        <p:txBody>
          <a:bodyPr/>
          <a:lstStyle/>
          <a:p>
            <a:fld id="{37D01E2C-B751-4C38-A4F8-4A97733E0BA7}" type="slidenum">
              <a:rPr lang="en-US" smtClean="0"/>
              <a:t>11</a:t>
            </a:fld>
            <a:endParaRPr lang="en-US"/>
          </a:p>
        </p:txBody>
      </p:sp>
    </p:spTree>
    <p:extLst>
      <p:ext uri="{BB962C8B-B14F-4D97-AF65-F5344CB8AC3E}">
        <p14:creationId xmlns:p14="http://schemas.microsoft.com/office/powerpoint/2010/main" val="948825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3074F-656E-5049-1562-627683D7B8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A56484-19AB-80DF-7E81-880B1232D1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450073-43B2-53E5-1AD9-BC87CE1BA76D}"/>
              </a:ext>
            </a:extLst>
          </p:cNvPr>
          <p:cNvSpPr>
            <a:spLocks noGrp="1"/>
          </p:cNvSpPr>
          <p:nvPr>
            <p:ph type="body" idx="1"/>
          </p:nvPr>
        </p:nvSpPr>
        <p:spPr/>
        <p:txBody>
          <a:bodyPr/>
          <a:lstStyle/>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F6D87B65-8A38-C3EC-0918-4B6AC754B9A7}"/>
              </a:ext>
            </a:extLst>
          </p:cNvPr>
          <p:cNvSpPr>
            <a:spLocks noGrp="1"/>
          </p:cNvSpPr>
          <p:nvPr>
            <p:ph type="sldNum" sz="quarter" idx="5"/>
          </p:nvPr>
        </p:nvSpPr>
        <p:spPr/>
        <p:txBody>
          <a:bodyPr/>
          <a:lstStyle/>
          <a:p>
            <a:fld id="{37D01E2C-B751-4C38-A4F8-4A97733E0BA7}" type="slidenum">
              <a:rPr lang="en-US" smtClean="0"/>
              <a:t>12</a:t>
            </a:fld>
            <a:endParaRPr lang="en-US"/>
          </a:p>
        </p:txBody>
      </p:sp>
    </p:spTree>
    <p:extLst>
      <p:ext uri="{BB962C8B-B14F-4D97-AF65-F5344CB8AC3E}">
        <p14:creationId xmlns:p14="http://schemas.microsoft.com/office/powerpoint/2010/main" val="2238794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3D9F7-CAEB-65E1-BE2C-0341A7D5B6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0281C6-DE31-67F4-9C26-7098421887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E3BD9A-F909-F2E3-5A9D-5599F5A92F31}"/>
              </a:ext>
            </a:extLst>
          </p:cNvPr>
          <p:cNvSpPr>
            <a:spLocks noGrp="1"/>
          </p:cNvSpPr>
          <p:nvPr>
            <p:ph type="body" idx="1"/>
          </p:nvPr>
        </p:nvSpPr>
        <p:spPr/>
        <p:txBody>
          <a:bodyPr/>
          <a:lstStyle/>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3795348D-AC74-3FB6-4872-7BBF09F0F957}"/>
              </a:ext>
            </a:extLst>
          </p:cNvPr>
          <p:cNvSpPr>
            <a:spLocks noGrp="1"/>
          </p:cNvSpPr>
          <p:nvPr>
            <p:ph type="sldNum" sz="quarter" idx="5"/>
          </p:nvPr>
        </p:nvSpPr>
        <p:spPr/>
        <p:txBody>
          <a:bodyPr/>
          <a:lstStyle/>
          <a:p>
            <a:fld id="{37D01E2C-B751-4C38-A4F8-4A97733E0BA7}" type="slidenum">
              <a:rPr lang="en-US" smtClean="0"/>
              <a:t>13</a:t>
            </a:fld>
            <a:endParaRPr lang="en-US"/>
          </a:p>
        </p:txBody>
      </p:sp>
    </p:spTree>
    <p:extLst>
      <p:ext uri="{BB962C8B-B14F-4D97-AF65-F5344CB8AC3E}">
        <p14:creationId xmlns:p14="http://schemas.microsoft.com/office/powerpoint/2010/main" val="3321249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8D9DA-B930-1C51-E75A-739E41EA61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BF99DE-F22F-22AE-A000-67B3FA4D98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203939-F5D5-FF4C-01BF-6DD6FF046A8B}"/>
              </a:ext>
            </a:extLst>
          </p:cNvPr>
          <p:cNvSpPr>
            <a:spLocks noGrp="1"/>
          </p:cNvSpPr>
          <p:nvPr>
            <p:ph type="body" idx="1"/>
          </p:nvPr>
        </p:nvSpPr>
        <p:spPr/>
        <p:txBody>
          <a:bodyPr/>
          <a:lstStyle/>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01E974CF-5318-98CA-72A2-C6B237D11FA4}"/>
              </a:ext>
            </a:extLst>
          </p:cNvPr>
          <p:cNvSpPr>
            <a:spLocks noGrp="1"/>
          </p:cNvSpPr>
          <p:nvPr>
            <p:ph type="sldNum" sz="quarter" idx="5"/>
          </p:nvPr>
        </p:nvSpPr>
        <p:spPr/>
        <p:txBody>
          <a:bodyPr/>
          <a:lstStyle/>
          <a:p>
            <a:fld id="{37D01E2C-B751-4C38-A4F8-4A97733E0BA7}" type="slidenum">
              <a:rPr lang="en-US" smtClean="0"/>
              <a:t>14</a:t>
            </a:fld>
            <a:endParaRPr lang="en-US"/>
          </a:p>
        </p:txBody>
      </p:sp>
    </p:spTree>
    <p:extLst>
      <p:ext uri="{BB962C8B-B14F-4D97-AF65-F5344CB8AC3E}">
        <p14:creationId xmlns:p14="http://schemas.microsoft.com/office/powerpoint/2010/main" val="2254055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1F61C-4D7E-C5E4-25A5-92E622101C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7642C7-D4F2-B22A-F016-70399CA49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76116A-8A81-AF82-EE16-B43DCD5898F3}"/>
              </a:ext>
            </a:extLst>
          </p:cNvPr>
          <p:cNvSpPr>
            <a:spLocks noGrp="1"/>
          </p:cNvSpPr>
          <p:nvPr>
            <p:ph type="body" idx="1"/>
          </p:nvPr>
        </p:nvSpPr>
        <p:spPr/>
        <p:txBody>
          <a:bodyPr/>
          <a:lstStyle/>
          <a:p>
            <a:r>
              <a:rPr lang="vi-VN" dirty="0">
                <a:highlight>
                  <a:srgbClr val="FFFFFF"/>
                </a:highlight>
              </a:rPr>
              <a:t>Clock pulse (xung đồng hồ) là một tín hiệu dao động dạng sóng vuông, lặp lại theo chu kỳ (ON/OFF, 1/0). Nó giống như nhịp tim của vi điều khiển, giúp các linh kiện hoạt động đồng bộ, theo thời gian cụ thể</a:t>
            </a:r>
            <a:endParaRPr lang="en-US" dirty="0">
              <a:highlight>
                <a:srgbClr val="FFFFFF"/>
              </a:highlight>
            </a:endParaRPr>
          </a:p>
          <a:p>
            <a:endParaRPr lang="en-US" dirty="0">
              <a:highlight>
                <a:srgbClr val="FFFFFF"/>
              </a:highlight>
            </a:endParaRPr>
          </a:p>
          <a:p>
            <a:r>
              <a:rPr lang="vi-VN" dirty="0">
                <a:highlight>
                  <a:srgbClr val="FFFFFF"/>
                </a:highlight>
              </a:rPr>
              <a:t>Clock pulse" (xung nhịp) là các tín hiệu dao động hình vuông (on/off) đều đặn được tạo ra liên tục để </a:t>
            </a:r>
            <a:r>
              <a:rPr lang="vi-VN" b="1" dirty="0">
                <a:highlight>
                  <a:srgbClr val="FFFFFF"/>
                </a:highlight>
              </a:rPr>
              <a:t>đồng bộ hóa và điều khiển thời gian thực thi lệnh</a:t>
            </a:r>
            <a:r>
              <a:rPr lang="vi-VN" dirty="0">
                <a:highlight>
                  <a:srgbClr val="FFFFFF"/>
                </a:highlight>
              </a:rPr>
              <a:t> trong vi điều khiển.</a:t>
            </a:r>
          </a:p>
          <a:p>
            <a:r>
              <a:rPr lang="vi-VN" dirty="0">
                <a:highlight>
                  <a:srgbClr val="FFFFFF"/>
                </a:highlight>
              </a:rPr>
              <a:t>Mỗi xung = 1 chu kỳ xử lý</a:t>
            </a:r>
          </a:p>
          <a:p>
            <a:r>
              <a:rPr lang="vi-VN" dirty="0">
                <a:highlight>
                  <a:srgbClr val="FFFFFF"/>
                </a:highlight>
              </a:rPr>
              <a:t>Tốc độ xung nhịp được đo bằng đơn vị </a:t>
            </a:r>
            <a:r>
              <a:rPr lang="vi-VN" b="1" dirty="0">
                <a:highlight>
                  <a:srgbClr val="FFFFFF"/>
                </a:highlight>
              </a:rPr>
              <a:t>Hz (Hertz)</a:t>
            </a:r>
            <a:r>
              <a:rPr lang="vi-VN" dirty="0">
                <a:highlight>
                  <a:srgbClr val="FFFFFF"/>
                </a:highlight>
              </a:rPr>
              <a:t>, thường là MHz đối với vi điều khiển</a:t>
            </a:r>
          </a:p>
        </p:txBody>
      </p:sp>
      <p:sp>
        <p:nvSpPr>
          <p:cNvPr id="4" name="Slide Number Placeholder 3">
            <a:extLst>
              <a:ext uri="{FF2B5EF4-FFF2-40B4-BE49-F238E27FC236}">
                <a16:creationId xmlns:a16="http://schemas.microsoft.com/office/drawing/2014/main" id="{63042BE7-2D26-0266-F2AD-29838B569557}"/>
              </a:ext>
            </a:extLst>
          </p:cNvPr>
          <p:cNvSpPr>
            <a:spLocks noGrp="1"/>
          </p:cNvSpPr>
          <p:nvPr>
            <p:ph type="sldNum" sz="quarter" idx="5"/>
          </p:nvPr>
        </p:nvSpPr>
        <p:spPr/>
        <p:txBody>
          <a:bodyPr/>
          <a:lstStyle/>
          <a:p>
            <a:fld id="{37D01E2C-B751-4C38-A4F8-4A97733E0BA7}" type="slidenum">
              <a:rPr lang="en-US" smtClean="0"/>
              <a:t>15</a:t>
            </a:fld>
            <a:endParaRPr lang="en-US"/>
          </a:p>
        </p:txBody>
      </p:sp>
    </p:spTree>
    <p:extLst>
      <p:ext uri="{BB962C8B-B14F-4D97-AF65-F5344CB8AC3E}">
        <p14:creationId xmlns:p14="http://schemas.microsoft.com/office/powerpoint/2010/main" val="3188937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7A714-23D8-4D33-50BD-851C8BEC83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E7C6D2-2E68-39F0-9F01-4BE237958B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044A9A-197C-3377-95CF-4E8712A64B06}"/>
              </a:ext>
            </a:extLst>
          </p:cNvPr>
          <p:cNvSpPr>
            <a:spLocks noGrp="1"/>
          </p:cNvSpPr>
          <p:nvPr>
            <p:ph type="body" idx="1"/>
          </p:nvPr>
        </p:nvSpPr>
        <p:spPr/>
        <p:txBody>
          <a:bodyPr/>
          <a:lstStyle/>
          <a:p>
            <a:r>
              <a:rPr lang="vi-VN" dirty="0">
                <a:highlight>
                  <a:srgbClr val="FFFFFF"/>
                </a:highlight>
              </a:rPr>
              <a:t>"Clock pulse được tạo bởi một thạch anh dao động (crystal oscillator) gắn trên board. </a:t>
            </a:r>
            <a:endParaRPr lang="en-US" dirty="0">
              <a:highlight>
                <a:srgbClr val="FFFFFF"/>
              </a:highlight>
            </a:endParaRPr>
          </a:p>
          <a:p>
            <a:r>
              <a:rPr lang="vi-VN" dirty="0">
                <a:highlight>
                  <a:srgbClr val="FFFFFF"/>
                </a:highlight>
              </a:rPr>
              <a:t>Thạch anh dao động 16 MHz nằm gần vi điều khiển ATmega328P (thường là một linh kiện kim loại hình trụ nhỏ hoặc gạch nhỏ màu bạc) </a:t>
            </a:r>
            <a:endParaRPr lang="en-US" dirty="0">
              <a:highlight>
                <a:srgbClr val="FFFFFF"/>
              </a:highlight>
            </a:endParaRPr>
          </a:p>
          <a:p>
            <a:r>
              <a:rPr lang="vi-VN" dirty="0">
                <a:highlight>
                  <a:srgbClr val="FFFFFF"/>
                </a:highlight>
              </a:rPr>
              <a:t>Thạch anh này tạo ra dao động điện cực kỳ chính xác, cung cấp tín hiệu clock liên tục cho vi điều khiển</a:t>
            </a:r>
          </a:p>
        </p:txBody>
      </p:sp>
      <p:sp>
        <p:nvSpPr>
          <p:cNvPr id="4" name="Slide Number Placeholder 3">
            <a:extLst>
              <a:ext uri="{FF2B5EF4-FFF2-40B4-BE49-F238E27FC236}">
                <a16:creationId xmlns:a16="http://schemas.microsoft.com/office/drawing/2014/main" id="{96210638-6EF3-4FDA-6953-E52509945243}"/>
              </a:ext>
            </a:extLst>
          </p:cNvPr>
          <p:cNvSpPr>
            <a:spLocks noGrp="1"/>
          </p:cNvSpPr>
          <p:nvPr>
            <p:ph type="sldNum" sz="quarter" idx="5"/>
          </p:nvPr>
        </p:nvSpPr>
        <p:spPr/>
        <p:txBody>
          <a:bodyPr/>
          <a:lstStyle/>
          <a:p>
            <a:fld id="{37D01E2C-B751-4C38-A4F8-4A97733E0BA7}" type="slidenum">
              <a:rPr lang="en-US" smtClean="0"/>
              <a:t>16</a:t>
            </a:fld>
            <a:endParaRPr lang="en-US"/>
          </a:p>
        </p:txBody>
      </p:sp>
    </p:spTree>
    <p:extLst>
      <p:ext uri="{BB962C8B-B14F-4D97-AF65-F5344CB8AC3E}">
        <p14:creationId xmlns:p14="http://schemas.microsoft.com/office/powerpoint/2010/main" val="1185089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01305-B72F-A047-78E4-998212A2A7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93ACC3-9F55-F838-4439-0FECF4BA6D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B6B5D6-8600-0805-D43A-AE617086A1AC}"/>
              </a:ext>
            </a:extLst>
          </p:cNvPr>
          <p:cNvSpPr>
            <a:spLocks noGrp="1"/>
          </p:cNvSpPr>
          <p:nvPr>
            <p:ph type="body" idx="1"/>
          </p:nvPr>
        </p:nvSpPr>
        <p:spPr/>
        <p:txBody>
          <a:bodyPr/>
          <a:lstStyle/>
          <a:p>
            <a:r>
              <a:rPr lang="vi-VN" dirty="0">
                <a:highlight>
                  <a:srgbClr val="FFFFFF"/>
                </a:highlight>
              </a:rPr>
              <a:t>Trên board Arduino Uno R3, thạch anh đóng vai trò như bộ tạo dao động (oscillator) giúp tạo ra tín hiệu xung nhịp (clock pulse): </a:t>
            </a:r>
            <a:endParaRPr lang="en-US" dirty="0">
              <a:highlight>
                <a:srgbClr val="FFFFFF"/>
              </a:highlight>
            </a:endParaRPr>
          </a:p>
          <a:p>
            <a:r>
              <a:rPr lang="vi-VN" dirty="0">
                <a:highlight>
                  <a:srgbClr val="FFFFFF"/>
                </a:highlight>
              </a:rPr>
              <a:t>Thạch anh gắn vào 2 chân XTAL1 và XTAL2 của vi điều khiển ATmega328P. </a:t>
            </a:r>
            <a:endParaRPr lang="en-US" dirty="0">
              <a:highlight>
                <a:srgbClr val="FFFFFF"/>
              </a:highlight>
            </a:endParaRPr>
          </a:p>
          <a:p>
            <a:r>
              <a:rPr lang="vi-VN" dirty="0">
                <a:highlight>
                  <a:srgbClr val="FFFFFF"/>
                </a:highlight>
              </a:rPr>
              <a:t>Khi cấp điện, thạch anh sẽ rung với tần số cố định (16 MHz). </a:t>
            </a:r>
            <a:endParaRPr lang="en-US" dirty="0">
              <a:highlight>
                <a:srgbClr val="FFFFFF"/>
              </a:highlight>
            </a:endParaRPr>
          </a:p>
          <a:p>
            <a:r>
              <a:rPr lang="vi-VN" dirty="0">
                <a:highlight>
                  <a:srgbClr val="FFFFFF"/>
                </a:highlight>
              </a:rPr>
              <a:t>Vi điều khiển dùng mạch bên trong (oscillator circuit) để biến những rung động cơ học này thành tín hiệu điện dạng xung vuông có tần số 16 triệu chu kỳ mỗi giây'</a:t>
            </a:r>
          </a:p>
        </p:txBody>
      </p:sp>
      <p:sp>
        <p:nvSpPr>
          <p:cNvPr id="4" name="Slide Number Placeholder 3">
            <a:extLst>
              <a:ext uri="{FF2B5EF4-FFF2-40B4-BE49-F238E27FC236}">
                <a16:creationId xmlns:a16="http://schemas.microsoft.com/office/drawing/2014/main" id="{F05673CE-F57B-5CB9-88AC-FF49BEA311A4}"/>
              </a:ext>
            </a:extLst>
          </p:cNvPr>
          <p:cNvSpPr>
            <a:spLocks noGrp="1"/>
          </p:cNvSpPr>
          <p:nvPr>
            <p:ph type="sldNum" sz="quarter" idx="5"/>
          </p:nvPr>
        </p:nvSpPr>
        <p:spPr/>
        <p:txBody>
          <a:bodyPr/>
          <a:lstStyle/>
          <a:p>
            <a:fld id="{37D01E2C-B751-4C38-A4F8-4A97733E0BA7}" type="slidenum">
              <a:rPr lang="en-US" smtClean="0"/>
              <a:t>17</a:t>
            </a:fld>
            <a:endParaRPr lang="en-US"/>
          </a:p>
        </p:txBody>
      </p:sp>
    </p:spTree>
    <p:extLst>
      <p:ext uri="{BB962C8B-B14F-4D97-AF65-F5344CB8AC3E}">
        <p14:creationId xmlns:p14="http://schemas.microsoft.com/office/powerpoint/2010/main" val="530618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BE8E4-4EA0-19A8-D4BA-A22253D7A2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8AAFE6-0730-9532-B016-9DFB3E2929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397BE5-D437-6E26-D71F-AB6EC6E3D592}"/>
              </a:ext>
            </a:extLst>
          </p:cNvPr>
          <p:cNvSpPr>
            <a:spLocks noGrp="1"/>
          </p:cNvSpPr>
          <p:nvPr>
            <p:ph type="body" idx="1"/>
          </p:nvPr>
        </p:nvSpPr>
        <p:spPr/>
        <p:txBody>
          <a:bodyPr/>
          <a:lstStyle/>
          <a:p>
            <a:r>
              <a:rPr lang="vi-VN" b="1" dirty="0"/>
              <a:t>Cổng USB:</a:t>
            </a:r>
            <a:r>
              <a:rPr lang="vi-VN" dirty="0"/>
              <a:t> Dùng để kết nối với máy tính, nạp chương trình và cấp nguồn.</a:t>
            </a:r>
          </a:p>
          <a:p>
            <a:r>
              <a:rPr lang="vi-VN" b="1" dirty="0"/>
              <a:t>Thạch anh 16 MHz:</a:t>
            </a:r>
            <a:r>
              <a:rPr lang="vi-VN" dirty="0"/>
              <a:t> Tạo ra xung đồng hồ 16 MHz, hoạt động như "nhịp tim" giúp các hoạt động của bo mạch được đồng bộ.</a:t>
            </a:r>
          </a:p>
          <a:p>
            <a:r>
              <a:rPr lang="vi-VN" b="1" dirty="0"/>
              <a:t>Chip Atmega328p:</a:t>
            </a:r>
            <a:r>
              <a:rPr lang="vi-VN" dirty="0"/>
              <a:t> Là bộ vi điều khiển chính, "bộ não" của Arduino, chịu trách nhiệm thực thi chương trình bạn đã nạp.</a:t>
            </a:r>
          </a:p>
          <a:p>
            <a:r>
              <a:rPr lang="vi-VN" b="1" dirty="0"/>
              <a:t>Chip Atmega16U2:</a:t>
            </a:r>
            <a:r>
              <a:rPr lang="vi-VN" dirty="0"/>
              <a:t> Chuyển đổi tín hiệu từ USB sang tín hiệu mà Atmega328p có thể hiểu, giúp việc nạp code trở nên dễ dàng.</a:t>
            </a:r>
          </a:p>
          <a:p>
            <a:r>
              <a:rPr lang="vi-VN" b="1" dirty="0"/>
              <a:t>Cổng nạp chương trình nối tiếp:</a:t>
            </a:r>
            <a:r>
              <a:rPr lang="vi-VN" dirty="0"/>
              <a:t> Dùng để nạp lại bootloader hoặc nạp chương trình trực tiếp cho chip Atmega328p trong những trường hợp đặc biệt.</a:t>
            </a:r>
          </a:p>
        </p:txBody>
      </p:sp>
      <p:sp>
        <p:nvSpPr>
          <p:cNvPr id="4" name="Slide Number Placeholder 3">
            <a:extLst>
              <a:ext uri="{FF2B5EF4-FFF2-40B4-BE49-F238E27FC236}">
                <a16:creationId xmlns:a16="http://schemas.microsoft.com/office/drawing/2014/main" id="{E8A87AB4-E290-94CA-545D-F9BF81BACE92}"/>
              </a:ext>
            </a:extLst>
          </p:cNvPr>
          <p:cNvSpPr>
            <a:spLocks noGrp="1"/>
          </p:cNvSpPr>
          <p:nvPr>
            <p:ph type="sldNum" sz="quarter" idx="5"/>
          </p:nvPr>
        </p:nvSpPr>
        <p:spPr/>
        <p:txBody>
          <a:bodyPr/>
          <a:lstStyle/>
          <a:p>
            <a:fld id="{37D01E2C-B751-4C38-A4F8-4A97733E0BA7}" type="slidenum">
              <a:rPr lang="en-US" smtClean="0"/>
              <a:t>18</a:t>
            </a:fld>
            <a:endParaRPr lang="en-US"/>
          </a:p>
        </p:txBody>
      </p:sp>
    </p:spTree>
    <p:extLst>
      <p:ext uri="{BB962C8B-B14F-4D97-AF65-F5344CB8AC3E}">
        <p14:creationId xmlns:p14="http://schemas.microsoft.com/office/powerpoint/2010/main" val="762689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ADCF4-0343-E76E-0120-13ACB09B2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F4E9F9-25E1-76AB-5C13-5DA9295480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E9FDAA-5103-C4E8-8DF6-42C27164722D}"/>
              </a:ext>
            </a:extLst>
          </p:cNvPr>
          <p:cNvSpPr>
            <a:spLocks noGrp="1"/>
          </p:cNvSpPr>
          <p:nvPr>
            <p:ph type="body" idx="1"/>
          </p:nvPr>
        </p:nvSpPr>
        <p:spPr/>
        <p:txBody>
          <a:bodyPr/>
          <a:lstStyle/>
          <a:p>
            <a:r>
              <a:rPr lang="vi-VN" b="1" dirty="0">
                <a:highlight>
                  <a:srgbClr val="FFFFFF"/>
                </a:highlight>
              </a:rPr>
              <a:t>1. Cấu tạo của thạch anh</a:t>
            </a:r>
          </a:p>
          <a:p>
            <a:r>
              <a:rPr lang="vi-VN" dirty="0">
                <a:highlight>
                  <a:srgbClr val="FFFFFF"/>
                </a:highlight>
              </a:rPr>
              <a:t>Thạch anh (quartz) là một loại </a:t>
            </a:r>
            <a:r>
              <a:rPr lang="vi-VN" b="1" dirty="0">
                <a:highlight>
                  <a:srgbClr val="FFFFFF"/>
                </a:highlight>
              </a:rPr>
              <a:t>tinh thể silicon dioxide (SiO₂)</a:t>
            </a:r>
            <a:r>
              <a:rPr lang="vi-VN" dirty="0">
                <a:highlight>
                  <a:srgbClr val="FFFFFF"/>
                </a:highlight>
              </a:rPr>
              <a:t>, tức là một mạng lưới tinh thể gồm các nguyên tử silic và oxy được liên kết chặt chẽ theo cấu trúc 3 chiều.</a:t>
            </a:r>
          </a:p>
          <a:p>
            <a:r>
              <a:rPr lang="vi-VN" dirty="0">
                <a:highlight>
                  <a:srgbClr val="FFFFFF"/>
                </a:highlight>
              </a:rPr>
              <a:t>Tinh thể này có cấu trúc rất </a:t>
            </a:r>
            <a:r>
              <a:rPr lang="vi-VN" b="1" dirty="0">
                <a:highlight>
                  <a:srgbClr val="FFFFFF"/>
                </a:highlight>
              </a:rPr>
              <a:t>đều đặn, ổn định</a:t>
            </a:r>
            <a:r>
              <a:rPr lang="vi-VN" dirty="0">
                <a:highlight>
                  <a:srgbClr val="FFFFFF"/>
                </a:highlight>
              </a:rPr>
              <a:t> và có tính chất vật lý đặc biệt gọi là </a:t>
            </a:r>
            <a:r>
              <a:rPr lang="vi-VN" b="1" dirty="0">
                <a:highlight>
                  <a:srgbClr val="FFFFFF"/>
                </a:highlight>
              </a:rPr>
              <a:t>hiệu ứng áp điện</a:t>
            </a:r>
            <a:r>
              <a:rPr lang="vi-VN" dirty="0">
                <a:highlight>
                  <a:srgbClr val="FFFFFF"/>
                </a:highlight>
              </a:rPr>
              <a:t>.</a:t>
            </a:r>
          </a:p>
          <a:p>
            <a:br>
              <a:rPr lang="vi-VN" dirty="0">
                <a:highlight>
                  <a:srgbClr val="FFFFFF"/>
                </a:highlight>
              </a:rPr>
            </a:br>
            <a:endParaRPr lang="vi-VN" dirty="0">
              <a:highlight>
                <a:srgbClr val="FFFFFF"/>
              </a:highlight>
            </a:endParaRPr>
          </a:p>
          <a:p>
            <a:r>
              <a:rPr lang="vi-VN" b="1" dirty="0">
                <a:highlight>
                  <a:srgbClr val="FFFFFF"/>
                </a:highlight>
              </a:rPr>
              <a:t>2. Hiệu ứng áp điện là gì?</a:t>
            </a:r>
          </a:p>
          <a:p>
            <a:r>
              <a:rPr lang="vi-VN" dirty="0">
                <a:highlight>
                  <a:srgbClr val="FFFFFF"/>
                </a:highlight>
              </a:rPr>
              <a:t>Khi một tinh thể thạch anh bị </a:t>
            </a:r>
            <a:r>
              <a:rPr lang="vi-VN" b="1" dirty="0">
                <a:highlight>
                  <a:srgbClr val="FFFFFF"/>
                </a:highlight>
              </a:rPr>
              <a:t>ép hoặc kéo cơ học</a:t>
            </a:r>
            <a:r>
              <a:rPr lang="vi-VN" dirty="0">
                <a:highlight>
                  <a:srgbClr val="FFFFFF"/>
                </a:highlight>
              </a:rPr>
              <a:t> (ví dụ như rung động, biến dạng), nó sẽ tạo ra </a:t>
            </a:r>
            <a:r>
              <a:rPr lang="vi-VN" b="1" dirty="0">
                <a:highlight>
                  <a:srgbClr val="FFFFFF"/>
                </a:highlight>
              </a:rPr>
              <a:t>điện áp điện</a:t>
            </a:r>
            <a:r>
              <a:rPr lang="vi-VN" dirty="0">
                <a:highlight>
                  <a:srgbClr val="FFFFFF"/>
                </a:highlight>
              </a:rPr>
              <a:t> trên bề mặt.</a:t>
            </a:r>
          </a:p>
          <a:p>
            <a:r>
              <a:rPr lang="vi-VN" dirty="0">
                <a:highlight>
                  <a:srgbClr val="FFFFFF"/>
                </a:highlight>
              </a:rPr>
              <a:t>Ngược lại, nếu đặt một điện áp lên tinh thể này, nó sẽ </a:t>
            </a:r>
            <a:r>
              <a:rPr lang="vi-VN" b="1" dirty="0">
                <a:highlight>
                  <a:srgbClr val="FFFFFF"/>
                </a:highlight>
              </a:rPr>
              <a:t>bị biến dạng cơ học (co giãn, rung)</a:t>
            </a:r>
            <a:r>
              <a:rPr lang="vi-VN" dirty="0">
                <a:highlight>
                  <a:srgbClr val="FFFFFF"/>
                </a:highlight>
              </a:rPr>
              <a:t> tương ứng.</a:t>
            </a:r>
          </a:p>
          <a:p>
            <a:r>
              <a:rPr lang="vi-VN" dirty="0">
                <a:highlight>
                  <a:srgbClr val="FFFFFF"/>
                </a:highlight>
              </a:rPr>
              <a:t>Hiệu ứng này là do </a:t>
            </a:r>
            <a:r>
              <a:rPr lang="vi-VN" b="1" dirty="0">
                <a:highlight>
                  <a:srgbClr val="FFFFFF"/>
                </a:highlight>
              </a:rPr>
              <a:t>sự lệch tâm các ion bên trong cấu trúc tinh thể</a:t>
            </a:r>
            <a:r>
              <a:rPr lang="vi-VN" dirty="0">
                <a:highlight>
                  <a:srgbClr val="FFFFFF"/>
                </a:highlight>
              </a:rPr>
              <a:t> khi bị điện trường hoặc lực cơ học tác động.</a:t>
            </a:r>
          </a:p>
          <a:p>
            <a:br>
              <a:rPr lang="vi-VN" dirty="0">
                <a:highlight>
                  <a:srgbClr val="FFFFFF"/>
                </a:highlight>
              </a:rPr>
            </a:br>
            <a:endParaRPr lang="vi-VN" dirty="0">
              <a:highlight>
                <a:srgbClr val="FFFFFF"/>
              </a:highlight>
            </a:endParaRPr>
          </a:p>
          <a:p>
            <a:r>
              <a:rPr lang="vi-VN" b="1" dirty="0">
                <a:highlight>
                  <a:srgbClr val="FFFFFF"/>
                </a:highlight>
              </a:rPr>
              <a:t>3. Tại sao thạch anh lại "rung" được?</a:t>
            </a:r>
          </a:p>
          <a:p>
            <a:r>
              <a:rPr lang="vi-VN" dirty="0">
                <a:highlight>
                  <a:srgbClr val="FFFFFF"/>
                </a:highlight>
              </a:rPr>
              <a:t>Khi có điện áp đặt vào, tinh thể thạch anh sẽ </a:t>
            </a:r>
            <a:r>
              <a:rPr lang="vi-VN" b="1" dirty="0">
                <a:highlight>
                  <a:srgbClr val="FFFFFF"/>
                </a:highlight>
              </a:rPr>
              <a:t>biến dạng theo chu kỳ</a:t>
            </a:r>
            <a:r>
              <a:rPr lang="vi-VN" dirty="0">
                <a:highlight>
                  <a:srgbClr val="FFFFFF"/>
                </a:highlight>
              </a:rPr>
              <a:t>, co giãn nhẹ nhàng (rung) với tần số tự nhiên của nó (tần số cộng hưởng).</a:t>
            </a:r>
          </a:p>
          <a:p>
            <a:r>
              <a:rPr lang="vi-VN" dirty="0">
                <a:highlight>
                  <a:srgbClr val="FFFFFF"/>
                </a:highlight>
              </a:rPr>
              <a:t>Tần số cộng hưởng này phụ thuộc vào kích thước, hình dạng và cách cắt tinh thể.</a:t>
            </a:r>
          </a:p>
          <a:p>
            <a:r>
              <a:rPr lang="vi-VN" dirty="0">
                <a:highlight>
                  <a:srgbClr val="FFFFFF"/>
                </a:highlight>
              </a:rPr>
              <a:t>Vì tinh thể rất cứng và đàn hồi, nên nó có thể </a:t>
            </a:r>
            <a:r>
              <a:rPr lang="vi-VN" b="1" dirty="0">
                <a:highlight>
                  <a:srgbClr val="FFFFFF"/>
                </a:highlight>
              </a:rPr>
              <a:t>dao động rất ổn định trong thời gian dài</a:t>
            </a:r>
            <a:r>
              <a:rPr lang="vi-VN" dirty="0">
                <a:highlight>
                  <a:srgbClr val="FFFFFF"/>
                </a:highlight>
              </a:rPr>
              <a:t> mà không bị mất năng lượng nhiều.</a:t>
            </a:r>
          </a:p>
          <a:p>
            <a:endParaRPr lang="vi-VN" dirty="0">
              <a:highlight>
                <a:srgbClr val="FFFFFF"/>
              </a:highlight>
            </a:endParaRPr>
          </a:p>
        </p:txBody>
      </p:sp>
      <p:sp>
        <p:nvSpPr>
          <p:cNvPr id="4" name="Slide Number Placeholder 3">
            <a:extLst>
              <a:ext uri="{FF2B5EF4-FFF2-40B4-BE49-F238E27FC236}">
                <a16:creationId xmlns:a16="http://schemas.microsoft.com/office/drawing/2014/main" id="{F59D4C37-E0A7-22A0-859B-2EDFB652CFF9}"/>
              </a:ext>
            </a:extLst>
          </p:cNvPr>
          <p:cNvSpPr>
            <a:spLocks noGrp="1"/>
          </p:cNvSpPr>
          <p:nvPr>
            <p:ph type="sldNum" sz="quarter" idx="5"/>
          </p:nvPr>
        </p:nvSpPr>
        <p:spPr/>
        <p:txBody>
          <a:bodyPr/>
          <a:lstStyle/>
          <a:p>
            <a:fld id="{37D01E2C-B751-4C38-A4F8-4A97733E0BA7}" type="slidenum">
              <a:rPr lang="en-US" smtClean="0"/>
              <a:t>19</a:t>
            </a:fld>
            <a:endParaRPr lang="en-US"/>
          </a:p>
        </p:txBody>
      </p:sp>
    </p:spTree>
    <p:extLst>
      <p:ext uri="{BB962C8B-B14F-4D97-AF65-F5344CB8AC3E}">
        <p14:creationId xmlns:p14="http://schemas.microsoft.com/office/powerpoint/2010/main" val="7996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0F148-7118-B7D0-D3C2-9FE47B7829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08A5E5-B9EF-1E25-9099-DE129746D9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33B11B-B89F-A64B-5896-D212F5127F5F}"/>
              </a:ext>
            </a:extLst>
          </p:cNvPr>
          <p:cNvSpPr>
            <a:spLocks noGrp="1"/>
          </p:cNvSpPr>
          <p:nvPr>
            <p:ph type="body" idx="1"/>
          </p:nvPr>
        </p:nvSpPr>
        <p:spPr/>
        <p:txBody>
          <a:bodyPr/>
          <a:lstStyle/>
          <a:p>
            <a:pPr rtl="0"/>
            <a:r>
              <a:rPr lang="vi-VN" sz="1200" b="1" kern="1200" dirty="0">
                <a:solidFill>
                  <a:schemeClr val="tx1"/>
                </a:solidFill>
                <a:effectLst/>
                <a:highlight>
                  <a:srgbClr val="FFFFFF"/>
                </a:highlight>
                <a:latin typeface="+mn-lt"/>
                <a:ea typeface="+mn-ea"/>
                <a:cs typeface="+mn-cs"/>
              </a:rPr>
              <a:t>Arduino là một bảng vi điều khiển</a:t>
            </a:r>
          </a:p>
          <a:p>
            <a:pPr rtl="0"/>
            <a:r>
              <a:rPr lang="vi-VN" sz="1200" b="1" kern="1200" dirty="0">
                <a:solidFill>
                  <a:schemeClr val="tx1"/>
                </a:solidFill>
                <a:effectLst/>
                <a:highlight>
                  <a:srgbClr val="FFFFFF"/>
                </a:highlight>
                <a:latin typeface="+mn-lt"/>
                <a:ea typeface="+mn-ea"/>
                <a:cs typeface="+mn-cs"/>
              </a:rPr>
              <a:t>Arduino</a:t>
            </a:r>
            <a:r>
              <a:rPr lang="vi-VN" sz="1200" kern="1200" dirty="0">
                <a:solidFill>
                  <a:schemeClr val="tx1"/>
                </a:solidFill>
                <a:effectLst/>
                <a:highlight>
                  <a:srgbClr val="FFFFFF"/>
                </a:highlight>
                <a:latin typeface="+mn-lt"/>
                <a:ea typeface="+mn-ea"/>
                <a:cs typeface="+mn-cs"/>
              </a:rPr>
              <a:t> là một bảng mạch (board) vi điều khiển.</a:t>
            </a:r>
          </a:p>
          <a:p>
            <a:pPr rtl="0"/>
            <a:r>
              <a:rPr lang="vi-VN" sz="1200" kern="1200" dirty="0">
                <a:solidFill>
                  <a:schemeClr val="tx1"/>
                </a:solidFill>
                <a:effectLst/>
                <a:highlight>
                  <a:srgbClr val="FFFFFF"/>
                </a:highlight>
                <a:latin typeface="+mn-lt"/>
                <a:ea typeface="+mn-ea"/>
                <a:cs typeface="+mn-cs"/>
              </a:rPr>
              <a:t>Bảng mạch này có sẵn </a:t>
            </a:r>
            <a:r>
              <a:rPr lang="vi-VN" sz="1200" b="1" kern="1200" dirty="0">
                <a:solidFill>
                  <a:schemeClr val="tx1"/>
                </a:solidFill>
                <a:effectLst/>
                <a:highlight>
                  <a:srgbClr val="FFFFFF"/>
                </a:highlight>
                <a:latin typeface="+mn-lt"/>
                <a:ea typeface="+mn-ea"/>
                <a:cs typeface="+mn-cs"/>
              </a:rPr>
              <a:t>nguồn điện tích hợp</a:t>
            </a:r>
            <a:r>
              <a:rPr lang="vi-VN" sz="1200" kern="1200" dirty="0">
                <a:solidFill>
                  <a:schemeClr val="tx1"/>
                </a:solidFill>
                <a:effectLst/>
                <a:highlight>
                  <a:srgbClr val="FFFFFF"/>
                </a:highlight>
                <a:latin typeface="+mn-lt"/>
                <a:ea typeface="+mn-ea"/>
                <a:cs typeface="+mn-cs"/>
              </a:rPr>
              <a:t>, một cổng </a:t>
            </a:r>
            <a:r>
              <a:rPr lang="vi-VN" sz="1200" b="1" kern="1200" dirty="0">
                <a:solidFill>
                  <a:schemeClr val="tx1"/>
                </a:solidFill>
                <a:effectLst/>
                <a:highlight>
                  <a:srgbClr val="FFFFFF"/>
                </a:highlight>
                <a:latin typeface="+mn-lt"/>
                <a:ea typeface="+mn-ea"/>
                <a:cs typeface="+mn-cs"/>
              </a:rPr>
              <a:t>USB</a:t>
            </a:r>
            <a:r>
              <a:rPr lang="vi-VN" sz="1200" kern="1200" dirty="0">
                <a:solidFill>
                  <a:schemeClr val="tx1"/>
                </a:solidFill>
                <a:effectLst/>
                <a:highlight>
                  <a:srgbClr val="FFFFFF"/>
                </a:highlight>
                <a:latin typeface="+mn-lt"/>
                <a:ea typeface="+mn-ea"/>
                <a:cs typeface="+mn-cs"/>
              </a:rPr>
              <a:t> để giao tiếp với máy tính, và một con chip vi điều khiển của hãng </a:t>
            </a:r>
            <a:r>
              <a:rPr lang="vi-VN" sz="1200" b="1" kern="1200" dirty="0">
                <a:solidFill>
                  <a:schemeClr val="tx1"/>
                </a:solidFill>
                <a:effectLst/>
                <a:highlight>
                  <a:srgbClr val="FFFFFF"/>
                </a:highlight>
                <a:latin typeface="+mn-lt"/>
                <a:ea typeface="+mn-ea"/>
                <a:cs typeface="+mn-cs"/>
              </a:rPr>
              <a:t>Atmel</a:t>
            </a:r>
            <a:r>
              <a:rPr lang="vi-VN" sz="1200" kern="1200" dirty="0">
                <a:solidFill>
                  <a:schemeClr val="tx1"/>
                </a:solidFill>
                <a:effectLst/>
                <a:highlight>
                  <a:srgbClr val="FFFFFF"/>
                </a:highlight>
                <a:latin typeface="+mn-lt"/>
                <a:ea typeface="+mn-ea"/>
                <a:cs typeface="+mn-cs"/>
              </a:rPr>
              <a:t> (thường là chip AVR).</a:t>
            </a:r>
          </a:p>
          <a:p>
            <a:pPr rtl="0"/>
            <a:r>
              <a:rPr lang="vi-VN" sz="1200" b="1" kern="1200" dirty="0">
                <a:solidFill>
                  <a:schemeClr val="tx1"/>
                </a:solidFill>
                <a:effectLst/>
                <a:highlight>
                  <a:srgbClr val="FFFFFF"/>
                </a:highlight>
                <a:latin typeface="+mn-lt"/>
                <a:ea typeface="+mn-ea"/>
                <a:cs typeface="+mn-cs"/>
              </a:rPr>
              <a:t>Mục đích sử dụng</a:t>
            </a:r>
          </a:p>
          <a:p>
            <a:pPr rtl="0"/>
            <a:r>
              <a:rPr lang="vi-VN" sz="1200" kern="1200" dirty="0">
                <a:solidFill>
                  <a:schemeClr val="tx1"/>
                </a:solidFill>
                <a:effectLst/>
                <a:highlight>
                  <a:srgbClr val="FFFFFF"/>
                </a:highlight>
                <a:latin typeface="+mn-lt"/>
                <a:ea typeface="+mn-ea"/>
                <a:cs typeface="+mn-cs"/>
              </a:rPr>
              <a:t>Arduino giúp đơn giản hóa việc tạo ra các hệ thống điều khiển.</a:t>
            </a:r>
          </a:p>
          <a:p>
            <a:pPr rtl="0"/>
            <a:r>
              <a:rPr lang="vi-VN" sz="1200" kern="1200" dirty="0">
                <a:solidFill>
                  <a:schemeClr val="tx1"/>
                </a:solidFill>
                <a:effectLst/>
                <a:highlight>
                  <a:srgbClr val="FFFFFF"/>
                </a:highlight>
                <a:latin typeface="+mn-lt"/>
                <a:ea typeface="+mn-ea"/>
                <a:cs typeface="+mn-cs"/>
              </a:rPr>
              <a:t>Nó cung cấp một bảng mạch tiêu chuẩn có thể dễ dàng lập trình và kết nối với các thiết bị khác, loại bỏ nhu cầu phải thiết kế và sản xuất các bảng mạch in (PCB) phức tạp.</a:t>
            </a:r>
          </a:p>
          <a:p>
            <a:pPr rtl="0"/>
            <a:r>
              <a:rPr lang="vi-VN" sz="1200" b="1" kern="1200" dirty="0">
                <a:solidFill>
                  <a:schemeClr val="tx1"/>
                </a:solidFill>
                <a:effectLst/>
                <a:highlight>
                  <a:srgbClr val="FFFFFF"/>
                </a:highlight>
                <a:latin typeface="+mn-lt"/>
                <a:ea typeface="+mn-ea"/>
                <a:cs typeface="+mn-cs"/>
              </a:rPr>
              <a:t>Phần cứng mã nguồn mở</a:t>
            </a:r>
          </a:p>
          <a:p>
            <a:pPr rtl="0"/>
            <a:r>
              <a:rPr lang="vi-VN" sz="1200" b="1" kern="1200" dirty="0">
                <a:solidFill>
                  <a:schemeClr val="tx1"/>
                </a:solidFill>
                <a:effectLst/>
                <a:highlight>
                  <a:srgbClr val="FFFFFF"/>
                </a:highlight>
                <a:latin typeface="+mn-lt"/>
                <a:ea typeface="+mn-ea"/>
                <a:cs typeface="+mn-cs"/>
              </a:rPr>
              <a:t>Arduino</a:t>
            </a:r>
            <a:r>
              <a:rPr lang="vi-VN" sz="1200" kern="1200" dirty="0">
                <a:solidFill>
                  <a:schemeClr val="tx1"/>
                </a:solidFill>
                <a:effectLst/>
                <a:highlight>
                  <a:srgbClr val="FFFFFF"/>
                </a:highlight>
                <a:latin typeface="+mn-lt"/>
                <a:ea typeface="+mn-ea"/>
                <a:cs typeface="+mn-cs"/>
              </a:rPr>
              <a:t> là một nền tảng </a:t>
            </a:r>
            <a:r>
              <a:rPr lang="vi-VN" sz="1200" b="1" kern="1200" dirty="0">
                <a:solidFill>
                  <a:schemeClr val="tx1"/>
                </a:solidFill>
                <a:effectLst/>
                <a:highlight>
                  <a:srgbClr val="FFFFFF"/>
                </a:highlight>
                <a:latin typeface="+mn-lt"/>
                <a:ea typeface="+mn-ea"/>
                <a:cs typeface="+mn-cs"/>
              </a:rPr>
              <a:t>phần cứng mã nguồn mở</a:t>
            </a:r>
            <a:r>
              <a:rPr lang="vi-VN" sz="1200" kern="1200" dirty="0">
                <a:solidFill>
                  <a:schemeClr val="tx1"/>
                </a:solidFill>
                <a:effectLst/>
                <a:highlight>
                  <a:srgbClr val="FFFFFF"/>
                </a:highlight>
                <a:latin typeface="+mn-lt"/>
                <a:ea typeface="+mn-ea"/>
                <a:cs typeface="+mn-cs"/>
              </a:rPr>
              <a:t>.</a:t>
            </a:r>
          </a:p>
          <a:p>
            <a:pPr rtl="0"/>
            <a:r>
              <a:rPr lang="vi-VN" sz="1200" kern="1200" dirty="0">
                <a:solidFill>
                  <a:schemeClr val="tx1"/>
                </a:solidFill>
                <a:effectLst/>
                <a:highlight>
                  <a:srgbClr val="FFFFFF"/>
                </a:highlight>
                <a:latin typeface="+mn-lt"/>
                <a:ea typeface="+mn-ea"/>
                <a:cs typeface="+mn-cs"/>
              </a:rPr>
              <a:t>Điều này có nghĩa là thiết kế của nó công khai. Bất kỳ ai cũng có thể xem, lấy chi tiết thiết kế, sửa đổi hoặc tự làm một bảng mạch Arduino cho riêng mình.</a:t>
            </a: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BFA5CD2F-182C-1A55-3207-BBC796A0BA86}"/>
              </a:ext>
            </a:extLst>
          </p:cNvPr>
          <p:cNvSpPr>
            <a:spLocks noGrp="1"/>
          </p:cNvSpPr>
          <p:nvPr>
            <p:ph type="sldNum" sz="quarter" idx="5"/>
          </p:nvPr>
        </p:nvSpPr>
        <p:spPr/>
        <p:txBody>
          <a:bodyPr/>
          <a:lstStyle/>
          <a:p>
            <a:fld id="{37D01E2C-B751-4C38-A4F8-4A97733E0BA7}" type="slidenum">
              <a:rPr lang="en-US" smtClean="0"/>
              <a:t>2</a:t>
            </a:fld>
            <a:endParaRPr lang="en-US"/>
          </a:p>
        </p:txBody>
      </p:sp>
    </p:spTree>
    <p:extLst>
      <p:ext uri="{BB962C8B-B14F-4D97-AF65-F5344CB8AC3E}">
        <p14:creationId xmlns:p14="http://schemas.microsoft.com/office/powerpoint/2010/main" val="2237840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3BDF2-D71C-1CF9-B042-7DC7344928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DAEB81-B3F3-C5D3-ECDC-0C6F86915E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893C7C-F9C3-2326-3720-F12BE2DE6521}"/>
              </a:ext>
            </a:extLst>
          </p:cNvPr>
          <p:cNvSpPr>
            <a:spLocks noGrp="1"/>
          </p:cNvSpPr>
          <p:nvPr>
            <p:ph type="body" idx="1"/>
          </p:nvPr>
        </p:nvSpPr>
        <p:spPr/>
        <p:txBody>
          <a:bodyPr/>
          <a:lstStyle/>
          <a:p>
            <a:r>
              <a:rPr lang="vi-VN" b="1" dirty="0">
                <a:highlight>
                  <a:srgbClr val="FFFFFF"/>
                </a:highlight>
              </a:rPr>
              <a:t>1. Cấu tạo của thạch anh</a:t>
            </a:r>
          </a:p>
          <a:p>
            <a:r>
              <a:rPr lang="vi-VN" dirty="0">
                <a:highlight>
                  <a:srgbClr val="FFFFFF"/>
                </a:highlight>
              </a:rPr>
              <a:t>Thạch anh (quartz) là một loại </a:t>
            </a:r>
            <a:r>
              <a:rPr lang="vi-VN" b="1" dirty="0">
                <a:highlight>
                  <a:srgbClr val="FFFFFF"/>
                </a:highlight>
              </a:rPr>
              <a:t>tinh thể silicon dioxide (SiO₂)</a:t>
            </a:r>
            <a:r>
              <a:rPr lang="vi-VN" dirty="0">
                <a:highlight>
                  <a:srgbClr val="FFFFFF"/>
                </a:highlight>
              </a:rPr>
              <a:t>, tức là một mạng lưới tinh thể gồm các nguyên tử silic và oxy được liên kết chặt chẽ theo cấu trúc 3 chiều.</a:t>
            </a:r>
          </a:p>
          <a:p>
            <a:r>
              <a:rPr lang="vi-VN" dirty="0">
                <a:highlight>
                  <a:srgbClr val="FFFFFF"/>
                </a:highlight>
              </a:rPr>
              <a:t>Tinh thể này có cấu trúc rất </a:t>
            </a:r>
            <a:r>
              <a:rPr lang="vi-VN" b="1" dirty="0">
                <a:highlight>
                  <a:srgbClr val="FFFFFF"/>
                </a:highlight>
              </a:rPr>
              <a:t>đều đặn, ổn định</a:t>
            </a:r>
            <a:r>
              <a:rPr lang="vi-VN" dirty="0">
                <a:highlight>
                  <a:srgbClr val="FFFFFF"/>
                </a:highlight>
              </a:rPr>
              <a:t> và có tính chất vật lý đặc biệt gọi là </a:t>
            </a:r>
            <a:r>
              <a:rPr lang="vi-VN" b="1" dirty="0">
                <a:highlight>
                  <a:srgbClr val="FFFFFF"/>
                </a:highlight>
              </a:rPr>
              <a:t>hiệu ứng áp điện</a:t>
            </a:r>
            <a:r>
              <a:rPr lang="vi-VN" dirty="0">
                <a:highlight>
                  <a:srgbClr val="FFFFFF"/>
                </a:highlight>
              </a:rPr>
              <a:t>.</a:t>
            </a:r>
          </a:p>
          <a:p>
            <a:br>
              <a:rPr lang="vi-VN" dirty="0">
                <a:highlight>
                  <a:srgbClr val="FFFFFF"/>
                </a:highlight>
              </a:rPr>
            </a:br>
            <a:endParaRPr lang="vi-VN" dirty="0">
              <a:highlight>
                <a:srgbClr val="FFFFFF"/>
              </a:highlight>
            </a:endParaRPr>
          </a:p>
          <a:p>
            <a:r>
              <a:rPr lang="vi-VN" b="1" dirty="0">
                <a:highlight>
                  <a:srgbClr val="FFFFFF"/>
                </a:highlight>
              </a:rPr>
              <a:t>2. Hiệu ứng áp điện là gì?</a:t>
            </a:r>
          </a:p>
          <a:p>
            <a:r>
              <a:rPr lang="vi-VN" dirty="0">
                <a:highlight>
                  <a:srgbClr val="FFFFFF"/>
                </a:highlight>
              </a:rPr>
              <a:t>Khi một tinh thể thạch anh bị </a:t>
            </a:r>
            <a:r>
              <a:rPr lang="vi-VN" b="1" dirty="0">
                <a:highlight>
                  <a:srgbClr val="FFFFFF"/>
                </a:highlight>
              </a:rPr>
              <a:t>ép hoặc kéo cơ học</a:t>
            </a:r>
            <a:r>
              <a:rPr lang="vi-VN" dirty="0">
                <a:highlight>
                  <a:srgbClr val="FFFFFF"/>
                </a:highlight>
              </a:rPr>
              <a:t> (ví dụ như rung động, biến dạng), nó sẽ tạo ra </a:t>
            </a:r>
            <a:r>
              <a:rPr lang="vi-VN" b="1" dirty="0">
                <a:highlight>
                  <a:srgbClr val="FFFFFF"/>
                </a:highlight>
              </a:rPr>
              <a:t>điện áp điện</a:t>
            </a:r>
            <a:r>
              <a:rPr lang="vi-VN" dirty="0">
                <a:highlight>
                  <a:srgbClr val="FFFFFF"/>
                </a:highlight>
              </a:rPr>
              <a:t> trên bề mặt.</a:t>
            </a:r>
          </a:p>
          <a:p>
            <a:r>
              <a:rPr lang="vi-VN" dirty="0">
                <a:highlight>
                  <a:srgbClr val="FFFFFF"/>
                </a:highlight>
              </a:rPr>
              <a:t>Ngược lại, nếu đặt một điện áp lên tinh thể này, nó sẽ </a:t>
            </a:r>
            <a:r>
              <a:rPr lang="vi-VN" b="1" dirty="0">
                <a:highlight>
                  <a:srgbClr val="FFFFFF"/>
                </a:highlight>
              </a:rPr>
              <a:t>bị biến dạng cơ học (co giãn, rung)</a:t>
            </a:r>
            <a:r>
              <a:rPr lang="vi-VN" dirty="0">
                <a:highlight>
                  <a:srgbClr val="FFFFFF"/>
                </a:highlight>
              </a:rPr>
              <a:t> tương ứng.</a:t>
            </a:r>
          </a:p>
          <a:p>
            <a:r>
              <a:rPr lang="vi-VN" dirty="0">
                <a:highlight>
                  <a:srgbClr val="FFFFFF"/>
                </a:highlight>
              </a:rPr>
              <a:t>Hiệu ứng này là do </a:t>
            </a:r>
            <a:r>
              <a:rPr lang="vi-VN" b="1" dirty="0">
                <a:highlight>
                  <a:srgbClr val="FFFFFF"/>
                </a:highlight>
              </a:rPr>
              <a:t>sự lệch tâm các ion bên trong cấu trúc tinh thể</a:t>
            </a:r>
            <a:r>
              <a:rPr lang="vi-VN" dirty="0">
                <a:highlight>
                  <a:srgbClr val="FFFFFF"/>
                </a:highlight>
              </a:rPr>
              <a:t> khi bị điện trường hoặc lực cơ học tác động.</a:t>
            </a:r>
          </a:p>
          <a:p>
            <a:br>
              <a:rPr lang="vi-VN" dirty="0">
                <a:highlight>
                  <a:srgbClr val="FFFFFF"/>
                </a:highlight>
              </a:rPr>
            </a:br>
            <a:endParaRPr lang="vi-VN" dirty="0">
              <a:highlight>
                <a:srgbClr val="FFFFFF"/>
              </a:highlight>
            </a:endParaRPr>
          </a:p>
          <a:p>
            <a:r>
              <a:rPr lang="vi-VN" b="1" dirty="0">
                <a:highlight>
                  <a:srgbClr val="FFFFFF"/>
                </a:highlight>
              </a:rPr>
              <a:t>3. Tại sao thạch anh lại "rung" được?</a:t>
            </a:r>
          </a:p>
          <a:p>
            <a:r>
              <a:rPr lang="vi-VN" dirty="0">
                <a:highlight>
                  <a:srgbClr val="FFFFFF"/>
                </a:highlight>
              </a:rPr>
              <a:t>Khi có điện áp đặt vào, tinh thể thạch anh sẽ </a:t>
            </a:r>
            <a:r>
              <a:rPr lang="vi-VN" b="1" dirty="0">
                <a:highlight>
                  <a:srgbClr val="FFFFFF"/>
                </a:highlight>
              </a:rPr>
              <a:t>biến dạng theo chu kỳ</a:t>
            </a:r>
            <a:r>
              <a:rPr lang="vi-VN" dirty="0">
                <a:highlight>
                  <a:srgbClr val="FFFFFF"/>
                </a:highlight>
              </a:rPr>
              <a:t>, co giãn nhẹ nhàng (rung) với tần số tự nhiên của nó (tần số cộng hưởng).</a:t>
            </a:r>
          </a:p>
          <a:p>
            <a:r>
              <a:rPr lang="vi-VN" dirty="0">
                <a:highlight>
                  <a:srgbClr val="FFFFFF"/>
                </a:highlight>
              </a:rPr>
              <a:t>Tần số cộng hưởng này phụ thuộc vào kích thước, hình dạng và cách cắt tinh thể.</a:t>
            </a:r>
          </a:p>
          <a:p>
            <a:r>
              <a:rPr lang="vi-VN" dirty="0">
                <a:highlight>
                  <a:srgbClr val="FFFFFF"/>
                </a:highlight>
              </a:rPr>
              <a:t>Vì tinh thể rất cứng và đàn hồi, nên nó có thể </a:t>
            </a:r>
            <a:r>
              <a:rPr lang="vi-VN" b="1" dirty="0">
                <a:highlight>
                  <a:srgbClr val="FFFFFF"/>
                </a:highlight>
              </a:rPr>
              <a:t>dao động rất ổn định trong thời gian dài</a:t>
            </a:r>
            <a:r>
              <a:rPr lang="vi-VN" dirty="0">
                <a:highlight>
                  <a:srgbClr val="FFFFFF"/>
                </a:highlight>
              </a:rPr>
              <a:t> mà không bị mất năng lượng nhiều.</a:t>
            </a:r>
          </a:p>
          <a:p>
            <a:endParaRPr lang="vi-VN" dirty="0">
              <a:highlight>
                <a:srgbClr val="FFFFFF"/>
              </a:highlight>
            </a:endParaRPr>
          </a:p>
        </p:txBody>
      </p:sp>
      <p:sp>
        <p:nvSpPr>
          <p:cNvPr id="4" name="Slide Number Placeholder 3">
            <a:extLst>
              <a:ext uri="{FF2B5EF4-FFF2-40B4-BE49-F238E27FC236}">
                <a16:creationId xmlns:a16="http://schemas.microsoft.com/office/drawing/2014/main" id="{05C5909F-BBA9-781E-546A-BFB4B990F998}"/>
              </a:ext>
            </a:extLst>
          </p:cNvPr>
          <p:cNvSpPr>
            <a:spLocks noGrp="1"/>
          </p:cNvSpPr>
          <p:nvPr>
            <p:ph type="sldNum" sz="quarter" idx="5"/>
          </p:nvPr>
        </p:nvSpPr>
        <p:spPr/>
        <p:txBody>
          <a:bodyPr/>
          <a:lstStyle/>
          <a:p>
            <a:fld id="{37D01E2C-B751-4C38-A4F8-4A97733E0BA7}" type="slidenum">
              <a:rPr lang="en-US" smtClean="0"/>
              <a:t>20</a:t>
            </a:fld>
            <a:endParaRPr lang="en-US"/>
          </a:p>
        </p:txBody>
      </p:sp>
    </p:spTree>
    <p:extLst>
      <p:ext uri="{BB962C8B-B14F-4D97-AF65-F5344CB8AC3E}">
        <p14:creationId xmlns:p14="http://schemas.microsoft.com/office/powerpoint/2010/main" val="3661235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9B39B-9CF9-017D-CCDD-8A2F3B961E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232711-97E7-5EB2-CDD4-CBD9AB7D69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08B32F-EF46-CE76-2346-5D5090EA8AB7}"/>
              </a:ext>
            </a:extLst>
          </p:cNvPr>
          <p:cNvSpPr>
            <a:spLocks noGrp="1"/>
          </p:cNvSpPr>
          <p:nvPr>
            <p:ph type="body" idx="1"/>
          </p:nvPr>
        </p:nvSpPr>
        <p:spPr/>
        <p:txBody>
          <a:bodyPr/>
          <a:lstStyle/>
          <a:p>
            <a:r>
              <a:rPr lang="vi-VN" b="1" dirty="0">
                <a:highlight>
                  <a:srgbClr val="FFFFFF"/>
                </a:highlight>
              </a:rPr>
              <a:t>1. Cấu tạo của thạch anh</a:t>
            </a:r>
          </a:p>
          <a:p>
            <a:r>
              <a:rPr lang="vi-VN" dirty="0">
                <a:highlight>
                  <a:srgbClr val="FFFFFF"/>
                </a:highlight>
              </a:rPr>
              <a:t>Thạch anh (quartz) là một loại </a:t>
            </a:r>
            <a:r>
              <a:rPr lang="vi-VN" b="1" dirty="0">
                <a:highlight>
                  <a:srgbClr val="FFFFFF"/>
                </a:highlight>
              </a:rPr>
              <a:t>tinh thể silicon dioxide (SiO₂)</a:t>
            </a:r>
            <a:r>
              <a:rPr lang="vi-VN" dirty="0">
                <a:highlight>
                  <a:srgbClr val="FFFFFF"/>
                </a:highlight>
              </a:rPr>
              <a:t>, tức là một mạng lưới tinh thể gồm các nguyên tử silic và oxy được liên kết chặt chẽ theo cấu trúc 3 chiều.</a:t>
            </a:r>
          </a:p>
          <a:p>
            <a:r>
              <a:rPr lang="vi-VN" dirty="0">
                <a:highlight>
                  <a:srgbClr val="FFFFFF"/>
                </a:highlight>
              </a:rPr>
              <a:t>Tinh thể này có cấu trúc rất </a:t>
            </a:r>
            <a:r>
              <a:rPr lang="vi-VN" b="1" dirty="0">
                <a:highlight>
                  <a:srgbClr val="FFFFFF"/>
                </a:highlight>
              </a:rPr>
              <a:t>đều đặn, ổn định</a:t>
            </a:r>
            <a:r>
              <a:rPr lang="vi-VN" dirty="0">
                <a:highlight>
                  <a:srgbClr val="FFFFFF"/>
                </a:highlight>
              </a:rPr>
              <a:t> và có tính chất vật lý đặc biệt gọi là </a:t>
            </a:r>
            <a:r>
              <a:rPr lang="vi-VN" b="1" dirty="0">
                <a:highlight>
                  <a:srgbClr val="FFFFFF"/>
                </a:highlight>
              </a:rPr>
              <a:t>hiệu ứng áp điện</a:t>
            </a:r>
            <a:r>
              <a:rPr lang="vi-VN" dirty="0">
                <a:highlight>
                  <a:srgbClr val="FFFFFF"/>
                </a:highlight>
              </a:rPr>
              <a:t>.</a:t>
            </a:r>
          </a:p>
          <a:p>
            <a:br>
              <a:rPr lang="vi-VN" dirty="0">
                <a:highlight>
                  <a:srgbClr val="FFFFFF"/>
                </a:highlight>
              </a:rPr>
            </a:br>
            <a:endParaRPr lang="vi-VN" dirty="0">
              <a:highlight>
                <a:srgbClr val="FFFFFF"/>
              </a:highlight>
            </a:endParaRPr>
          </a:p>
          <a:p>
            <a:r>
              <a:rPr lang="vi-VN" b="1" dirty="0">
                <a:highlight>
                  <a:srgbClr val="FFFFFF"/>
                </a:highlight>
              </a:rPr>
              <a:t>2. Hiệu ứng áp điện là gì?</a:t>
            </a:r>
          </a:p>
          <a:p>
            <a:r>
              <a:rPr lang="vi-VN" dirty="0">
                <a:highlight>
                  <a:srgbClr val="FFFFFF"/>
                </a:highlight>
              </a:rPr>
              <a:t>Khi một tinh thể thạch anh bị </a:t>
            </a:r>
            <a:r>
              <a:rPr lang="vi-VN" b="1" dirty="0">
                <a:highlight>
                  <a:srgbClr val="FFFFFF"/>
                </a:highlight>
              </a:rPr>
              <a:t>ép hoặc kéo cơ học</a:t>
            </a:r>
            <a:r>
              <a:rPr lang="vi-VN" dirty="0">
                <a:highlight>
                  <a:srgbClr val="FFFFFF"/>
                </a:highlight>
              </a:rPr>
              <a:t> (ví dụ như rung động, biến dạng), nó sẽ tạo ra </a:t>
            </a:r>
            <a:r>
              <a:rPr lang="vi-VN" b="1" dirty="0">
                <a:highlight>
                  <a:srgbClr val="FFFFFF"/>
                </a:highlight>
              </a:rPr>
              <a:t>điện áp điện</a:t>
            </a:r>
            <a:r>
              <a:rPr lang="vi-VN" dirty="0">
                <a:highlight>
                  <a:srgbClr val="FFFFFF"/>
                </a:highlight>
              </a:rPr>
              <a:t> trên bề mặt.</a:t>
            </a:r>
          </a:p>
          <a:p>
            <a:r>
              <a:rPr lang="vi-VN" dirty="0">
                <a:highlight>
                  <a:srgbClr val="FFFFFF"/>
                </a:highlight>
              </a:rPr>
              <a:t>Ngược lại, nếu đặt một điện áp lên tinh thể này, nó sẽ </a:t>
            </a:r>
            <a:r>
              <a:rPr lang="vi-VN" b="1" dirty="0">
                <a:highlight>
                  <a:srgbClr val="FFFFFF"/>
                </a:highlight>
              </a:rPr>
              <a:t>bị biến dạng cơ học (co giãn, rung)</a:t>
            </a:r>
            <a:r>
              <a:rPr lang="vi-VN" dirty="0">
                <a:highlight>
                  <a:srgbClr val="FFFFFF"/>
                </a:highlight>
              </a:rPr>
              <a:t> tương ứng.</a:t>
            </a:r>
          </a:p>
          <a:p>
            <a:r>
              <a:rPr lang="vi-VN" dirty="0">
                <a:highlight>
                  <a:srgbClr val="FFFFFF"/>
                </a:highlight>
              </a:rPr>
              <a:t>Hiệu ứng này là do </a:t>
            </a:r>
            <a:r>
              <a:rPr lang="vi-VN" b="1" dirty="0">
                <a:highlight>
                  <a:srgbClr val="FFFFFF"/>
                </a:highlight>
              </a:rPr>
              <a:t>sự lệch tâm các ion bên trong cấu trúc tinh thể</a:t>
            </a:r>
            <a:r>
              <a:rPr lang="vi-VN" dirty="0">
                <a:highlight>
                  <a:srgbClr val="FFFFFF"/>
                </a:highlight>
              </a:rPr>
              <a:t> khi bị điện trường hoặc lực cơ học tác động.</a:t>
            </a:r>
          </a:p>
          <a:p>
            <a:br>
              <a:rPr lang="vi-VN" dirty="0">
                <a:highlight>
                  <a:srgbClr val="FFFFFF"/>
                </a:highlight>
              </a:rPr>
            </a:br>
            <a:endParaRPr lang="vi-VN" dirty="0">
              <a:highlight>
                <a:srgbClr val="FFFFFF"/>
              </a:highlight>
            </a:endParaRPr>
          </a:p>
          <a:p>
            <a:r>
              <a:rPr lang="vi-VN" b="1" dirty="0">
                <a:highlight>
                  <a:srgbClr val="FFFFFF"/>
                </a:highlight>
              </a:rPr>
              <a:t>3. Tại sao thạch anh lại "rung" được?</a:t>
            </a:r>
          </a:p>
          <a:p>
            <a:r>
              <a:rPr lang="vi-VN" dirty="0">
                <a:highlight>
                  <a:srgbClr val="FFFFFF"/>
                </a:highlight>
              </a:rPr>
              <a:t>Khi có điện áp đặt vào, tinh thể thạch anh sẽ </a:t>
            </a:r>
            <a:r>
              <a:rPr lang="vi-VN" b="1" dirty="0">
                <a:highlight>
                  <a:srgbClr val="FFFFFF"/>
                </a:highlight>
              </a:rPr>
              <a:t>biến dạng theo chu kỳ</a:t>
            </a:r>
            <a:r>
              <a:rPr lang="vi-VN" dirty="0">
                <a:highlight>
                  <a:srgbClr val="FFFFFF"/>
                </a:highlight>
              </a:rPr>
              <a:t>, co giãn nhẹ nhàng (rung) với tần số tự nhiên của nó (tần số cộng hưởng).</a:t>
            </a:r>
          </a:p>
          <a:p>
            <a:r>
              <a:rPr lang="vi-VN" dirty="0">
                <a:highlight>
                  <a:srgbClr val="FFFFFF"/>
                </a:highlight>
              </a:rPr>
              <a:t>Tần số cộng hưởng này phụ thuộc vào kích thước, hình dạng và cách cắt tinh thể.</a:t>
            </a:r>
          </a:p>
          <a:p>
            <a:r>
              <a:rPr lang="vi-VN" dirty="0">
                <a:highlight>
                  <a:srgbClr val="FFFFFF"/>
                </a:highlight>
              </a:rPr>
              <a:t>Vì tinh thể rất cứng và đàn hồi, nên nó có thể </a:t>
            </a:r>
            <a:r>
              <a:rPr lang="vi-VN" b="1" dirty="0">
                <a:highlight>
                  <a:srgbClr val="FFFFFF"/>
                </a:highlight>
              </a:rPr>
              <a:t>dao động rất ổn định trong thời gian dài</a:t>
            </a:r>
            <a:r>
              <a:rPr lang="vi-VN" dirty="0">
                <a:highlight>
                  <a:srgbClr val="FFFFFF"/>
                </a:highlight>
              </a:rPr>
              <a:t> mà không bị mất năng lượng nhiều.</a:t>
            </a:r>
          </a:p>
          <a:p>
            <a:endParaRPr lang="vi-VN" dirty="0">
              <a:highlight>
                <a:srgbClr val="FFFFFF"/>
              </a:highlight>
            </a:endParaRPr>
          </a:p>
        </p:txBody>
      </p:sp>
      <p:sp>
        <p:nvSpPr>
          <p:cNvPr id="4" name="Slide Number Placeholder 3">
            <a:extLst>
              <a:ext uri="{FF2B5EF4-FFF2-40B4-BE49-F238E27FC236}">
                <a16:creationId xmlns:a16="http://schemas.microsoft.com/office/drawing/2014/main" id="{AB57A88C-F632-55F7-6F23-24F7470AA9F3}"/>
              </a:ext>
            </a:extLst>
          </p:cNvPr>
          <p:cNvSpPr>
            <a:spLocks noGrp="1"/>
          </p:cNvSpPr>
          <p:nvPr>
            <p:ph type="sldNum" sz="quarter" idx="5"/>
          </p:nvPr>
        </p:nvSpPr>
        <p:spPr/>
        <p:txBody>
          <a:bodyPr/>
          <a:lstStyle/>
          <a:p>
            <a:fld id="{37D01E2C-B751-4C38-A4F8-4A97733E0BA7}" type="slidenum">
              <a:rPr lang="en-US" smtClean="0"/>
              <a:t>21</a:t>
            </a:fld>
            <a:endParaRPr lang="en-US"/>
          </a:p>
        </p:txBody>
      </p:sp>
    </p:spTree>
    <p:extLst>
      <p:ext uri="{BB962C8B-B14F-4D97-AF65-F5344CB8AC3E}">
        <p14:creationId xmlns:p14="http://schemas.microsoft.com/office/powerpoint/2010/main" val="3730991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2745D-7A2F-DCA3-42AA-DDB8A0C406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FD332A-1C29-A17A-30C3-E7C3713D67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52A35A-A48A-73EF-43C0-0A4C8CB7977C}"/>
              </a:ext>
            </a:extLst>
          </p:cNvPr>
          <p:cNvSpPr>
            <a:spLocks noGrp="1"/>
          </p:cNvSpPr>
          <p:nvPr>
            <p:ph type="body" idx="1"/>
          </p:nvPr>
        </p:nvSpPr>
        <p:spPr/>
        <p:txBody>
          <a:bodyPr/>
          <a:lstStyle/>
          <a:p>
            <a:r>
              <a:rPr lang="vi-VN" b="1" dirty="0">
                <a:highlight>
                  <a:srgbClr val="FFFFFF"/>
                </a:highlight>
              </a:rPr>
              <a:t>Tóm tắt nguyên lý hoạt động thạch anh tạo clock</a:t>
            </a:r>
          </a:p>
          <a:p>
            <a:r>
              <a:rPr lang="vi-VN" b="1" dirty="0">
                <a:highlight>
                  <a:srgbClr val="FFFFFF"/>
                </a:highlight>
              </a:rPr>
              <a:t>Cấp điện vào thạch anh:</a:t>
            </a:r>
            <a:r>
              <a:rPr lang="vi-VN" dirty="0">
                <a:highlight>
                  <a:srgbClr val="FFFFFF"/>
                </a:highlight>
              </a:rPr>
              <a:t> Mạch bên trong vi điều khiển cấp một tín hiệu điện nhỏ vào tinh thể thạch anh.</a:t>
            </a:r>
          </a:p>
          <a:p>
            <a:r>
              <a:rPr lang="vi-VN" b="1" dirty="0">
                <a:highlight>
                  <a:srgbClr val="FFFFFF"/>
                </a:highlight>
              </a:rPr>
              <a:t>Thạch anh dao động cơ học:</a:t>
            </a:r>
            <a:r>
              <a:rPr lang="vi-VN" dirty="0">
                <a:highlight>
                  <a:srgbClr val="FFFFFF"/>
                </a:highlight>
              </a:rPr>
              <a:t> Nhờ hiệu ứng áp điện, thạch anh rung với tần số cố định (16 MHz).</a:t>
            </a:r>
          </a:p>
          <a:p>
            <a:r>
              <a:rPr lang="vi-VN" b="1" dirty="0">
                <a:highlight>
                  <a:srgbClr val="FFFFFF"/>
                </a:highlight>
              </a:rPr>
              <a:t>Phản hồi tín hiệu:</a:t>
            </a:r>
            <a:r>
              <a:rPr lang="vi-VN" dirty="0">
                <a:highlight>
                  <a:srgbClr val="FFFFFF"/>
                </a:highlight>
              </a:rPr>
              <a:t> Dao động cơ học tạo ra tín hiệu điện áp tương ứng, được mạch khuếch đại bên trong chip tiếp nhận và phản hồi.</a:t>
            </a:r>
          </a:p>
          <a:p>
            <a:r>
              <a:rPr lang="vi-VN" b="1" dirty="0">
                <a:highlight>
                  <a:srgbClr val="FFFFFF"/>
                </a:highlight>
              </a:rPr>
              <a:t>Khuếch đại và ổn định dao động:</a:t>
            </a:r>
            <a:r>
              <a:rPr lang="vi-VN" dirty="0">
                <a:highlight>
                  <a:srgbClr val="FFFFFF"/>
                </a:highlight>
              </a:rPr>
              <a:t> Mạch bên trong duy trì và khuếch đại dao động này để tạo thành tín hiệu điện dao động ổn định.</a:t>
            </a:r>
          </a:p>
          <a:p>
            <a:r>
              <a:rPr lang="vi-VN" b="1" dirty="0">
                <a:highlight>
                  <a:srgbClr val="FFFFFF"/>
                </a:highlight>
              </a:rPr>
              <a:t>Chuyển thành xung vuông (clock pulse):</a:t>
            </a:r>
            <a:r>
              <a:rPr lang="vi-VN" dirty="0">
                <a:highlight>
                  <a:srgbClr val="FFFFFF"/>
                </a:highlight>
              </a:rPr>
              <a:t> Tín hiệu dao động analog được biến đổi thành xung vuông đều đặn (clock pulse).</a:t>
            </a:r>
          </a:p>
          <a:p>
            <a:r>
              <a:rPr lang="vi-VN" b="1" dirty="0">
                <a:highlight>
                  <a:srgbClr val="FFFFFF"/>
                </a:highlight>
              </a:rPr>
              <a:t>Clock đồng bộ hoạt động vi điều khiển:</a:t>
            </a:r>
            <a:r>
              <a:rPr lang="vi-VN" dirty="0">
                <a:highlight>
                  <a:srgbClr val="FFFFFF"/>
                </a:highlight>
              </a:rPr>
              <a:t> Xung clock này dùng để đồng bộ hóa và điều khiển chu kỳ xử lý lệnh của vi điều khiển.</a:t>
            </a:r>
            <a:endParaRPr lang="en-US" dirty="0">
              <a:highlight>
                <a:srgbClr val="FFFFFF"/>
              </a:highlight>
            </a:endParaRPr>
          </a:p>
          <a:p>
            <a:endParaRPr lang="en-US" dirty="0">
              <a:highlight>
                <a:srgbClr val="FFFFFF"/>
              </a:highlight>
            </a:endParaRPr>
          </a:p>
          <a:p>
            <a:endParaRPr lang="en-US" dirty="0">
              <a:highlight>
                <a:srgbClr val="FFFFFF"/>
              </a:highlight>
            </a:endParaRPr>
          </a:p>
          <a:p>
            <a:r>
              <a:rPr lang="vi-VN" b="1" dirty="0"/>
              <a:t>3. Nguyên lý hoạt động</a:t>
            </a:r>
          </a:p>
          <a:p>
            <a:r>
              <a:rPr lang="vi-VN" b="1" dirty="0"/>
              <a:t>Khởi động mạch:</a:t>
            </a:r>
            <a:endParaRPr lang="vi-VN" dirty="0"/>
          </a:p>
          <a:p>
            <a:pPr lvl="1"/>
            <a:r>
              <a:rPr lang="vi-VN" dirty="0"/>
              <a:t>Khi cấp điện, mạch bên trong vi điều khiển cung cấp một xung điện nhỏ vào thạch anh qua chân XTAL1.</a:t>
            </a:r>
          </a:p>
          <a:p>
            <a:pPr lvl="1"/>
            <a:r>
              <a:rPr lang="vi-VN" dirty="0"/>
              <a:t>Thạch anh rung cơ học ở tần số cộng hưởng đặc trưng (tần số riêng của tinh thể, ~16 MHz).</a:t>
            </a:r>
          </a:p>
          <a:p>
            <a:r>
              <a:rPr lang="vi-VN" b="1" dirty="0"/>
              <a:t>Phản hồi tích cực:</a:t>
            </a:r>
            <a:endParaRPr lang="vi-VN" dirty="0"/>
          </a:p>
          <a:p>
            <a:pPr lvl="1"/>
            <a:r>
              <a:rPr lang="vi-VN" dirty="0"/>
              <a:t>Dao động cơ học này tạo ra tín hiệu điện áp dao động (áp điện).</a:t>
            </a:r>
          </a:p>
          <a:p>
            <a:pPr lvl="1"/>
            <a:r>
              <a:rPr lang="vi-VN" dirty="0"/>
              <a:t>Tín hiệu này được phản hồi lại vào mạch điện bên trong chip qua chân XTAL2.</a:t>
            </a:r>
          </a:p>
          <a:p>
            <a:pPr lvl="1"/>
            <a:r>
              <a:rPr lang="vi-VN" dirty="0"/>
              <a:t>Mạch khuếch đại tiếp nhận tín hiệu, làm cho dao động trở nên mạnh mẽ và ổn định.</a:t>
            </a:r>
          </a:p>
          <a:p>
            <a:r>
              <a:rPr lang="vi-VN" b="1" dirty="0"/>
              <a:t>Tạo ra tín hiệu xung vuông (clock pulse):</a:t>
            </a:r>
            <a:endParaRPr lang="vi-VN" dirty="0"/>
          </a:p>
          <a:p>
            <a:pPr lvl="1"/>
            <a:r>
              <a:rPr lang="vi-VN" dirty="0"/>
              <a:t>Mạch bên trong vi điều khiển chuyển dao động điện áp sin (tín hiệu analog) từ thạch anh thành tín hiệu xung vuông số.</a:t>
            </a:r>
          </a:p>
          <a:p>
            <a:pPr lvl="1"/>
            <a:r>
              <a:rPr lang="vi-VN" dirty="0"/>
              <a:t>Tín hiệu xung vuông này được dùng làm </a:t>
            </a:r>
            <a:r>
              <a:rPr lang="vi-VN" b="1" dirty="0"/>
              <a:t>clock pulse</a:t>
            </a:r>
            <a:r>
              <a:rPr lang="vi-VN" dirty="0"/>
              <a:t> để điều khiển toàn bộ các hoạt động xử lý bên trong chip.</a:t>
            </a:r>
          </a:p>
          <a:p>
            <a:endParaRPr lang="vi-VN" dirty="0">
              <a:highlight>
                <a:srgbClr val="FFFFFF"/>
              </a:highlight>
            </a:endParaRPr>
          </a:p>
        </p:txBody>
      </p:sp>
      <p:sp>
        <p:nvSpPr>
          <p:cNvPr id="4" name="Slide Number Placeholder 3">
            <a:extLst>
              <a:ext uri="{FF2B5EF4-FFF2-40B4-BE49-F238E27FC236}">
                <a16:creationId xmlns:a16="http://schemas.microsoft.com/office/drawing/2014/main" id="{FB5CC9AD-BF1E-C21F-4FEA-32227D0B8C66}"/>
              </a:ext>
            </a:extLst>
          </p:cNvPr>
          <p:cNvSpPr>
            <a:spLocks noGrp="1"/>
          </p:cNvSpPr>
          <p:nvPr>
            <p:ph type="sldNum" sz="quarter" idx="5"/>
          </p:nvPr>
        </p:nvSpPr>
        <p:spPr/>
        <p:txBody>
          <a:bodyPr/>
          <a:lstStyle/>
          <a:p>
            <a:fld id="{37D01E2C-B751-4C38-A4F8-4A97733E0BA7}" type="slidenum">
              <a:rPr lang="en-US" smtClean="0"/>
              <a:t>22</a:t>
            </a:fld>
            <a:endParaRPr lang="en-US"/>
          </a:p>
        </p:txBody>
      </p:sp>
    </p:spTree>
    <p:extLst>
      <p:ext uri="{BB962C8B-B14F-4D97-AF65-F5344CB8AC3E}">
        <p14:creationId xmlns:p14="http://schemas.microsoft.com/office/powerpoint/2010/main" val="257782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403E5-83B8-1257-C457-05A582C3DE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207332-9520-DF6C-DA4D-2BEABD030B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849183-5B44-6711-759E-725758484114}"/>
              </a:ext>
            </a:extLst>
          </p:cNvPr>
          <p:cNvSpPr>
            <a:spLocks noGrp="1"/>
          </p:cNvSpPr>
          <p:nvPr>
            <p:ph type="body" idx="1"/>
          </p:nvPr>
        </p:nvSpPr>
        <p:spPr/>
        <p:txBody>
          <a:bodyPr/>
          <a:lstStyle/>
          <a:p>
            <a:r>
              <a:rPr lang="vi-VN" b="1" dirty="0">
                <a:highlight>
                  <a:srgbClr val="FFFFFF"/>
                </a:highlight>
              </a:rPr>
              <a:t>📌 Vai trò của Clock Pulse</a:t>
            </a:r>
          </a:p>
          <a:p>
            <a:r>
              <a:rPr lang="vi-VN" b="1" dirty="0">
                <a:highlight>
                  <a:srgbClr val="FFFFFF"/>
                </a:highlight>
              </a:rPr>
              <a:t>Đồng bộ thời gian xử lý</a:t>
            </a:r>
            <a:r>
              <a:rPr lang="vi-VN" dirty="0">
                <a:highlight>
                  <a:srgbClr val="FFFFFF"/>
                </a:highlight>
              </a:rPr>
              <a:t>: Vi điều khiển cần clock để biết khi nào nên đọc/tính toán/ghi dữ liệu.</a:t>
            </a:r>
          </a:p>
          <a:p>
            <a:r>
              <a:rPr lang="vi-VN" b="1" dirty="0">
                <a:highlight>
                  <a:srgbClr val="FFFFFF"/>
                </a:highlight>
              </a:rPr>
              <a:t>Thực thi lệnh</a:t>
            </a:r>
            <a:r>
              <a:rPr lang="vi-VN" dirty="0">
                <a:highlight>
                  <a:srgbClr val="FFFFFF"/>
                </a:highlight>
              </a:rPr>
              <a:t>: Mỗi lệnh máy (machine instruction) cần một số chu kỳ clock nhất định để hoàn thành.</a:t>
            </a:r>
          </a:p>
          <a:p>
            <a:r>
              <a:rPr lang="vi-VN" b="1" dirty="0">
                <a:highlight>
                  <a:srgbClr val="FFFFFF"/>
                </a:highlight>
              </a:rPr>
              <a:t>Quản lý timer/counter</a:t>
            </a:r>
            <a:r>
              <a:rPr lang="vi-VN" dirty="0">
                <a:highlight>
                  <a:srgbClr val="FFFFFF"/>
                </a:highlight>
              </a:rPr>
              <a:t>: Các module timer của vi điều khiển cũng dựa vào clock để hoạt động chính xác.</a:t>
            </a:r>
          </a:p>
          <a:p>
            <a:r>
              <a:rPr lang="vi-VN" b="1" dirty="0">
                <a:highlight>
                  <a:srgbClr val="FFFFFF"/>
                </a:highlight>
              </a:rPr>
              <a:t>Delay chính xác</a:t>
            </a:r>
            <a:r>
              <a:rPr lang="vi-VN" dirty="0">
                <a:highlight>
                  <a:srgbClr val="FFFFFF"/>
                </a:highlight>
              </a:rPr>
              <a:t>: Các hàm như </a:t>
            </a:r>
            <a:r>
              <a:rPr lang="vi-VN" sz="1200" kern="1200" dirty="0">
                <a:solidFill>
                  <a:schemeClr val="tx1"/>
                </a:solidFill>
                <a:highlight>
                  <a:srgbClr val="FFFFFF"/>
                </a:highlight>
                <a:latin typeface="+mn-lt"/>
                <a:ea typeface="+mn-ea"/>
                <a:cs typeface="+mn-cs"/>
              </a:rPr>
              <a:t>delay()</a:t>
            </a:r>
            <a:r>
              <a:rPr lang="vi-VN" dirty="0">
                <a:highlight>
                  <a:srgbClr val="FFFFFF"/>
                </a:highlight>
              </a:rPr>
              <a:t>, </a:t>
            </a:r>
            <a:r>
              <a:rPr lang="vi-VN" sz="1200" kern="1200" dirty="0">
                <a:solidFill>
                  <a:schemeClr val="tx1"/>
                </a:solidFill>
                <a:highlight>
                  <a:srgbClr val="FFFFFF"/>
                </a:highlight>
                <a:latin typeface="+mn-lt"/>
                <a:ea typeface="+mn-ea"/>
                <a:cs typeface="+mn-cs"/>
              </a:rPr>
              <a:t>millis()</a:t>
            </a:r>
            <a:r>
              <a:rPr lang="vi-VN" dirty="0">
                <a:highlight>
                  <a:srgbClr val="FFFFFF"/>
                </a:highlight>
              </a:rPr>
              <a:t> cũng dựa vào xung nhịp để tính thời gian.</a:t>
            </a:r>
            <a:endParaRPr lang="en-US" dirty="0">
              <a:highlight>
                <a:srgbClr val="FFFFFF"/>
              </a:highlight>
            </a:endParaRPr>
          </a:p>
          <a:p>
            <a:endParaRPr lang="en-US" dirty="0">
              <a:highlight>
                <a:srgbClr val="FFFFFF"/>
              </a:highlight>
            </a:endParaRPr>
          </a:p>
          <a:p>
            <a:endParaRPr lang="en-US" dirty="0">
              <a:highlight>
                <a:srgbClr val="FFFFFF"/>
              </a:highlight>
            </a:endParaRPr>
          </a:p>
          <a:p>
            <a:r>
              <a:rPr lang="vi-VN" dirty="0"/>
              <a:t>"⏱️ Với Arduino Uno (16 MHz): Tần số clock là 16 MHz → nghĩa là 16 triệu chu kỳ mỗi giây. Vậy: lua Copy Edit 1 chu kỳ clock = 1 / 16,000,000 giây = 62.5 nanosecond (ns) </a:t>
            </a:r>
            <a:endParaRPr lang="en-US" dirty="0"/>
          </a:p>
          <a:p>
            <a:r>
              <a:rPr lang="vi-VN" dirty="0"/>
              <a:t>🧠 Ví dụ dễ hiểu: </a:t>
            </a:r>
            <a:endParaRPr lang="en-US" dirty="0"/>
          </a:p>
          <a:p>
            <a:r>
              <a:rPr lang="vi-VN" dirty="0"/>
              <a:t>Giả sử một lệnh trong vi điều khiển cần 4 chu kỳ clock để thực hiện: </a:t>
            </a:r>
            <a:endParaRPr lang="en-US" dirty="0"/>
          </a:p>
          <a:p>
            <a:r>
              <a:rPr lang="vi-VN" dirty="0"/>
              <a:t>Vậy thời gian thực hiện lệnh đó là: Copy Edit 4 × 62.5 ns = 250 ns (nanosecond)</a:t>
            </a:r>
            <a:endParaRPr lang="vi-VN" b="1" dirty="0">
              <a:highlight>
                <a:srgbClr val="FFFFFF"/>
              </a:highlight>
            </a:endParaRPr>
          </a:p>
        </p:txBody>
      </p:sp>
      <p:sp>
        <p:nvSpPr>
          <p:cNvPr id="4" name="Slide Number Placeholder 3">
            <a:extLst>
              <a:ext uri="{FF2B5EF4-FFF2-40B4-BE49-F238E27FC236}">
                <a16:creationId xmlns:a16="http://schemas.microsoft.com/office/drawing/2014/main" id="{5608BEFA-736B-98B2-FC27-165285288573}"/>
              </a:ext>
            </a:extLst>
          </p:cNvPr>
          <p:cNvSpPr>
            <a:spLocks noGrp="1"/>
          </p:cNvSpPr>
          <p:nvPr>
            <p:ph type="sldNum" sz="quarter" idx="5"/>
          </p:nvPr>
        </p:nvSpPr>
        <p:spPr/>
        <p:txBody>
          <a:bodyPr/>
          <a:lstStyle/>
          <a:p>
            <a:fld id="{37D01E2C-B751-4C38-A4F8-4A97733E0BA7}" type="slidenum">
              <a:rPr lang="en-US" smtClean="0"/>
              <a:t>23</a:t>
            </a:fld>
            <a:endParaRPr lang="en-US"/>
          </a:p>
        </p:txBody>
      </p:sp>
    </p:spTree>
    <p:extLst>
      <p:ext uri="{BB962C8B-B14F-4D97-AF65-F5344CB8AC3E}">
        <p14:creationId xmlns:p14="http://schemas.microsoft.com/office/powerpoint/2010/main" val="3928934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5C043-BA51-FA38-CBCF-1F016A7D82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A2FB67-C6E6-2A4B-012C-FF36D640D0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17A79E-286B-E2B1-8493-2DD6E5517754}"/>
              </a:ext>
            </a:extLst>
          </p:cNvPr>
          <p:cNvSpPr>
            <a:spLocks noGrp="1"/>
          </p:cNvSpPr>
          <p:nvPr>
            <p:ph type="body" idx="1"/>
          </p:nvPr>
        </p:nvSpPr>
        <p:spPr/>
        <p:txBody>
          <a:bodyPr/>
          <a:lstStyle/>
          <a:p>
            <a:r>
              <a:rPr lang="vi-VN" dirty="0"/>
              <a:t>ATmega16U2 dùng để làm gì? 👉 Chuyển dữ liệu giữa máy tính và chip chính (ATmega328P) qua cổng USB. </a:t>
            </a:r>
            <a:endParaRPr lang="en-US" dirty="0"/>
          </a:p>
          <a:p>
            <a:r>
              <a:rPr lang="vi-VN" dirty="0"/>
              <a:t>🔹 Vì sao cần nó? </a:t>
            </a:r>
            <a:endParaRPr lang="en-US" dirty="0"/>
          </a:p>
          <a:p>
            <a:r>
              <a:rPr lang="vi-VN" dirty="0"/>
              <a:t>Máy tính không hiểu UART (Serial). </a:t>
            </a:r>
            <a:endParaRPr lang="en-US" dirty="0"/>
          </a:p>
          <a:p>
            <a:r>
              <a:rPr lang="vi-VN" dirty="0"/>
              <a:t>ATmega328P không hiểu USB. </a:t>
            </a:r>
            <a:endParaRPr lang="en-US" dirty="0"/>
          </a:p>
          <a:p>
            <a:r>
              <a:rPr lang="vi-VN" dirty="0"/>
              <a:t>ATmega16U2 giúp 2 bên hiểu nhau. </a:t>
            </a:r>
            <a:endParaRPr lang="en-US" dirty="0"/>
          </a:p>
          <a:p>
            <a:r>
              <a:rPr lang="vi-VN" dirty="0"/>
              <a:t>🔹 Nó làm những việc gì? Vai trò Giải thích ngắn</a:t>
            </a:r>
            <a:endParaRPr lang="en-US" dirty="0"/>
          </a:p>
          <a:p>
            <a:r>
              <a:rPr lang="vi-VN" dirty="0"/>
              <a:t> 🔁 USB &lt;-&gt; Serial Giúp máy tính nói chuyện với chip chính </a:t>
            </a:r>
            <a:endParaRPr lang="en-US" dirty="0"/>
          </a:p>
          <a:p>
            <a:r>
              <a:rPr lang="vi-VN" dirty="0"/>
              <a:t>🧠 Nạp code Cho phép nạp chương trình từ máy tính vào chip </a:t>
            </a:r>
            <a:endParaRPr lang="en-US" dirty="0"/>
          </a:p>
          <a:p>
            <a:r>
              <a:rPr lang="vi-VN" dirty="0"/>
              <a:t>💻 Cổng COM ảo Tạo cổng COM để máy tính giao tiếp dễ dàng tieneg anh </a:t>
            </a:r>
          </a:p>
        </p:txBody>
      </p:sp>
      <p:sp>
        <p:nvSpPr>
          <p:cNvPr id="4" name="Slide Number Placeholder 3">
            <a:extLst>
              <a:ext uri="{FF2B5EF4-FFF2-40B4-BE49-F238E27FC236}">
                <a16:creationId xmlns:a16="http://schemas.microsoft.com/office/drawing/2014/main" id="{0CE0B8C4-649E-60DD-3353-BE59831B2FC4}"/>
              </a:ext>
            </a:extLst>
          </p:cNvPr>
          <p:cNvSpPr>
            <a:spLocks noGrp="1"/>
          </p:cNvSpPr>
          <p:nvPr>
            <p:ph type="sldNum" sz="quarter" idx="5"/>
          </p:nvPr>
        </p:nvSpPr>
        <p:spPr/>
        <p:txBody>
          <a:bodyPr/>
          <a:lstStyle/>
          <a:p>
            <a:fld id="{37D01E2C-B751-4C38-A4F8-4A97733E0BA7}" type="slidenum">
              <a:rPr lang="en-US" smtClean="0"/>
              <a:t>24</a:t>
            </a:fld>
            <a:endParaRPr lang="en-US"/>
          </a:p>
        </p:txBody>
      </p:sp>
    </p:spTree>
    <p:extLst>
      <p:ext uri="{BB962C8B-B14F-4D97-AF65-F5344CB8AC3E}">
        <p14:creationId xmlns:p14="http://schemas.microsoft.com/office/powerpoint/2010/main" val="3963185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84D8A-0905-1656-33B2-912EE7C468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EEAB34-DD37-03D5-0616-F92454510F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37B885-4DC0-EF96-BE1D-837F0FA8DDCB}"/>
              </a:ext>
            </a:extLst>
          </p:cNvPr>
          <p:cNvSpPr>
            <a:spLocks noGrp="1"/>
          </p:cNvSpPr>
          <p:nvPr>
            <p:ph type="body" idx="1"/>
          </p:nvPr>
        </p:nvSpPr>
        <p:spPr/>
        <p:txBody>
          <a:bodyPr/>
          <a:lstStyle/>
          <a:p>
            <a:r>
              <a:rPr lang="vi-VN" dirty="0"/>
              <a:t>⚠️ Vì sao ATmega16U2 làm được USB, mà ATmega328P thì không? </a:t>
            </a:r>
            <a:endParaRPr lang="en-US" dirty="0"/>
          </a:p>
          <a:p>
            <a:r>
              <a:rPr lang="vi-VN" dirty="0"/>
              <a:t>🔹 1. ATmega16U2 có phần cứng USB tích hợp Nó có mạch giao tiếp USB (USB hardware interface) bên trong chip. Có thể nối trực tiếp với cổng USB và nói chuyện với máy tính theo chuẩn USB. </a:t>
            </a:r>
            <a:endParaRPr lang="en-US" dirty="0"/>
          </a:p>
          <a:p>
            <a:r>
              <a:rPr lang="vi-VN" dirty="0"/>
              <a:t>🔸 Trong khi đó: ATmega328P KHÔNG có phần cứng USB. Nó chỉ hỗ trợ UART (Serial) – không đủ để tự nói chuyện với máy tính qua USB. </a:t>
            </a:r>
            <a:endParaRPr lang="en-US" dirty="0"/>
          </a:p>
          <a:p>
            <a:r>
              <a:rPr lang="vi-VN" dirty="0"/>
              <a:t>🔹 2. ATmega16U2 được thiết kế để làm USB Nó được Atmel (nay là Microchip) thiết kế để dùng trong các ứng dụng giao tiếp USB. Có thể chạy firmware như USB-to-Serial, HID, MIDI... </a:t>
            </a:r>
            <a:endParaRPr lang="en-US" dirty="0"/>
          </a:p>
          <a:p>
            <a:r>
              <a:rPr lang="vi-VN" dirty="0"/>
              <a:t>🔸 ATmega328P thì: Thiết kế cho xử lý chính, điều khiển thiết bị, không phải để làm việc với USB. </a:t>
            </a:r>
            <a:endParaRPr lang="en-US" dirty="0"/>
          </a:p>
          <a:p>
            <a:endParaRPr lang="en-US" dirty="0"/>
          </a:p>
          <a:p>
            <a:r>
              <a:rPr lang="vi-VN" dirty="0"/>
              <a:t>🧠 Ví dụ dễ hiểu: Chip Giống như Làm được gì?</a:t>
            </a:r>
            <a:endParaRPr lang="en-US" dirty="0"/>
          </a:p>
          <a:p>
            <a:endParaRPr lang="en-US" dirty="0"/>
          </a:p>
          <a:p>
            <a:r>
              <a:rPr lang="vi-VN" dirty="0"/>
              <a:t> ATmega16U2 Người biết nói tiếng USB và Serial Đứng giữa máy tính và chip chính để dịch ATmega328P Người chỉ biết nói Serial Không hiểu USB, cần người phiên dịch (ATmega16U2</a:t>
            </a:r>
            <a:r>
              <a:rPr lang="en-US" dirty="0"/>
              <a:t>)</a:t>
            </a:r>
            <a:endParaRPr lang="vi-VN" dirty="0"/>
          </a:p>
        </p:txBody>
      </p:sp>
      <p:sp>
        <p:nvSpPr>
          <p:cNvPr id="4" name="Slide Number Placeholder 3">
            <a:extLst>
              <a:ext uri="{FF2B5EF4-FFF2-40B4-BE49-F238E27FC236}">
                <a16:creationId xmlns:a16="http://schemas.microsoft.com/office/drawing/2014/main" id="{EE320B07-C09C-B06D-913F-5AF3371B4CE3}"/>
              </a:ext>
            </a:extLst>
          </p:cNvPr>
          <p:cNvSpPr>
            <a:spLocks noGrp="1"/>
          </p:cNvSpPr>
          <p:nvPr>
            <p:ph type="sldNum" sz="quarter" idx="5"/>
          </p:nvPr>
        </p:nvSpPr>
        <p:spPr/>
        <p:txBody>
          <a:bodyPr/>
          <a:lstStyle/>
          <a:p>
            <a:fld id="{37D01E2C-B751-4C38-A4F8-4A97733E0BA7}" type="slidenum">
              <a:rPr lang="en-US" smtClean="0"/>
              <a:t>25</a:t>
            </a:fld>
            <a:endParaRPr lang="en-US"/>
          </a:p>
        </p:txBody>
      </p:sp>
    </p:spTree>
    <p:extLst>
      <p:ext uri="{BB962C8B-B14F-4D97-AF65-F5344CB8AC3E}">
        <p14:creationId xmlns:p14="http://schemas.microsoft.com/office/powerpoint/2010/main" val="1958617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53D34-7EB8-40DC-E557-0EEC03AF93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EDAE73-0179-1EB5-8583-7BD5AAFEA7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8FFE6F-9430-355B-DEFC-F1CA61CB5C50}"/>
              </a:ext>
            </a:extLst>
          </p:cNvPr>
          <p:cNvSpPr>
            <a:spLocks noGrp="1"/>
          </p:cNvSpPr>
          <p:nvPr>
            <p:ph type="body" idx="1"/>
          </p:nvPr>
        </p:nvSpPr>
        <p:spPr/>
        <p:txBody>
          <a:bodyPr/>
          <a:lstStyle/>
          <a:p>
            <a:r>
              <a:rPr lang="vi-VN" sz="1200" b="1" i="0" kern="1200" dirty="0">
                <a:solidFill>
                  <a:schemeClr val="tx1"/>
                </a:solidFill>
                <a:effectLst/>
                <a:latin typeface="+mn-lt"/>
                <a:ea typeface="+mn-ea"/>
                <a:cs typeface="+mn-cs"/>
              </a:rPr>
              <a:t>GPIO module là gì?</a:t>
            </a:r>
          </a:p>
          <a:p>
            <a:r>
              <a:rPr lang="vi-VN" sz="1200" b="1" i="0" kern="1200" dirty="0">
                <a:solidFill>
                  <a:schemeClr val="tx1"/>
                </a:solidFill>
                <a:effectLst/>
                <a:latin typeface="+mn-lt"/>
                <a:ea typeface="+mn-ea"/>
                <a:cs typeface="+mn-cs"/>
              </a:rPr>
              <a:t>GPIO</a:t>
            </a:r>
            <a:r>
              <a:rPr lang="vi-VN" sz="1200" b="0" i="0" kern="1200" dirty="0">
                <a:solidFill>
                  <a:schemeClr val="tx1"/>
                </a:solidFill>
                <a:effectLst/>
                <a:latin typeface="+mn-lt"/>
                <a:ea typeface="+mn-ea"/>
                <a:cs typeface="+mn-cs"/>
              </a:rPr>
              <a:t> là viết tắt của </a:t>
            </a:r>
            <a:r>
              <a:rPr lang="vi-VN" sz="1200" b="1" i="0" kern="1200" dirty="0">
                <a:solidFill>
                  <a:schemeClr val="tx1"/>
                </a:solidFill>
                <a:effectLst/>
                <a:latin typeface="+mn-lt"/>
                <a:ea typeface="+mn-ea"/>
                <a:cs typeface="+mn-cs"/>
              </a:rPr>
              <a:t>General Purpose Input/Output</a:t>
            </a:r>
            <a:r>
              <a:rPr lang="vi-VN" sz="1200" b="0" i="0" kern="1200" dirty="0">
                <a:solidFill>
                  <a:schemeClr val="tx1"/>
                </a:solidFill>
                <a:effectLst/>
                <a:latin typeface="+mn-lt"/>
                <a:ea typeface="+mn-ea"/>
                <a:cs typeface="+mn-cs"/>
              </a:rPr>
              <a:t> (tạm dịch: Cổng vào/ra đa năng).</a:t>
            </a:r>
          </a:p>
          <a:p>
            <a:r>
              <a:rPr lang="vi-VN" sz="1200" b="1" i="0" kern="1200" dirty="0">
                <a:solidFill>
                  <a:schemeClr val="tx1"/>
                </a:solidFill>
                <a:effectLst/>
                <a:latin typeface="+mn-lt"/>
                <a:ea typeface="+mn-ea"/>
                <a:cs typeface="+mn-cs"/>
              </a:rPr>
              <a:t>GPIO module</a:t>
            </a:r>
            <a:r>
              <a:rPr lang="vi-VN" sz="1200" b="0" i="0" kern="1200" dirty="0">
                <a:solidFill>
                  <a:schemeClr val="tx1"/>
                </a:solidFill>
                <a:effectLst/>
                <a:latin typeface="+mn-lt"/>
                <a:ea typeface="+mn-ea"/>
                <a:cs typeface="+mn-cs"/>
              </a:rPr>
              <a:t> là một phần cứng hoặc thư viện phần mềm cho phép bạn điều khiển các chân GPIO trên vi điều khiển, bo mạch như Arduino, Raspberry Pi, ESP32, v.v.</a:t>
            </a:r>
          </a:p>
          <a:p>
            <a:r>
              <a:rPr lang="vi-VN" sz="1200" b="1" i="0" kern="1200" dirty="0">
                <a:solidFill>
                  <a:schemeClr val="tx1"/>
                </a:solidFill>
                <a:effectLst/>
                <a:latin typeface="+mn-lt"/>
                <a:ea typeface="+mn-ea"/>
                <a:cs typeface="+mn-cs"/>
              </a:rPr>
              <a:t>Chức năng của GPIO:</a:t>
            </a:r>
          </a:p>
          <a:p>
            <a:r>
              <a:rPr lang="vi-VN" sz="1200" b="1" i="0" kern="1200" dirty="0">
                <a:solidFill>
                  <a:schemeClr val="tx1"/>
                </a:solidFill>
                <a:effectLst/>
                <a:latin typeface="+mn-lt"/>
                <a:ea typeface="+mn-ea"/>
                <a:cs typeface="+mn-cs"/>
              </a:rPr>
              <a:t>Input (Nhận tín hiệu):</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Đọc tín hiệu từ cảm biến, nút nhấn, công tắc, v.v.</a:t>
            </a:r>
          </a:p>
          <a:p>
            <a:r>
              <a:rPr lang="vi-VN" sz="1200" b="1" i="0" kern="1200" dirty="0">
                <a:solidFill>
                  <a:schemeClr val="tx1"/>
                </a:solidFill>
                <a:effectLst/>
                <a:latin typeface="+mn-lt"/>
                <a:ea typeface="+mn-ea"/>
                <a:cs typeface="+mn-cs"/>
              </a:rPr>
              <a:t>Output (Xuất tín hiệu):</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Điều khiển thiết bị như đèn LED, relay, động cơ, v.v.</a:t>
            </a:r>
          </a:p>
          <a:p>
            <a:r>
              <a:rPr lang="vi-VN" sz="1200" b="1" i="0" kern="1200" dirty="0">
                <a:solidFill>
                  <a:schemeClr val="tx1"/>
                </a:solidFill>
                <a:effectLst/>
                <a:latin typeface="+mn-lt"/>
                <a:ea typeface="+mn-ea"/>
                <a:cs typeface="+mn-cs"/>
              </a:rPr>
              <a:t>Ví dụ:</a:t>
            </a:r>
          </a:p>
          <a:p>
            <a:r>
              <a:rPr lang="vi-VN" sz="1200" b="0" i="0" kern="1200" dirty="0">
                <a:solidFill>
                  <a:schemeClr val="tx1"/>
                </a:solidFill>
                <a:effectLst/>
                <a:latin typeface="+mn-lt"/>
                <a:ea typeface="+mn-ea"/>
                <a:cs typeface="+mn-cs"/>
              </a:rPr>
              <a:t>Trên </a:t>
            </a:r>
            <a:r>
              <a:rPr lang="vi-VN" sz="1200" b="1" i="0" kern="1200" dirty="0">
                <a:solidFill>
                  <a:schemeClr val="tx1"/>
                </a:solidFill>
                <a:effectLst/>
                <a:latin typeface="+mn-lt"/>
                <a:ea typeface="+mn-ea"/>
                <a:cs typeface="+mn-cs"/>
              </a:rPr>
              <a:t>Raspberry Pi</a:t>
            </a:r>
            <a:r>
              <a:rPr lang="vi-VN" sz="1200" b="0" i="0" kern="1200" dirty="0">
                <a:solidFill>
                  <a:schemeClr val="tx1"/>
                </a:solidFill>
                <a:effectLst/>
                <a:latin typeface="+mn-lt"/>
                <a:ea typeface="+mn-ea"/>
                <a:cs typeface="+mn-cs"/>
              </a:rPr>
              <a:t>, module phần mềm RPi.GPIO trong Python giúp bạn lập trình để đọc/ghi tín hiệu từ các chân GPIO.</a:t>
            </a:r>
          </a:p>
          <a:p>
            <a:r>
              <a:rPr lang="vi-VN" sz="1200" b="0" i="0" kern="1200" dirty="0">
                <a:solidFill>
                  <a:schemeClr val="tx1"/>
                </a:solidFill>
                <a:effectLst/>
                <a:latin typeface="+mn-lt"/>
                <a:ea typeface="+mn-ea"/>
                <a:cs typeface="+mn-cs"/>
              </a:rPr>
              <a:t>Trên </a:t>
            </a:r>
            <a:r>
              <a:rPr lang="vi-VN" sz="1200" b="1" i="0" kern="1200" dirty="0">
                <a:solidFill>
                  <a:schemeClr val="tx1"/>
                </a:solidFill>
                <a:effectLst/>
                <a:latin typeface="+mn-lt"/>
                <a:ea typeface="+mn-ea"/>
                <a:cs typeface="+mn-cs"/>
              </a:rPr>
              <a:t>Arduino</a:t>
            </a:r>
            <a:r>
              <a:rPr lang="vi-VN" sz="1200" b="0" i="0" kern="1200" dirty="0">
                <a:solidFill>
                  <a:schemeClr val="tx1"/>
                </a:solidFill>
                <a:effectLst/>
                <a:latin typeface="+mn-lt"/>
                <a:ea typeface="+mn-ea"/>
                <a:cs typeface="+mn-cs"/>
              </a:rPr>
              <a:t>, các chân digital và analog đều có thể dùng làm GPIO.</a:t>
            </a:r>
          </a:p>
          <a:p>
            <a:r>
              <a:rPr lang="vi-VN" sz="1200" b="1" i="0" kern="1200" dirty="0">
                <a:solidFill>
                  <a:schemeClr val="tx1"/>
                </a:solidFill>
                <a:effectLst/>
                <a:latin typeface="+mn-lt"/>
                <a:ea typeface="+mn-ea"/>
                <a:cs typeface="+mn-cs"/>
              </a:rPr>
              <a:t>Tóm lại:</a:t>
            </a:r>
          </a:p>
          <a:p>
            <a:r>
              <a:rPr lang="vi-VN" sz="1200" b="1" i="0" kern="1200">
                <a:solidFill>
                  <a:schemeClr val="tx1"/>
                </a:solidFill>
                <a:effectLst/>
                <a:latin typeface="+mn-lt"/>
                <a:ea typeface="+mn-ea"/>
                <a:cs typeface="+mn-cs"/>
              </a:rPr>
              <a:t>GPIO module</a:t>
            </a:r>
            <a:r>
              <a:rPr lang="vi-VN" sz="1200" b="0" i="0" kern="1200">
                <a:solidFill>
                  <a:schemeClr val="tx1"/>
                </a:solidFill>
                <a:effectLst/>
                <a:latin typeface="+mn-lt"/>
                <a:ea typeface="+mn-ea"/>
                <a:cs typeface="+mn-cs"/>
              </a:rPr>
              <a:t> là công cụ (phần cứng hoặc phần mềm) giúp bạn giao tiếp với các chân vào/ra trên bo mạch, để kết nối và điều khiển các thiết bị ngoại vi.</a:t>
            </a:r>
          </a:p>
        </p:txBody>
      </p:sp>
      <p:sp>
        <p:nvSpPr>
          <p:cNvPr id="4" name="Slide Number Placeholder 3">
            <a:extLst>
              <a:ext uri="{FF2B5EF4-FFF2-40B4-BE49-F238E27FC236}">
                <a16:creationId xmlns:a16="http://schemas.microsoft.com/office/drawing/2014/main" id="{D7C55A9B-0F7A-886E-A38C-DF30EC995D6A}"/>
              </a:ext>
            </a:extLst>
          </p:cNvPr>
          <p:cNvSpPr>
            <a:spLocks noGrp="1"/>
          </p:cNvSpPr>
          <p:nvPr>
            <p:ph type="sldNum" sz="quarter" idx="5"/>
          </p:nvPr>
        </p:nvSpPr>
        <p:spPr/>
        <p:txBody>
          <a:bodyPr/>
          <a:lstStyle/>
          <a:p>
            <a:fld id="{37D01E2C-B751-4C38-A4F8-4A97733E0BA7}" type="slidenum">
              <a:rPr lang="en-US" smtClean="0"/>
              <a:t>26</a:t>
            </a:fld>
            <a:endParaRPr lang="en-US"/>
          </a:p>
        </p:txBody>
      </p:sp>
    </p:spTree>
    <p:extLst>
      <p:ext uri="{BB962C8B-B14F-4D97-AF65-F5344CB8AC3E}">
        <p14:creationId xmlns:p14="http://schemas.microsoft.com/office/powerpoint/2010/main" val="782118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02C93-5497-2830-8734-1163E3040A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E4AECE-CE25-93E5-E4A3-4E557E74B4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B138B8-0E2D-02BC-1EB1-3D1F65790339}"/>
              </a:ext>
            </a:extLst>
          </p:cNvPr>
          <p:cNvSpPr>
            <a:spLocks noGrp="1"/>
          </p:cNvSpPr>
          <p:nvPr>
            <p:ph type="body" idx="1"/>
          </p:nvPr>
        </p:nvSpPr>
        <p:spPr/>
        <p:txBody>
          <a:bodyPr/>
          <a:lstStyle/>
          <a:p>
            <a:r>
              <a:rPr lang="vi-VN" sz="1200" b="0" i="0" kern="1200" dirty="0">
                <a:solidFill>
                  <a:schemeClr val="tx1"/>
                </a:solidFill>
                <a:effectLst/>
                <a:latin typeface="+mn-lt"/>
                <a:ea typeface="+mn-ea"/>
                <a:cs typeface="+mn-cs"/>
              </a:rPr>
              <a:t>Bạn muốn giải thích ý nghĩa đoạn transcript về các chân digital trên Arduino đúng không? Dưới đây là phần giải thích chi tiết bằng tiếng Việt:</a:t>
            </a:r>
          </a:p>
          <a:p>
            <a:br>
              <a:rPr lang="vi-VN" sz="1200" b="0" i="0" kern="1200" dirty="0">
                <a:solidFill>
                  <a:schemeClr val="tx1"/>
                </a:solidFill>
                <a:effectLst/>
                <a:latin typeface="+mn-lt"/>
                <a:ea typeface="+mn-ea"/>
                <a:cs typeface="+mn-cs"/>
              </a:rPr>
            </a:br>
            <a:endParaRPr lang="vi-VN"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Chân digital là gì?</a:t>
            </a:r>
            <a:endParaRPr lang="vi-VN" sz="1200" b="0" i="0" kern="1200" dirty="0">
              <a:solidFill>
                <a:schemeClr val="tx1"/>
              </a:solidFill>
              <a:effectLst/>
              <a:latin typeface="+mn-lt"/>
              <a:ea typeface="+mn-ea"/>
              <a:cs typeface="+mn-cs"/>
            </a:endParaRPr>
          </a:p>
          <a:p>
            <a:pPr lvl="1"/>
            <a:r>
              <a:rPr lang="vi-VN" sz="1200" b="0" i="0" kern="1200" dirty="0">
                <a:solidFill>
                  <a:schemeClr val="tx1"/>
                </a:solidFill>
                <a:effectLst/>
                <a:latin typeface="+mn-lt"/>
                <a:ea typeface="+mn-ea"/>
                <a:cs typeface="+mn-cs"/>
              </a:rPr>
              <a:t>Chân digital (digital pins) trên Arduino là các chân chỉ nhận hoặc xuất tín hiệu ở hai trạng thái: </a:t>
            </a:r>
            <a:r>
              <a:rPr lang="vi-VN" sz="1200" b="1" i="0" kern="1200" dirty="0">
                <a:solidFill>
                  <a:schemeClr val="tx1"/>
                </a:solidFill>
                <a:effectLst/>
                <a:latin typeface="+mn-lt"/>
                <a:ea typeface="+mn-ea"/>
                <a:cs typeface="+mn-cs"/>
              </a:rPr>
              <a:t>0</a:t>
            </a:r>
            <a:r>
              <a:rPr lang="vi-VN" sz="1200" b="0" i="0" kern="1200" dirty="0">
                <a:solidFill>
                  <a:schemeClr val="tx1"/>
                </a:solidFill>
                <a:effectLst/>
                <a:latin typeface="+mn-lt"/>
                <a:ea typeface="+mn-ea"/>
                <a:cs typeface="+mn-cs"/>
              </a:rPr>
              <a:t> (tắt, LOW, 0V) hoặc </a:t>
            </a:r>
            <a:r>
              <a:rPr lang="vi-VN" sz="1200" b="1" i="0" kern="1200" dirty="0">
                <a:solidFill>
                  <a:schemeClr val="tx1"/>
                </a:solidFill>
                <a:effectLst/>
                <a:latin typeface="+mn-lt"/>
                <a:ea typeface="+mn-ea"/>
                <a:cs typeface="+mn-cs"/>
              </a:rPr>
              <a:t>1</a:t>
            </a:r>
            <a:r>
              <a:rPr lang="vi-VN" sz="1200" b="0" i="0" kern="1200" dirty="0">
                <a:solidFill>
                  <a:schemeClr val="tx1"/>
                </a:solidFill>
                <a:effectLst/>
                <a:latin typeface="+mn-lt"/>
                <a:ea typeface="+mn-ea"/>
                <a:cs typeface="+mn-cs"/>
              </a:rPr>
              <a:t> (bật, HIGH, 5V).</a:t>
            </a:r>
          </a:p>
          <a:p>
            <a:pPr lvl="1"/>
            <a:r>
              <a:rPr lang="vi-VN" sz="1200" b="0" i="0" kern="1200" dirty="0">
                <a:solidFill>
                  <a:schemeClr val="tx1"/>
                </a:solidFill>
                <a:effectLst/>
                <a:latin typeface="+mn-lt"/>
                <a:ea typeface="+mn-ea"/>
                <a:cs typeface="+mn-cs"/>
              </a:rPr>
              <a:t>Ví dụ: Khi điều khiển đèn LED, đèn chỉ có thể bật hoặc tắt.</a:t>
            </a:r>
          </a:p>
          <a:p>
            <a:r>
              <a:rPr lang="vi-VN" sz="1200" b="1" i="0" kern="1200" dirty="0">
                <a:solidFill>
                  <a:schemeClr val="tx1"/>
                </a:solidFill>
                <a:effectLst/>
                <a:latin typeface="+mn-lt"/>
                <a:ea typeface="+mn-ea"/>
                <a:cs typeface="+mn-cs"/>
              </a:rPr>
              <a:t>Số lượng chân digital trên Arduino:</a:t>
            </a:r>
            <a:endParaRPr lang="vi-VN" sz="1200" b="0" i="0" kern="1200" dirty="0">
              <a:solidFill>
                <a:schemeClr val="tx1"/>
              </a:solidFill>
              <a:effectLst/>
              <a:latin typeface="+mn-lt"/>
              <a:ea typeface="+mn-ea"/>
              <a:cs typeface="+mn-cs"/>
            </a:endParaRPr>
          </a:p>
          <a:p>
            <a:pPr lvl="1"/>
            <a:r>
              <a:rPr lang="vi-VN" sz="1200" b="1" i="0" kern="1200" dirty="0">
                <a:solidFill>
                  <a:schemeClr val="tx1"/>
                </a:solidFill>
                <a:effectLst/>
                <a:latin typeface="+mn-lt"/>
                <a:ea typeface="+mn-ea"/>
                <a:cs typeface="+mn-cs"/>
              </a:rPr>
              <a:t>Arduino Uno:</a:t>
            </a:r>
            <a:r>
              <a:rPr lang="vi-VN" sz="1200" b="0" i="0" kern="1200" dirty="0">
                <a:solidFill>
                  <a:schemeClr val="tx1"/>
                </a:solidFill>
                <a:effectLst/>
                <a:latin typeface="+mn-lt"/>
                <a:ea typeface="+mn-ea"/>
                <a:cs typeface="+mn-cs"/>
              </a:rPr>
              <a:t> Có các chân digital từ 0 đến 13.</a:t>
            </a:r>
          </a:p>
          <a:p>
            <a:pPr lvl="1"/>
            <a:r>
              <a:rPr lang="vi-VN" sz="1200" b="1" i="0" kern="1200" dirty="0">
                <a:solidFill>
                  <a:schemeClr val="tx1"/>
                </a:solidFill>
                <a:effectLst/>
                <a:latin typeface="+mn-lt"/>
                <a:ea typeface="+mn-ea"/>
                <a:cs typeface="+mn-cs"/>
              </a:rPr>
              <a:t>Arduino Mega:</a:t>
            </a:r>
            <a:r>
              <a:rPr lang="vi-VN" sz="1200" b="0" i="0" kern="1200" dirty="0">
                <a:solidFill>
                  <a:schemeClr val="tx1"/>
                </a:solidFill>
                <a:effectLst/>
                <a:latin typeface="+mn-lt"/>
                <a:ea typeface="+mn-ea"/>
                <a:cs typeface="+mn-cs"/>
              </a:rPr>
              <a:t> Có các chân digital từ 0 đến 13 và từ 22 đến 53.</a:t>
            </a:r>
          </a:p>
          <a:p>
            <a:r>
              <a:rPr lang="vi-VN" sz="1200" b="1" i="0" kern="1200" dirty="0">
                <a:solidFill>
                  <a:schemeClr val="tx1"/>
                </a:solidFill>
                <a:effectLst/>
                <a:latin typeface="+mn-lt"/>
                <a:ea typeface="+mn-ea"/>
                <a:cs typeface="+mn-cs"/>
              </a:rPr>
              <a:t>Chức năng phụ của một số chân digital:</a:t>
            </a:r>
            <a:endParaRPr lang="vi-VN" sz="1200" b="0" i="0" kern="1200" dirty="0">
              <a:solidFill>
                <a:schemeClr val="tx1"/>
              </a:solidFill>
              <a:effectLst/>
              <a:latin typeface="+mn-lt"/>
              <a:ea typeface="+mn-ea"/>
              <a:cs typeface="+mn-cs"/>
            </a:endParaRPr>
          </a:p>
          <a:p>
            <a:pPr lvl="1"/>
            <a:r>
              <a:rPr lang="vi-VN" sz="1200" b="0" i="0" kern="1200" dirty="0">
                <a:solidFill>
                  <a:schemeClr val="tx1"/>
                </a:solidFill>
                <a:effectLst/>
                <a:latin typeface="+mn-lt"/>
                <a:ea typeface="+mn-ea"/>
                <a:cs typeface="+mn-cs"/>
              </a:rPr>
              <a:t>Một số chân digital còn có chức năng phụ, tùy thuộc vào chương trình nạp vào vi điều khiển.</a:t>
            </a:r>
          </a:p>
          <a:p>
            <a:pPr lvl="1"/>
            <a:r>
              <a:rPr lang="vi-VN" sz="1200" b="0" i="0" kern="1200" dirty="0">
                <a:solidFill>
                  <a:schemeClr val="tx1"/>
                </a:solidFill>
                <a:effectLst/>
                <a:latin typeface="+mn-lt"/>
                <a:ea typeface="+mn-ea"/>
                <a:cs typeface="+mn-cs"/>
              </a:rPr>
              <a:t>Ví dụ: Chân 0 (RX) và chân 1 (TX) dùng cho giao tiếp truyền nhận dữ liệu (serial communication).</a:t>
            </a:r>
          </a:p>
          <a:p>
            <a:r>
              <a:rPr lang="vi-VN" sz="1200" b="1" i="0" kern="1200" dirty="0">
                <a:solidFill>
                  <a:schemeClr val="tx1"/>
                </a:solidFill>
                <a:effectLst/>
                <a:latin typeface="+mn-lt"/>
                <a:ea typeface="+mn-ea"/>
                <a:cs typeface="+mn-cs"/>
              </a:rPr>
              <a:t>Chân PWM (Pulse Width Modulation):</a:t>
            </a:r>
            <a:endParaRPr lang="vi-VN" sz="1200" b="0" i="0" kern="1200" dirty="0">
              <a:solidFill>
                <a:schemeClr val="tx1"/>
              </a:solidFill>
              <a:effectLst/>
              <a:latin typeface="+mn-lt"/>
              <a:ea typeface="+mn-ea"/>
              <a:cs typeface="+mn-cs"/>
            </a:endParaRPr>
          </a:p>
          <a:p>
            <a:pPr lvl="1"/>
            <a:r>
              <a:rPr lang="vi-VN" sz="1200" b="0" i="0" kern="1200" dirty="0">
                <a:solidFill>
                  <a:schemeClr val="tx1"/>
                </a:solidFill>
                <a:effectLst/>
                <a:latin typeface="+mn-lt"/>
                <a:ea typeface="+mn-ea"/>
                <a:cs typeface="+mn-cs"/>
              </a:rPr>
              <a:t>Một số chân digital có thể phát tín hiệu PWM (điều chế độ rộng xung), dùng để điều khiển động cơ, độ sáng đèn LED, v.v.</a:t>
            </a:r>
          </a:p>
          <a:p>
            <a:pPr lvl="1"/>
            <a:r>
              <a:rPr lang="vi-VN" sz="1200" b="1" i="0" kern="1200" dirty="0">
                <a:solidFill>
                  <a:schemeClr val="tx1"/>
                </a:solidFill>
                <a:effectLst/>
                <a:latin typeface="+mn-lt"/>
                <a:ea typeface="+mn-ea"/>
                <a:cs typeface="+mn-cs"/>
              </a:rPr>
              <a:t>Arduino Uno:</a:t>
            </a:r>
            <a:r>
              <a:rPr lang="vi-VN" sz="1200" b="0" i="0" kern="1200" dirty="0">
                <a:solidFill>
                  <a:schemeClr val="tx1"/>
                </a:solidFill>
                <a:effectLst/>
                <a:latin typeface="+mn-lt"/>
                <a:ea typeface="+mn-ea"/>
                <a:cs typeface="+mn-cs"/>
              </a:rPr>
              <a:t> Có 6 chân PWM là 3, 5, 6, 9, 10, 11 (có ký hiệu dấu ngã ~ bên cạnh số chân).</a:t>
            </a:r>
          </a:p>
          <a:p>
            <a:r>
              <a:rPr lang="vi-VN" sz="1200" b="1" i="0" kern="1200" dirty="0">
                <a:solidFill>
                  <a:schemeClr val="tx1"/>
                </a:solidFill>
                <a:effectLst/>
                <a:latin typeface="+mn-lt"/>
                <a:ea typeface="+mn-ea"/>
                <a:cs typeface="+mn-cs"/>
              </a:rPr>
              <a:t>Chân digital có thể làm input hoặc output:</a:t>
            </a:r>
            <a:endParaRPr lang="vi-VN" sz="1200" b="0" i="0" kern="1200" dirty="0">
              <a:solidFill>
                <a:schemeClr val="tx1"/>
              </a:solidFill>
              <a:effectLst/>
              <a:latin typeface="+mn-lt"/>
              <a:ea typeface="+mn-ea"/>
              <a:cs typeface="+mn-cs"/>
            </a:endParaRPr>
          </a:p>
          <a:p>
            <a:pPr lvl="1"/>
            <a:r>
              <a:rPr lang="vi-VN" sz="1200" b="0" i="0" kern="1200" dirty="0">
                <a:solidFill>
                  <a:schemeClr val="tx1"/>
                </a:solidFill>
                <a:effectLst/>
                <a:latin typeface="+mn-lt"/>
                <a:ea typeface="+mn-ea"/>
                <a:cs typeface="+mn-cs"/>
              </a:rPr>
              <a:t>Mỗi chân digital đều có thể cấu hình làm </a:t>
            </a:r>
            <a:r>
              <a:rPr lang="vi-VN" sz="1200" b="1" i="0" kern="1200" dirty="0">
                <a:solidFill>
                  <a:schemeClr val="tx1"/>
                </a:solidFill>
                <a:effectLst/>
                <a:latin typeface="+mn-lt"/>
                <a:ea typeface="+mn-ea"/>
                <a:cs typeface="+mn-cs"/>
              </a:rPr>
              <a:t>input</a:t>
            </a:r>
            <a:r>
              <a:rPr lang="vi-VN" sz="1200" b="0" i="0" kern="1200" dirty="0">
                <a:solidFill>
                  <a:schemeClr val="tx1"/>
                </a:solidFill>
                <a:effectLst/>
                <a:latin typeface="+mn-lt"/>
                <a:ea typeface="+mn-ea"/>
                <a:cs typeface="+mn-cs"/>
              </a:rPr>
              <a:t> (nhận tín hiệu) hoặc </a:t>
            </a:r>
            <a:r>
              <a:rPr lang="vi-VN" sz="1200" b="1" i="0" kern="1200" dirty="0">
                <a:solidFill>
                  <a:schemeClr val="tx1"/>
                </a:solidFill>
                <a:effectLst/>
                <a:latin typeface="+mn-lt"/>
                <a:ea typeface="+mn-ea"/>
                <a:cs typeface="+mn-cs"/>
              </a:rPr>
              <a:t>output</a:t>
            </a:r>
            <a:r>
              <a:rPr lang="vi-VN" sz="1200" b="0" i="0" kern="1200" dirty="0">
                <a:solidFill>
                  <a:schemeClr val="tx1"/>
                </a:solidFill>
                <a:effectLst/>
                <a:latin typeface="+mn-lt"/>
                <a:ea typeface="+mn-ea"/>
                <a:cs typeface="+mn-cs"/>
              </a:rPr>
              <a:t> (xuất tín hiệu).</a:t>
            </a:r>
          </a:p>
          <a:p>
            <a:br>
              <a:rPr lang="vi-VN" sz="1200" b="0" i="0" kern="1200" dirty="0">
                <a:solidFill>
                  <a:schemeClr val="tx1"/>
                </a:solidFill>
                <a:effectLst/>
                <a:latin typeface="+mn-lt"/>
                <a:ea typeface="+mn-ea"/>
                <a:cs typeface="+mn-cs"/>
              </a:rPr>
            </a:br>
            <a:endParaRPr lang="vi-VN"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Tóm lại:</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Các chân digital trên Arduino là các cổng vào/ra cơ bản, chỉ nhận hoặc xuất tín hiệu nhị phân (0 hoặc 1), dùng để điều khiển thiết bị như đèn LED, động cơ, hoặc nhận tín hiệu từ cảm biến. Một số chân có thêm chức năng đặc biệt như giao tiếp hoặc phát PWM.</a:t>
            </a:r>
          </a:p>
        </p:txBody>
      </p:sp>
      <p:sp>
        <p:nvSpPr>
          <p:cNvPr id="4" name="Slide Number Placeholder 3">
            <a:extLst>
              <a:ext uri="{FF2B5EF4-FFF2-40B4-BE49-F238E27FC236}">
                <a16:creationId xmlns:a16="http://schemas.microsoft.com/office/drawing/2014/main" id="{C0A0D250-C9C4-C5B5-2FBD-CB3A8A4A8187}"/>
              </a:ext>
            </a:extLst>
          </p:cNvPr>
          <p:cNvSpPr>
            <a:spLocks noGrp="1"/>
          </p:cNvSpPr>
          <p:nvPr>
            <p:ph type="sldNum" sz="quarter" idx="5"/>
          </p:nvPr>
        </p:nvSpPr>
        <p:spPr/>
        <p:txBody>
          <a:bodyPr/>
          <a:lstStyle/>
          <a:p>
            <a:fld id="{37D01E2C-B751-4C38-A4F8-4A97733E0BA7}" type="slidenum">
              <a:rPr lang="en-US" smtClean="0"/>
              <a:t>27</a:t>
            </a:fld>
            <a:endParaRPr lang="en-US"/>
          </a:p>
        </p:txBody>
      </p:sp>
    </p:spTree>
    <p:extLst>
      <p:ext uri="{BB962C8B-B14F-4D97-AF65-F5344CB8AC3E}">
        <p14:creationId xmlns:p14="http://schemas.microsoft.com/office/powerpoint/2010/main" val="1167961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07224-2BE2-1FA2-B5D3-8B2207C472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C2E08F-AF63-C46C-2F53-526971C5F2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8909F2-8849-8C6C-E318-4BC163488073}"/>
              </a:ext>
            </a:extLst>
          </p:cNvPr>
          <p:cNvSpPr>
            <a:spLocks noGrp="1"/>
          </p:cNvSpPr>
          <p:nvPr>
            <p:ph type="body" idx="1"/>
          </p:nvPr>
        </p:nvSpPr>
        <p:spPr/>
        <p:txBody>
          <a:bodyPr/>
          <a:lstStyle/>
          <a:p>
            <a:r>
              <a:rPr lang="vi-VN" sz="1200" b="1" i="0" kern="1200" dirty="0">
                <a:solidFill>
                  <a:schemeClr val="tx1"/>
                </a:solidFill>
                <a:effectLst/>
                <a:latin typeface="+mn-lt"/>
                <a:ea typeface="+mn-ea"/>
                <a:cs typeface="+mn-cs"/>
              </a:rPr>
              <a:t>Tín hiệu analog là gì?</a:t>
            </a:r>
            <a:endParaRPr lang="vi-VN" sz="1200" b="0" i="0" kern="1200" dirty="0">
              <a:solidFill>
                <a:schemeClr val="tx1"/>
              </a:solidFill>
              <a:effectLst/>
              <a:latin typeface="+mn-lt"/>
              <a:ea typeface="+mn-ea"/>
              <a:cs typeface="+mn-cs"/>
            </a:endParaRPr>
          </a:p>
          <a:p>
            <a:pPr lvl="1"/>
            <a:r>
              <a:rPr lang="vi-VN" sz="1200" b="0" i="0" kern="1200" dirty="0">
                <a:solidFill>
                  <a:schemeClr val="tx1"/>
                </a:solidFill>
                <a:effectLst/>
                <a:latin typeface="+mn-lt"/>
                <a:ea typeface="+mn-ea"/>
                <a:cs typeface="+mn-cs"/>
              </a:rPr>
              <a:t>Tín hiệu analog là tín hiệu có giá trị liên tục, không chỉ đơn giản là bật/tắt như tín hiệu digital.</a:t>
            </a:r>
          </a:p>
          <a:p>
            <a:pPr lvl="1"/>
            <a:r>
              <a:rPr lang="vi-VN" sz="1200" b="0" i="0" kern="1200" dirty="0">
                <a:solidFill>
                  <a:schemeClr val="tx1"/>
                </a:solidFill>
                <a:effectLst/>
                <a:latin typeface="+mn-lt"/>
                <a:ea typeface="+mn-ea"/>
                <a:cs typeface="+mn-cs"/>
              </a:rPr>
              <a:t>Ví dụ:</a:t>
            </a:r>
          </a:p>
          <a:p>
            <a:pPr lvl="2"/>
            <a:r>
              <a:rPr lang="vi-VN" sz="1200" b="1" i="0" kern="1200" dirty="0">
                <a:solidFill>
                  <a:schemeClr val="tx1"/>
                </a:solidFill>
                <a:effectLst/>
                <a:latin typeface="+mn-lt"/>
                <a:ea typeface="+mn-ea"/>
                <a:cs typeface="+mn-cs"/>
              </a:rPr>
              <a:t>Cảm biến nhiệt độ</a:t>
            </a:r>
            <a:r>
              <a:rPr lang="vi-VN" sz="1200" b="0" i="0" kern="1200" dirty="0">
                <a:solidFill>
                  <a:schemeClr val="tx1"/>
                </a:solidFill>
                <a:effectLst/>
                <a:latin typeface="+mn-lt"/>
                <a:ea typeface="+mn-ea"/>
                <a:cs typeface="+mn-cs"/>
              </a:rPr>
              <a:t>: đo được nhiều mức nhiệt khác nhau.</a:t>
            </a:r>
          </a:p>
          <a:p>
            <a:pPr lvl="2"/>
            <a:r>
              <a:rPr lang="vi-VN" sz="1200" b="1" i="0" kern="1200" dirty="0">
                <a:solidFill>
                  <a:schemeClr val="tx1"/>
                </a:solidFill>
                <a:effectLst/>
                <a:latin typeface="+mn-lt"/>
                <a:ea typeface="+mn-ea"/>
                <a:cs typeface="+mn-cs"/>
              </a:rPr>
              <a:t>Cảm biến ánh sáng</a:t>
            </a:r>
            <a:r>
              <a:rPr lang="vi-VN" sz="1200" b="0" i="0" kern="1200" dirty="0">
                <a:solidFill>
                  <a:schemeClr val="tx1"/>
                </a:solidFill>
                <a:effectLst/>
                <a:latin typeface="+mn-lt"/>
                <a:ea typeface="+mn-ea"/>
                <a:cs typeface="+mn-cs"/>
              </a:rPr>
              <a:t>: đo được cường độ sáng thay đổi liên tục.</a:t>
            </a:r>
          </a:p>
          <a:p>
            <a:pPr lvl="2"/>
            <a:r>
              <a:rPr lang="vi-VN" sz="1200" b="1" i="0" kern="1200" dirty="0">
                <a:solidFill>
                  <a:schemeClr val="tx1"/>
                </a:solidFill>
                <a:effectLst/>
                <a:latin typeface="+mn-lt"/>
                <a:ea typeface="+mn-ea"/>
                <a:cs typeface="+mn-cs"/>
              </a:rPr>
              <a:t>Động cơ</a:t>
            </a:r>
            <a:r>
              <a:rPr lang="vi-VN" sz="1200" b="0" i="0" kern="1200" dirty="0">
                <a:solidFill>
                  <a:schemeClr val="tx1"/>
                </a:solidFill>
                <a:effectLst/>
                <a:latin typeface="+mn-lt"/>
                <a:ea typeface="+mn-ea"/>
                <a:cs typeface="+mn-cs"/>
              </a:rPr>
              <a:t>: có thể chạy ở nhiều tốc độ khác nhau.</a:t>
            </a:r>
          </a:p>
          <a:p>
            <a:r>
              <a:rPr lang="vi-VN" sz="1200" b="1" i="0" kern="1200" dirty="0">
                <a:solidFill>
                  <a:schemeClr val="tx1"/>
                </a:solidFill>
                <a:effectLst/>
                <a:latin typeface="+mn-lt"/>
                <a:ea typeface="+mn-ea"/>
                <a:cs typeface="+mn-cs"/>
              </a:rPr>
              <a:t>Các chân analog trên Arduino:</a:t>
            </a:r>
            <a:endParaRPr lang="vi-VN" sz="1200" b="0" i="0" kern="1200" dirty="0">
              <a:solidFill>
                <a:schemeClr val="tx1"/>
              </a:solidFill>
              <a:effectLst/>
              <a:latin typeface="+mn-lt"/>
              <a:ea typeface="+mn-ea"/>
              <a:cs typeface="+mn-cs"/>
            </a:endParaRPr>
          </a:p>
          <a:p>
            <a:pPr lvl="1"/>
            <a:r>
              <a:rPr lang="vi-VN" sz="1200" b="0" i="0" kern="1200" dirty="0">
                <a:solidFill>
                  <a:schemeClr val="tx1"/>
                </a:solidFill>
                <a:effectLst/>
                <a:latin typeface="+mn-lt"/>
                <a:ea typeface="+mn-ea"/>
                <a:cs typeface="+mn-cs"/>
              </a:rPr>
              <a:t>Các chân analog được ký hiệu bằng chữ </a:t>
            </a:r>
            <a:r>
              <a:rPr lang="vi-VN" sz="1200" b="1" i="0" kern="1200" dirty="0">
                <a:solidFill>
                  <a:schemeClr val="tx1"/>
                </a:solidFill>
                <a:effectLst/>
                <a:latin typeface="+mn-lt"/>
                <a:ea typeface="+mn-ea"/>
                <a:cs typeface="+mn-cs"/>
              </a:rPr>
              <a:t>A</a:t>
            </a:r>
            <a:r>
              <a:rPr lang="vi-VN" sz="1200" b="0" i="0" kern="1200" dirty="0">
                <a:solidFill>
                  <a:schemeClr val="tx1"/>
                </a:solidFill>
                <a:effectLst/>
                <a:latin typeface="+mn-lt"/>
                <a:ea typeface="+mn-ea"/>
                <a:cs typeface="+mn-cs"/>
              </a:rPr>
              <a:t> (A0 đến A5 trên Arduino Uno).</a:t>
            </a:r>
          </a:p>
          <a:p>
            <a:pPr lvl="1"/>
            <a:r>
              <a:rPr lang="vi-VN" sz="1200" b="1" i="0" kern="1200" dirty="0">
                <a:solidFill>
                  <a:schemeClr val="tx1"/>
                </a:solidFill>
                <a:effectLst/>
                <a:latin typeface="+mn-lt"/>
                <a:ea typeface="+mn-ea"/>
                <a:cs typeface="+mn-cs"/>
              </a:rPr>
              <a:t>Arduino Uno</a:t>
            </a:r>
            <a:r>
              <a:rPr lang="vi-VN" sz="1200" b="0" i="0" kern="1200" dirty="0">
                <a:solidFill>
                  <a:schemeClr val="tx1"/>
                </a:solidFill>
                <a:effectLst/>
                <a:latin typeface="+mn-lt"/>
                <a:ea typeface="+mn-ea"/>
                <a:cs typeface="+mn-cs"/>
              </a:rPr>
              <a:t>: có 6 chân analog (A0–A5).</a:t>
            </a:r>
          </a:p>
          <a:p>
            <a:pPr lvl="1"/>
            <a:r>
              <a:rPr lang="vi-VN" sz="1200" b="1" i="0" kern="1200" dirty="0">
                <a:solidFill>
                  <a:schemeClr val="tx1"/>
                </a:solidFill>
                <a:effectLst/>
                <a:latin typeface="+mn-lt"/>
                <a:ea typeface="+mn-ea"/>
                <a:cs typeface="+mn-cs"/>
              </a:rPr>
              <a:t>Arduino Mega</a:t>
            </a:r>
            <a:r>
              <a:rPr lang="vi-VN" sz="1200" b="0" i="0" kern="1200" dirty="0">
                <a:solidFill>
                  <a:schemeClr val="tx1"/>
                </a:solidFill>
                <a:effectLst/>
                <a:latin typeface="+mn-lt"/>
                <a:ea typeface="+mn-ea"/>
                <a:cs typeface="+mn-cs"/>
              </a:rPr>
              <a:t>: có 16 chân analog.</a:t>
            </a:r>
          </a:p>
          <a:p>
            <a:r>
              <a:rPr lang="vi-VN" sz="1200" b="1" i="0" kern="1200" dirty="0">
                <a:solidFill>
                  <a:schemeClr val="tx1"/>
                </a:solidFill>
                <a:effectLst/>
                <a:latin typeface="+mn-lt"/>
                <a:ea typeface="+mn-ea"/>
                <a:cs typeface="+mn-cs"/>
              </a:rPr>
              <a:t>Cách hoạt động của chân analog input:</a:t>
            </a:r>
            <a:endParaRPr lang="vi-VN" sz="1200" b="0" i="0" kern="1200" dirty="0">
              <a:solidFill>
                <a:schemeClr val="tx1"/>
              </a:solidFill>
              <a:effectLst/>
              <a:latin typeface="+mn-lt"/>
              <a:ea typeface="+mn-ea"/>
              <a:cs typeface="+mn-cs"/>
            </a:endParaRPr>
          </a:p>
          <a:p>
            <a:pPr lvl="1"/>
            <a:r>
              <a:rPr lang="vi-VN" sz="1200" b="0" i="0" kern="1200" dirty="0">
                <a:solidFill>
                  <a:schemeClr val="tx1"/>
                </a:solidFill>
                <a:effectLst/>
                <a:latin typeface="+mn-lt"/>
                <a:ea typeface="+mn-ea"/>
                <a:cs typeface="+mn-cs"/>
              </a:rPr>
              <a:t>Arduino sử dụng bộ chuyển đổi </a:t>
            </a:r>
            <a:r>
              <a:rPr lang="vi-VN" sz="1200" b="1" i="0" kern="1200" dirty="0">
                <a:solidFill>
                  <a:schemeClr val="tx1"/>
                </a:solidFill>
                <a:effectLst/>
                <a:latin typeface="+mn-lt"/>
                <a:ea typeface="+mn-ea"/>
                <a:cs typeface="+mn-cs"/>
              </a:rPr>
              <a:t>ADC (Analog to Digital Converter)</a:t>
            </a:r>
            <a:r>
              <a:rPr lang="vi-VN" sz="1200" b="0" i="0" kern="1200" dirty="0">
                <a:solidFill>
                  <a:schemeClr val="tx1"/>
                </a:solidFill>
                <a:effectLst/>
                <a:latin typeface="+mn-lt"/>
                <a:ea typeface="+mn-ea"/>
                <a:cs typeface="+mn-cs"/>
              </a:rPr>
              <a:t> để chuyển tín hiệu analog từ cảm biến thành giá trị số mà vi điều khiển có thể xử lý.</a:t>
            </a:r>
          </a:p>
          <a:p>
            <a:pPr lvl="1"/>
            <a:r>
              <a:rPr lang="vi-VN" sz="1200" b="0" i="0" kern="1200" dirty="0">
                <a:solidFill>
                  <a:schemeClr val="tx1"/>
                </a:solidFill>
                <a:effectLst/>
                <a:latin typeface="+mn-lt"/>
                <a:ea typeface="+mn-ea"/>
                <a:cs typeface="+mn-cs"/>
              </a:rPr>
              <a:t>Phần mềm Arduino sẽ đọc giá trị số này để xác định giá trị thực của tín hiệu analog.</a:t>
            </a:r>
          </a:p>
          <a:p>
            <a:r>
              <a:rPr lang="vi-VN" sz="1200" b="1" i="0" kern="1200" dirty="0">
                <a:solidFill>
                  <a:schemeClr val="tx1"/>
                </a:solidFill>
                <a:effectLst/>
                <a:latin typeface="+mn-lt"/>
                <a:ea typeface="+mn-ea"/>
                <a:cs typeface="+mn-cs"/>
              </a:rPr>
              <a:t>Độ phân giải của ADC:</a:t>
            </a:r>
            <a:endParaRPr lang="vi-VN" sz="1200" b="0" i="0" kern="1200" dirty="0">
              <a:solidFill>
                <a:schemeClr val="tx1"/>
              </a:solidFill>
              <a:effectLst/>
              <a:latin typeface="+mn-lt"/>
              <a:ea typeface="+mn-ea"/>
              <a:cs typeface="+mn-cs"/>
            </a:endParaRPr>
          </a:p>
          <a:p>
            <a:pPr lvl="1"/>
            <a:r>
              <a:rPr lang="vi-VN" sz="1200" b="0" i="0" kern="1200" dirty="0">
                <a:solidFill>
                  <a:schemeClr val="tx1"/>
                </a:solidFill>
                <a:effectLst/>
                <a:latin typeface="+mn-lt"/>
                <a:ea typeface="+mn-ea"/>
                <a:cs typeface="+mn-cs"/>
              </a:rPr>
              <a:t>Hầu hết các board Arduino sử dụng ADC 10 bit, nghĩa là:</a:t>
            </a:r>
          </a:p>
          <a:p>
            <a:pPr lvl="2"/>
            <a:r>
              <a:rPr lang="vi-VN" sz="1200" b="0" i="0" kern="1200" dirty="0">
                <a:solidFill>
                  <a:schemeClr val="tx1"/>
                </a:solidFill>
                <a:effectLst/>
                <a:latin typeface="+mn-lt"/>
                <a:ea typeface="+mn-ea"/>
                <a:cs typeface="+mn-cs"/>
              </a:rPr>
              <a:t>Điện áp vào </a:t>
            </a:r>
            <a:r>
              <a:rPr lang="vi-VN" sz="1200" b="1" i="0" kern="1200" dirty="0">
                <a:solidFill>
                  <a:schemeClr val="tx1"/>
                </a:solidFill>
                <a:effectLst/>
                <a:latin typeface="+mn-lt"/>
                <a:ea typeface="+mn-ea"/>
                <a:cs typeface="+mn-cs"/>
              </a:rPr>
              <a:t>0V</a:t>
            </a:r>
            <a:r>
              <a:rPr lang="vi-VN" sz="1200" b="0" i="0" kern="1200" dirty="0">
                <a:solidFill>
                  <a:schemeClr val="tx1"/>
                </a:solidFill>
                <a:effectLst/>
                <a:latin typeface="+mn-lt"/>
                <a:ea typeface="+mn-ea"/>
                <a:cs typeface="+mn-cs"/>
              </a:rPr>
              <a:t> → giá trị số là </a:t>
            </a:r>
            <a:r>
              <a:rPr lang="vi-VN" sz="1200" b="1" i="0" kern="1200" dirty="0">
                <a:solidFill>
                  <a:schemeClr val="tx1"/>
                </a:solidFill>
                <a:effectLst/>
                <a:latin typeface="+mn-lt"/>
                <a:ea typeface="+mn-ea"/>
                <a:cs typeface="+mn-cs"/>
              </a:rPr>
              <a:t>0</a:t>
            </a:r>
            <a:endParaRPr lang="vi-VN" sz="1200" b="0" i="0" kern="1200" dirty="0">
              <a:solidFill>
                <a:schemeClr val="tx1"/>
              </a:solidFill>
              <a:effectLst/>
              <a:latin typeface="+mn-lt"/>
              <a:ea typeface="+mn-ea"/>
              <a:cs typeface="+mn-cs"/>
            </a:endParaRPr>
          </a:p>
          <a:p>
            <a:pPr lvl="2"/>
            <a:r>
              <a:rPr lang="vi-VN" sz="1200" b="0" i="0" kern="1200" dirty="0">
                <a:solidFill>
                  <a:schemeClr val="tx1"/>
                </a:solidFill>
                <a:effectLst/>
                <a:latin typeface="+mn-lt"/>
                <a:ea typeface="+mn-ea"/>
                <a:cs typeface="+mn-cs"/>
              </a:rPr>
              <a:t>Điện áp vào </a:t>
            </a:r>
            <a:r>
              <a:rPr lang="vi-VN" sz="1200" b="1" i="0" kern="1200" dirty="0">
                <a:solidFill>
                  <a:schemeClr val="tx1"/>
                </a:solidFill>
                <a:effectLst/>
                <a:latin typeface="+mn-lt"/>
                <a:ea typeface="+mn-ea"/>
                <a:cs typeface="+mn-cs"/>
              </a:rPr>
              <a:t>5V</a:t>
            </a:r>
            <a:r>
              <a:rPr lang="vi-VN" sz="1200" b="0" i="0" kern="1200" dirty="0">
                <a:solidFill>
                  <a:schemeClr val="tx1"/>
                </a:solidFill>
                <a:effectLst/>
                <a:latin typeface="+mn-lt"/>
                <a:ea typeface="+mn-ea"/>
                <a:cs typeface="+mn-cs"/>
              </a:rPr>
              <a:t> → giá trị số là </a:t>
            </a:r>
            <a:r>
              <a:rPr lang="vi-VN" sz="1200" b="1" i="0" kern="1200" dirty="0">
                <a:solidFill>
                  <a:schemeClr val="tx1"/>
                </a:solidFill>
                <a:effectLst/>
                <a:latin typeface="+mn-lt"/>
                <a:ea typeface="+mn-ea"/>
                <a:cs typeface="+mn-cs"/>
              </a:rPr>
              <a:t>1023</a:t>
            </a:r>
            <a:endParaRPr lang="vi-VN" sz="1200" b="0" i="0" kern="1200" dirty="0">
              <a:solidFill>
                <a:schemeClr val="tx1"/>
              </a:solidFill>
              <a:effectLst/>
              <a:latin typeface="+mn-lt"/>
              <a:ea typeface="+mn-ea"/>
              <a:cs typeface="+mn-cs"/>
            </a:endParaRPr>
          </a:p>
          <a:p>
            <a:pPr lvl="2"/>
            <a:r>
              <a:rPr lang="vi-VN" sz="1200" b="0" i="0" kern="1200" dirty="0">
                <a:solidFill>
                  <a:schemeClr val="tx1"/>
                </a:solidFill>
                <a:effectLst/>
                <a:latin typeface="+mn-lt"/>
                <a:ea typeface="+mn-ea"/>
                <a:cs typeface="+mn-cs"/>
              </a:rPr>
              <a:t>Khoảng giá trị từ </a:t>
            </a:r>
            <a:r>
              <a:rPr lang="vi-VN" sz="1200" b="1" i="0" kern="1200" dirty="0">
                <a:solidFill>
                  <a:schemeClr val="tx1"/>
                </a:solidFill>
                <a:effectLst/>
                <a:latin typeface="+mn-lt"/>
                <a:ea typeface="+mn-ea"/>
                <a:cs typeface="+mn-cs"/>
              </a:rPr>
              <a:t>0 đến 1023</a:t>
            </a:r>
            <a:endParaRPr lang="vi-VN" sz="1200" b="0" i="0" kern="1200" dirty="0">
              <a:solidFill>
                <a:schemeClr val="tx1"/>
              </a:solidFill>
              <a:effectLst/>
              <a:latin typeface="+mn-lt"/>
              <a:ea typeface="+mn-ea"/>
              <a:cs typeface="+mn-cs"/>
            </a:endParaRPr>
          </a:p>
          <a:p>
            <a:r>
              <a:rPr lang="vi-VN" sz="1200" b="1" i="0" kern="1200" dirty="0">
                <a:solidFill>
                  <a:schemeClr val="tx1"/>
                </a:solidFill>
                <a:effectLst/>
                <a:latin typeface="+mn-lt"/>
                <a:ea typeface="+mn-ea"/>
                <a:cs typeface="+mn-cs"/>
              </a:rPr>
              <a:t>Tín hiệu analog output (giả lập):</a:t>
            </a:r>
            <a:endParaRPr lang="vi-VN" sz="1200" b="0" i="0" kern="1200" dirty="0">
              <a:solidFill>
                <a:schemeClr val="tx1"/>
              </a:solidFill>
              <a:effectLst/>
              <a:latin typeface="+mn-lt"/>
              <a:ea typeface="+mn-ea"/>
              <a:cs typeface="+mn-cs"/>
            </a:endParaRPr>
          </a:p>
          <a:p>
            <a:pPr lvl="1"/>
            <a:r>
              <a:rPr lang="vi-VN" sz="1200" b="0" i="0" kern="1200" dirty="0">
                <a:solidFill>
                  <a:schemeClr val="tx1"/>
                </a:solidFill>
                <a:effectLst/>
                <a:latin typeface="+mn-lt"/>
                <a:ea typeface="+mn-ea"/>
                <a:cs typeface="+mn-cs"/>
              </a:rPr>
              <a:t>Để tạo tín hiệu analog đầu ra (ví dụ điều khiển tốc độ động cơ), Arduino sử dụng </a:t>
            </a:r>
            <a:r>
              <a:rPr lang="vi-VN" sz="1200" b="1" i="0" kern="1200" dirty="0">
                <a:solidFill>
                  <a:schemeClr val="tx1"/>
                </a:solidFill>
                <a:effectLst/>
                <a:latin typeface="+mn-lt"/>
                <a:ea typeface="+mn-ea"/>
                <a:cs typeface="+mn-cs"/>
              </a:rPr>
              <a:t>DAC (Digital to Analog Converter)</a:t>
            </a:r>
            <a:r>
              <a:rPr lang="vi-VN" sz="1200" b="0" i="0" kern="1200" dirty="0">
                <a:solidFill>
                  <a:schemeClr val="tx1"/>
                </a:solidFill>
                <a:effectLst/>
                <a:latin typeface="+mn-lt"/>
                <a:ea typeface="+mn-ea"/>
                <a:cs typeface="+mn-cs"/>
              </a:rPr>
              <a:t>, nhưng thực tế thường dùng </a:t>
            </a:r>
            <a:r>
              <a:rPr lang="vi-VN" sz="1200" b="1" i="0" kern="1200" dirty="0">
                <a:solidFill>
                  <a:schemeClr val="tx1"/>
                </a:solidFill>
                <a:effectLst/>
                <a:latin typeface="+mn-lt"/>
                <a:ea typeface="+mn-ea"/>
                <a:cs typeface="+mn-cs"/>
              </a:rPr>
              <a:t>PWM (Pulse Width Modulation)</a:t>
            </a:r>
            <a:r>
              <a:rPr lang="vi-VN" sz="1200" b="0" i="0" kern="1200" dirty="0">
                <a:solidFill>
                  <a:schemeClr val="tx1"/>
                </a:solidFill>
                <a:effectLst/>
                <a:latin typeface="+mn-lt"/>
                <a:ea typeface="+mn-ea"/>
                <a:cs typeface="+mn-cs"/>
              </a:rPr>
              <a:t> để giả lập tín hiệu analog.</a:t>
            </a:r>
          </a:p>
          <a:p>
            <a:pPr lvl="1"/>
            <a:r>
              <a:rPr lang="vi-VN" sz="1200" b="0" i="0" kern="1200" dirty="0">
                <a:solidFill>
                  <a:schemeClr val="tx1"/>
                </a:solidFill>
                <a:effectLst/>
                <a:latin typeface="+mn-lt"/>
                <a:ea typeface="+mn-ea"/>
                <a:cs typeface="+mn-cs"/>
              </a:rPr>
              <a:t>DAC chuyển giá trị số từ vi điều khiển thành điện áp analog cho thiết bị.</a:t>
            </a:r>
          </a:p>
          <a:p>
            <a:r>
              <a:rPr lang="vi-VN" sz="1200" b="1" i="0" kern="1200" dirty="0">
                <a:solidFill>
                  <a:schemeClr val="tx1"/>
                </a:solidFill>
                <a:effectLst/>
                <a:latin typeface="+mn-lt"/>
                <a:ea typeface="+mn-ea"/>
                <a:cs typeface="+mn-cs"/>
              </a:rPr>
              <a:t>Chân analog có thể dùng như chân digital:</a:t>
            </a:r>
            <a:endParaRPr lang="vi-VN" sz="1200" b="0" i="0" kern="1200" dirty="0">
              <a:solidFill>
                <a:schemeClr val="tx1"/>
              </a:solidFill>
              <a:effectLst/>
              <a:latin typeface="+mn-lt"/>
              <a:ea typeface="+mn-ea"/>
              <a:cs typeface="+mn-cs"/>
            </a:endParaRPr>
          </a:p>
          <a:p>
            <a:pPr lvl="1"/>
            <a:r>
              <a:rPr lang="vi-VN" sz="1200" b="0" i="0" kern="1200" dirty="0">
                <a:solidFill>
                  <a:schemeClr val="tx1"/>
                </a:solidFill>
                <a:effectLst/>
                <a:latin typeface="+mn-lt"/>
                <a:ea typeface="+mn-ea"/>
                <a:cs typeface="+mn-cs"/>
              </a:rPr>
              <a:t>Các chân analog (A0–A5) cũng có thể cấu hình để sử dụng như chân digital input/output, giống như các chân 0–13.</a:t>
            </a:r>
          </a:p>
          <a:p>
            <a:br>
              <a:rPr lang="vi-VN" dirty="0"/>
            </a:br>
            <a:endParaRPr lang="vi-VN" dirty="0"/>
          </a:p>
          <a:p>
            <a:r>
              <a:rPr lang="vi-VN" sz="1200" b="1" i="0" kern="1200" dirty="0">
                <a:solidFill>
                  <a:schemeClr val="tx1"/>
                </a:solidFill>
                <a:effectLst/>
                <a:latin typeface="+mn-lt"/>
                <a:ea typeface="+mn-ea"/>
                <a:cs typeface="+mn-cs"/>
              </a:rPr>
              <a:t>Tóm lại:</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Các giao diện analog trên Arduino giúp bạn làm việc với các thiết bị có tín hiệu thay đổi liên tục như cảm biến, động cơ. Arduino đọc tín hiệu analog bằng ADC và xuất tín hiệu analog (giả lập) bằng PWM hoặc DAC. Đây là tính năng quan trọng cho các dự án liên quan đến cảm biến và điều khiển thiết bị.</a:t>
            </a:r>
          </a:p>
        </p:txBody>
      </p:sp>
      <p:sp>
        <p:nvSpPr>
          <p:cNvPr id="4" name="Slide Number Placeholder 3">
            <a:extLst>
              <a:ext uri="{FF2B5EF4-FFF2-40B4-BE49-F238E27FC236}">
                <a16:creationId xmlns:a16="http://schemas.microsoft.com/office/drawing/2014/main" id="{A2EC3754-51C0-1D13-C979-3FF3CD80D8F5}"/>
              </a:ext>
            </a:extLst>
          </p:cNvPr>
          <p:cNvSpPr>
            <a:spLocks noGrp="1"/>
          </p:cNvSpPr>
          <p:nvPr>
            <p:ph type="sldNum" sz="quarter" idx="5"/>
          </p:nvPr>
        </p:nvSpPr>
        <p:spPr/>
        <p:txBody>
          <a:bodyPr/>
          <a:lstStyle/>
          <a:p>
            <a:fld id="{37D01E2C-B751-4C38-A4F8-4A97733E0BA7}" type="slidenum">
              <a:rPr lang="en-US" smtClean="0"/>
              <a:t>28</a:t>
            </a:fld>
            <a:endParaRPr lang="en-US"/>
          </a:p>
        </p:txBody>
      </p:sp>
    </p:spTree>
    <p:extLst>
      <p:ext uri="{BB962C8B-B14F-4D97-AF65-F5344CB8AC3E}">
        <p14:creationId xmlns:p14="http://schemas.microsoft.com/office/powerpoint/2010/main" val="2497064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4C463-5E14-5BD0-17C7-1E691ECAE1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9242D-6EC1-5B0A-F680-DA0B74AD79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6BC3D6-343F-01C9-5041-F102C87925D3}"/>
              </a:ext>
            </a:extLst>
          </p:cNvPr>
          <p:cNvSpPr>
            <a:spLocks noGrp="1"/>
          </p:cNvSpPr>
          <p:nvPr>
            <p:ph type="body" idx="1"/>
          </p:nvPr>
        </p:nvSpPr>
        <p:spPr/>
        <p:txBody>
          <a:bodyPr/>
          <a:lstStyle/>
          <a:p>
            <a:r>
              <a:rPr lang="vi-VN" dirty="0"/>
              <a:t>⚠️ Vì sao ATmega16U2 làm được USB, mà ATmega328P thì không? </a:t>
            </a:r>
            <a:endParaRPr lang="en-US" dirty="0"/>
          </a:p>
          <a:p>
            <a:r>
              <a:rPr lang="vi-VN" dirty="0"/>
              <a:t>🔹 1. ATmega16U2 có phần cứng USB tích hợp Nó có mạch giao tiếp USB (USB hardware interface) bên trong chip. Có thể nối trực tiếp với cổng USB và nói chuyện với máy tính theo chuẩn USB. </a:t>
            </a:r>
            <a:endParaRPr lang="en-US" dirty="0"/>
          </a:p>
          <a:p>
            <a:r>
              <a:rPr lang="vi-VN" dirty="0"/>
              <a:t>🔸 Trong khi đó: ATmega328P KHÔNG có phần cứng USB. Nó chỉ hỗ trợ UART (Serial) – không đủ để tự nói chuyện với máy tính qua USB. </a:t>
            </a:r>
            <a:endParaRPr lang="en-US" dirty="0"/>
          </a:p>
          <a:p>
            <a:r>
              <a:rPr lang="vi-VN" dirty="0"/>
              <a:t>🔹 2. ATmega16U2 được thiết kế để làm USB Nó được Atmel (nay là Microchip) thiết kế để dùng trong các ứng dụng giao tiếp USB. Có thể chạy firmware như USB-to-Serial, HID, MIDI... </a:t>
            </a:r>
            <a:endParaRPr lang="en-US" dirty="0"/>
          </a:p>
          <a:p>
            <a:r>
              <a:rPr lang="vi-VN" dirty="0"/>
              <a:t>🔸 ATmega328P thì: Thiết kế cho xử lý chính, điều khiển thiết bị, không phải để làm việc với USB. </a:t>
            </a:r>
            <a:endParaRPr lang="en-US" dirty="0"/>
          </a:p>
          <a:p>
            <a:endParaRPr lang="en-US" dirty="0"/>
          </a:p>
          <a:p>
            <a:r>
              <a:rPr lang="vi-VN" dirty="0"/>
              <a:t>🧠 Ví dụ dễ hiểu: Chip Giống như Làm được gì?</a:t>
            </a:r>
            <a:endParaRPr lang="en-US" dirty="0"/>
          </a:p>
          <a:p>
            <a:endParaRPr lang="en-US" dirty="0"/>
          </a:p>
          <a:p>
            <a:r>
              <a:rPr lang="vi-VN" dirty="0"/>
              <a:t> ATmega16U2 Người biết nói tiếng USB và Serial Đứng giữa máy tính và chip chính để dịch ATmega328P Người chỉ biết nói Serial Không hiểu USB, cần người phiên dịch (ATmega16U2</a:t>
            </a:r>
            <a:r>
              <a:rPr lang="en-US" dirty="0"/>
              <a:t>)</a:t>
            </a:r>
            <a:endParaRPr lang="vi-VN" dirty="0"/>
          </a:p>
        </p:txBody>
      </p:sp>
      <p:sp>
        <p:nvSpPr>
          <p:cNvPr id="4" name="Slide Number Placeholder 3">
            <a:extLst>
              <a:ext uri="{FF2B5EF4-FFF2-40B4-BE49-F238E27FC236}">
                <a16:creationId xmlns:a16="http://schemas.microsoft.com/office/drawing/2014/main" id="{7CA9D093-C72E-E7E6-BCC9-7B35BC10B423}"/>
              </a:ext>
            </a:extLst>
          </p:cNvPr>
          <p:cNvSpPr>
            <a:spLocks noGrp="1"/>
          </p:cNvSpPr>
          <p:nvPr>
            <p:ph type="sldNum" sz="quarter" idx="5"/>
          </p:nvPr>
        </p:nvSpPr>
        <p:spPr/>
        <p:txBody>
          <a:bodyPr/>
          <a:lstStyle/>
          <a:p>
            <a:fld id="{37D01E2C-B751-4C38-A4F8-4A97733E0BA7}" type="slidenum">
              <a:rPr lang="en-US" smtClean="0"/>
              <a:t>29</a:t>
            </a:fld>
            <a:endParaRPr lang="en-US"/>
          </a:p>
        </p:txBody>
      </p:sp>
    </p:spTree>
    <p:extLst>
      <p:ext uri="{BB962C8B-B14F-4D97-AF65-F5344CB8AC3E}">
        <p14:creationId xmlns:p14="http://schemas.microsoft.com/office/powerpoint/2010/main" val="2924981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DE503-DE03-8CA7-9CE3-EBA6AA5AA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7E67A2-89B7-8828-790E-26437A833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486217-4212-BBE2-F530-700D38A2E999}"/>
              </a:ext>
            </a:extLst>
          </p:cNvPr>
          <p:cNvSpPr>
            <a:spLocks noGrp="1"/>
          </p:cNvSpPr>
          <p:nvPr>
            <p:ph type="body" idx="1"/>
          </p:nvPr>
        </p:nvSpPr>
        <p:spPr/>
        <p:txBody>
          <a:bodyPr/>
          <a:lstStyle/>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B8AC65E4-CE71-1399-67A9-D36A21124527}"/>
              </a:ext>
            </a:extLst>
          </p:cNvPr>
          <p:cNvSpPr>
            <a:spLocks noGrp="1"/>
          </p:cNvSpPr>
          <p:nvPr>
            <p:ph type="sldNum" sz="quarter" idx="5"/>
          </p:nvPr>
        </p:nvSpPr>
        <p:spPr/>
        <p:txBody>
          <a:bodyPr/>
          <a:lstStyle/>
          <a:p>
            <a:fld id="{37D01E2C-B751-4C38-A4F8-4A97733E0BA7}" type="slidenum">
              <a:rPr lang="en-US" smtClean="0"/>
              <a:t>3</a:t>
            </a:fld>
            <a:endParaRPr lang="en-US"/>
          </a:p>
        </p:txBody>
      </p:sp>
    </p:spTree>
    <p:extLst>
      <p:ext uri="{BB962C8B-B14F-4D97-AF65-F5344CB8AC3E}">
        <p14:creationId xmlns:p14="http://schemas.microsoft.com/office/powerpoint/2010/main" val="2988791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28FD1-E901-7DEC-C340-C491C11EF8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20FE47-2FBB-7263-E59D-CD40645B2D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464A3B-3E3B-484A-F0DB-96A74945110F}"/>
              </a:ext>
            </a:extLst>
          </p:cNvPr>
          <p:cNvSpPr>
            <a:spLocks noGrp="1"/>
          </p:cNvSpPr>
          <p:nvPr>
            <p:ph type="body" idx="1"/>
          </p:nvPr>
        </p:nvSpPr>
        <p:spPr/>
        <p:txBody>
          <a:bodyPr/>
          <a:lstStyle/>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4338DD81-1E56-9C3A-2951-6CD6FA80AF5B}"/>
              </a:ext>
            </a:extLst>
          </p:cNvPr>
          <p:cNvSpPr>
            <a:spLocks noGrp="1"/>
          </p:cNvSpPr>
          <p:nvPr>
            <p:ph type="sldNum" sz="quarter" idx="5"/>
          </p:nvPr>
        </p:nvSpPr>
        <p:spPr/>
        <p:txBody>
          <a:bodyPr/>
          <a:lstStyle/>
          <a:p>
            <a:fld id="{37D01E2C-B751-4C38-A4F8-4A97733E0BA7}" type="slidenum">
              <a:rPr lang="en-US" smtClean="0"/>
              <a:t>4</a:t>
            </a:fld>
            <a:endParaRPr lang="en-US"/>
          </a:p>
        </p:txBody>
      </p:sp>
    </p:spTree>
    <p:extLst>
      <p:ext uri="{BB962C8B-B14F-4D97-AF65-F5344CB8AC3E}">
        <p14:creationId xmlns:p14="http://schemas.microsoft.com/office/powerpoint/2010/main" val="316922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376B7-C67F-FEA0-30C1-843AB2801A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BF9836-1D20-485C-9E36-4065F5090D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3CCE56-BFC3-CC17-AC35-523E0D7F15A3}"/>
              </a:ext>
            </a:extLst>
          </p:cNvPr>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https://techexplorations.com/blog/arduino/guide-to-arduino-uno-r3-power/</a:t>
            </a:r>
          </a:p>
          <a:p>
            <a:pPr fontAlgn="base"/>
            <a:endParaRPr lang="en-US" sz="1200" b="0" i="0" kern="1200" dirty="0">
              <a:solidFill>
                <a:schemeClr val="tx1"/>
              </a:solidFill>
              <a:effectLst/>
              <a:latin typeface="+mn-lt"/>
              <a:ea typeface="+mn-ea"/>
              <a:cs typeface="+mn-cs"/>
            </a:endParaRPr>
          </a:p>
          <a:p>
            <a:pPr rtl="0"/>
            <a:r>
              <a:rPr lang="vi-VN" sz="1200" b="1" kern="1200" dirty="0">
                <a:solidFill>
                  <a:schemeClr val="tx1"/>
                </a:solidFill>
                <a:effectLst/>
                <a:latin typeface="+mn-lt"/>
                <a:ea typeface="+mn-ea"/>
                <a:cs typeface="+mn-cs"/>
              </a:rPr>
              <a:t>Các thành phần chính</a:t>
            </a:r>
          </a:p>
          <a:p>
            <a:pPr rtl="0"/>
            <a:r>
              <a:rPr lang="vi-VN" sz="1200" b="1" kern="1200" dirty="0">
                <a:solidFill>
                  <a:schemeClr val="tx1"/>
                </a:solidFill>
                <a:effectLst/>
                <a:latin typeface="+mn-lt"/>
                <a:ea typeface="+mn-ea"/>
                <a:cs typeface="+mn-cs"/>
              </a:rPr>
              <a:t>Cổng USB</a:t>
            </a:r>
            <a:r>
              <a:rPr lang="vi-VN" sz="1200" kern="1200" dirty="0">
                <a:solidFill>
                  <a:schemeClr val="tx1"/>
                </a:solidFill>
                <a:effectLst/>
                <a:latin typeface="+mn-lt"/>
                <a:ea typeface="+mn-ea"/>
                <a:cs typeface="+mn-cs"/>
              </a:rPr>
              <a:t>: Dùng để kết nối bo mạch với máy tính. 💻</a:t>
            </a:r>
          </a:p>
          <a:p>
            <a:pPr rtl="0"/>
            <a:r>
              <a:rPr lang="vi-VN" sz="1200" b="1" kern="1200" dirty="0">
                <a:solidFill>
                  <a:schemeClr val="tx1"/>
                </a:solidFill>
                <a:effectLst/>
                <a:latin typeface="+mn-lt"/>
                <a:ea typeface="+mn-ea"/>
                <a:cs typeface="+mn-cs"/>
              </a:rPr>
              <a:t>Polyfuse</a:t>
            </a:r>
            <a:r>
              <a:rPr lang="vi-VN" sz="1200" kern="1200" dirty="0">
                <a:solidFill>
                  <a:schemeClr val="tx1"/>
                </a:solidFill>
                <a:effectLst/>
                <a:latin typeface="+mn-lt"/>
                <a:ea typeface="+mn-ea"/>
                <a:cs typeface="+mn-cs"/>
              </a:rPr>
              <a:t>: Một cầu chì tự phục hồi, bảo vệ cổng USB của máy tính khỏi dòng điện quá lớn.</a:t>
            </a:r>
          </a:p>
          <a:p>
            <a:pPr rtl="0"/>
            <a:r>
              <a:rPr lang="vi-VN" sz="1200" b="1" kern="1200" dirty="0">
                <a:solidFill>
                  <a:schemeClr val="tx1"/>
                </a:solidFill>
                <a:effectLst/>
                <a:latin typeface="+mn-lt"/>
                <a:ea typeface="+mn-ea"/>
                <a:cs typeface="+mn-cs"/>
              </a:rPr>
              <a:t>Barrel connector</a:t>
            </a:r>
            <a:r>
              <a:rPr lang="vi-VN" sz="1200" kern="1200" dirty="0">
                <a:solidFill>
                  <a:schemeClr val="tx1"/>
                </a:solidFill>
                <a:effectLst/>
                <a:latin typeface="+mn-lt"/>
                <a:ea typeface="+mn-ea"/>
                <a:cs typeface="+mn-cs"/>
              </a:rPr>
              <a:t>: Cổng cắm nguồn điện bên ngoài, thường là pin hoặc adapter. 🔋</a:t>
            </a:r>
          </a:p>
          <a:p>
            <a:pPr rtl="0"/>
            <a:r>
              <a:rPr lang="vi-VN" sz="1200" b="1" kern="1200" dirty="0">
                <a:solidFill>
                  <a:schemeClr val="tx1"/>
                </a:solidFill>
                <a:effectLst/>
                <a:latin typeface="+mn-lt"/>
                <a:ea typeface="+mn-ea"/>
                <a:cs typeface="+mn-cs"/>
              </a:rPr>
              <a:t>5V regulator</a:t>
            </a:r>
            <a:r>
              <a:rPr lang="vi-VN" sz="1200" kern="1200" dirty="0">
                <a:solidFill>
                  <a:schemeClr val="tx1"/>
                </a:solidFill>
                <a:effectLst/>
                <a:latin typeface="+mn-lt"/>
                <a:ea typeface="+mn-ea"/>
                <a:cs typeface="+mn-cs"/>
              </a:rPr>
              <a:t>: Bộ ổn áp giúp duy trì điện áp đầu ra ở mức 5V, bất kể điện áp đầu vào.</a:t>
            </a:r>
          </a:p>
          <a:p>
            <a:pPr rtl="0"/>
            <a:r>
              <a:rPr lang="vi-VN" sz="1200" b="1" kern="1200" dirty="0">
                <a:solidFill>
                  <a:schemeClr val="tx1"/>
                </a:solidFill>
                <a:effectLst/>
                <a:latin typeface="+mn-lt"/>
                <a:ea typeface="+mn-ea"/>
                <a:cs typeface="+mn-cs"/>
              </a:rPr>
              <a:t>3.3V regulator</a:t>
            </a:r>
            <a:r>
              <a:rPr lang="vi-VN" sz="1200" kern="1200" dirty="0">
                <a:solidFill>
                  <a:schemeClr val="tx1"/>
                </a:solidFill>
                <a:effectLst/>
                <a:latin typeface="+mn-lt"/>
                <a:ea typeface="+mn-ea"/>
                <a:cs typeface="+mn-cs"/>
              </a:rPr>
              <a:t>: Bộ ổn áp tương tự, cung cấp điện áp đầu ra 3.3V.</a:t>
            </a:r>
          </a:p>
          <a:p>
            <a:pPr rtl="0"/>
            <a:r>
              <a:rPr lang="vi-VN" sz="1200" b="1" kern="1200" dirty="0">
                <a:solidFill>
                  <a:schemeClr val="tx1"/>
                </a:solidFill>
                <a:effectLst/>
                <a:latin typeface="+mn-lt"/>
                <a:ea typeface="+mn-ea"/>
                <a:cs typeface="+mn-cs"/>
              </a:rPr>
              <a:t>Output capacitors (Tụ điện đầu ra)</a:t>
            </a:r>
            <a:r>
              <a:rPr lang="vi-VN" sz="1200" kern="1200" dirty="0">
                <a:solidFill>
                  <a:schemeClr val="tx1"/>
                </a:solidFill>
                <a:effectLst/>
                <a:latin typeface="+mn-lt"/>
                <a:ea typeface="+mn-ea"/>
                <a:cs typeface="+mn-cs"/>
              </a:rPr>
              <a:t>: Các tụ này giúp ổn định điện áp đầu ra từ các bộ ổn áp.</a:t>
            </a:r>
          </a:p>
          <a:p>
            <a:pPr rtl="0"/>
            <a:r>
              <a:rPr lang="vi-VN" sz="1200" b="1" kern="1200" dirty="0">
                <a:solidFill>
                  <a:schemeClr val="tx1"/>
                </a:solidFill>
                <a:effectLst/>
                <a:latin typeface="+mn-lt"/>
                <a:ea typeface="+mn-ea"/>
                <a:cs typeface="+mn-cs"/>
              </a:rPr>
              <a:t>Reverse voltage protection diode (Diode chống ngược cực)</a:t>
            </a:r>
            <a:r>
              <a:rPr lang="vi-VN" sz="1200" kern="1200" dirty="0">
                <a:solidFill>
                  <a:schemeClr val="tx1"/>
                </a:solidFill>
                <a:effectLst/>
                <a:latin typeface="+mn-lt"/>
                <a:ea typeface="+mn-ea"/>
                <a:cs typeface="+mn-cs"/>
              </a:rPr>
              <a:t>: Bảo vệ bo mạch khỏi bị hư hỏng nếu cắm nguồn ngược cực.</a:t>
            </a:r>
          </a:p>
          <a:p>
            <a:pPr rtl="0"/>
            <a:r>
              <a:rPr lang="vi-VN" sz="1200" b="1" kern="1200" dirty="0">
                <a:solidFill>
                  <a:schemeClr val="tx1"/>
                </a:solidFill>
                <a:effectLst/>
                <a:latin typeface="+mn-lt"/>
                <a:ea typeface="+mn-ea"/>
                <a:cs typeface="+mn-cs"/>
              </a:rPr>
              <a:t>Input capacitor (Tụ điện đầu vào)</a:t>
            </a:r>
            <a:r>
              <a:rPr lang="vi-VN" sz="1200" kern="1200" dirty="0">
                <a:solidFill>
                  <a:schemeClr val="tx1"/>
                </a:solidFill>
                <a:effectLst/>
                <a:latin typeface="+mn-lt"/>
                <a:ea typeface="+mn-ea"/>
                <a:cs typeface="+mn-cs"/>
              </a:rPr>
              <a:t>: Giúp lọc và ổn định điện áp trước khi vào mạch.</a:t>
            </a:r>
          </a:p>
          <a:p>
            <a:pPr rtl="0"/>
            <a:r>
              <a:rPr lang="vi-VN" sz="1200" b="1" kern="1200" dirty="0">
                <a:solidFill>
                  <a:schemeClr val="tx1"/>
                </a:solidFill>
                <a:effectLst/>
                <a:latin typeface="+mn-lt"/>
                <a:ea typeface="+mn-ea"/>
                <a:cs typeface="+mn-cs"/>
              </a:rPr>
              <a:t>Power LED</a:t>
            </a:r>
            <a:r>
              <a:rPr lang="vi-VN" sz="1200" kern="1200" dirty="0">
                <a:solidFill>
                  <a:schemeClr val="tx1"/>
                </a:solidFill>
                <a:effectLst/>
                <a:latin typeface="+mn-lt"/>
                <a:ea typeface="+mn-ea"/>
                <a:cs typeface="+mn-cs"/>
              </a:rPr>
              <a:t>: Đèn LED báo hiệu bo mạch đã được cấp nguồn.</a:t>
            </a:r>
          </a:p>
          <a:p>
            <a:pPr rtl="0"/>
            <a:r>
              <a:rPr lang="vi-VN" sz="1200" b="1" kern="1200" dirty="0">
                <a:solidFill>
                  <a:schemeClr val="tx1"/>
                </a:solidFill>
                <a:effectLst/>
                <a:latin typeface="+mn-lt"/>
                <a:ea typeface="+mn-ea"/>
                <a:cs typeface="+mn-cs"/>
              </a:rPr>
              <a:t>LED resistor (Điện trở LED)</a:t>
            </a:r>
            <a:r>
              <a:rPr lang="vi-VN" sz="1200" kern="1200" dirty="0">
                <a:solidFill>
                  <a:schemeClr val="tx1"/>
                </a:solidFill>
                <a:effectLst/>
                <a:latin typeface="+mn-lt"/>
                <a:ea typeface="+mn-ea"/>
                <a:cs typeface="+mn-cs"/>
              </a:rPr>
              <a:t>: Hạn chế dòng điện chạy qua Power LED.</a:t>
            </a:r>
          </a:p>
          <a:p>
            <a:pPr rtl="0"/>
            <a:r>
              <a:rPr lang="vi-VN" sz="1200" b="1" kern="1200" dirty="0">
                <a:solidFill>
                  <a:schemeClr val="tx1"/>
                </a:solidFill>
                <a:effectLst/>
                <a:latin typeface="+mn-lt"/>
                <a:ea typeface="+mn-ea"/>
                <a:cs typeface="+mn-cs"/>
              </a:rPr>
              <a:t>Các chân cắm (3.3V, 5V, Vin)</a:t>
            </a:r>
            <a:r>
              <a:rPr lang="vi-VN" sz="1200" kern="1200" dirty="0">
                <a:solidFill>
                  <a:schemeClr val="tx1"/>
                </a:solidFill>
                <a:effectLst/>
                <a:latin typeface="+mn-lt"/>
                <a:ea typeface="+mn-ea"/>
                <a:cs typeface="+mn-cs"/>
              </a:rPr>
              <a:t>:</a:t>
            </a:r>
          </a:p>
          <a:p>
            <a:pPr lvl="1" rtl="0"/>
            <a:r>
              <a:rPr lang="vi-VN" sz="1200" b="1" kern="1200" dirty="0">
                <a:solidFill>
                  <a:schemeClr val="tx1"/>
                </a:solidFill>
                <a:effectLst/>
                <a:latin typeface="+mn-lt"/>
                <a:ea typeface="+mn-ea"/>
                <a:cs typeface="+mn-cs"/>
              </a:rPr>
              <a:t>3.3V</a:t>
            </a:r>
            <a:r>
              <a:rPr lang="vi-VN" sz="1200" kern="1200" dirty="0">
                <a:solidFill>
                  <a:schemeClr val="tx1"/>
                </a:solidFill>
                <a:effectLst/>
                <a:latin typeface="+mn-lt"/>
                <a:ea typeface="+mn-ea"/>
                <a:cs typeface="+mn-cs"/>
              </a:rPr>
              <a:t>: Chân nguồn điện áp 3.3V.</a:t>
            </a:r>
          </a:p>
          <a:p>
            <a:pPr lvl="1" rtl="0"/>
            <a:r>
              <a:rPr lang="vi-VN" sz="1200" b="1" kern="1200" dirty="0">
                <a:solidFill>
                  <a:schemeClr val="tx1"/>
                </a:solidFill>
                <a:effectLst/>
                <a:latin typeface="+mn-lt"/>
                <a:ea typeface="+mn-ea"/>
                <a:cs typeface="+mn-cs"/>
              </a:rPr>
              <a:t>5V</a:t>
            </a:r>
            <a:r>
              <a:rPr lang="vi-VN" sz="1200" kern="1200" dirty="0">
                <a:solidFill>
                  <a:schemeClr val="tx1"/>
                </a:solidFill>
                <a:effectLst/>
                <a:latin typeface="+mn-lt"/>
                <a:ea typeface="+mn-ea"/>
                <a:cs typeface="+mn-cs"/>
              </a:rPr>
              <a:t>: Chân nguồn điện áp 5V.</a:t>
            </a:r>
          </a:p>
          <a:p>
            <a:pPr lvl="1" rtl="0"/>
            <a:r>
              <a:rPr lang="vi-VN" sz="1200" b="1" kern="1200" dirty="0">
                <a:solidFill>
                  <a:schemeClr val="tx1"/>
                </a:solidFill>
                <a:effectLst/>
                <a:latin typeface="+mn-lt"/>
                <a:ea typeface="+mn-ea"/>
                <a:cs typeface="+mn-cs"/>
              </a:rPr>
              <a:t>Vin</a:t>
            </a:r>
            <a:r>
              <a:rPr lang="vi-VN" sz="1200" kern="1200" dirty="0">
                <a:solidFill>
                  <a:schemeClr val="tx1"/>
                </a:solidFill>
                <a:effectLst/>
                <a:latin typeface="+mn-lt"/>
                <a:ea typeface="+mn-ea"/>
                <a:cs typeface="+mn-cs"/>
              </a:rPr>
              <a:t>: Chân nguồn điện áp đầu vào từ barrel connector.</a:t>
            </a:r>
          </a:p>
          <a:p>
            <a:pPr rtl="0"/>
            <a:r>
              <a:rPr lang="vi-VN" sz="1200" kern="1200" dirty="0">
                <a:solidFill>
                  <a:schemeClr val="tx1"/>
                </a:solidFill>
                <a:effectLst/>
                <a:latin typeface="+mn-lt"/>
                <a:ea typeface="+mn-ea"/>
                <a:cs typeface="+mn-cs"/>
              </a:rPr>
              <a:t>Ngoài ra, bo mạch còn có các chân </a:t>
            </a:r>
            <a:r>
              <a:rPr lang="vi-VN" sz="1200" b="1" kern="1200" dirty="0">
                <a:solidFill>
                  <a:schemeClr val="tx1"/>
                </a:solidFill>
                <a:effectLst/>
                <a:latin typeface="+mn-lt"/>
                <a:ea typeface="+mn-ea"/>
                <a:cs typeface="+mn-cs"/>
              </a:rPr>
              <a:t>Analog</a:t>
            </a:r>
            <a:r>
              <a:rPr lang="vi-VN" sz="1200" kern="1200" dirty="0">
                <a:solidFill>
                  <a:schemeClr val="tx1"/>
                </a:solidFill>
                <a:effectLst/>
                <a:latin typeface="+mn-lt"/>
                <a:ea typeface="+mn-ea"/>
                <a:cs typeface="+mn-cs"/>
              </a:rPr>
              <a:t> (từ A0 đến A5) và </a:t>
            </a:r>
            <a:r>
              <a:rPr lang="vi-VN" sz="1200" b="1" kern="1200" dirty="0">
                <a:solidFill>
                  <a:schemeClr val="tx1"/>
                </a:solidFill>
                <a:effectLst/>
                <a:latin typeface="+mn-lt"/>
                <a:ea typeface="+mn-ea"/>
                <a:cs typeface="+mn-cs"/>
              </a:rPr>
              <a:t>Digital</a:t>
            </a:r>
            <a:r>
              <a:rPr lang="vi-VN" sz="1200" kern="1200" dirty="0">
                <a:solidFill>
                  <a:schemeClr val="tx1"/>
                </a:solidFill>
                <a:effectLst/>
                <a:latin typeface="+mn-lt"/>
                <a:ea typeface="+mn-ea"/>
                <a:cs typeface="+mn-cs"/>
              </a:rPr>
              <a:t> (từ 0 đến 13) dùng để kết nối với các cảm biến và thiết bị điện tử khác.</a:t>
            </a:r>
          </a:p>
          <a:p>
            <a:pPr fontAlgn="base"/>
            <a:endParaRPr lang="en-US" sz="1200" b="0" i="0" kern="1200" dirty="0">
              <a:solidFill>
                <a:schemeClr val="tx1"/>
              </a:solidFill>
              <a:effectLst/>
              <a:highlight>
                <a:srgbClr val="FFFFFF"/>
              </a:highlight>
              <a:latin typeface="+mn-lt"/>
              <a:ea typeface="+mn-ea"/>
              <a:cs typeface="+mn-cs"/>
            </a:endParaRPr>
          </a:p>
          <a:p>
            <a:pPr fontAlgn="base"/>
            <a:endParaRPr lang="en-US" sz="1200" b="0" i="0" kern="1200" dirty="0">
              <a:solidFill>
                <a:schemeClr val="tx1"/>
              </a:solidFill>
              <a:effectLst/>
              <a:highlight>
                <a:srgbClr val="FFFFFF"/>
              </a:highlight>
              <a:latin typeface="+mn-lt"/>
              <a:ea typeface="+mn-ea"/>
              <a:cs typeface="+mn-cs"/>
            </a:endParaRPr>
          </a:p>
          <a:p>
            <a:r>
              <a:rPr lang="vi-VN" b="1" dirty="0"/>
              <a:t>Ý nghĩa các đèn LED</a:t>
            </a:r>
          </a:p>
          <a:p>
            <a:r>
              <a:rPr lang="vi-VN" b="1" dirty="0"/>
              <a:t>LED "ON" (hoặc "PWR")</a:t>
            </a:r>
            <a:r>
              <a:rPr lang="vi-VN" dirty="0"/>
              <a:t>: Đèn LED này sáng lên khi bo mạch được cấp nguồn, bất kể nguồn đó là từ USB hay từ jack cắm nguồn ngoài. Nó báo hiệu rằng bo mạch đang hoạt động.</a:t>
            </a:r>
          </a:p>
          <a:p>
            <a:r>
              <a:rPr lang="vi-VN" b="1" dirty="0"/>
              <a:t>LED "L"</a:t>
            </a:r>
            <a:r>
              <a:rPr lang="vi-VN" dirty="0"/>
              <a:t>: Đèn LED này được nối với chân digital số 13. Nó thường được sử dụng để kiểm tra, debug chương trình hoặc chạy các ví dụ cơ bản (như chương trình nhấp nháy đèn LED - "Blink"). Khi bạn lập trình cho chân số 13 ở trạng thái HIGH, đèn LED này sẽ sáng.</a:t>
            </a:r>
          </a:p>
          <a:p>
            <a:r>
              <a:rPr lang="vi-VN" b="1" dirty="0"/>
              <a:t>LED "TX" và "RX"</a:t>
            </a:r>
            <a:r>
              <a:rPr lang="vi-VN" dirty="0"/>
              <a:t>: Đây là hai đèn LED rất quan trọng, báo hiệu trạng thái truyền nhận dữ liệu qua cổng Serial (giao tiếp nối tiếp).</a:t>
            </a:r>
          </a:p>
          <a:p>
            <a:pPr lvl="1"/>
            <a:r>
              <a:rPr lang="vi-VN" b="1" dirty="0"/>
              <a:t>TX (Transmit)</a:t>
            </a:r>
            <a:r>
              <a:rPr lang="vi-VN" dirty="0"/>
              <a:t>: Đèn LED này nhấp nháy khi bo mạch đang </a:t>
            </a:r>
            <a:r>
              <a:rPr lang="vi-VN" b="1" dirty="0"/>
              <a:t>gửi</a:t>
            </a:r>
            <a:r>
              <a:rPr lang="vi-VN" dirty="0"/>
              <a:t> dữ liệu đi.</a:t>
            </a:r>
          </a:p>
          <a:p>
            <a:pPr lvl="1"/>
            <a:r>
              <a:rPr lang="vi-VN" b="1" dirty="0"/>
              <a:t>RX (Receive)</a:t>
            </a:r>
            <a:r>
              <a:rPr lang="vi-VN" dirty="0"/>
              <a:t>: Đèn LED này nhấp nháy khi bo mạch đang </a:t>
            </a:r>
            <a:r>
              <a:rPr lang="vi-VN" b="1" dirty="0"/>
              <a:t>nhận</a:t>
            </a:r>
            <a:r>
              <a:rPr lang="vi-VN" dirty="0"/>
              <a:t> dữ liệu.</a:t>
            </a: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AAD49EF5-8C37-2A11-620F-983C257F5EEF}"/>
              </a:ext>
            </a:extLst>
          </p:cNvPr>
          <p:cNvSpPr>
            <a:spLocks noGrp="1"/>
          </p:cNvSpPr>
          <p:nvPr>
            <p:ph type="sldNum" sz="quarter" idx="5"/>
          </p:nvPr>
        </p:nvSpPr>
        <p:spPr/>
        <p:txBody>
          <a:bodyPr/>
          <a:lstStyle/>
          <a:p>
            <a:fld id="{37D01E2C-B751-4C38-A4F8-4A97733E0BA7}" type="slidenum">
              <a:rPr lang="en-US" smtClean="0"/>
              <a:t>5</a:t>
            </a:fld>
            <a:endParaRPr lang="en-US"/>
          </a:p>
        </p:txBody>
      </p:sp>
    </p:spTree>
    <p:extLst>
      <p:ext uri="{BB962C8B-B14F-4D97-AF65-F5344CB8AC3E}">
        <p14:creationId xmlns:p14="http://schemas.microsoft.com/office/powerpoint/2010/main" val="406765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AF894-70F6-EA72-E50B-5D82FA324E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6CB259-4F35-420D-0489-DC586738BC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3BC6A-41E2-42C7-6BA6-A6F14741587A}"/>
              </a:ext>
            </a:extLst>
          </p:cNvPr>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https://www.wired.com/2012/03/getting-blinky-with-it/</a:t>
            </a:r>
          </a:p>
          <a:p>
            <a:pPr fontAlgn="base"/>
            <a:endParaRPr lang="en-US" sz="1200" b="0" i="0" kern="1200" dirty="0">
              <a:solidFill>
                <a:schemeClr val="tx1"/>
              </a:solidFill>
              <a:effectLst/>
              <a:highlight>
                <a:srgbClr val="FFFFFF"/>
              </a:highlight>
              <a:latin typeface="+mn-lt"/>
              <a:ea typeface="+mn-ea"/>
              <a:cs typeface="+mn-cs"/>
            </a:endParaRPr>
          </a:p>
          <a:p>
            <a:r>
              <a:rPr lang="vi-VN" b="1" dirty="0"/>
              <a:t>Ý nghĩa các đèn LED</a:t>
            </a:r>
          </a:p>
          <a:p>
            <a:r>
              <a:rPr lang="vi-VN" b="1" dirty="0"/>
              <a:t>LED "ON" (hoặc "PWR")</a:t>
            </a:r>
            <a:r>
              <a:rPr lang="vi-VN" dirty="0"/>
              <a:t>: Đèn LED này sáng lên khi bo mạch được cấp nguồn, bất kể nguồn đó là từ USB hay từ jack cắm nguồn ngoài. Nó báo hiệu rằng bo mạch đang hoạt động.</a:t>
            </a:r>
          </a:p>
          <a:p>
            <a:r>
              <a:rPr lang="vi-VN" b="1" dirty="0"/>
              <a:t>LED "L"</a:t>
            </a:r>
            <a:r>
              <a:rPr lang="vi-VN" dirty="0"/>
              <a:t>: Đèn LED này được nối với chân digital số 13. Nó thường được sử dụng để kiểm tra, debug chương trình hoặc chạy các ví dụ cơ bản (như chương trình nhấp nháy đèn LED - "Blink"). Khi bạn lập trình cho chân số 13 ở trạng thái HIGH, đèn LED này sẽ sáng.</a:t>
            </a:r>
          </a:p>
          <a:p>
            <a:r>
              <a:rPr lang="vi-VN" b="1" dirty="0"/>
              <a:t>LED "TX" và "RX"</a:t>
            </a:r>
            <a:r>
              <a:rPr lang="vi-VN" dirty="0"/>
              <a:t>: Đây là hai đèn LED rất quan trọng, báo hiệu trạng thái truyền nhận dữ liệu qua cổng Serial (giao tiếp nối tiếp).</a:t>
            </a:r>
          </a:p>
          <a:p>
            <a:pPr lvl="1"/>
            <a:r>
              <a:rPr lang="vi-VN" b="1" dirty="0"/>
              <a:t>TX (Transmit)</a:t>
            </a:r>
            <a:r>
              <a:rPr lang="vi-VN" dirty="0"/>
              <a:t>: Đèn LED này nhấp nháy khi bo mạch đang </a:t>
            </a:r>
            <a:r>
              <a:rPr lang="vi-VN" b="1" dirty="0"/>
              <a:t>gửi</a:t>
            </a:r>
            <a:r>
              <a:rPr lang="vi-VN" dirty="0"/>
              <a:t> dữ liệu đi.</a:t>
            </a:r>
          </a:p>
          <a:p>
            <a:pPr lvl="1"/>
            <a:r>
              <a:rPr lang="vi-VN" b="1" dirty="0"/>
              <a:t>RX (Receive)</a:t>
            </a:r>
            <a:r>
              <a:rPr lang="vi-VN" dirty="0"/>
              <a:t>: Đèn LED này nhấp nháy khi bo mạch đang </a:t>
            </a:r>
            <a:r>
              <a:rPr lang="vi-VN" b="1" dirty="0"/>
              <a:t>nhận</a:t>
            </a:r>
            <a:r>
              <a:rPr lang="vi-VN" dirty="0"/>
              <a:t> dữ liệu.</a:t>
            </a: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A33BED51-064F-C174-BE83-ED2E1796C44B}"/>
              </a:ext>
            </a:extLst>
          </p:cNvPr>
          <p:cNvSpPr>
            <a:spLocks noGrp="1"/>
          </p:cNvSpPr>
          <p:nvPr>
            <p:ph type="sldNum" sz="quarter" idx="5"/>
          </p:nvPr>
        </p:nvSpPr>
        <p:spPr/>
        <p:txBody>
          <a:bodyPr/>
          <a:lstStyle/>
          <a:p>
            <a:fld id="{37D01E2C-B751-4C38-A4F8-4A97733E0BA7}" type="slidenum">
              <a:rPr lang="en-US" smtClean="0"/>
              <a:t>6</a:t>
            </a:fld>
            <a:endParaRPr lang="en-US"/>
          </a:p>
        </p:txBody>
      </p:sp>
    </p:spTree>
    <p:extLst>
      <p:ext uri="{BB962C8B-B14F-4D97-AF65-F5344CB8AC3E}">
        <p14:creationId xmlns:p14="http://schemas.microsoft.com/office/powerpoint/2010/main" val="3195461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68759-8F84-5B4D-45D5-D278734845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B8BD12-1DE1-C041-A318-EDDCBC0902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0ED1E5-D83B-68E6-02A1-FB17CEA5D596}"/>
              </a:ext>
            </a:extLst>
          </p:cNvPr>
          <p:cNvSpPr>
            <a:spLocks noGrp="1"/>
          </p:cNvSpPr>
          <p:nvPr>
            <p:ph type="body" idx="1"/>
          </p:nvPr>
        </p:nvSpPr>
        <p:spPr/>
        <p:txBody>
          <a:bodyPr/>
          <a:lstStyle/>
          <a:p>
            <a:r>
              <a:rPr lang="vi-VN" b="1" dirty="0">
                <a:highlight>
                  <a:srgbClr val="FFFFFF"/>
                </a:highlight>
              </a:rPr>
              <a:t>Tín hiệu Analog (tương tự)</a:t>
            </a:r>
          </a:p>
          <a:p>
            <a:r>
              <a:rPr lang="vi-VN" dirty="0">
                <a:highlight>
                  <a:srgbClr val="FFFFFF"/>
                </a:highlight>
              </a:rPr>
              <a:t>Là tín hiệu </a:t>
            </a:r>
            <a:r>
              <a:rPr lang="vi-VN" b="1" dirty="0">
                <a:highlight>
                  <a:srgbClr val="FFFFFF"/>
                </a:highlight>
              </a:rPr>
              <a:t>liên tục</a:t>
            </a:r>
            <a:r>
              <a:rPr lang="vi-VN" dirty="0">
                <a:highlight>
                  <a:srgbClr val="FFFFFF"/>
                </a:highlight>
              </a:rPr>
              <a:t>, thay đổi mượt mà theo thời gian.</a:t>
            </a:r>
          </a:p>
          <a:p>
            <a:r>
              <a:rPr lang="vi-VN" dirty="0">
                <a:highlight>
                  <a:srgbClr val="FFFFFF"/>
                </a:highlight>
              </a:rPr>
              <a:t>Có </a:t>
            </a:r>
            <a:r>
              <a:rPr lang="vi-VN" b="1" dirty="0">
                <a:highlight>
                  <a:srgbClr val="FFFFFF"/>
                </a:highlight>
              </a:rPr>
              <a:t>vô số giá trị</a:t>
            </a:r>
            <a:r>
              <a:rPr lang="vi-VN" dirty="0">
                <a:highlight>
                  <a:srgbClr val="FFFFFF"/>
                </a:highlight>
              </a:rPr>
              <a:t> trong một khoảng.</a:t>
            </a:r>
          </a:p>
          <a:p>
            <a:r>
              <a:rPr lang="vi-VN" dirty="0">
                <a:highlight>
                  <a:srgbClr val="FFFFFF"/>
                </a:highlight>
              </a:rPr>
              <a:t>Ví dụ:</a:t>
            </a:r>
          </a:p>
          <a:p>
            <a:pPr lvl="1"/>
            <a:r>
              <a:rPr lang="vi-VN" dirty="0">
                <a:highlight>
                  <a:srgbClr val="FFFFFF"/>
                </a:highlight>
              </a:rPr>
              <a:t>Nhiệt độ ngoài trời: 28.1°C, 28.2°C, 28.25°C …</a:t>
            </a:r>
          </a:p>
          <a:p>
            <a:pPr lvl="1"/>
            <a:r>
              <a:rPr lang="vi-VN" dirty="0">
                <a:highlight>
                  <a:srgbClr val="FFFFFF"/>
                </a:highlight>
              </a:rPr>
              <a:t>Âm thanh (sóng nhạc) lên xuống liên tục.</a:t>
            </a:r>
          </a:p>
          <a:p>
            <a:pPr lvl="1"/>
            <a:r>
              <a:rPr lang="vi-VN" dirty="0">
                <a:highlight>
                  <a:srgbClr val="FFFFFF"/>
                </a:highlight>
              </a:rPr>
              <a:t>Điện áp của pin: 3.75V, 3.76V, 3.761V...</a:t>
            </a: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694BFE78-D533-DC9A-6A30-52238E5134F8}"/>
              </a:ext>
            </a:extLst>
          </p:cNvPr>
          <p:cNvSpPr>
            <a:spLocks noGrp="1"/>
          </p:cNvSpPr>
          <p:nvPr>
            <p:ph type="sldNum" sz="quarter" idx="5"/>
          </p:nvPr>
        </p:nvSpPr>
        <p:spPr/>
        <p:txBody>
          <a:bodyPr/>
          <a:lstStyle/>
          <a:p>
            <a:fld id="{37D01E2C-B751-4C38-A4F8-4A97733E0BA7}" type="slidenum">
              <a:rPr lang="en-US" smtClean="0"/>
              <a:t>7</a:t>
            </a:fld>
            <a:endParaRPr lang="en-US"/>
          </a:p>
        </p:txBody>
      </p:sp>
    </p:spTree>
    <p:extLst>
      <p:ext uri="{BB962C8B-B14F-4D97-AF65-F5344CB8AC3E}">
        <p14:creationId xmlns:p14="http://schemas.microsoft.com/office/powerpoint/2010/main" val="2753338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D8310-05CB-68A8-B3AE-61D5E453B9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C1FB17-511C-60D7-FAF3-372E56C6B4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9F71A5-051E-1029-3326-38028005E781}"/>
              </a:ext>
            </a:extLst>
          </p:cNvPr>
          <p:cNvSpPr>
            <a:spLocks noGrp="1"/>
          </p:cNvSpPr>
          <p:nvPr>
            <p:ph type="body" idx="1"/>
          </p:nvPr>
        </p:nvSpPr>
        <p:spPr/>
        <p:txBody>
          <a:bodyPr/>
          <a:lstStyle/>
          <a:p>
            <a:r>
              <a:rPr lang="vi-VN" b="1" dirty="0">
                <a:highlight>
                  <a:srgbClr val="FFFFFF"/>
                </a:highlight>
              </a:rPr>
              <a:t>Tín hiệu Digital (số)</a:t>
            </a:r>
          </a:p>
          <a:p>
            <a:r>
              <a:rPr lang="vi-VN" dirty="0">
                <a:highlight>
                  <a:srgbClr val="FFFFFF"/>
                </a:highlight>
              </a:rPr>
              <a:t>Là tín hiệu </a:t>
            </a:r>
            <a:r>
              <a:rPr lang="vi-VN" b="1" dirty="0">
                <a:highlight>
                  <a:srgbClr val="FFFFFF"/>
                </a:highlight>
              </a:rPr>
              <a:t>rời rạc</a:t>
            </a:r>
            <a:r>
              <a:rPr lang="vi-VN" dirty="0">
                <a:highlight>
                  <a:srgbClr val="FFFFFF"/>
                </a:highlight>
              </a:rPr>
              <a:t>, chỉ có </a:t>
            </a:r>
            <a:r>
              <a:rPr lang="vi-VN" b="1" dirty="0">
                <a:highlight>
                  <a:srgbClr val="FFFFFF"/>
                </a:highlight>
              </a:rPr>
              <a:t>một số giá trị xác định</a:t>
            </a:r>
            <a:r>
              <a:rPr lang="vi-VN" dirty="0">
                <a:highlight>
                  <a:srgbClr val="FFFFFF"/>
                </a:highlight>
              </a:rPr>
              <a:t> (thường là 0 hoặc 1).</a:t>
            </a:r>
          </a:p>
          <a:p>
            <a:r>
              <a:rPr lang="vi-VN" dirty="0">
                <a:highlight>
                  <a:srgbClr val="FFFFFF"/>
                </a:highlight>
              </a:rPr>
              <a:t>Thường biểu diễn bằng mức điện áp:</a:t>
            </a:r>
          </a:p>
          <a:p>
            <a:pPr lvl="1"/>
            <a:r>
              <a:rPr lang="vi-VN" dirty="0">
                <a:highlight>
                  <a:srgbClr val="FFFFFF"/>
                </a:highlight>
              </a:rPr>
              <a:t>0 → điện áp thấp (0V).</a:t>
            </a:r>
          </a:p>
          <a:p>
            <a:pPr lvl="1"/>
            <a:r>
              <a:rPr lang="vi-VN" dirty="0">
                <a:highlight>
                  <a:srgbClr val="FFFFFF"/>
                </a:highlight>
              </a:rPr>
              <a:t>1 → điện áp cao (5V hoặc 3.3V tùy mạch).</a:t>
            </a:r>
          </a:p>
          <a:p>
            <a:r>
              <a:rPr lang="vi-VN" dirty="0">
                <a:highlight>
                  <a:srgbClr val="FFFFFF"/>
                </a:highlight>
              </a:rPr>
              <a:t>Ví dụ:</a:t>
            </a:r>
          </a:p>
          <a:p>
            <a:pPr lvl="1"/>
            <a:r>
              <a:rPr lang="vi-VN" dirty="0">
                <a:highlight>
                  <a:srgbClr val="FFFFFF"/>
                </a:highlight>
              </a:rPr>
              <a:t>Nút bấm: nhấn (1) hoặc không nhấn (0).</a:t>
            </a:r>
          </a:p>
          <a:p>
            <a:pPr lvl="1"/>
            <a:r>
              <a:rPr lang="vi-VN" dirty="0">
                <a:highlight>
                  <a:srgbClr val="FFFFFF"/>
                </a:highlight>
              </a:rPr>
              <a:t>Đèn LED: bật (1) hoặc tắt (0).</a:t>
            </a:r>
          </a:p>
          <a:p>
            <a:pPr lvl="1"/>
            <a:r>
              <a:rPr lang="vi-VN" dirty="0">
                <a:highlight>
                  <a:srgbClr val="FFFFFF"/>
                </a:highlight>
              </a:rPr>
              <a:t>Gửi dữ liệu qua máy tính bằng dãy bit 0 và 1.</a:t>
            </a:r>
            <a:endParaRPr lang="en-US" dirty="0">
              <a:highlight>
                <a:srgbClr val="FFFFFF"/>
              </a:highlight>
            </a:endParaRPr>
          </a:p>
          <a:p>
            <a:pPr lvl="1"/>
            <a:endParaRPr lang="en-US" dirty="0">
              <a:highlight>
                <a:srgbClr val="FFFFFF"/>
              </a:highlight>
            </a:endParaRPr>
          </a:p>
          <a:p>
            <a:pPr lvl="1"/>
            <a:r>
              <a:rPr lang="vi-VN" dirty="0"/>
              <a:t>https://educatecomputer.com/what-is-a-digital-signal/https://educatecomputer.com/what-is-a-digital-signal/</a:t>
            </a:r>
            <a:endParaRPr lang="vi-VN" dirty="0">
              <a:highlight>
                <a:srgbClr val="FFFFFF"/>
              </a:highlight>
            </a:endParaRPr>
          </a:p>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A9D6AD4C-34FE-652A-FD2C-BFE164A60F0D}"/>
              </a:ext>
            </a:extLst>
          </p:cNvPr>
          <p:cNvSpPr>
            <a:spLocks noGrp="1"/>
          </p:cNvSpPr>
          <p:nvPr>
            <p:ph type="sldNum" sz="quarter" idx="5"/>
          </p:nvPr>
        </p:nvSpPr>
        <p:spPr/>
        <p:txBody>
          <a:bodyPr/>
          <a:lstStyle/>
          <a:p>
            <a:fld id="{37D01E2C-B751-4C38-A4F8-4A97733E0BA7}" type="slidenum">
              <a:rPr lang="en-US" smtClean="0"/>
              <a:t>8</a:t>
            </a:fld>
            <a:endParaRPr lang="en-US"/>
          </a:p>
        </p:txBody>
      </p:sp>
    </p:spTree>
    <p:extLst>
      <p:ext uri="{BB962C8B-B14F-4D97-AF65-F5344CB8AC3E}">
        <p14:creationId xmlns:p14="http://schemas.microsoft.com/office/powerpoint/2010/main" val="1431600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D2745-7E7F-8C53-EA7F-41C44F0CA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96D42D-1199-67E6-38AF-DF7E07379E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AEA278-34D5-1A6C-FEB0-F3FB00A6007B}"/>
              </a:ext>
            </a:extLst>
          </p:cNvPr>
          <p:cNvSpPr>
            <a:spLocks noGrp="1"/>
          </p:cNvSpPr>
          <p:nvPr>
            <p:ph type="body" idx="1"/>
          </p:nvPr>
        </p:nvSpPr>
        <p:spPr/>
        <p:txBody>
          <a:bodyPr/>
          <a:lstStyle/>
          <a:p>
            <a:pPr fontAlgn="base"/>
            <a:endParaRPr lang="en-US" sz="1200" b="0" i="0" kern="1200" dirty="0">
              <a:solidFill>
                <a:schemeClr val="tx1"/>
              </a:solidFill>
              <a:effectLst/>
              <a:highlight>
                <a:srgbClr val="FFFFFF"/>
              </a:highlight>
              <a:latin typeface="+mn-lt"/>
              <a:ea typeface="+mn-ea"/>
              <a:cs typeface="+mn-cs"/>
            </a:endParaRPr>
          </a:p>
        </p:txBody>
      </p:sp>
      <p:sp>
        <p:nvSpPr>
          <p:cNvPr id="4" name="Slide Number Placeholder 3">
            <a:extLst>
              <a:ext uri="{FF2B5EF4-FFF2-40B4-BE49-F238E27FC236}">
                <a16:creationId xmlns:a16="http://schemas.microsoft.com/office/drawing/2014/main" id="{DAC08E6B-C574-134F-FFFB-DC415C793D77}"/>
              </a:ext>
            </a:extLst>
          </p:cNvPr>
          <p:cNvSpPr>
            <a:spLocks noGrp="1"/>
          </p:cNvSpPr>
          <p:nvPr>
            <p:ph type="sldNum" sz="quarter" idx="5"/>
          </p:nvPr>
        </p:nvSpPr>
        <p:spPr/>
        <p:txBody>
          <a:bodyPr/>
          <a:lstStyle/>
          <a:p>
            <a:fld id="{37D01E2C-B751-4C38-A4F8-4A97733E0BA7}" type="slidenum">
              <a:rPr lang="en-US" smtClean="0"/>
              <a:t>9</a:t>
            </a:fld>
            <a:endParaRPr lang="en-US"/>
          </a:p>
        </p:txBody>
      </p:sp>
    </p:spTree>
    <p:extLst>
      <p:ext uri="{BB962C8B-B14F-4D97-AF65-F5344CB8AC3E}">
        <p14:creationId xmlns:p14="http://schemas.microsoft.com/office/powerpoint/2010/main" val="4040192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FF35D-CD5A-9470-0B97-88DE6D5B2D1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93196E9-97ED-D5D0-9078-451ADFD9AD04}"/>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an Electronic Component ?</a:t>
            </a:r>
          </a:p>
        </p:txBody>
      </p:sp>
      <p:sp>
        <p:nvSpPr>
          <p:cNvPr id="7" name="TextBox 6">
            <a:extLst>
              <a:ext uri="{FF2B5EF4-FFF2-40B4-BE49-F238E27FC236}">
                <a16:creationId xmlns:a16="http://schemas.microsoft.com/office/drawing/2014/main" id="{F7AF2313-E2B2-D6C0-321C-E836DFA6A6BE}"/>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2DA57D13-7C0D-D565-6403-6D4210FD7892}"/>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A9F1FEF6-09BB-B186-7AC5-B657FA43B7D0}"/>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8A438D13-3604-EEF0-5A9F-4C9CA02A2FBF}"/>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What is Electronic components ? </a:t>
            </a:r>
          </a:p>
        </p:txBody>
      </p:sp>
      <p:sp>
        <p:nvSpPr>
          <p:cNvPr id="4" name="AutoShape 2" descr="Dev-C++ - Tải về">
            <a:extLst>
              <a:ext uri="{FF2B5EF4-FFF2-40B4-BE49-F238E27FC236}">
                <a16:creationId xmlns:a16="http://schemas.microsoft.com/office/drawing/2014/main" id="{47409D4E-9844-3D20-6738-57662BD237C0}"/>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1B3E671C-C777-2E60-A61A-7CC7678EF3F7}"/>
              </a:ext>
            </a:extLst>
          </p:cNvPr>
          <p:cNvSpPr txBox="1"/>
          <p:nvPr/>
        </p:nvSpPr>
        <p:spPr>
          <a:xfrm>
            <a:off x="523874" y="2164139"/>
            <a:ext cx="17535525" cy="156966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Electronic components are </a:t>
            </a:r>
            <a:r>
              <a:rPr lang="en-US" sz="2400" b="1" dirty="0">
                <a:latin typeface="Arial" panose="020B0604020202020204" pitchFamily="34" charset="0"/>
                <a:cs typeface="Arial" panose="020B0604020202020204" pitchFamily="34" charset="0"/>
              </a:rPr>
              <a:t>the elements of the circuit </a:t>
            </a:r>
            <a:r>
              <a:rPr lang="en-US" sz="2400" dirty="0">
                <a:latin typeface="Arial" panose="020B0604020202020204" pitchFamily="34" charset="0"/>
                <a:cs typeface="Arial" panose="020B0604020202020204" pitchFamily="34" charset="0"/>
              </a:rPr>
              <a:t>which help in its functioning the electrical circuit.</a:t>
            </a:r>
          </a:p>
          <a:p>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Electronic components are the </a:t>
            </a:r>
            <a:r>
              <a:rPr lang="en-US" sz="2400" b="1" dirty="0">
                <a:latin typeface="Arial" panose="020B0604020202020204" pitchFamily="34" charset="0"/>
                <a:cs typeface="Arial" panose="020B0604020202020204" pitchFamily="34" charset="0"/>
              </a:rPr>
              <a:t>basic building blocks of an electronic circuit </a:t>
            </a:r>
            <a:r>
              <a:rPr lang="en-US" sz="2400" dirty="0">
                <a:latin typeface="Arial" panose="020B0604020202020204" pitchFamily="34" charset="0"/>
                <a:cs typeface="Arial" panose="020B0604020202020204" pitchFamily="34" charset="0"/>
              </a:rPr>
              <a:t>any electronic system or any electronic device</a:t>
            </a:r>
          </a:p>
          <a:p>
            <a:endParaRPr lang="en-US" sz="2400" dirty="0">
              <a:latin typeface="Arial" panose="020B0604020202020204" pitchFamily="34" charset="0"/>
              <a:cs typeface="Arial" panose="020B0604020202020204" pitchFamily="34" charset="0"/>
            </a:endParaRPr>
          </a:p>
        </p:txBody>
      </p:sp>
      <p:pic>
        <p:nvPicPr>
          <p:cNvPr id="1026" name="Picture 2" descr="Electronic Component Images – Browse 2,117,330 Stock Photos, Vectors, and  Video | Adobe Stock">
            <a:extLst>
              <a:ext uri="{FF2B5EF4-FFF2-40B4-BE49-F238E27FC236}">
                <a16:creationId xmlns:a16="http://schemas.microsoft.com/office/drawing/2014/main" id="{DE6D4F84-8458-9AC9-1574-B60C85B4F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039828"/>
            <a:ext cx="7624619" cy="50830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llection of Electronic Components&quot; Art Board Print for Sale by  EngineersArt | Redbubble">
            <a:extLst>
              <a:ext uri="{FF2B5EF4-FFF2-40B4-BE49-F238E27FC236}">
                <a16:creationId xmlns:a16="http://schemas.microsoft.com/office/drawing/2014/main" id="{9EA48868-0F1A-9C2A-BEB2-CEE3FA749D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5600" y="3733799"/>
            <a:ext cx="5943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527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8F84E-7F49-C02B-FEA5-B41EFBE981C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E60E389F-F697-75AB-7EE0-E6E369AC0C18}"/>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Analog Signal and Digital Signal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64AAE769-9F3B-7ECA-15EF-16A59747B980}"/>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EFCCA23F-9781-0CA0-FA38-A997BE8A3852}"/>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1AC18EEB-83CD-0A14-B1D1-9DC1D308E0B0}"/>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591E439B-4789-21C9-BE2E-7A5827499744}"/>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Applications of Analog</a:t>
            </a:r>
          </a:p>
        </p:txBody>
      </p:sp>
      <p:sp>
        <p:nvSpPr>
          <p:cNvPr id="6" name="TextBox 5">
            <a:extLst>
              <a:ext uri="{FF2B5EF4-FFF2-40B4-BE49-F238E27FC236}">
                <a16:creationId xmlns:a16="http://schemas.microsoft.com/office/drawing/2014/main" id="{A9903D61-821F-8279-50A8-C82DBCDD1EEE}"/>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DB206A62-9D5D-3529-C53D-355B7D5819C6}"/>
              </a:ext>
            </a:extLst>
          </p:cNvPr>
          <p:cNvSpPr txBox="1"/>
          <p:nvPr/>
        </p:nvSpPr>
        <p:spPr>
          <a:xfrm>
            <a:off x="452798" y="2498962"/>
            <a:ext cx="10748601" cy="5632311"/>
          </a:xfrm>
          <a:prstGeom prst="rect">
            <a:avLst/>
          </a:prstGeom>
          <a:noFill/>
        </p:spPr>
        <p:txBody>
          <a:bodyPr wrap="square">
            <a:spAutoFit/>
          </a:bodyPr>
          <a:lstStyle/>
          <a:p>
            <a:r>
              <a:rPr lang="en-US" sz="2400" dirty="0"/>
              <a:t>Applications of Analog</a:t>
            </a:r>
          </a:p>
          <a:p>
            <a:endParaRPr lang="en-US" sz="2400" dirty="0"/>
          </a:p>
          <a:p>
            <a:r>
              <a:rPr lang="en-US" sz="2400" dirty="0"/>
              <a:t>Used when dealing with natural, continuous signals.</a:t>
            </a:r>
          </a:p>
          <a:p>
            <a:endParaRPr lang="en-US" sz="2400" dirty="0"/>
          </a:p>
          <a:p>
            <a:r>
              <a:rPr lang="en-US" sz="2400" dirty="0"/>
              <a:t>Examples:</a:t>
            </a:r>
          </a:p>
          <a:p>
            <a:endParaRPr lang="en-US" sz="2400" dirty="0"/>
          </a:p>
          <a:p>
            <a:pPr marL="800100" lvl="1" indent="-342900">
              <a:buFont typeface="Arial" panose="020B0604020202020204" pitchFamily="34" charset="0"/>
              <a:buChar char="•"/>
            </a:pPr>
            <a:r>
              <a:rPr lang="en-US" sz="2400" dirty="0"/>
              <a:t>Sound: microphones capture analog sound waves.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Temperature: temperature sensors with continuous readings.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Light: light sensors.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Voltage/Current: in measurement devices.</a:t>
            </a:r>
          </a:p>
          <a:p>
            <a:endParaRPr lang="en-US" sz="2400" dirty="0"/>
          </a:p>
          <a:p>
            <a:r>
              <a:rPr lang="en-US" sz="2400" dirty="0"/>
              <a:t>👉 Use Analog when the original signal is continuous and accuracy is important.</a:t>
            </a:r>
            <a:endParaRPr lang="vi-VN" sz="2400" dirty="0"/>
          </a:p>
        </p:txBody>
      </p:sp>
      <p:pic>
        <p:nvPicPr>
          <p:cNvPr id="15362" name="Picture 2" descr="Tìm hiểu ứng dụng cảm biến ánh sáng trong cuộc sống">
            <a:extLst>
              <a:ext uri="{FF2B5EF4-FFF2-40B4-BE49-F238E27FC236}">
                <a16:creationId xmlns:a16="http://schemas.microsoft.com/office/drawing/2014/main" id="{265D117D-55C7-9763-4F49-7569F1519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2685425"/>
            <a:ext cx="71437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09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33377-CE3F-B246-90A1-953C77DE1D9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99174BA-742D-62C2-94DF-A3AFE8CC17BF}"/>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Analog Signal and Digital Signal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45B8AD4C-F5B0-BF63-71F7-34B25C763990}"/>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7D79C0BF-4D82-990F-83C1-CD1E8DCE24F3}"/>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08C18ACB-F492-97A6-88C8-44116E60EDE2}"/>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46862E44-FBC8-3246-02EE-BAC7C246C1AB}"/>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Applications of Digital</a:t>
            </a:r>
          </a:p>
        </p:txBody>
      </p:sp>
      <p:sp>
        <p:nvSpPr>
          <p:cNvPr id="6" name="TextBox 5">
            <a:extLst>
              <a:ext uri="{FF2B5EF4-FFF2-40B4-BE49-F238E27FC236}">
                <a16:creationId xmlns:a16="http://schemas.microsoft.com/office/drawing/2014/main" id="{CADA851E-7F4A-09B4-34C0-7D91FD1C7B9A}"/>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64BDB5E5-B29C-DC7C-FAEA-A4D30CEA3EEF}"/>
              </a:ext>
            </a:extLst>
          </p:cNvPr>
          <p:cNvSpPr txBox="1"/>
          <p:nvPr/>
        </p:nvSpPr>
        <p:spPr>
          <a:xfrm>
            <a:off x="452798" y="2498962"/>
            <a:ext cx="10748601" cy="6001643"/>
          </a:xfrm>
          <a:prstGeom prst="rect">
            <a:avLst/>
          </a:prstGeom>
          <a:noFill/>
        </p:spPr>
        <p:txBody>
          <a:bodyPr wrap="square">
            <a:spAutoFit/>
          </a:bodyPr>
          <a:lstStyle/>
          <a:p>
            <a:r>
              <a:rPr lang="en-US" sz="2400" dirty="0"/>
              <a:t>Applications of Digital</a:t>
            </a:r>
          </a:p>
          <a:p>
            <a:endParaRPr lang="en-US" sz="2400" dirty="0"/>
          </a:p>
          <a:p>
            <a:r>
              <a:rPr lang="en-US" sz="2400" dirty="0"/>
              <a:t>Used for ON/OFF control, logic processing, or data communication.</a:t>
            </a:r>
          </a:p>
          <a:p>
            <a:endParaRPr lang="en-US" sz="2400" dirty="0"/>
          </a:p>
          <a:p>
            <a:r>
              <a:rPr lang="en-US" sz="2400" dirty="0"/>
              <a:t>Examples:</a:t>
            </a:r>
          </a:p>
          <a:p>
            <a:endParaRPr lang="en-US" sz="2400" dirty="0"/>
          </a:p>
          <a:p>
            <a:pPr marL="800100" lvl="1" indent="-342900">
              <a:buFont typeface="Arial" panose="020B0604020202020204" pitchFamily="34" charset="0"/>
              <a:buChar char="•"/>
            </a:pPr>
            <a:r>
              <a:rPr lang="en-US" sz="2400" dirty="0"/>
              <a:t>Computers, smartphones: process data in 0s and 1s.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Push button: pressed (1) or not pressed (0).</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LEDs: ON or OFF.</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Communication: </a:t>
            </a:r>
            <a:r>
              <a:rPr lang="en-US" sz="2400" dirty="0" err="1"/>
              <a:t>WiFi</a:t>
            </a:r>
            <a:r>
              <a:rPr lang="en-US" sz="2400" dirty="0"/>
              <a:t>, Bluetooth, USB all use digital signals.</a:t>
            </a:r>
          </a:p>
          <a:p>
            <a:endParaRPr lang="en-US" sz="2400" dirty="0"/>
          </a:p>
          <a:p>
            <a:r>
              <a:rPr lang="en-US" sz="2400" dirty="0"/>
              <a:t>👉 Use Digital when fast, clear logic (ON/OFF) and easy communication with computers are needed.</a:t>
            </a:r>
            <a:endParaRPr lang="vi-VN" sz="2400" dirty="0"/>
          </a:p>
        </p:txBody>
      </p:sp>
      <p:pic>
        <p:nvPicPr>
          <p:cNvPr id="15362" name="Picture 2" descr="Tìm hiểu ứng dụng cảm biến ánh sáng trong cuộc sống">
            <a:extLst>
              <a:ext uri="{FF2B5EF4-FFF2-40B4-BE49-F238E27FC236}">
                <a16:creationId xmlns:a16="http://schemas.microsoft.com/office/drawing/2014/main" id="{5E53C7A3-F9A5-6598-4419-BD8D0DE84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3200" y="2685425"/>
            <a:ext cx="714375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502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86ED5-5E1C-6459-48A0-9D27A435CC8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D94E8CA-98C9-F4FB-1A89-06F5512F4EC4}"/>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Analog Signal and Digital Signal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D876F523-3231-EBB6-E22D-D83DDB852A04}"/>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FC580594-43BB-6822-2B0D-83E28324E8C7}"/>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CBE5EFEC-9783-127A-C10E-01E348CADE0E}"/>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543B4F72-7283-C342-74CE-8EC48A99C4AB}"/>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Combining Analog and Digital</a:t>
            </a:r>
          </a:p>
        </p:txBody>
      </p:sp>
      <p:sp>
        <p:nvSpPr>
          <p:cNvPr id="6" name="TextBox 5">
            <a:extLst>
              <a:ext uri="{FF2B5EF4-FFF2-40B4-BE49-F238E27FC236}">
                <a16:creationId xmlns:a16="http://schemas.microsoft.com/office/drawing/2014/main" id="{64C5C56A-4CD9-6B83-35AA-2EE238B0E09B}"/>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BBBDB5F9-89B1-5CD8-E3D7-EEB71565C605}"/>
              </a:ext>
            </a:extLst>
          </p:cNvPr>
          <p:cNvSpPr txBox="1"/>
          <p:nvPr/>
        </p:nvSpPr>
        <p:spPr>
          <a:xfrm>
            <a:off x="452798" y="2498962"/>
            <a:ext cx="17149402" cy="1938992"/>
          </a:xfrm>
          <a:prstGeom prst="rect">
            <a:avLst/>
          </a:prstGeom>
          <a:noFill/>
        </p:spPr>
        <p:txBody>
          <a:bodyPr wrap="square">
            <a:spAutoFit/>
          </a:bodyPr>
          <a:lstStyle/>
          <a:p>
            <a:endParaRPr lang="en-US" sz="2400" dirty="0"/>
          </a:p>
          <a:p>
            <a:r>
              <a:rPr lang="en-US" sz="2400" dirty="0"/>
              <a:t>In practice, most systems use both:</a:t>
            </a:r>
          </a:p>
          <a:p>
            <a:endParaRPr lang="en-US" sz="2400" dirty="0"/>
          </a:p>
          <a:p>
            <a:r>
              <a:rPr lang="en-US" sz="2400" dirty="0"/>
              <a:t>Example: a temperature sensor (analog) → microcontroller converts it to digital (via ADC) → processes it → turns on a fan (digital output).</a:t>
            </a:r>
          </a:p>
        </p:txBody>
      </p:sp>
      <p:pic>
        <p:nvPicPr>
          <p:cNvPr id="17410" name="Picture 2" descr="Digital signal processing converter from analog microphone to speakers outline diagram. Labeled educational scheme with DAC and ADC applications steps for soundwave transmission vector illustration.">
            <a:extLst>
              <a:ext uri="{FF2B5EF4-FFF2-40B4-BE49-F238E27FC236}">
                <a16:creationId xmlns:a16="http://schemas.microsoft.com/office/drawing/2014/main" id="{EE5D2FB3-7D4B-698C-F03D-FC7808FD3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4882009"/>
            <a:ext cx="9372600" cy="471375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Temperature-to-Digital Converters' Evolution, Trends and Techniques across  the Last Two Decades: A Review">
            <a:extLst>
              <a:ext uri="{FF2B5EF4-FFF2-40B4-BE49-F238E27FC236}">
                <a16:creationId xmlns:a16="http://schemas.microsoft.com/office/drawing/2014/main" id="{2158A26B-AA40-F983-18D2-665E9155B4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90" y="5981700"/>
            <a:ext cx="7010401" cy="333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069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4B81F-7403-599C-93A1-BCDF22CE6EB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9C410B7-CC55-B4AE-BB14-EA0D40E0CDCB}"/>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Analog Signal and Digital Signal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C62D3D8B-E19C-6561-BB49-A11F15FF0991}"/>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336EDD5C-7071-D219-E99D-2978536B3004}"/>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3A818695-8CF2-69CD-953F-80B95CCCEDC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D78B5DC1-1EA5-805D-6FA6-BD2FCD965145}"/>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Combining Analog and Digital</a:t>
            </a:r>
          </a:p>
        </p:txBody>
      </p:sp>
      <p:sp>
        <p:nvSpPr>
          <p:cNvPr id="6" name="TextBox 5">
            <a:extLst>
              <a:ext uri="{FF2B5EF4-FFF2-40B4-BE49-F238E27FC236}">
                <a16:creationId xmlns:a16="http://schemas.microsoft.com/office/drawing/2014/main" id="{531D1BC1-8269-0F8D-AC1D-8F0D85E70CCD}"/>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E4CE91F1-FD61-00C7-91E9-37D58F209187}"/>
              </a:ext>
            </a:extLst>
          </p:cNvPr>
          <p:cNvSpPr txBox="1"/>
          <p:nvPr/>
        </p:nvSpPr>
        <p:spPr>
          <a:xfrm>
            <a:off x="452798" y="2498962"/>
            <a:ext cx="17149402" cy="1938992"/>
          </a:xfrm>
          <a:prstGeom prst="rect">
            <a:avLst/>
          </a:prstGeom>
          <a:noFill/>
        </p:spPr>
        <p:txBody>
          <a:bodyPr wrap="square">
            <a:spAutoFit/>
          </a:bodyPr>
          <a:lstStyle/>
          <a:p>
            <a:endParaRPr lang="en-US" sz="2400" dirty="0"/>
          </a:p>
          <a:p>
            <a:r>
              <a:rPr lang="en-US" sz="2400" dirty="0"/>
              <a:t>In practice, most systems use both:</a:t>
            </a:r>
          </a:p>
          <a:p>
            <a:endParaRPr lang="en-US" sz="2400" dirty="0"/>
          </a:p>
          <a:p>
            <a:r>
              <a:rPr lang="en-US" sz="2400" dirty="0"/>
              <a:t>Example: a temperature sensor (analog) → microcontroller converts it to digital (via ADC) → processes it → turns on a fan (digital output).</a:t>
            </a:r>
          </a:p>
        </p:txBody>
      </p:sp>
      <p:pic>
        <p:nvPicPr>
          <p:cNvPr id="17410" name="Picture 2" descr="Digital signal processing converter from analog microphone to speakers outline diagram. Labeled educational scheme with DAC and ADC applications steps for soundwave transmission vector illustration.">
            <a:extLst>
              <a:ext uri="{FF2B5EF4-FFF2-40B4-BE49-F238E27FC236}">
                <a16:creationId xmlns:a16="http://schemas.microsoft.com/office/drawing/2014/main" id="{53062A19-F5FA-7018-AE58-3D9CE6B5F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4882009"/>
            <a:ext cx="9372600" cy="471375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Temperature-to-Digital Converters' Evolution, Trends and Techniques across  the Last Two Decades: A Review">
            <a:extLst>
              <a:ext uri="{FF2B5EF4-FFF2-40B4-BE49-F238E27FC236}">
                <a16:creationId xmlns:a16="http://schemas.microsoft.com/office/drawing/2014/main" id="{1B67B7DB-3CF9-9742-EBCB-20A7D1261D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90" y="5981700"/>
            <a:ext cx="7010401" cy="333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80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479F1-BFDB-6B19-ACB7-0C4783D54C7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BBE7A47-0D51-44CF-627F-30E1A99A34EE}"/>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Analog Signal and Digital Signal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DF37F246-BCD6-908E-9231-F67DF22F5856}"/>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D031DE0F-2876-B501-C5DF-FE7E27C79CC3}"/>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09E49240-F5E6-6280-0F49-62BCFC2AE13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7EFC429D-7C41-6639-790A-CDC6EAEE449A}"/>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Digital Interfaces</a:t>
            </a:r>
          </a:p>
        </p:txBody>
      </p:sp>
      <p:sp>
        <p:nvSpPr>
          <p:cNvPr id="6" name="TextBox 5">
            <a:extLst>
              <a:ext uri="{FF2B5EF4-FFF2-40B4-BE49-F238E27FC236}">
                <a16:creationId xmlns:a16="http://schemas.microsoft.com/office/drawing/2014/main" id="{922A3041-3446-4239-682C-3A4D232D2123}"/>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8859E286-4AA8-2A6D-72A2-F1F79F6C8CC4}"/>
              </a:ext>
            </a:extLst>
          </p:cNvPr>
          <p:cNvSpPr txBox="1"/>
          <p:nvPr/>
        </p:nvSpPr>
        <p:spPr>
          <a:xfrm>
            <a:off x="452798" y="2498962"/>
            <a:ext cx="17149402" cy="1938992"/>
          </a:xfrm>
          <a:prstGeom prst="rect">
            <a:avLst/>
          </a:prstGeom>
          <a:noFill/>
        </p:spPr>
        <p:txBody>
          <a:bodyPr wrap="square">
            <a:spAutoFit/>
          </a:bodyPr>
          <a:lstStyle/>
          <a:p>
            <a:endParaRPr lang="en-US" sz="2400" dirty="0"/>
          </a:p>
          <a:p>
            <a:r>
              <a:rPr lang="en-US" sz="2400" dirty="0"/>
              <a:t>In practice, most systems use both:</a:t>
            </a:r>
          </a:p>
          <a:p>
            <a:endParaRPr lang="en-US" sz="2400" dirty="0"/>
          </a:p>
          <a:p>
            <a:r>
              <a:rPr lang="en-US" sz="2400" dirty="0"/>
              <a:t>Example: a temperature sensor (analog) → microcontroller converts it to digital (via ADC) → processes it → turns on a fan (digital output).</a:t>
            </a:r>
          </a:p>
        </p:txBody>
      </p:sp>
      <p:pic>
        <p:nvPicPr>
          <p:cNvPr id="17410" name="Picture 2" descr="Digital signal processing converter from analog microphone to speakers outline diagram. Labeled educational scheme with DAC and ADC applications steps for soundwave transmission vector illustration.">
            <a:extLst>
              <a:ext uri="{FF2B5EF4-FFF2-40B4-BE49-F238E27FC236}">
                <a16:creationId xmlns:a16="http://schemas.microsoft.com/office/drawing/2014/main" id="{5F179B15-9502-A331-8BD4-EDCC762B0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4882009"/>
            <a:ext cx="9372600" cy="4713752"/>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Temperature-to-Digital Converters' Evolution, Trends and Techniques across  the Last Two Decades: A Review">
            <a:extLst>
              <a:ext uri="{FF2B5EF4-FFF2-40B4-BE49-F238E27FC236}">
                <a16:creationId xmlns:a16="http://schemas.microsoft.com/office/drawing/2014/main" id="{BE27697E-6A84-2F9D-DF99-724E48A518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290" y="5981700"/>
            <a:ext cx="7010401" cy="3330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486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425AE-AC32-5228-A143-23404C00321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A89CEF7-3592-788A-D5AA-4857E744BA2F}"/>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Clock Pulse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D2D5DD25-BC03-0455-54E3-8C1B42A65EC5}"/>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DDAC85D0-BBB6-F708-5AE4-EDEBD0445753}"/>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56BD349F-3F13-9B26-ED7B-3559FDE8BFB1}"/>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BBDA92D6-1AC8-7911-B90D-10F2A84E443B}"/>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What is clock pulse?</a:t>
            </a:r>
          </a:p>
        </p:txBody>
      </p:sp>
      <p:sp>
        <p:nvSpPr>
          <p:cNvPr id="6" name="TextBox 5">
            <a:extLst>
              <a:ext uri="{FF2B5EF4-FFF2-40B4-BE49-F238E27FC236}">
                <a16:creationId xmlns:a16="http://schemas.microsoft.com/office/drawing/2014/main" id="{1BD28F40-8907-F691-8973-E5359FEBC685}"/>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C7EFAD8A-38C2-1A3C-3C31-8656936D2403}"/>
              </a:ext>
            </a:extLst>
          </p:cNvPr>
          <p:cNvSpPr txBox="1"/>
          <p:nvPr/>
        </p:nvSpPr>
        <p:spPr>
          <a:xfrm>
            <a:off x="580722" y="2508860"/>
            <a:ext cx="17417976" cy="2677656"/>
          </a:xfrm>
          <a:prstGeom prst="rect">
            <a:avLst/>
          </a:prstGeom>
          <a:noFill/>
        </p:spPr>
        <p:txBody>
          <a:bodyPr wrap="square">
            <a:spAutoFit/>
          </a:bodyPr>
          <a:lstStyle/>
          <a:p>
            <a:pPr marL="342900" indent="-342900">
              <a:buFont typeface="Arial" panose="020B0604020202020204" pitchFamily="34" charset="0"/>
              <a:buChar char="•"/>
            </a:pPr>
            <a:r>
              <a:rPr lang="en-US" sz="2400" dirty="0"/>
              <a:t>A clock pulse is a square wave oscillating signal that repeats cyclically (ON/OFF, 1/0). It functions like the heartbeat of a microcontroller, helping components operate synchronously and according to specific timing.</a:t>
            </a:r>
          </a:p>
          <a:p>
            <a:pPr marL="342900" indent="-342900">
              <a:buFont typeface="Arial" panose="020B0604020202020204" pitchFamily="34" charset="0"/>
              <a:buChar char="•"/>
            </a:pPr>
            <a:endParaRPr lang="en-US" sz="2400" dirty="0"/>
          </a:p>
          <a:p>
            <a:pPr marL="342900" indent="-342900">
              <a:buFont typeface="Wingdings" panose="05000000000000000000" pitchFamily="2" charset="2"/>
              <a:buChar char="Ø"/>
            </a:pPr>
            <a:r>
              <a:rPr lang="en-US" sz="2400" b="1" dirty="0"/>
              <a:t>Each pulse corresponds to one processing cycle.</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 clock speed is measured in Hertz (Hz), typically in the Megahertz (MHz) range for microcontrollers</a:t>
            </a:r>
          </a:p>
          <a:p>
            <a:endParaRPr lang="vi-VN" sz="2400" dirty="0"/>
          </a:p>
        </p:txBody>
      </p:sp>
      <p:pic>
        <p:nvPicPr>
          <p:cNvPr id="2052" name="Picture 4" descr="Need for Clock Line in Digital Communication - EmbedJournal">
            <a:extLst>
              <a:ext uri="{FF2B5EF4-FFF2-40B4-BE49-F238E27FC236}">
                <a16:creationId xmlns:a16="http://schemas.microsoft.com/office/drawing/2014/main" id="{A359FC07-2FBF-4B2D-E24E-164282B40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35" y="5690159"/>
            <a:ext cx="8628012" cy="42707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irtual Labs">
            <a:extLst>
              <a:ext uri="{FF2B5EF4-FFF2-40B4-BE49-F238E27FC236}">
                <a16:creationId xmlns:a16="http://schemas.microsoft.com/office/drawing/2014/main" id="{3A272DDD-44BB-A242-F100-741259391B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8445" y="6996697"/>
            <a:ext cx="8568286" cy="2356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625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AABEA-D083-E0E7-CC8A-417FBC055CA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F37C4FA-5271-393D-C0A9-A5323967651F}"/>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Clock Pulse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F643FFF6-37BB-02C8-6B6D-5520357F72E8}"/>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C9365706-5F6D-3774-0E90-4C510DD97436}"/>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A94DE8D9-3FC5-7AF2-9FD1-612F0C555D21}"/>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26AE86F1-080A-A0F4-C74B-674E376B5BA3}"/>
              </a:ext>
            </a:extLst>
          </p:cNvPr>
          <p:cNvSpPr txBox="1"/>
          <p:nvPr/>
        </p:nvSpPr>
        <p:spPr>
          <a:xfrm>
            <a:off x="228600" y="1209620"/>
            <a:ext cx="12725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What is the source of the clock pulse on the Arduino Uno R3?</a:t>
            </a:r>
          </a:p>
        </p:txBody>
      </p:sp>
      <p:sp>
        <p:nvSpPr>
          <p:cNvPr id="6" name="TextBox 5">
            <a:extLst>
              <a:ext uri="{FF2B5EF4-FFF2-40B4-BE49-F238E27FC236}">
                <a16:creationId xmlns:a16="http://schemas.microsoft.com/office/drawing/2014/main" id="{958F816A-CE1F-1647-2355-FC79E76B2762}"/>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E506228E-BA78-5C81-A993-1134D58159BB}"/>
              </a:ext>
            </a:extLst>
          </p:cNvPr>
          <p:cNvSpPr txBox="1"/>
          <p:nvPr/>
        </p:nvSpPr>
        <p:spPr>
          <a:xfrm>
            <a:off x="377125" y="4076700"/>
            <a:ext cx="8077200" cy="3416320"/>
          </a:xfrm>
          <a:prstGeom prst="rect">
            <a:avLst/>
          </a:prstGeom>
          <a:noFill/>
        </p:spPr>
        <p:txBody>
          <a:bodyPr wrap="square">
            <a:spAutoFit/>
          </a:bodyPr>
          <a:lstStyle/>
          <a:p>
            <a:pPr marL="342900" indent="-342900">
              <a:buFont typeface="Arial" panose="020B0604020202020204" pitchFamily="34" charset="0"/>
              <a:buChar char="•"/>
            </a:pPr>
            <a:r>
              <a:rPr lang="en-US" sz="2400" dirty="0"/>
              <a:t>The clock pulse is generated by a crystal oscillator on the board.</a:t>
            </a:r>
          </a:p>
          <a:p>
            <a:endParaRPr lang="en-US" sz="2400" dirty="0"/>
          </a:p>
          <a:p>
            <a:pPr marL="342900" indent="-342900">
              <a:buFont typeface="Arial" panose="020B0604020202020204" pitchFamily="34" charset="0"/>
              <a:buChar char="•"/>
            </a:pPr>
            <a:r>
              <a:rPr lang="en-US" sz="2400" dirty="0"/>
              <a:t>A 16 MHz crystal oscillator is located near the ATmega328P microcontroller (typically a small cylindrical metal can or a small silver rectangular component).</a:t>
            </a:r>
          </a:p>
          <a:p>
            <a:endParaRPr lang="en-US" sz="2400" dirty="0"/>
          </a:p>
          <a:p>
            <a:pPr marL="342900" indent="-342900">
              <a:buFont typeface="Arial" panose="020B0604020202020204" pitchFamily="34" charset="0"/>
              <a:buChar char="•"/>
            </a:pPr>
            <a:r>
              <a:rPr lang="en-US" sz="2400" dirty="0"/>
              <a:t>This crystal produces highly accurate electrical oscillations, providing a continuous clock signal to the microcontroller.</a:t>
            </a:r>
          </a:p>
        </p:txBody>
      </p:sp>
      <p:pic>
        <p:nvPicPr>
          <p:cNvPr id="4098" name="Picture 2" descr="Crystal Oscillator at best price in Mumbai by Sunrise Electronics | ID:  1410609512">
            <a:extLst>
              <a:ext uri="{FF2B5EF4-FFF2-40B4-BE49-F238E27FC236}">
                <a16:creationId xmlns:a16="http://schemas.microsoft.com/office/drawing/2014/main" id="{327C6324-BB31-CF9C-64E6-2D54C41D28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1712" y="2113071"/>
            <a:ext cx="7624082" cy="762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391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16A72-5CB9-9054-0BA7-5AF2BA5E2B3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62726854-673E-7849-F8E9-4530C9003A47}"/>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Clock Pulse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523178D8-3B4D-FD37-F7F6-D15F454BAAB8}"/>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759FCE4B-40D9-E70F-860C-A361B2722CCC}"/>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46A2FD65-E6A5-B75A-FFB8-79CF06DE83D2}"/>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01A03808-664D-427B-9FF6-AF553ECFC03D}"/>
              </a:ext>
            </a:extLst>
          </p:cNvPr>
          <p:cNvSpPr txBox="1"/>
          <p:nvPr/>
        </p:nvSpPr>
        <p:spPr>
          <a:xfrm>
            <a:off x="228600" y="1209620"/>
            <a:ext cx="12725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What is the source of the clock pulse on the Arduino Uno R3?</a:t>
            </a:r>
          </a:p>
        </p:txBody>
      </p:sp>
      <p:sp>
        <p:nvSpPr>
          <p:cNvPr id="6" name="TextBox 5">
            <a:extLst>
              <a:ext uri="{FF2B5EF4-FFF2-40B4-BE49-F238E27FC236}">
                <a16:creationId xmlns:a16="http://schemas.microsoft.com/office/drawing/2014/main" id="{FB54DBBB-33D3-D6A6-34FA-2AC1F189F836}"/>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CECE2364-6F81-195B-262B-2DD959A516AF}"/>
              </a:ext>
            </a:extLst>
          </p:cNvPr>
          <p:cNvSpPr txBox="1"/>
          <p:nvPr/>
        </p:nvSpPr>
        <p:spPr>
          <a:xfrm>
            <a:off x="377125" y="4076700"/>
            <a:ext cx="8077200" cy="4524315"/>
          </a:xfrm>
          <a:prstGeom prst="rect">
            <a:avLst/>
          </a:prstGeom>
          <a:noFill/>
        </p:spPr>
        <p:txBody>
          <a:bodyPr wrap="square">
            <a:spAutoFit/>
          </a:bodyPr>
          <a:lstStyle/>
          <a:p>
            <a:pPr marL="342900" indent="-342900">
              <a:buFont typeface="Arial" panose="020B0604020202020204" pitchFamily="34" charset="0"/>
              <a:buChar char="•"/>
            </a:pPr>
            <a:r>
              <a:rPr lang="en-US" sz="2400" dirty="0"/>
              <a:t>On the Arduino Uno R3 board, the crystal acts as an oscillator that generates the clock pulse signal:</a:t>
            </a:r>
          </a:p>
          <a:p>
            <a:pPr marL="342900" indent="-342900">
              <a:buFont typeface="Arial" panose="020B0604020202020204" pitchFamily="34" charset="0"/>
              <a:buChar char="•"/>
            </a:pPr>
            <a:r>
              <a:rPr lang="en-US" sz="2400" dirty="0"/>
              <a:t>The crystal is connected to the </a:t>
            </a:r>
            <a:r>
              <a:rPr lang="en-US" sz="2400" b="1" dirty="0"/>
              <a:t>XTAL1 and XTAL2</a:t>
            </a:r>
            <a:r>
              <a:rPr lang="en-US" sz="2400" dirty="0"/>
              <a:t> pins of the ATmega328P microcontroller.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powered, the crystal </a:t>
            </a:r>
            <a:r>
              <a:rPr lang="en-US" sz="2400" b="1" dirty="0"/>
              <a:t>vibrates</a:t>
            </a:r>
            <a:r>
              <a:rPr lang="en-US" sz="2400" dirty="0"/>
              <a:t> at a fixed frequency of 16 </a:t>
            </a:r>
            <a:r>
              <a:rPr lang="en-US" sz="2400" dirty="0" err="1"/>
              <a:t>MHz.</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microcontroller uses an internal oscillator circuit to convert these mechanical vibrations into electrical square wave signals with a frequency of 16 million cycles per second.</a:t>
            </a:r>
          </a:p>
        </p:txBody>
      </p:sp>
      <p:pic>
        <p:nvPicPr>
          <p:cNvPr id="4098" name="Picture 2" descr="Crystal Oscillator at best price in Mumbai by Sunrise Electronics | ID:  1410609512">
            <a:extLst>
              <a:ext uri="{FF2B5EF4-FFF2-40B4-BE49-F238E27FC236}">
                <a16:creationId xmlns:a16="http://schemas.microsoft.com/office/drawing/2014/main" id="{873D74EF-7E9B-141F-997D-AE0504A1A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5380" y="3695700"/>
            <a:ext cx="4848594" cy="48485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8A4F24C-235A-ED44-A023-6D0D88545195}"/>
              </a:ext>
            </a:extLst>
          </p:cNvPr>
          <p:cNvPicPr>
            <a:picLocks noChangeAspect="1"/>
          </p:cNvPicPr>
          <p:nvPr/>
        </p:nvPicPr>
        <p:blipFill>
          <a:blip r:embed="rId4"/>
          <a:stretch>
            <a:fillRect/>
          </a:stretch>
        </p:blipFill>
        <p:spPr>
          <a:xfrm>
            <a:off x="13679964" y="2909840"/>
            <a:ext cx="4419600" cy="6013061"/>
          </a:xfrm>
          <a:prstGeom prst="rect">
            <a:avLst/>
          </a:prstGeom>
        </p:spPr>
      </p:pic>
    </p:spTree>
    <p:extLst>
      <p:ext uri="{BB962C8B-B14F-4D97-AF65-F5344CB8AC3E}">
        <p14:creationId xmlns:p14="http://schemas.microsoft.com/office/powerpoint/2010/main" val="3007110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6A300-CA22-5BCC-7E1B-D4B46CDAA43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D4423C2-EF29-3C16-8C75-61E34F8B8BAF}"/>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Clock Pulse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A2778BBA-1069-E029-4B1A-B981BD3EB60F}"/>
              </a:ext>
            </a:extLst>
          </p:cNvPr>
          <p:cNvSpPr txBox="1"/>
          <p:nvPr/>
        </p:nvSpPr>
        <p:spPr>
          <a:xfrm>
            <a:off x="8648968" y="5736467"/>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54A010C1-E0EB-B1F9-8DE8-B9C97A4F7DE1}"/>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99B6BC7F-FEB1-630A-0F06-37A834050F42}"/>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32EDB3E2-13A4-767F-639A-370D1E06EB3F}"/>
              </a:ext>
            </a:extLst>
          </p:cNvPr>
          <p:cNvSpPr txBox="1"/>
          <p:nvPr/>
        </p:nvSpPr>
        <p:spPr>
          <a:xfrm>
            <a:off x="228600" y="1209620"/>
            <a:ext cx="128778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What is the source of the clock pulse on the Arduino Uno R3?</a:t>
            </a:r>
          </a:p>
        </p:txBody>
      </p:sp>
      <p:pic>
        <p:nvPicPr>
          <p:cNvPr id="1026" name="Picture 2">
            <a:extLst>
              <a:ext uri="{FF2B5EF4-FFF2-40B4-BE49-F238E27FC236}">
                <a16:creationId xmlns:a16="http://schemas.microsoft.com/office/drawing/2014/main" id="{C20FE1AB-6014-4A69-02C1-99B3C2666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106489"/>
            <a:ext cx="15572870" cy="588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81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ED593-4BA8-DE52-0716-CE7B5E91442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6C6FDFE-E18C-79D1-12F9-AE8DAD5B0AA4}"/>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Clock Pulse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21BC505E-B466-BCD8-B2BA-61CA71E29AAA}"/>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97CC645B-7761-5158-CEEE-145FD96D1819}"/>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62B52924-B048-FB52-5D5F-FCD47B6DE76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9E365F73-1AE3-33FE-CFC2-B53F77AF9E94}"/>
              </a:ext>
            </a:extLst>
          </p:cNvPr>
          <p:cNvSpPr txBox="1"/>
          <p:nvPr/>
        </p:nvSpPr>
        <p:spPr>
          <a:xfrm>
            <a:off x="228600" y="1404015"/>
            <a:ext cx="18059400" cy="1200329"/>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Structure of the Quartz Crystal</a:t>
            </a:r>
          </a:p>
          <a:p>
            <a:endParaRPr lang="en-US" sz="2400" b="1" dirty="0">
              <a:effectLst>
                <a:outerShdw blurRad="38100" dist="38100" dir="2700000" algn="tl">
                  <a:srgbClr val="000000">
                    <a:alpha val="43137"/>
                  </a:srgbClr>
                </a:outerShdw>
              </a:effectLst>
            </a:endParaRPr>
          </a:p>
          <a:p>
            <a:pPr>
              <a:defRPr/>
            </a:pPr>
            <a:endParaRPr lang="en-US" sz="2400" b="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6243EB4D-D46E-6BE9-02B9-57EDBE036812}"/>
              </a:ext>
            </a:extLst>
          </p:cNvPr>
          <p:cNvSpPr txBox="1"/>
          <p:nvPr/>
        </p:nvSpPr>
        <p:spPr>
          <a:xfrm>
            <a:off x="4560758" y="4882009"/>
            <a:ext cx="9151494" cy="369332"/>
          </a:xfrm>
          <a:prstGeom prst="rect">
            <a:avLst/>
          </a:prstGeom>
          <a:noFill/>
        </p:spPr>
        <p:txBody>
          <a:bodyPr wrap="square">
            <a:spAutoFit/>
          </a:bodyPr>
          <a:lstStyle/>
          <a:p>
            <a:endParaRPr lang="vi-VN" dirty="0"/>
          </a:p>
        </p:txBody>
      </p:sp>
      <p:pic>
        <p:nvPicPr>
          <p:cNvPr id="7172" name="Picture 4" descr="Quartz - Wikipedia">
            <a:extLst>
              <a:ext uri="{FF2B5EF4-FFF2-40B4-BE49-F238E27FC236}">
                <a16:creationId xmlns:a16="http://schemas.microsoft.com/office/drawing/2014/main" id="{F613AF89-5CC5-020C-8967-A1076493CD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0" y="4901771"/>
            <a:ext cx="5995804" cy="398121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rystal structure of α-SiO2 (a) and ...">
            <a:extLst>
              <a:ext uri="{FF2B5EF4-FFF2-40B4-BE49-F238E27FC236}">
                <a16:creationId xmlns:a16="http://schemas.microsoft.com/office/drawing/2014/main" id="{1A3B97AD-8408-C20A-48E9-94C0043B1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535811"/>
            <a:ext cx="7861358" cy="43471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3F85A4-B23D-585F-78A5-3826E38B3A78}"/>
              </a:ext>
            </a:extLst>
          </p:cNvPr>
          <p:cNvSpPr txBox="1"/>
          <p:nvPr/>
        </p:nvSpPr>
        <p:spPr>
          <a:xfrm>
            <a:off x="386166" y="2656378"/>
            <a:ext cx="17368434" cy="1200329"/>
          </a:xfrm>
          <a:prstGeom prst="rect">
            <a:avLst/>
          </a:prstGeom>
          <a:noFill/>
        </p:spPr>
        <p:txBody>
          <a:bodyPr wrap="square">
            <a:spAutoFit/>
          </a:bodyPr>
          <a:lstStyle/>
          <a:p>
            <a:r>
              <a:rPr lang="en-US" sz="2400" b="1" dirty="0"/>
              <a:t>1. Structure of the Quartz Crystal</a:t>
            </a:r>
            <a:endParaRPr lang="en-US" sz="2400" dirty="0"/>
          </a:p>
          <a:p>
            <a:r>
              <a:rPr lang="en-US" sz="2400" dirty="0"/>
              <a:t>Quartz is a type of silicon dioxide (</a:t>
            </a:r>
            <a:r>
              <a:rPr lang="en-US" sz="2400" dirty="0" err="1"/>
              <a:t>SiO</a:t>
            </a:r>
            <a:r>
              <a:rPr lang="en-US" sz="2400" dirty="0"/>
              <a:t>₂) crystal, consisting of a tightly bonded three-dimensional lattice of silicon and oxygen atoms.</a:t>
            </a:r>
          </a:p>
          <a:p>
            <a:r>
              <a:rPr lang="en-US" sz="2400" dirty="0"/>
              <a:t>This crystal has a very regular and stable structure and possesses a unique physical property known as the piezoelectric effect.</a:t>
            </a:r>
          </a:p>
        </p:txBody>
      </p:sp>
    </p:spTree>
    <p:extLst>
      <p:ext uri="{BB962C8B-B14F-4D97-AF65-F5344CB8AC3E}">
        <p14:creationId xmlns:p14="http://schemas.microsoft.com/office/powerpoint/2010/main" val="219678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4A3CF-1F72-1B90-B144-05D18B8C2D0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4A20D22-9868-0B91-4B0C-5258BF58F7ED}"/>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Arduino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50156E38-46FA-75E5-D413-0DFB02BF5A8B}"/>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78ADC5BE-9E3A-5C61-25EA-F212BA090262}"/>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C543F28F-C120-A1F8-6BE4-3534023F474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D93CF7E0-4C1B-35A8-E7EB-D96EAA0D60DB}"/>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Arduino Board</a:t>
            </a:r>
          </a:p>
        </p:txBody>
      </p:sp>
      <p:sp>
        <p:nvSpPr>
          <p:cNvPr id="4" name="AutoShape 2" descr="Dev-C++ - Tải về">
            <a:extLst>
              <a:ext uri="{FF2B5EF4-FFF2-40B4-BE49-F238E27FC236}">
                <a16:creationId xmlns:a16="http://schemas.microsoft.com/office/drawing/2014/main" id="{ABFE1196-9351-4163-44C3-C8C7D520F9C3}"/>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35993DCB-9387-0127-1C88-726BD08AD372}"/>
              </a:ext>
            </a:extLst>
          </p:cNvPr>
          <p:cNvSpPr txBox="1"/>
          <p:nvPr/>
        </p:nvSpPr>
        <p:spPr>
          <a:xfrm>
            <a:off x="381000" y="2426082"/>
            <a:ext cx="17106900" cy="7109639"/>
          </a:xfrm>
          <a:prstGeom prst="rect">
            <a:avLst/>
          </a:prstGeom>
          <a:noFill/>
        </p:spPr>
        <p:txBody>
          <a:bodyPr wrap="square">
            <a:spAutoFit/>
          </a:bodyPr>
          <a:lstStyle/>
          <a:p>
            <a:r>
              <a:rPr lang="en-US" sz="2400" b="1" dirty="0"/>
              <a:t>Arduino is a Microcontroller Board</a:t>
            </a:r>
          </a:p>
          <a:p>
            <a:pPr marL="800100" lvl="1" indent="-342900">
              <a:buFont typeface="Arial" panose="020B0604020202020204" pitchFamily="34" charset="0"/>
              <a:buChar char="•"/>
            </a:pPr>
            <a:r>
              <a:rPr lang="en-US" sz="2400" dirty="0"/>
              <a:t>Arduino is a microcontroller board.</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This board has an on-board power supply, a USB port for communication with a PC, and an Atmel microcontroller chip (typically an AVR chip).</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The Arduino Uno is a microcontroller board based on the ATmega328 . The ATmega328 has  Flash memory of 32 KB (with 0.5 KB used for the bootloader). It also has 2 KB of SRAM and 1 KB of EEPROM</a:t>
            </a:r>
          </a:p>
          <a:p>
            <a:endParaRPr lang="en-US" sz="2400" b="1" dirty="0"/>
          </a:p>
          <a:p>
            <a:r>
              <a:rPr lang="en-US" sz="2400" b="1" dirty="0"/>
              <a:t>Purpose of Use</a:t>
            </a:r>
          </a:p>
          <a:p>
            <a:pPr marL="800100" lvl="1" indent="-342900">
              <a:buFont typeface="Arial" panose="020B0604020202020204" pitchFamily="34" charset="0"/>
              <a:buChar char="•"/>
            </a:pPr>
            <a:r>
              <a:rPr lang="en-US" sz="2400" dirty="0"/>
              <a:t>Arduino simplifies the process of creating control systems.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It provides a standard board that can be easily programmed and connected to other components, eliminating the need for complex PCB (Printed Circuit Board) design and implementation.</a:t>
            </a:r>
          </a:p>
          <a:p>
            <a:endParaRPr lang="en-US" sz="2400" b="1" dirty="0"/>
          </a:p>
          <a:p>
            <a:r>
              <a:rPr lang="en-US" sz="2400" b="1" dirty="0"/>
              <a:t>Open-Source Hardware</a:t>
            </a:r>
          </a:p>
          <a:p>
            <a:pPr marL="800100" lvl="1" indent="-342900">
              <a:buFont typeface="Arial" panose="020B0604020202020204" pitchFamily="34" charset="0"/>
              <a:buChar char="•"/>
            </a:pPr>
            <a:r>
              <a:rPr lang="en-US" sz="2400" dirty="0"/>
              <a:t>Arduino is an open-source hardware platform.</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This means that its design is public. Anyone can view, obtain the design details, modify it, or make their own Arduino board.</a:t>
            </a:r>
            <a:endParaRPr lang="vi-VN" sz="2400" dirty="0"/>
          </a:p>
        </p:txBody>
      </p:sp>
    </p:spTree>
    <p:extLst>
      <p:ext uri="{BB962C8B-B14F-4D97-AF65-F5344CB8AC3E}">
        <p14:creationId xmlns:p14="http://schemas.microsoft.com/office/powerpoint/2010/main" val="4251418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E9FD9-1BF3-A8D7-290A-2F425C68075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A61B2B3-0DBF-213B-3A98-F872550A0EDA}"/>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Clock Pulse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9A2EFC4D-70B3-B3E3-04AD-059387C3589D}"/>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259ECA3C-E7D4-CA76-2547-61460F5F6120}"/>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5EB77E5F-9325-76CB-22FD-3E6F7137393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7192C4EC-8A69-6F60-663B-4ABF92F4EB84}"/>
              </a:ext>
            </a:extLst>
          </p:cNvPr>
          <p:cNvSpPr txBox="1"/>
          <p:nvPr/>
        </p:nvSpPr>
        <p:spPr>
          <a:xfrm>
            <a:off x="228600" y="1404015"/>
            <a:ext cx="18059400" cy="3785652"/>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Structure of the Quartz Crystal</a:t>
            </a:r>
          </a:p>
          <a:p>
            <a:endParaRPr lang="en-US" sz="2400" dirty="0"/>
          </a:p>
          <a:p>
            <a:r>
              <a:rPr lang="en-US" sz="2400" b="1" dirty="0"/>
              <a:t>2. What is the Piezoelectric Effect?</a:t>
            </a:r>
            <a:endParaRPr lang="en-US" sz="2400" dirty="0"/>
          </a:p>
          <a:p>
            <a:pPr marL="342900" indent="-342900">
              <a:buFont typeface="Arial" panose="020B0604020202020204" pitchFamily="34" charset="0"/>
              <a:buChar char="•"/>
            </a:pPr>
            <a:r>
              <a:rPr lang="en-US" sz="2400" dirty="0"/>
              <a:t>When a quartz crystal is mechanically compressed or stretched (e.g., by vibration or deformation), it generates an electrical voltage on its surface.</a:t>
            </a:r>
          </a:p>
          <a:p>
            <a:pPr marL="342900" indent="-342900">
              <a:buFont typeface="Arial" panose="020B0604020202020204" pitchFamily="34" charset="0"/>
              <a:buChar char="•"/>
            </a:pPr>
            <a:r>
              <a:rPr lang="en-US" sz="2400" dirty="0"/>
              <a:t>Conversely, when an electrical voltage is applied to the crystal, it undergoes mechanical deformation (expansion, contraction, or vibration) accordingly.</a:t>
            </a:r>
          </a:p>
          <a:p>
            <a:pPr marL="342900" indent="-342900">
              <a:buFont typeface="Arial" panose="020B0604020202020204" pitchFamily="34" charset="0"/>
              <a:buChar char="•"/>
            </a:pPr>
            <a:r>
              <a:rPr lang="en-US" sz="2400" dirty="0"/>
              <a:t>This effect occurs due to the displacement of ions within the crystal lattice when subjected to an electric field or mechanical force.</a:t>
            </a:r>
          </a:p>
          <a:p>
            <a:endParaRPr lang="en-US" sz="2400" dirty="0"/>
          </a:p>
          <a:p>
            <a:pPr>
              <a:defRPr/>
            </a:pPr>
            <a:endParaRPr lang="en-US" sz="2400" b="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4CA1F899-E068-4550-2028-99BB902FE2DC}"/>
              </a:ext>
            </a:extLst>
          </p:cNvPr>
          <p:cNvSpPr txBox="1"/>
          <p:nvPr/>
        </p:nvSpPr>
        <p:spPr>
          <a:xfrm>
            <a:off x="4560758" y="4882009"/>
            <a:ext cx="9151494" cy="369332"/>
          </a:xfrm>
          <a:prstGeom prst="rect">
            <a:avLst/>
          </a:prstGeom>
          <a:noFill/>
        </p:spPr>
        <p:txBody>
          <a:bodyPr wrap="square">
            <a:spAutoFit/>
          </a:bodyPr>
          <a:lstStyle/>
          <a:p>
            <a:endParaRPr lang="vi-VN" dirty="0"/>
          </a:p>
        </p:txBody>
      </p:sp>
      <p:pic>
        <p:nvPicPr>
          <p:cNvPr id="7172" name="Picture 4" descr="Quartz - Wikipedia">
            <a:extLst>
              <a:ext uri="{FF2B5EF4-FFF2-40B4-BE49-F238E27FC236}">
                <a16:creationId xmlns:a16="http://schemas.microsoft.com/office/drawing/2014/main" id="{44E9D4D3-D4CA-95FB-1A85-4118695CF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7600" y="5537628"/>
            <a:ext cx="5867400" cy="3895954"/>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rystal structure of α-SiO2 (a) and ...">
            <a:extLst>
              <a:ext uri="{FF2B5EF4-FFF2-40B4-BE49-F238E27FC236}">
                <a16:creationId xmlns:a16="http://schemas.microsoft.com/office/drawing/2014/main" id="{C314E21D-A839-412D-F8C0-6296537E44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9736" y="5153053"/>
            <a:ext cx="8153400" cy="4508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766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02E8A-D8F2-CD37-F825-EAD3D0D1FA1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15EFE02-E905-2955-EDC0-1E72BD7E433D}"/>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Clock Pulse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FDA42D79-057C-DEE8-E1B8-853456453943}"/>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9191B894-1F31-5674-4136-521C5B09621C}"/>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C5FD1E5B-6325-1010-022E-E42574EAF43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764EE51F-01FC-A254-9026-AF0C5E9462BA}"/>
              </a:ext>
            </a:extLst>
          </p:cNvPr>
          <p:cNvSpPr txBox="1"/>
          <p:nvPr/>
        </p:nvSpPr>
        <p:spPr>
          <a:xfrm>
            <a:off x="228600" y="1404015"/>
            <a:ext cx="18059400" cy="3416320"/>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Structure of the Quartz Crystal</a:t>
            </a:r>
          </a:p>
          <a:p>
            <a:endParaRPr lang="en-US" sz="2400" b="1" dirty="0">
              <a:effectLst>
                <a:outerShdw blurRad="38100" dist="38100" dir="2700000" algn="tl">
                  <a:srgbClr val="000000">
                    <a:alpha val="43137"/>
                  </a:srgbClr>
                </a:outerShdw>
              </a:effectLst>
            </a:endParaRPr>
          </a:p>
          <a:p>
            <a:endParaRPr lang="en-US" sz="2400" dirty="0"/>
          </a:p>
          <a:p>
            <a:r>
              <a:rPr lang="en-US" sz="2400" b="1" dirty="0"/>
              <a:t>3. Why Does Quartz "Vibrate"?</a:t>
            </a:r>
            <a:endParaRPr lang="en-US" sz="2400" dirty="0"/>
          </a:p>
          <a:p>
            <a:pPr marL="342900" indent="-342900">
              <a:buFont typeface="Arial" panose="020B0604020202020204" pitchFamily="34" charset="0"/>
              <a:buChar char="•"/>
            </a:pPr>
            <a:r>
              <a:rPr lang="en-US" sz="2400" dirty="0"/>
              <a:t>When voltage is applied, the quartz crystal deforms cyclically, expanding and contracting gently (vibrating) at its natural frequency (resonant frequency).</a:t>
            </a:r>
          </a:p>
          <a:p>
            <a:pPr marL="342900" indent="-342900">
              <a:buFont typeface="Arial" panose="020B0604020202020204" pitchFamily="34" charset="0"/>
              <a:buChar char="•"/>
            </a:pPr>
            <a:r>
              <a:rPr lang="en-US" sz="2400" dirty="0"/>
              <a:t>This resonant frequency depends on the size, shape, and cut of the crystal.</a:t>
            </a:r>
          </a:p>
          <a:p>
            <a:pPr marL="342900" indent="-342900">
              <a:buFont typeface="Arial" panose="020B0604020202020204" pitchFamily="34" charset="0"/>
              <a:buChar char="•"/>
            </a:pPr>
            <a:r>
              <a:rPr lang="en-US" sz="2400" dirty="0"/>
              <a:t>Because quartz is very hard and elastic, it can oscillate very stably over long periods with minimal energy loss.</a:t>
            </a:r>
          </a:p>
          <a:p>
            <a:pPr>
              <a:defRPr/>
            </a:pPr>
            <a:endParaRPr lang="en-US" sz="2400" b="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3A6AC24E-750C-1E3E-523A-367D34E3CBBF}"/>
              </a:ext>
            </a:extLst>
          </p:cNvPr>
          <p:cNvSpPr txBox="1"/>
          <p:nvPr/>
        </p:nvSpPr>
        <p:spPr>
          <a:xfrm>
            <a:off x="4560758" y="4882009"/>
            <a:ext cx="9151494" cy="369332"/>
          </a:xfrm>
          <a:prstGeom prst="rect">
            <a:avLst/>
          </a:prstGeom>
          <a:noFill/>
        </p:spPr>
        <p:txBody>
          <a:bodyPr wrap="square">
            <a:spAutoFit/>
          </a:bodyPr>
          <a:lstStyle/>
          <a:p>
            <a:endParaRPr lang="vi-VN" dirty="0"/>
          </a:p>
        </p:txBody>
      </p:sp>
      <p:pic>
        <p:nvPicPr>
          <p:cNvPr id="7172" name="Picture 4" descr="Quartz - Wikipedia">
            <a:extLst>
              <a:ext uri="{FF2B5EF4-FFF2-40B4-BE49-F238E27FC236}">
                <a16:creationId xmlns:a16="http://schemas.microsoft.com/office/drawing/2014/main" id="{45CE67B8-F0FB-E6F9-8A64-0389B437D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6600" y="5313015"/>
            <a:ext cx="6072103" cy="403187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rystal structure of α-SiO2 (a) and ...">
            <a:extLst>
              <a:ext uri="{FF2B5EF4-FFF2-40B4-BE49-F238E27FC236}">
                <a16:creationId xmlns:a16="http://schemas.microsoft.com/office/drawing/2014/main" id="{73D3CFEF-6C99-6578-B320-54B03010AB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602" y="4760930"/>
            <a:ext cx="8289561" cy="4583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275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3DD19-F2E4-20C7-0B1B-E70C2660CCA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6DDC9B57-B05D-B9B4-71A1-CAC2A8CA0DAF}"/>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Clock Pulse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535921DF-A1FB-3266-CAE0-89EBB23F94F5}"/>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E5E3FFA7-9692-0E00-538C-7EA893522156}"/>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EC3D0FCC-FEF1-FB7D-25ED-DF347F247BD6}"/>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69F5DF7A-1B93-7485-9B3E-370F6D2AEB65}"/>
              </a:ext>
            </a:extLst>
          </p:cNvPr>
          <p:cNvSpPr txBox="1"/>
          <p:nvPr/>
        </p:nvSpPr>
        <p:spPr>
          <a:xfrm>
            <a:off x="228600" y="1209620"/>
            <a:ext cx="12725400" cy="1200329"/>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How to crystal work on board </a:t>
            </a:r>
            <a:r>
              <a:rPr lang="en-US" sz="3600" b="1" dirty="0" err="1">
                <a:effectLst>
                  <a:outerShdw blurRad="38100" dist="38100" dir="2700000" algn="tl">
                    <a:srgbClr val="000000">
                      <a:alpha val="43137"/>
                    </a:srgbClr>
                  </a:outerShdw>
                </a:effectLst>
              </a:rPr>
              <a:t>Aduino</a:t>
            </a:r>
            <a:r>
              <a:rPr lang="en-US" sz="3600" b="1" dirty="0">
                <a:effectLst>
                  <a:outerShdw blurRad="38100" dist="38100" dir="2700000" algn="tl">
                    <a:srgbClr val="000000">
                      <a:alpha val="43137"/>
                    </a:srgbClr>
                  </a:outerShdw>
                </a:effectLst>
              </a:rPr>
              <a:t>?</a:t>
            </a:r>
          </a:p>
          <a:p>
            <a:pPr>
              <a:defRPr/>
            </a:pPr>
            <a:endParaRPr lang="en-US" sz="3600" b="1"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EB07E888-F573-94E7-F449-640805B42490}"/>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30088E34-EC45-D7A6-3E1B-E73E36A7DA15}"/>
              </a:ext>
            </a:extLst>
          </p:cNvPr>
          <p:cNvSpPr txBox="1"/>
          <p:nvPr/>
        </p:nvSpPr>
        <p:spPr>
          <a:xfrm>
            <a:off x="482477" y="3695700"/>
            <a:ext cx="17301276" cy="3785652"/>
          </a:xfrm>
          <a:prstGeom prst="rect">
            <a:avLst/>
          </a:prstGeom>
          <a:noFill/>
        </p:spPr>
        <p:txBody>
          <a:bodyPr wrap="square">
            <a:spAutoFit/>
          </a:bodyPr>
          <a:lstStyle/>
          <a:p>
            <a:r>
              <a:rPr lang="en-US" sz="2400" b="1" dirty="0"/>
              <a:t>Summary of the operating principle of the crystal generating the clock:</a:t>
            </a:r>
            <a:endParaRPr lang="en-US" sz="2400" dirty="0"/>
          </a:p>
          <a:p>
            <a:pPr marL="457200" indent="-457200">
              <a:buFont typeface="+mj-lt"/>
              <a:buAutoNum type="arabicPeriod"/>
            </a:pPr>
            <a:r>
              <a:rPr lang="en-US" sz="2400" b="1" dirty="0"/>
              <a:t>Power applied to the crystal:</a:t>
            </a:r>
            <a:r>
              <a:rPr lang="en-US" sz="2400" dirty="0"/>
              <a:t> The internal circuit of the microcontroller applies a small electrical signal to the quartz crystal.</a:t>
            </a:r>
          </a:p>
          <a:p>
            <a:pPr marL="457200" indent="-457200">
              <a:buFont typeface="+mj-lt"/>
              <a:buAutoNum type="arabicPeriod"/>
            </a:pPr>
            <a:r>
              <a:rPr lang="en-US" sz="2400" b="1" dirty="0"/>
              <a:t>Mechanical oscillation of the crystal:</a:t>
            </a:r>
            <a:r>
              <a:rPr lang="en-US" sz="2400" dirty="0"/>
              <a:t> Due to the piezoelectric effect, the crystal vibrates at a fixed frequency (16 MHz).</a:t>
            </a:r>
          </a:p>
          <a:p>
            <a:pPr marL="457200" indent="-457200">
              <a:buFont typeface="+mj-lt"/>
              <a:buAutoNum type="arabicPeriod"/>
            </a:pPr>
            <a:r>
              <a:rPr lang="en-US" sz="2400" b="1" dirty="0"/>
              <a:t>Signal feedback:</a:t>
            </a:r>
            <a:r>
              <a:rPr lang="en-US" sz="2400" dirty="0"/>
              <a:t> The mechanical oscillation generates a corresponding electrical voltage signal, which is received and fed back by the internal amplifier circuit of the chip.</a:t>
            </a:r>
          </a:p>
          <a:p>
            <a:pPr marL="457200" indent="-457200">
              <a:buFont typeface="+mj-lt"/>
              <a:buAutoNum type="arabicPeriod"/>
            </a:pPr>
            <a:r>
              <a:rPr lang="en-US" sz="2400" b="1" dirty="0"/>
              <a:t>Amplification and stabilization of oscillation:</a:t>
            </a:r>
            <a:r>
              <a:rPr lang="en-US" sz="2400" dirty="0"/>
              <a:t> The internal circuit maintains and amplifies the oscillation to produce a stable electrical oscillating signal.</a:t>
            </a:r>
          </a:p>
          <a:p>
            <a:pPr marL="457200" indent="-457200">
              <a:buFont typeface="+mj-lt"/>
              <a:buAutoNum type="arabicPeriod"/>
            </a:pPr>
            <a:r>
              <a:rPr lang="en-US" sz="2400" b="1" dirty="0"/>
              <a:t>Conversion to square wave (clock pulse):</a:t>
            </a:r>
            <a:r>
              <a:rPr lang="en-US" sz="2400" dirty="0"/>
              <a:t> The analog oscillating signal is converted into a regular square wave clock pulse.</a:t>
            </a:r>
          </a:p>
          <a:p>
            <a:pPr marL="457200" indent="-457200">
              <a:buFont typeface="+mj-lt"/>
              <a:buAutoNum type="arabicPeriod"/>
            </a:pPr>
            <a:r>
              <a:rPr lang="en-US" sz="2400" b="1" dirty="0"/>
              <a:t>Clock synchronizes microcontroller operation:</a:t>
            </a:r>
            <a:r>
              <a:rPr lang="en-US" sz="2400" dirty="0"/>
              <a:t> This clock pulse is used to synchronize and control the instruction processing cycles of the microcontroller.</a:t>
            </a:r>
          </a:p>
        </p:txBody>
      </p:sp>
    </p:spTree>
    <p:extLst>
      <p:ext uri="{BB962C8B-B14F-4D97-AF65-F5344CB8AC3E}">
        <p14:creationId xmlns:p14="http://schemas.microsoft.com/office/powerpoint/2010/main" val="29440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20E03-9184-8C04-0E63-6374826B98A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290C822-F6D3-9787-F87B-389186E1F99B}"/>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Clock Pulse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52E21149-43F3-4EF3-25D6-6E8F9CD69AC4}"/>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0837EAA7-9B58-F64A-D840-E1BD871B49C6}"/>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A6880D51-EC5E-5C9F-EC1E-2E3FE5677FAB}"/>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EFE10BB9-2745-E75D-FE0F-1310BFC55B3F}"/>
              </a:ext>
            </a:extLst>
          </p:cNvPr>
          <p:cNvSpPr txBox="1"/>
          <p:nvPr/>
        </p:nvSpPr>
        <p:spPr>
          <a:xfrm>
            <a:off x="228600" y="1209620"/>
            <a:ext cx="12725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Role of the Clock Pulse</a:t>
            </a:r>
          </a:p>
        </p:txBody>
      </p:sp>
      <p:sp>
        <p:nvSpPr>
          <p:cNvPr id="6" name="TextBox 5">
            <a:extLst>
              <a:ext uri="{FF2B5EF4-FFF2-40B4-BE49-F238E27FC236}">
                <a16:creationId xmlns:a16="http://schemas.microsoft.com/office/drawing/2014/main" id="{EF6DDECD-2EA4-E1DE-760D-5932846B6FA2}"/>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E85682CC-B49F-12D5-D4FA-B1882D8E578F}"/>
              </a:ext>
            </a:extLst>
          </p:cNvPr>
          <p:cNvSpPr txBox="1"/>
          <p:nvPr/>
        </p:nvSpPr>
        <p:spPr>
          <a:xfrm>
            <a:off x="228600" y="2204353"/>
            <a:ext cx="17301276" cy="7478970"/>
          </a:xfrm>
          <a:prstGeom prst="rect">
            <a:avLst/>
          </a:prstGeom>
          <a:noFill/>
        </p:spPr>
        <p:txBody>
          <a:bodyPr wrap="square">
            <a:spAutoFit/>
          </a:bodyPr>
          <a:lstStyle/>
          <a:p>
            <a:pPr marL="457200" indent="-457200">
              <a:buFont typeface="+mj-lt"/>
              <a:buAutoNum type="arabicPeriod"/>
            </a:pPr>
            <a:r>
              <a:rPr lang="en-US" sz="2400" b="1" dirty="0"/>
              <a:t>Synchronizing processing time: </a:t>
            </a:r>
            <a:r>
              <a:rPr lang="en-US" sz="2400" dirty="0"/>
              <a:t>The microcontroller needs the clock to determine when to read, compute, or write data.</a:t>
            </a:r>
          </a:p>
          <a:p>
            <a:pPr marL="457200" indent="-457200">
              <a:buFont typeface="+mj-lt"/>
              <a:buAutoNum type="arabicPeriod"/>
            </a:pPr>
            <a:endParaRPr lang="en-US" sz="2400" dirty="0"/>
          </a:p>
          <a:p>
            <a:pPr marL="457200" indent="-457200">
              <a:buFont typeface="+mj-lt"/>
              <a:buAutoNum type="arabicPeriod"/>
            </a:pPr>
            <a:r>
              <a:rPr lang="en-US" sz="2400" b="1" dirty="0"/>
              <a:t>Instruction execution: </a:t>
            </a:r>
            <a:r>
              <a:rPr lang="en-US" sz="2400" dirty="0"/>
              <a:t>Each machine instruction requires a specific number of clock cycles to complete.</a:t>
            </a:r>
          </a:p>
          <a:p>
            <a:pPr marL="457200" indent="-457200">
              <a:buFont typeface="+mj-lt"/>
              <a:buAutoNum type="arabicPeriod"/>
            </a:pPr>
            <a:endParaRPr lang="en-US" sz="2400" b="1" dirty="0"/>
          </a:p>
          <a:p>
            <a:pPr marL="457200" indent="-457200">
              <a:buFont typeface="+mj-lt"/>
              <a:buAutoNum type="arabicPeriod"/>
            </a:pPr>
            <a:r>
              <a:rPr lang="en-US" sz="2400" b="1" dirty="0"/>
              <a:t>Timer/Counter management: </a:t>
            </a:r>
            <a:r>
              <a:rPr lang="en-US" sz="2400" dirty="0"/>
              <a:t>Timer modules within the microcontroller rely on the clock to operate accurately.</a:t>
            </a:r>
          </a:p>
          <a:p>
            <a:pPr marL="457200" indent="-457200">
              <a:buFont typeface="+mj-lt"/>
              <a:buAutoNum type="arabicPeriod"/>
            </a:pPr>
            <a:endParaRPr lang="en-US" sz="2400" dirty="0"/>
          </a:p>
          <a:p>
            <a:pPr marL="457200" indent="-457200">
              <a:buFont typeface="+mj-lt"/>
              <a:buAutoNum type="arabicPeriod"/>
            </a:pPr>
            <a:r>
              <a:rPr lang="en-US" sz="2400" b="1" dirty="0"/>
              <a:t>Accurate delays: </a:t>
            </a:r>
            <a:r>
              <a:rPr lang="en-US" sz="2400" dirty="0"/>
              <a:t>Functions like delay() and </a:t>
            </a:r>
            <a:r>
              <a:rPr lang="en-US" sz="2400" dirty="0" err="1"/>
              <a:t>millis</a:t>
            </a:r>
            <a:r>
              <a:rPr lang="en-US" sz="2400" dirty="0"/>
              <a:t>() depend on the clock pulse to measure time precisely.</a:t>
            </a:r>
          </a:p>
          <a:p>
            <a:pPr marL="457200" indent="-457200">
              <a:buFont typeface="+mj-lt"/>
              <a:buAutoNum type="arabicPeriod"/>
            </a:pPr>
            <a:endParaRPr lang="en-US" sz="2400" dirty="0"/>
          </a:p>
          <a:p>
            <a:endParaRPr lang="en-US" sz="2400" dirty="0"/>
          </a:p>
          <a:p>
            <a:pPr algn="ctr"/>
            <a:r>
              <a:rPr lang="en-US" sz="2400" dirty="0"/>
              <a:t>⏱️ </a:t>
            </a:r>
            <a:r>
              <a:rPr lang="en-US" sz="2400" b="1" dirty="0"/>
              <a:t>With Arduino Uno (16 MHz):</a:t>
            </a:r>
            <a:br>
              <a:rPr lang="en-US" sz="2400" dirty="0"/>
            </a:br>
            <a:r>
              <a:rPr lang="en-US" sz="2400" dirty="0"/>
              <a:t>The clock frequency is 16 MHz → meaning 16 million cycles per second.</a:t>
            </a:r>
          </a:p>
          <a:p>
            <a:pPr algn="ctr"/>
            <a:endParaRPr lang="en-US" sz="2400" dirty="0"/>
          </a:p>
          <a:p>
            <a:pPr lvl="6" algn="ctr"/>
            <a:r>
              <a:rPr lang="en-US" sz="2400" b="1" dirty="0"/>
              <a:t>1 clock cycle = 1 / 16,000,000 seconds = 62.5 nanoseconds (ns)</a:t>
            </a:r>
          </a:p>
          <a:p>
            <a:pPr algn="ctr"/>
            <a:endParaRPr lang="en-US" sz="2400" dirty="0"/>
          </a:p>
          <a:p>
            <a:pPr algn="ctr"/>
            <a:r>
              <a:rPr lang="en-US" sz="2400" dirty="0"/>
              <a:t>🧠 </a:t>
            </a:r>
            <a:r>
              <a:rPr lang="en-US" sz="2400" b="1" dirty="0"/>
              <a:t>Easy-to-understand example:</a:t>
            </a:r>
            <a:br>
              <a:rPr lang="en-US" sz="2400" dirty="0"/>
            </a:br>
            <a:r>
              <a:rPr lang="en-US" sz="2400" dirty="0"/>
              <a:t>Suppose a microcontroller instruction requires 4 clock cycles to execute.</a:t>
            </a:r>
          </a:p>
          <a:p>
            <a:pPr marL="342900" indent="-342900" algn="ctr">
              <a:buFont typeface="Arial" panose="020B0604020202020204" pitchFamily="34" charset="0"/>
              <a:buChar char="•"/>
            </a:pPr>
            <a:r>
              <a:rPr lang="en-US" sz="2400" dirty="0"/>
              <a:t>Then the execution time for that instruction is:</a:t>
            </a:r>
          </a:p>
          <a:p>
            <a:pPr algn="ctr"/>
            <a:endParaRPr lang="en-US" sz="2400" dirty="0"/>
          </a:p>
          <a:p>
            <a:pPr lvl="7" algn="ctr"/>
            <a:r>
              <a:rPr lang="en-US" sz="2400" b="1" dirty="0"/>
              <a:t>4 × 62.5 ns = 250 ns (nanoseconds)</a:t>
            </a:r>
          </a:p>
          <a:p>
            <a:endParaRPr lang="en-US" sz="2400" dirty="0"/>
          </a:p>
        </p:txBody>
      </p:sp>
    </p:spTree>
    <p:extLst>
      <p:ext uri="{BB962C8B-B14F-4D97-AF65-F5344CB8AC3E}">
        <p14:creationId xmlns:p14="http://schemas.microsoft.com/office/powerpoint/2010/main" val="3465026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66A2E-BB37-23F8-D9D5-D29A28A7460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3287CA4-A28F-34A4-658C-C1AADF5CE25F}"/>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ATmega16U2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849F7697-E5D9-BD11-8F5B-4A1EE34D40F5}"/>
              </a:ext>
            </a:extLst>
          </p:cNvPr>
          <p:cNvSpPr txBox="1"/>
          <p:nvPr/>
        </p:nvSpPr>
        <p:spPr>
          <a:xfrm>
            <a:off x="8648968" y="5736467"/>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8A1E8C30-93D1-9437-D05D-5D707277E418}"/>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7ED02FE8-3E8A-394E-D33D-88FB57E0E990}"/>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6" name="Picture 5">
            <a:extLst>
              <a:ext uri="{FF2B5EF4-FFF2-40B4-BE49-F238E27FC236}">
                <a16:creationId xmlns:a16="http://schemas.microsoft.com/office/drawing/2014/main" id="{4C78F2EC-F8A5-7BA7-CB4C-87E009164FC0}"/>
              </a:ext>
            </a:extLst>
          </p:cNvPr>
          <p:cNvPicPr>
            <a:picLocks noChangeAspect="1"/>
          </p:cNvPicPr>
          <p:nvPr/>
        </p:nvPicPr>
        <p:blipFill>
          <a:blip r:embed="rId3"/>
          <a:stretch>
            <a:fillRect/>
          </a:stretch>
        </p:blipFill>
        <p:spPr>
          <a:xfrm>
            <a:off x="11013467" y="4201273"/>
            <a:ext cx="6992712" cy="4430236"/>
          </a:xfrm>
          <a:prstGeom prst="rect">
            <a:avLst/>
          </a:prstGeom>
        </p:spPr>
      </p:pic>
      <p:sp>
        <p:nvSpPr>
          <p:cNvPr id="9" name="TextBox 8">
            <a:extLst>
              <a:ext uri="{FF2B5EF4-FFF2-40B4-BE49-F238E27FC236}">
                <a16:creationId xmlns:a16="http://schemas.microsoft.com/office/drawing/2014/main" id="{F07909F8-F03B-83AA-8B17-47F84194D3D5}"/>
              </a:ext>
            </a:extLst>
          </p:cNvPr>
          <p:cNvSpPr txBox="1"/>
          <p:nvPr/>
        </p:nvSpPr>
        <p:spPr>
          <a:xfrm>
            <a:off x="265031" y="2219343"/>
            <a:ext cx="16767874" cy="3970318"/>
          </a:xfrm>
          <a:prstGeom prst="rect">
            <a:avLst/>
          </a:prstGeom>
          <a:noFill/>
        </p:spPr>
        <p:txBody>
          <a:bodyPr wrap="square">
            <a:spAutoFit/>
          </a:bodyPr>
          <a:lstStyle/>
          <a:p>
            <a:pPr>
              <a:buNone/>
            </a:pPr>
            <a:r>
              <a:rPr lang="vi-VN" sz="2400" dirty="0">
                <a:latin typeface="Calibri" panose="020F0502020204030204" pitchFamily="34" charset="0"/>
                <a:ea typeface="Calibri" panose="020F0502020204030204" pitchFamily="34" charset="0"/>
                <a:cs typeface="Calibri" panose="020F0502020204030204" pitchFamily="34" charset="0"/>
              </a:rPr>
              <a:t>👉 </a:t>
            </a:r>
            <a:r>
              <a:rPr lang="vi-VN" sz="2400" b="1" dirty="0">
                <a:latin typeface="Calibri" panose="020F0502020204030204" pitchFamily="34" charset="0"/>
                <a:ea typeface="Calibri" panose="020F0502020204030204" pitchFamily="34" charset="0"/>
                <a:cs typeface="Calibri" panose="020F0502020204030204" pitchFamily="34" charset="0"/>
              </a:rPr>
              <a:t>Transfers data between the computer and the main chip (ATmega328P) via USB.</a:t>
            </a:r>
            <a:endParaRPr lang="vi-VN" sz="2400" dirty="0">
              <a:latin typeface="Calibri" panose="020F0502020204030204" pitchFamily="34" charset="0"/>
              <a:ea typeface="Calibri" panose="020F0502020204030204" pitchFamily="34" charset="0"/>
              <a:cs typeface="Calibri" panose="020F0502020204030204" pitchFamily="34" charset="0"/>
            </a:endParaRPr>
          </a:p>
          <a:p>
            <a:pPr>
              <a:buNone/>
            </a:pPr>
            <a:endParaRPr lang="vi-VN" sz="2400" dirty="0">
              <a:latin typeface="Calibri" panose="020F0502020204030204" pitchFamily="34" charset="0"/>
              <a:ea typeface="Calibri" panose="020F0502020204030204" pitchFamily="34" charset="0"/>
              <a:cs typeface="Calibri" panose="020F0502020204030204" pitchFamily="34" charset="0"/>
            </a:endParaRPr>
          </a:p>
          <a:p>
            <a:pPr>
              <a:buNone/>
            </a:pPr>
            <a:r>
              <a:rPr lang="vi-VN" sz="2400" b="1" dirty="0">
                <a:latin typeface="Calibri" panose="020F0502020204030204" pitchFamily="34" charset="0"/>
                <a:ea typeface="Calibri" panose="020F0502020204030204" pitchFamily="34" charset="0"/>
                <a:cs typeface="Calibri" panose="020F0502020204030204" pitchFamily="34" charset="0"/>
              </a:rPr>
              <a:t>🔹 Why is it needed?</a:t>
            </a:r>
            <a:endParaRPr lang="en-US" sz="2400" b="1" dirty="0">
              <a:latin typeface="Calibri" panose="020F0502020204030204" pitchFamily="34" charset="0"/>
              <a:ea typeface="Calibri" panose="020F0502020204030204" pitchFamily="34" charset="0"/>
              <a:cs typeface="Calibri" panose="020F0502020204030204" pitchFamily="34" charset="0"/>
            </a:endParaRPr>
          </a:p>
          <a:p>
            <a:pPr>
              <a:buNone/>
            </a:pPr>
            <a:endParaRPr lang="vi-VN" sz="2400" b="1" dirty="0">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vi-VN" sz="2400" dirty="0">
                <a:latin typeface="Calibri" panose="020F0502020204030204" pitchFamily="34" charset="0"/>
                <a:ea typeface="Calibri" panose="020F0502020204030204" pitchFamily="34" charset="0"/>
                <a:cs typeface="Calibri" panose="020F0502020204030204" pitchFamily="34" charset="0"/>
              </a:rPr>
              <a:t>The computer doesn't understand UART (Serial).</a:t>
            </a:r>
          </a:p>
          <a:p>
            <a:pPr>
              <a:lnSpc>
                <a:spcPct val="150000"/>
              </a:lnSpc>
              <a:buFont typeface="Arial" panose="020B0604020202020204" pitchFamily="34" charset="0"/>
              <a:buChar char="•"/>
            </a:pPr>
            <a:r>
              <a:rPr lang="vi-VN" sz="2400" dirty="0">
                <a:latin typeface="Calibri" panose="020F0502020204030204" pitchFamily="34" charset="0"/>
                <a:ea typeface="Calibri" panose="020F0502020204030204" pitchFamily="34" charset="0"/>
                <a:cs typeface="Calibri" panose="020F0502020204030204" pitchFamily="34" charset="0"/>
              </a:rPr>
              <a:t>The ATmega328P doesn't understand USB.</a:t>
            </a:r>
          </a:p>
          <a:p>
            <a:pPr>
              <a:lnSpc>
                <a:spcPct val="150000"/>
              </a:lnSpc>
              <a:buFont typeface="Arial" panose="020B0604020202020204" pitchFamily="34" charset="0"/>
              <a:buChar char="•"/>
            </a:pPr>
            <a:r>
              <a:rPr lang="vi-VN" sz="2400" dirty="0">
                <a:latin typeface="Calibri" panose="020F0502020204030204" pitchFamily="34" charset="0"/>
                <a:ea typeface="Calibri" panose="020F0502020204030204" pitchFamily="34" charset="0"/>
                <a:cs typeface="Calibri" panose="020F0502020204030204" pitchFamily="34" charset="0"/>
              </a:rPr>
              <a:t>The ATmega16U2 helps both sides understand each other</a:t>
            </a: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vi-VN" sz="2400" dirty="0">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CDAC22A3-CD26-E09B-8FE7-9D2DE6A5A9F8}"/>
              </a:ext>
            </a:extLst>
          </p:cNvPr>
          <p:cNvSpPr txBox="1"/>
          <p:nvPr/>
        </p:nvSpPr>
        <p:spPr>
          <a:xfrm>
            <a:off x="381000" y="1222314"/>
            <a:ext cx="9151748" cy="630942"/>
          </a:xfrm>
          <a:prstGeom prst="rect">
            <a:avLst/>
          </a:prstGeom>
          <a:noFill/>
        </p:spPr>
        <p:txBody>
          <a:bodyPr wrap="square">
            <a:spAutoFit/>
          </a:bodyPr>
          <a:lstStyle/>
          <a:p>
            <a:pPr>
              <a:buNone/>
            </a:pPr>
            <a:r>
              <a:rPr lang="vi-VN" sz="3500" b="1" dirty="0">
                <a:latin typeface="Calibri" panose="020F0502020204030204" pitchFamily="34" charset="0"/>
                <a:ea typeface="Calibri" panose="020F0502020204030204" pitchFamily="34" charset="0"/>
                <a:cs typeface="Calibri" panose="020F0502020204030204" pitchFamily="34" charset="0"/>
              </a:rPr>
              <a:t>What is the ATmega16U2 used for?</a:t>
            </a:r>
          </a:p>
        </p:txBody>
      </p:sp>
      <p:graphicFrame>
        <p:nvGraphicFramePr>
          <p:cNvPr id="17" name="Table 16">
            <a:extLst>
              <a:ext uri="{FF2B5EF4-FFF2-40B4-BE49-F238E27FC236}">
                <a16:creationId xmlns:a16="http://schemas.microsoft.com/office/drawing/2014/main" id="{694A4B4B-E23C-B72F-9ABF-EA727B13F906}"/>
              </a:ext>
            </a:extLst>
          </p:cNvPr>
          <p:cNvGraphicFramePr>
            <a:graphicFrameLocks noGrp="1"/>
          </p:cNvGraphicFramePr>
          <p:nvPr>
            <p:extLst>
              <p:ext uri="{D42A27DB-BD31-4B8C-83A1-F6EECF244321}">
                <p14:modId xmlns:p14="http://schemas.microsoft.com/office/powerpoint/2010/main" val="3039189562"/>
              </p:ext>
            </p:extLst>
          </p:nvPr>
        </p:nvGraphicFramePr>
        <p:xfrm>
          <a:off x="380999" y="6142604"/>
          <a:ext cx="10632468" cy="2926080"/>
        </p:xfrm>
        <a:graphic>
          <a:graphicData uri="http://schemas.openxmlformats.org/drawingml/2006/table">
            <a:tbl>
              <a:tblPr/>
              <a:tblGrid>
                <a:gridCol w="5316234">
                  <a:extLst>
                    <a:ext uri="{9D8B030D-6E8A-4147-A177-3AD203B41FA5}">
                      <a16:colId xmlns:a16="http://schemas.microsoft.com/office/drawing/2014/main" val="3810830691"/>
                    </a:ext>
                  </a:extLst>
                </a:gridCol>
                <a:gridCol w="5316234">
                  <a:extLst>
                    <a:ext uri="{9D8B030D-6E8A-4147-A177-3AD203B41FA5}">
                      <a16:colId xmlns:a16="http://schemas.microsoft.com/office/drawing/2014/main" val="2012451294"/>
                    </a:ext>
                  </a:extLst>
                </a:gridCol>
              </a:tblGrid>
              <a:tr h="0">
                <a:tc>
                  <a:txBody>
                    <a:bodyPr/>
                    <a:lstStyle/>
                    <a:p>
                      <a:pPr>
                        <a:buNone/>
                      </a:pPr>
                      <a:r>
                        <a:rPr lang="vi-VN" sz="2400" b="1" dirty="0">
                          <a:latin typeface="Calibri" panose="020F0502020204030204" pitchFamily="34" charset="0"/>
                          <a:ea typeface="Calibri" panose="020F0502020204030204" pitchFamily="34" charset="0"/>
                          <a:cs typeface="Calibri" panose="020F0502020204030204" pitchFamily="34" charset="0"/>
                        </a:rPr>
                        <a:t>Role</a:t>
                      </a:r>
                      <a:endParaRPr lang="vi-VN" sz="2400" dirty="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noFill/>
                  </a:tcPr>
                </a:tc>
                <a:tc>
                  <a:txBody>
                    <a:bodyPr/>
                    <a:lstStyle/>
                    <a:p>
                      <a:pPr>
                        <a:buNone/>
                      </a:pPr>
                      <a:r>
                        <a:rPr lang="vi-VN" sz="2400" b="1">
                          <a:latin typeface="Calibri" panose="020F0502020204030204" pitchFamily="34" charset="0"/>
                          <a:ea typeface="Calibri" panose="020F0502020204030204" pitchFamily="34" charset="0"/>
                          <a:cs typeface="Calibri" panose="020F0502020204030204" pitchFamily="34" charset="0"/>
                        </a:rPr>
                        <a:t>Short Explanation</a:t>
                      </a:r>
                      <a:endParaRPr lang="vi-VN" sz="24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noFill/>
                  </a:tcPr>
                </a:tc>
                <a:extLst>
                  <a:ext uri="{0D108BD9-81ED-4DB2-BD59-A6C34878D82A}">
                    <a16:rowId xmlns:a16="http://schemas.microsoft.com/office/drawing/2014/main" val="1686046566"/>
                  </a:ext>
                </a:extLst>
              </a:tr>
              <a:tr h="0">
                <a:tc>
                  <a:txBody>
                    <a:bodyPr/>
                    <a:lstStyle/>
                    <a:p>
                      <a:pPr>
                        <a:buNone/>
                      </a:pPr>
                      <a:r>
                        <a:rPr lang="vi-VN" sz="2400" dirty="0">
                          <a:latin typeface="Calibri" panose="020F0502020204030204" pitchFamily="34" charset="0"/>
                          <a:ea typeface="Calibri" panose="020F0502020204030204" pitchFamily="34" charset="0"/>
                          <a:cs typeface="Calibri" panose="020F0502020204030204" pitchFamily="34" charset="0"/>
                        </a:rPr>
                        <a:t>🔁 </a:t>
                      </a:r>
                      <a:r>
                        <a:rPr lang="vi-VN" sz="2400" b="1" dirty="0">
                          <a:latin typeface="Calibri" panose="020F0502020204030204" pitchFamily="34" charset="0"/>
                          <a:ea typeface="Calibri" panose="020F0502020204030204" pitchFamily="34" charset="0"/>
                          <a:cs typeface="Calibri" panose="020F0502020204030204" pitchFamily="34" charset="0"/>
                        </a:rPr>
                        <a:t>USB &lt;-&gt; Serial</a:t>
                      </a:r>
                      <a:endParaRPr lang="vi-VN" sz="2400" dirty="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noFill/>
                  </a:tcPr>
                </a:tc>
                <a:tc>
                  <a:txBody>
                    <a:bodyPr/>
                    <a:lstStyle/>
                    <a:p>
                      <a:pPr>
                        <a:buNone/>
                      </a:pPr>
                      <a:r>
                        <a:rPr lang="en-US" sz="2400">
                          <a:latin typeface="Calibri" panose="020F0502020204030204" pitchFamily="34" charset="0"/>
                          <a:ea typeface="Calibri" panose="020F0502020204030204" pitchFamily="34" charset="0"/>
                          <a:cs typeface="Calibri" panose="020F0502020204030204" pitchFamily="34" charset="0"/>
                        </a:rPr>
                        <a:t>Helps the computer talk to the main microcontroller</a:t>
                      </a:r>
                    </a:p>
                  </a:txBody>
                  <a:tcPr anchor="ctr">
                    <a:lnL>
                      <a:noFill/>
                    </a:lnL>
                    <a:lnR>
                      <a:noFill/>
                    </a:lnR>
                    <a:lnT>
                      <a:noFill/>
                    </a:lnT>
                    <a:lnB>
                      <a:noFill/>
                    </a:lnB>
                    <a:noFill/>
                  </a:tcPr>
                </a:tc>
                <a:extLst>
                  <a:ext uri="{0D108BD9-81ED-4DB2-BD59-A6C34878D82A}">
                    <a16:rowId xmlns:a16="http://schemas.microsoft.com/office/drawing/2014/main" val="358881574"/>
                  </a:ext>
                </a:extLst>
              </a:tr>
              <a:tr h="0">
                <a:tc>
                  <a:txBody>
                    <a:bodyPr/>
                    <a:lstStyle/>
                    <a:p>
                      <a:pPr>
                        <a:buNone/>
                      </a:pPr>
                      <a:r>
                        <a:rPr lang="vi-VN" sz="2400">
                          <a:latin typeface="Calibri" panose="020F0502020204030204" pitchFamily="34" charset="0"/>
                          <a:ea typeface="Calibri" panose="020F0502020204030204" pitchFamily="34" charset="0"/>
                          <a:cs typeface="Calibri" panose="020F0502020204030204" pitchFamily="34" charset="0"/>
                        </a:rPr>
                        <a:t>🧠 </a:t>
                      </a:r>
                      <a:r>
                        <a:rPr lang="vi-VN" sz="2400" b="1">
                          <a:latin typeface="Calibri" panose="020F0502020204030204" pitchFamily="34" charset="0"/>
                          <a:ea typeface="Calibri" panose="020F0502020204030204" pitchFamily="34" charset="0"/>
                          <a:cs typeface="Calibri" panose="020F0502020204030204" pitchFamily="34" charset="0"/>
                        </a:rPr>
                        <a:t>Programming</a:t>
                      </a:r>
                      <a:endParaRPr lang="vi-VN" sz="24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noFill/>
                  </a:tcPr>
                </a:tc>
                <a:tc>
                  <a:txBody>
                    <a:bodyPr/>
                    <a:lstStyle/>
                    <a:p>
                      <a:pPr>
                        <a:buNone/>
                      </a:pPr>
                      <a:r>
                        <a:rPr lang="en-US" sz="2400" dirty="0">
                          <a:latin typeface="Calibri" panose="020F0502020204030204" pitchFamily="34" charset="0"/>
                          <a:ea typeface="Calibri" panose="020F0502020204030204" pitchFamily="34" charset="0"/>
                          <a:cs typeface="Calibri" panose="020F0502020204030204" pitchFamily="34" charset="0"/>
                        </a:rPr>
                        <a:t>Allows uploading code from the computer to the microcontroller</a:t>
                      </a:r>
                    </a:p>
                  </a:txBody>
                  <a:tcPr anchor="ctr">
                    <a:lnL>
                      <a:noFill/>
                    </a:lnL>
                    <a:lnR>
                      <a:noFill/>
                    </a:lnR>
                    <a:lnT>
                      <a:noFill/>
                    </a:lnT>
                    <a:lnB>
                      <a:noFill/>
                    </a:lnB>
                    <a:noFill/>
                  </a:tcPr>
                </a:tc>
                <a:extLst>
                  <a:ext uri="{0D108BD9-81ED-4DB2-BD59-A6C34878D82A}">
                    <a16:rowId xmlns:a16="http://schemas.microsoft.com/office/drawing/2014/main" val="1176672608"/>
                  </a:ext>
                </a:extLst>
              </a:tr>
              <a:tr h="0">
                <a:tc>
                  <a:txBody>
                    <a:bodyPr/>
                    <a:lstStyle/>
                    <a:p>
                      <a:pPr>
                        <a:buNone/>
                      </a:pPr>
                      <a:r>
                        <a:rPr lang="vi-VN" sz="2400">
                          <a:latin typeface="Calibri" panose="020F0502020204030204" pitchFamily="34" charset="0"/>
                          <a:ea typeface="Calibri" panose="020F0502020204030204" pitchFamily="34" charset="0"/>
                          <a:cs typeface="Calibri" panose="020F0502020204030204" pitchFamily="34" charset="0"/>
                        </a:rPr>
                        <a:t>💻 </a:t>
                      </a:r>
                      <a:r>
                        <a:rPr lang="vi-VN" sz="2400" b="1">
                          <a:latin typeface="Calibri" panose="020F0502020204030204" pitchFamily="34" charset="0"/>
                          <a:ea typeface="Calibri" panose="020F0502020204030204" pitchFamily="34" charset="0"/>
                          <a:cs typeface="Calibri" panose="020F0502020204030204" pitchFamily="34" charset="0"/>
                        </a:rPr>
                        <a:t>Virtual COM Port</a:t>
                      </a:r>
                      <a:endParaRPr lang="vi-VN" sz="2400">
                        <a:latin typeface="Calibri" panose="020F0502020204030204" pitchFamily="34" charset="0"/>
                        <a:ea typeface="Calibri" panose="020F0502020204030204" pitchFamily="34" charset="0"/>
                        <a:cs typeface="Calibri" panose="020F0502020204030204" pitchFamily="34" charset="0"/>
                      </a:endParaRPr>
                    </a:p>
                  </a:txBody>
                  <a:tcPr anchor="ctr">
                    <a:lnL>
                      <a:noFill/>
                    </a:lnL>
                    <a:lnR>
                      <a:noFill/>
                    </a:lnR>
                    <a:lnT>
                      <a:noFill/>
                    </a:lnT>
                    <a:lnB>
                      <a:noFill/>
                    </a:lnB>
                    <a:noFill/>
                  </a:tcPr>
                </a:tc>
                <a:tc>
                  <a:txBody>
                    <a:bodyPr/>
                    <a:lstStyle/>
                    <a:p>
                      <a:pPr>
                        <a:buNone/>
                      </a:pPr>
                      <a:r>
                        <a:rPr lang="en-US" sz="2400" dirty="0">
                          <a:latin typeface="Calibri" panose="020F0502020204030204" pitchFamily="34" charset="0"/>
                          <a:ea typeface="Calibri" panose="020F0502020204030204" pitchFamily="34" charset="0"/>
                          <a:cs typeface="Calibri" panose="020F0502020204030204" pitchFamily="34" charset="0"/>
                        </a:rPr>
                        <a:t>Creates a virtual COM port for easy communication with the computer</a:t>
                      </a:r>
                    </a:p>
                  </a:txBody>
                  <a:tcPr anchor="ctr">
                    <a:lnL>
                      <a:noFill/>
                    </a:lnL>
                    <a:lnR>
                      <a:noFill/>
                    </a:lnR>
                    <a:lnT>
                      <a:noFill/>
                    </a:lnT>
                    <a:lnB>
                      <a:noFill/>
                    </a:lnB>
                    <a:noFill/>
                  </a:tcPr>
                </a:tc>
                <a:extLst>
                  <a:ext uri="{0D108BD9-81ED-4DB2-BD59-A6C34878D82A}">
                    <a16:rowId xmlns:a16="http://schemas.microsoft.com/office/drawing/2014/main" val="1585352154"/>
                  </a:ext>
                </a:extLst>
              </a:tr>
            </a:tbl>
          </a:graphicData>
        </a:graphic>
      </p:graphicFrame>
      <p:sp>
        <p:nvSpPr>
          <p:cNvPr id="18" name="Rectangle 1">
            <a:extLst>
              <a:ext uri="{FF2B5EF4-FFF2-40B4-BE49-F238E27FC236}">
                <a16:creationId xmlns:a16="http://schemas.microsoft.com/office/drawing/2014/main" id="{4E71811A-E1F6-5A7C-C0D1-4A977281FB38}"/>
              </a:ext>
            </a:extLst>
          </p:cNvPr>
          <p:cNvSpPr>
            <a:spLocks noChangeArrowheads="1"/>
          </p:cNvSpPr>
          <p:nvPr/>
        </p:nvSpPr>
        <p:spPr bwMode="auto">
          <a:xfrm>
            <a:off x="169245" y="5634908"/>
            <a:ext cx="31598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2400" b="1" i="0" u="none" strike="noStrike" cap="none" normalizeH="0" baseline="0" dirty="0">
                <a:ln>
                  <a:noFill/>
                </a:ln>
                <a:solidFill>
                  <a:schemeClr val="tx1"/>
                </a:solidFill>
                <a:effectLst/>
                <a:latin typeface="Arial" panose="020B0604020202020204" pitchFamily="34" charset="0"/>
              </a:rPr>
              <a:t>🔹 What does it do?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0006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747A4-4BB2-0D79-DDB2-88828D393E1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D59223C-D944-3609-668A-9A79AFB791BF}"/>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ATmega16U2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C529B21B-A066-1B62-7F7A-596C1256C683}"/>
              </a:ext>
            </a:extLst>
          </p:cNvPr>
          <p:cNvSpPr txBox="1"/>
          <p:nvPr/>
        </p:nvSpPr>
        <p:spPr>
          <a:xfrm>
            <a:off x="8648968" y="5736467"/>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9435C3C7-42DE-0926-4BE9-D2D28B9CDB95}"/>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9EE58DEE-F600-2A07-B229-E0E40C312D30}"/>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pic>
        <p:nvPicPr>
          <p:cNvPr id="6" name="Picture 5">
            <a:extLst>
              <a:ext uri="{FF2B5EF4-FFF2-40B4-BE49-F238E27FC236}">
                <a16:creationId xmlns:a16="http://schemas.microsoft.com/office/drawing/2014/main" id="{9D07D374-C434-37B1-35EC-F833D9B62A9C}"/>
              </a:ext>
            </a:extLst>
          </p:cNvPr>
          <p:cNvPicPr>
            <a:picLocks noChangeAspect="1"/>
          </p:cNvPicPr>
          <p:nvPr/>
        </p:nvPicPr>
        <p:blipFill>
          <a:blip r:embed="rId3"/>
          <a:stretch>
            <a:fillRect/>
          </a:stretch>
        </p:blipFill>
        <p:spPr>
          <a:xfrm>
            <a:off x="12115800" y="6196228"/>
            <a:ext cx="4931257" cy="3124200"/>
          </a:xfrm>
          <a:prstGeom prst="rect">
            <a:avLst/>
          </a:prstGeom>
        </p:spPr>
      </p:pic>
      <p:sp>
        <p:nvSpPr>
          <p:cNvPr id="9" name="TextBox 8">
            <a:extLst>
              <a:ext uri="{FF2B5EF4-FFF2-40B4-BE49-F238E27FC236}">
                <a16:creationId xmlns:a16="http://schemas.microsoft.com/office/drawing/2014/main" id="{5CC2CE2F-27AF-6408-283D-6D519B94A1E9}"/>
              </a:ext>
            </a:extLst>
          </p:cNvPr>
          <p:cNvSpPr txBox="1"/>
          <p:nvPr/>
        </p:nvSpPr>
        <p:spPr>
          <a:xfrm>
            <a:off x="538146" y="2499587"/>
            <a:ext cx="16767874" cy="6740307"/>
          </a:xfrm>
          <a:prstGeom prst="rect">
            <a:avLst/>
          </a:prstGeom>
          <a:noFill/>
        </p:spPr>
        <p:txBody>
          <a:bodyPr wrap="square">
            <a:spAutoFit/>
          </a:bodyPr>
          <a:lstStyle/>
          <a:p>
            <a:r>
              <a:rPr lang="en-US" sz="2400" b="1" dirty="0"/>
              <a:t>🔹 1. The ATmega16U2 has built-in USB hardware</a:t>
            </a:r>
          </a:p>
          <a:p>
            <a:r>
              <a:rPr lang="en-US" sz="2400" dirty="0"/>
              <a:t>It includes a </a:t>
            </a:r>
            <a:r>
              <a:rPr lang="en-US" sz="2400" b="1" dirty="0"/>
              <a:t>USB hardware interface</a:t>
            </a:r>
            <a:r>
              <a:rPr lang="en-US" sz="2400" dirty="0"/>
              <a:t> inside the chip.</a:t>
            </a:r>
          </a:p>
          <a:p>
            <a:r>
              <a:rPr lang="en-US" sz="2400" dirty="0"/>
              <a:t>This allows it to </a:t>
            </a:r>
            <a:r>
              <a:rPr lang="en-US" sz="2400" b="1" dirty="0"/>
              <a:t>connect directly to a USB port</a:t>
            </a:r>
            <a:r>
              <a:rPr lang="en-US" sz="2400" dirty="0"/>
              <a:t> and communicate with a computer using the </a:t>
            </a:r>
            <a:r>
              <a:rPr lang="en-US" sz="2400" b="1" dirty="0"/>
              <a:t>USB protocol</a:t>
            </a:r>
            <a:r>
              <a:rPr lang="en-US" sz="2400" dirty="0"/>
              <a:t>.</a:t>
            </a:r>
          </a:p>
          <a:p>
            <a:r>
              <a:rPr lang="en-US" sz="2400" b="1" dirty="0"/>
              <a:t>🔸 Meanwhile:</a:t>
            </a:r>
          </a:p>
          <a:p>
            <a:r>
              <a:rPr lang="en-US" sz="2400" dirty="0"/>
              <a:t>The </a:t>
            </a:r>
            <a:r>
              <a:rPr lang="en-US" sz="2400" b="1" dirty="0"/>
              <a:t>ATmega328P does NOT have USB hardware</a:t>
            </a:r>
            <a:r>
              <a:rPr lang="en-US" sz="2400" dirty="0"/>
              <a:t>.</a:t>
            </a:r>
          </a:p>
          <a:p>
            <a:r>
              <a:rPr lang="en-US" sz="2400" dirty="0"/>
              <a:t>It only supports </a:t>
            </a:r>
            <a:r>
              <a:rPr lang="en-US" sz="2400" b="1" dirty="0"/>
              <a:t>UART (Serial)</a:t>
            </a:r>
            <a:r>
              <a:rPr lang="en-US" sz="2400" dirty="0"/>
              <a:t> – which is </a:t>
            </a:r>
            <a:r>
              <a:rPr lang="en-US" sz="2400" b="1" dirty="0"/>
              <a:t>not enough</a:t>
            </a:r>
            <a:r>
              <a:rPr lang="en-US" sz="2400" dirty="0"/>
              <a:t> to communicate with a computer over USB directly.</a:t>
            </a:r>
          </a:p>
          <a:p>
            <a:br>
              <a:rPr lang="en-US" sz="2400" dirty="0"/>
            </a:br>
            <a:endParaRPr lang="en-US" sz="2400" dirty="0"/>
          </a:p>
          <a:p>
            <a:r>
              <a:rPr lang="en-US" sz="2400" b="1" dirty="0"/>
              <a:t>🔹 2. The ATmega16U2 is designed for USB communication</a:t>
            </a:r>
          </a:p>
          <a:p>
            <a:r>
              <a:rPr lang="en-US" sz="2400" dirty="0"/>
              <a:t>It was designed by </a:t>
            </a:r>
            <a:r>
              <a:rPr lang="en-US" sz="2400" b="1" dirty="0"/>
              <a:t>Atmel</a:t>
            </a:r>
            <a:r>
              <a:rPr lang="en-US" sz="2400" dirty="0"/>
              <a:t> (now </a:t>
            </a:r>
            <a:r>
              <a:rPr lang="en-US" sz="2400" b="1" dirty="0"/>
              <a:t>Microchip</a:t>
            </a:r>
            <a:r>
              <a:rPr lang="en-US" sz="2400" dirty="0"/>
              <a:t>) specifically for </a:t>
            </a:r>
            <a:r>
              <a:rPr lang="en-US" sz="2400" b="1" dirty="0"/>
              <a:t>USB interface applications</a:t>
            </a:r>
            <a:r>
              <a:rPr lang="en-US" sz="2400" dirty="0"/>
              <a:t>.</a:t>
            </a:r>
          </a:p>
          <a:p>
            <a:r>
              <a:rPr lang="en-US" sz="2400" dirty="0"/>
              <a:t>It can run firmware to act as:</a:t>
            </a:r>
          </a:p>
          <a:p>
            <a:pPr lvl="1"/>
            <a:r>
              <a:rPr lang="en-US" sz="2400" dirty="0"/>
              <a:t>USB-to-Serial converter</a:t>
            </a:r>
          </a:p>
          <a:p>
            <a:pPr lvl="1"/>
            <a:r>
              <a:rPr lang="en-US" sz="2400" dirty="0"/>
              <a:t>HID (Human Interface Device)</a:t>
            </a:r>
          </a:p>
          <a:p>
            <a:pPr lvl="1"/>
            <a:r>
              <a:rPr lang="en-US" sz="2400" dirty="0"/>
              <a:t>MIDI device</a:t>
            </a:r>
          </a:p>
          <a:p>
            <a:pPr lvl="1"/>
            <a:r>
              <a:rPr lang="en-US" sz="2400" dirty="0"/>
              <a:t>and more...</a:t>
            </a:r>
          </a:p>
          <a:p>
            <a:r>
              <a:rPr lang="en-US" sz="2400" b="1" dirty="0"/>
              <a:t>🔸 The ATmega328P, on the other hand:</a:t>
            </a:r>
          </a:p>
          <a:p>
            <a:r>
              <a:rPr lang="en-US" sz="2400" dirty="0"/>
              <a:t>Is designed mainly for </a:t>
            </a:r>
            <a:r>
              <a:rPr lang="en-US" sz="2400" b="1" dirty="0"/>
              <a:t>processing and controlling hardware</a:t>
            </a:r>
            <a:r>
              <a:rPr lang="en-US" sz="2400" dirty="0"/>
              <a:t>.</a:t>
            </a:r>
          </a:p>
          <a:p>
            <a:r>
              <a:rPr lang="en-US" sz="2400" dirty="0"/>
              <a:t>Not meant to handle USB communication on its own</a:t>
            </a:r>
          </a:p>
        </p:txBody>
      </p:sp>
      <p:sp>
        <p:nvSpPr>
          <p:cNvPr id="11" name="TextBox 10">
            <a:extLst>
              <a:ext uri="{FF2B5EF4-FFF2-40B4-BE49-F238E27FC236}">
                <a16:creationId xmlns:a16="http://schemas.microsoft.com/office/drawing/2014/main" id="{4472DF56-AFED-E249-B921-FC97E2C295B9}"/>
              </a:ext>
            </a:extLst>
          </p:cNvPr>
          <p:cNvSpPr txBox="1"/>
          <p:nvPr/>
        </p:nvSpPr>
        <p:spPr>
          <a:xfrm>
            <a:off x="381000" y="1222314"/>
            <a:ext cx="13944600" cy="646331"/>
          </a:xfrm>
          <a:prstGeom prst="rect">
            <a:avLst/>
          </a:prstGeom>
          <a:noFill/>
        </p:spPr>
        <p:txBody>
          <a:bodyPr wrap="square">
            <a:spAutoFit/>
          </a:bodyPr>
          <a:lstStyle/>
          <a:p>
            <a:r>
              <a:rPr lang="en-US" sz="3600" b="1" dirty="0"/>
              <a:t>Why can the ATmega16U2 handle USB, but the ATmega328P cannot?</a:t>
            </a:r>
          </a:p>
        </p:txBody>
      </p:sp>
    </p:spTree>
    <p:extLst>
      <p:ext uri="{BB962C8B-B14F-4D97-AF65-F5344CB8AC3E}">
        <p14:creationId xmlns:p14="http://schemas.microsoft.com/office/powerpoint/2010/main" val="1861168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17908-2A55-AB43-E54E-88A9856E094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C185DA1-7089-B86C-35C6-7F1146F07676}"/>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Arduino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C9F2E079-F956-C0FC-F40C-AC1E86423189}"/>
              </a:ext>
            </a:extLst>
          </p:cNvPr>
          <p:cNvSpPr txBox="1"/>
          <p:nvPr/>
        </p:nvSpPr>
        <p:spPr>
          <a:xfrm>
            <a:off x="8648968" y="5736467"/>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414D4D2B-2C35-16F1-737E-409783052A62}"/>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65BD6754-045D-45D8-6767-4FB2A90E766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1" name="TextBox 10">
            <a:extLst>
              <a:ext uri="{FF2B5EF4-FFF2-40B4-BE49-F238E27FC236}">
                <a16:creationId xmlns:a16="http://schemas.microsoft.com/office/drawing/2014/main" id="{8EE218A3-73AD-D547-98B2-ED7FC1F44EA8}"/>
              </a:ext>
            </a:extLst>
          </p:cNvPr>
          <p:cNvSpPr txBox="1"/>
          <p:nvPr/>
        </p:nvSpPr>
        <p:spPr>
          <a:xfrm>
            <a:off x="381000" y="1222314"/>
            <a:ext cx="13944600" cy="646331"/>
          </a:xfrm>
          <a:prstGeom prst="rect">
            <a:avLst/>
          </a:prstGeom>
          <a:noFill/>
        </p:spPr>
        <p:txBody>
          <a:bodyPr wrap="square">
            <a:spAutoFit/>
          </a:bodyPr>
          <a:lstStyle/>
          <a:p>
            <a:r>
              <a:rPr lang="en-US" sz="3600" b="1" dirty="0"/>
              <a:t>What is GPIO module?</a:t>
            </a:r>
          </a:p>
        </p:txBody>
      </p:sp>
      <p:sp>
        <p:nvSpPr>
          <p:cNvPr id="8" name="TextBox 7">
            <a:extLst>
              <a:ext uri="{FF2B5EF4-FFF2-40B4-BE49-F238E27FC236}">
                <a16:creationId xmlns:a16="http://schemas.microsoft.com/office/drawing/2014/main" id="{7D10FEA0-9ADC-1D84-2238-F0475C4DBF05}"/>
              </a:ext>
            </a:extLst>
          </p:cNvPr>
          <p:cNvSpPr txBox="1"/>
          <p:nvPr/>
        </p:nvSpPr>
        <p:spPr>
          <a:xfrm>
            <a:off x="470986" y="2425216"/>
            <a:ext cx="17449800" cy="6740307"/>
          </a:xfrm>
          <a:prstGeom prst="rect">
            <a:avLst/>
          </a:prstGeom>
          <a:noFill/>
        </p:spPr>
        <p:txBody>
          <a:bodyPr wrap="square">
            <a:spAutoFit/>
          </a:bodyPr>
          <a:lstStyle/>
          <a:p>
            <a:r>
              <a:rPr lang="en-US" sz="2400" b="1" dirty="0"/>
              <a:t>What is a GPIO module?</a:t>
            </a:r>
          </a:p>
          <a:p>
            <a:pPr marL="342900" indent="-342900">
              <a:buFont typeface="Arial" panose="020B0604020202020204" pitchFamily="34" charset="0"/>
              <a:buChar char="•"/>
            </a:pPr>
            <a:r>
              <a:rPr lang="en-US" sz="2400" b="1" dirty="0"/>
              <a:t>GPIO</a:t>
            </a:r>
            <a:r>
              <a:rPr lang="en-US" sz="2400" dirty="0"/>
              <a:t> stands for </a:t>
            </a:r>
            <a:r>
              <a:rPr lang="en-US" sz="2400" b="1" dirty="0"/>
              <a:t>General Purpose Input/Output</a:t>
            </a:r>
            <a:r>
              <a:rPr lang="en-US" sz="2400" dirty="0"/>
              <a:t>.</a:t>
            </a:r>
          </a:p>
          <a:p>
            <a:pPr marL="342900" indent="-342900">
              <a:buFont typeface="Arial" panose="020B0604020202020204" pitchFamily="34" charset="0"/>
              <a:buChar char="•"/>
            </a:pPr>
            <a:r>
              <a:rPr lang="en-US" sz="2400" dirty="0"/>
              <a:t>A </a:t>
            </a:r>
            <a:r>
              <a:rPr lang="en-US" sz="2400" b="1" dirty="0"/>
              <a:t>GPIO module</a:t>
            </a:r>
            <a:r>
              <a:rPr lang="en-US" sz="2400" dirty="0"/>
              <a:t> is either a hardware component or a software library that allows you to control the GPIO pins on microcontrollers or development boards like Arduino, Raspberry Pi, ESP32, etc.</a:t>
            </a:r>
          </a:p>
          <a:p>
            <a:pPr marL="342900" indent="-342900">
              <a:buFont typeface="Arial" panose="020B0604020202020204" pitchFamily="34" charset="0"/>
              <a:buChar char="•"/>
            </a:pPr>
            <a:endParaRPr lang="en-US" sz="2400" dirty="0"/>
          </a:p>
          <a:p>
            <a:r>
              <a:rPr lang="en-US" sz="2400" b="1" dirty="0"/>
              <a:t>Functions of GPIO:</a:t>
            </a:r>
          </a:p>
          <a:p>
            <a:pPr marL="342900" indent="-342900">
              <a:buFont typeface="Arial" panose="020B0604020202020204" pitchFamily="34" charset="0"/>
              <a:buChar char="•"/>
            </a:pPr>
            <a:r>
              <a:rPr lang="en-US" sz="2400" b="1" dirty="0"/>
              <a:t>Input:</a:t>
            </a:r>
            <a:br>
              <a:rPr lang="en-US" sz="2400" dirty="0"/>
            </a:br>
            <a:r>
              <a:rPr lang="en-US" sz="2400" dirty="0"/>
              <a:t>Read signals from sensors, buttons, switches, etc.</a:t>
            </a:r>
          </a:p>
          <a:p>
            <a:pPr marL="342900" indent="-342900">
              <a:buFont typeface="Arial" panose="020B0604020202020204" pitchFamily="34" charset="0"/>
              <a:buChar char="•"/>
            </a:pPr>
            <a:r>
              <a:rPr lang="en-US" sz="2400" b="1" dirty="0"/>
              <a:t>Output:</a:t>
            </a:r>
            <a:br>
              <a:rPr lang="en-US" sz="2400" dirty="0"/>
            </a:br>
            <a:r>
              <a:rPr lang="en-US" sz="2400" dirty="0"/>
              <a:t>Control devices like LEDs, relays, motors, and more.</a:t>
            </a:r>
          </a:p>
          <a:p>
            <a:pPr marL="342900" indent="-342900">
              <a:buFont typeface="Arial" panose="020B0604020202020204" pitchFamily="34" charset="0"/>
              <a:buChar char="•"/>
            </a:pPr>
            <a:endParaRPr lang="en-US" sz="2400" dirty="0"/>
          </a:p>
          <a:p>
            <a:r>
              <a:rPr lang="en-US" sz="2400" b="1" dirty="0"/>
              <a:t>Examples:</a:t>
            </a:r>
          </a:p>
          <a:p>
            <a:pPr marL="342900" indent="-342900">
              <a:buFont typeface="Arial" panose="020B0604020202020204" pitchFamily="34" charset="0"/>
              <a:buChar char="•"/>
            </a:pPr>
            <a:r>
              <a:rPr lang="en-US" sz="2400" dirty="0"/>
              <a:t>On </a:t>
            </a:r>
            <a:r>
              <a:rPr lang="en-US" sz="2400" b="1" dirty="0"/>
              <a:t>Raspberry Pi</a:t>
            </a:r>
            <a:r>
              <a:rPr lang="en-US" sz="2400" dirty="0"/>
              <a:t>, the Python library </a:t>
            </a:r>
            <a:r>
              <a:rPr lang="en-US" sz="2400" dirty="0" err="1"/>
              <a:t>RPi.GPIO</a:t>
            </a:r>
            <a:r>
              <a:rPr lang="en-US" sz="2400" dirty="0"/>
              <a:t> lets you programmatically read from and write to the GPIO pins.</a:t>
            </a:r>
          </a:p>
          <a:p>
            <a:pPr marL="342900" indent="-342900">
              <a:buFont typeface="Arial" panose="020B0604020202020204" pitchFamily="34" charset="0"/>
              <a:buChar char="•"/>
            </a:pPr>
            <a:r>
              <a:rPr lang="en-US" sz="2400" dirty="0"/>
              <a:t>On </a:t>
            </a:r>
            <a:r>
              <a:rPr lang="en-US" sz="2400" b="1" dirty="0"/>
              <a:t>Arduino</a:t>
            </a:r>
            <a:r>
              <a:rPr lang="en-US" sz="2400" dirty="0"/>
              <a:t>, the digital and analog pins can be used as GPIO.</a:t>
            </a:r>
          </a:p>
          <a:p>
            <a:pPr marL="342900" indent="-342900">
              <a:buFont typeface="Arial" panose="020B0604020202020204" pitchFamily="34" charset="0"/>
              <a:buChar char="•"/>
            </a:pPr>
            <a:endParaRPr lang="en-US" sz="2400" dirty="0"/>
          </a:p>
          <a:p>
            <a:r>
              <a:rPr lang="en-US" sz="2400" b="1" dirty="0"/>
              <a:t>In summary:</a:t>
            </a:r>
          </a:p>
          <a:p>
            <a:pPr marL="342900" indent="-342900">
              <a:buFont typeface="Arial" panose="020B0604020202020204" pitchFamily="34" charset="0"/>
              <a:buChar char="•"/>
            </a:pPr>
            <a:r>
              <a:rPr lang="en-US" sz="2400" dirty="0"/>
              <a:t>The </a:t>
            </a:r>
            <a:r>
              <a:rPr lang="en-US" sz="2400" b="1" dirty="0"/>
              <a:t>GPIO module</a:t>
            </a:r>
            <a:r>
              <a:rPr lang="en-US" sz="2400" dirty="0"/>
              <a:t> is a tool (hardware or software) that helps you interact with the input/output pins on a board, allowing you to connect and control external devices.</a:t>
            </a:r>
          </a:p>
        </p:txBody>
      </p:sp>
    </p:spTree>
    <p:extLst>
      <p:ext uri="{BB962C8B-B14F-4D97-AF65-F5344CB8AC3E}">
        <p14:creationId xmlns:p14="http://schemas.microsoft.com/office/powerpoint/2010/main" val="929936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6A5AF-CBDC-02D3-D508-C7808748CF58}"/>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47542892-56FF-F2CD-0D88-DE1B40234F42}"/>
              </a:ext>
            </a:extLst>
          </p:cNvPr>
          <p:cNvPicPr>
            <a:picLocks noChangeAspect="1"/>
          </p:cNvPicPr>
          <p:nvPr/>
        </p:nvPicPr>
        <p:blipFill>
          <a:blip r:embed="rId3"/>
          <a:stretch>
            <a:fillRect/>
          </a:stretch>
        </p:blipFill>
        <p:spPr>
          <a:xfrm>
            <a:off x="12725400" y="2238844"/>
            <a:ext cx="7587417" cy="3643957"/>
          </a:xfrm>
          <a:prstGeom prst="rect">
            <a:avLst/>
          </a:prstGeom>
        </p:spPr>
      </p:pic>
      <p:sp>
        <p:nvSpPr>
          <p:cNvPr id="5" name="Title 1">
            <a:extLst>
              <a:ext uri="{FF2B5EF4-FFF2-40B4-BE49-F238E27FC236}">
                <a16:creationId xmlns:a16="http://schemas.microsoft.com/office/drawing/2014/main" id="{731ED6F5-D2DB-3A92-BDB0-5E01D500FBC4}"/>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Arduino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AD7C6953-8BC0-B597-91F9-DD53B5A396E7}"/>
              </a:ext>
            </a:extLst>
          </p:cNvPr>
          <p:cNvSpPr txBox="1"/>
          <p:nvPr/>
        </p:nvSpPr>
        <p:spPr>
          <a:xfrm>
            <a:off x="8648968" y="5736467"/>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8F1686E9-D97E-8BEB-F94A-C0A9DAD55D65}"/>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127D3B7A-7C67-6E1A-903A-F0F696DA508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1" name="TextBox 10">
            <a:extLst>
              <a:ext uri="{FF2B5EF4-FFF2-40B4-BE49-F238E27FC236}">
                <a16:creationId xmlns:a16="http://schemas.microsoft.com/office/drawing/2014/main" id="{C2E61780-E135-2451-B8B9-6046864B6096}"/>
              </a:ext>
            </a:extLst>
          </p:cNvPr>
          <p:cNvSpPr txBox="1"/>
          <p:nvPr/>
        </p:nvSpPr>
        <p:spPr>
          <a:xfrm>
            <a:off x="381000" y="1222314"/>
            <a:ext cx="13944600" cy="646331"/>
          </a:xfrm>
          <a:prstGeom prst="rect">
            <a:avLst/>
          </a:prstGeom>
          <a:noFill/>
        </p:spPr>
        <p:txBody>
          <a:bodyPr wrap="square">
            <a:spAutoFit/>
          </a:bodyPr>
          <a:lstStyle/>
          <a:p>
            <a:r>
              <a:rPr lang="en-US" sz="3600" b="1" dirty="0"/>
              <a:t>Digital Interfaces</a:t>
            </a:r>
          </a:p>
        </p:txBody>
      </p:sp>
      <p:sp>
        <p:nvSpPr>
          <p:cNvPr id="8" name="TextBox 7">
            <a:extLst>
              <a:ext uri="{FF2B5EF4-FFF2-40B4-BE49-F238E27FC236}">
                <a16:creationId xmlns:a16="http://schemas.microsoft.com/office/drawing/2014/main" id="{FC2AF4B0-96CE-57BF-7088-3E79D9C0A6BB}"/>
              </a:ext>
            </a:extLst>
          </p:cNvPr>
          <p:cNvSpPr txBox="1"/>
          <p:nvPr/>
        </p:nvSpPr>
        <p:spPr>
          <a:xfrm>
            <a:off x="470986" y="2425216"/>
            <a:ext cx="17449800" cy="6663363"/>
          </a:xfrm>
          <a:prstGeom prst="rect">
            <a:avLst/>
          </a:prstGeom>
          <a:noFill/>
        </p:spPr>
        <p:txBody>
          <a:bodyPr wrap="square">
            <a:spAutoFit/>
          </a:bodyPr>
          <a:lstStyle/>
          <a:p>
            <a:pPr algn="l">
              <a:spcBef>
                <a:spcPts val="300"/>
              </a:spcBef>
              <a:spcAft>
                <a:spcPts val="600"/>
              </a:spcAft>
              <a:buFont typeface="+mj-lt"/>
              <a:buAutoNum type="arabicPeriod"/>
            </a:pPr>
            <a:r>
              <a:rPr lang="en-US" b="1" i="0" dirty="0">
                <a:effectLst/>
                <a:latin typeface="Segoe Sans"/>
              </a:rPr>
              <a:t>What are digital pins?</a:t>
            </a:r>
            <a:endParaRPr lang="en-US" b="0" i="0" dirty="0">
              <a:effectLst/>
              <a:latin typeface="Segoe Sans"/>
            </a:endParaRPr>
          </a:p>
          <a:p>
            <a:pPr marL="742950" lvl="1" indent="-285750" algn="l">
              <a:spcBef>
                <a:spcPts val="300"/>
              </a:spcBef>
              <a:spcAft>
                <a:spcPts val="300"/>
              </a:spcAft>
              <a:buFont typeface="+mj-lt"/>
              <a:buAutoNum type="arabicPeriod"/>
            </a:pPr>
            <a:r>
              <a:rPr lang="en-US" b="0" i="0" dirty="0">
                <a:effectLst/>
                <a:latin typeface="Segoe Sans"/>
              </a:rPr>
              <a:t>Digital pins on Arduino are pins that can only be in one of two states: </a:t>
            </a:r>
            <a:r>
              <a:rPr lang="en-US" b="1" i="0" dirty="0">
                <a:effectLst/>
                <a:latin typeface="Segoe Sans"/>
              </a:rPr>
              <a:t>0</a:t>
            </a:r>
            <a:r>
              <a:rPr lang="en-US" b="0" i="0" dirty="0">
                <a:effectLst/>
                <a:latin typeface="Segoe Sans"/>
              </a:rPr>
              <a:t> (off, LOW, 0V) or </a:t>
            </a:r>
            <a:r>
              <a:rPr lang="en-US" b="1" i="0" dirty="0">
                <a:effectLst/>
                <a:latin typeface="Segoe Sans"/>
              </a:rPr>
              <a:t>1</a:t>
            </a:r>
            <a:r>
              <a:rPr lang="en-US" b="0" i="0" dirty="0">
                <a:effectLst/>
                <a:latin typeface="Segoe Sans"/>
              </a:rPr>
              <a:t> (on, HIGH, 5V).</a:t>
            </a:r>
          </a:p>
          <a:p>
            <a:pPr marL="742950" lvl="1" indent="-285750" algn="l">
              <a:spcBef>
                <a:spcPts val="300"/>
              </a:spcBef>
              <a:spcAft>
                <a:spcPts val="300"/>
              </a:spcAft>
              <a:buFont typeface="+mj-lt"/>
              <a:buAutoNum type="arabicPeriod"/>
            </a:pPr>
            <a:r>
              <a:rPr lang="en-US" b="0" i="0" dirty="0">
                <a:effectLst/>
                <a:latin typeface="Segoe Sans"/>
              </a:rPr>
              <a:t>For example, when controlling an LED, it can only be either on or off.</a:t>
            </a:r>
          </a:p>
          <a:p>
            <a:pPr algn="l">
              <a:spcBef>
                <a:spcPts val="300"/>
              </a:spcBef>
              <a:spcAft>
                <a:spcPts val="600"/>
              </a:spcAft>
              <a:buFont typeface="+mj-lt"/>
              <a:buAutoNum type="arabicPeriod"/>
            </a:pPr>
            <a:r>
              <a:rPr lang="en-US" b="1" i="0" dirty="0">
                <a:effectLst/>
                <a:latin typeface="Segoe Sans"/>
              </a:rPr>
              <a:t>Number of digital pins:</a:t>
            </a:r>
            <a:endParaRPr lang="en-US" b="0" i="0" dirty="0">
              <a:effectLst/>
              <a:latin typeface="Segoe Sans"/>
            </a:endParaRPr>
          </a:p>
          <a:p>
            <a:pPr marL="742950" lvl="1" indent="-285750" algn="l">
              <a:spcBef>
                <a:spcPts val="300"/>
              </a:spcBef>
              <a:spcAft>
                <a:spcPts val="300"/>
              </a:spcAft>
              <a:buFont typeface="+mj-lt"/>
              <a:buAutoNum type="arabicPeriod"/>
            </a:pPr>
            <a:r>
              <a:rPr lang="en-US" b="1" i="0" dirty="0">
                <a:effectLst/>
                <a:latin typeface="Segoe Sans"/>
              </a:rPr>
              <a:t>Arduino Uno:</a:t>
            </a:r>
            <a:r>
              <a:rPr lang="en-US" b="0" i="0" dirty="0">
                <a:effectLst/>
                <a:latin typeface="Segoe Sans"/>
              </a:rPr>
              <a:t> Digital pins are numbered from 0 to 13.</a:t>
            </a:r>
          </a:p>
          <a:p>
            <a:pPr marL="742950" lvl="1" indent="-285750" algn="l">
              <a:spcBef>
                <a:spcPts val="300"/>
              </a:spcBef>
              <a:spcAft>
                <a:spcPts val="300"/>
              </a:spcAft>
              <a:buFont typeface="+mj-lt"/>
              <a:buAutoNum type="arabicPeriod"/>
            </a:pPr>
            <a:r>
              <a:rPr lang="en-US" b="1" i="0" dirty="0">
                <a:effectLst/>
                <a:latin typeface="Segoe Sans"/>
              </a:rPr>
              <a:t>Arduino Mega:</a:t>
            </a:r>
            <a:r>
              <a:rPr lang="en-US" b="0" i="0" dirty="0">
                <a:effectLst/>
                <a:latin typeface="Segoe Sans"/>
              </a:rPr>
              <a:t> Digital pins are from 0 to 13 and from 22 to 53.</a:t>
            </a:r>
          </a:p>
          <a:p>
            <a:pPr algn="l">
              <a:spcBef>
                <a:spcPts val="300"/>
              </a:spcBef>
              <a:spcAft>
                <a:spcPts val="600"/>
              </a:spcAft>
              <a:buFont typeface="+mj-lt"/>
              <a:buAutoNum type="arabicPeriod"/>
            </a:pPr>
            <a:r>
              <a:rPr lang="en-US" b="1" i="0" dirty="0">
                <a:effectLst/>
                <a:latin typeface="Segoe Sans"/>
              </a:rPr>
              <a:t>Special functions of some digital pins:</a:t>
            </a:r>
            <a:endParaRPr lang="en-US" b="0" i="0" dirty="0">
              <a:effectLst/>
              <a:latin typeface="Segoe Sans"/>
            </a:endParaRPr>
          </a:p>
          <a:p>
            <a:pPr marL="742950" lvl="1" indent="-285750" algn="l">
              <a:spcBef>
                <a:spcPts val="300"/>
              </a:spcBef>
              <a:spcAft>
                <a:spcPts val="300"/>
              </a:spcAft>
              <a:buFont typeface="+mj-lt"/>
              <a:buAutoNum type="arabicPeriod"/>
            </a:pPr>
            <a:r>
              <a:rPr lang="en-US" b="0" i="0" dirty="0">
                <a:effectLst/>
                <a:latin typeface="Segoe Sans"/>
              </a:rPr>
              <a:t>Some digital pins have secondary functions, depending on the program loaded onto the microcontroller.</a:t>
            </a:r>
          </a:p>
          <a:p>
            <a:pPr marL="742950" lvl="1" indent="-285750" algn="l">
              <a:spcBef>
                <a:spcPts val="300"/>
              </a:spcBef>
              <a:spcAft>
                <a:spcPts val="300"/>
              </a:spcAft>
              <a:buFont typeface="+mj-lt"/>
              <a:buAutoNum type="arabicPeriod"/>
            </a:pPr>
            <a:r>
              <a:rPr lang="en-US" b="0" i="0" dirty="0">
                <a:effectLst/>
                <a:latin typeface="Segoe Sans"/>
              </a:rPr>
              <a:t>For example, pin 0 (RX) and pin 1 (TX) are used for serial communication (receiving and transmitting data).</a:t>
            </a:r>
          </a:p>
          <a:p>
            <a:pPr algn="l">
              <a:spcBef>
                <a:spcPts val="300"/>
              </a:spcBef>
              <a:spcAft>
                <a:spcPts val="600"/>
              </a:spcAft>
              <a:buFont typeface="+mj-lt"/>
              <a:buAutoNum type="arabicPeriod"/>
            </a:pPr>
            <a:r>
              <a:rPr lang="en-US" b="1" i="0" dirty="0">
                <a:effectLst/>
                <a:latin typeface="Segoe Sans"/>
              </a:rPr>
              <a:t>PWM pins (Pulse Width Modulation):</a:t>
            </a:r>
            <a:endParaRPr lang="en-US" b="0" i="0" dirty="0">
              <a:effectLst/>
              <a:latin typeface="Segoe Sans"/>
            </a:endParaRPr>
          </a:p>
          <a:p>
            <a:pPr marL="742950" lvl="1" indent="-285750" algn="l">
              <a:spcBef>
                <a:spcPts val="300"/>
              </a:spcBef>
              <a:spcAft>
                <a:spcPts val="300"/>
              </a:spcAft>
              <a:buFont typeface="+mj-lt"/>
              <a:buAutoNum type="arabicPeriod"/>
            </a:pPr>
            <a:r>
              <a:rPr lang="en-US" b="0" i="0" dirty="0">
                <a:effectLst/>
                <a:latin typeface="Segoe Sans"/>
              </a:rPr>
              <a:t>Some digital pins can output PWM signals, which are used for applications like controlling motors or adjusting LED brightness.</a:t>
            </a:r>
          </a:p>
          <a:p>
            <a:pPr marL="742950" lvl="1" indent="-285750" algn="l">
              <a:spcBef>
                <a:spcPts val="300"/>
              </a:spcBef>
              <a:spcAft>
                <a:spcPts val="300"/>
              </a:spcAft>
              <a:buFont typeface="+mj-lt"/>
              <a:buAutoNum type="arabicPeriod"/>
            </a:pPr>
            <a:r>
              <a:rPr lang="en-US" b="1" i="0" dirty="0">
                <a:effectLst/>
                <a:latin typeface="Segoe Sans"/>
              </a:rPr>
              <a:t>Arduino Uno:</a:t>
            </a:r>
            <a:r>
              <a:rPr lang="en-US" b="0" i="0" dirty="0">
                <a:effectLst/>
                <a:latin typeface="Segoe Sans"/>
              </a:rPr>
              <a:t> There are 6 PWM pins: 3, 5, 6, 9, 10, and 11 (these pins have a tilde ~ symbol next to their number).</a:t>
            </a:r>
          </a:p>
          <a:p>
            <a:pPr algn="l">
              <a:spcBef>
                <a:spcPts val="300"/>
              </a:spcBef>
              <a:spcAft>
                <a:spcPts val="600"/>
              </a:spcAft>
              <a:buFont typeface="+mj-lt"/>
              <a:buAutoNum type="arabicPeriod"/>
            </a:pPr>
            <a:r>
              <a:rPr lang="en-US" b="1" i="0" dirty="0">
                <a:effectLst/>
                <a:latin typeface="Segoe Sans"/>
              </a:rPr>
              <a:t>Input and output modes:</a:t>
            </a:r>
            <a:endParaRPr lang="en-US" b="0" i="0" dirty="0">
              <a:effectLst/>
              <a:latin typeface="Segoe Sans"/>
            </a:endParaRPr>
          </a:p>
          <a:p>
            <a:pPr marL="742950" lvl="1" indent="-285750" algn="l">
              <a:spcBef>
                <a:spcPts val="300"/>
              </a:spcBef>
              <a:spcAft>
                <a:spcPts val="300"/>
              </a:spcAft>
              <a:buFont typeface="+mj-lt"/>
              <a:buAutoNum type="arabicPeriod"/>
            </a:pPr>
            <a:r>
              <a:rPr lang="en-US" b="0" i="0" dirty="0">
                <a:effectLst/>
                <a:latin typeface="Segoe Sans"/>
              </a:rPr>
              <a:t>Each digital pin can be configured as either an </a:t>
            </a:r>
            <a:r>
              <a:rPr lang="en-US" b="1" i="0" dirty="0">
                <a:effectLst/>
                <a:latin typeface="Segoe Sans"/>
              </a:rPr>
              <a:t>input</a:t>
            </a:r>
            <a:r>
              <a:rPr lang="en-US" b="0" i="0" dirty="0">
                <a:effectLst/>
                <a:latin typeface="Segoe Sans"/>
              </a:rPr>
              <a:t> (to receive signals) or an </a:t>
            </a:r>
            <a:r>
              <a:rPr lang="en-US" b="1" i="0" dirty="0">
                <a:effectLst/>
                <a:latin typeface="Segoe Sans"/>
              </a:rPr>
              <a:t>output</a:t>
            </a:r>
            <a:r>
              <a:rPr lang="en-US" b="0" i="0" dirty="0">
                <a:effectLst/>
                <a:latin typeface="Segoe Sans"/>
              </a:rPr>
              <a:t> (to send signals).</a:t>
            </a:r>
          </a:p>
          <a:p>
            <a:pPr>
              <a:buNone/>
            </a:pPr>
            <a:br>
              <a:rPr lang="en-US" dirty="0"/>
            </a:br>
            <a:endParaRPr lang="en-US" dirty="0"/>
          </a:p>
          <a:p>
            <a:pPr algn="l">
              <a:spcBef>
                <a:spcPts val="600"/>
              </a:spcBef>
              <a:spcAft>
                <a:spcPts val="300"/>
              </a:spcAft>
              <a:buNone/>
            </a:pPr>
            <a:r>
              <a:rPr lang="en-US" b="1" i="0" dirty="0">
                <a:effectLst/>
                <a:latin typeface="Segoe Sans"/>
              </a:rPr>
              <a:t>In summary:</a:t>
            </a:r>
            <a:br>
              <a:rPr lang="en-US" b="0" i="0" dirty="0">
                <a:effectLst/>
                <a:latin typeface="Segoe Sans"/>
              </a:rPr>
            </a:br>
            <a:r>
              <a:rPr lang="en-US" b="0" i="0" dirty="0">
                <a:effectLst/>
                <a:latin typeface="Segoe Sans"/>
              </a:rPr>
              <a:t>Digital pins on Arduino are basic input/output ports that only handle binary signals (0 or 1). They are used to control devices like LEDs or motors, or to read signals from sensors. Some pins have extra features like serial communication or PWM output.</a:t>
            </a:r>
          </a:p>
        </p:txBody>
      </p:sp>
    </p:spTree>
    <p:extLst>
      <p:ext uri="{BB962C8B-B14F-4D97-AF65-F5344CB8AC3E}">
        <p14:creationId xmlns:p14="http://schemas.microsoft.com/office/powerpoint/2010/main" val="3991351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8A4ED-0CBE-10C8-CCEC-640AD1D413F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4827679-41AC-BE46-342F-1F92077A6DFB}"/>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Arduino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58CA4355-F90C-6C53-133F-FF4EE394BE79}"/>
              </a:ext>
            </a:extLst>
          </p:cNvPr>
          <p:cNvSpPr txBox="1"/>
          <p:nvPr/>
        </p:nvSpPr>
        <p:spPr>
          <a:xfrm>
            <a:off x="8648968" y="5736467"/>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C2270B40-2A00-006C-F012-3F225111AADE}"/>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3F821AAB-7CB1-F30B-F605-C040E602419E}"/>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1" name="TextBox 10">
            <a:extLst>
              <a:ext uri="{FF2B5EF4-FFF2-40B4-BE49-F238E27FC236}">
                <a16:creationId xmlns:a16="http://schemas.microsoft.com/office/drawing/2014/main" id="{D2473895-EABA-23A3-AF6C-1E84C6F55A89}"/>
              </a:ext>
            </a:extLst>
          </p:cNvPr>
          <p:cNvSpPr txBox="1"/>
          <p:nvPr/>
        </p:nvSpPr>
        <p:spPr>
          <a:xfrm>
            <a:off x="381000" y="1222314"/>
            <a:ext cx="13944600" cy="646331"/>
          </a:xfrm>
          <a:prstGeom prst="rect">
            <a:avLst/>
          </a:prstGeom>
          <a:noFill/>
        </p:spPr>
        <p:txBody>
          <a:bodyPr wrap="square">
            <a:spAutoFit/>
          </a:bodyPr>
          <a:lstStyle/>
          <a:p>
            <a:r>
              <a:rPr lang="en-US" sz="3600" b="1" dirty="0"/>
              <a:t>Digital Interfaces</a:t>
            </a:r>
          </a:p>
        </p:txBody>
      </p:sp>
      <p:sp>
        <p:nvSpPr>
          <p:cNvPr id="8" name="TextBox 7">
            <a:extLst>
              <a:ext uri="{FF2B5EF4-FFF2-40B4-BE49-F238E27FC236}">
                <a16:creationId xmlns:a16="http://schemas.microsoft.com/office/drawing/2014/main" id="{86ADF102-14E0-2E85-EC7C-9E286AA94B83}"/>
              </a:ext>
            </a:extLst>
          </p:cNvPr>
          <p:cNvSpPr txBox="1"/>
          <p:nvPr/>
        </p:nvSpPr>
        <p:spPr>
          <a:xfrm>
            <a:off x="381000" y="2138459"/>
            <a:ext cx="17449800" cy="8125301"/>
          </a:xfrm>
          <a:prstGeom prst="rect">
            <a:avLst/>
          </a:prstGeom>
          <a:noFill/>
        </p:spPr>
        <p:txBody>
          <a:bodyPr wrap="square">
            <a:spAutoFit/>
          </a:bodyPr>
          <a:lstStyle/>
          <a:p>
            <a:r>
              <a:rPr lang="vi-VN" b="1" dirty="0"/>
              <a:t>What are analog signals?</a:t>
            </a:r>
            <a:endParaRPr lang="vi-VN" dirty="0"/>
          </a:p>
          <a:p>
            <a:pPr lvl="1"/>
            <a:r>
              <a:rPr lang="vi-VN" dirty="0"/>
              <a:t>Analog signals have a </a:t>
            </a:r>
            <a:r>
              <a:rPr lang="vi-VN" b="1" dirty="0"/>
              <a:t>continuous range of values</a:t>
            </a:r>
            <a:r>
              <a:rPr lang="vi-VN" dirty="0"/>
              <a:t>, unlike digital signals which are just ON or OFF.</a:t>
            </a:r>
          </a:p>
          <a:p>
            <a:pPr lvl="1"/>
            <a:r>
              <a:rPr lang="vi-VN" dirty="0"/>
              <a:t>Examples include:</a:t>
            </a:r>
          </a:p>
          <a:p>
            <a:pPr lvl="2"/>
            <a:r>
              <a:rPr lang="vi-VN" b="1" dirty="0"/>
              <a:t>Temperature sensors</a:t>
            </a:r>
            <a:r>
              <a:rPr lang="vi-VN" dirty="0"/>
              <a:t>: measure varying temperatures.</a:t>
            </a:r>
          </a:p>
          <a:p>
            <a:pPr lvl="2"/>
            <a:r>
              <a:rPr lang="vi-VN" b="1" dirty="0"/>
              <a:t>Light sensors</a:t>
            </a:r>
            <a:r>
              <a:rPr lang="vi-VN" dirty="0"/>
              <a:t>: detect changing light intensity.</a:t>
            </a:r>
          </a:p>
          <a:p>
            <a:pPr lvl="2"/>
            <a:r>
              <a:rPr lang="vi-VN" b="1" dirty="0"/>
              <a:t>Motors</a:t>
            </a:r>
            <a:r>
              <a:rPr lang="vi-VN" dirty="0"/>
              <a:t>: operate at different speeds.</a:t>
            </a:r>
          </a:p>
          <a:p>
            <a:r>
              <a:rPr lang="vi-VN" b="1" dirty="0"/>
              <a:t>Analog input pins on Arduino:</a:t>
            </a:r>
            <a:endParaRPr lang="vi-VN" dirty="0"/>
          </a:p>
          <a:p>
            <a:pPr lvl="1"/>
            <a:r>
              <a:rPr lang="vi-VN" dirty="0"/>
              <a:t>These pins are labeled with an </a:t>
            </a:r>
            <a:r>
              <a:rPr lang="vi-VN" b="1" dirty="0"/>
              <a:t>"A"</a:t>
            </a:r>
            <a:r>
              <a:rPr lang="vi-VN" dirty="0"/>
              <a:t> prefix.</a:t>
            </a:r>
          </a:p>
          <a:p>
            <a:pPr lvl="1"/>
            <a:r>
              <a:rPr lang="vi-VN" b="1" dirty="0"/>
              <a:t>Arduino Uno</a:t>
            </a:r>
            <a:r>
              <a:rPr lang="vi-VN" dirty="0"/>
              <a:t>: has </a:t>
            </a:r>
            <a:r>
              <a:rPr lang="vi-VN" b="1" dirty="0"/>
              <a:t>6 analog input pins</a:t>
            </a:r>
            <a:r>
              <a:rPr lang="vi-VN" dirty="0"/>
              <a:t> — A0 to A5.</a:t>
            </a:r>
          </a:p>
          <a:p>
            <a:pPr lvl="1"/>
            <a:r>
              <a:rPr lang="vi-VN" b="1" dirty="0"/>
              <a:t>Arduino Mega</a:t>
            </a:r>
            <a:r>
              <a:rPr lang="vi-VN" dirty="0"/>
              <a:t>: has </a:t>
            </a:r>
            <a:r>
              <a:rPr lang="vi-VN" b="1" dirty="0"/>
              <a:t>16 analog input pins</a:t>
            </a:r>
            <a:r>
              <a:rPr lang="vi-VN" dirty="0"/>
              <a:t>.</a:t>
            </a:r>
          </a:p>
          <a:p>
            <a:r>
              <a:rPr lang="vi-VN" b="1" dirty="0"/>
              <a:t>How analog input works:</a:t>
            </a:r>
            <a:endParaRPr lang="vi-VN" dirty="0"/>
          </a:p>
          <a:p>
            <a:pPr lvl="1"/>
            <a:r>
              <a:rPr lang="vi-VN" dirty="0"/>
              <a:t>Arduino uses an </a:t>
            </a:r>
            <a:r>
              <a:rPr lang="vi-VN" b="1" dirty="0"/>
              <a:t>ADC (Analog to Digital Converter)</a:t>
            </a:r>
            <a:r>
              <a:rPr lang="vi-VN" dirty="0"/>
              <a:t> to convert analog signals from sensors into digital values that the microcontroller can process.</a:t>
            </a:r>
          </a:p>
          <a:p>
            <a:pPr lvl="1"/>
            <a:r>
              <a:rPr lang="vi-VN" dirty="0"/>
              <a:t>The Arduino software reads these digital values to interpret the original analog signal.</a:t>
            </a:r>
          </a:p>
          <a:p>
            <a:r>
              <a:rPr lang="vi-VN" b="1" dirty="0"/>
              <a:t>ADC resolution:</a:t>
            </a:r>
            <a:endParaRPr lang="vi-VN" dirty="0"/>
          </a:p>
          <a:p>
            <a:pPr lvl="1"/>
            <a:r>
              <a:rPr lang="vi-VN" dirty="0"/>
              <a:t>Most Arduino boards use a </a:t>
            </a:r>
            <a:r>
              <a:rPr lang="vi-VN" b="1" dirty="0"/>
              <a:t>10-bit ADC</a:t>
            </a:r>
            <a:r>
              <a:rPr lang="vi-VN" dirty="0"/>
              <a:t>, which means:</a:t>
            </a:r>
          </a:p>
          <a:p>
            <a:pPr lvl="2"/>
            <a:r>
              <a:rPr lang="vi-VN" dirty="0"/>
              <a:t>Input voltage of </a:t>
            </a:r>
            <a:r>
              <a:rPr lang="vi-VN" b="1" dirty="0"/>
              <a:t>0V</a:t>
            </a:r>
            <a:r>
              <a:rPr lang="vi-VN" dirty="0"/>
              <a:t> → digital value </a:t>
            </a:r>
            <a:r>
              <a:rPr lang="vi-VN" b="1" dirty="0"/>
              <a:t>0</a:t>
            </a:r>
            <a:endParaRPr lang="vi-VN" dirty="0"/>
          </a:p>
          <a:p>
            <a:pPr lvl="2"/>
            <a:r>
              <a:rPr lang="vi-VN" dirty="0"/>
              <a:t>Input voltage of </a:t>
            </a:r>
            <a:r>
              <a:rPr lang="vi-VN" b="1" dirty="0"/>
              <a:t>5V</a:t>
            </a:r>
            <a:r>
              <a:rPr lang="vi-VN" dirty="0"/>
              <a:t> → digital value </a:t>
            </a:r>
            <a:r>
              <a:rPr lang="vi-VN" b="1" dirty="0"/>
              <a:t>1023</a:t>
            </a:r>
            <a:endParaRPr lang="vi-VN" dirty="0"/>
          </a:p>
          <a:p>
            <a:pPr lvl="2"/>
            <a:r>
              <a:rPr lang="vi-VN" dirty="0"/>
              <a:t>So, the range is from </a:t>
            </a:r>
            <a:r>
              <a:rPr lang="vi-VN" b="1" dirty="0"/>
              <a:t>0 to 1023</a:t>
            </a:r>
            <a:endParaRPr lang="vi-VN" dirty="0"/>
          </a:p>
          <a:p>
            <a:r>
              <a:rPr lang="vi-VN" b="1" dirty="0"/>
              <a:t>Analog output (simulated):</a:t>
            </a:r>
            <a:endParaRPr lang="vi-VN" dirty="0"/>
          </a:p>
          <a:p>
            <a:pPr lvl="1"/>
            <a:r>
              <a:rPr lang="vi-VN" dirty="0"/>
              <a:t>To generate analog-like output (e.g., to control motor speed), Arduino uses </a:t>
            </a:r>
            <a:r>
              <a:rPr lang="vi-VN" b="1" dirty="0"/>
              <a:t>DAC (Digital to Analog Converter)</a:t>
            </a:r>
            <a:r>
              <a:rPr lang="vi-VN" dirty="0"/>
              <a:t> — although most Arduinos simulate this using </a:t>
            </a:r>
            <a:r>
              <a:rPr lang="vi-VN" b="1" dirty="0"/>
              <a:t>PWM (Pulse Width Modulation)</a:t>
            </a:r>
            <a:r>
              <a:rPr lang="vi-VN" dirty="0"/>
              <a:t>.</a:t>
            </a:r>
          </a:p>
          <a:p>
            <a:pPr lvl="1"/>
            <a:r>
              <a:rPr lang="vi-VN" dirty="0"/>
              <a:t>The DAC converts digital values from the microcontroller into analog voltages for devices.</a:t>
            </a:r>
          </a:p>
          <a:p>
            <a:r>
              <a:rPr lang="vi-VN" b="1" dirty="0"/>
              <a:t>Analog pins as digital pins:</a:t>
            </a:r>
            <a:endParaRPr lang="vi-VN" dirty="0"/>
          </a:p>
          <a:p>
            <a:pPr lvl="1"/>
            <a:r>
              <a:rPr lang="vi-VN" dirty="0"/>
              <a:t>Analog pins (like A0–A5) can also be used as </a:t>
            </a:r>
            <a:r>
              <a:rPr lang="vi-VN" b="1" dirty="0"/>
              <a:t>digital input/output pins</a:t>
            </a:r>
            <a:r>
              <a:rPr lang="vi-VN" dirty="0"/>
              <a:t>, just like pins 0–13.</a:t>
            </a:r>
          </a:p>
          <a:p>
            <a:endParaRPr lang="vi-VN" dirty="0"/>
          </a:p>
          <a:p>
            <a:r>
              <a:rPr lang="vi-VN" b="1" dirty="0"/>
              <a:t>Summary:</a:t>
            </a:r>
            <a:br>
              <a:rPr lang="vi-VN" dirty="0"/>
            </a:br>
            <a:r>
              <a:rPr lang="vi-VN" dirty="0"/>
              <a:t>Analog interfaces on Arduino allow you to work with devices that produce or require continuously varying signals. Arduino reads analog inputs using ADC and simulates analog outputs using PWM or DAC. These capabilities are essential for projects involving sensors, motors, and other analog components.</a:t>
            </a:r>
          </a:p>
        </p:txBody>
      </p:sp>
      <p:pic>
        <p:nvPicPr>
          <p:cNvPr id="4" name="Picture 3">
            <a:extLst>
              <a:ext uri="{FF2B5EF4-FFF2-40B4-BE49-F238E27FC236}">
                <a16:creationId xmlns:a16="http://schemas.microsoft.com/office/drawing/2014/main" id="{33E9510C-AE27-9795-3AA0-2F19E91D394D}"/>
              </a:ext>
            </a:extLst>
          </p:cNvPr>
          <p:cNvPicPr>
            <a:picLocks noChangeAspect="1"/>
          </p:cNvPicPr>
          <p:nvPr/>
        </p:nvPicPr>
        <p:blipFill>
          <a:blip r:embed="rId3"/>
          <a:stretch>
            <a:fillRect/>
          </a:stretch>
        </p:blipFill>
        <p:spPr>
          <a:xfrm>
            <a:off x="12649200" y="2499587"/>
            <a:ext cx="3872779" cy="2636289"/>
          </a:xfrm>
          <a:prstGeom prst="rect">
            <a:avLst/>
          </a:prstGeom>
        </p:spPr>
      </p:pic>
    </p:spTree>
    <p:extLst>
      <p:ext uri="{BB962C8B-B14F-4D97-AF65-F5344CB8AC3E}">
        <p14:creationId xmlns:p14="http://schemas.microsoft.com/office/powerpoint/2010/main" val="542290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AEE79-20BB-99E0-FBA5-5315AE59A6C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FEB87C5-EDEE-29A0-A9D0-6C0A1E11A61F}"/>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Arduino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2CF2F2B3-45D6-DA9B-4792-395A1F376A68}"/>
              </a:ext>
            </a:extLst>
          </p:cNvPr>
          <p:cNvSpPr txBox="1"/>
          <p:nvPr/>
        </p:nvSpPr>
        <p:spPr>
          <a:xfrm>
            <a:off x="8648968" y="5736467"/>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6C54D7F7-A59C-C832-996D-3A3BC5BDD1FC}"/>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B041DDF0-A5E4-6D52-DBF5-974DCC3758AD}"/>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11" name="TextBox 10">
            <a:extLst>
              <a:ext uri="{FF2B5EF4-FFF2-40B4-BE49-F238E27FC236}">
                <a16:creationId xmlns:a16="http://schemas.microsoft.com/office/drawing/2014/main" id="{0C5C3837-B2BE-C7DF-D4B5-D6AB98DEFBE6}"/>
              </a:ext>
            </a:extLst>
          </p:cNvPr>
          <p:cNvSpPr txBox="1"/>
          <p:nvPr/>
        </p:nvSpPr>
        <p:spPr>
          <a:xfrm>
            <a:off x="381000" y="1222314"/>
            <a:ext cx="13944600" cy="646331"/>
          </a:xfrm>
          <a:prstGeom prst="rect">
            <a:avLst/>
          </a:prstGeom>
          <a:noFill/>
        </p:spPr>
        <p:txBody>
          <a:bodyPr wrap="square">
            <a:spAutoFit/>
          </a:bodyPr>
          <a:lstStyle/>
          <a:p>
            <a:r>
              <a:rPr lang="en-US" sz="3600" b="1" dirty="0"/>
              <a:t>Arduino Pinout</a:t>
            </a:r>
          </a:p>
        </p:txBody>
      </p:sp>
      <p:pic>
        <p:nvPicPr>
          <p:cNvPr id="13314" name="Picture 2">
            <a:extLst>
              <a:ext uri="{FF2B5EF4-FFF2-40B4-BE49-F238E27FC236}">
                <a16:creationId xmlns:a16="http://schemas.microsoft.com/office/drawing/2014/main" id="{766A5782-39E3-3C88-5A0D-E8CA78FAC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055018"/>
            <a:ext cx="9537700" cy="8175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08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1FF52-97F9-0200-B8B7-536BD2E2718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88A7F29-2E0A-DBD2-7A80-BFA29A5D9408}"/>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Arduino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E0A678D8-2F6B-A894-40E8-3CCB3374ABA8}"/>
              </a:ext>
            </a:extLst>
          </p:cNvPr>
          <p:cNvSpPr txBox="1"/>
          <p:nvPr/>
        </p:nvSpPr>
        <p:spPr>
          <a:xfrm>
            <a:off x="3581400" y="2887886"/>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64FC3B52-12C8-64AC-48A0-03C608558D6A}"/>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8247127B-E0B9-5343-C84A-0C4C5D58D7EC}"/>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C3257E09-C8F9-8EE8-7B88-C946AD6AAA43}"/>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Types of Arduino Boards</a:t>
            </a:r>
          </a:p>
        </p:txBody>
      </p:sp>
      <p:sp>
        <p:nvSpPr>
          <p:cNvPr id="4" name="AutoShape 2" descr="Dev-C++ - Tải về">
            <a:extLst>
              <a:ext uri="{FF2B5EF4-FFF2-40B4-BE49-F238E27FC236}">
                <a16:creationId xmlns:a16="http://schemas.microsoft.com/office/drawing/2014/main" id="{2EBB86F9-D4D7-3567-48EC-1C3F493B47B9}"/>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8" name="Picture 2">
            <a:extLst>
              <a:ext uri="{FF2B5EF4-FFF2-40B4-BE49-F238E27FC236}">
                <a16:creationId xmlns:a16="http://schemas.microsoft.com/office/drawing/2014/main" id="{467DE1AE-3550-C09B-2D41-0908D74C2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1362" y="2230084"/>
            <a:ext cx="12030075" cy="802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18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97A78-9EB1-050D-7B04-1F3762AE868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69020D43-D5B3-BC79-2351-9416B264EAEB}"/>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Arduino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E932D07C-1B82-E374-CD03-65DDE22D44FB}"/>
              </a:ext>
            </a:extLst>
          </p:cNvPr>
          <p:cNvSpPr txBox="1"/>
          <p:nvPr/>
        </p:nvSpPr>
        <p:spPr>
          <a:xfrm>
            <a:off x="8648968" y="5736467"/>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4FCC43AC-57DE-4DA4-BE63-D979A90DA7D7}"/>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549052DB-DA5B-DA90-4226-3A4F13481E52}"/>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C3E60411-323F-0607-5FB4-674EC691A221}"/>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Arduino UNO Layout</a:t>
            </a:r>
          </a:p>
        </p:txBody>
      </p:sp>
      <p:sp>
        <p:nvSpPr>
          <p:cNvPr id="4" name="AutoShape 2" descr="Dev-C++ - Tải về">
            <a:extLst>
              <a:ext uri="{FF2B5EF4-FFF2-40B4-BE49-F238E27FC236}">
                <a16:creationId xmlns:a16="http://schemas.microsoft.com/office/drawing/2014/main" id="{04C8A197-9AC9-4621-D00C-FEE406A1EB8F}"/>
              </a:ext>
            </a:extLst>
          </p:cNvPr>
          <p:cNvSpPr>
            <a:spLocks noChangeAspect="1" noChangeArrowheads="1"/>
          </p:cNvSpPr>
          <p:nvPr/>
        </p:nvSpPr>
        <p:spPr bwMode="auto">
          <a:xfrm>
            <a:off x="16724554" y="802118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4FCD72F8-C1A4-434D-9985-87CAA7759333}"/>
              </a:ext>
            </a:extLst>
          </p:cNvPr>
          <p:cNvSpPr txBox="1"/>
          <p:nvPr/>
        </p:nvSpPr>
        <p:spPr>
          <a:xfrm>
            <a:off x="526541" y="3410416"/>
            <a:ext cx="9467824" cy="5262979"/>
          </a:xfrm>
          <a:prstGeom prst="rect">
            <a:avLst/>
          </a:prstGeom>
          <a:noFill/>
        </p:spPr>
        <p:txBody>
          <a:bodyPr wrap="square">
            <a:spAutoFit/>
          </a:bodyPr>
          <a:lstStyle/>
          <a:p>
            <a:pPr>
              <a:defRPr/>
            </a:pPr>
            <a:r>
              <a:rPr lang="en-US" sz="2400" b="1" dirty="0"/>
              <a:t>What does it have?</a:t>
            </a:r>
          </a:p>
          <a:p>
            <a:pPr>
              <a:defRPr/>
            </a:pPr>
            <a:endParaRPr lang="en-US" sz="2400" b="1" dirty="0"/>
          </a:p>
          <a:p>
            <a:pPr marL="800100" lvl="1" indent="-342900">
              <a:buFont typeface="Arial" panose="020B0604020202020204" pitchFamily="34" charset="0"/>
              <a:buChar char="•"/>
              <a:defRPr/>
            </a:pPr>
            <a:r>
              <a:rPr lang="en-US" sz="2400" dirty="0"/>
              <a:t>14 Digital In/Out pins (6 can be used as PWM)</a:t>
            </a:r>
          </a:p>
          <a:p>
            <a:pPr marL="800100" lvl="1" indent="-342900">
              <a:buFont typeface="Arial" panose="020B0604020202020204" pitchFamily="34" charset="0"/>
              <a:buChar char="•"/>
              <a:defRPr/>
            </a:pPr>
            <a:r>
              <a:rPr lang="en-US" sz="2400" dirty="0"/>
              <a:t>6 Analog Inputs</a:t>
            </a:r>
          </a:p>
          <a:p>
            <a:pPr marL="800100" lvl="1" indent="-342900">
              <a:buFont typeface="Arial" panose="020B0604020202020204" pitchFamily="34" charset="0"/>
              <a:buChar char="•"/>
              <a:defRPr/>
            </a:pPr>
            <a:r>
              <a:rPr lang="en-US" sz="2400" dirty="0"/>
              <a:t>A USB Connection</a:t>
            </a:r>
          </a:p>
          <a:p>
            <a:pPr marL="800100" lvl="1" indent="-342900">
              <a:buFont typeface="Arial" panose="020B0604020202020204" pitchFamily="34" charset="0"/>
              <a:buChar char="•"/>
              <a:defRPr/>
            </a:pPr>
            <a:r>
              <a:rPr lang="en-US" sz="2400" dirty="0"/>
              <a:t>A Power Jack</a:t>
            </a:r>
          </a:p>
          <a:p>
            <a:pPr marL="800100" lvl="1" indent="-342900">
              <a:buFont typeface="Arial" panose="020B0604020202020204" pitchFamily="34" charset="0"/>
              <a:buChar char="•"/>
              <a:defRPr/>
            </a:pPr>
            <a:r>
              <a:rPr lang="en-US" sz="2400" dirty="0"/>
              <a:t>Reset Button</a:t>
            </a:r>
          </a:p>
          <a:p>
            <a:pPr marL="800100" lvl="1" indent="-342900">
              <a:buFont typeface="Arial" panose="020B0604020202020204" pitchFamily="34" charset="0"/>
              <a:buChar char="•"/>
              <a:defRPr/>
            </a:pPr>
            <a:r>
              <a:rPr lang="en-US" sz="2400" dirty="0"/>
              <a:t>On-board LED</a:t>
            </a:r>
          </a:p>
          <a:p>
            <a:pPr marL="800100" lvl="1" indent="-342900">
              <a:buFont typeface="Arial" panose="020B0604020202020204" pitchFamily="34" charset="0"/>
              <a:buChar char="•"/>
              <a:defRPr/>
            </a:pPr>
            <a:r>
              <a:rPr lang="en-US" sz="2400" dirty="0"/>
              <a:t>SCL/SDA pins (Serial Clock/ Serial Data pins)</a:t>
            </a:r>
          </a:p>
          <a:p>
            <a:pPr marL="800100" lvl="1" indent="-342900">
              <a:buFont typeface="Arial" panose="020B0604020202020204" pitchFamily="34" charset="0"/>
              <a:buChar char="•"/>
              <a:defRPr/>
            </a:pPr>
            <a:endParaRPr lang="en-US" sz="2400" dirty="0"/>
          </a:p>
          <a:p>
            <a:pPr>
              <a:defRPr/>
            </a:pPr>
            <a:r>
              <a:rPr lang="en-US" sz="2400" dirty="0"/>
              <a:t>In short, </a:t>
            </a:r>
            <a:r>
              <a:rPr lang="en-US" sz="2400" dirty="0" err="1"/>
              <a:t>i</a:t>
            </a:r>
            <a:r>
              <a:rPr lang="en-GB" sz="2400" dirty="0"/>
              <a:t>t contains everything needed to support the microcontroller; simply connect it to a computer with a USB cable or power it with a AC-to-DC adapter or battery to get started.</a:t>
            </a:r>
            <a:endParaRPr lang="en-US" sz="2400" dirty="0"/>
          </a:p>
          <a:p>
            <a:pPr>
              <a:defRPr/>
            </a:pPr>
            <a:endParaRPr lang="en-US" sz="2400" dirty="0"/>
          </a:p>
        </p:txBody>
      </p:sp>
      <p:pic>
        <p:nvPicPr>
          <p:cNvPr id="9234" name="Picture 2" descr="https://dlnmh9ip6v2uc.cloudfront.net/images/products/1/1/0/2/1/11021-02a.jpg">
            <a:extLst>
              <a:ext uri="{FF2B5EF4-FFF2-40B4-BE49-F238E27FC236}">
                <a16:creationId xmlns:a16="http://schemas.microsoft.com/office/drawing/2014/main" id="{5E9893C3-2FFA-7512-7E56-6ECE46C6938F}"/>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1019079" y="3559418"/>
            <a:ext cx="5857875" cy="5856287"/>
          </a:xfrm>
          <a:prstGeom prst="rect">
            <a:avLst/>
          </a:prstGeom>
          <a:noFill/>
          <a:ln w="9525">
            <a:noFill/>
            <a:miter lim="800000"/>
            <a:headEnd/>
            <a:tailEnd/>
          </a:ln>
        </p:spPr>
      </p:pic>
      <p:sp>
        <p:nvSpPr>
          <p:cNvPr id="9300" name="Left Brace 1">
            <a:extLst>
              <a:ext uri="{FF2B5EF4-FFF2-40B4-BE49-F238E27FC236}">
                <a16:creationId xmlns:a16="http://schemas.microsoft.com/office/drawing/2014/main" id="{14303E8A-CCF6-315F-0391-BE138072393E}"/>
              </a:ext>
            </a:extLst>
          </p:cNvPr>
          <p:cNvSpPr>
            <a:spLocks/>
          </p:cNvSpPr>
          <p:nvPr/>
        </p:nvSpPr>
        <p:spPr bwMode="auto">
          <a:xfrm>
            <a:off x="11646409" y="7618412"/>
            <a:ext cx="280988" cy="1143000"/>
          </a:xfrm>
          <a:prstGeom prst="leftBrace">
            <a:avLst>
              <a:gd name="adj1" fmla="val 8324"/>
              <a:gd name="adj2" fmla="val 50000"/>
            </a:avLst>
          </a:prstGeom>
          <a:noFill/>
          <a:ln w="31750" algn="ctr">
            <a:solidFill>
              <a:schemeClr val="tx1"/>
            </a:solidFill>
            <a:round/>
            <a:headEnd/>
            <a:tailEnd/>
          </a:ln>
        </p:spPr>
        <p:txBody>
          <a:bodyPr/>
          <a:lstStyle/>
          <a:p>
            <a:pPr eaLnBrk="0" hangingPunct="0">
              <a:buClr>
                <a:srgbClr val="000000"/>
              </a:buClr>
              <a:buSzPct val="100000"/>
              <a:buFont typeface="Times New Roman" pitchFamily="18" charset="0"/>
              <a:buNone/>
            </a:pPr>
            <a:endParaRPr lang="en-US"/>
          </a:p>
        </p:txBody>
      </p:sp>
      <p:sp>
        <p:nvSpPr>
          <p:cNvPr id="9301" name="Left Brace 7">
            <a:extLst>
              <a:ext uri="{FF2B5EF4-FFF2-40B4-BE49-F238E27FC236}">
                <a16:creationId xmlns:a16="http://schemas.microsoft.com/office/drawing/2014/main" id="{E16B1C34-9A53-8FCF-330D-0AC5F9B7283E}"/>
              </a:ext>
            </a:extLst>
          </p:cNvPr>
          <p:cNvSpPr>
            <a:spLocks/>
          </p:cNvSpPr>
          <p:nvPr/>
        </p:nvSpPr>
        <p:spPr bwMode="auto">
          <a:xfrm flipH="1">
            <a:off x="15837409" y="6170612"/>
            <a:ext cx="280988" cy="2551113"/>
          </a:xfrm>
          <a:prstGeom prst="leftBrace">
            <a:avLst>
              <a:gd name="adj1" fmla="val 8322"/>
              <a:gd name="adj2" fmla="val 50000"/>
            </a:avLst>
          </a:prstGeom>
          <a:noFill/>
          <a:ln w="31750" algn="ctr">
            <a:solidFill>
              <a:schemeClr val="tx1"/>
            </a:solidFill>
            <a:round/>
            <a:headEnd/>
            <a:tailEnd/>
          </a:ln>
        </p:spPr>
        <p:txBody>
          <a:bodyPr/>
          <a:lstStyle/>
          <a:p>
            <a:pPr eaLnBrk="0" hangingPunct="0">
              <a:buClr>
                <a:srgbClr val="000000"/>
              </a:buClr>
              <a:buSzPct val="100000"/>
              <a:buFont typeface="Times New Roman" pitchFamily="18" charset="0"/>
              <a:buNone/>
            </a:pPr>
            <a:endParaRPr lang="en-US"/>
          </a:p>
        </p:txBody>
      </p:sp>
      <p:sp>
        <p:nvSpPr>
          <p:cNvPr id="9302" name="TextBox 8">
            <a:extLst>
              <a:ext uri="{FF2B5EF4-FFF2-40B4-BE49-F238E27FC236}">
                <a16:creationId xmlns:a16="http://schemas.microsoft.com/office/drawing/2014/main" id="{F690331F-BADB-6F08-6515-231087E9652E}"/>
              </a:ext>
            </a:extLst>
          </p:cNvPr>
          <p:cNvSpPr txBox="1">
            <a:spLocks noChangeArrowheads="1"/>
          </p:cNvSpPr>
          <p:nvPr/>
        </p:nvSpPr>
        <p:spPr bwMode="auto">
          <a:xfrm>
            <a:off x="16218409" y="7153275"/>
            <a:ext cx="1828800" cy="585787"/>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2000" b="1">
                <a:solidFill>
                  <a:schemeClr val="tx1"/>
                </a:solidFill>
              </a:rPr>
              <a:t>Digital I\O</a:t>
            </a:r>
          </a:p>
          <a:p>
            <a:pPr algn="ctr" eaLnBrk="0" hangingPunct="0">
              <a:buClr>
                <a:srgbClr val="000000"/>
              </a:buClr>
              <a:buSzPct val="100000"/>
              <a:buFont typeface="Times New Roman" pitchFamily="18" charset="0"/>
              <a:buNone/>
            </a:pPr>
            <a:r>
              <a:rPr lang="en-US" sz="1200" b="1">
                <a:solidFill>
                  <a:schemeClr val="tx1"/>
                </a:solidFill>
              </a:rPr>
              <a:t>PWM(3, 5, 6, 9, 10, 11)</a:t>
            </a:r>
          </a:p>
        </p:txBody>
      </p:sp>
      <p:sp>
        <p:nvSpPr>
          <p:cNvPr id="9303" name="Left Brace 9">
            <a:extLst>
              <a:ext uri="{FF2B5EF4-FFF2-40B4-BE49-F238E27FC236}">
                <a16:creationId xmlns:a16="http://schemas.microsoft.com/office/drawing/2014/main" id="{4577684A-8C8A-1505-C206-CE0F2612901F}"/>
              </a:ext>
            </a:extLst>
          </p:cNvPr>
          <p:cNvSpPr>
            <a:spLocks/>
          </p:cNvSpPr>
          <p:nvPr/>
        </p:nvSpPr>
        <p:spPr bwMode="auto">
          <a:xfrm rot="16200000" flipH="1">
            <a:off x="12453653" y="3585369"/>
            <a:ext cx="280987" cy="501650"/>
          </a:xfrm>
          <a:prstGeom prst="leftBrace">
            <a:avLst>
              <a:gd name="adj1" fmla="val 8331"/>
              <a:gd name="adj2" fmla="val 50000"/>
            </a:avLst>
          </a:prstGeom>
          <a:noFill/>
          <a:ln w="31750" algn="ctr">
            <a:solidFill>
              <a:schemeClr val="tx1"/>
            </a:solidFill>
            <a:round/>
            <a:headEnd/>
            <a:tailEnd/>
          </a:ln>
        </p:spPr>
        <p:txBody>
          <a:bodyPr/>
          <a:lstStyle/>
          <a:p>
            <a:pPr eaLnBrk="0" hangingPunct="0">
              <a:buClr>
                <a:srgbClr val="000000"/>
              </a:buClr>
              <a:buSzPct val="100000"/>
              <a:buFont typeface="Times New Roman" pitchFamily="18" charset="0"/>
              <a:buNone/>
            </a:pPr>
            <a:endParaRPr lang="en-US"/>
          </a:p>
        </p:txBody>
      </p:sp>
      <p:sp>
        <p:nvSpPr>
          <p:cNvPr id="9304" name="Left Brace 9303">
            <a:extLst>
              <a:ext uri="{FF2B5EF4-FFF2-40B4-BE49-F238E27FC236}">
                <a16:creationId xmlns:a16="http://schemas.microsoft.com/office/drawing/2014/main" id="{DD4A62A8-7E37-905E-B997-99DB356CB661}"/>
              </a:ext>
            </a:extLst>
          </p:cNvPr>
          <p:cNvSpPr>
            <a:spLocks/>
          </p:cNvSpPr>
          <p:nvPr/>
        </p:nvSpPr>
        <p:spPr bwMode="auto">
          <a:xfrm rot="16200000" flipH="1">
            <a:off x="14553915" y="3585369"/>
            <a:ext cx="280987" cy="501650"/>
          </a:xfrm>
          <a:prstGeom prst="leftBrace">
            <a:avLst>
              <a:gd name="adj1" fmla="val 8331"/>
              <a:gd name="adj2" fmla="val 50000"/>
            </a:avLst>
          </a:prstGeom>
          <a:noFill/>
          <a:ln w="31750" algn="ctr">
            <a:solidFill>
              <a:schemeClr val="tx1"/>
            </a:solidFill>
            <a:round/>
            <a:headEnd/>
            <a:tailEnd/>
          </a:ln>
        </p:spPr>
        <p:txBody>
          <a:bodyPr/>
          <a:lstStyle/>
          <a:p>
            <a:pPr eaLnBrk="0" hangingPunct="0">
              <a:buClr>
                <a:srgbClr val="000000"/>
              </a:buClr>
              <a:buSzPct val="100000"/>
              <a:buFont typeface="Times New Roman" pitchFamily="18" charset="0"/>
              <a:buNone/>
            </a:pPr>
            <a:endParaRPr lang="en-US"/>
          </a:p>
        </p:txBody>
      </p:sp>
      <p:sp>
        <p:nvSpPr>
          <p:cNvPr id="9305" name="Left Brace 9304">
            <a:extLst>
              <a:ext uri="{FF2B5EF4-FFF2-40B4-BE49-F238E27FC236}">
                <a16:creationId xmlns:a16="http://schemas.microsoft.com/office/drawing/2014/main" id="{9FF205FD-9979-1F73-062C-8AF043357C42}"/>
              </a:ext>
            </a:extLst>
          </p:cNvPr>
          <p:cNvSpPr>
            <a:spLocks/>
          </p:cNvSpPr>
          <p:nvPr/>
        </p:nvSpPr>
        <p:spPr bwMode="auto">
          <a:xfrm flipH="1">
            <a:off x="15837409" y="5513387"/>
            <a:ext cx="280988" cy="276225"/>
          </a:xfrm>
          <a:prstGeom prst="leftBrace">
            <a:avLst>
              <a:gd name="adj1" fmla="val 8333"/>
              <a:gd name="adj2" fmla="val 50000"/>
            </a:avLst>
          </a:prstGeom>
          <a:noFill/>
          <a:ln w="31750" algn="ctr">
            <a:solidFill>
              <a:schemeClr val="tx1"/>
            </a:solidFill>
            <a:round/>
            <a:headEnd/>
            <a:tailEnd/>
          </a:ln>
        </p:spPr>
        <p:txBody>
          <a:bodyPr/>
          <a:lstStyle/>
          <a:p>
            <a:pPr eaLnBrk="0" hangingPunct="0">
              <a:buClr>
                <a:srgbClr val="000000"/>
              </a:buClr>
              <a:buSzPct val="100000"/>
              <a:buFont typeface="Times New Roman" pitchFamily="18" charset="0"/>
              <a:buNone/>
            </a:pPr>
            <a:endParaRPr lang="en-US"/>
          </a:p>
        </p:txBody>
      </p:sp>
      <p:sp>
        <p:nvSpPr>
          <p:cNvPr id="9306" name="TextBox 9305">
            <a:extLst>
              <a:ext uri="{FF2B5EF4-FFF2-40B4-BE49-F238E27FC236}">
                <a16:creationId xmlns:a16="http://schemas.microsoft.com/office/drawing/2014/main" id="{E1FF76D2-F540-4AB1-4E5D-3E490C809F43}"/>
              </a:ext>
            </a:extLst>
          </p:cNvPr>
          <p:cNvSpPr txBox="1">
            <a:spLocks noChangeArrowheads="1"/>
          </p:cNvSpPr>
          <p:nvPr/>
        </p:nvSpPr>
        <p:spPr bwMode="auto">
          <a:xfrm>
            <a:off x="16237459" y="5359400"/>
            <a:ext cx="1524000" cy="584200"/>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2000" b="1">
                <a:solidFill>
                  <a:schemeClr val="tx1"/>
                </a:solidFill>
              </a:rPr>
              <a:t>SCL\SDA</a:t>
            </a:r>
          </a:p>
          <a:p>
            <a:pPr algn="ctr" eaLnBrk="0" hangingPunct="0">
              <a:buClr>
                <a:srgbClr val="000000"/>
              </a:buClr>
              <a:buSzPct val="100000"/>
              <a:buFont typeface="Times New Roman" pitchFamily="18" charset="0"/>
              <a:buNone/>
            </a:pPr>
            <a:r>
              <a:rPr lang="en-US" sz="1200" b="1">
                <a:solidFill>
                  <a:schemeClr val="tx1"/>
                </a:solidFill>
              </a:rPr>
              <a:t>(I2C Bus)</a:t>
            </a:r>
          </a:p>
        </p:txBody>
      </p:sp>
      <p:sp>
        <p:nvSpPr>
          <p:cNvPr id="9307" name="Left Brace 9306">
            <a:extLst>
              <a:ext uri="{FF2B5EF4-FFF2-40B4-BE49-F238E27FC236}">
                <a16:creationId xmlns:a16="http://schemas.microsoft.com/office/drawing/2014/main" id="{20CFF2B7-E33B-3877-2135-EE39DF95CC92}"/>
              </a:ext>
            </a:extLst>
          </p:cNvPr>
          <p:cNvSpPr>
            <a:spLocks/>
          </p:cNvSpPr>
          <p:nvPr/>
        </p:nvSpPr>
        <p:spPr bwMode="auto">
          <a:xfrm>
            <a:off x="11646409" y="6596062"/>
            <a:ext cx="280988" cy="850900"/>
          </a:xfrm>
          <a:prstGeom prst="leftBrace">
            <a:avLst>
              <a:gd name="adj1" fmla="val 8342"/>
              <a:gd name="adj2" fmla="val 50000"/>
            </a:avLst>
          </a:prstGeom>
          <a:noFill/>
          <a:ln w="31750" algn="ctr">
            <a:solidFill>
              <a:schemeClr val="tx1"/>
            </a:solidFill>
            <a:round/>
            <a:headEnd/>
            <a:tailEnd/>
          </a:ln>
        </p:spPr>
        <p:txBody>
          <a:bodyPr/>
          <a:lstStyle/>
          <a:p>
            <a:pPr algn="ctr" eaLnBrk="0" hangingPunct="0">
              <a:buClr>
                <a:srgbClr val="000000"/>
              </a:buClr>
              <a:buSzPct val="100000"/>
              <a:buFont typeface="Times New Roman" pitchFamily="18" charset="0"/>
              <a:buNone/>
            </a:pPr>
            <a:endParaRPr lang="en-US"/>
          </a:p>
        </p:txBody>
      </p:sp>
      <p:sp>
        <p:nvSpPr>
          <p:cNvPr id="9308" name="TextBox 19">
            <a:extLst>
              <a:ext uri="{FF2B5EF4-FFF2-40B4-BE49-F238E27FC236}">
                <a16:creationId xmlns:a16="http://schemas.microsoft.com/office/drawing/2014/main" id="{46FC3B31-2A7D-9433-6A60-F8CC07F149BE}"/>
              </a:ext>
            </a:extLst>
          </p:cNvPr>
          <p:cNvSpPr txBox="1">
            <a:spLocks noChangeArrowheads="1"/>
          </p:cNvSpPr>
          <p:nvPr/>
        </p:nvSpPr>
        <p:spPr bwMode="auto">
          <a:xfrm>
            <a:off x="16142209" y="3957637"/>
            <a:ext cx="1524000" cy="400050"/>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2000" b="1">
                <a:solidFill>
                  <a:schemeClr val="tx1"/>
                </a:solidFill>
              </a:rPr>
              <a:t>RESET</a:t>
            </a:r>
            <a:endParaRPr lang="en-US" sz="1200" b="1">
              <a:solidFill>
                <a:schemeClr val="tx1"/>
              </a:solidFill>
            </a:endParaRPr>
          </a:p>
        </p:txBody>
      </p:sp>
      <p:cxnSp>
        <p:nvCxnSpPr>
          <p:cNvPr id="9309" name="Straight Arrow Connector 9308">
            <a:extLst>
              <a:ext uri="{FF2B5EF4-FFF2-40B4-BE49-F238E27FC236}">
                <a16:creationId xmlns:a16="http://schemas.microsoft.com/office/drawing/2014/main" id="{887BD9DC-CF3F-6C61-9C8B-C9E5C316EFCB}"/>
              </a:ext>
            </a:extLst>
          </p:cNvPr>
          <p:cNvCxnSpPr/>
          <p:nvPr/>
        </p:nvCxnSpPr>
        <p:spPr bwMode="auto">
          <a:xfrm flipH="1">
            <a:off x="15785022" y="4160837"/>
            <a:ext cx="596900" cy="409575"/>
          </a:xfrm>
          <a:prstGeom prst="straightConnector1">
            <a:avLst/>
          </a:prstGeom>
          <a:solidFill>
            <a:srgbClr val="00B8FF"/>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310" name="TextBox 10">
            <a:extLst>
              <a:ext uri="{FF2B5EF4-FFF2-40B4-BE49-F238E27FC236}">
                <a16:creationId xmlns:a16="http://schemas.microsoft.com/office/drawing/2014/main" id="{7AE1674B-7736-504F-9988-15F8798053FA}"/>
              </a:ext>
            </a:extLst>
          </p:cNvPr>
          <p:cNvSpPr txBox="1">
            <a:spLocks noChangeArrowheads="1"/>
          </p:cNvSpPr>
          <p:nvPr/>
        </p:nvSpPr>
        <p:spPr bwMode="auto">
          <a:xfrm>
            <a:off x="11592434" y="3199723"/>
            <a:ext cx="1981200" cy="400050"/>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2000" b="1" dirty="0">
                <a:solidFill>
                  <a:schemeClr val="tx1"/>
                </a:solidFill>
              </a:rPr>
              <a:t>PWR IN</a:t>
            </a:r>
            <a:endParaRPr lang="en-US" sz="1100" b="1" dirty="0">
              <a:solidFill>
                <a:schemeClr val="tx1"/>
              </a:solidFill>
            </a:endParaRPr>
          </a:p>
        </p:txBody>
      </p:sp>
      <p:sp>
        <p:nvSpPr>
          <p:cNvPr id="9311" name="TextBox 2">
            <a:extLst>
              <a:ext uri="{FF2B5EF4-FFF2-40B4-BE49-F238E27FC236}">
                <a16:creationId xmlns:a16="http://schemas.microsoft.com/office/drawing/2014/main" id="{99AFF3BF-3B01-F9EF-F833-CD2B590B6BE4}"/>
              </a:ext>
            </a:extLst>
          </p:cNvPr>
          <p:cNvSpPr txBox="1">
            <a:spLocks noChangeArrowheads="1"/>
          </p:cNvSpPr>
          <p:nvPr/>
        </p:nvSpPr>
        <p:spPr bwMode="auto">
          <a:xfrm>
            <a:off x="10144177" y="7855632"/>
            <a:ext cx="1371600" cy="708025"/>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2000" b="1" dirty="0">
                <a:solidFill>
                  <a:schemeClr val="tx1"/>
                </a:solidFill>
              </a:rPr>
              <a:t>Analog INPUTS</a:t>
            </a:r>
          </a:p>
        </p:txBody>
      </p:sp>
      <p:sp>
        <p:nvSpPr>
          <p:cNvPr id="9312" name="TextBox 18">
            <a:extLst>
              <a:ext uri="{FF2B5EF4-FFF2-40B4-BE49-F238E27FC236}">
                <a16:creationId xmlns:a16="http://schemas.microsoft.com/office/drawing/2014/main" id="{E06BA3E8-69ED-0A4E-2739-36004F56CA5F}"/>
              </a:ext>
            </a:extLst>
          </p:cNvPr>
          <p:cNvSpPr txBox="1">
            <a:spLocks noChangeArrowheads="1"/>
          </p:cNvSpPr>
          <p:nvPr/>
        </p:nvSpPr>
        <p:spPr bwMode="auto">
          <a:xfrm>
            <a:off x="10144177" y="6749145"/>
            <a:ext cx="1371600" cy="584200"/>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2000" b="1" dirty="0">
                <a:solidFill>
                  <a:schemeClr val="tx1"/>
                </a:solidFill>
              </a:rPr>
              <a:t>POWER </a:t>
            </a:r>
          </a:p>
          <a:p>
            <a:pPr algn="ctr" eaLnBrk="0" hangingPunct="0">
              <a:buClr>
                <a:srgbClr val="000000"/>
              </a:buClr>
              <a:buSzPct val="100000"/>
              <a:buFont typeface="Times New Roman" pitchFamily="18" charset="0"/>
              <a:buNone/>
            </a:pPr>
            <a:r>
              <a:rPr lang="en-US" sz="1200" b="1" dirty="0">
                <a:solidFill>
                  <a:schemeClr val="tx1"/>
                </a:solidFill>
              </a:rPr>
              <a:t>5V / 3.3V / GND</a:t>
            </a:r>
          </a:p>
        </p:txBody>
      </p:sp>
      <p:sp>
        <p:nvSpPr>
          <p:cNvPr id="9313" name="TextBox 11">
            <a:extLst>
              <a:ext uri="{FF2B5EF4-FFF2-40B4-BE49-F238E27FC236}">
                <a16:creationId xmlns:a16="http://schemas.microsoft.com/office/drawing/2014/main" id="{A99D1B08-6734-9E99-92EA-430EBAC96A8A}"/>
              </a:ext>
            </a:extLst>
          </p:cNvPr>
          <p:cNvSpPr txBox="1">
            <a:spLocks noChangeArrowheads="1"/>
          </p:cNvSpPr>
          <p:nvPr/>
        </p:nvSpPr>
        <p:spPr bwMode="auto">
          <a:xfrm>
            <a:off x="13170408" y="2837114"/>
            <a:ext cx="3048000" cy="708025"/>
          </a:xfrm>
          <a:prstGeom prst="rect">
            <a:avLst/>
          </a:prstGeom>
          <a:noFill/>
          <a:ln w="9525">
            <a:noFill/>
            <a:miter lim="800000"/>
            <a:headEnd/>
            <a:tailEnd/>
          </a:ln>
        </p:spPr>
        <p:txBody>
          <a:bodyPr>
            <a:spAutoFit/>
          </a:bodyPr>
          <a:lstStyle/>
          <a:p>
            <a:pPr algn="ctr" eaLnBrk="0" hangingPunct="0">
              <a:buClr>
                <a:srgbClr val="000000"/>
              </a:buClr>
              <a:buSzPct val="100000"/>
              <a:buFont typeface="Times New Roman" pitchFamily="18" charset="0"/>
              <a:buNone/>
            </a:pPr>
            <a:r>
              <a:rPr lang="en-US" sz="2000" b="1" dirty="0">
                <a:solidFill>
                  <a:schemeClr val="tx1"/>
                </a:solidFill>
              </a:rPr>
              <a:t>USB </a:t>
            </a:r>
          </a:p>
          <a:p>
            <a:pPr algn="ctr" eaLnBrk="0" hangingPunct="0">
              <a:buClr>
                <a:srgbClr val="000000"/>
              </a:buClr>
              <a:buSzPct val="100000"/>
              <a:buFont typeface="Times New Roman" pitchFamily="18" charset="0"/>
              <a:buNone/>
            </a:pPr>
            <a:r>
              <a:rPr lang="en-US" sz="2000" b="1" dirty="0">
                <a:solidFill>
                  <a:schemeClr val="tx1"/>
                </a:solidFill>
              </a:rPr>
              <a:t>(to Computer)</a:t>
            </a:r>
            <a:endParaRPr lang="en-US" sz="1100" b="1" dirty="0">
              <a:solidFill>
                <a:schemeClr val="tx1"/>
              </a:solidFill>
            </a:endParaRPr>
          </a:p>
        </p:txBody>
      </p:sp>
    </p:spTree>
    <p:extLst>
      <p:ext uri="{BB962C8B-B14F-4D97-AF65-F5344CB8AC3E}">
        <p14:creationId xmlns:p14="http://schemas.microsoft.com/office/powerpoint/2010/main" val="851542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804CD-801A-0AC1-65F5-8A5BFD3B5ED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81194D3-E9FA-2C1F-AC2F-071A9F0A5797}"/>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Arduino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4243BBE9-3159-F11D-1C9E-FBBE1E3D98BA}"/>
              </a:ext>
            </a:extLst>
          </p:cNvPr>
          <p:cNvSpPr txBox="1"/>
          <p:nvPr/>
        </p:nvSpPr>
        <p:spPr>
          <a:xfrm>
            <a:off x="8648968" y="5736467"/>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1982CA20-12A5-5CA2-1FC3-0D1BC33273CA}"/>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E0AD8DA6-4551-D2B8-CD09-976D6B50A600}"/>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23985A05-54E4-5262-0FD5-F2D758512CCE}"/>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Arduino UNO Layout</a:t>
            </a:r>
          </a:p>
        </p:txBody>
      </p:sp>
      <p:pic>
        <p:nvPicPr>
          <p:cNvPr id="10242" name="Picture 2">
            <a:extLst>
              <a:ext uri="{FF2B5EF4-FFF2-40B4-BE49-F238E27FC236}">
                <a16:creationId xmlns:a16="http://schemas.microsoft.com/office/drawing/2014/main" id="{F644070A-8501-1AA5-E95C-E07625C2B9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281935"/>
            <a:ext cx="11972925" cy="731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72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597C7-E531-DFDA-3EDA-3C3A7E15C32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1DA266E-63A3-495A-5A17-EC216B477778}"/>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Arduino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D4151D4F-C688-A26F-D8FD-11F2D241470C}"/>
              </a:ext>
            </a:extLst>
          </p:cNvPr>
          <p:cNvSpPr txBox="1"/>
          <p:nvPr/>
        </p:nvSpPr>
        <p:spPr>
          <a:xfrm>
            <a:off x="8648968" y="5736467"/>
            <a:ext cx="9151256" cy="406137"/>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6280331E-B837-88EE-E7E0-9AF51FA404D3}"/>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5089B4E4-75B8-457E-A105-1F2A0672933D}"/>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E037649A-8ADB-1778-31ED-410815CB5B94}"/>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Arduino UNO Layout</a:t>
            </a:r>
          </a:p>
        </p:txBody>
      </p:sp>
      <p:pic>
        <p:nvPicPr>
          <p:cNvPr id="12290" name="Picture 2" descr="Arduino LED Overview">
            <a:extLst>
              <a:ext uri="{FF2B5EF4-FFF2-40B4-BE49-F238E27FC236}">
                <a16:creationId xmlns:a16="http://schemas.microsoft.com/office/drawing/2014/main" id="{3225FD49-88BB-351D-4F68-2113519DE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2112204"/>
            <a:ext cx="10872788" cy="724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4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DA814-E600-73D9-A221-5351EB2C0FA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F58AF89-9475-BCBB-6496-699CFCEE534E}"/>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Analog Signal and Digital Signal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D050DFA7-185B-EF11-C3AE-F2920A155704}"/>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0953C734-3D0F-C4A9-6D45-8A530606D0CD}"/>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8C338F24-DAC3-7204-3894-2B6467D0145F}"/>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19557FEA-8B50-EF1A-7296-81571A103D68}"/>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Analog Signal</a:t>
            </a:r>
          </a:p>
        </p:txBody>
      </p:sp>
      <p:sp>
        <p:nvSpPr>
          <p:cNvPr id="6" name="TextBox 5">
            <a:extLst>
              <a:ext uri="{FF2B5EF4-FFF2-40B4-BE49-F238E27FC236}">
                <a16:creationId xmlns:a16="http://schemas.microsoft.com/office/drawing/2014/main" id="{6F94F2BF-9698-FFF0-3AB7-B2A08767492E}"/>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BF4075BA-8D30-C30F-1507-854C93731DE7}"/>
              </a:ext>
            </a:extLst>
          </p:cNvPr>
          <p:cNvSpPr txBox="1"/>
          <p:nvPr/>
        </p:nvSpPr>
        <p:spPr>
          <a:xfrm>
            <a:off x="489024" y="3068019"/>
            <a:ext cx="10748601" cy="4524315"/>
          </a:xfrm>
          <a:prstGeom prst="rect">
            <a:avLst/>
          </a:prstGeom>
          <a:noFill/>
        </p:spPr>
        <p:txBody>
          <a:bodyPr wrap="square">
            <a:spAutoFit/>
          </a:bodyPr>
          <a:lstStyle/>
          <a:p>
            <a:endParaRPr lang="vi-VN" sz="2400" dirty="0"/>
          </a:p>
          <a:p>
            <a:pPr marL="342900" indent="-342900">
              <a:buFont typeface="Arial" panose="020B0604020202020204" pitchFamily="34" charset="0"/>
              <a:buChar char="•"/>
            </a:pPr>
            <a:r>
              <a:rPr lang="vi-VN" sz="2400" dirty="0"/>
              <a:t>A continuous signal that changes smoothly over time.</a:t>
            </a:r>
          </a:p>
          <a:p>
            <a:pPr marL="342900" indent="-342900">
              <a:buFont typeface="Arial" panose="020B0604020202020204" pitchFamily="34" charset="0"/>
              <a:buChar char="•"/>
            </a:pPr>
            <a:endParaRPr lang="vi-VN" sz="2400" dirty="0"/>
          </a:p>
          <a:p>
            <a:pPr marL="342900" indent="-342900">
              <a:buFont typeface="Arial" panose="020B0604020202020204" pitchFamily="34" charset="0"/>
              <a:buChar char="•"/>
            </a:pPr>
            <a:r>
              <a:rPr lang="vi-VN" sz="2400" dirty="0"/>
              <a:t>It has infinite possible values within a range.</a:t>
            </a:r>
          </a:p>
          <a:p>
            <a:endParaRPr lang="vi-VN" sz="2400" dirty="0"/>
          </a:p>
          <a:p>
            <a:r>
              <a:rPr lang="vi-VN" sz="2400" dirty="0"/>
              <a:t>Examples:</a:t>
            </a:r>
          </a:p>
          <a:p>
            <a:endParaRPr lang="vi-VN" sz="2400" dirty="0"/>
          </a:p>
          <a:p>
            <a:pPr marL="800100" lvl="1" indent="-342900">
              <a:buFont typeface="Arial" panose="020B0604020202020204" pitchFamily="34" charset="0"/>
              <a:buChar char="•"/>
            </a:pPr>
            <a:r>
              <a:rPr lang="vi-VN" sz="2400" dirty="0"/>
              <a:t>Temperature: 28.1°C, 28.25°C, 28.3°C…</a:t>
            </a:r>
          </a:p>
          <a:p>
            <a:pPr marL="800100" lvl="1" indent="-342900">
              <a:buFont typeface="Arial" panose="020B0604020202020204" pitchFamily="34" charset="0"/>
              <a:buChar char="•"/>
            </a:pPr>
            <a:endParaRPr lang="vi-VN" sz="2400" dirty="0"/>
          </a:p>
          <a:p>
            <a:pPr marL="800100" lvl="1" indent="-342900">
              <a:buFont typeface="Arial" panose="020B0604020202020204" pitchFamily="34" charset="0"/>
              <a:buChar char="•"/>
            </a:pPr>
            <a:r>
              <a:rPr lang="vi-VN" sz="2400" dirty="0"/>
              <a:t>Sound waves (music goes up and down continuously).</a:t>
            </a:r>
          </a:p>
          <a:p>
            <a:pPr marL="800100" lvl="1" indent="-342900">
              <a:buFont typeface="Arial" panose="020B0604020202020204" pitchFamily="34" charset="0"/>
              <a:buChar char="•"/>
            </a:pPr>
            <a:endParaRPr lang="vi-VN" sz="2400" dirty="0"/>
          </a:p>
          <a:p>
            <a:pPr marL="800100" lvl="1" indent="-342900">
              <a:buFont typeface="Arial" panose="020B0604020202020204" pitchFamily="34" charset="0"/>
              <a:buChar char="•"/>
            </a:pPr>
            <a:r>
              <a:rPr lang="vi-VN" sz="2400" dirty="0"/>
              <a:t>Battery voltage: 3.75V, 3.761V, 3.8V…</a:t>
            </a:r>
          </a:p>
        </p:txBody>
      </p:sp>
      <p:pic>
        <p:nvPicPr>
          <p:cNvPr id="13314" name="Picture 2">
            <a:extLst>
              <a:ext uri="{FF2B5EF4-FFF2-40B4-BE49-F238E27FC236}">
                <a16:creationId xmlns:a16="http://schemas.microsoft.com/office/drawing/2014/main" id="{F1CB1475-8C2A-CB7F-6773-048FD587BD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0636" y="2627991"/>
            <a:ext cx="9151494" cy="313476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Understanding Different Types of Electrical Signals: Analog &amp; Digital">
            <a:extLst>
              <a:ext uri="{FF2B5EF4-FFF2-40B4-BE49-F238E27FC236}">
                <a16:creationId xmlns:a16="http://schemas.microsoft.com/office/drawing/2014/main" id="{8F8527B8-6FC4-A425-4BCC-905CF53999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3974" y="5409011"/>
            <a:ext cx="8615002" cy="402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9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79668-7ED8-CCAD-3C16-E11182D6DC9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5985687-4E58-96BA-764D-45911219B95B}"/>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Analog Signal and Digital Signal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53CA2D20-1D0F-AA48-B90C-3DC7D44B462D}"/>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8B5DD902-1091-716B-7440-3F3F8CC603F3}"/>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984D9F75-2106-D29F-363A-D6DB47D9E36E}"/>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7F82717C-4A88-5533-9491-0D440CD7A007}"/>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Digital Signal</a:t>
            </a:r>
          </a:p>
        </p:txBody>
      </p:sp>
      <p:sp>
        <p:nvSpPr>
          <p:cNvPr id="6" name="TextBox 5">
            <a:extLst>
              <a:ext uri="{FF2B5EF4-FFF2-40B4-BE49-F238E27FC236}">
                <a16:creationId xmlns:a16="http://schemas.microsoft.com/office/drawing/2014/main" id="{DCB36667-2143-9422-66E1-F75736972F5F}"/>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CD089A75-DBE8-E483-4BCB-5A5981C34AD1}"/>
              </a:ext>
            </a:extLst>
          </p:cNvPr>
          <p:cNvSpPr txBox="1"/>
          <p:nvPr/>
        </p:nvSpPr>
        <p:spPr>
          <a:xfrm>
            <a:off x="452798" y="2498962"/>
            <a:ext cx="10748601" cy="6001643"/>
          </a:xfrm>
          <a:prstGeom prst="rect">
            <a:avLst/>
          </a:prstGeom>
          <a:noFill/>
        </p:spPr>
        <p:txBody>
          <a:bodyPr wrap="square">
            <a:spAutoFit/>
          </a:bodyPr>
          <a:lstStyle/>
          <a:p>
            <a:endParaRPr lang="en-US" sz="2400" dirty="0"/>
          </a:p>
          <a:p>
            <a:pPr marL="342900" indent="-342900">
              <a:buFont typeface="Arial" panose="020B0604020202020204" pitchFamily="34" charset="0"/>
              <a:buChar char="•"/>
            </a:pPr>
            <a:r>
              <a:rPr lang="en-US" sz="2400" dirty="0"/>
              <a:t>A discrete signal with only specific values (usually 0 or 1).</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Represented by voltage levels:</a:t>
            </a:r>
          </a:p>
          <a:p>
            <a:endParaRPr lang="en-US" sz="2400" dirty="0"/>
          </a:p>
          <a:p>
            <a:pPr marL="1257300" lvl="2" indent="-342900">
              <a:buFont typeface="Arial" panose="020B0604020202020204" pitchFamily="34" charset="0"/>
              <a:buChar char="•"/>
            </a:pPr>
            <a:r>
              <a:rPr lang="en-US" sz="2400" dirty="0"/>
              <a:t>0 → low voltage (0V).</a:t>
            </a:r>
          </a:p>
          <a:p>
            <a:pPr marL="1257300" lvl="2" indent="-342900">
              <a:buFont typeface="Arial" panose="020B0604020202020204" pitchFamily="34" charset="0"/>
              <a:buChar char="•"/>
            </a:pPr>
            <a:endParaRPr lang="en-US" sz="2400" dirty="0"/>
          </a:p>
          <a:p>
            <a:pPr marL="1257300" lvl="2" indent="-342900">
              <a:buFont typeface="Arial" panose="020B0604020202020204" pitchFamily="34" charset="0"/>
              <a:buChar char="•"/>
            </a:pPr>
            <a:r>
              <a:rPr lang="en-US" sz="2400" dirty="0"/>
              <a:t>1 → high voltage (3.3V or 5V depending on the circuit).</a:t>
            </a:r>
          </a:p>
          <a:p>
            <a:endParaRPr lang="en-US" sz="2400" dirty="0"/>
          </a:p>
          <a:p>
            <a:r>
              <a:rPr lang="en-US" sz="2400" dirty="0"/>
              <a:t>Examples:</a:t>
            </a:r>
          </a:p>
          <a:p>
            <a:endParaRPr lang="en-US" sz="2400" dirty="0"/>
          </a:p>
          <a:p>
            <a:pPr marL="342900" indent="-342900">
              <a:buFont typeface="Arial" panose="020B0604020202020204" pitchFamily="34" charset="0"/>
              <a:buChar char="•"/>
            </a:pPr>
            <a:r>
              <a:rPr lang="en-US" sz="2400" dirty="0"/>
              <a:t>Button: pressed (1) or not pressed (0).</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LED: ON (1) or OFF (0).</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Computer data: a sequence of 0s and 1s.</a:t>
            </a:r>
            <a:endParaRPr lang="vi-VN" sz="2400" dirty="0"/>
          </a:p>
        </p:txBody>
      </p:sp>
      <p:pic>
        <p:nvPicPr>
          <p:cNvPr id="14338" name="Picture 2" descr="What is a Digital Signal -Definition, Components, Working">
            <a:extLst>
              <a:ext uri="{FF2B5EF4-FFF2-40B4-BE49-F238E27FC236}">
                <a16:creationId xmlns:a16="http://schemas.microsoft.com/office/drawing/2014/main" id="{E58EA6FA-80E9-ED82-9137-A4155FE2A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0820" y="3042789"/>
            <a:ext cx="8665861" cy="4913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39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40AAA-8D30-33ED-62DE-69675970B7F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8FDD6EE-0402-7184-2605-0D72419FFFB0}"/>
              </a:ext>
            </a:extLst>
          </p:cNvPr>
          <p:cNvSpPr txBox="1">
            <a:spLocks/>
          </p:cNvSpPr>
          <p:nvPr/>
        </p:nvSpPr>
        <p:spPr>
          <a:xfrm>
            <a:off x="-21771" y="1814"/>
            <a:ext cx="18309772" cy="950686"/>
          </a:xfrm>
          <a:prstGeom prst="rect">
            <a:avLst/>
          </a:prstGeom>
          <a:solidFill>
            <a:srgbClr val="C00000"/>
          </a:solidFill>
        </p:spPr>
        <p:txBody>
          <a:bodyPr rtlCol="0">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b="1" dirty="0">
                <a:solidFill>
                  <a:schemeClr val="bg1"/>
                </a:solidFill>
                <a:effectLst>
                  <a:outerShdw blurRad="38100" dist="38100" dir="2700000" algn="tl">
                    <a:srgbClr val="000000">
                      <a:alpha val="43137"/>
                    </a:srgbClr>
                  </a:outerShdw>
                </a:effectLst>
              </a:rPr>
              <a:t>What is Analog Signal and Digital Signal ? </a:t>
            </a:r>
          </a:p>
          <a:p>
            <a:pPr>
              <a:defRPr/>
            </a:pPr>
            <a:endParaRPr lang="en-US" sz="4800" b="1" dirty="0">
              <a:solidFill>
                <a:schemeClr val="bg1"/>
              </a:solidFill>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C540444D-BB3E-CBBE-2465-F736BE7A970D}"/>
              </a:ext>
            </a:extLst>
          </p:cNvPr>
          <p:cNvSpPr txBox="1"/>
          <p:nvPr/>
        </p:nvSpPr>
        <p:spPr>
          <a:xfrm>
            <a:off x="13747420" y="5134741"/>
            <a:ext cx="6072103" cy="213045"/>
          </a:xfrm>
          <a:prstGeom prst="rect">
            <a:avLst/>
          </a:prstGeom>
          <a:noFill/>
        </p:spPr>
        <p:txBody>
          <a:bodyPr wrap="square">
            <a:spAutoFit/>
          </a:bodyPr>
          <a:lstStyle/>
          <a:p>
            <a:pPr algn="just">
              <a:lnSpc>
                <a:spcPct val="125000"/>
              </a:lnSpc>
            </a:pPr>
            <a:endParaRPr lang="vi-VN" sz="1800" dirty="0">
              <a:effectLst/>
              <a:latin typeface="Times New Roman" panose="02020603050405020304" pitchFamily="18" charset="0"/>
              <a:ea typeface="Times New Roman" panose="02020603050405020304" pitchFamily="18" charset="0"/>
            </a:endParaRPr>
          </a:p>
        </p:txBody>
      </p:sp>
      <p:sp>
        <p:nvSpPr>
          <p:cNvPr id="12" name="AutoShape 27">
            <a:extLst>
              <a:ext uri="{FF2B5EF4-FFF2-40B4-BE49-F238E27FC236}">
                <a16:creationId xmlns:a16="http://schemas.microsoft.com/office/drawing/2014/main" id="{3B32CE62-C90D-EF3C-DB18-B1B9C0D0D78B}"/>
              </a:ext>
            </a:extLst>
          </p:cNvPr>
          <p:cNvSpPr/>
          <p:nvPr/>
        </p:nvSpPr>
        <p:spPr>
          <a:xfrm>
            <a:off x="381000" y="1853256"/>
            <a:ext cx="17678400" cy="89843"/>
          </a:xfrm>
          <a:prstGeom prst="rect">
            <a:avLst/>
          </a:prstGeom>
          <a:solidFill>
            <a:srgbClr val="C00000"/>
          </a:solidFill>
        </p:spPr>
        <p:txBody>
          <a:bodyPr/>
          <a:lstStyle/>
          <a:p>
            <a:endParaRPr lang="vi-VN" dirty="0">
              <a:solidFill>
                <a:srgbClr val="FF0000"/>
              </a:solidFill>
            </a:endParaRPr>
          </a:p>
        </p:txBody>
      </p:sp>
      <p:sp>
        <p:nvSpPr>
          <p:cNvPr id="2" name="Rectangle 12">
            <a:extLst>
              <a:ext uri="{FF2B5EF4-FFF2-40B4-BE49-F238E27FC236}">
                <a16:creationId xmlns:a16="http://schemas.microsoft.com/office/drawing/2014/main" id="{0119E0EC-4F43-1BAA-E492-1D35DDC879DC}"/>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 name="TextBox 2">
            <a:extLst>
              <a:ext uri="{FF2B5EF4-FFF2-40B4-BE49-F238E27FC236}">
                <a16:creationId xmlns:a16="http://schemas.microsoft.com/office/drawing/2014/main" id="{11BE83EB-B6FE-196B-FCE0-8C5ADF35BD23}"/>
              </a:ext>
            </a:extLst>
          </p:cNvPr>
          <p:cNvSpPr txBox="1"/>
          <p:nvPr/>
        </p:nvSpPr>
        <p:spPr>
          <a:xfrm>
            <a:off x="228600" y="1209620"/>
            <a:ext cx="7010400" cy="646331"/>
          </a:xfrm>
          <a:prstGeom prst="rect">
            <a:avLst/>
          </a:prstGeom>
          <a:noFill/>
        </p:spPr>
        <p:txBody>
          <a:bodyPr wrap="square" rtlCol="0">
            <a:spAutoFit/>
          </a:bodyPr>
          <a:lstStyle/>
          <a:p>
            <a:pPr>
              <a:defRPr/>
            </a:pPr>
            <a:r>
              <a:rPr lang="en-US" sz="3600" b="1" dirty="0">
                <a:effectLst>
                  <a:outerShdw blurRad="38100" dist="38100" dir="2700000" algn="tl">
                    <a:srgbClr val="000000">
                      <a:alpha val="43137"/>
                    </a:srgbClr>
                  </a:outerShdw>
                </a:effectLst>
              </a:rPr>
              <a:t>Digital Signal</a:t>
            </a:r>
          </a:p>
        </p:txBody>
      </p:sp>
      <p:sp>
        <p:nvSpPr>
          <p:cNvPr id="6" name="TextBox 5">
            <a:extLst>
              <a:ext uri="{FF2B5EF4-FFF2-40B4-BE49-F238E27FC236}">
                <a16:creationId xmlns:a16="http://schemas.microsoft.com/office/drawing/2014/main" id="{B1063272-C673-9CAF-93C0-49AA7A0634BF}"/>
              </a:ext>
            </a:extLst>
          </p:cNvPr>
          <p:cNvSpPr txBox="1"/>
          <p:nvPr/>
        </p:nvSpPr>
        <p:spPr>
          <a:xfrm>
            <a:off x="4560758" y="4882009"/>
            <a:ext cx="9151494" cy="369332"/>
          </a:xfrm>
          <a:prstGeom prst="rect">
            <a:avLst/>
          </a:prstGeom>
          <a:noFill/>
        </p:spPr>
        <p:txBody>
          <a:bodyPr wrap="square">
            <a:spAutoFit/>
          </a:bodyPr>
          <a:lstStyle/>
          <a:p>
            <a:endParaRPr lang="vi-VN" dirty="0"/>
          </a:p>
        </p:txBody>
      </p:sp>
      <p:sp>
        <p:nvSpPr>
          <p:cNvPr id="9" name="TextBox 8">
            <a:extLst>
              <a:ext uri="{FF2B5EF4-FFF2-40B4-BE49-F238E27FC236}">
                <a16:creationId xmlns:a16="http://schemas.microsoft.com/office/drawing/2014/main" id="{1CDD277E-2125-19D1-09B6-842E198B9C17}"/>
              </a:ext>
            </a:extLst>
          </p:cNvPr>
          <p:cNvSpPr txBox="1"/>
          <p:nvPr/>
        </p:nvSpPr>
        <p:spPr>
          <a:xfrm>
            <a:off x="452798" y="2498962"/>
            <a:ext cx="10748601" cy="5632311"/>
          </a:xfrm>
          <a:prstGeom prst="rect">
            <a:avLst/>
          </a:prstGeom>
          <a:noFill/>
        </p:spPr>
        <p:txBody>
          <a:bodyPr wrap="square">
            <a:spAutoFit/>
          </a:bodyPr>
          <a:lstStyle/>
          <a:p>
            <a:r>
              <a:rPr lang="en-US" sz="2400" dirty="0"/>
              <a:t>Applications of Analog</a:t>
            </a:r>
          </a:p>
          <a:p>
            <a:endParaRPr lang="en-US" sz="2400" dirty="0"/>
          </a:p>
          <a:p>
            <a:r>
              <a:rPr lang="en-US" sz="2400" dirty="0"/>
              <a:t>Used when dealing with natural, continuous signals.</a:t>
            </a:r>
          </a:p>
          <a:p>
            <a:endParaRPr lang="en-US" sz="2400" dirty="0"/>
          </a:p>
          <a:p>
            <a:r>
              <a:rPr lang="en-US" sz="2400" dirty="0"/>
              <a:t>Examples:</a:t>
            </a:r>
          </a:p>
          <a:p>
            <a:endParaRPr lang="en-US" sz="2400" dirty="0"/>
          </a:p>
          <a:p>
            <a:r>
              <a:rPr lang="en-US" sz="2400" dirty="0"/>
              <a:t>Sound: microphones capture analog sound waves.</a:t>
            </a:r>
          </a:p>
          <a:p>
            <a:endParaRPr lang="en-US" sz="2400" dirty="0"/>
          </a:p>
          <a:p>
            <a:r>
              <a:rPr lang="en-US" sz="2400" dirty="0"/>
              <a:t>Temperature: temperature sensors with continuous readings.</a:t>
            </a:r>
          </a:p>
          <a:p>
            <a:endParaRPr lang="en-US" sz="2400" dirty="0"/>
          </a:p>
          <a:p>
            <a:r>
              <a:rPr lang="en-US" sz="2400" dirty="0"/>
              <a:t>Light: light sensors.</a:t>
            </a:r>
          </a:p>
          <a:p>
            <a:endParaRPr lang="en-US" sz="2400" dirty="0"/>
          </a:p>
          <a:p>
            <a:r>
              <a:rPr lang="en-US" sz="2400" dirty="0"/>
              <a:t>Voltage/Current: in measurement devices.</a:t>
            </a:r>
          </a:p>
          <a:p>
            <a:endParaRPr lang="en-US" sz="2400" dirty="0"/>
          </a:p>
          <a:p>
            <a:r>
              <a:rPr lang="en-US" sz="2400" dirty="0"/>
              <a:t>👉 Use Analog when the original signal is continuous and accuracy is important.</a:t>
            </a:r>
            <a:endParaRPr lang="vi-VN" sz="2400" dirty="0"/>
          </a:p>
        </p:txBody>
      </p:sp>
      <p:pic>
        <p:nvPicPr>
          <p:cNvPr id="14338" name="Picture 2" descr="What is a Digital Signal -Definition, Components, Working">
            <a:extLst>
              <a:ext uri="{FF2B5EF4-FFF2-40B4-BE49-F238E27FC236}">
                <a16:creationId xmlns:a16="http://schemas.microsoft.com/office/drawing/2014/main" id="{A31A92DD-BDC4-A19D-6DCE-CC597F6A2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0820" y="3042789"/>
            <a:ext cx="8665861" cy="4913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66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15301</TotalTime>
  <Words>7491</Words>
  <Application>Microsoft Office PowerPoint</Application>
  <PresentationFormat>Custom</PresentationFormat>
  <Paragraphs>603</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Times New Roman</vt:lpstr>
      <vt:lpstr>Wingdings</vt:lpstr>
      <vt:lpstr>Segoe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dương và Trắng Bản đồ tư duy Bài thuyết trình</dc:title>
  <dc:creator>Minh Hoang Tran</dc:creator>
  <cp:lastModifiedBy>Minh Hoang Tran</cp:lastModifiedBy>
  <cp:revision>749</cp:revision>
  <dcterms:created xsi:type="dcterms:W3CDTF">2006-08-16T00:00:00Z</dcterms:created>
  <dcterms:modified xsi:type="dcterms:W3CDTF">2025-09-21T12:58:26Z</dcterms:modified>
  <dc:identifier>DAFizwE0log</dc:identifier>
</cp:coreProperties>
</file>