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304" r:id="rId4"/>
    <p:sldId id="299" r:id="rId5"/>
    <p:sldId id="300" r:id="rId6"/>
    <p:sldId id="301" r:id="rId7"/>
    <p:sldId id="302" r:id="rId8"/>
    <p:sldId id="30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04B"/>
    <a:srgbClr val="FE9700"/>
    <a:srgbClr val="F27023"/>
    <a:srgbClr val="33ABC3"/>
    <a:srgbClr val="0E69AF"/>
    <a:srgbClr val="0DB00F"/>
    <a:srgbClr val="0DB64E"/>
    <a:srgbClr val="F27226"/>
    <a:srgbClr val="E7EBF2"/>
    <a:srgbClr val="E3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23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C11A-3159-4284-A0B6-ED6F59E6CE1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969F-DF0F-4147-93E2-3549A6B7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306-35A7-46BC-B11B-6C6C01EC50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39C-6EBD-4DAC-BE19-5B83BF46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6810" y="3465371"/>
            <a:ext cx="7946636" cy="4498389"/>
            <a:chOff x="-947324" y="3535924"/>
            <a:chExt cx="6210172" cy="3515418"/>
          </a:xfrm>
        </p:grpSpPr>
        <p:sp>
          <p:nvSpPr>
            <p:cNvPr id="18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8849497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8849497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64A1-21EC-4823-B551-5C1EF7EDE78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5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0585-3A9F-4DB0-9C47-3763AC176ACE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37629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45508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053387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4" name="Rectangle 13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7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600-0529-4B48-9E10-CB1A70A6A8A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37629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445508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8053387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38200" y="1392238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45508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53387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5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1D89-A4A7-47C6-9F4A-013DF41A348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498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628903" y="2906389"/>
            <a:ext cx="6456256" cy="3974602"/>
          </a:xfrm>
          <a:custGeom>
            <a:avLst/>
            <a:gdLst>
              <a:gd name="connsiteX0" fmla="*/ 2976519 w 6007830"/>
              <a:gd name="connsiteY0" fmla="*/ 0 h 3567500"/>
              <a:gd name="connsiteX1" fmla="*/ 6007830 w 6007830"/>
              <a:gd name="connsiteY1" fmla="*/ 3567500 h 3567500"/>
              <a:gd name="connsiteX2" fmla="*/ 0 w 6007830"/>
              <a:gd name="connsiteY2" fmla="*/ 3567500 h 3567500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0860" h="3578192">
                <a:moveTo>
                  <a:pt x="2139549" y="0"/>
                </a:moveTo>
                <a:lnTo>
                  <a:pt x="5170860" y="3567500"/>
                </a:lnTo>
                <a:lnTo>
                  <a:pt x="0" y="3578192"/>
                </a:lnTo>
                <a:cubicBezTo>
                  <a:pt x="450045" y="2805971"/>
                  <a:pt x="1061777" y="1734405"/>
                  <a:pt x="2139549" y="0"/>
                </a:cubicBez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120106" y="1477019"/>
            <a:ext cx="3073482" cy="5372660"/>
          </a:xfrm>
          <a:custGeom>
            <a:avLst/>
            <a:gdLst>
              <a:gd name="connsiteX0" fmla="*/ 2734278 w 2734278"/>
              <a:gd name="connsiteY0" fmla="*/ 0 h 5372660"/>
              <a:gd name="connsiteX1" fmla="*/ 2734278 w 2734278"/>
              <a:gd name="connsiteY1" fmla="*/ 5372660 h 5372660"/>
              <a:gd name="connsiteX2" fmla="*/ 0 w 2734278"/>
              <a:gd name="connsiteY2" fmla="*/ 2155618 h 537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278" h="5372660">
                <a:moveTo>
                  <a:pt x="2734278" y="0"/>
                </a:moveTo>
                <a:lnTo>
                  <a:pt x="2734278" y="5372660"/>
                </a:lnTo>
                <a:lnTo>
                  <a:pt x="0" y="2155618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22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397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634212" y="2914710"/>
            <a:ext cx="6450173" cy="3943290"/>
          </a:xfrm>
          <a:prstGeom prst="triangle">
            <a:avLst>
              <a:gd name="adj" fmla="val 41039"/>
            </a:avLst>
          </a:prstGeom>
          <a:gradFill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9118862" y="1477020"/>
            <a:ext cx="3073138" cy="5380980"/>
          </a:xfrm>
          <a:custGeom>
            <a:avLst/>
            <a:gdLst>
              <a:gd name="connsiteX0" fmla="*/ 0 w 3101418"/>
              <a:gd name="connsiteY0" fmla="*/ 5380980 h 5380980"/>
              <a:gd name="connsiteX1" fmla="*/ 0 w 3101418"/>
              <a:gd name="connsiteY1" fmla="*/ 0 h 5380980"/>
              <a:gd name="connsiteX2" fmla="*/ 3101418 w 3101418"/>
              <a:gd name="connsiteY2" fmla="*/ 5380980 h 5380980"/>
              <a:gd name="connsiteX3" fmla="*/ 0 w 3101418"/>
              <a:gd name="connsiteY3" fmla="*/ 5380980 h 5380980"/>
              <a:gd name="connsiteX0" fmla="*/ 0 w 3073138"/>
              <a:gd name="connsiteY0" fmla="*/ 5380980 h 5380980"/>
              <a:gd name="connsiteX1" fmla="*/ 0 w 3073138"/>
              <a:gd name="connsiteY1" fmla="*/ 0 h 5380980"/>
              <a:gd name="connsiteX2" fmla="*/ 3073138 w 3073138"/>
              <a:gd name="connsiteY2" fmla="*/ 3222241 h 5380980"/>
              <a:gd name="connsiteX3" fmla="*/ 0 w 3073138"/>
              <a:gd name="connsiteY3" fmla="*/ 5380980 h 538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3138" h="5380980">
                <a:moveTo>
                  <a:pt x="0" y="5380980"/>
                </a:moveTo>
                <a:lnTo>
                  <a:pt x="0" y="0"/>
                </a:lnTo>
                <a:lnTo>
                  <a:pt x="3073138" y="3222241"/>
                </a:lnTo>
                <a:lnTo>
                  <a:pt x="0" y="5380980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7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Previe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7160"/>
            <a:ext cx="5303520" cy="1645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25088" y="2236881"/>
            <a:ext cx="3959352" cy="25237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9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0"/>
            <a:ext cx="11353800" cy="6036733"/>
          </a:xfrm>
          <a:prstGeom prst="rect">
            <a:avLst/>
          </a:pr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1206810" y="2636429"/>
            <a:ext cx="7946636" cy="4498389"/>
            <a:chOff x="-947324" y="3535924"/>
            <a:chExt cx="6210172" cy="3515418"/>
          </a:xfrm>
        </p:grpSpPr>
        <p:sp>
          <p:nvSpPr>
            <p:cNvPr id="9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462528"/>
            <a:ext cx="6772876" cy="1463040"/>
          </a:xfrm>
        </p:spPr>
        <p:txBody>
          <a:bodyPr anchor="ctr">
            <a:noAutofit/>
          </a:bodyPr>
          <a:lstStyle>
            <a:lvl1pPr algn="l">
              <a:defRPr sz="6000" b="1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0" y="3953109"/>
            <a:ext cx="6350000" cy="7209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07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 Pictur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32448" y="0"/>
            <a:ext cx="5559552" cy="6858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5673811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5673811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206810" y="3464245"/>
            <a:ext cx="7946636" cy="4498391"/>
            <a:chOff x="-947324" y="3535923"/>
            <a:chExt cx="6210172" cy="3515419"/>
          </a:xfrm>
        </p:grpSpPr>
        <p:sp>
          <p:nvSpPr>
            <p:cNvPr id="16" name="Isosceles Triangle 12"/>
            <p:cNvSpPr/>
            <p:nvPr/>
          </p:nvSpPr>
          <p:spPr>
            <a:xfrm rot="1805607" flipV="1">
              <a:off x="-947324" y="3535923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8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147"/>
            <a:ext cx="10515600" cy="50080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9A02AA4E-4351-4223-A8B1-0743B260C7E0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78E-FF8B-4923-ADFB-D14221ED4F0D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C9E5-DFED-49C8-9082-0FC3C606FDFA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170-E360-4D49-9B7E-53227B326F3E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7" name="Rectangle 6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184-2BE8-45C0-B58C-524E89619C79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6" name="Rectangle 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59462" y="2835311"/>
            <a:ext cx="3919673" cy="403859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1"/>
          <p:cNvSpPr/>
          <p:nvPr/>
        </p:nvSpPr>
        <p:spPr>
          <a:xfrm>
            <a:off x="6" y="-1"/>
            <a:ext cx="4038595" cy="4019342"/>
          </a:xfrm>
          <a:custGeom>
            <a:avLst/>
            <a:gdLst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3727939 h 3727939"/>
              <a:gd name="connsiteX4" fmla="*/ 0 w 3933826"/>
              <a:gd name="connsiteY4" fmla="*/ 0 h 3727939"/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2944168 h 3727939"/>
              <a:gd name="connsiteX4" fmla="*/ 0 w 3933826"/>
              <a:gd name="connsiteY4" fmla="*/ 0 h 37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6" h="3727939">
                <a:moveTo>
                  <a:pt x="0" y="0"/>
                </a:moveTo>
                <a:lnTo>
                  <a:pt x="3933826" y="0"/>
                </a:lnTo>
                <a:lnTo>
                  <a:pt x="3933826" y="3727939"/>
                </a:lnTo>
                <a:lnTo>
                  <a:pt x="0" y="2944168"/>
                </a:lnTo>
                <a:lnTo>
                  <a:pt x="0" y="0"/>
                </a:lnTo>
                <a:close/>
              </a:path>
            </a:pathLst>
          </a:cu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287225" y="1495002"/>
            <a:ext cx="3919673" cy="358307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98839" y="276351"/>
            <a:ext cx="3919673" cy="3376155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521" y="1155689"/>
            <a:ext cx="6951868" cy="4705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98811" cy="3811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50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00897"/>
            <a:ext cx="6172200" cy="4860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541E-0BDD-4233-9BAC-301C2ECD6B5A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0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D4F6-33E9-45E4-B1E4-18DA564F71B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hidden="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50" y="680786"/>
            <a:ext cx="1260338" cy="564120"/>
          </a:xfrm>
          <a:prstGeom prst="rect">
            <a:avLst/>
          </a:prstGeom>
        </p:spPr>
      </p:pic>
      <p:grpSp>
        <p:nvGrpSpPr>
          <p:cNvPr id="9" name="Group 8" hidden="1"/>
          <p:cNvGrpSpPr/>
          <p:nvPr/>
        </p:nvGrpSpPr>
        <p:grpSpPr>
          <a:xfrm>
            <a:off x="9655372" y="-45203"/>
            <a:ext cx="2364169" cy="639454"/>
            <a:chOff x="9867180" y="-7442"/>
            <a:chExt cx="2364169" cy="639454"/>
          </a:xfrm>
        </p:grpSpPr>
        <p:sp>
          <p:nvSpPr>
            <p:cNvPr id="10" name="Isosceles Triangle 9"/>
            <p:cNvSpPr/>
            <p:nvPr/>
          </p:nvSpPr>
          <p:spPr>
            <a:xfrm rot="17965345">
              <a:off x="11068273" y="477074"/>
              <a:ext cx="166415" cy="14346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20664111">
              <a:off x="10493929" y="222362"/>
              <a:ext cx="176552" cy="152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7963645">
              <a:off x="11454533" y="-4846"/>
              <a:ext cx="139588" cy="1343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9859905">
              <a:off x="10775123" y="330870"/>
              <a:ext cx="149934" cy="12925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2099665">
              <a:off x="10646525" y="59185"/>
              <a:ext cx="147148" cy="12685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9800000">
              <a:off x="11201870" y="265352"/>
              <a:ext cx="157874" cy="1360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894444">
              <a:off x="10849071" y="108613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894444">
              <a:off x="11879897" y="24307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21357906">
              <a:off x="11041210" y="19844"/>
              <a:ext cx="162848" cy="14038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894444">
              <a:off x="11294217" y="30204"/>
              <a:ext cx="121460" cy="104706"/>
            </a:xfrm>
            <a:prstGeom prst="triangle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9979461">
              <a:off x="11900278" y="182684"/>
              <a:ext cx="147395" cy="12706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894444">
              <a:off x="10972933" y="240910"/>
              <a:ext cx="121460" cy="104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7965345">
              <a:off x="12029399" y="376188"/>
              <a:ext cx="155738" cy="134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20305821">
              <a:off x="11678380" y="78806"/>
              <a:ext cx="142338" cy="12046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9134217">
              <a:off x="10368844" y="40282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3368318">
              <a:off x="10154141" y="38223"/>
              <a:ext cx="169776" cy="1687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2728507">
              <a:off x="12161135" y="64119"/>
              <a:ext cx="70419" cy="70008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7848441">
              <a:off x="9871865" y="14157"/>
              <a:ext cx="124064" cy="13343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56561">
              <a:off x="11730713" y="358558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1948255">
              <a:off x="10200272" y="313082"/>
              <a:ext cx="124219" cy="110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3921467">
              <a:off x="11886555" y="517641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9134217">
              <a:off x="11485997" y="281985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 hidden="1"/>
          <p:cNvGrpSpPr/>
          <p:nvPr/>
        </p:nvGrpSpPr>
        <p:grpSpPr>
          <a:xfrm>
            <a:off x="28952" y="5825443"/>
            <a:ext cx="3066508" cy="1028266"/>
            <a:chOff x="19477" y="6173713"/>
            <a:chExt cx="2062969" cy="691758"/>
          </a:xfrm>
        </p:grpSpPr>
        <p:sp>
          <p:nvSpPr>
            <p:cNvPr id="33" name="Isosceles Triangle 32"/>
            <p:cNvSpPr/>
            <p:nvPr/>
          </p:nvSpPr>
          <p:spPr>
            <a:xfrm rot="7163645">
              <a:off x="432269" y="6750460"/>
              <a:ext cx="96775" cy="9317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9059905">
              <a:off x="381730" y="6173713"/>
              <a:ext cx="114143" cy="9839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2899665">
              <a:off x="1051125" y="6742348"/>
              <a:ext cx="112022" cy="9657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9000000">
              <a:off x="455573" y="6447935"/>
              <a:ext cx="120187" cy="10361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1694444">
              <a:off x="1989981" y="6588384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1694444">
              <a:off x="131733" y="6785760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4657042">
              <a:off x="762725" y="6743285"/>
              <a:ext cx="123974" cy="10687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886245">
              <a:off x="577603" y="6781270"/>
              <a:ext cx="92465" cy="79711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9179461">
              <a:off x="107408" y="6594244"/>
              <a:ext cx="154198" cy="132929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7165345">
              <a:off x="4658" y="6517357"/>
              <a:ext cx="118561" cy="727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9505821">
              <a:off x="269250" y="6732275"/>
              <a:ext cx="108360" cy="91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rot="8334217">
              <a:off x="1299773" y="6778978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4168318">
              <a:off x="1453578" y="6682801"/>
              <a:ext cx="129248" cy="1284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3528507">
              <a:off x="19320" y="6746436"/>
              <a:ext cx="53609" cy="53296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2656561">
              <a:off x="274826" y="6538889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4721467">
              <a:off x="132688" y="6419717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8334217">
              <a:off x="1751642" y="6662325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19" y="147175"/>
            <a:ext cx="10218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2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DB0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4487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br>
              <a:rPr lang="en-US" dirty="0" smtClean="0"/>
            </a:br>
            <a:r>
              <a:rPr lang="en-US" dirty="0" smtClean="0"/>
              <a:t>DESIGN PHASE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Hai Nguyen</a:t>
            </a:r>
            <a:endParaRPr lang="en-US" dirty="0"/>
          </a:p>
        </p:txBody>
      </p:sp>
      <p:sp>
        <p:nvSpPr>
          <p:cNvPr id="11" name="Isosceles Triangle 12"/>
          <p:cNvSpPr/>
          <p:nvPr/>
        </p:nvSpPr>
        <p:spPr>
          <a:xfrm rot="12619814" flipV="1">
            <a:off x="2356197" y="4231578"/>
            <a:ext cx="3311451" cy="3732182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2499565"/>
              <a:gd name="connsiteY0" fmla="*/ 1376940 h 2913062"/>
              <a:gd name="connsiteX1" fmla="*/ 805436 w 2499565"/>
              <a:gd name="connsiteY1" fmla="*/ 0 h 2913062"/>
              <a:gd name="connsiteX2" fmla="*/ 2499565 w 2499565"/>
              <a:gd name="connsiteY2" fmla="*/ 2913062 h 2913062"/>
              <a:gd name="connsiteX3" fmla="*/ 0 w 2499565"/>
              <a:gd name="connsiteY3" fmla="*/ 1376940 h 2913062"/>
              <a:gd name="connsiteX0" fmla="*/ 0 w 2509434"/>
              <a:gd name="connsiteY0" fmla="*/ 1376940 h 2847255"/>
              <a:gd name="connsiteX1" fmla="*/ 805436 w 2509434"/>
              <a:gd name="connsiteY1" fmla="*/ 0 h 2847255"/>
              <a:gd name="connsiteX2" fmla="*/ 2509434 w 2509434"/>
              <a:gd name="connsiteY2" fmla="*/ 2847255 h 2847255"/>
              <a:gd name="connsiteX3" fmla="*/ 0 w 2509434"/>
              <a:gd name="connsiteY3" fmla="*/ 1376940 h 284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434" h="2847255">
                <a:moveTo>
                  <a:pt x="0" y="1376940"/>
                </a:moveTo>
                <a:lnTo>
                  <a:pt x="805436" y="0"/>
                </a:lnTo>
                <a:lnTo>
                  <a:pt x="2509434" y="2847255"/>
                </a:lnTo>
                <a:lnTo>
                  <a:pt x="0" y="137694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12559242" flipH="1">
            <a:off x="4744083" y="5698152"/>
            <a:ext cx="4192182" cy="1802100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3388250"/>
              <a:gd name="connsiteY0" fmla="*/ 1952875 h 2018976"/>
              <a:gd name="connsiteX1" fmla="*/ 1142393 w 3388250"/>
              <a:gd name="connsiteY1" fmla="*/ 0 h 2018976"/>
              <a:gd name="connsiteX2" fmla="*/ 3388250 w 3388250"/>
              <a:gd name="connsiteY2" fmla="*/ 2018976 h 2018976"/>
              <a:gd name="connsiteX3" fmla="*/ 0 w 3388250"/>
              <a:gd name="connsiteY3" fmla="*/ 1952875 h 2018976"/>
              <a:gd name="connsiteX0" fmla="*/ 0 w 3297704"/>
              <a:gd name="connsiteY0" fmla="*/ 1952875 h 1952875"/>
              <a:gd name="connsiteX1" fmla="*/ 1142393 w 3297704"/>
              <a:gd name="connsiteY1" fmla="*/ 0 h 1952875"/>
              <a:gd name="connsiteX2" fmla="*/ 3297704 w 3297704"/>
              <a:gd name="connsiteY2" fmla="*/ 1880104 h 1952875"/>
              <a:gd name="connsiteX3" fmla="*/ 0 w 3297704"/>
              <a:gd name="connsiteY3" fmla="*/ 1952875 h 1952875"/>
              <a:gd name="connsiteX0" fmla="*/ 0 w 3271947"/>
              <a:gd name="connsiteY0" fmla="*/ 1952875 h 1952875"/>
              <a:gd name="connsiteX1" fmla="*/ 1142393 w 3271947"/>
              <a:gd name="connsiteY1" fmla="*/ 0 h 1952875"/>
              <a:gd name="connsiteX2" fmla="*/ 3271947 w 3271947"/>
              <a:gd name="connsiteY2" fmla="*/ 1850718 h 1952875"/>
              <a:gd name="connsiteX3" fmla="*/ 0 w 3271947"/>
              <a:gd name="connsiteY3" fmla="*/ 1952875 h 1952875"/>
              <a:gd name="connsiteX0" fmla="*/ 0 w 3280798"/>
              <a:gd name="connsiteY0" fmla="*/ 1952875 h 1952875"/>
              <a:gd name="connsiteX1" fmla="*/ 1142393 w 3280798"/>
              <a:gd name="connsiteY1" fmla="*/ 0 h 1952875"/>
              <a:gd name="connsiteX2" fmla="*/ 3280798 w 3280798"/>
              <a:gd name="connsiteY2" fmla="*/ 1884528 h 1952875"/>
              <a:gd name="connsiteX3" fmla="*/ 0 w 3280798"/>
              <a:gd name="connsiteY3" fmla="*/ 1952875 h 1952875"/>
              <a:gd name="connsiteX0" fmla="*/ 0 w 3280798"/>
              <a:gd name="connsiteY0" fmla="*/ 1301727 h 1301727"/>
              <a:gd name="connsiteX1" fmla="*/ 762504 w 3280798"/>
              <a:gd name="connsiteY1" fmla="*/ 0 h 1301727"/>
              <a:gd name="connsiteX2" fmla="*/ 3280798 w 3280798"/>
              <a:gd name="connsiteY2" fmla="*/ 1233380 h 1301727"/>
              <a:gd name="connsiteX3" fmla="*/ 0 w 3280798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2306140 w 2306140"/>
              <a:gd name="connsiteY2" fmla="*/ 1252858 h 1301727"/>
              <a:gd name="connsiteX3" fmla="*/ 0 w 2306140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1666228 w 2306140"/>
              <a:gd name="connsiteY2" fmla="*/ 731193 h 1301727"/>
              <a:gd name="connsiteX3" fmla="*/ 2306140 w 2306140"/>
              <a:gd name="connsiteY3" fmla="*/ 1252858 h 1301727"/>
              <a:gd name="connsiteX4" fmla="*/ 0 w 2306140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306140 w 2446516"/>
              <a:gd name="connsiteY3" fmla="*/ 1252858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89315 w 2446516"/>
              <a:gd name="connsiteY3" fmla="*/ 1257581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77787 w 2446516"/>
              <a:gd name="connsiteY3" fmla="*/ 1260816 h 1301727"/>
              <a:gd name="connsiteX4" fmla="*/ 0 w 2446516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7787 w 2439135"/>
              <a:gd name="connsiteY3" fmla="*/ 1260816 h 1301727"/>
              <a:gd name="connsiteX4" fmla="*/ 0 w 2439135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0406 w 2439135"/>
              <a:gd name="connsiteY3" fmla="*/ 1256671 h 1301727"/>
              <a:gd name="connsiteX4" fmla="*/ 0 w 2439135"/>
              <a:gd name="connsiteY4" fmla="*/ 1301727 h 130172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0 w 2420225"/>
              <a:gd name="connsiteY3" fmla="*/ 1302637 h 1302637"/>
              <a:gd name="connsiteX0" fmla="*/ 0 w 3030295"/>
              <a:gd name="connsiteY0" fmla="*/ 1302637 h 1302637"/>
              <a:gd name="connsiteX1" fmla="*/ 743594 w 3030295"/>
              <a:gd name="connsiteY1" fmla="*/ 0 h 1302637"/>
              <a:gd name="connsiteX2" fmla="*/ 3030295 w 3030295"/>
              <a:gd name="connsiteY2" fmla="*/ 1281166 h 1302637"/>
              <a:gd name="connsiteX3" fmla="*/ 0 w 3030295"/>
              <a:gd name="connsiteY3" fmla="*/ 1302637 h 130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295" h="1302637">
                <a:moveTo>
                  <a:pt x="0" y="1302637"/>
                </a:moveTo>
                <a:lnTo>
                  <a:pt x="743594" y="0"/>
                </a:lnTo>
                <a:lnTo>
                  <a:pt x="3030295" y="1281166"/>
                </a:lnTo>
                <a:lnTo>
                  <a:pt x="0" y="130263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8195121" y="2861119"/>
            <a:ext cx="4411361" cy="3582397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8044190" y="1150071"/>
            <a:ext cx="256610" cy="46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8044190" y="1150071"/>
            <a:ext cx="256610" cy="46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/>
          <a:lstStyle/>
          <a:p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1" name="Flowchart: Data 40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99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6330" y="1332714"/>
            <a:ext cx="7017470" cy="646331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Requirement Analysis: </a:t>
            </a:r>
            <a:r>
              <a:rPr lang="en-US" dirty="0" smtClean="0"/>
              <a:t>This phase contains the communication with the customer to clarify the requirements and expectations.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6330" y="1332714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Requirement Analysis: </a:t>
            </a:r>
            <a:r>
              <a:rPr lang="en-US" dirty="0" smtClean="0"/>
              <a:t>This phase contains the communication with the customer to clarify the requirements and expectations.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186820"/>
            <a:ext cx="7017470" cy="646331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Design:</a:t>
            </a:r>
            <a:r>
              <a:rPr lang="en-US" dirty="0" smtClean="0"/>
              <a:t> This phase contains the system design and the complete hardware setup and communication setup.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6330" y="1332714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Requirement Analysis: </a:t>
            </a:r>
            <a:r>
              <a:rPr lang="en-US" dirty="0" smtClean="0"/>
              <a:t>This phase contains the communication with the customer to clarify the requirements and expectations.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186820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Design:</a:t>
            </a:r>
            <a:r>
              <a:rPr lang="en-US" dirty="0" smtClean="0"/>
              <a:t> This phase contains the system design and the complete hardware setup and communication setup.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6330" y="3040926"/>
            <a:ext cx="7017470" cy="1200329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Architecture Design:</a:t>
            </a:r>
            <a:r>
              <a:rPr lang="en-US" dirty="0" smtClean="0"/>
              <a:t> This phase contains the architecture design including the layering model of internal module, the data transfer and communication between these internal modules and with outside the world (other 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  <a:solidFill>
            <a:srgbClr val="FE9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6330" y="1332714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Requirement Analysis: </a:t>
            </a:r>
            <a:r>
              <a:rPr lang="en-US" dirty="0" smtClean="0"/>
              <a:t>This phase contains the communication with the customer to clarify the requirements and expectations.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186820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Design:</a:t>
            </a:r>
            <a:r>
              <a:rPr lang="en-US" dirty="0" smtClean="0"/>
              <a:t> This phase contains the system design and the complete hardware setup and communication setup.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6330" y="3040926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Architecture Design:</a:t>
            </a:r>
            <a:r>
              <a:rPr lang="en-US" dirty="0" smtClean="0"/>
              <a:t> This phase contains the architecture design including the layering model of internal module, the data transfer and communication between these internal modules and with outside the world (other system).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6330" y="4449030"/>
            <a:ext cx="7017470" cy="646331"/>
          </a:xfrm>
          <a:prstGeom prst="rect">
            <a:avLst/>
          </a:prstGeom>
          <a:solidFill>
            <a:srgbClr val="FE97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Module Design:</a:t>
            </a:r>
            <a:r>
              <a:rPr lang="en-US" dirty="0" smtClean="0"/>
              <a:t> This phase contains the detailed design of each module, also know as Low Level Design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br>
              <a:rPr lang="en-GB" dirty="0" smtClean="0"/>
            </a:br>
            <a:r>
              <a:rPr lang="en-GB" dirty="0" smtClean="0"/>
              <a:t>Phase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8</a:t>
            </a:fld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 flipH="1">
            <a:off x="1074786" y="2186820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38" name="Flowchart: Data 37"/>
          <p:cNvSpPr/>
          <p:nvPr/>
        </p:nvSpPr>
        <p:spPr>
          <a:xfrm flipH="1">
            <a:off x="1074786" y="3190832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39" name="Flowchart: Data 38"/>
          <p:cNvSpPr/>
          <p:nvPr/>
        </p:nvSpPr>
        <p:spPr>
          <a:xfrm flipH="1">
            <a:off x="1074786" y="4194844"/>
            <a:ext cx="1622876" cy="629073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0" name="Flowchart: Data 39"/>
          <p:cNvSpPr/>
          <p:nvPr/>
        </p:nvSpPr>
        <p:spPr>
          <a:xfrm flipH="1">
            <a:off x="1074786" y="5198856"/>
            <a:ext cx="1622876" cy="629073"/>
          </a:xfrm>
          <a:prstGeom prst="flowChartInputOutput">
            <a:avLst/>
          </a:prstGeom>
          <a:solidFill>
            <a:srgbClr val="0DB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36330" y="1332714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Requirement Analysis: </a:t>
            </a:r>
            <a:r>
              <a:rPr lang="en-US" dirty="0" smtClean="0"/>
              <a:t>This phase contains the communication with the customer to clarify the requirements and expectations.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330" y="2186820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System Design:</a:t>
            </a:r>
            <a:r>
              <a:rPr lang="en-US" dirty="0" smtClean="0"/>
              <a:t> This phase contains the system design and the complete hardware setup and communication setup.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6330" y="3040926"/>
            <a:ext cx="701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Architecture Design:</a:t>
            </a:r>
            <a:r>
              <a:rPr lang="en-US" dirty="0" smtClean="0"/>
              <a:t> This phase contains the architecture design including the layering model of internal module, the data transfer and communication between these internal modules and with outside the world (other system).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6330" y="4449030"/>
            <a:ext cx="701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Module Design:</a:t>
            </a:r>
            <a:r>
              <a:rPr lang="en-US" dirty="0" smtClean="0"/>
              <a:t> This phase contains the detailed design of each module, also know as Low Level Design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A911-7E4A-4E0D-A86D-E4285D7BF9E7}" type="datetime1">
              <a:rPr lang="en-US" smtClean="0"/>
              <a:t>5/31/2023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 !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Theme-Green">
  <a:themeElements>
    <a:clrScheme name="CTC Green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DB04B"/>
      </a:accent1>
      <a:accent2>
        <a:srgbClr val="0E69AF"/>
      </a:accent2>
      <a:accent3>
        <a:srgbClr val="F27023"/>
      </a:accent3>
      <a:accent4>
        <a:srgbClr val="33ABC3"/>
      </a:accent4>
      <a:accent5>
        <a:srgbClr val="FE9700"/>
      </a:accent5>
      <a:accent6>
        <a:srgbClr val="0A4E83"/>
      </a:accent6>
      <a:hlink>
        <a:srgbClr val="23A1FF"/>
      </a:hlink>
      <a:folHlink>
        <a:srgbClr val="323F4F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CTheme-Green" id="{C549051C-7930-4EE6-8341-1B98D6C24A8A}" vid="{18DEA500-D7F3-4DF7-B7FD-C639D861C3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24BC16CD3D42874C74FEAE4B7CBF" ma:contentTypeVersion="6" ma:contentTypeDescription="Create a new document." ma:contentTypeScope="" ma:versionID="f315a82b7c8a96a18afc425a36f95491">
  <xsd:schema xmlns:xsd="http://www.w3.org/2001/XMLSchema" xmlns:xs="http://www.w3.org/2001/XMLSchema" xmlns:p="http://schemas.microsoft.com/office/2006/metadata/properties" xmlns:ns2="ef039d9b-7639-4a63-9d80-68ca27a6af11" xmlns:ns3="ad0bf59e-6d80-4321-bea6-c60a0253fd2f" targetNamespace="http://schemas.microsoft.com/office/2006/metadata/properties" ma:root="true" ma:fieldsID="40fecf07a29a202344d5a7604a879ac9" ns2:_="" ns3:_="">
    <xsd:import namespace="ef039d9b-7639-4a63-9d80-68ca27a6af11"/>
    <xsd:import namespace="ad0bf59e-6d80-4321-bea6-c60a0253f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39d9b-7639-4a63-9d80-68ca27a6a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bf59e-6d80-4321-bea6-c60a0253fd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7F697D-2CA8-4187-80E9-4997FF6AE9BF}"/>
</file>

<file path=customXml/itemProps2.xml><?xml version="1.0" encoding="utf-8"?>
<ds:datastoreItem xmlns:ds="http://schemas.openxmlformats.org/officeDocument/2006/customXml" ds:itemID="{4FE5531A-5E23-4A5B-8888-4090E8FD4E15}"/>
</file>

<file path=customXml/itemProps3.xml><?xml version="1.0" encoding="utf-8"?>
<ds:datastoreItem xmlns:ds="http://schemas.openxmlformats.org/officeDocument/2006/customXml" ds:itemID="{3518F69E-1B8D-4AE5-BED4-60468993DD86}"/>
</file>

<file path=docProps/app.xml><?xml version="1.0" encoding="utf-8"?>
<Properties xmlns="http://schemas.openxmlformats.org/officeDocument/2006/extended-properties" xmlns:vt="http://schemas.openxmlformats.org/officeDocument/2006/docPropsVTypes">
  <Template>CTCTheme-Orange</Template>
  <TotalTime>1228</TotalTime>
  <Words>536</Words>
  <Application>Microsoft Office PowerPoint</Application>
  <PresentationFormat>Widescreen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CTCTheme-Green</vt:lpstr>
      <vt:lpstr>V-MODEL DESIGN PHASE</vt:lpstr>
      <vt:lpstr>Overview V Model</vt:lpstr>
      <vt:lpstr>Design Phase</vt:lpstr>
      <vt:lpstr>Design Phase</vt:lpstr>
      <vt:lpstr>Design Phase</vt:lpstr>
      <vt:lpstr>Design Phase</vt:lpstr>
      <vt:lpstr>Design Phase</vt:lpstr>
      <vt:lpstr>Design Phase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training course &gt;</dc:title>
  <dc:creator>Le Xuan Tung (LDI.TCD)</dc:creator>
  <cp:lastModifiedBy>Nguyen Duc Hai (GAM.DAP1)</cp:lastModifiedBy>
  <cp:revision>167</cp:revision>
  <dcterms:created xsi:type="dcterms:W3CDTF">2020-04-28T08:09:24Z</dcterms:created>
  <dcterms:modified xsi:type="dcterms:W3CDTF">2023-05-31T02:09:35Z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0x01010043ED24BC16CD3D42874C74FEAE4B7CBF</vt:lpwstr>
  </property>
</Properties>
</file>