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6" r:id="rId5"/>
    <p:sldId id="261" r:id="rId6"/>
    <p:sldId id="259" r:id="rId7"/>
    <p:sldId id="262" r:id="rId8"/>
    <p:sldId id="264" r:id="rId9"/>
    <p:sldId id="263" r:id="rId10"/>
    <p:sldId id="270" r:id="rId11"/>
    <p:sldId id="280" r:id="rId12"/>
    <p:sldId id="292" r:id="rId13"/>
    <p:sldId id="266" r:id="rId14"/>
    <p:sldId id="293" r:id="rId15"/>
    <p:sldId id="268" r:id="rId16"/>
    <p:sldId id="297" r:id="rId17"/>
    <p:sldId id="271" r:id="rId18"/>
    <p:sldId id="309" r:id="rId19"/>
    <p:sldId id="273" r:id="rId20"/>
    <p:sldId id="274" r:id="rId21"/>
    <p:sldId id="276" r:id="rId22"/>
    <p:sldId id="278" r:id="rId23"/>
    <p:sldId id="296" r:id="rId24"/>
    <p:sldId id="298" r:id="rId25"/>
    <p:sldId id="300" r:id="rId26"/>
    <p:sldId id="301" r:id="rId27"/>
    <p:sldId id="302" r:id="rId28"/>
    <p:sldId id="303" r:id="rId29"/>
    <p:sldId id="304" r:id="rId30"/>
    <p:sldId id="305" r:id="rId31"/>
    <p:sldId id="306" r:id="rId32"/>
    <p:sldId id="307" r:id="rId33"/>
    <p:sldId id="308" r:id="rId34"/>
    <p:sldId id="310" r:id="rId35"/>
    <p:sldId id="258"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9E133F-949B-4480-944D-89CD1CB03BB0}" v="2" dt="2023-05-10T02:47:11.117"/>
    <p1510:client id="{F1D6587C-5C53-4BE4-8E85-11EF568E2459}" v="1" dt="2023-05-10T03:04:05.0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at Dat (GAM.DAP1)" userId="S::datnt205@fpt.com::db934787-83d6-41d0-ab05-c9f142cef57c" providerId="AD" clId="Web-{F1D6587C-5C53-4BE4-8E85-11EF568E2459}"/>
    <pc:docChg chg="modSld">
      <pc:chgData name="Nguyen Tat Dat (GAM.DAP1)" userId="S::datnt205@fpt.com::db934787-83d6-41d0-ab05-c9f142cef57c" providerId="AD" clId="Web-{F1D6587C-5C53-4BE4-8E85-11EF568E2459}" dt="2023-05-10T03:04:05.004" v="0" actId="1076"/>
      <pc:docMkLst>
        <pc:docMk/>
      </pc:docMkLst>
      <pc:sldChg chg="modSp">
        <pc:chgData name="Nguyen Tat Dat (GAM.DAP1)" userId="S::datnt205@fpt.com::db934787-83d6-41d0-ab05-c9f142cef57c" providerId="AD" clId="Web-{F1D6587C-5C53-4BE4-8E85-11EF568E2459}" dt="2023-05-10T03:04:05.004" v="0" actId="1076"/>
        <pc:sldMkLst>
          <pc:docMk/>
          <pc:sldMk cId="1718582525" sldId="268"/>
        </pc:sldMkLst>
        <pc:spChg chg="mod">
          <ac:chgData name="Nguyen Tat Dat (GAM.DAP1)" userId="S::datnt205@fpt.com::db934787-83d6-41d0-ab05-c9f142cef57c" providerId="AD" clId="Web-{F1D6587C-5C53-4BE4-8E85-11EF568E2459}" dt="2023-05-10T03:04:05.004" v="0" actId="1076"/>
          <ac:spMkLst>
            <pc:docMk/>
            <pc:sldMk cId="1718582525" sldId="268"/>
            <ac:spMk id="8" creationId="{00000000-0000-0000-0000-000000000000}"/>
          </ac:spMkLst>
        </pc:spChg>
      </pc:sldChg>
    </pc:docChg>
  </pc:docChgLst>
  <pc:docChgLst>
    <pc:chgData name="Nguyen Tat Dat (GAM.DAP1)" userId="S::datnt205@fpt.com::db934787-83d6-41d0-ab05-c9f142cef57c" providerId="AD" clId="Web-{C29E133F-949B-4480-944D-89CD1CB03BB0}"/>
    <pc:docChg chg="modSld">
      <pc:chgData name="Nguyen Tat Dat (GAM.DAP1)" userId="S::datnt205@fpt.com::db934787-83d6-41d0-ab05-c9f142cef57c" providerId="AD" clId="Web-{C29E133F-949B-4480-944D-89CD1CB03BB0}" dt="2023-05-10T02:47:11.117" v="1" actId="1076"/>
      <pc:docMkLst>
        <pc:docMk/>
      </pc:docMkLst>
      <pc:sldChg chg="modSp">
        <pc:chgData name="Nguyen Tat Dat (GAM.DAP1)" userId="S::datnt205@fpt.com::db934787-83d6-41d0-ab05-c9f142cef57c" providerId="AD" clId="Web-{C29E133F-949B-4480-944D-89CD1CB03BB0}" dt="2023-05-10T02:47:11.117" v="1" actId="1076"/>
        <pc:sldMkLst>
          <pc:docMk/>
          <pc:sldMk cId="3660793256" sldId="309"/>
        </pc:sldMkLst>
        <pc:spChg chg="mod">
          <ac:chgData name="Nguyen Tat Dat (GAM.DAP1)" userId="S::datnt205@fpt.com::db934787-83d6-41d0-ab05-c9f142cef57c" providerId="AD" clId="Web-{C29E133F-949B-4480-944D-89CD1CB03BB0}" dt="2023-05-10T02:47:11.117" v="1" actId="1076"/>
          <ac:spMkLst>
            <pc:docMk/>
            <pc:sldMk cId="3660793256" sldId="309"/>
            <ac:spMk id="10"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5/9/2023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5/9/2023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Quality: has</a:t>
            </a:r>
            <a:r>
              <a:rPr lang="en-US" baseline="0"/>
              <a:t> some definitions</a:t>
            </a:r>
            <a:endParaRPr lang="en-US"/>
          </a:p>
          <a:p>
            <a:r>
              <a:rPr lang="en-US"/>
              <a:t>zero</a:t>
            </a:r>
            <a:r>
              <a:rPr lang="en-US" baseline="0"/>
              <a:t> defect/ meet </a:t>
            </a:r>
            <a:r>
              <a:rPr lang="en-US" baseline="0" err="1"/>
              <a:t>req</a:t>
            </a:r>
            <a:r>
              <a:rPr lang="en-US" baseline="0"/>
              <a:t>/ fit for use</a:t>
            </a:r>
          </a:p>
        </p:txBody>
      </p:sp>
      <p:sp>
        <p:nvSpPr>
          <p:cNvPr id="4" name="Slide Number Placeholder 3"/>
          <p:cNvSpPr>
            <a:spLocks noGrp="1"/>
          </p:cNvSpPr>
          <p:nvPr>
            <p:ph type="sldNum" sz="quarter" idx="10"/>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3604812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446129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2430985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4202226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21</a:t>
            </a:fld>
            <a:endParaRPr lang="en-US"/>
          </a:p>
        </p:txBody>
      </p:sp>
    </p:spTree>
    <p:extLst>
      <p:ext uri="{BB962C8B-B14F-4D97-AF65-F5344CB8AC3E}">
        <p14:creationId xmlns:p14="http://schemas.microsoft.com/office/powerpoint/2010/main" val="1145546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22</a:t>
            </a:fld>
            <a:endParaRPr lang="en-US"/>
          </a:p>
        </p:txBody>
      </p:sp>
    </p:spTree>
    <p:extLst>
      <p:ext uri="{BB962C8B-B14F-4D97-AF65-F5344CB8AC3E}">
        <p14:creationId xmlns:p14="http://schemas.microsoft.com/office/powerpoint/2010/main" val="4096616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23</a:t>
            </a:fld>
            <a:endParaRPr lang="en-US"/>
          </a:p>
        </p:txBody>
      </p:sp>
    </p:spTree>
    <p:extLst>
      <p:ext uri="{BB962C8B-B14F-4D97-AF65-F5344CB8AC3E}">
        <p14:creationId xmlns:p14="http://schemas.microsoft.com/office/powerpoint/2010/main" val="3515500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24</a:t>
            </a:fld>
            <a:endParaRPr lang="en-US"/>
          </a:p>
        </p:txBody>
      </p:sp>
    </p:spTree>
    <p:extLst>
      <p:ext uri="{BB962C8B-B14F-4D97-AF65-F5344CB8AC3E}">
        <p14:creationId xmlns:p14="http://schemas.microsoft.com/office/powerpoint/2010/main" val="1838324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25</a:t>
            </a:fld>
            <a:endParaRPr lang="en-US"/>
          </a:p>
        </p:txBody>
      </p:sp>
    </p:spTree>
    <p:extLst>
      <p:ext uri="{BB962C8B-B14F-4D97-AF65-F5344CB8AC3E}">
        <p14:creationId xmlns:p14="http://schemas.microsoft.com/office/powerpoint/2010/main" val="1143742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26</a:t>
            </a:fld>
            <a:endParaRPr lang="en-US"/>
          </a:p>
        </p:txBody>
      </p:sp>
    </p:spTree>
    <p:extLst>
      <p:ext uri="{BB962C8B-B14F-4D97-AF65-F5344CB8AC3E}">
        <p14:creationId xmlns:p14="http://schemas.microsoft.com/office/powerpoint/2010/main" val="1535006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27</a:t>
            </a:fld>
            <a:endParaRPr lang="en-US"/>
          </a:p>
        </p:txBody>
      </p:sp>
    </p:spTree>
    <p:extLst>
      <p:ext uri="{BB962C8B-B14F-4D97-AF65-F5344CB8AC3E}">
        <p14:creationId xmlns:p14="http://schemas.microsoft.com/office/powerpoint/2010/main" val="2397606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ASPICE:</a:t>
            </a:r>
            <a:r>
              <a:rPr lang="en-US" baseline="0"/>
              <a:t> </a:t>
            </a:r>
            <a:r>
              <a:rPr lang="vi-VN"/>
              <a:t>là tên gọi chung cho phần thứ 5 của tiêu chuẩn ISO 15504, là một bộ </a:t>
            </a:r>
            <a:r>
              <a:rPr lang="vi-VN" b="1"/>
              <a:t>tài liệu tiêu chuẩn kỹ thuật cho quá trình phát triển phần mềm </a:t>
            </a:r>
            <a:r>
              <a:rPr lang="vi-VN"/>
              <a:t>máy tính và các chức năng quản lý kinh doanh liên quan đến Ô tô</a:t>
            </a:r>
            <a:endParaRPr lang="en-US"/>
          </a:p>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2140532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28</a:t>
            </a:fld>
            <a:endParaRPr lang="en-US"/>
          </a:p>
        </p:txBody>
      </p:sp>
    </p:spTree>
    <p:extLst>
      <p:ext uri="{BB962C8B-B14F-4D97-AF65-F5344CB8AC3E}">
        <p14:creationId xmlns:p14="http://schemas.microsoft.com/office/powerpoint/2010/main" val="3208322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29</a:t>
            </a:fld>
            <a:endParaRPr lang="en-US"/>
          </a:p>
        </p:txBody>
      </p:sp>
    </p:spTree>
    <p:extLst>
      <p:ext uri="{BB962C8B-B14F-4D97-AF65-F5344CB8AC3E}">
        <p14:creationId xmlns:p14="http://schemas.microsoft.com/office/powerpoint/2010/main" val="1495014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30</a:t>
            </a:fld>
            <a:endParaRPr lang="en-US"/>
          </a:p>
        </p:txBody>
      </p:sp>
    </p:spTree>
    <p:extLst>
      <p:ext uri="{BB962C8B-B14F-4D97-AF65-F5344CB8AC3E}">
        <p14:creationId xmlns:p14="http://schemas.microsoft.com/office/powerpoint/2010/main" val="3356270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32</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3944918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err="1"/>
              <a:t>E.g</a:t>
            </a:r>
            <a:r>
              <a:rPr lang="en-US"/>
              <a:t>: For VDA</a:t>
            </a:r>
            <a:r>
              <a:rPr lang="en-US" baseline="0"/>
              <a:t> scope you have 11 processes to apply in your company (MAN.3, SUP.1, SUP.8,9,10, SWE.1,2,3,4,5,6), all 11 processes are assessed as Level 3 -&gt; your company reach the ASPICE L3 certificate of VDA scope.</a:t>
            </a:r>
            <a:endParaRPr lang="en-US"/>
          </a:p>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2345626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4089051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E.g</a:t>
            </a:r>
            <a:r>
              <a:rPr lang="en-US"/>
              <a:t>: For VDA</a:t>
            </a:r>
            <a:r>
              <a:rPr lang="en-US" baseline="0"/>
              <a:t> scope you have 11 processes to apply in your company (MAN.3, SUP.1, SUP.8,9,10, SWE.1,2,3,4,5,6), all 11 processes are assessed as Level 3 -&gt; your company reach the ASPICE L3 certificate of VDA scope.</a:t>
            </a:r>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3342025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3849474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3556850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a:solidFill>
                  <a:schemeClr val="tx1"/>
                </a:solidFill>
                <a:effectLst/>
                <a:latin typeface="+mn-lt"/>
                <a:ea typeface="+mn-ea"/>
                <a:cs typeface="+mn-cs"/>
              </a:rPr>
              <a:t>The top-level comprises all</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system engineering processes organized in a system "V". Depending on the product to be developed</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the corresponding engineering disciplines with their domain-specific processes (e.g. hardware</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engineering HWE, mechanical engineering MEE, or software engineering SWE) can be added to</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the assessment scope. All other processes such as management processes and supporting</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processes are domain-independent and are therefore designed in a way that they can be applied to</a:t>
            </a:r>
            <a:r>
              <a:rPr lang="en-US" sz="1200" b="0" i="0" kern="1200" baseline="0">
                <a:solidFill>
                  <a:schemeClr val="tx1"/>
                </a:solidFill>
                <a:effectLst/>
                <a:latin typeface="+mn-lt"/>
                <a:ea typeface="+mn-ea"/>
                <a:cs typeface="+mn-cs"/>
              </a:rPr>
              <a:t> </a:t>
            </a:r>
            <a:r>
              <a:rPr lang="en-US" sz="1200" b="0" i="0" kern="1200">
                <a:solidFill>
                  <a:schemeClr val="tx1"/>
                </a:solidFill>
                <a:effectLst/>
                <a:latin typeface="+mn-lt"/>
                <a:ea typeface="+mn-ea"/>
                <a:cs typeface="+mn-cs"/>
              </a:rPr>
              <a:t>both the system level and the domain levels.</a:t>
            </a:r>
            <a:r>
              <a:rPr lang="en-US"/>
              <a:t> </a:t>
            </a:r>
          </a:p>
        </p:txBody>
      </p:sp>
      <p:sp>
        <p:nvSpPr>
          <p:cNvPr id="4" name="Slide Number Placeholder 3"/>
          <p:cNvSpPr>
            <a:spLocks noGrp="1"/>
          </p:cNvSpPr>
          <p:nvPr>
            <p:ph type="sldNum" sz="quarter" idx="10"/>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3981645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a:t>Click to edit Master title style</a:t>
            </a:r>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3FBE28-58BC-4486-9A8E-6C1F0E326EAB}" type="datetime1">
              <a:rPr lang="en-US" smtClean="0"/>
              <a:t>5/9/2023</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B28C3-1882-4E84-9C82-23BA74B52008}" type="datetime1">
              <a:rPr lang="en-US" smtClean="0"/>
              <a:t>5/9/2023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B1917-4DD8-41D3-93A0-974B9DFBBCBF}" type="datetime1">
              <a:rPr lang="en-US" smtClean="0"/>
              <a:t>5/9/2023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3BB6E5-7AA4-4C0D-BF97-BDC69083DBC9}" type="datetime1">
              <a:rPr lang="en-US" smtClean="0"/>
              <a:t>5/9/2023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5/9/2023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9A5478-161F-4B28-93E5-DE9BF6B2D5E2}" type="datetime1">
              <a:rPr lang="en-US" smtClean="0"/>
              <a:t>5/9/2023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E38055-F1C9-4AC4-B9E3-476EF82AD4CC}" type="datetime1">
              <a:rPr lang="en-US" smtClean="0"/>
              <a:t>5/9/2023</a:t>
            </a:fld>
            <a:endParaRPr lang="en-US"/>
          </a:p>
        </p:txBody>
      </p:sp>
      <p:sp>
        <p:nvSpPr>
          <p:cNvPr id="8" name="Footer Placeholder 7"/>
          <p:cNvSpPr>
            <a:spLocks noGrp="1"/>
          </p:cNvSpPr>
          <p:nvPr>
            <p:ph type="ftr" sz="quarter" idx="11"/>
          </p:nvPr>
        </p:nvSpPr>
        <p:spPr/>
        <p:txBody>
          <a:bodyPr/>
          <a:lstStyle/>
          <a:p>
            <a:r>
              <a:rPr lang="en-US"/>
              <a:t>©FPT SOFTWARE - Corporate Training Center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D9E8B6-A1D4-4191-8D54-A8260B6A1972}" type="datetime1">
              <a:rPr lang="en-US" smtClean="0"/>
              <a:t>5/9/2023</a:t>
            </a:fld>
            <a:endParaRPr lang="en-US"/>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5/9/2023</a:t>
            </a:fld>
            <a:endParaRPr lang="en-US"/>
          </a:p>
        </p:txBody>
      </p:sp>
      <p:sp>
        <p:nvSpPr>
          <p:cNvPr id="3" name="Footer Placeholder 2"/>
          <p:cNvSpPr>
            <a:spLocks noGrp="1"/>
          </p:cNvSpPr>
          <p:nvPr>
            <p:ph type="ftr" sz="quarter" idx="11"/>
          </p:nvPr>
        </p:nvSpPr>
        <p:spPr/>
        <p:txBody>
          <a:bodyPr/>
          <a:lstStyle/>
          <a:p>
            <a:r>
              <a:rPr lang="en-US"/>
              <a:t>©FPT SOFTWARE - Corporate Training Center - Internal Use</a:t>
            </a:r>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76325"/>
            <a:ext cx="5111750" cy="35182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5/9/2023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5938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5/9/2023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5/9/2023</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©FPT SOFTWARE - Corporate Training Center - Internal Use</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1.png"/><Relationship Id="rId7"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30.png"/><Relationship Id="rId10"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2.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1.png"/><Relationship Id="rId7"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2.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s://qms.fsoft.com.vn/#/" TargetMode="External"/><Relationship Id="rId5" Type="http://schemas.openxmlformats.org/officeDocument/2006/relationships/image" Target="../media/image34.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9346" y="618908"/>
            <a:ext cx="6251315" cy="1015920"/>
          </a:xfrm>
        </p:spPr>
        <p:txBody>
          <a:bodyPr>
            <a:normAutofit/>
          </a:bodyPr>
          <a:lstStyle/>
          <a:p>
            <a:pPr algn="l"/>
            <a:r>
              <a:rPr lang="en-US"/>
              <a:t>Automotive SPICE AWARENESS</a:t>
            </a:r>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Tree>
    <p:extLst>
      <p:ext uri="{BB962C8B-B14F-4D97-AF65-F5344CB8AC3E}">
        <p14:creationId xmlns:p14="http://schemas.microsoft.com/office/powerpoint/2010/main" val="342621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ASPICE – process dimension *</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pic>
        <p:nvPicPr>
          <p:cNvPr id="6" name="Picture 2"/>
          <p:cNvPicPr>
            <a:picLocks noChangeAspect="1" noChangeArrowheads="1"/>
          </p:cNvPicPr>
          <p:nvPr/>
        </p:nvPicPr>
        <p:blipFill>
          <a:blip r:embed="rId3" cstate="print"/>
          <a:srcRect/>
          <a:stretch>
            <a:fillRect/>
          </a:stretch>
        </p:blipFill>
        <p:spPr bwMode="auto">
          <a:xfrm>
            <a:off x="1607872" y="769435"/>
            <a:ext cx="4932335" cy="2959401"/>
          </a:xfrm>
          <a:prstGeom prst="rect">
            <a:avLst/>
          </a:prstGeom>
          <a:solidFill>
            <a:srgbClr val="FF0000"/>
          </a:solidFill>
          <a:ln>
            <a:headEnd/>
            <a:tailEnd/>
          </a:ln>
        </p:spPr>
        <p:style>
          <a:lnRef idx="2">
            <a:schemeClr val="accent6"/>
          </a:lnRef>
          <a:fillRef idx="1">
            <a:schemeClr val="lt1"/>
          </a:fillRef>
          <a:effectRef idx="0">
            <a:schemeClr val="accent6"/>
          </a:effectRef>
          <a:fontRef idx="minor">
            <a:schemeClr val="dk1"/>
          </a:fontRef>
        </p:style>
      </p:pic>
      <p:cxnSp>
        <p:nvCxnSpPr>
          <p:cNvPr id="30" name="Straight Connector 29"/>
          <p:cNvCxnSpPr/>
          <p:nvPr/>
        </p:nvCxnSpPr>
        <p:spPr>
          <a:xfrm flipV="1">
            <a:off x="1687417" y="3262189"/>
            <a:ext cx="2" cy="248706"/>
          </a:xfrm>
          <a:prstGeom prst="line">
            <a:avLst/>
          </a:prstGeom>
          <a:ln w="25400">
            <a:solidFill>
              <a:srgbClr val="0000CC"/>
            </a:solidFill>
            <a:prstDash val="lgDashDot"/>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07872" y="4067651"/>
            <a:ext cx="3966696" cy="523220"/>
          </a:xfrm>
          <a:prstGeom prst="rect">
            <a:avLst/>
          </a:prstGeom>
          <a:noFill/>
        </p:spPr>
        <p:txBody>
          <a:bodyPr wrap="square" rtlCol="0">
            <a:spAutoFit/>
          </a:bodyPr>
          <a:lstStyle/>
          <a:p>
            <a:r>
              <a:rPr lang="en-US" sz="1400">
                <a:solidFill>
                  <a:srgbClr val="FF0000"/>
                </a:solidFill>
              </a:rPr>
              <a:t>Red frame= Processes of VDA scope</a:t>
            </a:r>
          </a:p>
          <a:p>
            <a:r>
              <a:rPr lang="en-US" sz="1400">
                <a:solidFill>
                  <a:srgbClr val="0070C0"/>
                </a:solidFill>
              </a:rPr>
              <a:t>Sys.1~Sys.5, ACQ.4 is out of scope of FSOFT/GAM</a:t>
            </a:r>
          </a:p>
        </p:txBody>
      </p:sp>
      <p:sp>
        <p:nvSpPr>
          <p:cNvPr id="32" name="Rounded Rectangle 31"/>
          <p:cNvSpPr/>
          <p:nvPr/>
        </p:nvSpPr>
        <p:spPr>
          <a:xfrm>
            <a:off x="2577648" y="1916952"/>
            <a:ext cx="2980644" cy="848719"/>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 name="Rounded Rectangle 32"/>
          <p:cNvSpPr/>
          <p:nvPr/>
        </p:nvSpPr>
        <p:spPr>
          <a:xfrm>
            <a:off x="4305300" y="1189693"/>
            <a:ext cx="1085850" cy="541752"/>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 name="Rounded Rectangle 33"/>
          <p:cNvSpPr/>
          <p:nvPr/>
        </p:nvSpPr>
        <p:spPr>
          <a:xfrm>
            <a:off x="2714624" y="1205793"/>
            <a:ext cx="1025073" cy="541752"/>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 name="Rounded Rectangle 35"/>
          <p:cNvSpPr/>
          <p:nvPr/>
        </p:nvSpPr>
        <p:spPr>
          <a:xfrm>
            <a:off x="5712454" y="996117"/>
            <a:ext cx="840746" cy="252655"/>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 name="Rounded Rectangle 37"/>
          <p:cNvSpPr/>
          <p:nvPr/>
        </p:nvSpPr>
        <p:spPr>
          <a:xfrm>
            <a:off x="1607872" y="1217911"/>
            <a:ext cx="840746" cy="252655"/>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9" name="Rounded Rectangle 38"/>
          <p:cNvSpPr/>
          <p:nvPr/>
        </p:nvSpPr>
        <p:spPr>
          <a:xfrm>
            <a:off x="2541094" y="3251553"/>
            <a:ext cx="2297606" cy="252655"/>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0" name="Rounded Rectangle 39"/>
          <p:cNvSpPr/>
          <p:nvPr/>
        </p:nvSpPr>
        <p:spPr>
          <a:xfrm>
            <a:off x="2507305" y="2968428"/>
            <a:ext cx="840746" cy="252655"/>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26289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ASPICE – Capability dimension *</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pic>
        <p:nvPicPr>
          <p:cNvPr id="3" name="Picture 2"/>
          <p:cNvPicPr>
            <a:picLocks noChangeAspect="1"/>
          </p:cNvPicPr>
          <p:nvPr/>
        </p:nvPicPr>
        <p:blipFill>
          <a:blip r:embed="rId3"/>
          <a:stretch>
            <a:fillRect/>
          </a:stretch>
        </p:blipFill>
        <p:spPr>
          <a:xfrm>
            <a:off x="312717" y="709613"/>
            <a:ext cx="7924800" cy="4057650"/>
          </a:xfrm>
          <a:prstGeom prst="rect">
            <a:avLst/>
          </a:prstGeom>
        </p:spPr>
      </p:pic>
    </p:spTree>
    <p:extLst>
      <p:ext uri="{BB962C8B-B14F-4D97-AF65-F5344CB8AC3E}">
        <p14:creationId xmlns:p14="http://schemas.microsoft.com/office/powerpoint/2010/main" val="49157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57200" y="644057"/>
            <a:ext cx="7143750" cy="4019550"/>
          </a:xfrm>
          <a:prstGeom prst="rect">
            <a:avLst/>
          </a:prstGeom>
        </p:spPr>
      </p:pic>
      <p:sp>
        <p:nvSpPr>
          <p:cNvPr id="2" name="Title 1"/>
          <p:cNvSpPr>
            <a:spLocks noGrp="1"/>
          </p:cNvSpPr>
          <p:nvPr>
            <p:ph type="title"/>
          </p:nvPr>
        </p:nvSpPr>
        <p:spPr/>
        <p:txBody>
          <a:bodyPr/>
          <a:lstStyle/>
          <a:p>
            <a:r>
              <a:rPr lang="en-US"/>
              <a:t>ASPICE – 2 dimension view</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
        <p:nvSpPr>
          <p:cNvPr id="8" name="Rectangle 12"/>
          <p:cNvSpPr>
            <a:spLocks noChangeArrowheads="1"/>
          </p:cNvSpPr>
          <p:nvPr/>
        </p:nvSpPr>
        <p:spPr bwMode="auto">
          <a:xfrm>
            <a:off x="821872" y="3110507"/>
            <a:ext cx="3305186" cy="1323439"/>
          </a:xfrm>
          <a:prstGeom prst="rect">
            <a:avLst/>
          </a:prstGeom>
          <a:noFill/>
          <a:ln w="9525">
            <a:noFill/>
            <a:miter lim="800000"/>
            <a:headEnd/>
            <a:tailEnd/>
          </a:ln>
        </p:spPr>
        <p:txBody>
          <a:bodyPr wrap="square" anchor="ctr">
            <a:spAutoFit/>
          </a:bodyPr>
          <a:lstStyle/>
          <a:p>
            <a:r>
              <a:rPr lang="en-US" sz="1600" b="1">
                <a:solidFill>
                  <a:srgbClr val="FF0000"/>
                </a:solidFill>
                <a:latin typeface="Arial" pitchFamily="34" charset="0"/>
                <a:cs typeface="Arial" pitchFamily="34" charset="0"/>
              </a:rPr>
              <a:t>If you want to reach the appropriate level of maturity, you must put all your processed under the corresponding level.</a:t>
            </a:r>
          </a:p>
        </p:txBody>
      </p:sp>
    </p:spTree>
    <p:extLst>
      <p:ext uri="{BB962C8B-B14F-4D97-AF65-F5344CB8AC3E}">
        <p14:creationId xmlns:p14="http://schemas.microsoft.com/office/powerpoint/2010/main" val="171858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ASPICE – Process interaction</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grpSp>
        <p:nvGrpSpPr>
          <p:cNvPr id="54" name="Group 53"/>
          <p:cNvGrpSpPr/>
          <p:nvPr/>
        </p:nvGrpSpPr>
        <p:grpSpPr>
          <a:xfrm>
            <a:off x="649471" y="1598302"/>
            <a:ext cx="3161191" cy="1939825"/>
            <a:chOff x="1038669" y="1037625"/>
            <a:chExt cx="3161191" cy="1939825"/>
          </a:xfrm>
        </p:grpSpPr>
        <p:sp>
          <p:nvSpPr>
            <p:cNvPr id="52" name="Rectangle 51"/>
            <p:cNvSpPr/>
            <p:nvPr/>
          </p:nvSpPr>
          <p:spPr>
            <a:xfrm>
              <a:off x="1038669" y="1386487"/>
              <a:ext cx="411106" cy="1222428"/>
            </a:xfrm>
            <a:prstGeom prst="rect">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040392" y="2615386"/>
              <a:ext cx="3030279" cy="333089"/>
            </a:xfrm>
            <a:prstGeom prst="rect">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1041023" y="1037625"/>
              <a:ext cx="3030279" cy="333089"/>
            </a:xfrm>
            <a:prstGeom prst="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465118" y="1381347"/>
              <a:ext cx="2182091" cy="12267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58636" y="1444336"/>
              <a:ext cx="426028" cy="2182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771650" y="1844475"/>
              <a:ext cx="426028" cy="2182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984664" y="2244615"/>
              <a:ext cx="426028" cy="2182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563092" y="2244615"/>
              <a:ext cx="426028" cy="2182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776106" y="1844475"/>
              <a:ext cx="426028" cy="2182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989120" y="1422911"/>
              <a:ext cx="426028" cy="2182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7" idx="2"/>
              <a:endCxn id="8" idx="0"/>
            </p:cNvCxnSpPr>
            <p:nvPr/>
          </p:nvCxnSpPr>
          <p:spPr>
            <a:xfrm>
              <a:off x="1771650" y="1662545"/>
              <a:ext cx="213014" cy="1819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2"/>
              <a:endCxn id="9" idx="0"/>
            </p:cNvCxnSpPr>
            <p:nvPr/>
          </p:nvCxnSpPr>
          <p:spPr>
            <a:xfrm>
              <a:off x="1984664" y="2062684"/>
              <a:ext cx="213014" cy="1819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1" idx="0"/>
              <a:endCxn id="12" idx="2"/>
            </p:cNvCxnSpPr>
            <p:nvPr/>
          </p:nvCxnSpPr>
          <p:spPr>
            <a:xfrm flipV="1">
              <a:off x="2989120" y="1641120"/>
              <a:ext cx="213014" cy="2033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0" idx="0"/>
              <a:endCxn id="11" idx="2"/>
            </p:cNvCxnSpPr>
            <p:nvPr/>
          </p:nvCxnSpPr>
          <p:spPr>
            <a:xfrm flipV="1">
              <a:off x="2776106" y="2062684"/>
              <a:ext cx="213014" cy="1819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9" idx="3"/>
              <a:endCxn id="10" idx="1"/>
            </p:cNvCxnSpPr>
            <p:nvPr/>
          </p:nvCxnSpPr>
          <p:spPr>
            <a:xfrm>
              <a:off x="2410692" y="2353720"/>
              <a:ext cx="152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140539" y="1459219"/>
              <a:ext cx="1071129" cy="400110"/>
            </a:xfrm>
            <a:prstGeom prst="rect">
              <a:avLst/>
            </a:prstGeom>
            <a:noFill/>
          </p:spPr>
          <p:txBody>
            <a:bodyPr wrap="square" rtlCol="0">
              <a:spAutoFit/>
            </a:bodyPr>
            <a:lstStyle/>
            <a:p>
              <a:r>
                <a:rPr lang="en-US" sz="1000"/>
                <a:t>Software Engineering</a:t>
              </a:r>
            </a:p>
          </p:txBody>
        </p:sp>
        <p:cxnSp>
          <p:nvCxnSpPr>
            <p:cNvPr id="34" name="Straight Connector 33"/>
            <p:cNvCxnSpPr/>
            <p:nvPr/>
          </p:nvCxnSpPr>
          <p:spPr>
            <a:xfrm flipH="1">
              <a:off x="1041991" y="1392777"/>
              <a:ext cx="423127"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1041991" y="1381347"/>
              <a:ext cx="0" cy="1531974"/>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1041991" y="2934587"/>
              <a:ext cx="3030279"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3649143" y="2608118"/>
              <a:ext cx="423127"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4072270" y="2630978"/>
              <a:ext cx="0" cy="305203"/>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1041991" y="1065511"/>
              <a:ext cx="0" cy="305203"/>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1041024" y="1065511"/>
              <a:ext cx="3031246"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4071302" y="1065511"/>
              <a:ext cx="0" cy="1531974"/>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1465118" y="2608118"/>
              <a:ext cx="2447663" cy="369332"/>
            </a:xfrm>
            <a:prstGeom prst="rect">
              <a:avLst/>
            </a:prstGeom>
            <a:noFill/>
          </p:spPr>
          <p:txBody>
            <a:bodyPr wrap="square" rtlCol="0">
              <a:spAutoFit/>
            </a:bodyPr>
            <a:lstStyle/>
            <a:p>
              <a:r>
                <a:rPr lang="en-US"/>
                <a:t>Project Management</a:t>
              </a:r>
            </a:p>
          </p:txBody>
        </p:sp>
        <p:sp>
          <p:nvSpPr>
            <p:cNvPr id="48" name="TextBox 47"/>
            <p:cNvSpPr txBox="1"/>
            <p:nvPr/>
          </p:nvSpPr>
          <p:spPr>
            <a:xfrm>
              <a:off x="1158949" y="1037625"/>
              <a:ext cx="3040911" cy="369332"/>
            </a:xfrm>
            <a:prstGeom prst="rect">
              <a:avLst/>
            </a:prstGeom>
            <a:noFill/>
          </p:spPr>
          <p:txBody>
            <a:bodyPr wrap="square" rtlCol="0">
              <a:spAutoFit/>
            </a:bodyPr>
            <a:lstStyle/>
            <a:p>
              <a:r>
                <a:rPr lang="en-US"/>
                <a:t>Support (QA, CM, PRM, CRM)</a:t>
              </a:r>
            </a:p>
          </p:txBody>
        </p:sp>
        <p:sp>
          <p:nvSpPr>
            <p:cNvPr id="51" name="Rectangle 50"/>
            <p:cNvSpPr/>
            <p:nvPr/>
          </p:nvSpPr>
          <p:spPr>
            <a:xfrm>
              <a:off x="3649144" y="1370714"/>
              <a:ext cx="411106" cy="1222428"/>
            </a:xfrm>
            <a:prstGeom prst="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Rectangle 12"/>
          <p:cNvSpPr>
            <a:spLocks noChangeArrowheads="1"/>
          </p:cNvSpPr>
          <p:nvPr/>
        </p:nvSpPr>
        <p:spPr bwMode="auto">
          <a:xfrm>
            <a:off x="3990908" y="735390"/>
            <a:ext cx="4988853" cy="4031873"/>
          </a:xfrm>
          <a:prstGeom prst="rect">
            <a:avLst/>
          </a:prstGeom>
          <a:noFill/>
          <a:ln w="9525">
            <a:noFill/>
            <a:miter lim="800000"/>
            <a:headEnd/>
            <a:tailEnd/>
          </a:ln>
        </p:spPr>
        <p:txBody>
          <a:bodyPr wrap="square" anchor="ctr">
            <a:spAutoFit/>
          </a:bodyPr>
          <a:lstStyle/>
          <a:p>
            <a:r>
              <a:rPr lang="en-US" sz="1600" b="1">
                <a:latin typeface="Arial" pitchFamily="34" charset="0"/>
                <a:cs typeface="Arial" pitchFamily="34" charset="0"/>
              </a:rPr>
              <a:t>- All processes are planned, monitored and adjusted following Project Management procedure include PM activities themselves.</a:t>
            </a:r>
          </a:p>
          <a:p>
            <a:r>
              <a:rPr lang="en-US" sz="1600" b="1">
                <a:latin typeface="Arial" pitchFamily="34" charset="0"/>
                <a:cs typeface="Arial" pitchFamily="34" charset="0"/>
              </a:rPr>
              <a:t>- All processes quality are verified following Quality Assurance procedure include QA activities themselves.</a:t>
            </a:r>
          </a:p>
          <a:p>
            <a:r>
              <a:rPr lang="en-US" sz="1600" b="1">
                <a:latin typeface="Arial" pitchFamily="34" charset="0"/>
                <a:cs typeface="Arial" pitchFamily="34" charset="0"/>
              </a:rPr>
              <a:t>- All processes products are put under control of Configuration Management process include CM products themselves.</a:t>
            </a:r>
          </a:p>
          <a:p>
            <a:r>
              <a:rPr lang="en-US" sz="1600" b="1">
                <a:latin typeface="Arial" pitchFamily="34" charset="0"/>
                <a:cs typeface="Arial" pitchFamily="34" charset="0"/>
              </a:rPr>
              <a:t>- All processes non-conformances are put under control of Problem Resolution Management include this process’ non-conformances themselves.</a:t>
            </a:r>
          </a:p>
          <a:p>
            <a:r>
              <a:rPr lang="en-US" sz="1600" b="1">
                <a:latin typeface="Arial" pitchFamily="34" charset="0"/>
                <a:cs typeface="Arial" pitchFamily="34" charset="0"/>
              </a:rPr>
              <a:t>- All changes are put under control of Change Request Management include this process’ changes themselves.</a:t>
            </a:r>
          </a:p>
        </p:txBody>
      </p:sp>
    </p:spTree>
    <p:extLst>
      <p:ext uri="{BB962C8B-B14F-4D97-AF65-F5344CB8AC3E}">
        <p14:creationId xmlns:p14="http://schemas.microsoft.com/office/powerpoint/2010/main" val="186485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ASPICE – terms and definitions*</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
        <p:nvSpPr>
          <p:cNvPr id="6" name="Content Placeholder 5"/>
          <p:cNvSpPr>
            <a:spLocks noGrp="1"/>
          </p:cNvSpPr>
          <p:nvPr>
            <p:ph idx="1"/>
          </p:nvPr>
        </p:nvSpPr>
        <p:spPr>
          <a:xfrm>
            <a:off x="268632" y="846860"/>
            <a:ext cx="4100168" cy="1157654"/>
          </a:xfrm>
        </p:spPr>
        <p:txBody>
          <a:bodyPr>
            <a:normAutofit fontScale="40000" lnSpcReduction="20000"/>
          </a:bodyPr>
          <a:lstStyle/>
          <a:p>
            <a:r>
              <a:rPr lang="en-US"/>
              <a:t>Rating: rating is a measurement framework to measure the process capability by using defined rating scale with an option for refinement, different rating methods and different aggregation methods depending on the class of the assessment</a:t>
            </a:r>
          </a:p>
        </p:txBody>
      </p:sp>
      <p:pic>
        <p:nvPicPr>
          <p:cNvPr id="3" name="Picture 2"/>
          <p:cNvPicPr>
            <a:picLocks noChangeAspect="1"/>
          </p:cNvPicPr>
          <p:nvPr/>
        </p:nvPicPr>
        <p:blipFill>
          <a:blip r:embed="rId3"/>
          <a:stretch>
            <a:fillRect/>
          </a:stretch>
        </p:blipFill>
        <p:spPr>
          <a:xfrm>
            <a:off x="79664" y="2870302"/>
            <a:ext cx="4658590" cy="1856517"/>
          </a:xfrm>
          <a:prstGeom prst="rect">
            <a:avLst/>
          </a:prstGeom>
        </p:spPr>
      </p:pic>
      <p:pic>
        <p:nvPicPr>
          <p:cNvPr id="7" name="Picture 6"/>
          <p:cNvPicPr>
            <a:picLocks noChangeAspect="1"/>
          </p:cNvPicPr>
          <p:nvPr/>
        </p:nvPicPr>
        <p:blipFill>
          <a:blip r:embed="rId4"/>
          <a:stretch>
            <a:fillRect/>
          </a:stretch>
        </p:blipFill>
        <p:spPr>
          <a:xfrm>
            <a:off x="5256743" y="3106882"/>
            <a:ext cx="3869683" cy="1393934"/>
          </a:xfrm>
          <a:prstGeom prst="rect">
            <a:avLst/>
          </a:prstGeom>
        </p:spPr>
      </p:pic>
      <p:sp>
        <p:nvSpPr>
          <p:cNvPr id="8" name="Equal 7"/>
          <p:cNvSpPr/>
          <p:nvPr/>
        </p:nvSpPr>
        <p:spPr>
          <a:xfrm>
            <a:off x="4759278" y="3564082"/>
            <a:ext cx="405246" cy="457200"/>
          </a:xfrm>
          <a:prstGeom prst="math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Content Placeholder 5"/>
          <p:cNvSpPr txBox="1">
            <a:spLocks/>
          </p:cNvSpPr>
          <p:nvPr/>
        </p:nvSpPr>
        <p:spPr>
          <a:xfrm>
            <a:off x="257999" y="1868504"/>
            <a:ext cx="8229600" cy="48129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Rating scale</a:t>
            </a:r>
          </a:p>
        </p:txBody>
      </p:sp>
      <p:pic>
        <p:nvPicPr>
          <p:cNvPr id="10" name="Picture 9"/>
          <p:cNvPicPr>
            <a:picLocks noChangeAspect="1"/>
          </p:cNvPicPr>
          <p:nvPr/>
        </p:nvPicPr>
        <p:blipFill>
          <a:blip r:embed="rId5"/>
          <a:stretch>
            <a:fillRect/>
          </a:stretch>
        </p:blipFill>
        <p:spPr>
          <a:xfrm>
            <a:off x="4759279" y="644057"/>
            <a:ext cx="4367148" cy="2226245"/>
          </a:xfrm>
          <a:prstGeom prst="rect">
            <a:avLst/>
          </a:prstGeom>
        </p:spPr>
      </p:pic>
    </p:spTree>
    <p:extLst>
      <p:ext uri="{BB962C8B-B14F-4D97-AF65-F5344CB8AC3E}">
        <p14:creationId xmlns:p14="http://schemas.microsoft.com/office/powerpoint/2010/main" val="2243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ASPICE – terms and definitions</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
        <p:nvSpPr>
          <p:cNvPr id="6" name="Content Placeholder 5"/>
          <p:cNvSpPr>
            <a:spLocks noGrp="1"/>
          </p:cNvSpPr>
          <p:nvPr>
            <p:ph idx="1"/>
          </p:nvPr>
        </p:nvSpPr>
        <p:spPr>
          <a:xfrm>
            <a:off x="273827" y="690817"/>
            <a:ext cx="4401043" cy="514349"/>
          </a:xfrm>
        </p:spPr>
        <p:txBody>
          <a:bodyPr>
            <a:normAutofit fontScale="92500" lnSpcReduction="10000"/>
          </a:bodyPr>
          <a:lstStyle/>
          <a:p>
            <a:r>
              <a:rPr lang="en-US"/>
              <a:t>Process reference model</a:t>
            </a:r>
          </a:p>
          <a:p>
            <a:endParaRPr lang="en-US"/>
          </a:p>
        </p:txBody>
      </p:sp>
      <p:sp>
        <p:nvSpPr>
          <p:cNvPr id="8" name="Content Placeholder 5"/>
          <p:cNvSpPr txBox="1">
            <a:spLocks/>
          </p:cNvSpPr>
          <p:nvPr/>
        </p:nvSpPr>
        <p:spPr>
          <a:xfrm>
            <a:off x="6668248" y="736432"/>
            <a:ext cx="3367292" cy="265580"/>
          </a:xfrm>
          <a:prstGeom prst="rect">
            <a:avLst/>
          </a:prstGeom>
        </p:spPr>
        <p:txBody>
          <a:bodyPr vert="horz" lIns="91440" tIns="45720" rIns="91440" bIns="45720" rtlCol="0">
            <a:normAutofit fontScale="4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solidFill>
                  <a:srgbClr val="FF0000"/>
                </a:solidFill>
              </a:rPr>
              <a:t>* source: ASPICE_PAM_v3.0</a:t>
            </a:r>
          </a:p>
        </p:txBody>
      </p:sp>
      <p:sp>
        <p:nvSpPr>
          <p:cNvPr id="10" name="Explosion 2 9"/>
          <p:cNvSpPr/>
          <p:nvPr/>
        </p:nvSpPr>
        <p:spPr>
          <a:xfrm rot="1880032">
            <a:off x="7285597" y="1022494"/>
            <a:ext cx="2132591" cy="1282914"/>
          </a:xfrm>
          <a:prstGeom prst="irregularSeal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Sample</a:t>
            </a:r>
          </a:p>
        </p:txBody>
      </p:sp>
      <p:pic>
        <p:nvPicPr>
          <p:cNvPr id="7" name="Picture 6"/>
          <p:cNvPicPr>
            <a:picLocks noChangeAspect="1"/>
          </p:cNvPicPr>
          <p:nvPr/>
        </p:nvPicPr>
        <p:blipFill>
          <a:blip r:embed="rId3"/>
          <a:stretch>
            <a:fillRect/>
          </a:stretch>
        </p:blipFill>
        <p:spPr>
          <a:xfrm>
            <a:off x="778305" y="1151852"/>
            <a:ext cx="3261803" cy="3964175"/>
          </a:xfrm>
          <a:prstGeom prst="rect">
            <a:avLst/>
          </a:prstGeom>
        </p:spPr>
      </p:pic>
      <p:pic>
        <p:nvPicPr>
          <p:cNvPr id="11" name="Picture 10"/>
          <p:cNvPicPr>
            <a:picLocks noChangeAspect="1"/>
          </p:cNvPicPr>
          <p:nvPr/>
        </p:nvPicPr>
        <p:blipFill>
          <a:blip r:embed="rId4"/>
          <a:stretch>
            <a:fillRect/>
          </a:stretch>
        </p:blipFill>
        <p:spPr>
          <a:xfrm>
            <a:off x="4235688" y="1151853"/>
            <a:ext cx="3245602" cy="3889254"/>
          </a:xfrm>
          <a:prstGeom prst="rect">
            <a:avLst/>
          </a:prstGeom>
        </p:spPr>
      </p:pic>
    </p:spTree>
    <p:extLst>
      <p:ext uri="{BB962C8B-B14F-4D97-AF65-F5344CB8AC3E}">
        <p14:creationId xmlns:p14="http://schemas.microsoft.com/office/powerpoint/2010/main" val="3660793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667307" y="779662"/>
            <a:ext cx="6702163" cy="3851996"/>
          </a:xfrm>
          <a:prstGeom prst="rect">
            <a:avLst/>
          </a:prstGeom>
        </p:spPr>
      </p:pic>
      <p:sp>
        <p:nvSpPr>
          <p:cNvPr id="2" name="Title 1"/>
          <p:cNvSpPr>
            <a:spLocks noGrp="1"/>
          </p:cNvSpPr>
          <p:nvPr>
            <p:ph type="title"/>
          </p:nvPr>
        </p:nvSpPr>
        <p:spPr/>
        <p:txBody>
          <a:bodyPr/>
          <a:lstStyle/>
          <a:p>
            <a:r>
              <a:rPr lang="en-US"/>
              <a:t>ASPICE – terms and definitions</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
        <p:nvSpPr>
          <p:cNvPr id="6" name="Content Placeholder 5"/>
          <p:cNvSpPr>
            <a:spLocks noGrp="1"/>
          </p:cNvSpPr>
          <p:nvPr>
            <p:ph idx="1"/>
          </p:nvPr>
        </p:nvSpPr>
        <p:spPr>
          <a:xfrm>
            <a:off x="268632" y="690817"/>
            <a:ext cx="3565613" cy="514349"/>
          </a:xfrm>
        </p:spPr>
        <p:txBody>
          <a:bodyPr>
            <a:normAutofit fontScale="92500" lnSpcReduction="10000"/>
          </a:bodyPr>
          <a:lstStyle/>
          <a:p>
            <a:r>
              <a:rPr lang="en-US"/>
              <a:t>“Plug-in” concept</a:t>
            </a:r>
          </a:p>
          <a:p>
            <a:endParaRPr lang="en-US"/>
          </a:p>
        </p:txBody>
      </p:sp>
      <p:sp>
        <p:nvSpPr>
          <p:cNvPr id="8" name="Content Placeholder 5"/>
          <p:cNvSpPr txBox="1">
            <a:spLocks/>
          </p:cNvSpPr>
          <p:nvPr/>
        </p:nvSpPr>
        <p:spPr>
          <a:xfrm>
            <a:off x="758938" y="4587713"/>
            <a:ext cx="1454727" cy="265580"/>
          </a:xfrm>
          <a:prstGeom prst="rect">
            <a:avLst/>
          </a:prstGeom>
        </p:spPr>
        <p:txBody>
          <a:bodyPr vert="horz" lIns="91440" tIns="45720" rIns="91440" bIns="45720" rtlCol="0">
            <a:normAutofit fontScale="4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solidFill>
                  <a:srgbClr val="FF0000"/>
                </a:solidFill>
              </a:rPr>
              <a:t>* source: </a:t>
            </a:r>
            <a:r>
              <a:rPr lang="en-US" err="1">
                <a:solidFill>
                  <a:srgbClr val="FF0000"/>
                </a:solidFill>
              </a:rPr>
              <a:t>intacts</a:t>
            </a:r>
            <a:endParaRPr lang="en-US">
              <a:solidFill>
                <a:srgbClr val="FF0000"/>
              </a:solidFill>
            </a:endParaRPr>
          </a:p>
        </p:txBody>
      </p:sp>
    </p:spTree>
    <p:extLst>
      <p:ext uri="{BB962C8B-B14F-4D97-AF65-F5344CB8AC3E}">
        <p14:creationId xmlns:p14="http://schemas.microsoft.com/office/powerpoint/2010/main" val="133667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ASPICE – terms and definitions</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sp>
        <p:nvSpPr>
          <p:cNvPr id="6" name="Content Placeholder 5"/>
          <p:cNvSpPr>
            <a:spLocks noGrp="1"/>
          </p:cNvSpPr>
          <p:nvPr>
            <p:ph idx="1"/>
          </p:nvPr>
        </p:nvSpPr>
        <p:spPr>
          <a:xfrm>
            <a:off x="268632" y="690817"/>
            <a:ext cx="3565613" cy="514349"/>
          </a:xfrm>
        </p:spPr>
        <p:txBody>
          <a:bodyPr>
            <a:normAutofit fontScale="92500" lnSpcReduction="10000"/>
          </a:bodyPr>
          <a:lstStyle/>
          <a:p>
            <a:r>
              <a:rPr lang="en-US"/>
              <a:t>Tip of the V *</a:t>
            </a:r>
          </a:p>
          <a:p>
            <a:endParaRPr lang="en-US"/>
          </a:p>
        </p:txBody>
      </p:sp>
      <p:sp>
        <p:nvSpPr>
          <p:cNvPr id="8" name="Content Placeholder 5"/>
          <p:cNvSpPr txBox="1">
            <a:spLocks/>
          </p:cNvSpPr>
          <p:nvPr/>
        </p:nvSpPr>
        <p:spPr>
          <a:xfrm>
            <a:off x="758938" y="4587713"/>
            <a:ext cx="1454727" cy="265580"/>
          </a:xfrm>
          <a:prstGeom prst="rect">
            <a:avLst/>
          </a:prstGeom>
        </p:spPr>
        <p:txBody>
          <a:bodyPr vert="horz" lIns="91440" tIns="45720" rIns="91440" bIns="45720" rtlCol="0">
            <a:normAutofit fontScale="4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solidFill>
                  <a:srgbClr val="FF0000"/>
                </a:solidFill>
              </a:rPr>
              <a:t>* source: </a:t>
            </a:r>
            <a:r>
              <a:rPr lang="en-US" err="1">
                <a:solidFill>
                  <a:srgbClr val="FF0000"/>
                </a:solidFill>
              </a:rPr>
              <a:t>intacts</a:t>
            </a:r>
            <a:endParaRPr lang="en-US">
              <a:solidFill>
                <a:srgbClr val="FF0000"/>
              </a:solidFill>
            </a:endParaRPr>
          </a:p>
        </p:txBody>
      </p:sp>
      <p:pic>
        <p:nvPicPr>
          <p:cNvPr id="7" name="Picture 6"/>
          <p:cNvPicPr>
            <a:picLocks noChangeAspect="1"/>
          </p:cNvPicPr>
          <p:nvPr/>
        </p:nvPicPr>
        <p:blipFill>
          <a:blip r:embed="rId3"/>
          <a:stretch>
            <a:fillRect/>
          </a:stretch>
        </p:blipFill>
        <p:spPr>
          <a:xfrm>
            <a:off x="1486301" y="1251926"/>
            <a:ext cx="6433704" cy="3132641"/>
          </a:xfrm>
          <a:prstGeom prst="rect">
            <a:avLst/>
          </a:prstGeom>
        </p:spPr>
      </p:pic>
    </p:spTree>
    <p:extLst>
      <p:ext uri="{BB962C8B-B14F-4D97-AF65-F5344CB8AC3E}">
        <p14:creationId xmlns:p14="http://schemas.microsoft.com/office/powerpoint/2010/main" val="677453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13001" y="1332509"/>
            <a:ext cx="5830600" cy="3434753"/>
          </a:xfrm>
          <a:prstGeom prst="rect">
            <a:avLst/>
          </a:prstGeom>
        </p:spPr>
      </p:pic>
      <p:sp>
        <p:nvSpPr>
          <p:cNvPr id="2" name="Title 1"/>
          <p:cNvSpPr>
            <a:spLocks noGrp="1"/>
          </p:cNvSpPr>
          <p:nvPr>
            <p:ph type="title"/>
          </p:nvPr>
        </p:nvSpPr>
        <p:spPr/>
        <p:txBody>
          <a:bodyPr/>
          <a:lstStyle/>
          <a:p>
            <a:r>
              <a:rPr lang="en-US"/>
              <a:t>ASPICE – terms and definitions *</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sp>
        <p:nvSpPr>
          <p:cNvPr id="6" name="Content Placeholder 5"/>
          <p:cNvSpPr>
            <a:spLocks noGrp="1"/>
          </p:cNvSpPr>
          <p:nvPr>
            <p:ph idx="1"/>
          </p:nvPr>
        </p:nvSpPr>
        <p:spPr>
          <a:xfrm>
            <a:off x="268632" y="690817"/>
            <a:ext cx="4583923" cy="514349"/>
          </a:xfrm>
        </p:spPr>
        <p:txBody>
          <a:bodyPr>
            <a:normAutofit fontScale="77500" lnSpcReduction="20000"/>
          </a:bodyPr>
          <a:lstStyle/>
          <a:p>
            <a:r>
              <a:rPr lang="en-US"/>
              <a:t>Traceability and consistency *</a:t>
            </a:r>
          </a:p>
          <a:p>
            <a:endParaRPr lang="en-US"/>
          </a:p>
        </p:txBody>
      </p:sp>
      <p:sp>
        <p:nvSpPr>
          <p:cNvPr id="8" name="Content Placeholder 5"/>
          <p:cNvSpPr txBox="1">
            <a:spLocks/>
          </p:cNvSpPr>
          <p:nvPr/>
        </p:nvSpPr>
        <p:spPr>
          <a:xfrm>
            <a:off x="129365" y="4853293"/>
            <a:ext cx="1454727" cy="265580"/>
          </a:xfrm>
          <a:prstGeom prst="rect">
            <a:avLst/>
          </a:prstGeom>
        </p:spPr>
        <p:txBody>
          <a:bodyPr vert="horz" lIns="91440" tIns="45720" rIns="91440" bIns="45720" rtlCol="0">
            <a:normAutofit fontScale="4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solidFill>
                  <a:srgbClr val="FF0000"/>
                </a:solidFill>
              </a:rPr>
              <a:t>* source: </a:t>
            </a:r>
            <a:r>
              <a:rPr lang="en-US" err="1">
                <a:solidFill>
                  <a:srgbClr val="FF0000"/>
                </a:solidFill>
              </a:rPr>
              <a:t>intacts</a:t>
            </a:r>
            <a:endParaRPr lang="en-US">
              <a:solidFill>
                <a:srgbClr val="FF0000"/>
              </a:solidFill>
            </a:endParaRPr>
          </a:p>
        </p:txBody>
      </p:sp>
      <p:sp>
        <p:nvSpPr>
          <p:cNvPr id="9" name="Content Placeholder 5"/>
          <p:cNvSpPr txBox="1">
            <a:spLocks/>
          </p:cNvSpPr>
          <p:nvPr/>
        </p:nvSpPr>
        <p:spPr>
          <a:xfrm>
            <a:off x="6057901" y="1037792"/>
            <a:ext cx="2853632" cy="372947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b="1"/>
              <a:t>Traceability </a:t>
            </a:r>
            <a:r>
              <a:rPr lang="en-US" sz="1400"/>
              <a:t>refers to the existence of references or links between work products. Traceability supports coverage analysis, impact analysis,</a:t>
            </a:r>
            <a:br>
              <a:rPr lang="en-US" sz="1400"/>
            </a:br>
            <a:r>
              <a:rPr lang="en-US" sz="1400"/>
              <a:t>requirements implementation status tracking etc.</a:t>
            </a:r>
          </a:p>
          <a:p>
            <a:r>
              <a:rPr lang="en-US" sz="1400" b="1"/>
              <a:t>Consistency means that</a:t>
            </a:r>
            <a:br>
              <a:rPr lang="en-US" sz="1400"/>
            </a:br>
            <a:r>
              <a:rPr lang="en-US" sz="1400"/>
              <a:t>- All traceability references/links are available (i.e., nothing is missing)</a:t>
            </a:r>
            <a:br>
              <a:rPr lang="en-US" sz="1400"/>
            </a:br>
            <a:r>
              <a:rPr lang="en-US" sz="1400"/>
              <a:t>- All traceability references/links are correct (i.e., not linking to the wrong work product)</a:t>
            </a:r>
            <a:br>
              <a:rPr lang="en-US" sz="1400"/>
            </a:br>
            <a:r>
              <a:rPr lang="en-US" sz="1400"/>
              <a:t>- Consistency has to be proven by technical review of the traceability</a:t>
            </a:r>
          </a:p>
        </p:txBody>
      </p:sp>
    </p:spTree>
    <p:extLst>
      <p:ext uri="{BB962C8B-B14F-4D97-AF65-F5344CB8AC3E}">
        <p14:creationId xmlns:p14="http://schemas.microsoft.com/office/powerpoint/2010/main" val="3626303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ASPICE – terms and definitions</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
        <p:nvSpPr>
          <p:cNvPr id="6" name="Content Placeholder 5"/>
          <p:cNvSpPr>
            <a:spLocks noGrp="1"/>
          </p:cNvSpPr>
          <p:nvPr>
            <p:ph idx="1"/>
          </p:nvPr>
        </p:nvSpPr>
        <p:spPr>
          <a:xfrm>
            <a:off x="4655126" y="690817"/>
            <a:ext cx="4488873" cy="4428056"/>
          </a:xfrm>
          <a:solidFill>
            <a:schemeClr val="bg1"/>
          </a:solidFill>
        </p:spPr>
        <p:txBody>
          <a:bodyPr>
            <a:noAutofit/>
          </a:bodyPr>
          <a:lstStyle/>
          <a:p>
            <a:r>
              <a:rPr lang="en-US" sz="1400" b="1"/>
              <a:t>“Verification criteria” </a:t>
            </a:r>
            <a:r>
              <a:rPr lang="en-US" sz="1400"/>
              <a:t>(for requirements processes only): are used as input for the development of the test cases or other verification measures. Verification aspects which cannot be covered by testing are covered by the verification process (SUP.2).</a:t>
            </a:r>
          </a:p>
          <a:p>
            <a:r>
              <a:rPr lang="en-US" sz="1400" b="1"/>
              <a:t>Evaluation</a:t>
            </a:r>
            <a:r>
              <a:rPr lang="en-US" sz="1400"/>
              <a:t> </a:t>
            </a:r>
            <a:r>
              <a:rPr lang="en-US" sz="1400" b="1"/>
              <a:t>of alternative solutions </a:t>
            </a:r>
            <a:r>
              <a:rPr lang="en-US" sz="1400"/>
              <a:t>is required for system and software architectures. The evaluation has to be done according to defined criteria. Such evaluation criteria may include quality goals or make-or-buy. The evaluation result including a rationale for the architecture/ design selection has to be recorded.</a:t>
            </a:r>
          </a:p>
          <a:p>
            <a:r>
              <a:rPr lang="en-US" sz="1400" b="1"/>
              <a:t>Compliance</a:t>
            </a:r>
            <a:r>
              <a:rPr lang="en-US" sz="1400"/>
              <a:t> with an architectural design means that the specified integration tests are capable of proving that interfaces and relevant interactions like e.g. dynamic behavior between</a:t>
            </a:r>
            <a:br>
              <a:rPr lang="en-US" sz="1400"/>
            </a:br>
            <a:r>
              <a:rPr lang="en-US" sz="1400"/>
              <a:t>- the software units,</a:t>
            </a:r>
            <a:br>
              <a:rPr lang="en-US" sz="1400"/>
            </a:br>
            <a:r>
              <a:rPr lang="en-US" sz="1400"/>
              <a:t>- the software items and</a:t>
            </a:r>
            <a:br>
              <a:rPr lang="en-US" sz="1400"/>
            </a:br>
            <a:r>
              <a:rPr lang="en-US" sz="1400"/>
              <a:t>- the system items</a:t>
            </a:r>
            <a:br>
              <a:rPr lang="en-US" sz="1400"/>
            </a:br>
            <a:r>
              <a:rPr lang="en-US" sz="1400"/>
              <a:t>fulfill the specification given by the architectural design.</a:t>
            </a:r>
          </a:p>
          <a:p>
            <a:endParaRPr lang="en-US" sz="1400"/>
          </a:p>
        </p:txBody>
      </p:sp>
      <p:sp>
        <p:nvSpPr>
          <p:cNvPr id="8" name="Content Placeholder 5"/>
          <p:cNvSpPr txBox="1">
            <a:spLocks/>
          </p:cNvSpPr>
          <p:nvPr/>
        </p:nvSpPr>
        <p:spPr>
          <a:xfrm>
            <a:off x="129365" y="4853293"/>
            <a:ext cx="1454727" cy="265580"/>
          </a:xfrm>
          <a:prstGeom prst="rect">
            <a:avLst/>
          </a:prstGeom>
        </p:spPr>
        <p:txBody>
          <a:bodyPr vert="horz" lIns="91440" tIns="45720" rIns="91440" bIns="45720" rtlCol="0">
            <a:normAutofit fontScale="4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solidFill>
                  <a:srgbClr val="FF0000"/>
                </a:solidFill>
              </a:rPr>
              <a:t>* source: </a:t>
            </a:r>
            <a:r>
              <a:rPr lang="en-US" err="1">
                <a:solidFill>
                  <a:srgbClr val="FF0000"/>
                </a:solidFill>
              </a:rPr>
              <a:t>intacts</a:t>
            </a:r>
            <a:endParaRPr lang="en-US">
              <a:solidFill>
                <a:srgbClr val="FF0000"/>
              </a:solidFill>
            </a:endParaRPr>
          </a:p>
        </p:txBody>
      </p:sp>
      <p:pic>
        <p:nvPicPr>
          <p:cNvPr id="3" name="Picture 2"/>
          <p:cNvPicPr>
            <a:picLocks noChangeAspect="1"/>
          </p:cNvPicPr>
          <p:nvPr/>
        </p:nvPicPr>
        <p:blipFill>
          <a:blip r:embed="rId3"/>
          <a:stretch>
            <a:fillRect/>
          </a:stretch>
        </p:blipFill>
        <p:spPr>
          <a:xfrm>
            <a:off x="129366" y="1166355"/>
            <a:ext cx="4608890" cy="2992581"/>
          </a:xfrm>
          <a:prstGeom prst="rect">
            <a:avLst/>
          </a:prstGeom>
        </p:spPr>
      </p:pic>
    </p:spTree>
    <p:extLst>
      <p:ext uri="{BB962C8B-B14F-4D97-AF65-F5344CB8AC3E}">
        <p14:creationId xmlns:p14="http://schemas.microsoft.com/office/powerpoint/2010/main" val="233666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Objective</a:t>
            </a:r>
          </a:p>
        </p:txBody>
      </p:sp>
      <p:sp>
        <p:nvSpPr>
          <p:cNvPr id="3" name="Content Placeholder 2"/>
          <p:cNvSpPr>
            <a:spLocks noGrp="1"/>
          </p:cNvSpPr>
          <p:nvPr>
            <p:ph idx="1"/>
          </p:nvPr>
        </p:nvSpPr>
        <p:spPr/>
        <p:txBody>
          <a:bodyPr/>
          <a:lstStyle/>
          <a:p>
            <a:r>
              <a:rPr lang="en-US"/>
              <a:t>Understand the ASPICE model basic concept and definition</a:t>
            </a:r>
          </a:p>
          <a:p>
            <a:r>
              <a:rPr lang="en-US"/>
              <a:t>Understand some key points to comply ASPICE model</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734010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433048"/>
            <a:ext cx="8229600" cy="1101260"/>
          </a:xfrm>
        </p:spPr>
        <p:txBody>
          <a:bodyPr/>
          <a:lstStyle/>
          <a:p>
            <a:pPr marL="0" indent="0" algn="ctr">
              <a:buNone/>
            </a:pPr>
            <a:r>
              <a:rPr lang="en-US"/>
              <a:t>Some key points of ASPICE implementation</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a:p>
        </p:txBody>
      </p:sp>
    </p:spTree>
    <p:extLst>
      <p:ext uri="{BB962C8B-B14F-4D97-AF65-F5344CB8AC3E}">
        <p14:creationId xmlns:p14="http://schemas.microsoft.com/office/powerpoint/2010/main" val="1536241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980663" cy="644057"/>
          </a:xfrm>
        </p:spPr>
        <p:txBody>
          <a:bodyPr/>
          <a:lstStyle/>
          <a:p>
            <a:r>
              <a:rPr lang="en-US"/>
              <a:t>Key aspects of MAN.5 – Risk MNG</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21</a:t>
            </a:fld>
            <a:endParaRPr lang="en-US"/>
          </a:p>
        </p:txBody>
      </p:sp>
    </p:spTree>
    <p:extLst>
      <p:ext uri="{BB962C8B-B14F-4D97-AF65-F5344CB8AC3E}">
        <p14:creationId xmlns:p14="http://schemas.microsoft.com/office/powerpoint/2010/main" val="62910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980663" cy="644057"/>
          </a:xfrm>
        </p:spPr>
        <p:txBody>
          <a:bodyPr/>
          <a:lstStyle/>
          <a:p>
            <a:r>
              <a:rPr lang="en-US"/>
              <a:t>Key aspects of SUP.8 - CM </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22</a:t>
            </a:fld>
            <a:endParaRPr lang="en-US"/>
          </a:p>
        </p:txBody>
      </p:sp>
      <p:sp>
        <p:nvSpPr>
          <p:cNvPr id="6" name="Rectangle 12"/>
          <p:cNvSpPr>
            <a:spLocks noChangeArrowheads="1"/>
          </p:cNvSpPr>
          <p:nvPr/>
        </p:nvSpPr>
        <p:spPr bwMode="auto">
          <a:xfrm>
            <a:off x="0" y="846862"/>
            <a:ext cx="8926830" cy="338554"/>
          </a:xfrm>
          <a:prstGeom prst="rect">
            <a:avLst/>
          </a:prstGeom>
          <a:noFill/>
          <a:ln w="9525">
            <a:noFill/>
            <a:miter lim="800000"/>
            <a:headEnd/>
            <a:tailEnd/>
          </a:ln>
        </p:spPr>
        <p:txBody>
          <a:bodyPr wrap="square" anchor="ctr">
            <a:spAutoFit/>
          </a:bodyPr>
          <a:lstStyle/>
          <a:p>
            <a:r>
              <a:rPr lang="en-US" sz="1600" b="1">
                <a:latin typeface="Arial" pitchFamily="34" charset="0"/>
                <a:cs typeface="Arial" pitchFamily="34" charset="0"/>
              </a:rPr>
              <a:t>Branch management – ensure the integrity of source code</a:t>
            </a:r>
          </a:p>
        </p:txBody>
      </p:sp>
      <p:sp>
        <p:nvSpPr>
          <p:cNvPr id="10" name="TextBox 9"/>
          <p:cNvSpPr txBox="1"/>
          <p:nvPr/>
        </p:nvSpPr>
        <p:spPr>
          <a:xfrm>
            <a:off x="6601521" y="1442260"/>
            <a:ext cx="2520175" cy="1384995"/>
          </a:xfrm>
          <a:prstGeom prst="rect">
            <a:avLst/>
          </a:prstGeom>
          <a:noFill/>
        </p:spPr>
        <p:txBody>
          <a:bodyPr wrap="square" rtlCol="0">
            <a:spAutoFit/>
          </a:bodyPr>
          <a:lstStyle/>
          <a:p>
            <a:r>
              <a:rPr lang="en-US" sz="1200" b="1"/>
              <a:t>Branch management roles:</a:t>
            </a:r>
          </a:p>
          <a:p>
            <a:pPr marL="171450" indent="-171450">
              <a:buFontTx/>
              <a:buChar char="-"/>
            </a:pPr>
            <a:r>
              <a:rPr lang="en-US" sz="1200"/>
              <a:t>Branch create/delete/change: CM</a:t>
            </a:r>
          </a:p>
          <a:p>
            <a:pPr marL="171450" indent="-171450">
              <a:buFontTx/>
              <a:buChar char="-"/>
            </a:pPr>
            <a:r>
              <a:rPr lang="en-US" sz="1200"/>
              <a:t>Maintenance &amp; management:</a:t>
            </a:r>
          </a:p>
          <a:p>
            <a:r>
              <a:rPr lang="en-US" sz="1200"/>
              <a:t>    + Master branch: CM/PM/PTL</a:t>
            </a:r>
          </a:p>
          <a:p>
            <a:r>
              <a:rPr lang="en-US" sz="1200"/>
              <a:t>    + Hot-fix branch: CM/PM/PTL</a:t>
            </a:r>
          </a:p>
          <a:p>
            <a:r>
              <a:rPr lang="en-US" sz="1200"/>
              <a:t>    + Other branches: All</a:t>
            </a:r>
          </a:p>
          <a:p>
            <a:pPr marL="171450" indent="-171450">
              <a:buFontTx/>
              <a:buChar char="-"/>
            </a:pPr>
            <a:r>
              <a:rPr lang="en-US" sz="1200"/>
              <a:t>Merge branch: CM/PM/PTL</a:t>
            </a:r>
          </a:p>
        </p:txBody>
      </p:sp>
      <p:pic>
        <p:nvPicPr>
          <p:cNvPr id="19" name="Picture 18">
            <a:extLst>
              <a:ext uri="{FF2B5EF4-FFF2-40B4-BE49-F238E27FC236}">
                <a16:creationId xmlns:a16="http://schemas.microsoft.com/office/drawing/2014/main" id="{00000000-0008-0000-0300-000009000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48" y="1200861"/>
            <a:ext cx="5105169" cy="209216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301083" y="3566934"/>
            <a:ext cx="2642839" cy="1200329"/>
          </a:xfrm>
          <a:prstGeom prst="rect">
            <a:avLst/>
          </a:prstGeom>
          <a:noFill/>
        </p:spPr>
        <p:txBody>
          <a:bodyPr wrap="square" rtlCol="0">
            <a:spAutoFit/>
          </a:bodyPr>
          <a:lstStyle/>
          <a:p>
            <a:r>
              <a:rPr lang="en-US" sz="1200"/>
              <a:t> If you must implement updates on releases, creating a branch for a release helps your team continue to work independently on the next sprint without creating conflicts with future releases</a:t>
            </a:r>
          </a:p>
        </p:txBody>
      </p:sp>
      <p:pic>
        <p:nvPicPr>
          <p:cNvPr id="3" name="Picture 2"/>
          <p:cNvPicPr>
            <a:picLocks noChangeAspect="1"/>
          </p:cNvPicPr>
          <p:nvPr/>
        </p:nvPicPr>
        <p:blipFill>
          <a:blip r:embed="rId4"/>
          <a:stretch>
            <a:fillRect/>
          </a:stretch>
        </p:blipFill>
        <p:spPr>
          <a:xfrm>
            <a:off x="4924452" y="2828447"/>
            <a:ext cx="3935428" cy="1938816"/>
          </a:xfrm>
          <a:prstGeom prst="rect">
            <a:avLst/>
          </a:prstGeom>
        </p:spPr>
      </p:pic>
    </p:spTree>
    <p:extLst>
      <p:ext uri="{BB962C8B-B14F-4D97-AF65-F5344CB8AC3E}">
        <p14:creationId xmlns:p14="http://schemas.microsoft.com/office/powerpoint/2010/main" val="278293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980663" cy="644057"/>
          </a:xfrm>
        </p:spPr>
        <p:txBody>
          <a:bodyPr/>
          <a:lstStyle/>
          <a:p>
            <a:r>
              <a:rPr lang="en-US" sz="2800"/>
              <a:t>Key aspects of SUP.9 - Problem Resolution </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23</a:t>
            </a:fld>
            <a:endParaRPr lang="en-US"/>
          </a:p>
        </p:txBody>
      </p:sp>
      <p:sp>
        <p:nvSpPr>
          <p:cNvPr id="6" name="Rectangle 12"/>
          <p:cNvSpPr>
            <a:spLocks noChangeArrowheads="1"/>
          </p:cNvSpPr>
          <p:nvPr/>
        </p:nvSpPr>
        <p:spPr bwMode="auto">
          <a:xfrm>
            <a:off x="0" y="846862"/>
            <a:ext cx="8926830" cy="338554"/>
          </a:xfrm>
          <a:prstGeom prst="rect">
            <a:avLst/>
          </a:prstGeom>
          <a:noFill/>
          <a:ln w="9525">
            <a:noFill/>
            <a:miter lim="800000"/>
            <a:headEnd/>
            <a:tailEnd/>
          </a:ln>
        </p:spPr>
        <p:txBody>
          <a:bodyPr wrap="square" anchor="ctr">
            <a:spAutoFit/>
          </a:bodyPr>
          <a:lstStyle/>
          <a:p>
            <a:r>
              <a:rPr lang="en-US" sz="1600" b="1">
                <a:latin typeface="Arial" pitchFamily="34" charset="0"/>
                <a:cs typeface="Arial" pitchFamily="34" charset="0"/>
              </a:rPr>
              <a:t>Urgent case implementation – authorized person </a:t>
            </a:r>
          </a:p>
        </p:txBody>
      </p:sp>
      <p:sp>
        <p:nvSpPr>
          <p:cNvPr id="7" name="Rounded Rectangle 6"/>
          <p:cNvSpPr/>
          <p:nvPr/>
        </p:nvSpPr>
        <p:spPr>
          <a:xfrm>
            <a:off x="205740" y="1557357"/>
            <a:ext cx="1554480" cy="4229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Customer Complains</a:t>
            </a:r>
          </a:p>
        </p:txBody>
      </p:sp>
      <p:sp>
        <p:nvSpPr>
          <p:cNvPr id="8" name="Rounded Rectangle 7"/>
          <p:cNvSpPr/>
          <p:nvPr/>
        </p:nvSpPr>
        <p:spPr>
          <a:xfrm>
            <a:off x="205740" y="2479659"/>
            <a:ext cx="1554480" cy="422910"/>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ISM Incidents</a:t>
            </a:r>
          </a:p>
        </p:txBody>
      </p:sp>
      <p:sp>
        <p:nvSpPr>
          <p:cNvPr id="9" name="Rounded Rectangle 8"/>
          <p:cNvSpPr/>
          <p:nvPr/>
        </p:nvSpPr>
        <p:spPr>
          <a:xfrm>
            <a:off x="205739" y="3330033"/>
            <a:ext cx="1554480" cy="422910"/>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Defects</a:t>
            </a:r>
          </a:p>
        </p:txBody>
      </p:sp>
      <p:sp>
        <p:nvSpPr>
          <p:cNvPr id="12" name="Rounded Rectangle 11"/>
          <p:cNvSpPr/>
          <p:nvPr/>
        </p:nvSpPr>
        <p:spPr>
          <a:xfrm>
            <a:off x="2185639" y="1160207"/>
            <a:ext cx="6501159" cy="12172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tx1"/>
                </a:solidFill>
              </a:rPr>
              <a:t>If CC is raised to any levels of company (including project level), the corresponding head of department is the PIC to resolve it. </a:t>
            </a:r>
            <a:r>
              <a:rPr lang="en-US" sz="1600" err="1">
                <a:solidFill>
                  <a:schemeClr val="tx1"/>
                </a:solidFill>
              </a:rPr>
              <a:t>E.g</a:t>
            </a:r>
            <a:r>
              <a:rPr lang="en-US" sz="1600">
                <a:solidFill>
                  <a:schemeClr val="tx1"/>
                </a:solidFill>
              </a:rPr>
              <a:t>: CC raised to the </a:t>
            </a:r>
            <a:r>
              <a:rPr lang="en-US" sz="1600" err="1">
                <a:solidFill>
                  <a:schemeClr val="tx1"/>
                </a:solidFill>
              </a:rPr>
              <a:t>Fsoft</a:t>
            </a:r>
            <a:r>
              <a:rPr lang="en-US" sz="1600">
                <a:solidFill>
                  <a:schemeClr val="tx1"/>
                </a:solidFill>
              </a:rPr>
              <a:t> BOD, CDO is the PIC; CC raised to the FSU level, DH of FGA is the PIC; CC raised to BU level, BUL is the PIC. SM is PIC for CC at project level.</a:t>
            </a:r>
          </a:p>
        </p:txBody>
      </p:sp>
      <p:sp>
        <p:nvSpPr>
          <p:cNvPr id="13" name="Rounded Rectangle 12"/>
          <p:cNvSpPr/>
          <p:nvPr/>
        </p:nvSpPr>
        <p:spPr>
          <a:xfrm>
            <a:off x="2185639" y="2430968"/>
            <a:ext cx="6501159" cy="484988"/>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r>
              <a:rPr lang="en-US">
                <a:solidFill>
                  <a:sysClr val="windowText" lastClr="000000"/>
                </a:solidFill>
              </a:rPr>
              <a:t>issue which related to security will be followed as ISM policy</a:t>
            </a:r>
          </a:p>
        </p:txBody>
      </p:sp>
      <p:sp>
        <p:nvSpPr>
          <p:cNvPr id="14" name="Rounded Rectangle 13"/>
          <p:cNvSpPr/>
          <p:nvPr/>
        </p:nvSpPr>
        <p:spPr>
          <a:xfrm>
            <a:off x="2185639" y="3065572"/>
            <a:ext cx="6501159" cy="951832"/>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a:solidFill>
                  <a:sysClr val="windowText" lastClr="000000"/>
                </a:solidFill>
              </a:rPr>
              <a:t>blocker/fatal defect/bug detected from project product will be raised directly to Project Technical Leader</a:t>
            </a:r>
          </a:p>
        </p:txBody>
      </p:sp>
      <p:sp>
        <p:nvSpPr>
          <p:cNvPr id="15" name="Rounded Rectangle 14"/>
          <p:cNvSpPr/>
          <p:nvPr/>
        </p:nvSpPr>
        <p:spPr>
          <a:xfrm>
            <a:off x="205739" y="4356152"/>
            <a:ext cx="1554480" cy="422910"/>
          </a:xfrm>
          <a:prstGeom prst="round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Issues</a:t>
            </a:r>
          </a:p>
        </p:txBody>
      </p:sp>
      <p:sp>
        <p:nvSpPr>
          <p:cNvPr id="16" name="Rounded Rectangle 15"/>
          <p:cNvSpPr/>
          <p:nvPr/>
        </p:nvSpPr>
        <p:spPr>
          <a:xfrm>
            <a:off x="2185639" y="4091691"/>
            <a:ext cx="6501159" cy="951832"/>
          </a:xfrm>
          <a:prstGeom prst="round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a:solidFill>
                  <a:sysClr val="windowText" lastClr="000000"/>
                </a:solidFill>
              </a:rPr>
              <a:t>critical problem happened in project impact to project performance, productivity and quality that raised by customer will be in charged by SM</a:t>
            </a:r>
          </a:p>
        </p:txBody>
      </p:sp>
    </p:spTree>
    <p:extLst>
      <p:ext uri="{BB962C8B-B14F-4D97-AF65-F5344CB8AC3E}">
        <p14:creationId xmlns:p14="http://schemas.microsoft.com/office/powerpoint/2010/main" val="3648702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980663" cy="644057"/>
          </a:xfrm>
        </p:spPr>
        <p:txBody>
          <a:bodyPr/>
          <a:lstStyle/>
          <a:p>
            <a:r>
              <a:rPr lang="en-US" sz="2800"/>
              <a:t>Key aspects of SUP.10 -Change Request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24</a:t>
            </a:fld>
            <a:endParaRPr lang="en-US"/>
          </a:p>
        </p:txBody>
      </p:sp>
      <p:sp>
        <p:nvSpPr>
          <p:cNvPr id="6" name="Rectangle 12"/>
          <p:cNvSpPr>
            <a:spLocks noChangeArrowheads="1"/>
          </p:cNvSpPr>
          <p:nvPr/>
        </p:nvSpPr>
        <p:spPr bwMode="auto">
          <a:xfrm>
            <a:off x="0" y="723752"/>
            <a:ext cx="8926830" cy="584775"/>
          </a:xfrm>
          <a:prstGeom prst="rect">
            <a:avLst/>
          </a:prstGeom>
          <a:noFill/>
          <a:ln w="9525">
            <a:noFill/>
            <a:miter lim="800000"/>
            <a:headEnd/>
            <a:tailEnd/>
          </a:ln>
        </p:spPr>
        <p:txBody>
          <a:bodyPr wrap="square" anchor="ctr">
            <a:spAutoFit/>
          </a:bodyPr>
          <a:lstStyle/>
          <a:p>
            <a:r>
              <a:rPr lang="en-US" sz="1600" b="1">
                <a:latin typeface="Arial" pitchFamily="34" charset="0"/>
                <a:cs typeface="Arial" pitchFamily="34" charset="0"/>
              </a:rPr>
              <a:t>Analysis the change request in Change Request Form – the necessary step before implementing change to project</a:t>
            </a:r>
          </a:p>
        </p:txBody>
      </p:sp>
      <p:sp>
        <p:nvSpPr>
          <p:cNvPr id="7" name="Rounded Rectangle 6"/>
          <p:cNvSpPr/>
          <p:nvPr/>
        </p:nvSpPr>
        <p:spPr>
          <a:xfrm>
            <a:off x="178420" y="2575930"/>
            <a:ext cx="1554480" cy="4229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Impact analysis</a:t>
            </a:r>
          </a:p>
        </p:txBody>
      </p:sp>
      <p:sp>
        <p:nvSpPr>
          <p:cNvPr id="9" name="Rounded Rectangle 8"/>
          <p:cNvSpPr/>
          <p:nvPr/>
        </p:nvSpPr>
        <p:spPr>
          <a:xfrm>
            <a:off x="2430964" y="1305170"/>
            <a:ext cx="6501159" cy="12172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b="1">
                <a:solidFill>
                  <a:schemeClr val="tx1"/>
                </a:solidFill>
              </a:rPr>
              <a:t>Overall impact description</a:t>
            </a:r>
          </a:p>
          <a:p>
            <a:r>
              <a:rPr lang="en-US" sz="1600">
                <a:solidFill>
                  <a:schemeClr val="tx1"/>
                </a:solidFill>
              </a:rPr>
              <a:t>Describe impact as clearly as possible; include timescales, dates, dependencies, design, testing and acceptance, impact on plans, deliverables, schedules etc. </a:t>
            </a:r>
          </a:p>
        </p:txBody>
      </p:sp>
      <p:sp>
        <p:nvSpPr>
          <p:cNvPr id="10" name="Rounded Rectangle 9"/>
          <p:cNvSpPr/>
          <p:nvPr/>
        </p:nvSpPr>
        <p:spPr>
          <a:xfrm>
            <a:off x="2430964" y="2575930"/>
            <a:ext cx="6501159" cy="2207939"/>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r>
              <a:rPr lang="en-US" sz="1600" b="1">
                <a:solidFill>
                  <a:schemeClr val="tx1"/>
                </a:solidFill>
              </a:rPr>
              <a:t>Detail business impact description</a:t>
            </a:r>
          </a:p>
          <a:p>
            <a:r>
              <a:rPr lang="en-US" sz="1600">
                <a:solidFill>
                  <a:schemeClr val="tx1"/>
                </a:solidFill>
              </a:rPr>
              <a:t>1. Descripts detail the business area affected, for example:</a:t>
            </a:r>
          </a:p>
          <a:p>
            <a:pPr lvl="0"/>
            <a:r>
              <a:rPr lang="en-US" sz="1600">
                <a:solidFill>
                  <a:schemeClr val="tx1"/>
                </a:solidFill>
              </a:rPr>
              <a:t>- Networks</a:t>
            </a:r>
          </a:p>
          <a:p>
            <a:pPr lvl="0"/>
            <a:r>
              <a:rPr lang="en-US" sz="1600">
                <a:solidFill>
                  <a:schemeClr val="tx1"/>
                </a:solidFill>
              </a:rPr>
              <a:t>- Customer Service…</a:t>
            </a:r>
          </a:p>
          <a:p>
            <a:r>
              <a:rPr lang="en-US" sz="1600">
                <a:solidFill>
                  <a:schemeClr val="tx1"/>
                </a:solidFill>
              </a:rPr>
              <a:t>2. Descripts detail each impact to function or work product</a:t>
            </a:r>
          </a:p>
          <a:p>
            <a:r>
              <a:rPr lang="en-US" sz="1600">
                <a:solidFill>
                  <a:schemeClr val="tx1"/>
                </a:solidFill>
              </a:rPr>
              <a:t>3. Mapping each impact with requirement ID</a:t>
            </a:r>
          </a:p>
          <a:p>
            <a:r>
              <a:rPr lang="en-US" sz="1600">
                <a:solidFill>
                  <a:schemeClr val="tx1"/>
                </a:solidFill>
              </a:rPr>
              <a:t>4. Indicate how much effort (in days) will be required for each impact to be developed</a:t>
            </a:r>
          </a:p>
        </p:txBody>
      </p:sp>
      <p:cxnSp>
        <p:nvCxnSpPr>
          <p:cNvPr id="12" name="Straight Arrow Connector 11"/>
          <p:cNvCxnSpPr>
            <a:stCxn id="7" idx="3"/>
            <a:endCxn id="9" idx="1"/>
          </p:cNvCxnSpPr>
          <p:nvPr/>
        </p:nvCxnSpPr>
        <p:spPr>
          <a:xfrm flipV="1">
            <a:off x="1732900" y="1913776"/>
            <a:ext cx="698064" cy="8736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3"/>
            <a:endCxn id="10" idx="1"/>
          </p:cNvCxnSpPr>
          <p:nvPr/>
        </p:nvCxnSpPr>
        <p:spPr>
          <a:xfrm>
            <a:off x="1732900" y="2787385"/>
            <a:ext cx="698064" cy="8925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2959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Overall about SWE.1</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25</a:t>
            </a:fld>
            <a:endParaRPr lang="en-US"/>
          </a:p>
        </p:txBody>
      </p:sp>
      <p:grpSp>
        <p:nvGrpSpPr>
          <p:cNvPr id="31" name="Group 30"/>
          <p:cNvGrpSpPr/>
          <p:nvPr/>
        </p:nvGrpSpPr>
        <p:grpSpPr>
          <a:xfrm>
            <a:off x="799107" y="877270"/>
            <a:ext cx="8291291" cy="3805202"/>
            <a:chOff x="211138" y="1905000"/>
            <a:chExt cx="9404915" cy="5031436"/>
          </a:xfrm>
        </p:grpSpPr>
        <p:sp>
          <p:nvSpPr>
            <p:cNvPr id="32" name="Oval 31"/>
            <p:cNvSpPr/>
            <p:nvPr/>
          </p:nvSpPr>
          <p:spPr>
            <a:xfrm>
              <a:off x="762000" y="1905000"/>
              <a:ext cx="7620000" cy="2206625"/>
            </a:xfrm>
            <a:prstGeom prst="ellipse">
              <a:avLst/>
            </a:prstGeom>
            <a:solidFill>
              <a:schemeClr val="accent1">
                <a:alpha val="0"/>
              </a:scheme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chemeClr val="tx1"/>
                </a:solidFill>
                <a:latin typeface="Calibri" panose="020F0502020204030204" pitchFamily="34" charset="0"/>
              </a:endParaRPr>
            </a:p>
          </p:txBody>
        </p:sp>
        <p:pic>
          <p:nvPicPr>
            <p:cNvPr id="33"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386263"/>
              <a:ext cx="2198688"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Oval 33"/>
            <p:cNvSpPr/>
            <p:nvPr/>
          </p:nvSpPr>
          <p:spPr>
            <a:xfrm>
              <a:off x="211138" y="4086225"/>
              <a:ext cx="1752600" cy="231457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35" name="Down Arrow 34"/>
            <p:cNvSpPr/>
            <p:nvPr/>
          </p:nvSpPr>
          <p:spPr>
            <a:xfrm>
              <a:off x="4114800" y="3581400"/>
              <a:ext cx="674688" cy="847725"/>
            </a:xfrm>
            <a:prstGeom prst="down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36" name="Right Arrow 35"/>
            <p:cNvSpPr/>
            <p:nvPr/>
          </p:nvSpPr>
          <p:spPr>
            <a:xfrm>
              <a:off x="2201863" y="5110163"/>
              <a:ext cx="1439862" cy="588962"/>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37" name="Right Arrow 36"/>
            <p:cNvSpPr/>
            <p:nvPr/>
          </p:nvSpPr>
          <p:spPr>
            <a:xfrm rot="19764418">
              <a:off x="5618127" y="4758835"/>
              <a:ext cx="909978" cy="48418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38" name="TextBox 66"/>
            <p:cNvSpPr txBox="1">
              <a:spLocks noChangeArrowheads="1"/>
            </p:cNvSpPr>
            <p:nvPr/>
          </p:nvSpPr>
          <p:spPr bwMode="auto">
            <a:xfrm>
              <a:off x="3756025" y="3208338"/>
              <a:ext cx="1631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altLang="en-US" sz="1600">
                  <a:solidFill>
                    <a:srgbClr val="00B050"/>
                  </a:solidFill>
                  <a:latin typeface="Tahoma" panose="020B0604030504040204" pitchFamily="34" charset="0"/>
                </a:rPr>
                <a:t>Internal input</a:t>
              </a:r>
            </a:p>
          </p:txBody>
        </p:sp>
        <p:sp>
          <p:nvSpPr>
            <p:cNvPr id="39" name="TextBox 68"/>
            <p:cNvSpPr txBox="1">
              <a:spLocks noChangeArrowheads="1"/>
            </p:cNvSpPr>
            <p:nvPr/>
          </p:nvSpPr>
          <p:spPr bwMode="auto">
            <a:xfrm>
              <a:off x="3525838" y="6302375"/>
              <a:ext cx="19192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altLang="en-US" sz="1600">
                  <a:solidFill>
                    <a:srgbClr val="00B050"/>
                  </a:solidFill>
                  <a:latin typeface="Tahoma" panose="020B0604030504040204" pitchFamily="34" charset="0"/>
                </a:rPr>
                <a:t>Business Analyst</a:t>
              </a:r>
            </a:p>
          </p:txBody>
        </p:sp>
        <p:sp>
          <p:nvSpPr>
            <p:cNvPr id="40" name="TextBox 1"/>
            <p:cNvSpPr txBox="1">
              <a:spLocks noChangeArrowheads="1"/>
            </p:cNvSpPr>
            <p:nvPr/>
          </p:nvSpPr>
          <p:spPr bwMode="auto">
            <a:xfrm>
              <a:off x="3833813" y="2751138"/>
              <a:ext cx="1611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Template SRS</a:t>
              </a:r>
            </a:p>
          </p:txBody>
        </p:sp>
        <p:sp>
          <p:nvSpPr>
            <p:cNvPr id="41" name="TextBox 1"/>
            <p:cNvSpPr txBox="1">
              <a:spLocks noChangeArrowheads="1"/>
            </p:cNvSpPr>
            <p:nvPr/>
          </p:nvSpPr>
          <p:spPr bwMode="auto">
            <a:xfrm>
              <a:off x="344488" y="4683125"/>
              <a:ext cx="1995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System Requirement Spec</a:t>
              </a:r>
            </a:p>
          </p:txBody>
        </p:sp>
        <p:sp>
          <p:nvSpPr>
            <p:cNvPr id="42" name="TextBox 1"/>
            <p:cNvSpPr txBox="1">
              <a:spLocks noChangeArrowheads="1"/>
            </p:cNvSpPr>
            <p:nvPr/>
          </p:nvSpPr>
          <p:spPr bwMode="auto">
            <a:xfrm>
              <a:off x="344488" y="5953125"/>
              <a:ext cx="2185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System Architectural Design</a:t>
              </a:r>
            </a:p>
          </p:txBody>
        </p:sp>
        <p:pic>
          <p:nvPicPr>
            <p:cNvPr id="43"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03288" y="4246563"/>
              <a:ext cx="3683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3275" y="5461000"/>
              <a:ext cx="501650" cy="501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5"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81238" y="2168525"/>
              <a:ext cx="64135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1"/>
            <p:cNvSpPr txBox="1">
              <a:spLocks noChangeArrowheads="1"/>
            </p:cNvSpPr>
            <p:nvPr/>
          </p:nvSpPr>
          <p:spPr bwMode="auto">
            <a:xfrm>
              <a:off x="1676400" y="2797175"/>
              <a:ext cx="2200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Guideline Software Requirement Analysis</a:t>
              </a:r>
            </a:p>
          </p:txBody>
        </p:sp>
        <p:pic>
          <p:nvPicPr>
            <p:cNvPr id="47" name="Picture 2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40413" y="2089150"/>
              <a:ext cx="639762"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1"/>
            <p:cNvSpPr txBox="1">
              <a:spLocks noChangeArrowheads="1"/>
            </p:cNvSpPr>
            <p:nvPr/>
          </p:nvSpPr>
          <p:spPr bwMode="auto">
            <a:xfrm>
              <a:off x="5675313" y="2797175"/>
              <a:ext cx="1611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SRS review checklist</a:t>
              </a:r>
            </a:p>
          </p:txBody>
        </p:sp>
        <p:pic>
          <p:nvPicPr>
            <p:cNvPr id="49" name="Picture 2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164013" y="2011363"/>
              <a:ext cx="64135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2"/>
            <p:cNvSpPr txBox="1">
              <a:spLocks noChangeArrowheads="1"/>
            </p:cNvSpPr>
            <p:nvPr/>
          </p:nvSpPr>
          <p:spPr bwMode="auto">
            <a:xfrm>
              <a:off x="6440490" y="3999312"/>
              <a:ext cx="3175563" cy="20754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285750" indent="-285750">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Char char="-"/>
              </a:pPr>
              <a:r>
                <a:rPr lang="en-US" sz="1600" b="0"/>
                <a:t>External Interface</a:t>
              </a:r>
            </a:p>
            <a:p>
              <a:pPr>
                <a:spcBef>
                  <a:spcPct val="0"/>
                </a:spcBef>
                <a:buSzTx/>
                <a:buFontTx/>
                <a:buChar char="-"/>
              </a:pPr>
              <a:r>
                <a:rPr lang="en-US" sz="1600" b="0"/>
                <a:t>Use case diagram</a:t>
              </a:r>
            </a:p>
            <a:p>
              <a:pPr>
                <a:spcBef>
                  <a:spcPct val="0"/>
                </a:spcBef>
                <a:buSzTx/>
                <a:buFontTx/>
                <a:buChar char="-"/>
              </a:pPr>
              <a:r>
                <a:rPr lang="en-US" sz="1600" b="0"/>
                <a:t>Functional requirement</a:t>
              </a:r>
            </a:p>
            <a:p>
              <a:pPr>
                <a:spcBef>
                  <a:spcPct val="0"/>
                </a:spcBef>
                <a:buSzTx/>
                <a:buFontTx/>
                <a:buChar char="-"/>
              </a:pPr>
              <a:r>
                <a:rPr lang="en-US" sz="1600" b="0"/>
                <a:t>Non-functional Requirements </a:t>
              </a:r>
            </a:p>
            <a:p>
              <a:pPr>
                <a:spcBef>
                  <a:spcPct val="0"/>
                </a:spcBef>
                <a:buSzTx/>
                <a:buFontTx/>
                <a:buChar char="-"/>
              </a:pPr>
              <a:r>
                <a:rPr lang="en-US" sz="1600" b="0"/>
                <a:t>Design Constraints </a:t>
              </a:r>
              <a:endParaRPr lang="en-US" altLang="en-US" sz="1600" b="0">
                <a:latin typeface="Arial" panose="020B0604020202020204" pitchFamily="34" charset="0"/>
                <a:cs typeface="Arial" panose="020B0604020202020204" pitchFamily="34" charset="0"/>
              </a:endParaRPr>
            </a:p>
          </p:txBody>
        </p:sp>
        <p:sp>
          <p:nvSpPr>
            <p:cNvPr id="51" name="TextBox 2"/>
            <p:cNvSpPr txBox="1">
              <a:spLocks noChangeArrowheads="1"/>
            </p:cNvSpPr>
            <p:nvPr/>
          </p:nvSpPr>
          <p:spPr bwMode="auto">
            <a:xfrm>
              <a:off x="6440490" y="6163216"/>
              <a:ext cx="3175563" cy="773220"/>
            </a:xfrm>
            <a:prstGeom prst="rect">
              <a:avLst/>
            </a:prstGeom>
            <a:solidFill>
              <a:schemeClr val="bg1"/>
            </a:solidFill>
            <a:ln w="9525">
              <a:solidFill>
                <a:schemeClr val="tx1"/>
              </a:solidFill>
              <a:miter lim="800000"/>
              <a:headEnd/>
              <a:tailEnd/>
            </a:ln>
          </p:spPr>
          <p:txBody>
            <a:bodyPr wrap="none">
              <a:spAutoFit/>
            </a:bodyPr>
            <a:lstStyle>
              <a:lvl1pPr marL="285750" indent="-285750">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Char char="-"/>
              </a:pPr>
              <a:r>
                <a:rPr lang="en-US" sz="1600" b="0">
                  <a:latin typeface="Arial" panose="020B0604020202020204" pitchFamily="34" charset="0"/>
                  <a:cs typeface="Arial" panose="020B0604020202020204" pitchFamily="34" charset="0"/>
                </a:rPr>
                <a:t>Traceability SRS to </a:t>
              </a:r>
              <a:r>
                <a:rPr lang="en-US" sz="1600" b="0" err="1">
                  <a:latin typeface="Arial" panose="020B0604020202020204" pitchFamily="34" charset="0"/>
                  <a:cs typeface="Arial" panose="020B0604020202020204" pitchFamily="34" charset="0"/>
                </a:rPr>
                <a:t>SyRS</a:t>
              </a:r>
              <a:endParaRPr lang="en-US" sz="1600" b="0">
                <a:latin typeface="Arial" panose="020B0604020202020204" pitchFamily="34" charset="0"/>
                <a:cs typeface="Arial" panose="020B0604020202020204" pitchFamily="34" charset="0"/>
              </a:endParaRPr>
            </a:p>
            <a:p>
              <a:pPr>
                <a:spcBef>
                  <a:spcPct val="0"/>
                </a:spcBef>
                <a:buSzTx/>
                <a:buFontTx/>
                <a:buChar char="-"/>
              </a:pPr>
              <a:r>
                <a:rPr lang="en-US" altLang="en-US" sz="1600" b="0">
                  <a:latin typeface="Arial" panose="020B0604020202020204" pitchFamily="34" charset="0"/>
                  <a:cs typeface="Arial" panose="020B0604020202020204" pitchFamily="34" charset="0"/>
                </a:rPr>
                <a:t>Traceability SRS to </a:t>
              </a:r>
              <a:r>
                <a:rPr lang="en-US" altLang="en-US" sz="1600" b="0" err="1">
                  <a:latin typeface="Arial" panose="020B0604020202020204" pitchFamily="34" charset="0"/>
                  <a:cs typeface="Arial" panose="020B0604020202020204" pitchFamily="34" charset="0"/>
                </a:rPr>
                <a:t>SyAD</a:t>
              </a:r>
              <a:endParaRPr lang="en-US" altLang="en-US" sz="1600" b="0">
                <a:latin typeface="Arial" panose="020B0604020202020204" pitchFamily="34" charset="0"/>
                <a:cs typeface="Arial" panose="020B0604020202020204" pitchFamily="34" charset="0"/>
              </a:endParaRPr>
            </a:p>
          </p:txBody>
        </p:sp>
        <p:sp>
          <p:nvSpPr>
            <p:cNvPr id="52" name="TextBox 66"/>
            <p:cNvSpPr txBox="1">
              <a:spLocks noChangeArrowheads="1"/>
            </p:cNvSpPr>
            <p:nvPr/>
          </p:nvSpPr>
          <p:spPr bwMode="auto">
            <a:xfrm>
              <a:off x="228600" y="3811588"/>
              <a:ext cx="16494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altLang="en-US" sz="1600">
                  <a:solidFill>
                    <a:srgbClr val="00B050"/>
                  </a:solidFill>
                  <a:latin typeface="Tahoma" panose="020B0604030504040204" pitchFamily="34" charset="0"/>
                </a:rPr>
                <a:t>External input</a:t>
              </a:r>
            </a:p>
          </p:txBody>
        </p:sp>
        <p:sp>
          <p:nvSpPr>
            <p:cNvPr id="53" name="Right Arrow 52"/>
            <p:cNvSpPr/>
            <p:nvPr/>
          </p:nvSpPr>
          <p:spPr>
            <a:xfrm rot="1408297">
              <a:off x="5510542" y="5999189"/>
              <a:ext cx="977900" cy="48577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grpSp>
    </p:spTree>
    <p:extLst>
      <p:ext uri="{BB962C8B-B14F-4D97-AF65-F5344CB8AC3E}">
        <p14:creationId xmlns:p14="http://schemas.microsoft.com/office/powerpoint/2010/main" val="3296246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Overall about SWE.2</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26</a:t>
            </a:fld>
            <a:endParaRPr lang="en-US"/>
          </a:p>
        </p:txBody>
      </p:sp>
      <p:grpSp>
        <p:nvGrpSpPr>
          <p:cNvPr id="28" name="Group 27"/>
          <p:cNvGrpSpPr/>
          <p:nvPr/>
        </p:nvGrpSpPr>
        <p:grpSpPr>
          <a:xfrm>
            <a:off x="457200" y="958453"/>
            <a:ext cx="8262303" cy="3712911"/>
            <a:chOff x="211138" y="1905000"/>
            <a:chExt cx="8843962" cy="4873073"/>
          </a:xfrm>
        </p:grpSpPr>
        <p:sp>
          <p:nvSpPr>
            <p:cNvPr id="29" name="Oval 28"/>
            <p:cNvSpPr/>
            <p:nvPr/>
          </p:nvSpPr>
          <p:spPr>
            <a:xfrm>
              <a:off x="762000" y="1905000"/>
              <a:ext cx="7620000" cy="2206625"/>
            </a:xfrm>
            <a:prstGeom prst="ellipse">
              <a:avLst/>
            </a:prstGeom>
            <a:solidFill>
              <a:schemeClr val="accent1">
                <a:alpha val="0"/>
              </a:scheme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chemeClr val="tx1"/>
                </a:solidFill>
                <a:latin typeface="Calibri" panose="020F0502020204030204" pitchFamily="34" charset="0"/>
              </a:endParaRPr>
            </a:p>
          </p:txBody>
        </p:sp>
        <p:pic>
          <p:nvPicPr>
            <p:cNvPr id="30"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386263"/>
              <a:ext cx="2198688"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Oval 53"/>
            <p:cNvSpPr/>
            <p:nvPr/>
          </p:nvSpPr>
          <p:spPr>
            <a:xfrm>
              <a:off x="211138" y="4086225"/>
              <a:ext cx="1752600" cy="231457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55" name="Down Arrow 54"/>
            <p:cNvSpPr/>
            <p:nvPr/>
          </p:nvSpPr>
          <p:spPr>
            <a:xfrm>
              <a:off x="4114800" y="3581400"/>
              <a:ext cx="674688" cy="847725"/>
            </a:xfrm>
            <a:prstGeom prst="down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56" name="Right Arrow 55"/>
            <p:cNvSpPr/>
            <p:nvPr/>
          </p:nvSpPr>
          <p:spPr>
            <a:xfrm>
              <a:off x="2201863" y="5110163"/>
              <a:ext cx="1439862" cy="588962"/>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57" name="Right Arrow 56"/>
            <p:cNvSpPr/>
            <p:nvPr/>
          </p:nvSpPr>
          <p:spPr>
            <a:xfrm rot="19764418">
              <a:off x="5613400" y="4738688"/>
              <a:ext cx="977900" cy="48418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58" name="Right Arrow 57"/>
            <p:cNvSpPr/>
            <p:nvPr/>
          </p:nvSpPr>
          <p:spPr>
            <a:xfrm rot="1408297">
              <a:off x="5519738" y="5922963"/>
              <a:ext cx="977900" cy="4857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59" name="TextBox 66"/>
            <p:cNvSpPr txBox="1">
              <a:spLocks noChangeArrowheads="1"/>
            </p:cNvSpPr>
            <p:nvPr/>
          </p:nvSpPr>
          <p:spPr bwMode="auto">
            <a:xfrm>
              <a:off x="3756025" y="3208338"/>
              <a:ext cx="1631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altLang="en-US" sz="1600">
                  <a:solidFill>
                    <a:srgbClr val="00B050"/>
                  </a:solidFill>
                  <a:latin typeface="Tahoma" panose="020B0604030504040204" pitchFamily="34" charset="0"/>
                </a:rPr>
                <a:t>Internal input</a:t>
              </a:r>
            </a:p>
          </p:txBody>
        </p:sp>
        <p:sp>
          <p:nvSpPr>
            <p:cNvPr id="60" name="TextBox 68"/>
            <p:cNvSpPr txBox="1">
              <a:spLocks noChangeArrowheads="1"/>
            </p:cNvSpPr>
            <p:nvPr/>
          </p:nvSpPr>
          <p:spPr bwMode="auto">
            <a:xfrm>
              <a:off x="3525838" y="6302375"/>
              <a:ext cx="2117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altLang="en-US" sz="1600">
                  <a:solidFill>
                    <a:srgbClr val="00B050"/>
                  </a:solidFill>
                  <a:latin typeface="Tahoma" panose="020B0604030504040204" pitchFamily="34" charset="0"/>
                </a:rPr>
                <a:t>Software Architect</a:t>
              </a:r>
            </a:p>
          </p:txBody>
        </p:sp>
        <p:sp>
          <p:nvSpPr>
            <p:cNvPr id="61" name="TextBox 1"/>
            <p:cNvSpPr txBox="1">
              <a:spLocks noChangeArrowheads="1"/>
            </p:cNvSpPr>
            <p:nvPr/>
          </p:nvSpPr>
          <p:spPr bwMode="auto">
            <a:xfrm>
              <a:off x="3833813" y="2751138"/>
              <a:ext cx="1776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Template Design Evaluation</a:t>
              </a:r>
            </a:p>
          </p:txBody>
        </p:sp>
        <p:sp>
          <p:nvSpPr>
            <p:cNvPr id="62" name="TextBox 1"/>
            <p:cNvSpPr txBox="1">
              <a:spLocks noChangeArrowheads="1"/>
            </p:cNvSpPr>
            <p:nvPr/>
          </p:nvSpPr>
          <p:spPr bwMode="auto">
            <a:xfrm>
              <a:off x="344488" y="4683125"/>
              <a:ext cx="1995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Software Requirement Spec</a:t>
              </a:r>
            </a:p>
          </p:txBody>
        </p:sp>
        <p:sp>
          <p:nvSpPr>
            <p:cNvPr id="63" name="TextBox 1"/>
            <p:cNvSpPr txBox="1">
              <a:spLocks noChangeArrowheads="1"/>
            </p:cNvSpPr>
            <p:nvPr/>
          </p:nvSpPr>
          <p:spPr bwMode="auto">
            <a:xfrm>
              <a:off x="344488" y="5953125"/>
              <a:ext cx="2185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System Architectural Design</a:t>
              </a:r>
            </a:p>
          </p:txBody>
        </p:sp>
        <p:pic>
          <p:nvPicPr>
            <p:cNvPr id="64"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3275" y="5461000"/>
              <a:ext cx="501650" cy="501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5" name="TextBox 1"/>
            <p:cNvSpPr txBox="1">
              <a:spLocks noChangeArrowheads="1"/>
            </p:cNvSpPr>
            <p:nvPr/>
          </p:nvSpPr>
          <p:spPr bwMode="auto">
            <a:xfrm>
              <a:off x="1914525" y="2828925"/>
              <a:ext cx="153828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Template SAD</a:t>
              </a:r>
            </a:p>
          </p:txBody>
        </p:sp>
        <p:pic>
          <p:nvPicPr>
            <p:cNvPr id="66" name="Picture 2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40413" y="2089150"/>
              <a:ext cx="639762"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TextBox 1"/>
            <p:cNvSpPr txBox="1">
              <a:spLocks noChangeArrowheads="1"/>
            </p:cNvSpPr>
            <p:nvPr/>
          </p:nvSpPr>
          <p:spPr bwMode="auto">
            <a:xfrm>
              <a:off x="5675313" y="2797175"/>
              <a:ext cx="1611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SAD review checklist</a:t>
              </a:r>
            </a:p>
          </p:txBody>
        </p:sp>
        <p:pic>
          <p:nvPicPr>
            <p:cNvPr id="68" name="Picture 2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64013" y="2011363"/>
              <a:ext cx="64135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2"/>
            <p:cNvSpPr txBox="1">
              <a:spLocks noChangeArrowheads="1"/>
            </p:cNvSpPr>
            <p:nvPr/>
          </p:nvSpPr>
          <p:spPr bwMode="auto">
            <a:xfrm>
              <a:off x="6553200" y="3506788"/>
              <a:ext cx="2501900" cy="2874270"/>
            </a:xfrm>
            <a:prstGeom prst="rect">
              <a:avLst/>
            </a:prstGeom>
            <a:solidFill>
              <a:schemeClr val="bg1"/>
            </a:solidFill>
            <a:ln w="9525">
              <a:solidFill>
                <a:schemeClr val="tx1"/>
              </a:solidFill>
              <a:miter lim="800000"/>
              <a:headEnd/>
              <a:tailEnd/>
            </a:ln>
          </p:spPr>
          <p:txBody>
            <a:bodyPr>
              <a:spAutoFit/>
            </a:bodyPr>
            <a:lstStyle>
              <a:lvl1pPr marL="285750" indent="-285750">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Char char="-"/>
              </a:pPr>
              <a:r>
                <a:rPr lang="en-US" sz="1200" b="0">
                  <a:latin typeface="Arial" panose="020B0604020202020204" pitchFamily="34" charset="0"/>
                  <a:cs typeface="Arial" panose="020B0604020202020204" pitchFamily="34" charset="0"/>
                </a:rPr>
                <a:t>Overall Software  Architecture</a:t>
              </a:r>
            </a:p>
            <a:p>
              <a:pPr>
                <a:spcBef>
                  <a:spcPct val="0"/>
                </a:spcBef>
                <a:buSzTx/>
                <a:buFontTx/>
                <a:buChar char="-"/>
              </a:pPr>
              <a:r>
                <a:rPr lang="en-US" sz="1200" b="0">
                  <a:latin typeface="Arial" panose="020B0604020202020204" pitchFamily="34" charset="0"/>
                  <a:cs typeface="Arial" panose="020B0604020202020204" pitchFamily="34" charset="0"/>
                </a:rPr>
                <a:t>Software component description</a:t>
              </a:r>
            </a:p>
            <a:p>
              <a:pPr>
                <a:spcBef>
                  <a:spcPct val="0"/>
                </a:spcBef>
                <a:buSzTx/>
                <a:buFontTx/>
                <a:buChar char="-"/>
              </a:pPr>
              <a:r>
                <a:rPr lang="en-US" sz="1200" b="0">
                  <a:latin typeface="Arial" panose="020B0604020202020204" pitchFamily="34" charset="0"/>
                  <a:cs typeface="Arial" panose="020B0604020202020204" pitchFamily="34" charset="0"/>
                </a:rPr>
                <a:t>Task structure design and scheduling</a:t>
              </a:r>
            </a:p>
            <a:p>
              <a:pPr>
                <a:spcBef>
                  <a:spcPct val="0"/>
                </a:spcBef>
                <a:buSzTx/>
                <a:buFontTx/>
                <a:buChar char="-"/>
              </a:pPr>
              <a:r>
                <a:rPr lang="en-US" sz="1200" b="0">
                  <a:latin typeface="Arial" panose="020B0604020202020204" pitchFamily="34" charset="0"/>
                  <a:cs typeface="Arial" panose="020B0604020202020204" pitchFamily="34" charset="0"/>
                </a:rPr>
                <a:t>Resource consumption</a:t>
              </a:r>
            </a:p>
            <a:p>
              <a:pPr>
                <a:spcBef>
                  <a:spcPct val="0"/>
                </a:spcBef>
                <a:buSzTx/>
                <a:buFontTx/>
                <a:buChar char="-"/>
              </a:pPr>
              <a:r>
                <a:rPr lang="en-US" sz="1200" b="0">
                  <a:latin typeface="Arial" panose="020B0604020202020204" pitchFamily="34" charset="0"/>
                  <a:cs typeface="Arial" panose="020B0604020202020204" pitchFamily="34" charset="0"/>
                </a:rPr>
                <a:t>Sequence diagram</a:t>
              </a:r>
            </a:p>
            <a:p>
              <a:pPr>
                <a:spcBef>
                  <a:spcPct val="0"/>
                </a:spcBef>
                <a:buSzTx/>
                <a:buFontTx/>
                <a:buChar char="-"/>
              </a:pPr>
              <a:r>
                <a:rPr lang="en-US" sz="1200" b="0">
                  <a:latin typeface="Arial" panose="020B0604020202020204" pitchFamily="34" charset="0"/>
                  <a:cs typeface="Arial" panose="020B0604020202020204" pitchFamily="34" charset="0"/>
                </a:rPr>
                <a:t>Failure handling</a:t>
              </a:r>
            </a:p>
            <a:p>
              <a:pPr>
                <a:spcBef>
                  <a:spcPct val="0"/>
                </a:spcBef>
                <a:buSzTx/>
                <a:buFontTx/>
                <a:buChar char="-"/>
              </a:pPr>
              <a:r>
                <a:rPr lang="en-US" altLang="en-US" sz="1200" b="0">
                  <a:latin typeface="Arial" panose="020B0604020202020204" pitchFamily="34" charset="0"/>
                  <a:cs typeface="Arial" panose="020B0604020202020204" pitchFamily="34" charset="0"/>
                </a:rPr>
                <a:t>Interface design</a:t>
              </a:r>
            </a:p>
          </p:txBody>
        </p:sp>
        <p:sp>
          <p:nvSpPr>
            <p:cNvPr id="70" name="TextBox 2"/>
            <p:cNvSpPr txBox="1">
              <a:spLocks noChangeArrowheads="1"/>
            </p:cNvSpPr>
            <p:nvPr/>
          </p:nvSpPr>
          <p:spPr bwMode="auto">
            <a:xfrm>
              <a:off x="6553200" y="6367463"/>
              <a:ext cx="2501900" cy="410610"/>
            </a:xfrm>
            <a:prstGeom prst="rect">
              <a:avLst/>
            </a:prstGeom>
            <a:solidFill>
              <a:schemeClr val="bg1"/>
            </a:solidFill>
            <a:ln w="9525">
              <a:solidFill>
                <a:schemeClr val="tx1"/>
              </a:solidFill>
              <a:miter lim="800000"/>
              <a:headEnd/>
              <a:tailEnd/>
            </a:ln>
          </p:spPr>
          <p:txBody>
            <a:bodyPr>
              <a:spAutoFit/>
            </a:bodyPr>
            <a:lstStyle>
              <a:lvl1pPr marL="285750" indent="-285750">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Char char="-"/>
              </a:pPr>
              <a:r>
                <a:rPr lang="en-US" sz="1200" b="0"/>
                <a:t>Traceability SAD to SRS</a:t>
              </a:r>
            </a:p>
          </p:txBody>
        </p:sp>
        <p:sp>
          <p:nvSpPr>
            <p:cNvPr id="71" name="TextBox 66"/>
            <p:cNvSpPr txBox="1">
              <a:spLocks noChangeArrowheads="1"/>
            </p:cNvSpPr>
            <p:nvPr/>
          </p:nvSpPr>
          <p:spPr bwMode="auto">
            <a:xfrm>
              <a:off x="228600" y="3811588"/>
              <a:ext cx="16494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altLang="en-US" sz="1600">
                  <a:solidFill>
                    <a:srgbClr val="00B050"/>
                  </a:solidFill>
                  <a:latin typeface="Tahoma" panose="020B0604030504040204" pitchFamily="34" charset="0"/>
                </a:rPr>
                <a:t>External input</a:t>
              </a:r>
            </a:p>
          </p:txBody>
        </p:sp>
        <p:pic>
          <p:nvPicPr>
            <p:cNvPr id="72"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19150" y="4186238"/>
              <a:ext cx="5365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63775" y="2225675"/>
              <a:ext cx="4429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02531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Overall about SWE.3</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27</a:t>
            </a:fld>
            <a:endParaRPr lang="en-US"/>
          </a:p>
        </p:txBody>
      </p:sp>
      <p:grpSp>
        <p:nvGrpSpPr>
          <p:cNvPr id="31" name="Group 30"/>
          <p:cNvGrpSpPr/>
          <p:nvPr/>
        </p:nvGrpSpPr>
        <p:grpSpPr>
          <a:xfrm>
            <a:off x="594595" y="729373"/>
            <a:ext cx="8494070" cy="3811588"/>
            <a:chOff x="211138" y="1905000"/>
            <a:chExt cx="9420941" cy="4735513"/>
          </a:xfrm>
        </p:grpSpPr>
        <p:sp>
          <p:nvSpPr>
            <p:cNvPr id="32" name="Oval 31"/>
            <p:cNvSpPr/>
            <p:nvPr/>
          </p:nvSpPr>
          <p:spPr>
            <a:xfrm>
              <a:off x="762000" y="1905000"/>
              <a:ext cx="7620000" cy="2206625"/>
            </a:xfrm>
            <a:prstGeom prst="ellipse">
              <a:avLst/>
            </a:prstGeom>
            <a:solidFill>
              <a:schemeClr val="accent1">
                <a:alpha val="0"/>
              </a:scheme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chemeClr val="tx1"/>
                </a:solidFill>
                <a:latin typeface="Calibri" panose="020F0502020204030204" pitchFamily="34" charset="0"/>
              </a:endParaRPr>
            </a:p>
          </p:txBody>
        </p:sp>
        <p:pic>
          <p:nvPicPr>
            <p:cNvPr id="33"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386263"/>
              <a:ext cx="2198688"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Oval 33"/>
            <p:cNvSpPr/>
            <p:nvPr/>
          </p:nvSpPr>
          <p:spPr>
            <a:xfrm>
              <a:off x="211138" y="4086225"/>
              <a:ext cx="1752600" cy="231457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35" name="Down Arrow 34"/>
            <p:cNvSpPr/>
            <p:nvPr/>
          </p:nvSpPr>
          <p:spPr>
            <a:xfrm>
              <a:off x="4114800" y="3581400"/>
              <a:ext cx="674688" cy="847725"/>
            </a:xfrm>
            <a:prstGeom prst="down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36" name="Right Arrow 35"/>
            <p:cNvSpPr/>
            <p:nvPr/>
          </p:nvSpPr>
          <p:spPr>
            <a:xfrm>
              <a:off x="2201863" y="5110163"/>
              <a:ext cx="1439862" cy="588962"/>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37" name="Right Arrow 36"/>
            <p:cNvSpPr/>
            <p:nvPr/>
          </p:nvSpPr>
          <p:spPr>
            <a:xfrm rot="19764418">
              <a:off x="5613400" y="4738688"/>
              <a:ext cx="977900" cy="48418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38" name="TextBox 66"/>
            <p:cNvSpPr txBox="1">
              <a:spLocks noChangeArrowheads="1"/>
            </p:cNvSpPr>
            <p:nvPr/>
          </p:nvSpPr>
          <p:spPr bwMode="auto">
            <a:xfrm>
              <a:off x="3756025" y="3208338"/>
              <a:ext cx="1631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altLang="en-US" sz="1600">
                  <a:solidFill>
                    <a:srgbClr val="00B050"/>
                  </a:solidFill>
                  <a:latin typeface="Tahoma" panose="020B0604030504040204" pitchFamily="34" charset="0"/>
                </a:rPr>
                <a:t>Internal input</a:t>
              </a:r>
            </a:p>
          </p:txBody>
        </p:sp>
        <p:sp>
          <p:nvSpPr>
            <p:cNvPr id="39" name="TextBox 68"/>
            <p:cNvSpPr txBox="1">
              <a:spLocks noChangeArrowheads="1"/>
            </p:cNvSpPr>
            <p:nvPr/>
          </p:nvSpPr>
          <p:spPr bwMode="auto">
            <a:xfrm>
              <a:off x="3525838" y="6302375"/>
              <a:ext cx="2232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altLang="en-US" sz="1600">
                  <a:solidFill>
                    <a:srgbClr val="00B050"/>
                  </a:solidFill>
                  <a:latin typeface="Tahoma" panose="020B0604030504040204" pitchFamily="34" charset="0"/>
                </a:rPr>
                <a:t>Software Developer</a:t>
              </a:r>
            </a:p>
          </p:txBody>
        </p:sp>
        <p:sp>
          <p:nvSpPr>
            <p:cNvPr id="40" name="TextBox 1"/>
            <p:cNvSpPr txBox="1">
              <a:spLocks noChangeArrowheads="1"/>
            </p:cNvSpPr>
            <p:nvPr/>
          </p:nvSpPr>
          <p:spPr bwMode="auto">
            <a:xfrm>
              <a:off x="284163" y="5413375"/>
              <a:ext cx="2185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Software Architectural Design</a:t>
              </a:r>
            </a:p>
          </p:txBody>
        </p:sp>
        <p:sp>
          <p:nvSpPr>
            <p:cNvPr id="41" name="TextBox 1"/>
            <p:cNvSpPr txBox="1">
              <a:spLocks noChangeArrowheads="1"/>
            </p:cNvSpPr>
            <p:nvPr/>
          </p:nvSpPr>
          <p:spPr bwMode="auto">
            <a:xfrm>
              <a:off x="1914525" y="2828925"/>
              <a:ext cx="153828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Template SDD</a:t>
              </a:r>
            </a:p>
          </p:txBody>
        </p:sp>
        <p:pic>
          <p:nvPicPr>
            <p:cNvPr id="42" name="Picture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6325" y="2049463"/>
              <a:ext cx="64135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1"/>
            <p:cNvSpPr txBox="1">
              <a:spLocks noChangeArrowheads="1"/>
            </p:cNvSpPr>
            <p:nvPr/>
          </p:nvSpPr>
          <p:spPr bwMode="auto">
            <a:xfrm>
              <a:off x="3452813" y="2759075"/>
              <a:ext cx="16113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SDD review checklist</a:t>
              </a:r>
            </a:p>
          </p:txBody>
        </p:sp>
        <p:sp>
          <p:nvSpPr>
            <p:cNvPr id="44" name="TextBox 2"/>
            <p:cNvSpPr txBox="1">
              <a:spLocks noChangeArrowheads="1"/>
            </p:cNvSpPr>
            <p:nvPr/>
          </p:nvSpPr>
          <p:spPr bwMode="auto">
            <a:xfrm>
              <a:off x="6539262" y="3980656"/>
              <a:ext cx="3035601" cy="14530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285750" indent="-285750">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Char char="-"/>
              </a:pPr>
              <a:r>
                <a:rPr lang="en-US" sz="1400" b="0">
                  <a:latin typeface="Arial" panose="020B0604020202020204" pitchFamily="34" charset="0"/>
                  <a:cs typeface="Arial" panose="020B0604020202020204" pitchFamily="34" charset="0"/>
                </a:rPr>
                <a:t>Software unit description</a:t>
              </a:r>
            </a:p>
            <a:p>
              <a:pPr>
                <a:spcBef>
                  <a:spcPct val="0"/>
                </a:spcBef>
                <a:buSzTx/>
                <a:buFontTx/>
                <a:buChar char="-"/>
              </a:pPr>
              <a:r>
                <a:rPr lang="en-US" sz="1400" b="0">
                  <a:latin typeface="Arial" panose="020B0604020202020204" pitchFamily="34" charset="0"/>
                  <a:cs typeface="Arial" panose="020B0604020202020204" pitchFamily="34" charset="0"/>
                </a:rPr>
                <a:t>Unit State transition design</a:t>
              </a:r>
            </a:p>
            <a:p>
              <a:pPr>
                <a:spcBef>
                  <a:spcPct val="0"/>
                </a:spcBef>
                <a:buSzTx/>
                <a:buFontTx/>
                <a:buChar char="-"/>
              </a:pPr>
              <a:r>
                <a:rPr lang="en-US" sz="1400" b="0">
                  <a:latin typeface="Arial" panose="020B0604020202020204" pitchFamily="34" charset="0"/>
                  <a:cs typeface="Arial" panose="020B0604020202020204" pitchFamily="34" charset="0"/>
                </a:rPr>
                <a:t>Unit algorithm design</a:t>
              </a:r>
            </a:p>
            <a:p>
              <a:pPr>
                <a:spcBef>
                  <a:spcPct val="0"/>
                </a:spcBef>
                <a:buSzTx/>
                <a:buFontTx/>
                <a:buChar char="-"/>
              </a:pPr>
              <a:r>
                <a:rPr lang="en-US" sz="1400" b="0">
                  <a:latin typeface="Arial" panose="020B0604020202020204" pitchFamily="34" charset="0"/>
                  <a:cs typeface="Arial" panose="020B0604020202020204" pitchFamily="34" charset="0"/>
                </a:rPr>
                <a:t>External unit interface</a:t>
              </a:r>
            </a:p>
            <a:p>
              <a:pPr>
                <a:spcBef>
                  <a:spcPct val="0"/>
                </a:spcBef>
                <a:buSzTx/>
                <a:buFontTx/>
                <a:buChar char="-"/>
              </a:pPr>
              <a:r>
                <a:rPr lang="en-US" altLang="en-US" sz="1400" b="0">
                  <a:latin typeface="Arial" panose="020B0604020202020204" pitchFamily="34" charset="0"/>
                  <a:cs typeface="Arial" panose="020B0604020202020204" pitchFamily="34" charset="0"/>
                </a:rPr>
                <a:t>Coding convention</a:t>
              </a:r>
            </a:p>
          </p:txBody>
        </p:sp>
        <p:sp>
          <p:nvSpPr>
            <p:cNvPr id="45" name="TextBox 2"/>
            <p:cNvSpPr txBox="1">
              <a:spLocks noChangeArrowheads="1"/>
            </p:cNvSpPr>
            <p:nvPr/>
          </p:nvSpPr>
          <p:spPr bwMode="auto">
            <a:xfrm>
              <a:off x="6374228" y="5625960"/>
              <a:ext cx="3257851" cy="917715"/>
            </a:xfrm>
            <a:prstGeom prst="rect">
              <a:avLst/>
            </a:prstGeom>
            <a:solidFill>
              <a:schemeClr val="bg1"/>
            </a:solidFill>
            <a:ln w="9525">
              <a:solidFill>
                <a:schemeClr val="tx1"/>
              </a:solidFill>
              <a:miter lim="800000"/>
              <a:headEnd/>
              <a:tailEnd/>
            </a:ln>
          </p:spPr>
          <p:txBody>
            <a:bodyPr wrap="square">
              <a:spAutoFit/>
            </a:bodyPr>
            <a:lstStyle>
              <a:lvl1pPr marL="285750" indent="-285750">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Char char="-"/>
              </a:pPr>
              <a:r>
                <a:rPr lang="en-US" sz="1400" b="0">
                  <a:latin typeface="Arial" panose="020B0604020202020204" pitchFamily="34" charset="0"/>
                  <a:cs typeface="Arial" panose="020B0604020202020204" pitchFamily="34" charset="0"/>
                </a:rPr>
                <a:t>Traceability SDD to SAD</a:t>
              </a:r>
            </a:p>
            <a:p>
              <a:pPr>
                <a:spcBef>
                  <a:spcPct val="0"/>
                </a:spcBef>
                <a:buSzTx/>
                <a:buFontTx/>
                <a:buChar char="-"/>
              </a:pPr>
              <a:r>
                <a:rPr lang="en-US" sz="1400" b="0">
                  <a:latin typeface="Arial" panose="020B0604020202020204" pitchFamily="34" charset="0"/>
                  <a:cs typeface="Arial" panose="020B0604020202020204" pitchFamily="34" charset="0"/>
                </a:rPr>
                <a:t>Traceability SDD to Coding</a:t>
              </a:r>
            </a:p>
            <a:p>
              <a:pPr>
                <a:spcBef>
                  <a:spcPct val="0"/>
                </a:spcBef>
                <a:buSzTx/>
                <a:buFontTx/>
                <a:buChar char="-"/>
              </a:pPr>
              <a:r>
                <a:rPr lang="en-US" sz="1400" b="0">
                  <a:latin typeface="Arial" panose="020B0604020202020204" pitchFamily="34" charset="0"/>
                  <a:cs typeface="Arial" panose="020B0604020202020204" pitchFamily="34" charset="0"/>
                </a:rPr>
                <a:t>Traceability coding to SRS</a:t>
              </a:r>
            </a:p>
          </p:txBody>
        </p:sp>
        <p:sp>
          <p:nvSpPr>
            <p:cNvPr id="46" name="TextBox 66"/>
            <p:cNvSpPr txBox="1">
              <a:spLocks noChangeArrowheads="1"/>
            </p:cNvSpPr>
            <p:nvPr/>
          </p:nvSpPr>
          <p:spPr bwMode="auto">
            <a:xfrm>
              <a:off x="228600" y="3811588"/>
              <a:ext cx="16494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altLang="en-US" sz="1600">
                  <a:solidFill>
                    <a:srgbClr val="00B050"/>
                  </a:solidFill>
                  <a:latin typeface="Tahoma" panose="020B0604030504040204" pitchFamily="34" charset="0"/>
                </a:rPr>
                <a:t>External input</a:t>
              </a:r>
            </a:p>
          </p:txBody>
        </p:sp>
        <p:pic>
          <p:nvPicPr>
            <p:cNvPr id="47"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63775" y="2225675"/>
              <a:ext cx="4429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3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4887913"/>
              <a:ext cx="455612" cy="4556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9" name="Picture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26025" y="2092325"/>
              <a:ext cx="56991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1"/>
            <p:cNvSpPr txBox="1">
              <a:spLocks noChangeArrowheads="1"/>
            </p:cNvSpPr>
            <p:nvPr/>
          </p:nvSpPr>
          <p:spPr bwMode="auto">
            <a:xfrm>
              <a:off x="4894263" y="2735263"/>
              <a:ext cx="16113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Coding convention</a:t>
              </a:r>
            </a:p>
          </p:txBody>
        </p:sp>
        <p:pic>
          <p:nvPicPr>
            <p:cNvPr id="51" name="Picture 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548438" y="2252663"/>
              <a:ext cx="5889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1"/>
            <p:cNvSpPr txBox="1">
              <a:spLocks noChangeArrowheads="1"/>
            </p:cNvSpPr>
            <p:nvPr/>
          </p:nvSpPr>
          <p:spPr bwMode="auto">
            <a:xfrm>
              <a:off x="6330950" y="2841625"/>
              <a:ext cx="1611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Coding tool</a:t>
              </a:r>
            </a:p>
          </p:txBody>
        </p:sp>
        <p:sp>
          <p:nvSpPr>
            <p:cNvPr id="53" name="Right Arrow 52"/>
            <p:cNvSpPr/>
            <p:nvPr/>
          </p:nvSpPr>
          <p:spPr>
            <a:xfrm rot="1408297">
              <a:off x="5519738" y="5821363"/>
              <a:ext cx="977900" cy="4857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grpSp>
    </p:spTree>
    <p:extLst>
      <p:ext uri="{BB962C8B-B14F-4D97-AF65-F5344CB8AC3E}">
        <p14:creationId xmlns:p14="http://schemas.microsoft.com/office/powerpoint/2010/main" val="3154136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Overall about SWE.4</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28</a:t>
            </a:fld>
            <a:endParaRPr lang="en-US"/>
          </a:p>
        </p:txBody>
      </p:sp>
      <p:grpSp>
        <p:nvGrpSpPr>
          <p:cNvPr id="28" name="Group 27"/>
          <p:cNvGrpSpPr/>
          <p:nvPr/>
        </p:nvGrpSpPr>
        <p:grpSpPr>
          <a:xfrm>
            <a:off x="421839" y="878116"/>
            <a:ext cx="8494712" cy="3941615"/>
            <a:chOff x="211138" y="1905000"/>
            <a:chExt cx="8863012" cy="4938814"/>
          </a:xfrm>
        </p:grpSpPr>
        <p:sp>
          <p:nvSpPr>
            <p:cNvPr id="29" name="Oval 28"/>
            <p:cNvSpPr/>
            <p:nvPr/>
          </p:nvSpPr>
          <p:spPr>
            <a:xfrm>
              <a:off x="762000" y="1905000"/>
              <a:ext cx="7620000" cy="2206625"/>
            </a:xfrm>
            <a:prstGeom prst="ellipse">
              <a:avLst/>
            </a:prstGeom>
            <a:solidFill>
              <a:schemeClr val="accent1">
                <a:alpha val="0"/>
              </a:scheme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chemeClr val="tx1"/>
                </a:solidFill>
                <a:latin typeface="Calibri" panose="020F0502020204030204" pitchFamily="34" charset="0"/>
              </a:endParaRPr>
            </a:p>
          </p:txBody>
        </p:sp>
        <p:pic>
          <p:nvPicPr>
            <p:cNvPr id="30"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386263"/>
              <a:ext cx="2198688"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Oval 53"/>
            <p:cNvSpPr/>
            <p:nvPr/>
          </p:nvSpPr>
          <p:spPr>
            <a:xfrm>
              <a:off x="211138" y="4086225"/>
              <a:ext cx="1752600" cy="231457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55" name="Down Arrow 54"/>
            <p:cNvSpPr/>
            <p:nvPr/>
          </p:nvSpPr>
          <p:spPr>
            <a:xfrm>
              <a:off x="4114800" y="3581400"/>
              <a:ext cx="674688" cy="847725"/>
            </a:xfrm>
            <a:prstGeom prst="down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56" name="Right Arrow 55"/>
            <p:cNvSpPr/>
            <p:nvPr/>
          </p:nvSpPr>
          <p:spPr>
            <a:xfrm>
              <a:off x="2201863" y="5110163"/>
              <a:ext cx="1439862" cy="588962"/>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57" name="Right Arrow 56"/>
            <p:cNvSpPr/>
            <p:nvPr/>
          </p:nvSpPr>
          <p:spPr>
            <a:xfrm rot="19764418">
              <a:off x="5613400" y="4738688"/>
              <a:ext cx="977900" cy="48418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58" name="TextBox 66"/>
            <p:cNvSpPr txBox="1">
              <a:spLocks noChangeArrowheads="1"/>
            </p:cNvSpPr>
            <p:nvPr/>
          </p:nvSpPr>
          <p:spPr bwMode="auto">
            <a:xfrm>
              <a:off x="3756025" y="3208338"/>
              <a:ext cx="1631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altLang="en-US" sz="1600">
                  <a:solidFill>
                    <a:srgbClr val="00B050"/>
                  </a:solidFill>
                  <a:latin typeface="Tahoma" panose="020B0604030504040204" pitchFamily="34" charset="0"/>
                </a:rPr>
                <a:t>Internal input</a:t>
              </a:r>
            </a:p>
          </p:txBody>
        </p:sp>
        <p:sp>
          <p:nvSpPr>
            <p:cNvPr id="59" name="TextBox 68"/>
            <p:cNvSpPr txBox="1">
              <a:spLocks noChangeArrowheads="1"/>
            </p:cNvSpPr>
            <p:nvPr/>
          </p:nvSpPr>
          <p:spPr bwMode="auto">
            <a:xfrm>
              <a:off x="3525838" y="6302375"/>
              <a:ext cx="2232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altLang="en-US" sz="1600">
                  <a:solidFill>
                    <a:srgbClr val="00B050"/>
                  </a:solidFill>
                  <a:latin typeface="Tahoma" panose="020B0604030504040204" pitchFamily="34" charset="0"/>
                </a:rPr>
                <a:t>Software Developer</a:t>
              </a:r>
            </a:p>
          </p:txBody>
        </p:sp>
        <p:sp>
          <p:nvSpPr>
            <p:cNvPr id="60" name="TextBox 1"/>
            <p:cNvSpPr txBox="1">
              <a:spLocks noChangeArrowheads="1"/>
            </p:cNvSpPr>
            <p:nvPr/>
          </p:nvSpPr>
          <p:spPr bwMode="auto">
            <a:xfrm>
              <a:off x="298450" y="4757738"/>
              <a:ext cx="2184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Software Detailed Design</a:t>
              </a:r>
            </a:p>
          </p:txBody>
        </p:sp>
        <p:sp>
          <p:nvSpPr>
            <p:cNvPr id="61" name="TextBox 1"/>
            <p:cNvSpPr txBox="1">
              <a:spLocks noChangeArrowheads="1"/>
            </p:cNvSpPr>
            <p:nvPr/>
          </p:nvSpPr>
          <p:spPr bwMode="auto">
            <a:xfrm>
              <a:off x="1914525" y="2828925"/>
              <a:ext cx="1538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Template UT specification</a:t>
              </a:r>
            </a:p>
          </p:txBody>
        </p:sp>
        <p:pic>
          <p:nvPicPr>
            <p:cNvPr id="62" name="Picture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6325" y="2049463"/>
              <a:ext cx="64135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1"/>
            <p:cNvSpPr txBox="1">
              <a:spLocks noChangeArrowheads="1"/>
            </p:cNvSpPr>
            <p:nvPr/>
          </p:nvSpPr>
          <p:spPr bwMode="auto">
            <a:xfrm>
              <a:off x="3452813" y="2759075"/>
              <a:ext cx="16113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UTS review checklist</a:t>
              </a:r>
            </a:p>
          </p:txBody>
        </p:sp>
        <p:sp>
          <p:nvSpPr>
            <p:cNvPr id="64" name="TextBox 2"/>
            <p:cNvSpPr txBox="1">
              <a:spLocks noChangeArrowheads="1"/>
            </p:cNvSpPr>
            <p:nvPr/>
          </p:nvSpPr>
          <p:spPr bwMode="auto">
            <a:xfrm>
              <a:off x="6553200" y="4195763"/>
              <a:ext cx="2501900" cy="119548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5750" indent="-285750">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Char char="-"/>
              </a:pPr>
              <a:r>
                <a:rPr lang="en-US" sz="1400" b="0">
                  <a:latin typeface="Arial" panose="020B0604020202020204" pitchFamily="34" charset="0"/>
                  <a:cs typeface="Arial" panose="020B0604020202020204" pitchFamily="34" charset="0"/>
                </a:rPr>
                <a:t>Unit Test plan</a:t>
              </a:r>
            </a:p>
            <a:p>
              <a:pPr>
                <a:spcBef>
                  <a:spcPct val="0"/>
                </a:spcBef>
                <a:buSzTx/>
                <a:buFontTx/>
                <a:buChar char="-"/>
              </a:pPr>
              <a:r>
                <a:rPr lang="en-US" sz="1400" b="0">
                  <a:latin typeface="Arial" panose="020B0604020202020204" pitchFamily="34" charset="0"/>
                  <a:cs typeface="Arial" panose="020B0604020202020204" pitchFamily="34" charset="0"/>
                </a:rPr>
                <a:t>Unit Test specification</a:t>
              </a:r>
            </a:p>
            <a:p>
              <a:pPr>
                <a:spcBef>
                  <a:spcPct val="0"/>
                </a:spcBef>
                <a:buSzTx/>
                <a:buFontTx/>
                <a:buChar char="-"/>
              </a:pPr>
              <a:r>
                <a:rPr lang="en-US" sz="1400" b="0">
                  <a:latin typeface="Arial" panose="020B0604020202020204" pitchFamily="34" charset="0"/>
                  <a:cs typeface="Arial" panose="020B0604020202020204" pitchFamily="34" charset="0"/>
                </a:rPr>
                <a:t>Static analysis report</a:t>
              </a:r>
            </a:p>
            <a:p>
              <a:pPr>
                <a:spcBef>
                  <a:spcPct val="0"/>
                </a:spcBef>
                <a:buSzTx/>
                <a:buFontTx/>
                <a:buChar char="-"/>
              </a:pPr>
              <a:r>
                <a:rPr lang="en-US" sz="1400" b="0">
                  <a:latin typeface="Arial" panose="020B0604020202020204" pitchFamily="34" charset="0"/>
                  <a:cs typeface="Arial" panose="020B0604020202020204" pitchFamily="34" charset="0"/>
                </a:rPr>
                <a:t>Unit Test result</a:t>
              </a:r>
            </a:p>
          </p:txBody>
        </p:sp>
        <p:sp>
          <p:nvSpPr>
            <p:cNvPr id="65" name="TextBox 2"/>
            <p:cNvSpPr txBox="1">
              <a:spLocks noChangeArrowheads="1"/>
            </p:cNvSpPr>
            <p:nvPr/>
          </p:nvSpPr>
          <p:spPr bwMode="auto">
            <a:xfrm>
              <a:off x="6351588" y="5648325"/>
              <a:ext cx="2722562" cy="1195489"/>
            </a:xfrm>
            <a:prstGeom prst="rect">
              <a:avLst/>
            </a:prstGeom>
            <a:solidFill>
              <a:schemeClr val="bg1"/>
            </a:solidFill>
            <a:ln w="9525">
              <a:solidFill>
                <a:schemeClr val="tx1"/>
              </a:solidFill>
              <a:miter lim="800000"/>
              <a:headEnd/>
              <a:tailEnd/>
            </a:ln>
          </p:spPr>
          <p:txBody>
            <a:bodyPr>
              <a:spAutoFit/>
            </a:bodyPr>
            <a:lstStyle>
              <a:lvl1pPr marL="285750" indent="-285750">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Char char="-"/>
              </a:pPr>
              <a:r>
                <a:rPr lang="en-US" sz="1400" b="0">
                  <a:latin typeface="Arial" panose="020B0604020202020204" pitchFamily="34" charset="0"/>
                  <a:cs typeface="Arial" panose="020B0604020202020204" pitchFamily="34" charset="0"/>
                </a:rPr>
                <a:t>Traceability UTS to SDD</a:t>
              </a:r>
            </a:p>
            <a:p>
              <a:pPr>
                <a:spcBef>
                  <a:spcPct val="0"/>
                </a:spcBef>
                <a:buSzTx/>
                <a:buFontTx/>
                <a:buChar char="-"/>
              </a:pPr>
              <a:r>
                <a:rPr lang="en-US" sz="1400" b="0">
                  <a:latin typeface="Arial" panose="020B0604020202020204" pitchFamily="34" charset="0"/>
                  <a:cs typeface="Arial" panose="020B0604020202020204" pitchFamily="34" charset="0"/>
                </a:rPr>
                <a:t>Traceability UTR to UTS</a:t>
              </a:r>
            </a:p>
            <a:p>
              <a:pPr>
                <a:spcBef>
                  <a:spcPct val="0"/>
                </a:spcBef>
                <a:buSzTx/>
                <a:buFontTx/>
                <a:buChar char="-"/>
              </a:pPr>
              <a:r>
                <a:rPr lang="en-US" sz="1400" b="0">
                  <a:latin typeface="Arial" panose="020B0604020202020204" pitchFamily="34" charset="0"/>
                  <a:cs typeface="Arial" panose="020B0604020202020204" pitchFamily="34" charset="0"/>
                </a:rPr>
                <a:t>Traceability static analysis result to Coding</a:t>
              </a:r>
            </a:p>
          </p:txBody>
        </p:sp>
        <p:sp>
          <p:nvSpPr>
            <p:cNvPr id="66" name="TextBox 66"/>
            <p:cNvSpPr txBox="1">
              <a:spLocks noChangeArrowheads="1"/>
            </p:cNvSpPr>
            <p:nvPr/>
          </p:nvSpPr>
          <p:spPr bwMode="auto">
            <a:xfrm>
              <a:off x="228600" y="3811588"/>
              <a:ext cx="16494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altLang="en-US" sz="1600">
                  <a:solidFill>
                    <a:srgbClr val="00B050"/>
                  </a:solidFill>
                  <a:latin typeface="Tahoma" panose="020B0604030504040204" pitchFamily="34" charset="0"/>
                </a:rPr>
                <a:t>External input</a:t>
              </a:r>
            </a:p>
          </p:txBody>
        </p:sp>
        <p:pic>
          <p:nvPicPr>
            <p:cNvPr id="67" name="Picture 3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2325" y="4230688"/>
              <a:ext cx="454025" cy="4556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8"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79963" y="2092325"/>
              <a:ext cx="5683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1"/>
            <p:cNvSpPr txBox="1">
              <a:spLocks noChangeArrowheads="1"/>
            </p:cNvSpPr>
            <p:nvPr/>
          </p:nvSpPr>
          <p:spPr bwMode="auto">
            <a:xfrm>
              <a:off x="4648200" y="2735263"/>
              <a:ext cx="16113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Coding convention</a:t>
              </a:r>
            </a:p>
          </p:txBody>
        </p:sp>
        <p:pic>
          <p:nvPicPr>
            <p:cNvPr id="70"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762625" y="2174875"/>
              <a:ext cx="588963"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Box 1"/>
            <p:cNvSpPr txBox="1">
              <a:spLocks noChangeArrowheads="1"/>
            </p:cNvSpPr>
            <p:nvPr/>
          </p:nvSpPr>
          <p:spPr bwMode="auto">
            <a:xfrm>
              <a:off x="5545138" y="2763838"/>
              <a:ext cx="1611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Coding tool</a:t>
              </a:r>
            </a:p>
          </p:txBody>
        </p:sp>
        <p:sp>
          <p:nvSpPr>
            <p:cNvPr id="72" name="Right Arrow 71"/>
            <p:cNvSpPr/>
            <p:nvPr/>
          </p:nvSpPr>
          <p:spPr>
            <a:xfrm rot="1408297">
              <a:off x="5519738" y="5821363"/>
              <a:ext cx="977900" cy="4857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pic>
          <p:nvPicPr>
            <p:cNvPr id="73" name="Picture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71725" y="2173288"/>
              <a:ext cx="6413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740525" y="2555875"/>
              <a:ext cx="13366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TextBox 1"/>
            <p:cNvSpPr txBox="1">
              <a:spLocks noChangeArrowheads="1"/>
            </p:cNvSpPr>
            <p:nvPr/>
          </p:nvSpPr>
          <p:spPr bwMode="auto">
            <a:xfrm>
              <a:off x="6770688" y="2900363"/>
              <a:ext cx="1611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Static analysis tool</a:t>
              </a:r>
            </a:p>
          </p:txBody>
        </p:sp>
        <p:pic>
          <p:nvPicPr>
            <p:cNvPr id="76" name="Picture 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00100" y="5346700"/>
              <a:ext cx="600075" cy="59848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7" name="TextBox 1"/>
            <p:cNvSpPr txBox="1">
              <a:spLocks noChangeArrowheads="1"/>
            </p:cNvSpPr>
            <p:nvPr/>
          </p:nvSpPr>
          <p:spPr bwMode="auto">
            <a:xfrm>
              <a:off x="450850" y="5957888"/>
              <a:ext cx="2185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Source code</a:t>
              </a:r>
            </a:p>
          </p:txBody>
        </p:sp>
        <p:sp>
          <p:nvSpPr>
            <p:cNvPr id="78" name="TextBox 1"/>
            <p:cNvSpPr txBox="1">
              <a:spLocks noChangeArrowheads="1"/>
            </p:cNvSpPr>
            <p:nvPr/>
          </p:nvSpPr>
          <p:spPr bwMode="auto">
            <a:xfrm>
              <a:off x="974725" y="3303588"/>
              <a:ext cx="15382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Template Test plan</a:t>
              </a:r>
            </a:p>
          </p:txBody>
        </p:sp>
        <p:pic>
          <p:nvPicPr>
            <p:cNvPr id="79" name="Picture 3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323975" y="2700338"/>
              <a:ext cx="4429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71505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Overall about SWE.5</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29</a:t>
            </a:fld>
            <a:endParaRPr lang="en-US"/>
          </a:p>
        </p:txBody>
      </p:sp>
      <p:grpSp>
        <p:nvGrpSpPr>
          <p:cNvPr id="3" name="Group 2"/>
          <p:cNvGrpSpPr/>
          <p:nvPr/>
        </p:nvGrpSpPr>
        <p:grpSpPr>
          <a:xfrm>
            <a:off x="417228" y="786817"/>
            <a:ext cx="8287564" cy="3980446"/>
            <a:chOff x="176212" y="322262"/>
            <a:chExt cx="8886825" cy="4539130"/>
          </a:xfrm>
        </p:grpSpPr>
        <p:grpSp>
          <p:nvGrpSpPr>
            <p:cNvPr id="34" name="Group 33"/>
            <p:cNvGrpSpPr/>
            <p:nvPr/>
          </p:nvGrpSpPr>
          <p:grpSpPr>
            <a:xfrm>
              <a:off x="176212" y="322262"/>
              <a:ext cx="8886825" cy="4509846"/>
              <a:chOff x="211138" y="2114550"/>
              <a:chExt cx="8886825" cy="4509846"/>
            </a:xfrm>
          </p:grpSpPr>
          <p:sp>
            <p:nvSpPr>
              <p:cNvPr id="35" name="Oval 34"/>
              <p:cNvSpPr/>
              <p:nvPr/>
            </p:nvSpPr>
            <p:spPr>
              <a:xfrm>
                <a:off x="762000" y="2114550"/>
                <a:ext cx="7620000" cy="2206625"/>
              </a:xfrm>
              <a:prstGeom prst="ellipse">
                <a:avLst/>
              </a:prstGeom>
              <a:solidFill>
                <a:schemeClr val="accent1">
                  <a:alpha val="0"/>
                </a:scheme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chemeClr val="tx1"/>
                  </a:solidFill>
                  <a:latin typeface="Calibri" panose="020F0502020204030204" pitchFamily="34" charset="0"/>
                </a:endParaRPr>
              </a:p>
            </p:txBody>
          </p:sp>
          <p:sp>
            <p:nvSpPr>
              <p:cNvPr id="36" name="Oval 35"/>
              <p:cNvSpPr/>
              <p:nvPr/>
            </p:nvSpPr>
            <p:spPr>
              <a:xfrm>
                <a:off x="211138" y="4295775"/>
                <a:ext cx="1752600" cy="231457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37" name="Down Arrow 36"/>
              <p:cNvSpPr/>
              <p:nvPr/>
            </p:nvSpPr>
            <p:spPr>
              <a:xfrm>
                <a:off x="4114800" y="3790950"/>
                <a:ext cx="674688" cy="847725"/>
              </a:xfrm>
              <a:prstGeom prst="down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38" name="Right Arrow 37"/>
              <p:cNvSpPr/>
              <p:nvPr/>
            </p:nvSpPr>
            <p:spPr>
              <a:xfrm>
                <a:off x="2201863" y="5319713"/>
                <a:ext cx="1439862" cy="588962"/>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39" name="Right Arrow 38"/>
              <p:cNvSpPr/>
              <p:nvPr/>
            </p:nvSpPr>
            <p:spPr>
              <a:xfrm rot="19764418">
                <a:off x="5613400" y="4946650"/>
                <a:ext cx="977900" cy="48418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40" name="TextBox 66"/>
              <p:cNvSpPr txBox="1">
                <a:spLocks noChangeArrowheads="1"/>
              </p:cNvSpPr>
              <p:nvPr/>
            </p:nvSpPr>
            <p:spPr bwMode="auto">
              <a:xfrm>
                <a:off x="3756025" y="3417888"/>
                <a:ext cx="1631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altLang="en-US" sz="1600">
                    <a:solidFill>
                      <a:srgbClr val="00B050"/>
                    </a:solidFill>
                    <a:latin typeface="Tahoma" panose="020B0604030504040204" pitchFamily="34" charset="0"/>
                  </a:rPr>
                  <a:t>Internal input</a:t>
                </a:r>
              </a:p>
            </p:txBody>
          </p:sp>
          <p:sp>
            <p:nvSpPr>
              <p:cNvPr id="41" name="TextBox 1"/>
              <p:cNvSpPr txBox="1">
                <a:spLocks noChangeArrowheads="1"/>
              </p:cNvSpPr>
              <p:nvPr/>
            </p:nvSpPr>
            <p:spPr bwMode="auto">
              <a:xfrm>
                <a:off x="298450" y="4965700"/>
                <a:ext cx="218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Software Architectural Design</a:t>
                </a:r>
              </a:p>
            </p:txBody>
          </p:sp>
          <p:sp>
            <p:nvSpPr>
              <p:cNvPr id="42" name="TextBox 1"/>
              <p:cNvSpPr txBox="1">
                <a:spLocks noChangeArrowheads="1"/>
              </p:cNvSpPr>
              <p:nvPr/>
            </p:nvSpPr>
            <p:spPr bwMode="auto">
              <a:xfrm>
                <a:off x="3081338" y="2930525"/>
                <a:ext cx="1538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Template IT specification</a:t>
                </a:r>
              </a:p>
            </p:txBody>
          </p:sp>
          <p:pic>
            <p:nvPicPr>
              <p:cNvPr id="43" name="Picture 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18113" y="2282825"/>
                <a:ext cx="64135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1"/>
              <p:cNvSpPr txBox="1">
                <a:spLocks noChangeArrowheads="1"/>
              </p:cNvSpPr>
              <p:nvPr/>
            </p:nvSpPr>
            <p:spPr bwMode="auto">
              <a:xfrm>
                <a:off x="5053013" y="2990850"/>
                <a:ext cx="1611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ITS review checklist</a:t>
                </a:r>
              </a:p>
            </p:txBody>
          </p:sp>
          <p:sp>
            <p:nvSpPr>
              <p:cNvPr id="45" name="TextBox 2"/>
              <p:cNvSpPr txBox="1">
                <a:spLocks noChangeArrowheads="1"/>
              </p:cNvSpPr>
              <p:nvPr/>
            </p:nvSpPr>
            <p:spPr bwMode="auto">
              <a:xfrm>
                <a:off x="6553200" y="4403725"/>
                <a:ext cx="2501900" cy="1570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5750" indent="-285750">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Char char="-"/>
                </a:pPr>
                <a:r>
                  <a:rPr lang="en-US" sz="1400" b="0">
                    <a:latin typeface="Arial" panose="020B0604020202020204" pitchFamily="34" charset="0"/>
                    <a:cs typeface="Arial" panose="020B0604020202020204" pitchFamily="34" charset="0"/>
                  </a:rPr>
                  <a:t>Integration Test plan</a:t>
                </a:r>
              </a:p>
              <a:p>
                <a:pPr>
                  <a:spcBef>
                    <a:spcPct val="0"/>
                  </a:spcBef>
                  <a:buSzTx/>
                  <a:buFontTx/>
                  <a:buChar char="-"/>
                </a:pPr>
                <a:r>
                  <a:rPr lang="en-US" sz="1400" b="0">
                    <a:latin typeface="Arial" panose="020B0604020202020204" pitchFamily="34" charset="0"/>
                    <a:cs typeface="Arial" panose="020B0604020202020204" pitchFamily="34" charset="0"/>
                  </a:rPr>
                  <a:t>Software Integration plan</a:t>
                </a:r>
              </a:p>
              <a:p>
                <a:pPr>
                  <a:spcBef>
                    <a:spcPct val="0"/>
                  </a:spcBef>
                  <a:buSzTx/>
                  <a:buFontTx/>
                  <a:buChar char="-"/>
                </a:pPr>
                <a:r>
                  <a:rPr lang="en-US" sz="1400" b="0">
                    <a:latin typeface="Arial" panose="020B0604020202020204" pitchFamily="34" charset="0"/>
                    <a:cs typeface="Arial" panose="020B0604020202020204" pitchFamily="34" charset="0"/>
                  </a:rPr>
                  <a:t>Integration Test specification</a:t>
                </a:r>
              </a:p>
              <a:p>
                <a:pPr>
                  <a:spcBef>
                    <a:spcPct val="0"/>
                  </a:spcBef>
                  <a:buSzTx/>
                  <a:buFontTx/>
                  <a:buChar char="-"/>
                </a:pPr>
                <a:r>
                  <a:rPr lang="en-US" sz="1400" b="0">
                    <a:latin typeface="Arial" panose="020B0604020202020204" pitchFamily="34" charset="0"/>
                    <a:cs typeface="Arial" panose="020B0604020202020204" pitchFamily="34" charset="0"/>
                  </a:rPr>
                  <a:t>Integration Test result</a:t>
                </a:r>
              </a:p>
            </p:txBody>
          </p:sp>
          <p:sp>
            <p:nvSpPr>
              <p:cNvPr id="46" name="TextBox 2"/>
              <p:cNvSpPr txBox="1">
                <a:spLocks noChangeArrowheads="1"/>
              </p:cNvSpPr>
              <p:nvPr/>
            </p:nvSpPr>
            <p:spPr bwMode="auto">
              <a:xfrm>
                <a:off x="6375400" y="6027738"/>
                <a:ext cx="2722563" cy="596658"/>
              </a:xfrm>
              <a:prstGeom prst="rect">
                <a:avLst/>
              </a:prstGeom>
              <a:solidFill>
                <a:schemeClr val="bg1"/>
              </a:solidFill>
              <a:ln w="9525">
                <a:solidFill>
                  <a:schemeClr val="tx1"/>
                </a:solidFill>
                <a:miter lim="800000"/>
                <a:headEnd/>
                <a:tailEnd/>
              </a:ln>
            </p:spPr>
            <p:txBody>
              <a:bodyPr>
                <a:spAutoFit/>
              </a:bodyPr>
              <a:lstStyle>
                <a:lvl1pPr marL="285750" indent="-285750">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Char char="-"/>
                </a:pPr>
                <a:r>
                  <a:rPr lang="en-US" sz="1400" b="0">
                    <a:latin typeface="Arial" panose="020B0604020202020204" pitchFamily="34" charset="0"/>
                    <a:cs typeface="Arial" panose="020B0604020202020204" pitchFamily="34" charset="0"/>
                  </a:rPr>
                  <a:t>Traceability ITS to SAD</a:t>
                </a:r>
              </a:p>
              <a:p>
                <a:pPr>
                  <a:spcBef>
                    <a:spcPct val="0"/>
                  </a:spcBef>
                  <a:buSzTx/>
                  <a:buFontTx/>
                  <a:buChar char="-"/>
                </a:pPr>
                <a:r>
                  <a:rPr lang="en-US" sz="1400" b="0">
                    <a:latin typeface="Arial" panose="020B0604020202020204" pitchFamily="34" charset="0"/>
                    <a:cs typeface="Arial" panose="020B0604020202020204" pitchFamily="34" charset="0"/>
                  </a:rPr>
                  <a:t>Traceability ITR to ITS</a:t>
                </a:r>
              </a:p>
            </p:txBody>
          </p:sp>
          <p:sp>
            <p:nvSpPr>
              <p:cNvPr id="47" name="TextBox 66"/>
              <p:cNvSpPr txBox="1">
                <a:spLocks noChangeArrowheads="1"/>
              </p:cNvSpPr>
              <p:nvPr/>
            </p:nvSpPr>
            <p:spPr bwMode="auto">
              <a:xfrm>
                <a:off x="228600" y="4019550"/>
                <a:ext cx="16494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altLang="en-US" sz="1600">
                    <a:solidFill>
                      <a:srgbClr val="00B050"/>
                    </a:solidFill>
                    <a:latin typeface="Tahoma" panose="020B0604030504040204" pitchFamily="34" charset="0"/>
                  </a:rPr>
                  <a:t>External input</a:t>
                </a:r>
              </a:p>
            </p:txBody>
          </p:sp>
          <p:pic>
            <p:nvPicPr>
              <p:cNvPr id="48" name="Picture 3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2325" y="4440238"/>
                <a:ext cx="454025" cy="4556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9" name="Right Arrow 48"/>
              <p:cNvSpPr/>
              <p:nvPr/>
            </p:nvSpPr>
            <p:spPr>
              <a:xfrm rot="1408297">
                <a:off x="5519738" y="6029325"/>
                <a:ext cx="977900" cy="4857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pic>
            <p:nvPicPr>
              <p:cNvPr id="50"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38538" y="2276475"/>
                <a:ext cx="64135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0100" y="5554663"/>
                <a:ext cx="600075" cy="6000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2" name="TextBox 1"/>
              <p:cNvSpPr txBox="1">
                <a:spLocks noChangeArrowheads="1"/>
              </p:cNvSpPr>
              <p:nvPr/>
            </p:nvSpPr>
            <p:spPr bwMode="auto">
              <a:xfrm>
                <a:off x="450850" y="6167438"/>
                <a:ext cx="21859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Source code</a:t>
                </a:r>
              </a:p>
            </p:txBody>
          </p:sp>
          <p:sp>
            <p:nvSpPr>
              <p:cNvPr id="53" name="TextBox 1"/>
              <p:cNvSpPr txBox="1">
                <a:spLocks noChangeArrowheads="1"/>
              </p:cNvSpPr>
              <p:nvPr/>
            </p:nvSpPr>
            <p:spPr bwMode="auto">
              <a:xfrm>
                <a:off x="1412875" y="3175000"/>
                <a:ext cx="15382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Template Test plan</a:t>
                </a:r>
              </a:p>
            </p:txBody>
          </p:sp>
          <p:pic>
            <p:nvPicPr>
              <p:cNvPr id="80" name="Picture 3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62125" y="2571750"/>
                <a:ext cx="4429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1"/>
              <p:cNvSpPr txBox="1">
                <a:spLocks noChangeArrowheads="1"/>
              </p:cNvSpPr>
              <p:nvPr/>
            </p:nvSpPr>
            <p:spPr bwMode="auto">
              <a:xfrm>
                <a:off x="6359525" y="3192463"/>
                <a:ext cx="2022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Template Software Integration plan</a:t>
                </a:r>
              </a:p>
            </p:txBody>
          </p:sp>
          <p:pic>
            <p:nvPicPr>
              <p:cNvPr id="82" name="Picture 3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07188" y="2589213"/>
                <a:ext cx="44291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3"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576681" y="2703980"/>
              <a:ext cx="2198688"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 name="TextBox 68"/>
          <p:cNvSpPr txBox="1">
            <a:spLocks noChangeArrowheads="1"/>
          </p:cNvSpPr>
          <p:nvPr/>
        </p:nvSpPr>
        <p:spPr bwMode="auto">
          <a:xfrm>
            <a:off x="3627011" y="4559989"/>
            <a:ext cx="15959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altLang="en-US" sz="1600">
                <a:solidFill>
                  <a:srgbClr val="00B050"/>
                </a:solidFill>
                <a:latin typeface="Tahoma" panose="020B0604030504040204" pitchFamily="34" charset="0"/>
              </a:rPr>
              <a:t>Software Tester</a:t>
            </a:r>
          </a:p>
        </p:txBody>
      </p:sp>
    </p:spTree>
    <p:extLst>
      <p:ext uri="{BB962C8B-B14F-4D97-AF65-F5344CB8AC3E}">
        <p14:creationId xmlns:p14="http://schemas.microsoft.com/office/powerpoint/2010/main" val="286897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Content</a:t>
            </a:r>
          </a:p>
        </p:txBody>
      </p:sp>
      <p:sp>
        <p:nvSpPr>
          <p:cNvPr id="3" name="Content Placeholder 2"/>
          <p:cNvSpPr>
            <a:spLocks noGrp="1"/>
          </p:cNvSpPr>
          <p:nvPr>
            <p:ph idx="1"/>
          </p:nvPr>
        </p:nvSpPr>
        <p:spPr/>
        <p:txBody>
          <a:bodyPr/>
          <a:lstStyle/>
          <a:p>
            <a:pPr marL="514350" indent="-514350">
              <a:buFont typeface="+mj-lt"/>
              <a:buAutoNum type="arabicPeriod"/>
            </a:pPr>
            <a:r>
              <a:rPr lang="en-US"/>
              <a:t>ASPICE model basic concept and definition</a:t>
            </a:r>
          </a:p>
          <a:p>
            <a:pPr marL="514350" indent="-514350">
              <a:buFont typeface="+mj-lt"/>
              <a:buAutoNum type="arabicPeriod"/>
            </a:pPr>
            <a:r>
              <a:rPr lang="en-US"/>
              <a:t>Differences between ASPICE and some other models/standards</a:t>
            </a:r>
          </a:p>
          <a:p>
            <a:pPr marL="514350" indent="-514350">
              <a:buFont typeface="+mj-lt"/>
              <a:buAutoNum type="arabicPeriod"/>
            </a:pPr>
            <a:r>
              <a:rPr lang="en-US"/>
              <a:t>Some key points of ASPICE implementation</a:t>
            </a:r>
          </a:p>
          <a:p>
            <a:pPr marL="514350" indent="-514350">
              <a:buFont typeface="+mj-lt"/>
              <a:buAutoNum type="arabicPeriod"/>
            </a:pPr>
            <a:endParaRPr lang="en-US"/>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683828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Overall about SWE.6</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30</a:t>
            </a:fld>
            <a:endParaRPr lang="en-US"/>
          </a:p>
        </p:txBody>
      </p:sp>
      <p:grpSp>
        <p:nvGrpSpPr>
          <p:cNvPr id="30" name="Group 29"/>
          <p:cNvGrpSpPr/>
          <p:nvPr/>
        </p:nvGrpSpPr>
        <p:grpSpPr>
          <a:xfrm>
            <a:off x="475963" y="844410"/>
            <a:ext cx="8289190" cy="3959439"/>
            <a:chOff x="211138" y="1905000"/>
            <a:chExt cx="8886825" cy="4638675"/>
          </a:xfrm>
        </p:grpSpPr>
        <p:sp>
          <p:nvSpPr>
            <p:cNvPr id="31" name="Oval 30"/>
            <p:cNvSpPr/>
            <p:nvPr/>
          </p:nvSpPr>
          <p:spPr>
            <a:xfrm>
              <a:off x="762000" y="1905000"/>
              <a:ext cx="7620000" cy="2206625"/>
            </a:xfrm>
            <a:prstGeom prst="ellipse">
              <a:avLst/>
            </a:prstGeom>
            <a:solidFill>
              <a:schemeClr val="accent1">
                <a:alpha val="0"/>
              </a:scheme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chemeClr val="tx1"/>
                </a:solidFill>
                <a:latin typeface="Calibri" panose="020F0502020204030204" pitchFamily="34" charset="0"/>
              </a:endParaRPr>
            </a:p>
          </p:txBody>
        </p:sp>
        <p:pic>
          <p:nvPicPr>
            <p:cNvPr id="32"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386263"/>
              <a:ext cx="2198688"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32"/>
            <p:cNvSpPr/>
            <p:nvPr/>
          </p:nvSpPr>
          <p:spPr>
            <a:xfrm>
              <a:off x="211138" y="4086225"/>
              <a:ext cx="1752600" cy="2314575"/>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54" name="Down Arrow 53"/>
            <p:cNvSpPr/>
            <p:nvPr/>
          </p:nvSpPr>
          <p:spPr>
            <a:xfrm>
              <a:off x="4114800" y="3581400"/>
              <a:ext cx="674688" cy="847725"/>
            </a:xfrm>
            <a:prstGeom prst="down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55" name="Right Arrow 54"/>
            <p:cNvSpPr/>
            <p:nvPr/>
          </p:nvSpPr>
          <p:spPr>
            <a:xfrm>
              <a:off x="2201863" y="5110163"/>
              <a:ext cx="1439862" cy="588962"/>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56" name="Right Arrow 55"/>
            <p:cNvSpPr/>
            <p:nvPr/>
          </p:nvSpPr>
          <p:spPr>
            <a:xfrm rot="19764418">
              <a:off x="5613400" y="4738688"/>
              <a:ext cx="977900" cy="48418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sp>
          <p:nvSpPr>
            <p:cNvPr id="57" name="TextBox 66"/>
            <p:cNvSpPr txBox="1">
              <a:spLocks noChangeArrowheads="1"/>
            </p:cNvSpPr>
            <p:nvPr/>
          </p:nvSpPr>
          <p:spPr bwMode="auto">
            <a:xfrm>
              <a:off x="3756025" y="3208338"/>
              <a:ext cx="1631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altLang="en-US" sz="1600">
                  <a:solidFill>
                    <a:srgbClr val="00B050"/>
                  </a:solidFill>
                  <a:latin typeface="Tahoma" panose="020B0604030504040204" pitchFamily="34" charset="0"/>
                </a:rPr>
                <a:t>Internal input</a:t>
              </a:r>
            </a:p>
          </p:txBody>
        </p:sp>
        <p:sp>
          <p:nvSpPr>
            <p:cNvPr id="58" name="TextBox 1"/>
            <p:cNvSpPr txBox="1">
              <a:spLocks noChangeArrowheads="1"/>
            </p:cNvSpPr>
            <p:nvPr/>
          </p:nvSpPr>
          <p:spPr bwMode="auto">
            <a:xfrm>
              <a:off x="504825" y="4859338"/>
              <a:ext cx="588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SRS</a:t>
              </a:r>
            </a:p>
          </p:txBody>
        </p:sp>
        <p:sp>
          <p:nvSpPr>
            <p:cNvPr id="59" name="TextBox 1"/>
            <p:cNvSpPr txBox="1">
              <a:spLocks noChangeArrowheads="1"/>
            </p:cNvSpPr>
            <p:nvPr/>
          </p:nvSpPr>
          <p:spPr bwMode="auto">
            <a:xfrm>
              <a:off x="3081338" y="2722563"/>
              <a:ext cx="15382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Template SQT specification</a:t>
              </a:r>
            </a:p>
          </p:txBody>
        </p:sp>
        <p:pic>
          <p:nvPicPr>
            <p:cNvPr id="60" name="Picture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91163" y="2093913"/>
              <a:ext cx="639762"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1"/>
            <p:cNvSpPr txBox="1">
              <a:spLocks noChangeArrowheads="1"/>
            </p:cNvSpPr>
            <p:nvPr/>
          </p:nvSpPr>
          <p:spPr bwMode="auto">
            <a:xfrm>
              <a:off x="5326063" y="2801938"/>
              <a:ext cx="1611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SQTS review checklist</a:t>
              </a:r>
            </a:p>
          </p:txBody>
        </p:sp>
        <p:sp>
          <p:nvSpPr>
            <p:cNvPr id="62" name="TextBox 2"/>
            <p:cNvSpPr txBox="1">
              <a:spLocks noChangeArrowheads="1"/>
            </p:cNvSpPr>
            <p:nvPr/>
          </p:nvSpPr>
          <p:spPr bwMode="auto">
            <a:xfrm>
              <a:off x="6572976" y="3994771"/>
              <a:ext cx="2501900" cy="162258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5750" indent="-285750">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Char char="-"/>
              </a:pPr>
              <a:r>
                <a:rPr lang="en-US" sz="1400" b="0">
                  <a:latin typeface="Arial" panose="020B0604020202020204" pitchFamily="34" charset="0"/>
                  <a:cs typeface="Arial" panose="020B0604020202020204" pitchFamily="34" charset="0"/>
                </a:rPr>
                <a:t>Software Qualification Test plan</a:t>
              </a:r>
            </a:p>
            <a:p>
              <a:pPr>
                <a:spcBef>
                  <a:spcPct val="0"/>
                </a:spcBef>
                <a:buSzTx/>
                <a:buFontTx/>
                <a:buChar char="-"/>
              </a:pPr>
              <a:r>
                <a:rPr lang="en-US" sz="1400" b="0">
                  <a:latin typeface="Arial" panose="020B0604020202020204" pitchFamily="34" charset="0"/>
                  <a:cs typeface="Arial" panose="020B0604020202020204" pitchFamily="34" charset="0"/>
                </a:rPr>
                <a:t>Software Qualification Test specification</a:t>
              </a:r>
            </a:p>
            <a:p>
              <a:pPr>
                <a:spcBef>
                  <a:spcPct val="0"/>
                </a:spcBef>
                <a:buSzTx/>
                <a:buFontTx/>
                <a:buChar char="-"/>
              </a:pPr>
              <a:r>
                <a:rPr lang="en-US" sz="1400" b="0">
                  <a:latin typeface="Arial" panose="020B0604020202020204" pitchFamily="34" charset="0"/>
                  <a:cs typeface="Arial" panose="020B0604020202020204" pitchFamily="34" charset="0"/>
                </a:rPr>
                <a:t>Software Qualification Test result</a:t>
              </a:r>
            </a:p>
          </p:txBody>
        </p:sp>
        <p:sp>
          <p:nvSpPr>
            <p:cNvPr id="63" name="TextBox 2"/>
            <p:cNvSpPr txBox="1">
              <a:spLocks noChangeArrowheads="1"/>
            </p:cNvSpPr>
            <p:nvPr/>
          </p:nvSpPr>
          <p:spPr bwMode="auto">
            <a:xfrm>
              <a:off x="6375400" y="5819775"/>
              <a:ext cx="2722563" cy="612978"/>
            </a:xfrm>
            <a:prstGeom prst="rect">
              <a:avLst/>
            </a:prstGeom>
            <a:solidFill>
              <a:schemeClr val="bg1"/>
            </a:solidFill>
            <a:ln w="9525">
              <a:solidFill>
                <a:schemeClr val="tx1"/>
              </a:solidFill>
              <a:miter lim="800000"/>
              <a:headEnd/>
              <a:tailEnd/>
            </a:ln>
          </p:spPr>
          <p:txBody>
            <a:bodyPr>
              <a:spAutoFit/>
            </a:bodyPr>
            <a:lstStyle>
              <a:lvl1pPr marL="285750" indent="-285750">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Char char="-"/>
              </a:pPr>
              <a:r>
                <a:rPr lang="en-US" sz="1400" b="0"/>
                <a:t>Traceability SQTS to SRS</a:t>
              </a:r>
            </a:p>
            <a:p>
              <a:pPr>
                <a:spcBef>
                  <a:spcPct val="0"/>
                </a:spcBef>
                <a:buSzTx/>
                <a:buFontTx/>
                <a:buChar char="-"/>
              </a:pPr>
              <a:r>
                <a:rPr lang="en-US" sz="1400" b="0"/>
                <a:t>Traceability SQTR to SQTS</a:t>
              </a:r>
            </a:p>
          </p:txBody>
        </p:sp>
        <p:sp>
          <p:nvSpPr>
            <p:cNvPr id="64" name="TextBox 66"/>
            <p:cNvSpPr txBox="1">
              <a:spLocks noChangeArrowheads="1"/>
            </p:cNvSpPr>
            <p:nvPr/>
          </p:nvSpPr>
          <p:spPr bwMode="auto">
            <a:xfrm>
              <a:off x="228600" y="3811588"/>
              <a:ext cx="16494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altLang="en-US" sz="1600">
                  <a:solidFill>
                    <a:srgbClr val="00B050"/>
                  </a:solidFill>
                  <a:latin typeface="Tahoma" panose="020B0604030504040204" pitchFamily="34" charset="0"/>
                </a:rPr>
                <a:t>External input</a:t>
              </a:r>
            </a:p>
          </p:txBody>
        </p:sp>
        <p:sp>
          <p:nvSpPr>
            <p:cNvPr id="65" name="Right Arrow 64"/>
            <p:cNvSpPr/>
            <p:nvPr/>
          </p:nvSpPr>
          <p:spPr>
            <a:xfrm rot="1408297">
              <a:off x="5473287" y="5768014"/>
              <a:ext cx="977900" cy="48577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b="1">
                  <a:solidFill>
                    <a:srgbClr val="DC0081"/>
                  </a:solidFill>
                  <a:latin typeface="Tahoma" panose="020B0604030504040204" pitchFamily="34" charset="0"/>
                </a:defRPr>
              </a:lvl1pPr>
              <a:lvl2pPr marL="742950" indent="-285750">
                <a:defRPr sz="2800" b="1">
                  <a:solidFill>
                    <a:srgbClr val="DC0081"/>
                  </a:solidFill>
                  <a:latin typeface="Tahoma" panose="020B0604030504040204" pitchFamily="34" charset="0"/>
                </a:defRPr>
              </a:lvl2pPr>
              <a:lvl3pPr marL="1143000" indent="-228600">
                <a:defRPr sz="2800" b="1">
                  <a:solidFill>
                    <a:srgbClr val="DC0081"/>
                  </a:solidFill>
                  <a:latin typeface="Tahoma" panose="020B0604030504040204" pitchFamily="34" charset="0"/>
                </a:defRPr>
              </a:lvl3pPr>
              <a:lvl4pPr marL="1600200" indent="-228600">
                <a:defRPr sz="2800" b="1">
                  <a:solidFill>
                    <a:srgbClr val="DC0081"/>
                  </a:solidFill>
                  <a:latin typeface="Tahoma" panose="020B0604030504040204" pitchFamily="34" charset="0"/>
                </a:defRPr>
              </a:lvl4pPr>
              <a:lvl5pPr marL="2057400" indent="-228600">
                <a:defRPr sz="2800" b="1">
                  <a:solidFill>
                    <a:srgbClr val="DC0081"/>
                  </a:solidFill>
                  <a:latin typeface="Tahoma" panose="020B0604030504040204" pitchFamily="34" charset="0"/>
                </a:defRPr>
              </a:lvl5pPr>
              <a:lvl6pPr marL="2514600" indent="-228600" eaLnBrk="0" fontAlgn="base" hangingPunct="0">
                <a:spcBef>
                  <a:spcPct val="0"/>
                </a:spcBef>
                <a:spcAft>
                  <a:spcPct val="0"/>
                </a:spcAft>
                <a:defRPr sz="2800" b="1">
                  <a:solidFill>
                    <a:srgbClr val="DC0081"/>
                  </a:solidFill>
                  <a:latin typeface="Tahoma" panose="020B0604030504040204" pitchFamily="34" charset="0"/>
                </a:defRPr>
              </a:lvl6pPr>
              <a:lvl7pPr marL="2971800" indent="-228600" eaLnBrk="0" fontAlgn="base" hangingPunct="0">
                <a:spcBef>
                  <a:spcPct val="0"/>
                </a:spcBef>
                <a:spcAft>
                  <a:spcPct val="0"/>
                </a:spcAft>
                <a:defRPr sz="2800" b="1">
                  <a:solidFill>
                    <a:srgbClr val="DC0081"/>
                  </a:solidFill>
                  <a:latin typeface="Tahoma" panose="020B0604030504040204" pitchFamily="34" charset="0"/>
                </a:defRPr>
              </a:lvl7pPr>
              <a:lvl8pPr marL="3429000" indent="-228600" eaLnBrk="0" fontAlgn="base" hangingPunct="0">
                <a:spcBef>
                  <a:spcPct val="0"/>
                </a:spcBef>
                <a:spcAft>
                  <a:spcPct val="0"/>
                </a:spcAft>
                <a:defRPr sz="2800" b="1">
                  <a:solidFill>
                    <a:srgbClr val="DC0081"/>
                  </a:solidFill>
                  <a:latin typeface="Tahoma" panose="020B0604030504040204" pitchFamily="34" charset="0"/>
                </a:defRPr>
              </a:lvl8pPr>
              <a:lvl9pPr marL="3886200" indent="-228600" eaLnBrk="0" fontAlgn="base" hangingPunct="0">
                <a:spcBef>
                  <a:spcPct val="0"/>
                </a:spcBef>
                <a:spcAft>
                  <a:spcPct val="0"/>
                </a:spcAft>
                <a:defRPr sz="2800" b="1">
                  <a:solidFill>
                    <a:srgbClr val="DC0081"/>
                  </a:solidFill>
                  <a:latin typeface="Tahoma" panose="020B0604030504040204" pitchFamily="34" charset="0"/>
                </a:defRPr>
              </a:lvl9pPr>
            </a:lstStyle>
            <a:p>
              <a:pPr algn="ctr">
                <a:defRPr/>
              </a:pPr>
              <a:endParaRPr lang="en-US">
                <a:solidFill>
                  <a:srgbClr val="FFFFFF"/>
                </a:solidFill>
                <a:latin typeface="Calibri" panose="020F0502020204030204" pitchFamily="34" charset="0"/>
              </a:endParaRPr>
            </a:p>
          </p:txBody>
        </p:sp>
        <p:pic>
          <p:nvPicPr>
            <p:cNvPr id="66" name="Picture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38538" y="2066925"/>
              <a:ext cx="6413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0100" y="5346700"/>
              <a:ext cx="600075" cy="59848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8" name="TextBox 1"/>
            <p:cNvSpPr txBox="1">
              <a:spLocks noChangeArrowheads="1"/>
            </p:cNvSpPr>
            <p:nvPr/>
          </p:nvSpPr>
          <p:spPr bwMode="auto">
            <a:xfrm>
              <a:off x="450850" y="5957888"/>
              <a:ext cx="2185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Source code</a:t>
              </a:r>
            </a:p>
          </p:txBody>
        </p:sp>
        <p:sp>
          <p:nvSpPr>
            <p:cNvPr id="69" name="TextBox 1"/>
            <p:cNvSpPr txBox="1">
              <a:spLocks noChangeArrowheads="1"/>
            </p:cNvSpPr>
            <p:nvPr/>
          </p:nvSpPr>
          <p:spPr bwMode="auto">
            <a:xfrm>
              <a:off x="1412875" y="2965450"/>
              <a:ext cx="1538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Template Test plan</a:t>
              </a:r>
            </a:p>
          </p:txBody>
        </p:sp>
        <p:pic>
          <p:nvPicPr>
            <p:cNvPr id="70" name="Picture 3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62125" y="2362200"/>
              <a:ext cx="4429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2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04838" y="4267200"/>
              <a:ext cx="53816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TextBox 1"/>
            <p:cNvSpPr txBox="1">
              <a:spLocks noChangeArrowheads="1"/>
            </p:cNvSpPr>
            <p:nvPr/>
          </p:nvSpPr>
          <p:spPr bwMode="auto">
            <a:xfrm>
              <a:off x="1147763" y="4841875"/>
              <a:ext cx="8651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sz="1400">
                  <a:solidFill>
                    <a:srgbClr val="DC0081"/>
                  </a:solidFill>
                  <a:latin typeface="Tahoma" panose="020B0604030504040204" pitchFamily="34" charset="0"/>
                </a:rPr>
                <a:t>SAD</a:t>
              </a:r>
            </a:p>
          </p:txBody>
        </p:sp>
        <p:pic>
          <p:nvPicPr>
            <p:cNvPr id="73" name="Picture 3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52538" y="4316413"/>
              <a:ext cx="455612" cy="4556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29" name="TextBox 68"/>
          <p:cNvSpPr txBox="1">
            <a:spLocks noChangeArrowheads="1"/>
          </p:cNvSpPr>
          <p:nvPr/>
        </p:nvSpPr>
        <p:spPr bwMode="auto">
          <a:xfrm>
            <a:off x="3650962" y="4597986"/>
            <a:ext cx="15959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r>
              <a:rPr lang="en-US" altLang="en-US" sz="1600">
                <a:solidFill>
                  <a:srgbClr val="00B050"/>
                </a:solidFill>
                <a:latin typeface="Tahoma" panose="020B0604030504040204" pitchFamily="34" charset="0"/>
              </a:rPr>
              <a:t>Software Tester</a:t>
            </a:r>
          </a:p>
        </p:txBody>
      </p:sp>
    </p:spTree>
    <p:extLst>
      <p:ext uri="{BB962C8B-B14F-4D97-AF65-F5344CB8AC3E}">
        <p14:creationId xmlns:p14="http://schemas.microsoft.com/office/powerpoint/2010/main" val="3672965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Fsoft</a:t>
            </a:r>
            <a:r>
              <a:rPr lang="en-US"/>
              <a:t> QMS about ASPICE</a:t>
            </a:r>
          </a:p>
        </p:txBody>
      </p:sp>
      <p:pic>
        <p:nvPicPr>
          <p:cNvPr id="6" name="Content Placeholder 5"/>
          <p:cNvPicPr>
            <a:picLocks noGrp="1" noChangeAspect="1"/>
          </p:cNvPicPr>
          <p:nvPr>
            <p:ph idx="1"/>
          </p:nvPr>
        </p:nvPicPr>
        <p:blipFill>
          <a:blip r:embed="rId3"/>
          <a:stretch>
            <a:fillRect/>
          </a:stretch>
        </p:blipFill>
        <p:spPr>
          <a:xfrm>
            <a:off x="341194" y="1446664"/>
            <a:ext cx="4891206" cy="3274300"/>
          </a:xfrm>
          <a:prstGeom prst="rect">
            <a:avLst/>
          </a:prstGeom>
        </p:spPr>
      </p:pic>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31</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511906610"/>
              </p:ext>
            </p:extLst>
          </p:nvPr>
        </p:nvGraphicFramePr>
        <p:xfrm>
          <a:off x="5208325" y="1923419"/>
          <a:ext cx="3911600" cy="1564481"/>
        </p:xfrm>
        <a:graphic>
          <a:graphicData uri="http://schemas.openxmlformats.org/presentationml/2006/ole">
            <mc:AlternateContent xmlns:mc="http://schemas.openxmlformats.org/markup-compatibility/2006">
              <mc:Choice xmlns:v="urn:schemas-microsoft-com:vml" Requires="v">
                <p:oleObj spid="_x0000_s68609"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5208325" y="1923419"/>
                        <a:ext cx="3911600" cy="1564481"/>
                      </a:xfrm>
                      <a:prstGeom prst="rect">
                        <a:avLst/>
                      </a:prstGeom>
                    </p:spPr>
                  </p:pic>
                </p:oleObj>
              </mc:Fallback>
            </mc:AlternateContent>
          </a:graphicData>
        </a:graphic>
      </p:graphicFrame>
      <p:sp>
        <p:nvSpPr>
          <p:cNvPr id="9" name="TextBox 8"/>
          <p:cNvSpPr txBox="1"/>
          <p:nvPr/>
        </p:nvSpPr>
        <p:spPr>
          <a:xfrm>
            <a:off x="341194" y="941697"/>
            <a:ext cx="4039737" cy="307777"/>
          </a:xfrm>
          <a:prstGeom prst="rect">
            <a:avLst/>
          </a:prstGeom>
          <a:noFill/>
        </p:spPr>
        <p:txBody>
          <a:bodyPr wrap="square" rtlCol="0">
            <a:spAutoFit/>
          </a:bodyPr>
          <a:lstStyle/>
          <a:p>
            <a:r>
              <a:rPr lang="en-US" sz="1400">
                <a:hlinkClick r:id="rId6"/>
              </a:rPr>
              <a:t>QMS</a:t>
            </a:r>
            <a:r>
              <a:rPr lang="en-US" sz="1400"/>
              <a:t> Announcement by SEPG department</a:t>
            </a:r>
          </a:p>
        </p:txBody>
      </p:sp>
    </p:spTree>
    <p:extLst>
      <p:ext uri="{BB962C8B-B14F-4D97-AF65-F5344CB8AC3E}">
        <p14:creationId xmlns:p14="http://schemas.microsoft.com/office/powerpoint/2010/main" val="3765458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a:solidFill>
                  <a:schemeClr val="accent6">
                    <a:lumMod val="75000"/>
                  </a:schemeClr>
                </a:solidFill>
                <a:cs typeface="Arial"/>
              </a:rPr>
              <a:t>Thank you</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32</a:t>
            </a:fld>
            <a:endParaRPr lang="en-US"/>
          </a:p>
        </p:txBody>
      </p:sp>
    </p:spTree>
    <p:extLst>
      <p:ext uri="{BB962C8B-B14F-4D97-AF65-F5344CB8AC3E}">
        <p14:creationId xmlns:p14="http://schemas.microsoft.com/office/powerpoint/2010/main" val="390652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433048"/>
            <a:ext cx="8229600" cy="1101260"/>
          </a:xfrm>
        </p:spPr>
        <p:txBody>
          <a:bodyPr/>
          <a:lstStyle/>
          <a:p>
            <a:pPr marL="0" indent="0" algn="ctr">
              <a:buNone/>
            </a:pPr>
            <a:r>
              <a:rPr lang="en-US"/>
              <a:t>ASPICE model basic concept and definition</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411664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Quality *</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grpSp>
        <p:nvGrpSpPr>
          <p:cNvPr id="3" name="Group 2"/>
          <p:cNvGrpSpPr/>
          <p:nvPr/>
        </p:nvGrpSpPr>
        <p:grpSpPr>
          <a:xfrm>
            <a:off x="67958" y="803518"/>
            <a:ext cx="8120546" cy="3717112"/>
            <a:chOff x="71748" y="803516"/>
            <a:chExt cx="9756028" cy="5442492"/>
          </a:xfrm>
        </p:grpSpPr>
        <p:sp>
          <p:nvSpPr>
            <p:cNvPr id="6" name="AutoShape 43"/>
            <p:cNvSpPr>
              <a:spLocks noChangeArrowheads="1"/>
            </p:cNvSpPr>
            <p:nvPr/>
          </p:nvSpPr>
          <p:spPr bwMode="auto">
            <a:xfrm>
              <a:off x="2160640" y="926740"/>
              <a:ext cx="6858000" cy="4495800"/>
            </a:xfrm>
            <a:prstGeom prst="triangle">
              <a:avLst>
                <a:gd name="adj" fmla="val 50000"/>
              </a:avLst>
            </a:prstGeom>
            <a:solidFill>
              <a:srgbClr val="E6CE76"/>
            </a:solidFill>
            <a:ln w="9525">
              <a:noFill/>
              <a:miter lim="800000"/>
              <a:headEnd/>
              <a:tailEnd/>
            </a:ln>
          </p:spPr>
          <p:txBody>
            <a:bodyPr wrap="none" anchor="ctr"/>
            <a:lstStyle/>
            <a:p>
              <a:pPr eaLnBrk="1" hangingPunct="1"/>
              <a:endParaRPr kumimoji="0" lang="ja-JP" altLang="en-US" sz="1800">
                <a:latin typeface="Arial" pitchFamily="34" charset="0"/>
                <a:ea typeface="ＭＳ Ｐゴシック" pitchFamily="50" charset="-128"/>
                <a:cs typeface="Arial" pitchFamily="34" charset="0"/>
              </a:endParaRPr>
            </a:p>
          </p:txBody>
        </p:sp>
        <p:sp>
          <p:nvSpPr>
            <p:cNvPr id="7" name="AutoShape 52"/>
            <p:cNvSpPr>
              <a:spLocks/>
            </p:cNvSpPr>
            <p:nvPr/>
          </p:nvSpPr>
          <p:spPr bwMode="auto">
            <a:xfrm>
              <a:off x="4295390" y="5636408"/>
              <a:ext cx="3330575" cy="609600"/>
            </a:xfrm>
            <a:prstGeom prst="callout1">
              <a:avLst>
                <a:gd name="adj1" fmla="val 1814"/>
                <a:gd name="adj2" fmla="val 40292"/>
                <a:gd name="adj3" fmla="val -51757"/>
                <a:gd name="adj4" fmla="val 36248"/>
              </a:avLst>
            </a:prstGeom>
            <a:noFill/>
            <a:ln w="9525">
              <a:solidFill>
                <a:srgbClr val="0099FF"/>
              </a:solidFill>
              <a:miter lim="800000"/>
              <a:headEnd/>
              <a:tailEnd/>
            </a:ln>
          </p:spPr>
          <p:txBody>
            <a:bodyPr/>
            <a:lstStyle/>
            <a:p>
              <a:pPr eaLnBrk="1" hangingPunct="1">
                <a:buFont typeface="Wingdings" pitchFamily="2" charset="2"/>
                <a:buNone/>
              </a:pPr>
              <a:r>
                <a:rPr kumimoji="0" lang="en-US" altLang="ja-JP" sz="1300" b="1">
                  <a:latin typeface="Arial" pitchFamily="34" charset="0"/>
                  <a:ea typeface="ＭＳ Ｐゴシック" pitchFamily="50" charset="-128"/>
                  <a:cs typeface="Arial" pitchFamily="34" charset="0"/>
                </a:rPr>
                <a:t>People with skills, training and motivation</a:t>
              </a:r>
            </a:p>
          </p:txBody>
        </p:sp>
        <p:sp>
          <p:nvSpPr>
            <p:cNvPr id="8" name="AutoShape 51"/>
            <p:cNvSpPr>
              <a:spLocks/>
            </p:cNvSpPr>
            <p:nvPr/>
          </p:nvSpPr>
          <p:spPr bwMode="auto">
            <a:xfrm>
              <a:off x="7494151" y="1736878"/>
              <a:ext cx="2333625" cy="2133600"/>
            </a:xfrm>
            <a:prstGeom prst="callout2">
              <a:avLst>
                <a:gd name="adj1" fmla="val 5356"/>
                <a:gd name="adj2" fmla="val -3264"/>
                <a:gd name="adj3" fmla="val 5356"/>
                <a:gd name="adj4" fmla="val -10815"/>
                <a:gd name="adj5" fmla="val 73662"/>
                <a:gd name="adj6" fmla="val -18708"/>
              </a:avLst>
            </a:prstGeom>
            <a:noFill/>
            <a:ln w="9525">
              <a:solidFill>
                <a:srgbClr val="0099FF"/>
              </a:solidFill>
              <a:miter lim="800000"/>
              <a:headEnd/>
              <a:tailEnd/>
            </a:ln>
          </p:spPr>
          <p:txBody>
            <a:bodyPr/>
            <a:lstStyle/>
            <a:p>
              <a:pPr marL="231775" indent="-231775" eaLnBrk="1" hangingPunct="1">
                <a:buFont typeface="Wingdings" pitchFamily="2" charset="2"/>
                <a:buNone/>
              </a:pPr>
              <a:r>
                <a:rPr kumimoji="0" lang="en-US" altLang="ja-JP" sz="1300" b="1">
                  <a:latin typeface="Arial" pitchFamily="34" charset="0"/>
                  <a:ea typeface="ＭＳ Ｐゴシック" pitchFamily="50" charset="-128"/>
                  <a:cs typeface="Arial" pitchFamily="34" charset="0"/>
                </a:rPr>
                <a:t>Tools and equipment</a:t>
              </a:r>
            </a:p>
            <a:p>
              <a:pPr marL="231775" indent="-231775" eaLnBrk="1" hangingPunct="1">
                <a:buFont typeface="Wingdings" pitchFamily="2" charset="2"/>
                <a:buNone/>
              </a:pPr>
              <a:r>
                <a:rPr lang="en-US" altLang="ja-JP" sz="1300" b="1">
                  <a:latin typeface="Arial" pitchFamily="34" charset="0"/>
                  <a:ea typeface="ＭＳ Ｐゴシック" pitchFamily="50" charset="-128"/>
                  <a:cs typeface="Arial" pitchFamily="34" charset="0"/>
                </a:rPr>
                <a:t>Technical know-how</a:t>
              </a:r>
              <a:endParaRPr kumimoji="0" lang="en-US" altLang="ja-JP" sz="1300" b="1">
                <a:latin typeface="Arial" pitchFamily="34" charset="0"/>
                <a:ea typeface="ＭＳ Ｐゴシック" pitchFamily="50" charset="-128"/>
                <a:cs typeface="Arial" pitchFamily="34" charset="0"/>
              </a:endParaRPr>
            </a:p>
          </p:txBody>
        </p:sp>
        <p:sp>
          <p:nvSpPr>
            <p:cNvPr id="9" name="AutoShape 49"/>
            <p:cNvSpPr>
              <a:spLocks/>
            </p:cNvSpPr>
            <p:nvPr/>
          </p:nvSpPr>
          <p:spPr bwMode="auto">
            <a:xfrm>
              <a:off x="1012388" y="1597178"/>
              <a:ext cx="2074863" cy="3397250"/>
            </a:xfrm>
            <a:prstGeom prst="callout2">
              <a:avLst>
                <a:gd name="adj1" fmla="val 3366"/>
                <a:gd name="adj2" fmla="val 103671"/>
                <a:gd name="adj3" fmla="val 3366"/>
                <a:gd name="adj4" fmla="val 137338"/>
                <a:gd name="adj5" fmla="val 47662"/>
                <a:gd name="adj6" fmla="val 152486"/>
              </a:avLst>
            </a:prstGeom>
            <a:noFill/>
            <a:ln w="9525">
              <a:solidFill>
                <a:srgbClr val="0099FF"/>
              </a:solidFill>
              <a:miter lim="800000"/>
              <a:headEnd/>
              <a:tailEnd/>
            </a:ln>
          </p:spPr>
          <p:txBody>
            <a:bodyPr/>
            <a:lstStyle/>
            <a:p>
              <a:pPr marL="457200" indent="-457200" eaLnBrk="1" hangingPunct="1">
                <a:buFont typeface="Wingdings" pitchFamily="2" charset="2"/>
                <a:buNone/>
              </a:pPr>
              <a:r>
                <a:rPr kumimoji="0" lang="en-US" altLang="ja-JP" sz="1300" b="1">
                  <a:latin typeface="Arial" pitchFamily="34" charset="0"/>
                  <a:ea typeface="ＭＳ Ｐゴシック" pitchFamily="50" charset="-128"/>
                  <a:cs typeface="Arial" pitchFamily="34" charset="0"/>
                </a:rPr>
                <a:t>Procedures and methods defining the relationship of tasks</a:t>
              </a:r>
            </a:p>
          </p:txBody>
        </p:sp>
        <p:sp>
          <p:nvSpPr>
            <p:cNvPr id="10" name="Rectangle 45"/>
            <p:cNvSpPr>
              <a:spLocks noChangeArrowheads="1"/>
            </p:cNvSpPr>
            <p:nvPr/>
          </p:nvSpPr>
          <p:spPr bwMode="auto">
            <a:xfrm rot="18690067">
              <a:off x="1866081" y="3110198"/>
              <a:ext cx="4658876" cy="371475"/>
            </a:xfrm>
            <a:prstGeom prst="rect">
              <a:avLst/>
            </a:prstGeom>
            <a:solidFill>
              <a:srgbClr val="E6CE76"/>
            </a:solidFill>
            <a:ln w="9525">
              <a:noFill/>
              <a:miter lim="800000"/>
              <a:headEnd/>
              <a:tailEnd/>
            </a:ln>
          </p:spPr>
          <p:txBody>
            <a:bodyPr wrap="none" anchor="ctr"/>
            <a:lstStyle/>
            <a:p>
              <a:pPr algn="ctr" eaLnBrk="1" hangingPunct="1"/>
              <a:r>
                <a:rPr kumimoji="0" lang="en-US" altLang="ja-JP" sz="1600" b="1">
                  <a:latin typeface="Arial" pitchFamily="34" charset="0"/>
                  <a:ea typeface="ＭＳ Ｐゴシック" pitchFamily="50" charset="-128"/>
                  <a:cs typeface="Arial" pitchFamily="34" charset="0"/>
                </a:rPr>
                <a:t>Process</a:t>
              </a:r>
            </a:p>
          </p:txBody>
        </p:sp>
        <p:sp>
          <p:nvSpPr>
            <p:cNvPr id="11" name="AutoShape 42"/>
            <p:cNvSpPr>
              <a:spLocks noChangeArrowheads="1"/>
            </p:cNvSpPr>
            <p:nvPr/>
          </p:nvSpPr>
          <p:spPr bwMode="auto">
            <a:xfrm>
              <a:off x="3272988" y="1746403"/>
              <a:ext cx="4641850" cy="3281363"/>
            </a:xfrm>
            <a:prstGeom prst="triangle">
              <a:avLst>
                <a:gd name="adj" fmla="val 50000"/>
              </a:avLst>
            </a:prstGeom>
            <a:solidFill>
              <a:schemeClr val="bg1">
                <a:lumMod val="50000"/>
              </a:schemeClr>
            </a:solidFill>
            <a:ln w="9525">
              <a:noFill/>
              <a:miter lim="800000"/>
              <a:headEnd/>
              <a:tailEnd/>
            </a:ln>
          </p:spPr>
          <p:txBody>
            <a:bodyPr wrap="none" anchor="ctr"/>
            <a:lstStyle/>
            <a:p>
              <a:pPr algn="ctr" eaLnBrk="1" hangingPunct="1">
                <a:defRPr/>
              </a:pPr>
              <a:r>
                <a:rPr kumimoji="0" lang="en-US" altLang="ja-JP" sz="4000" b="1">
                  <a:solidFill>
                    <a:srgbClr val="FF0000"/>
                  </a:solidFill>
                  <a:latin typeface="Arial" pitchFamily="34" charset="0"/>
                  <a:ea typeface="MS PGothic" pitchFamily="34" charset="-128"/>
                  <a:cs typeface="Arial" pitchFamily="34" charset="0"/>
                </a:rPr>
                <a:t>Quality</a:t>
              </a:r>
            </a:p>
          </p:txBody>
        </p:sp>
        <p:sp>
          <p:nvSpPr>
            <p:cNvPr id="12" name="Rectangle 46"/>
            <p:cNvSpPr>
              <a:spLocks noChangeArrowheads="1"/>
            </p:cNvSpPr>
            <p:nvPr/>
          </p:nvSpPr>
          <p:spPr bwMode="auto">
            <a:xfrm rot="2941388">
              <a:off x="4517923" y="3075046"/>
              <a:ext cx="4867611" cy="324552"/>
            </a:xfrm>
            <a:prstGeom prst="rect">
              <a:avLst/>
            </a:prstGeom>
            <a:solidFill>
              <a:srgbClr val="E6CE76"/>
            </a:solidFill>
            <a:ln w="9525">
              <a:noFill/>
              <a:miter lim="800000"/>
              <a:headEnd/>
              <a:tailEnd/>
            </a:ln>
          </p:spPr>
          <p:txBody>
            <a:bodyPr wrap="none" anchor="ctr"/>
            <a:lstStyle/>
            <a:p>
              <a:pPr algn="ctr" eaLnBrk="1" hangingPunct="1"/>
              <a:r>
                <a:rPr kumimoji="0" lang="en-US" altLang="ja-JP" sz="1600" b="1">
                  <a:latin typeface="Arial" pitchFamily="34" charset="0"/>
                  <a:ea typeface="ＭＳ Ｐゴシック" pitchFamily="50" charset="-128"/>
                  <a:cs typeface="Arial" pitchFamily="34" charset="0"/>
                </a:rPr>
                <a:t>Technology</a:t>
              </a:r>
            </a:p>
          </p:txBody>
        </p:sp>
        <p:sp>
          <p:nvSpPr>
            <p:cNvPr id="13" name="Rectangle 47"/>
            <p:cNvSpPr>
              <a:spLocks noChangeArrowheads="1"/>
            </p:cNvSpPr>
            <p:nvPr/>
          </p:nvSpPr>
          <p:spPr bwMode="auto">
            <a:xfrm>
              <a:off x="2770243" y="5007128"/>
              <a:ext cx="5619134" cy="383457"/>
            </a:xfrm>
            <a:prstGeom prst="rect">
              <a:avLst/>
            </a:prstGeom>
            <a:solidFill>
              <a:srgbClr val="E6CE76"/>
            </a:solidFill>
            <a:ln w="9525">
              <a:noFill/>
              <a:miter lim="800000"/>
              <a:headEnd/>
              <a:tailEnd/>
            </a:ln>
          </p:spPr>
          <p:txBody>
            <a:bodyPr wrap="none" anchor="ctr"/>
            <a:lstStyle/>
            <a:p>
              <a:pPr algn="ctr" eaLnBrk="1" hangingPunct="1"/>
              <a:r>
                <a:rPr kumimoji="0" lang="en-US" altLang="ja-JP" sz="1600" b="1">
                  <a:latin typeface="Arial" pitchFamily="34" charset="0"/>
                  <a:ea typeface="ＭＳ Ｐゴシック" pitchFamily="50" charset="-128"/>
                  <a:cs typeface="Arial" pitchFamily="34" charset="0"/>
                </a:rPr>
                <a:t>People</a:t>
              </a:r>
            </a:p>
          </p:txBody>
        </p:sp>
        <p:sp>
          <p:nvSpPr>
            <p:cNvPr id="14" name="Rectangle 12"/>
            <p:cNvSpPr>
              <a:spLocks noChangeArrowheads="1"/>
            </p:cNvSpPr>
            <p:nvPr/>
          </p:nvSpPr>
          <p:spPr bwMode="auto">
            <a:xfrm>
              <a:off x="71748" y="3683689"/>
              <a:ext cx="2249160" cy="1323439"/>
            </a:xfrm>
            <a:prstGeom prst="rect">
              <a:avLst/>
            </a:prstGeom>
            <a:noFill/>
            <a:ln w="9525">
              <a:noFill/>
              <a:miter lim="800000"/>
              <a:headEnd/>
              <a:tailEnd/>
            </a:ln>
          </p:spPr>
          <p:txBody>
            <a:bodyPr wrap="square" anchor="ctr">
              <a:spAutoFit/>
            </a:bodyPr>
            <a:lstStyle/>
            <a:p>
              <a:r>
                <a:rPr lang="en-US" sz="1600" b="1">
                  <a:solidFill>
                    <a:srgbClr val="FF0000"/>
                  </a:solidFill>
                  <a:latin typeface="Arial" pitchFamily="34" charset="0"/>
                  <a:cs typeface="Arial" pitchFamily="34" charset="0"/>
                </a:rPr>
                <a:t>Quality of a software system is governed by the quality of the </a:t>
              </a:r>
            </a:p>
            <a:p>
              <a:r>
                <a:rPr lang="en-US" sz="1600" b="1">
                  <a:solidFill>
                    <a:srgbClr val="FF0000"/>
                  </a:solidFill>
                  <a:latin typeface="Arial" pitchFamily="34" charset="0"/>
                  <a:cs typeface="Arial" pitchFamily="34" charset="0"/>
                </a:rPr>
                <a:t>process used to develop and evolve it</a:t>
              </a:r>
            </a:p>
          </p:txBody>
        </p:sp>
      </p:grpSp>
      <p:sp>
        <p:nvSpPr>
          <p:cNvPr id="15" name="Rectangle 12"/>
          <p:cNvSpPr>
            <a:spLocks noChangeArrowheads="1"/>
          </p:cNvSpPr>
          <p:nvPr/>
        </p:nvSpPr>
        <p:spPr bwMode="auto">
          <a:xfrm>
            <a:off x="258270" y="749938"/>
            <a:ext cx="5273850" cy="338554"/>
          </a:xfrm>
          <a:prstGeom prst="rect">
            <a:avLst/>
          </a:prstGeom>
          <a:noFill/>
          <a:ln w="9525">
            <a:noFill/>
            <a:miter lim="800000"/>
            <a:headEnd/>
            <a:tailEnd/>
          </a:ln>
        </p:spPr>
        <p:txBody>
          <a:bodyPr wrap="square" anchor="ctr">
            <a:spAutoFit/>
          </a:bodyPr>
          <a:lstStyle/>
          <a:p>
            <a:r>
              <a:rPr lang="en-US" sz="1600" b="1">
                <a:solidFill>
                  <a:srgbClr val="FF0000"/>
                </a:solidFill>
                <a:latin typeface="Arial" pitchFamily="34" charset="0"/>
                <a:cs typeface="Arial" pitchFamily="34" charset="0"/>
              </a:rPr>
              <a:t>Quality in brief definition is “Fit for use” </a:t>
            </a:r>
          </a:p>
        </p:txBody>
      </p:sp>
    </p:spTree>
    <p:extLst>
      <p:ext uri="{BB962C8B-B14F-4D97-AF65-F5344CB8AC3E}">
        <p14:creationId xmlns:p14="http://schemas.microsoft.com/office/powerpoint/2010/main" val="73678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ASPICE*</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
        <p:nvSpPr>
          <p:cNvPr id="7" name="TextBox 6"/>
          <p:cNvSpPr txBox="1"/>
          <p:nvPr/>
        </p:nvSpPr>
        <p:spPr>
          <a:xfrm>
            <a:off x="350874" y="928070"/>
            <a:ext cx="8452884" cy="1323439"/>
          </a:xfrm>
          <a:prstGeom prst="rect">
            <a:avLst/>
          </a:prstGeom>
          <a:noFill/>
        </p:spPr>
        <p:txBody>
          <a:bodyPr wrap="square" rtlCol="0">
            <a:spAutoFit/>
          </a:bodyPr>
          <a:lstStyle/>
          <a:p>
            <a:r>
              <a:rPr lang="en-US" sz="2000"/>
              <a:t>ASPICE (</a:t>
            </a:r>
            <a:r>
              <a:rPr lang="en-US" sz="2000" b="1" u="sng">
                <a:solidFill>
                  <a:srgbClr val="FF0000"/>
                </a:solidFill>
              </a:rPr>
              <a:t>A</a:t>
            </a:r>
            <a:r>
              <a:rPr lang="en-US" sz="2000"/>
              <a:t>utomotive </a:t>
            </a:r>
            <a:r>
              <a:rPr lang="en-US" sz="2000" b="1" u="sng">
                <a:solidFill>
                  <a:srgbClr val="FF0000"/>
                </a:solidFill>
              </a:rPr>
              <a:t>S</a:t>
            </a:r>
            <a:r>
              <a:rPr lang="en-US" sz="2000"/>
              <a:t>oftware </a:t>
            </a:r>
            <a:r>
              <a:rPr lang="en-US" sz="2000" b="1" u="sng">
                <a:solidFill>
                  <a:srgbClr val="FF0000"/>
                </a:solidFill>
              </a:rPr>
              <a:t>P</a:t>
            </a:r>
            <a:r>
              <a:rPr lang="en-US" sz="2000"/>
              <a:t>rocess </a:t>
            </a:r>
            <a:r>
              <a:rPr lang="en-US" sz="2000" b="1" u="sng">
                <a:solidFill>
                  <a:srgbClr val="FF0000"/>
                </a:solidFill>
              </a:rPr>
              <a:t>I</a:t>
            </a:r>
            <a:r>
              <a:rPr lang="en-US" sz="2000"/>
              <a:t>mprovement and </a:t>
            </a:r>
            <a:r>
              <a:rPr lang="en-US" sz="2000" b="1" u="sng">
                <a:solidFill>
                  <a:srgbClr val="FF0000"/>
                </a:solidFill>
              </a:rPr>
              <a:t>C</a:t>
            </a:r>
            <a:r>
              <a:rPr lang="en-US" sz="2000"/>
              <a:t>apability </a:t>
            </a:r>
            <a:r>
              <a:rPr lang="en-US" sz="2000" err="1"/>
              <a:t>d</a:t>
            </a:r>
            <a:r>
              <a:rPr lang="en-US" sz="2000" b="1" u="sng" err="1">
                <a:solidFill>
                  <a:srgbClr val="FF0000"/>
                </a:solidFill>
              </a:rPr>
              <a:t>E</a:t>
            </a:r>
            <a:r>
              <a:rPr lang="en-US" sz="2000" err="1"/>
              <a:t>termination</a:t>
            </a:r>
            <a:r>
              <a:rPr lang="en-US" sz="2000"/>
              <a:t>), is a set of technical standards documents for the computer software development process and Automotive related business management functions.</a:t>
            </a:r>
          </a:p>
        </p:txBody>
      </p:sp>
      <p:sp>
        <p:nvSpPr>
          <p:cNvPr id="8" name="Down Arrow 7"/>
          <p:cNvSpPr/>
          <p:nvPr/>
        </p:nvSpPr>
        <p:spPr>
          <a:xfrm>
            <a:off x="4385930" y="2251509"/>
            <a:ext cx="382772" cy="59801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1159919" y="3274826"/>
            <a:ext cx="2498651" cy="14034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Process dimension</a:t>
            </a:r>
          </a:p>
          <a:p>
            <a:pPr algn="ctr"/>
            <a:r>
              <a:rPr lang="en-US"/>
              <a:t>(Software Process Improvement)</a:t>
            </a:r>
          </a:p>
        </p:txBody>
      </p:sp>
      <p:sp>
        <p:nvSpPr>
          <p:cNvPr id="10" name="Rounded Rectangle 9"/>
          <p:cNvSpPr/>
          <p:nvPr/>
        </p:nvSpPr>
        <p:spPr>
          <a:xfrm>
            <a:off x="5533445" y="3274826"/>
            <a:ext cx="2498651" cy="14034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Capability dimension</a:t>
            </a:r>
          </a:p>
          <a:p>
            <a:pPr algn="ctr"/>
            <a:r>
              <a:rPr lang="en-US"/>
              <a:t>(Software Process Capability </a:t>
            </a:r>
            <a:r>
              <a:rPr lang="en-US" err="1"/>
              <a:t>dEtermination</a:t>
            </a:r>
            <a:r>
              <a:rPr lang="en-US"/>
              <a:t>)</a:t>
            </a:r>
          </a:p>
        </p:txBody>
      </p:sp>
      <p:sp>
        <p:nvSpPr>
          <p:cNvPr id="11" name="TextBox 10"/>
          <p:cNvSpPr txBox="1"/>
          <p:nvPr/>
        </p:nvSpPr>
        <p:spPr>
          <a:xfrm>
            <a:off x="3496127" y="2847823"/>
            <a:ext cx="2267309" cy="369332"/>
          </a:xfrm>
          <a:prstGeom prst="rect">
            <a:avLst/>
          </a:prstGeom>
          <a:noFill/>
        </p:spPr>
        <p:txBody>
          <a:bodyPr wrap="square" rtlCol="0">
            <a:spAutoFit/>
          </a:bodyPr>
          <a:lstStyle/>
          <a:p>
            <a:pPr algn="ctr"/>
            <a:r>
              <a:rPr lang="en-US"/>
              <a:t>2 dimensions of view</a:t>
            </a:r>
          </a:p>
        </p:txBody>
      </p:sp>
      <p:sp>
        <p:nvSpPr>
          <p:cNvPr id="3" name="Donut 2"/>
          <p:cNvSpPr/>
          <p:nvPr/>
        </p:nvSpPr>
        <p:spPr>
          <a:xfrm>
            <a:off x="7617743" y="2177322"/>
            <a:ext cx="1402570" cy="1171691"/>
          </a:xfrm>
          <a:prstGeom prst="donut">
            <a:avLst>
              <a:gd name="adj" fmla="val 9898"/>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ASPICE is a process oriented model</a:t>
            </a:r>
          </a:p>
        </p:txBody>
      </p:sp>
    </p:spTree>
    <p:extLst>
      <p:ext uri="{BB962C8B-B14F-4D97-AF65-F5344CB8AC3E}">
        <p14:creationId xmlns:p14="http://schemas.microsoft.com/office/powerpoint/2010/main" val="310853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circle(in)">
                                      <p:cBhvr>
                                        <p:cTn id="2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ASPICE – Approach *</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
        <p:nvSpPr>
          <p:cNvPr id="7" name="TextBox 6"/>
          <p:cNvSpPr txBox="1"/>
          <p:nvPr/>
        </p:nvSpPr>
        <p:spPr>
          <a:xfrm>
            <a:off x="350874" y="928070"/>
            <a:ext cx="8452884" cy="400110"/>
          </a:xfrm>
          <a:prstGeom prst="rect">
            <a:avLst/>
          </a:prstGeom>
          <a:noFill/>
        </p:spPr>
        <p:txBody>
          <a:bodyPr wrap="square" rtlCol="0">
            <a:spAutoFit/>
          </a:bodyPr>
          <a:lstStyle/>
          <a:p>
            <a:r>
              <a:rPr lang="en-US" sz="2000"/>
              <a:t>ASPICE prescribe the “WHAT”, not the “HOW”</a:t>
            </a:r>
          </a:p>
        </p:txBody>
      </p:sp>
      <p:pic>
        <p:nvPicPr>
          <p:cNvPr id="3" name="Picture 2"/>
          <p:cNvPicPr>
            <a:picLocks noChangeAspect="1"/>
          </p:cNvPicPr>
          <p:nvPr/>
        </p:nvPicPr>
        <p:blipFill>
          <a:blip r:embed="rId2"/>
          <a:stretch>
            <a:fillRect/>
          </a:stretch>
        </p:blipFill>
        <p:spPr>
          <a:xfrm>
            <a:off x="1577020" y="1383899"/>
            <a:ext cx="5612823" cy="3383364"/>
          </a:xfrm>
          <a:prstGeom prst="rect">
            <a:avLst/>
          </a:prstGeom>
        </p:spPr>
      </p:pic>
    </p:spTree>
    <p:extLst>
      <p:ext uri="{BB962C8B-B14F-4D97-AF65-F5344CB8AC3E}">
        <p14:creationId xmlns:p14="http://schemas.microsoft.com/office/powerpoint/2010/main" val="247635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433048"/>
            <a:ext cx="8229600" cy="1101260"/>
          </a:xfrm>
        </p:spPr>
        <p:txBody>
          <a:bodyPr/>
          <a:lstStyle/>
          <a:p>
            <a:pPr marL="0" indent="0" algn="ctr">
              <a:buNone/>
            </a:pPr>
            <a:r>
              <a:rPr lang="en-US"/>
              <a:t>Differences between ASPICE and some other models/standards</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115697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ASPICE with other standards</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
        <p:nvSpPr>
          <p:cNvPr id="6" name="Content Placeholder 5"/>
          <p:cNvSpPr>
            <a:spLocks noGrp="1"/>
          </p:cNvSpPr>
          <p:nvPr>
            <p:ph idx="1"/>
          </p:nvPr>
        </p:nvSpPr>
        <p:spPr>
          <a:xfrm>
            <a:off x="5787737" y="690817"/>
            <a:ext cx="3356262" cy="3569456"/>
          </a:xfrm>
          <a:solidFill>
            <a:schemeClr val="bg1"/>
          </a:solidFill>
        </p:spPr>
        <p:txBody>
          <a:bodyPr>
            <a:noAutofit/>
          </a:bodyPr>
          <a:lstStyle/>
          <a:p>
            <a:r>
              <a:rPr lang="en-US" sz="1800" b="1"/>
              <a:t>ASPICE, </a:t>
            </a:r>
            <a:r>
              <a:rPr lang="en-US" sz="1800" b="1" err="1"/>
              <a:t>CMMi</a:t>
            </a:r>
            <a:r>
              <a:rPr lang="en-US" sz="1800" b="1"/>
              <a:t>, ISO TS 16949 and other ISO900x are only defined the “WHAT”</a:t>
            </a:r>
          </a:p>
          <a:p>
            <a:r>
              <a:rPr lang="en-US" sz="1800" b="1"/>
              <a:t>ASPICE and ISO 26262 are both defined the “WHAT” but ISO 26262 also define the “HOW” with safety lifecycle,, SHW metric targets,…</a:t>
            </a:r>
          </a:p>
          <a:p>
            <a:r>
              <a:rPr lang="en-US" sz="1800" b="1"/>
              <a:t>AGILE is only define the “HOW” then they can be applied for many models/ standards</a:t>
            </a:r>
            <a:endParaRPr lang="en-US" sz="1800"/>
          </a:p>
        </p:txBody>
      </p:sp>
      <p:pic>
        <p:nvPicPr>
          <p:cNvPr id="7" name="Picture 6"/>
          <p:cNvPicPr>
            <a:picLocks noChangeAspect="1"/>
          </p:cNvPicPr>
          <p:nvPr/>
        </p:nvPicPr>
        <p:blipFill>
          <a:blip r:embed="rId3"/>
          <a:stretch>
            <a:fillRect/>
          </a:stretch>
        </p:blipFill>
        <p:spPr>
          <a:xfrm>
            <a:off x="222539" y="783758"/>
            <a:ext cx="5565198" cy="3890564"/>
          </a:xfrm>
          <a:prstGeom prst="rect">
            <a:avLst/>
          </a:prstGeom>
        </p:spPr>
      </p:pic>
    </p:spTree>
    <p:extLst>
      <p:ext uri="{BB962C8B-B14F-4D97-AF65-F5344CB8AC3E}">
        <p14:creationId xmlns:p14="http://schemas.microsoft.com/office/powerpoint/2010/main" val="3700024649"/>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ED24BC16CD3D42874C74FEAE4B7CBF" ma:contentTypeVersion="6" ma:contentTypeDescription="Create a new document." ma:contentTypeScope="" ma:versionID="f315a82b7c8a96a18afc425a36f95491">
  <xsd:schema xmlns:xsd="http://www.w3.org/2001/XMLSchema" xmlns:xs="http://www.w3.org/2001/XMLSchema" xmlns:p="http://schemas.microsoft.com/office/2006/metadata/properties" xmlns:ns2="ef039d9b-7639-4a63-9d80-68ca27a6af11" xmlns:ns3="ad0bf59e-6d80-4321-bea6-c60a0253fd2f" targetNamespace="http://schemas.microsoft.com/office/2006/metadata/properties" ma:root="true" ma:fieldsID="40fecf07a29a202344d5a7604a879ac9" ns2:_="" ns3:_="">
    <xsd:import namespace="ef039d9b-7639-4a63-9d80-68ca27a6af11"/>
    <xsd:import namespace="ad0bf59e-6d80-4321-bea6-c60a0253fd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039d9b-7639-4a63-9d80-68ca27a6af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d0bf59e-6d80-4321-bea6-c60a0253fd2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D331A5-94E7-47EB-BDE8-8930DE75899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13C705B-AB2B-48E6-B5B3-EB2575A15240}">
  <ds:schemaRefs>
    <ds:schemaRef ds:uri="http://schemas.microsoft.com/sharepoint/v3/contenttype/forms"/>
  </ds:schemaRefs>
</ds:datastoreItem>
</file>

<file path=customXml/itemProps3.xml><?xml version="1.0" encoding="utf-8"?>
<ds:datastoreItem xmlns:ds="http://schemas.openxmlformats.org/officeDocument/2006/customXml" ds:itemID="{DCBD0B58-1094-447F-99AE-5DBC6BE1A845}">
  <ds:schemaRefs>
    <ds:schemaRef ds:uri="ad0bf59e-6d80-4321-bea6-c60a0253fd2f"/>
    <ds:schemaRef ds:uri="ef039d9b-7639-4a63-9d80-68ca27a6af1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Template_Internal_Course</Template>
  <Application>Microsoft Office PowerPoint</Application>
  <PresentationFormat>On-screen Show (16:9)</PresentationFormat>
  <Slides>32</Slides>
  <Notes>23</Notes>
  <HiddenSlides>6</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Template_Internal_Course</vt:lpstr>
      <vt:lpstr>Automotive SPICE AWARENESS</vt:lpstr>
      <vt:lpstr>Objective</vt:lpstr>
      <vt:lpstr>Content</vt:lpstr>
      <vt:lpstr>PowerPoint Presentation</vt:lpstr>
      <vt:lpstr>What is Quality *</vt:lpstr>
      <vt:lpstr>What is ASPICE*</vt:lpstr>
      <vt:lpstr>ASPICE – Approach *</vt:lpstr>
      <vt:lpstr>PowerPoint Presentation</vt:lpstr>
      <vt:lpstr>ASPICE with other standards</vt:lpstr>
      <vt:lpstr>ASPICE – process dimension *</vt:lpstr>
      <vt:lpstr>ASPICE – Capability dimension *</vt:lpstr>
      <vt:lpstr>ASPICE – 2 dimension view</vt:lpstr>
      <vt:lpstr>ASPICE – Process interaction</vt:lpstr>
      <vt:lpstr>ASPICE – terms and definitions*</vt:lpstr>
      <vt:lpstr>ASPICE – terms and definitions</vt:lpstr>
      <vt:lpstr>ASPICE – terms and definitions</vt:lpstr>
      <vt:lpstr>ASPICE – terms and definitions</vt:lpstr>
      <vt:lpstr>ASPICE – terms and definitions *</vt:lpstr>
      <vt:lpstr>ASPICE – terms and definitions</vt:lpstr>
      <vt:lpstr>PowerPoint Presentation</vt:lpstr>
      <vt:lpstr>Key aspects of MAN.5 – Risk MNG</vt:lpstr>
      <vt:lpstr>Key aspects of SUP.8 - CM </vt:lpstr>
      <vt:lpstr>Key aspects of SUP.9 - Problem Resolution </vt:lpstr>
      <vt:lpstr>Key aspects of SUP.10 -Change Request</vt:lpstr>
      <vt:lpstr>Overall about SWE.1</vt:lpstr>
      <vt:lpstr>Overall about SWE.2</vt:lpstr>
      <vt:lpstr>Overall about SWE.3</vt:lpstr>
      <vt:lpstr>Overall about SWE.4</vt:lpstr>
      <vt:lpstr>Overall about SWE.5</vt:lpstr>
      <vt:lpstr>Overall about SWE.6</vt:lpstr>
      <vt:lpstr>Fsoft QMS about ASPICE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revision>1</cp:revision>
  <dcterms:created xsi:type="dcterms:W3CDTF">2015-08-31T01:44:46Z</dcterms:created>
  <dcterms:modified xsi:type="dcterms:W3CDTF">2023-05-10T03:04:05Z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0x01010043ED24BC16CD3D42874C74FEAE4B7CBF</vt:lpwstr>
  </property>
</Properties>
</file>