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6f4f2121d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6f4f2121d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6f4f2121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6f4f2121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6f4f2121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6f4f2121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6f4f2121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6f4f2121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f4f212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f4f212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6f4f2121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6f4f2121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6f4f2121d_0_8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6f4f2121d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6f4f2121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6f4f2121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meeting: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42"/>
              <a:t>Expansion to the Brazilian market via Magist</a:t>
            </a:r>
            <a:endParaRPr sz="28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00" y="76122"/>
            <a:ext cx="3748300" cy="34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3078463" y="712000"/>
            <a:ext cx="23238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The Brazilian Market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75500" y="1878075"/>
            <a:ext cx="1965900" cy="121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3rd Largest Economy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 western Hemisphere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1.92 trillion US$)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177800" y="3604075"/>
            <a:ext cx="2067000" cy="1162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2nd</a:t>
            </a:r>
            <a:r>
              <a:rPr b="1"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largest population</a:t>
            </a: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in the Western Hemisphere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(215 million)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388600" y="1878075"/>
            <a:ext cx="2067000" cy="121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Fast growing eCommerce market: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2018: 53 Billion US$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2024: 126 Billion US$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rot="10800000">
            <a:off x="5572900" y="2273625"/>
            <a:ext cx="8157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93" idx="3"/>
          </p:cNvCxnSpPr>
          <p:nvPr/>
        </p:nvCxnSpPr>
        <p:spPr>
          <a:xfrm flipH="1" rot="10800000">
            <a:off x="2341400" y="2000475"/>
            <a:ext cx="8364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4" idx="0"/>
          </p:cNvCxnSpPr>
          <p:nvPr/>
        </p:nvCxnSpPr>
        <p:spPr>
          <a:xfrm flipH="1" rot="10800000">
            <a:off x="4211300" y="3463975"/>
            <a:ext cx="18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8125" y="308950"/>
            <a:ext cx="395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 is Magist?</a:t>
            </a:r>
            <a:endParaRPr b="1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69875" y="1721900"/>
            <a:ext cx="3842400" cy="2386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Connect stores to marketplaces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Stock and warehouse management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Advantageous contracts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Comprehensive Delivery Tracking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Adaptable Logistics Network</a:t>
            </a:r>
            <a:endParaRPr sz="1500">
              <a:solidFill>
                <a:srgbClr val="2C2C2C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1811" r="1811" t="0"/>
          <a:stretch/>
        </p:blipFill>
        <p:spPr>
          <a:xfrm>
            <a:off x="4105600" y="0"/>
            <a:ext cx="4490526" cy="45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817750" y="2915425"/>
            <a:ext cx="7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telephony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272125" y="727000"/>
            <a:ext cx="70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electronics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002175" y="1362275"/>
            <a:ext cx="70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computers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9875" y="916750"/>
            <a:ext cx="378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as a Service company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centralized order management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64850" y="70650"/>
            <a:ext cx="857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monthly sales and growth rate</a:t>
            </a:r>
            <a:endParaRPr b="1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64850" y="3686375"/>
            <a:ext cx="62202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Reasonable percentage of sold goods correlate with Eniac’s portfolio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However: small overall sales revenue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 sales growth over last 2 years. Future trends unclear.</a:t>
            </a:r>
            <a:endParaRPr sz="14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775" y="1362550"/>
            <a:ext cx="2947399" cy="22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958" l="0" r="0" t="4119"/>
          <a:stretch/>
        </p:blipFill>
        <p:spPr>
          <a:xfrm>
            <a:off x="428250" y="1202700"/>
            <a:ext cx="3362226" cy="24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51350" y="735100"/>
            <a:ext cx="333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Average monthly sales</a:t>
            </a:r>
            <a:endParaRPr b="1" sz="1300" u="sng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896663" y="707300"/>
            <a:ext cx="360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Development of Magist’s monthly sales</a:t>
            </a:r>
            <a:endParaRPr b="1" sz="1300" u="sng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65400" y="2524500"/>
            <a:ext cx="1312200" cy="103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Electronics sales: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~ 160.000 €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Eniac’s revenue: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~ 1.2M €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129175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Regional sales vs. population and income</a:t>
            </a:r>
            <a:endParaRPr b="1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179675" y="945425"/>
            <a:ext cx="44115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sales in </a:t>
            </a:r>
            <a:r>
              <a:rPr b="1" lang="en" sz="1600"/>
              <a:t>major economic regions</a:t>
            </a:r>
            <a:r>
              <a:rPr lang="en" sz="1600"/>
              <a:t>: São Paulo (SP), Rio de Janeiro (RJ), Minas Gerais (MG)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sales in </a:t>
            </a:r>
            <a:r>
              <a:rPr b="1" lang="en" sz="1600"/>
              <a:t>northern regions</a:t>
            </a:r>
            <a:endParaRPr sz="1600"/>
          </a:p>
        </p:txBody>
      </p:sp>
      <p:sp>
        <p:nvSpPr>
          <p:cNvPr id="127" name="Google Shape;127;p17"/>
          <p:cNvSpPr txBox="1"/>
          <p:nvPr/>
        </p:nvSpPr>
        <p:spPr>
          <a:xfrm>
            <a:off x="848250" y="692395"/>
            <a:ext cx="23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per state</a:t>
            </a:r>
            <a:endParaRPr b="1" sz="13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980" l="0" r="0" t="980"/>
          <a:stretch/>
        </p:blipFill>
        <p:spPr>
          <a:xfrm>
            <a:off x="812024" y="1077301"/>
            <a:ext cx="3367649" cy="3446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7"/>
          <p:cNvGrpSpPr/>
          <p:nvPr/>
        </p:nvGrpSpPr>
        <p:grpSpPr>
          <a:xfrm>
            <a:off x="311697" y="3080235"/>
            <a:ext cx="1384700" cy="1720595"/>
            <a:chOff x="311697" y="3080235"/>
            <a:chExt cx="1384700" cy="1720595"/>
          </a:xfrm>
        </p:grpSpPr>
        <p:pic>
          <p:nvPicPr>
            <p:cNvPr id="130" name="Google Shape;130;p17"/>
            <p:cNvPicPr preferRelativeResize="0"/>
            <p:nvPr/>
          </p:nvPicPr>
          <p:blipFill rotWithShape="1">
            <a:blip r:embed="rId4">
              <a:alphaModFix/>
            </a:blip>
            <a:srcRect b="0" l="-1710" r="1709" t="0"/>
            <a:stretch/>
          </p:blipFill>
          <p:spPr>
            <a:xfrm>
              <a:off x="311697" y="4500881"/>
              <a:ext cx="1353490" cy="299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908" y="3080235"/>
              <a:ext cx="1369489" cy="142064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2" name="Google Shape;132;p17"/>
          <p:cNvSpPr txBox="1"/>
          <p:nvPr/>
        </p:nvSpPr>
        <p:spPr>
          <a:xfrm>
            <a:off x="4335250" y="2456275"/>
            <a:ext cx="39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Lower average income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328025" y="2901375"/>
            <a:ext cx="4200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Further geographical disadvantages?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893525" y="947525"/>
            <a:ext cx="4334100" cy="18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delivery time: </a:t>
            </a:r>
            <a:r>
              <a:rPr b="1" lang="en"/>
              <a:t>12 days</a:t>
            </a:r>
            <a:endParaRPr b="1"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significant difference among product categories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Sellers mainly located in the </a:t>
            </a:r>
            <a:r>
              <a:rPr b="1" lang="en"/>
              <a:t>south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Longer delivery times mainly for </a:t>
            </a:r>
            <a:r>
              <a:rPr b="1" lang="en"/>
              <a:t>northern states</a:t>
            </a:r>
            <a:endParaRPr b="1"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00" y="947537"/>
            <a:ext cx="3423726" cy="35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type="title"/>
          </p:nvPr>
        </p:nvSpPr>
        <p:spPr>
          <a:xfrm>
            <a:off x="113950" y="19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Delivery Times</a:t>
            </a:r>
            <a:endParaRPr b="1"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5325" y="4118325"/>
            <a:ext cx="1891450" cy="3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4171700" y="2772425"/>
            <a:ext cx="3581400" cy="130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Major Cities (e.g., São Paulo, Rio de Janeiro)</a:t>
            </a:r>
            <a:endParaRPr b="1"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3 to 7 business days.</a:t>
            </a:r>
            <a:endParaRPr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Mid-Sized Cities and Surrounding Areas:</a:t>
            </a:r>
            <a:endParaRPr b="1"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5 to 10 business days.</a:t>
            </a:r>
            <a:endParaRPr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Remote Areas and Northern Regions:</a:t>
            </a:r>
            <a:endParaRPr b="1"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7 to 15 business days.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614950" y="219088"/>
            <a:ext cx="3664503" cy="2584425"/>
            <a:chOff x="386348" y="1057386"/>
            <a:chExt cx="3624990" cy="2812214"/>
          </a:xfrm>
        </p:grpSpPr>
        <p:sp>
          <p:nvSpPr>
            <p:cNvPr id="148" name="Google Shape;148;p19"/>
            <p:cNvSpPr txBox="1"/>
            <p:nvPr/>
          </p:nvSpPr>
          <p:spPr>
            <a:xfrm>
              <a:off x="386348" y="1057386"/>
              <a:ext cx="3624990" cy="381954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86350" y="1113200"/>
              <a:ext cx="3624900" cy="2756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145475" y="1870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4950" y="581750"/>
            <a:ext cx="34920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Increase </a:t>
            </a:r>
            <a:r>
              <a:rPr lang="en" sz="1600"/>
              <a:t>company's profit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Delivery times acceptable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Magist sales revenue </a:t>
            </a:r>
            <a:r>
              <a:rPr b="1" lang="en" sz="1600">
                <a:solidFill>
                  <a:schemeClr val="dk1"/>
                </a:solidFill>
              </a:rPr>
              <a:t>increases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Overall positive reviews (average score of </a:t>
            </a:r>
            <a:r>
              <a:rPr b="1" lang="en" sz="1600">
                <a:solidFill>
                  <a:schemeClr val="dk1"/>
                </a:solidFill>
              </a:rPr>
              <a:t>4.1/5</a:t>
            </a:r>
            <a:r>
              <a:rPr lang="en" sz="1600"/>
              <a:t>)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4465200" y="219263"/>
            <a:ext cx="3911100" cy="2584706"/>
            <a:chOff x="3213512" y="763121"/>
            <a:chExt cx="3911100" cy="5648396"/>
          </a:xfrm>
        </p:grpSpPr>
        <p:sp>
          <p:nvSpPr>
            <p:cNvPr id="153" name="Google Shape;153;p19"/>
            <p:cNvSpPr txBox="1"/>
            <p:nvPr/>
          </p:nvSpPr>
          <p:spPr>
            <a:xfrm>
              <a:off x="3213512" y="763121"/>
              <a:ext cx="3911100" cy="792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213512" y="1556017"/>
              <a:ext cx="3911100" cy="4855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642888" y="187075"/>
            <a:ext cx="1382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45300" y="3028700"/>
            <a:ext cx="62886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 	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Considering an alternative is advisable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 	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Alternatives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Mercado Libre, Novatrade 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Fulfillment Services of bigger players such as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	Amazon or Shopify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4465150" y="581875"/>
            <a:ext cx="36645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Risk to enter new market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Geographical disparities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Sales Growth rate might </a:t>
            </a:r>
            <a:r>
              <a:rPr b="1" lang="en" sz="1600">
                <a:solidFill>
                  <a:schemeClr val="accent3"/>
                </a:solidFill>
              </a:rPr>
              <a:t>stagnate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Small </a:t>
            </a:r>
            <a:r>
              <a:rPr b="1" lang="en" sz="1600">
                <a:solidFill>
                  <a:schemeClr val="accent3"/>
                </a:solidFill>
              </a:rPr>
              <a:t>total sales revenue</a:t>
            </a:r>
            <a:r>
              <a:rPr lang="en" sz="1600"/>
              <a:t> compared to Eniac standards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meeting:</a:t>
            </a:r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42"/>
              <a:t>Expansion to the Brazilian market via Magist</a:t>
            </a:r>
            <a:endParaRPr sz="284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82675" y="97075"/>
            <a:ext cx="577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Reviews</a:t>
            </a:r>
            <a:endParaRPr b="1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40475" y="876775"/>
            <a:ext cx="458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Customer </a:t>
            </a:r>
            <a:r>
              <a:rPr lang="en"/>
              <a:t>satisfaction breakdown by rating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10" l="0" r="0" t="-10"/>
          <a:stretch/>
        </p:blipFill>
        <p:spPr>
          <a:xfrm>
            <a:off x="440475" y="1452275"/>
            <a:ext cx="4838550" cy="1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 rot="1485">
            <a:off x="2677177" y="3256060"/>
            <a:ext cx="2083800" cy="1405800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simply did not deliver it and did not even provide any explanation!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/>
          <p:nvPr/>
        </p:nvSpPr>
        <p:spPr>
          <a:xfrm rot="-1134365">
            <a:off x="709792" y="3708244"/>
            <a:ext cx="1476770" cy="64313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satisfied in every way!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/>
          <p:nvPr/>
        </p:nvSpPr>
        <p:spPr>
          <a:xfrm rot="195560">
            <a:off x="4880848" y="2372832"/>
            <a:ext cx="1846787" cy="1022857"/>
          </a:xfrm>
          <a:prstGeom prst="wedgeRectCallout">
            <a:avLst>
              <a:gd fmla="val -25263" name="adj1"/>
              <a:gd fmla="val 83761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Item arrived 2 days after purchase! Way ahead of schedule!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2886650" y="2156900"/>
            <a:ext cx="1327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Average: 4.1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1"/>
          <p:cNvSpPr/>
          <p:nvPr/>
        </p:nvSpPr>
        <p:spPr>
          <a:xfrm rot="-249756">
            <a:off x="7034271" y="1368923"/>
            <a:ext cx="1892893" cy="1442904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Excellent service and agility in the service, I recommend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 rot="-405020">
            <a:off x="5759861" y="419884"/>
            <a:ext cx="1735531" cy="877291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product came with a defect, it only works occasionally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