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5"/>
  </p:notesMasterIdLst>
  <p:sldIdLst>
    <p:sldId id="257" r:id="rId2"/>
    <p:sldId id="258" r:id="rId3"/>
    <p:sldId id="281" r:id="rId4"/>
    <p:sldId id="272" r:id="rId5"/>
    <p:sldId id="259" r:id="rId6"/>
    <p:sldId id="275" r:id="rId7"/>
    <p:sldId id="274" r:id="rId8"/>
    <p:sldId id="276" r:id="rId9"/>
    <p:sldId id="277" r:id="rId10"/>
    <p:sldId id="278" r:id="rId11"/>
    <p:sldId id="279" r:id="rId12"/>
    <p:sldId id="28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EFD40A-FD60-FA4B-BC2B-337C66A8A7B7}" v="37" dt="2022-05-03T19:49:20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/>
    <p:restoredTop sz="94766"/>
  </p:normalViewPr>
  <p:slideViewPr>
    <p:cSldViewPr snapToGrid="0" snapToObjects="1">
      <p:cViewPr>
        <p:scale>
          <a:sx n="194" d="100"/>
          <a:sy n="194" d="100"/>
        </p:scale>
        <p:origin x="-1112" y="-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1" Type="http://schemas.microsoft.com/office/2016/11/relationships/changesInfo" Target="changesInfos/changesInfo1.xml"/><Relationship Id="rId22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ience N. Kanda" userId="9f86f94e-2b8d-4566-8f76-565a270eb51c" providerId="ADAL" clId="{78EFD40A-FD60-FA4B-BC2B-337C66A8A7B7}"/>
    <pc:docChg chg="custSel addSld modSld sldOrd">
      <pc:chgData name="Patience N. Kanda" userId="9f86f94e-2b8d-4566-8f76-565a270eb51c" providerId="ADAL" clId="{78EFD40A-FD60-FA4B-BC2B-337C66A8A7B7}" dt="2022-05-03T19:49:20.864" v="182" actId="255"/>
      <pc:docMkLst>
        <pc:docMk/>
      </pc:docMkLst>
      <pc:sldChg chg="modSp">
        <pc:chgData name="Patience N. Kanda" userId="9f86f94e-2b8d-4566-8f76-565a270eb51c" providerId="ADAL" clId="{78EFD40A-FD60-FA4B-BC2B-337C66A8A7B7}" dt="2022-05-03T19:28:31.941" v="0" actId="2711"/>
        <pc:sldMkLst>
          <pc:docMk/>
          <pc:sldMk cId="3346238975" sldId="261"/>
        </pc:sldMkLst>
        <pc:graphicFrameChg chg="mod">
          <ac:chgData name="Patience N. Kanda" userId="9f86f94e-2b8d-4566-8f76-565a270eb51c" providerId="ADAL" clId="{78EFD40A-FD60-FA4B-BC2B-337C66A8A7B7}" dt="2022-05-03T19:28:31.941" v="0" actId="2711"/>
          <ac:graphicFrameMkLst>
            <pc:docMk/>
            <pc:sldMk cId="3346238975" sldId="261"/>
            <ac:graphicFrameMk id="4" creationId="{78F2C2D6-ED56-D142-1156-91CBB30DAEC0}"/>
          </ac:graphicFrameMkLst>
        </pc:graphicFrameChg>
      </pc:sldChg>
      <pc:sldChg chg="addSp delSp modSp add mod">
        <pc:chgData name="Patience N. Kanda" userId="9f86f94e-2b8d-4566-8f76-565a270eb51c" providerId="ADAL" clId="{78EFD40A-FD60-FA4B-BC2B-337C66A8A7B7}" dt="2022-05-03T19:43:49.678" v="129" actId="1076"/>
        <pc:sldMkLst>
          <pc:docMk/>
          <pc:sldMk cId="1481614716" sldId="267"/>
        </pc:sldMkLst>
        <pc:spChg chg="mod">
          <ac:chgData name="Patience N. Kanda" userId="9f86f94e-2b8d-4566-8f76-565a270eb51c" providerId="ADAL" clId="{78EFD40A-FD60-FA4B-BC2B-337C66A8A7B7}" dt="2022-05-03T19:43:49.678" v="129" actId="1076"/>
          <ac:spMkLst>
            <pc:docMk/>
            <pc:sldMk cId="1481614716" sldId="267"/>
            <ac:spMk id="2" creationId="{A366E7AE-2907-6A4C-B350-63622C840038}"/>
          </ac:spMkLst>
        </pc:spChg>
        <pc:spChg chg="mod">
          <ac:chgData name="Patience N. Kanda" userId="9f86f94e-2b8d-4566-8f76-565a270eb51c" providerId="ADAL" clId="{78EFD40A-FD60-FA4B-BC2B-337C66A8A7B7}" dt="2022-05-03T19:43:49.678" v="129" actId="1076"/>
          <ac:spMkLst>
            <pc:docMk/>
            <pc:sldMk cId="1481614716" sldId="267"/>
            <ac:spMk id="3" creationId="{9678DAF0-EC40-E05F-BE2A-6BAA3BC34ABB}"/>
          </ac:spMkLst>
        </pc:spChg>
        <pc:spChg chg="del">
          <ac:chgData name="Patience N. Kanda" userId="9f86f94e-2b8d-4566-8f76-565a270eb51c" providerId="ADAL" clId="{78EFD40A-FD60-FA4B-BC2B-337C66A8A7B7}" dt="2022-05-03T19:40:41.280" v="54" actId="478"/>
          <ac:spMkLst>
            <pc:docMk/>
            <pc:sldMk cId="1481614716" sldId="267"/>
            <ac:spMk id="4" creationId="{9855AB97-CE12-8C6A-E32A-0980E93B3A40}"/>
          </ac:spMkLst>
        </pc:spChg>
        <pc:spChg chg="mod">
          <ac:chgData name="Patience N. Kanda" userId="9f86f94e-2b8d-4566-8f76-565a270eb51c" providerId="ADAL" clId="{78EFD40A-FD60-FA4B-BC2B-337C66A8A7B7}" dt="2022-05-03T19:43:49.678" v="129" actId="1076"/>
          <ac:spMkLst>
            <pc:docMk/>
            <pc:sldMk cId="1481614716" sldId="267"/>
            <ac:spMk id="25" creationId="{A7A581C5-A211-B778-4BDB-55F20530B1C6}"/>
          </ac:spMkLst>
        </pc:spChg>
        <pc:picChg chg="add mod">
          <ac:chgData name="Patience N. Kanda" userId="9f86f94e-2b8d-4566-8f76-565a270eb51c" providerId="ADAL" clId="{78EFD40A-FD60-FA4B-BC2B-337C66A8A7B7}" dt="2022-05-03T19:43:49.678" v="129" actId="1076"/>
          <ac:picMkLst>
            <pc:docMk/>
            <pc:sldMk cId="1481614716" sldId="267"/>
            <ac:picMk id="6" creationId="{63B4DE5F-0546-2C67-64DA-5329F7903263}"/>
          </ac:picMkLst>
        </pc:picChg>
        <pc:picChg chg="add mod">
          <ac:chgData name="Patience N. Kanda" userId="9f86f94e-2b8d-4566-8f76-565a270eb51c" providerId="ADAL" clId="{78EFD40A-FD60-FA4B-BC2B-337C66A8A7B7}" dt="2022-05-03T19:43:49.678" v="129" actId="1076"/>
          <ac:picMkLst>
            <pc:docMk/>
            <pc:sldMk cId="1481614716" sldId="267"/>
            <ac:picMk id="8" creationId="{676F87C9-EED9-DE21-9549-1B77624C8602}"/>
          </ac:picMkLst>
        </pc:picChg>
      </pc:sldChg>
      <pc:sldChg chg="addSp delSp modSp add mod ord">
        <pc:chgData name="Patience N. Kanda" userId="9f86f94e-2b8d-4566-8f76-565a270eb51c" providerId="ADAL" clId="{78EFD40A-FD60-FA4B-BC2B-337C66A8A7B7}" dt="2022-05-03T19:49:20.864" v="182" actId="255"/>
        <pc:sldMkLst>
          <pc:docMk/>
          <pc:sldMk cId="3692429587" sldId="268"/>
        </pc:sldMkLst>
        <pc:spChg chg="add del mod">
          <ac:chgData name="Patience N. Kanda" userId="9f86f94e-2b8d-4566-8f76-565a270eb51c" providerId="ADAL" clId="{78EFD40A-FD60-FA4B-BC2B-337C66A8A7B7}" dt="2022-05-03T19:45:30.393" v="158" actId="1032"/>
          <ac:spMkLst>
            <pc:docMk/>
            <pc:sldMk cId="3692429587" sldId="268"/>
            <ac:spMk id="3" creationId="{C38AFE6F-2946-F96C-FB05-3A652F77EAC6}"/>
          </ac:spMkLst>
        </pc:spChg>
        <pc:spChg chg="mod">
          <ac:chgData name="Patience N. Kanda" userId="9f86f94e-2b8d-4566-8f76-565a270eb51c" providerId="ADAL" clId="{78EFD40A-FD60-FA4B-BC2B-337C66A8A7B7}" dt="2022-05-03T19:44:36.104" v="154" actId="20577"/>
          <ac:spMkLst>
            <pc:docMk/>
            <pc:sldMk cId="3692429587" sldId="268"/>
            <ac:spMk id="5" creationId="{BCCDB550-8CD5-D5B9-7B45-C4AFCEE7A368}"/>
          </ac:spMkLst>
        </pc:spChg>
        <pc:graphicFrameChg chg="add mod modGraphic">
          <ac:chgData name="Patience N. Kanda" userId="9f86f94e-2b8d-4566-8f76-565a270eb51c" providerId="ADAL" clId="{78EFD40A-FD60-FA4B-BC2B-337C66A8A7B7}" dt="2022-05-03T19:49:20.864" v="182" actId="255"/>
          <ac:graphicFrameMkLst>
            <pc:docMk/>
            <pc:sldMk cId="3692429587" sldId="268"/>
            <ac:graphicFrameMk id="4" creationId="{53C721EE-FC28-AB18-6FC8-2F3B0DA35A02}"/>
          </ac:graphicFrameMkLst>
        </pc:graphicFrameChg>
        <pc:graphicFrameChg chg="del mod">
          <ac:chgData name="Patience N. Kanda" userId="9f86f94e-2b8d-4566-8f76-565a270eb51c" providerId="ADAL" clId="{78EFD40A-FD60-FA4B-BC2B-337C66A8A7B7}" dt="2022-05-03T19:45:17.232" v="157" actId="478"/>
          <ac:graphicFrameMkLst>
            <pc:docMk/>
            <pc:sldMk cId="3692429587" sldId="268"/>
            <ac:graphicFrameMk id="8" creationId="{83A6FD15-A9F6-3ADD-0ED8-9B96176D2E5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E1584C-8C58-DE4E-92A7-9A68542C3BCA}" type="doc">
      <dgm:prSet loTypeId="urn:microsoft.com/office/officeart/2005/8/layout/vList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CB58C5-4B0E-124F-A68F-BA243090AE31}">
      <dgm:prSet phldrT="[Text]" custT="1"/>
      <dgm:spPr/>
      <dgm:t>
        <a:bodyPr/>
        <a:lstStyle/>
        <a:p>
          <a:r>
            <a:rPr lang="en-US" sz="1700" dirty="0" smtClean="0"/>
            <a:t>Linear regression allows us to see if there is a relationship between the renovations and the selling price of a home.  Such that a 1 unit increase in X results in a 1 unit increase in Y. </a:t>
          </a:r>
          <a:endParaRPr lang="en-US" sz="1700" dirty="0"/>
        </a:p>
      </dgm:t>
    </dgm:pt>
    <dgm:pt modelId="{0B73240D-F7D6-044E-A306-CF5B62C579F6}" type="parTrans" cxnId="{751C085A-4850-9742-A8F5-0F045E736772}">
      <dgm:prSet/>
      <dgm:spPr/>
      <dgm:t>
        <a:bodyPr/>
        <a:lstStyle/>
        <a:p>
          <a:endParaRPr lang="en-US"/>
        </a:p>
      </dgm:t>
    </dgm:pt>
    <dgm:pt modelId="{D4C52429-C6C5-1C48-9BF8-9129E5640B53}" type="sibTrans" cxnId="{751C085A-4850-9742-A8F5-0F045E736772}">
      <dgm:prSet/>
      <dgm:spPr/>
      <dgm:t>
        <a:bodyPr/>
        <a:lstStyle/>
        <a:p>
          <a:endParaRPr lang="en-US"/>
        </a:p>
      </dgm:t>
    </dgm:pt>
    <dgm:pt modelId="{215BF58D-09AB-674F-BC02-2FC2398DE0FA}">
      <dgm:prSet phldrT="[Text]" custT="1"/>
      <dgm:spPr/>
      <dgm:t>
        <a:bodyPr/>
        <a:lstStyle/>
        <a:p>
          <a:r>
            <a:rPr lang="en-US" sz="1700" dirty="0" smtClean="0"/>
            <a:t>In a business perspective, we are able to see how the selling price of homes are impacted by the different renovations.</a:t>
          </a:r>
          <a:endParaRPr lang="en-US" sz="1700" dirty="0"/>
        </a:p>
      </dgm:t>
    </dgm:pt>
    <dgm:pt modelId="{729C9003-FC4F-A14B-B3B8-C9DAA06CAA7F}" type="parTrans" cxnId="{456A8F16-6774-F74C-AFB6-E51621B56FA1}">
      <dgm:prSet/>
      <dgm:spPr/>
      <dgm:t>
        <a:bodyPr/>
        <a:lstStyle/>
        <a:p>
          <a:endParaRPr lang="en-US"/>
        </a:p>
      </dgm:t>
    </dgm:pt>
    <dgm:pt modelId="{2DDDA270-7895-5540-AB4B-B9E5A3D25FF0}" type="sibTrans" cxnId="{456A8F16-6774-F74C-AFB6-E51621B56FA1}">
      <dgm:prSet/>
      <dgm:spPr/>
      <dgm:t>
        <a:bodyPr/>
        <a:lstStyle/>
        <a:p>
          <a:endParaRPr lang="en-US"/>
        </a:p>
      </dgm:t>
    </dgm:pt>
    <dgm:pt modelId="{2A8A3CCA-6365-A145-ADC8-1FDF376F0A82}">
      <dgm:prSet phldrT="[Text]" custT="1"/>
      <dgm:spPr/>
      <dgm:t>
        <a:bodyPr/>
        <a:lstStyle/>
        <a:p>
          <a:pPr algn="l"/>
          <a:endParaRPr lang="en-US" sz="1100" b="0" i="0" dirty="0" smtClean="0"/>
        </a:p>
        <a:p>
          <a:pPr algn="l"/>
          <a:r>
            <a:rPr lang="en-US" sz="1700" b="0" i="0" dirty="0" smtClean="0"/>
            <a:t>Using coefficients is an effective method for this project, because we are able to see how each individual feature impacts the sale price of a home.</a:t>
          </a:r>
        </a:p>
        <a:p>
          <a:pPr algn="l"/>
          <a:endParaRPr lang="en-US" sz="1100" dirty="0"/>
        </a:p>
      </dgm:t>
    </dgm:pt>
    <dgm:pt modelId="{98FFA945-D694-9F47-A13A-9CF4DCA2FE90}" type="parTrans" cxnId="{875B9E0B-058E-4D45-B82C-E5CE18019E93}">
      <dgm:prSet/>
      <dgm:spPr/>
      <dgm:t>
        <a:bodyPr/>
        <a:lstStyle/>
        <a:p>
          <a:endParaRPr lang="en-US"/>
        </a:p>
      </dgm:t>
    </dgm:pt>
    <dgm:pt modelId="{97ADDCEA-F9A8-DA45-8FD6-11A10FF214C7}" type="sibTrans" cxnId="{875B9E0B-058E-4D45-B82C-E5CE18019E93}">
      <dgm:prSet/>
      <dgm:spPr/>
      <dgm:t>
        <a:bodyPr/>
        <a:lstStyle/>
        <a:p>
          <a:endParaRPr lang="en-US"/>
        </a:p>
      </dgm:t>
    </dgm:pt>
    <dgm:pt modelId="{7985F183-E407-4F44-A70B-6E9A5C77F9ED}" type="pres">
      <dgm:prSet presAssocID="{70E1584C-8C58-DE4E-92A7-9A68542C3BCA}" presName="linear" presStyleCnt="0">
        <dgm:presLayoutVars>
          <dgm:dir/>
          <dgm:resizeHandles val="exact"/>
        </dgm:presLayoutVars>
      </dgm:prSet>
      <dgm:spPr/>
    </dgm:pt>
    <dgm:pt modelId="{F08D81CA-ECFC-024B-845F-116E1D1D3DEB}" type="pres">
      <dgm:prSet presAssocID="{04CB58C5-4B0E-124F-A68F-BA243090AE31}" presName="comp" presStyleCnt="0"/>
      <dgm:spPr/>
    </dgm:pt>
    <dgm:pt modelId="{FB884739-CD6F-BE46-9359-0C94439C4557}" type="pres">
      <dgm:prSet presAssocID="{04CB58C5-4B0E-124F-A68F-BA243090AE31}" presName="box" presStyleLbl="node1" presStyleIdx="0" presStyleCnt="3"/>
      <dgm:spPr/>
      <dgm:t>
        <a:bodyPr/>
        <a:lstStyle/>
        <a:p>
          <a:endParaRPr lang="en-US"/>
        </a:p>
      </dgm:t>
    </dgm:pt>
    <dgm:pt modelId="{C35BFF6E-007E-0B41-A908-A9A7109C1E56}" type="pres">
      <dgm:prSet presAssocID="{04CB58C5-4B0E-124F-A68F-BA243090AE31}" presName="img" presStyleLbl="fgImgPlace1" presStyleIdx="0" presStyleCnt="3" custScaleX="47516"/>
      <dgm:spPr/>
    </dgm:pt>
    <dgm:pt modelId="{35638B57-8AAF-C945-B4D2-FBCAF8FB39E3}" type="pres">
      <dgm:prSet presAssocID="{04CB58C5-4B0E-124F-A68F-BA243090AE31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22FD2-75FA-6F4D-8088-D864C72B7EA9}" type="pres">
      <dgm:prSet presAssocID="{D4C52429-C6C5-1C48-9BF8-9129E5640B53}" presName="spacer" presStyleCnt="0"/>
      <dgm:spPr/>
    </dgm:pt>
    <dgm:pt modelId="{12F7221E-CD45-6143-BB92-C989B07E89EA}" type="pres">
      <dgm:prSet presAssocID="{215BF58D-09AB-674F-BC02-2FC2398DE0FA}" presName="comp" presStyleCnt="0"/>
      <dgm:spPr/>
    </dgm:pt>
    <dgm:pt modelId="{6CCB2442-7C1B-A44D-92A7-AD6C91C764AE}" type="pres">
      <dgm:prSet presAssocID="{215BF58D-09AB-674F-BC02-2FC2398DE0FA}" presName="box" presStyleLbl="node1" presStyleIdx="1" presStyleCnt="3"/>
      <dgm:spPr/>
      <dgm:t>
        <a:bodyPr/>
        <a:lstStyle/>
        <a:p>
          <a:endParaRPr lang="en-US"/>
        </a:p>
      </dgm:t>
    </dgm:pt>
    <dgm:pt modelId="{C3BE9D88-4DF8-7446-8E5A-DE0FB42F92E7}" type="pres">
      <dgm:prSet presAssocID="{215BF58D-09AB-674F-BC02-2FC2398DE0FA}" presName="img" presStyleLbl="fgImgPlace1" presStyleIdx="1" presStyleCnt="3" custScaleX="47259"/>
      <dgm:spPr/>
    </dgm:pt>
    <dgm:pt modelId="{7966BFAE-855D-B643-9AB7-52844EA98A55}" type="pres">
      <dgm:prSet presAssocID="{215BF58D-09AB-674F-BC02-2FC2398DE0F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3DE7E-DA05-2942-8799-133FD3464F5C}" type="pres">
      <dgm:prSet presAssocID="{2DDDA270-7895-5540-AB4B-B9E5A3D25FF0}" presName="spacer" presStyleCnt="0"/>
      <dgm:spPr/>
    </dgm:pt>
    <dgm:pt modelId="{61C44B24-45E9-A747-9797-2685FF59D12D}" type="pres">
      <dgm:prSet presAssocID="{2A8A3CCA-6365-A145-ADC8-1FDF376F0A82}" presName="comp" presStyleCnt="0"/>
      <dgm:spPr/>
    </dgm:pt>
    <dgm:pt modelId="{B00CC4F6-FFE8-AE4F-AB1C-F84798266B5E}" type="pres">
      <dgm:prSet presAssocID="{2A8A3CCA-6365-A145-ADC8-1FDF376F0A82}" presName="box" presStyleLbl="node1" presStyleIdx="2" presStyleCnt="3"/>
      <dgm:spPr/>
      <dgm:t>
        <a:bodyPr/>
        <a:lstStyle/>
        <a:p>
          <a:endParaRPr lang="en-US"/>
        </a:p>
      </dgm:t>
    </dgm:pt>
    <dgm:pt modelId="{953F233A-6513-B14D-B35C-0F008463C4F3}" type="pres">
      <dgm:prSet presAssocID="{2A8A3CCA-6365-A145-ADC8-1FDF376F0A82}" presName="img" presStyleLbl="fgImgPlace1" presStyleIdx="2" presStyleCnt="3" custScaleX="47516"/>
      <dgm:spPr/>
    </dgm:pt>
    <dgm:pt modelId="{020212E8-379F-EF4B-BC31-D14002965D65}" type="pres">
      <dgm:prSet presAssocID="{2A8A3CCA-6365-A145-ADC8-1FDF376F0A82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6A8F16-6774-F74C-AFB6-E51621B56FA1}" srcId="{70E1584C-8C58-DE4E-92A7-9A68542C3BCA}" destId="{215BF58D-09AB-674F-BC02-2FC2398DE0FA}" srcOrd="1" destOrd="0" parTransId="{729C9003-FC4F-A14B-B3B8-C9DAA06CAA7F}" sibTransId="{2DDDA270-7895-5540-AB4B-B9E5A3D25FF0}"/>
    <dgm:cxn modelId="{5F95AABA-A54E-8E4C-AC32-594AFCB07C2C}" type="presOf" srcId="{215BF58D-09AB-674F-BC02-2FC2398DE0FA}" destId="{7966BFAE-855D-B643-9AB7-52844EA98A55}" srcOrd="1" destOrd="0" presId="urn:microsoft.com/office/officeart/2005/8/layout/vList4"/>
    <dgm:cxn modelId="{212B21AD-31AB-B64F-8A3F-86FBD3E89876}" type="presOf" srcId="{04CB58C5-4B0E-124F-A68F-BA243090AE31}" destId="{35638B57-8AAF-C945-B4D2-FBCAF8FB39E3}" srcOrd="1" destOrd="0" presId="urn:microsoft.com/office/officeart/2005/8/layout/vList4"/>
    <dgm:cxn modelId="{027E8F72-C105-3F4A-A4BE-7A6C2E89298B}" type="presOf" srcId="{04CB58C5-4B0E-124F-A68F-BA243090AE31}" destId="{FB884739-CD6F-BE46-9359-0C94439C4557}" srcOrd="0" destOrd="0" presId="urn:microsoft.com/office/officeart/2005/8/layout/vList4"/>
    <dgm:cxn modelId="{F0E88BC6-F46B-F448-BAD5-FEC0B4FE29DB}" type="presOf" srcId="{70E1584C-8C58-DE4E-92A7-9A68542C3BCA}" destId="{7985F183-E407-4F44-A70B-6E9A5C77F9ED}" srcOrd="0" destOrd="0" presId="urn:microsoft.com/office/officeart/2005/8/layout/vList4"/>
    <dgm:cxn modelId="{751C085A-4850-9742-A8F5-0F045E736772}" srcId="{70E1584C-8C58-DE4E-92A7-9A68542C3BCA}" destId="{04CB58C5-4B0E-124F-A68F-BA243090AE31}" srcOrd="0" destOrd="0" parTransId="{0B73240D-F7D6-044E-A306-CF5B62C579F6}" sibTransId="{D4C52429-C6C5-1C48-9BF8-9129E5640B53}"/>
    <dgm:cxn modelId="{875B9E0B-058E-4D45-B82C-E5CE18019E93}" srcId="{70E1584C-8C58-DE4E-92A7-9A68542C3BCA}" destId="{2A8A3CCA-6365-A145-ADC8-1FDF376F0A82}" srcOrd="2" destOrd="0" parTransId="{98FFA945-D694-9F47-A13A-9CF4DCA2FE90}" sibTransId="{97ADDCEA-F9A8-DA45-8FD6-11A10FF214C7}"/>
    <dgm:cxn modelId="{8C8961AC-F6A6-F443-9506-99FC072E8360}" type="presOf" srcId="{215BF58D-09AB-674F-BC02-2FC2398DE0FA}" destId="{6CCB2442-7C1B-A44D-92A7-AD6C91C764AE}" srcOrd="0" destOrd="0" presId="urn:microsoft.com/office/officeart/2005/8/layout/vList4"/>
    <dgm:cxn modelId="{CEF436A8-8262-2742-87A4-1C2839AEA516}" type="presOf" srcId="{2A8A3CCA-6365-A145-ADC8-1FDF376F0A82}" destId="{020212E8-379F-EF4B-BC31-D14002965D65}" srcOrd="1" destOrd="0" presId="urn:microsoft.com/office/officeart/2005/8/layout/vList4"/>
    <dgm:cxn modelId="{6D553925-3DE0-F341-A788-21DF8AE2C07E}" type="presOf" srcId="{2A8A3CCA-6365-A145-ADC8-1FDF376F0A82}" destId="{B00CC4F6-FFE8-AE4F-AB1C-F84798266B5E}" srcOrd="0" destOrd="0" presId="urn:microsoft.com/office/officeart/2005/8/layout/vList4"/>
    <dgm:cxn modelId="{780B27FD-5468-384B-A1E6-89BA111B96B6}" type="presParOf" srcId="{7985F183-E407-4F44-A70B-6E9A5C77F9ED}" destId="{F08D81CA-ECFC-024B-845F-116E1D1D3DEB}" srcOrd="0" destOrd="0" presId="urn:microsoft.com/office/officeart/2005/8/layout/vList4"/>
    <dgm:cxn modelId="{783B2FD6-702A-AA4E-AA45-F654A51F4B03}" type="presParOf" srcId="{F08D81CA-ECFC-024B-845F-116E1D1D3DEB}" destId="{FB884739-CD6F-BE46-9359-0C94439C4557}" srcOrd="0" destOrd="0" presId="urn:microsoft.com/office/officeart/2005/8/layout/vList4"/>
    <dgm:cxn modelId="{F69FBEFC-A77A-964E-AD36-3098E6201F4A}" type="presParOf" srcId="{F08D81CA-ECFC-024B-845F-116E1D1D3DEB}" destId="{C35BFF6E-007E-0B41-A908-A9A7109C1E56}" srcOrd="1" destOrd="0" presId="urn:microsoft.com/office/officeart/2005/8/layout/vList4"/>
    <dgm:cxn modelId="{F02EDE66-0464-3A47-A307-6524FBEFC58E}" type="presParOf" srcId="{F08D81CA-ECFC-024B-845F-116E1D1D3DEB}" destId="{35638B57-8AAF-C945-B4D2-FBCAF8FB39E3}" srcOrd="2" destOrd="0" presId="urn:microsoft.com/office/officeart/2005/8/layout/vList4"/>
    <dgm:cxn modelId="{2D718B66-7D23-B142-8053-CA51AC2D29E5}" type="presParOf" srcId="{7985F183-E407-4F44-A70B-6E9A5C77F9ED}" destId="{67222FD2-75FA-6F4D-8088-D864C72B7EA9}" srcOrd="1" destOrd="0" presId="urn:microsoft.com/office/officeart/2005/8/layout/vList4"/>
    <dgm:cxn modelId="{92F37B74-896B-3143-9632-B2EDD75AD98C}" type="presParOf" srcId="{7985F183-E407-4F44-A70B-6E9A5C77F9ED}" destId="{12F7221E-CD45-6143-BB92-C989B07E89EA}" srcOrd="2" destOrd="0" presId="urn:microsoft.com/office/officeart/2005/8/layout/vList4"/>
    <dgm:cxn modelId="{EDE22D13-8312-F746-8F80-885384AF710E}" type="presParOf" srcId="{12F7221E-CD45-6143-BB92-C989B07E89EA}" destId="{6CCB2442-7C1B-A44D-92A7-AD6C91C764AE}" srcOrd="0" destOrd="0" presId="urn:microsoft.com/office/officeart/2005/8/layout/vList4"/>
    <dgm:cxn modelId="{8514F756-9620-C34A-ADBC-4646E9BF715F}" type="presParOf" srcId="{12F7221E-CD45-6143-BB92-C989B07E89EA}" destId="{C3BE9D88-4DF8-7446-8E5A-DE0FB42F92E7}" srcOrd="1" destOrd="0" presId="urn:microsoft.com/office/officeart/2005/8/layout/vList4"/>
    <dgm:cxn modelId="{E4FFC150-9554-E44E-9CF2-3DCC2DAB52E0}" type="presParOf" srcId="{12F7221E-CD45-6143-BB92-C989B07E89EA}" destId="{7966BFAE-855D-B643-9AB7-52844EA98A55}" srcOrd="2" destOrd="0" presId="urn:microsoft.com/office/officeart/2005/8/layout/vList4"/>
    <dgm:cxn modelId="{C1B71A2B-A786-5949-9856-CA58FE4C1FB6}" type="presParOf" srcId="{7985F183-E407-4F44-A70B-6E9A5C77F9ED}" destId="{1C43DE7E-DA05-2942-8799-133FD3464F5C}" srcOrd="3" destOrd="0" presId="urn:microsoft.com/office/officeart/2005/8/layout/vList4"/>
    <dgm:cxn modelId="{4629CDA0-CB1D-374C-B325-D7F6A333F5FB}" type="presParOf" srcId="{7985F183-E407-4F44-A70B-6E9A5C77F9ED}" destId="{61C44B24-45E9-A747-9797-2685FF59D12D}" srcOrd="4" destOrd="0" presId="urn:microsoft.com/office/officeart/2005/8/layout/vList4"/>
    <dgm:cxn modelId="{09E6D152-7172-994C-96C2-34D2DD1BBCB4}" type="presParOf" srcId="{61C44B24-45E9-A747-9797-2685FF59D12D}" destId="{B00CC4F6-FFE8-AE4F-AB1C-F84798266B5E}" srcOrd="0" destOrd="0" presId="urn:microsoft.com/office/officeart/2005/8/layout/vList4"/>
    <dgm:cxn modelId="{82912136-7FCE-FC4D-B2EE-401CEA7FDE59}" type="presParOf" srcId="{61C44B24-45E9-A747-9797-2685FF59D12D}" destId="{953F233A-6513-B14D-B35C-0F008463C4F3}" srcOrd="1" destOrd="0" presId="urn:microsoft.com/office/officeart/2005/8/layout/vList4"/>
    <dgm:cxn modelId="{8A0077CE-48BE-914A-924A-948AECBE4BA6}" type="presParOf" srcId="{61C44B24-45E9-A747-9797-2685FF59D12D}" destId="{020212E8-379F-EF4B-BC31-D14002965D6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E1584C-8C58-DE4E-92A7-9A68542C3BCA}" type="doc">
      <dgm:prSet loTypeId="urn:microsoft.com/office/officeart/2005/8/layout/vList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CB58C5-4B0E-124F-A68F-BA243090AE31}">
      <dgm:prSet phldrT="[Text]"/>
      <dgm:spPr/>
      <dgm:t>
        <a:bodyPr/>
        <a:lstStyle/>
        <a:p>
          <a:r>
            <a:rPr lang="en-US" dirty="0" smtClean="0"/>
            <a:t>Use high quality materials when renovating to maximize the grade of the home. </a:t>
          </a:r>
          <a:endParaRPr lang="en-US" dirty="0"/>
        </a:p>
      </dgm:t>
    </dgm:pt>
    <dgm:pt modelId="{0B73240D-F7D6-044E-A306-CF5B62C579F6}" type="parTrans" cxnId="{751C085A-4850-9742-A8F5-0F045E736772}">
      <dgm:prSet/>
      <dgm:spPr/>
      <dgm:t>
        <a:bodyPr/>
        <a:lstStyle/>
        <a:p>
          <a:endParaRPr lang="en-US"/>
        </a:p>
      </dgm:t>
    </dgm:pt>
    <dgm:pt modelId="{D4C52429-C6C5-1C48-9BF8-9129E5640B53}" type="sibTrans" cxnId="{751C085A-4850-9742-A8F5-0F045E736772}">
      <dgm:prSet/>
      <dgm:spPr/>
      <dgm:t>
        <a:bodyPr/>
        <a:lstStyle/>
        <a:p>
          <a:endParaRPr lang="en-US"/>
        </a:p>
      </dgm:t>
    </dgm:pt>
    <dgm:pt modelId="{215BF58D-09AB-674F-BC02-2FC2398DE0FA}">
      <dgm:prSet phldrT="[Text]"/>
      <dgm:spPr/>
      <dgm:t>
        <a:bodyPr/>
        <a:lstStyle/>
        <a:p>
          <a:r>
            <a:rPr lang="en-US" b="0" i="0" dirty="0" smtClean="0"/>
            <a:t>creating another floor is a great option to increase the price of a home. For a 500,000 dollar home, adding one floor would increase the price by $8,500.</a:t>
          </a:r>
          <a:endParaRPr lang="en-US" dirty="0"/>
        </a:p>
      </dgm:t>
    </dgm:pt>
    <dgm:pt modelId="{729C9003-FC4F-A14B-B3B8-C9DAA06CAA7F}" type="parTrans" cxnId="{456A8F16-6774-F74C-AFB6-E51621B56FA1}">
      <dgm:prSet/>
      <dgm:spPr/>
      <dgm:t>
        <a:bodyPr/>
        <a:lstStyle/>
        <a:p>
          <a:endParaRPr lang="en-US"/>
        </a:p>
      </dgm:t>
    </dgm:pt>
    <dgm:pt modelId="{2DDDA270-7895-5540-AB4B-B9E5A3D25FF0}" type="sibTrans" cxnId="{456A8F16-6774-F74C-AFB6-E51621B56FA1}">
      <dgm:prSet/>
      <dgm:spPr/>
      <dgm:t>
        <a:bodyPr/>
        <a:lstStyle/>
        <a:p>
          <a:endParaRPr lang="en-US"/>
        </a:p>
      </dgm:t>
    </dgm:pt>
    <dgm:pt modelId="{2A8A3CCA-6365-A145-ADC8-1FDF376F0A82}">
      <dgm:prSet phldrT="[Text]"/>
      <dgm:spPr/>
      <dgm:t>
        <a:bodyPr/>
        <a:lstStyle/>
        <a:p>
          <a:r>
            <a:rPr lang="en-US" b="0" i="0" dirty="0" smtClean="0"/>
            <a:t>Improving the condition of your home to a minimum, average condition, will increase your home's value by 10%.</a:t>
          </a:r>
          <a:endParaRPr lang="en-US" dirty="0"/>
        </a:p>
      </dgm:t>
    </dgm:pt>
    <dgm:pt modelId="{98FFA945-D694-9F47-A13A-9CF4DCA2FE90}" type="parTrans" cxnId="{875B9E0B-058E-4D45-B82C-E5CE18019E93}">
      <dgm:prSet/>
      <dgm:spPr/>
      <dgm:t>
        <a:bodyPr/>
        <a:lstStyle/>
        <a:p>
          <a:endParaRPr lang="en-US"/>
        </a:p>
      </dgm:t>
    </dgm:pt>
    <dgm:pt modelId="{97ADDCEA-F9A8-DA45-8FD6-11A10FF214C7}" type="sibTrans" cxnId="{875B9E0B-058E-4D45-B82C-E5CE18019E93}">
      <dgm:prSet/>
      <dgm:spPr/>
      <dgm:t>
        <a:bodyPr/>
        <a:lstStyle/>
        <a:p>
          <a:endParaRPr lang="en-US"/>
        </a:p>
      </dgm:t>
    </dgm:pt>
    <dgm:pt modelId="{7985F183-E407-4F44-A70B-6E9A5C77F9ED}" type="pres">
      <dgm:prSet presAssocID="{70E1584C-8C58-DE4E-92A7-9A68542C3BCA}" presName="linear" presStyleCnt="0">
        <dgm:presLayoutVars>
          <dgm:dir/>
          <dgm:resizeHandles val="exact"/>
        </dgm:presLayoutVars>
      </dgm:prSet>
      <dgm:spPr/>
    </dgm:pt>
    <dgm:pt modelId="{F08D81CA-ECFC-024B-845F-116E1D1D3DEB}" type="pres">
      <dgm:prSet presAssocID="{04CB58C5-4B0E-124F-A68F-BA243090AE31}" presName="comp" presStyleCnt="0"/>
      <dgm:spPr/>
    </dgm:pt>
    <dgm:pt modelId="{FB884739-CD6F-BE46-9359-0C94439C4557}" type="pres">
      <dgm:prSet presAssocID="{04CB58C5-4B0E-124F-A68F-BA243090AE31}" presName="box" presStyleLbl="node1" presStyleIdx="0" presStyleCnt="3"/>
      <dgm:spPr/>
      <dgm:t>
        <a:bodyPr/>
        <a:lstStyle/>
        <a:p>
          <a:endParaRPr lang="en-US"/>
        </a:p>
      </dgm:t>
    </dgm:pt>
    <dgm:pt modelId="{C35BFF6E-007E-0B41-A908-A9A7109C1E56}" type="pres">
      <dgm:prSet presAssocID="{04CB58C5-4B0E-124F-A68F-BA243090AE31}" presName="img" presStyleLbl="fgImgPlace1" presStyleIdx="0" presStyleCnt="3" custScaleX="47516"/>
      <dgm:spPr/>
    </dgm:pt>
    <dgm:pt modelId="{35638B57-8AAF-C945-B4D2-FBCAF8FB39E3}" type="pres">
      <dgm:prSet presAssocID="{04CB58C5-4B0E-124F-A68F-BA243090AE31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222FD2-75FA-6F4D-8088-D864C72B7EA9}" type="pres">
      <dgm:prSet presAssocID="{D4C52429-C6C5-1C48-9BF8-9129E5640B53}" presName="spacer" presStyleCnt="0"/>
      <dgm:spPr/>
    </dgm:pt>
    <dgm:pt modelId="{12F7221E-CD45-6143-BB92-C989B07E89EA}" type="pres">
      <dgm:prSet presAssocID="{215BF58D-09AB-674F-BC02-2FC2398DE0FA}" presName="comp" presStyleCnt="0"/>
      <dgm:spPr/>
    </dgm:pt>
    <dgm:pt modelId="{6CCB2442-7C1B-A44D-92A7-AD6C91C764AE}" type="pres">
      <dgm:prSet presAssocID="{215BF58D-09AB-674F-BC02-2FC2398DE0FA}" presName="box" presStyleLbl="node1" presStyleIdx="1" presStyleCnt="3"/>
      <dgm:spPr/>
      <dgm:t>
        <a:bodyPr/>
        <a:lstStyle/>
        <a:p>
          <a:endParaRPr lang="en-US"/>
        </a:p>
      </dgm:t>
    </dgm:pt>
    <dgm:pt modelId="{C3BE9D88-4DF8-7446-8E5A-DE0FB42F92E7}" type="pres">
      <dgm:prSet presAssocID="{215BF58D-09AB-674F-BC02-2FC2398DE0FA}" presName="img" presStyleLbl="fgImgPlace1" presStyleIdx="1" presStyleCnt="3" custScaleX="47259"/>
      <dgm:spPr/>
    </dgm:pt>
    <dgm:pt modelId="{7966BFAE-855D-B643-9AB7-52844EA98A55}" type="pres">
      <dgm:prSet presAssocID="{215BF58D-09AB-674F-BC02-2FC2398DE0FA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3DE7E-DA05-2942-8799-133FD3464F5C}" type="pres">
      <dgm:prSet presAssocID="{2DDDA270-7895-5540-AB4B-B9E5A3D25FF0}" presName="spacer" presStyleCnt="0"/>
      <dgm:spPr/>
    </dgm:pt>
    <dgm:pt modelId="{61C44B24-45E9-A747-9797-2685FF59D12D}" type="pres">
      <dgm:prSet presAssocID="{2A8A3CCA-6365-A145-ADC8-1FDF376F0A82}" presName="comp" presStyleCnt="0"/>
      <dgm:spPr/>
    </dgm:pt>
    <dgm:pt modelId="{B00CC4F6-FFE8-AE4F-AB1C-F84798266B5E}" type="pres">
      <dgm:prSet presAssocID="{2A8A3CCA-6365-A145-ADC8-1FDF376F0A82}" presName="box" presStyleLbl="node1" presStyleIdx="2" presStyleCnt="3"/>
      <dgm:spPr/>
      <dgm:t>
        <a:bodyPr/>
        <a:lstStyle/>
        <a:p>
          <a:endParaRPr lang="en-US"/>
        </a:p>
      </dgm:t>
    </dgm:pt>
    <dgm:pt modelId="{953F233A-6513-B14D-B35C-0F008463C4F3}" type="pres">
      <dgm:prSet presAssocID="{2A8A3CCA-6365-A145-ADC8-1FDF376F0A82}" presName="img" presStyleLbl="fgImgPlace1" presStyleIdx="2" presStyleCnt="3" custScaleX="47516"/>
      <dgm:spPr/>
    </dgm:pt>
    <dgm:pt modelId="{020212E8-379F-EF4B-BC31-D14002965D65}" type="pres">
      <dgm:prSet presAssocID="{2A8A3CCA-6365-A145-ADC8-1FDF376F0A82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6C361F-8BA7-7247-B57E-25AFCBBBA825}" type="presOf" srcId="{2A8A3CCA-6365-A145-ADC8-1FDF376F0A82}" destId="{020212E8-379F-EF4B-BC31-D14002965D65}" srcOrd="1" destOrd="0" presId="urn:microsoft.com/office/officeart/2005/8/layout/vList4"/>
    <dgm:cxn modelId="{5728A40A-EE88-F442-A4C8-1C69A886E5E6}" type="presOf" srcId="{04CB58C5-4B0E-124F-A68F-BA243090AE31}" destId="{FB884739-CD6F-BE46-9359-0C94439C4557}" srcOrd="0" destOrd="0" presId="urn:microsoft.com/office/officeart/2005/8/layout/vList4"/>
    <dgm:cxn modelId="{B3142C9D-9B72-7E4B-9857-81ACBCC79C5A}" type="presOf" srcId="{70E1584C-8C58-DE4E-92A7-9A68542C3BCA}" destId="{7985F183-E407-4F44-A70B-6E9A5C77F9ED}" srcOrd="0" destOrd="0" presId="urn:microsoft.com/office/officeart/2005/8/layout/vList4"/>
    <dgm:cxn modelId="{875B9E0B-058E-4D45-B82C-E5CE18019E93}" srcId="{70E1584C-8C58-DE4E-92A7-9A68542C3BCA}" destId="{2A8A3CCA-6365-A145-ADC8-1FDF376F0A82}" srcOrd="2" destOrd="0" parTransId="{98FFA945-D694-9F47-A13A-9CF4DCA2FE90}" sibTransId="{97ADDCEA-F9A8-DA45-8FD6-11A10FF214C7}"/>
    <dgm:cxn modelId="{A9615F36-5FD9-6043-A397-383309203FC9}" type="presOf" srcId="{04CB58C5-4B0E-124F-A68F-BA243090AE31}" destId="{35638B57-8AAF-C945-B4D2-FBCAF8FB39E3}" srcOrd="1" destOrd="0" presId="urn:microsoft.com/office/officeart/2005/8/layout/vList4"/>
    <dgm:cxn modelId="{C3BF32B8-130C-0448-A569-F5145CF01E8D}" type="presOf" srcId="{215BF58D-09AB-674F-BC02-2FC2398DE0FA}" destId="{6CCB2442-7C1B-A44D-92A7-AD6C91C764AE}" srcOrd="0" destOrd="0" presId="urn:microsoft.com/office/officeart/2005/8/layout/vList4"/>
    <dgm:cxn modelId="{751C085A-4850-9742-A8F5-0F045E736772}" srcId="{70E1584C-8C58-DE4E-92A7-9A68542C3BCA}" destId="{04CB58C5-4B0E-124F-A68F-BA243090AE31}" srcOrd="0" destOrd="0" parTransId="{0B73240D-F7D6-044E-A306-CF5B62C579F6}" sibTransId="{D4C52429-C6C5-1C48-9BF8-9129E5640B53}"/>
    <dgm:cxn modelId="{DEF88DBD-94BA-EC4F-B5D6-F6A87BE66B01}" type="presOf" srcId="{2A8A3CCA-6365-A145-ADC8-1FDF376F0A82}" destId="{B00CC4F6-FFE8-AE4F-AB1C-F84798266B5E}" srcOrd="0" destOrd="0" presId="urn:microsoft.com/office/officeart/2005/8/layout/vList4"/>
    <dgm:cxn modelId="{26F829F6-AE52-1649-ACF2-6E17E4BFA326}" type="presOf" srcId="{215BF58D-09AB-674F-BC02-2FC2398DE0FA}" destId="{7966BFAE-855D-B643-9AB7-52844EA98A55}" srcOrd="1" destOrd="0" presId="urn:microsoft.com/office/officeart/2005/8/layout/vList4"/>
    <dgm:cxn modelId="{456A8F16-6774-F74C-AFB6-E51621B56FA1}" srcId="{70E1584C-8C58-DE4E-92A7-9A68542C3BCA}" destId="{215BF58D-09AB-674F-BC02-2FC2398DE0FA}" srcOrd="1" destOrd="0" parTransId="{729C9003-FC4F-A14B-B3B8-C9DAA06CAA7F}" sibTransId="{2DDDA270-7895-5540-AB4B-B9E5A3D25FF0}"/>
    <dgm:cxn modelId="{6C582F63-E2BE-754C-8EAE-EDC7E4B995B8}" type="presParOf" srcId="{7985F183-E407-4F44-A70B-6E9A5C77F9ED}" destId="{F08D81CA-ECFC-024B-845F-116E1D1D3DEB}" srcOrd="0" destOrd="0" presId="urn:microsoft.com/office/officeart/2005/8/layout/vList4"/>
    <dgm:cxn modelId="{8433A80E-2895-1940-BAC0-A6379CCAA742}" type="presParOf" srcId="{F08D81CA-ECFC-024B-845F-116E1D1D3DEB}" destId="{FB884739-CD6F-BE46-9359-0C94439C4557}" srcOrd="0" destOrd="0" presId="urn:microsoft.com/office/officeart/2005/8/layout/vList4"/>
    <dgm:cxn modelId="{92A9A931-9686-504A-9900-17CDE4FDD8C0}" type="presParOf" srcId="{F08D81CA-ECFC-024B-845F-116E1D1D3DEB}" destId="{C35BFF6E-007E-0B41-A908-A9A7109C1E56}" srcOrd="1" destOrd="0" presId="urn:microsoft.com/office/officeart/2005/8/layout/vList4"/>
    <dgm:cxn modelId="{D2EAAF40-D7D4-6341-8251-801A86D21606}" type="presParOf" srcId="{F08D81CA-ECFC-024B-845F-116E1D1D3DEB}" destId="{35638B57-8AAF-C945-B4D2-FBCAF8FB39E3}" srcOrd="2" destOrd="0" presId="urn:microsoft.com/office/officeart/2005/8/layout/vList4"/>
    <dgm:cxn modelId="{A0F930B6-0C2F-2A41-8002-9C2355F4F165}" type="presParOf" srcId="{7985F183-E407-4F44-A70B-6E9A5C77F9ED}" destId="{67222FD2-75FA-6F4D-8088-D864C72B7EA9}" srcOrd="1" destOrd="0" presId="urn:microsoft.com/office/officeart/2005/8/layout/vList4"/>
    <dgm:cxn modelId="{F84F4BBA-48D4-704B-9B91-EBE90B9BD3AD}" type="presParOf" srcId="{7985F183-E407-4F44-A70B-6E9A5C77F9ED}" destId="{12F7221E-CD45-6143-BB92-C989B07E89EA}" srcOrd="2" destOrd="0" presId="urn:microsoft.com/office/officeart/2005/8/layout/vList4"/>
    <dgm:cxn modelId="{9FD01306-1631-E246-8D64-810121AA471D}" type="presParOf" srcId="{12F7221E-CD45-6143-BB92-C989B07E89EA}" destId="{6CCB2442-7C1B-A44D-92A7-AD6C91C764AE}" srcOrd="0" destOrd="0" presId="urn:microsoft.com/office/officeart/2005/8/layout/vList4"/>
    <dgm:cxn modelId="{DFBFA062-1788-984E-8D22-2A4E89165688}" type="presParOf" srcId="{12F7221E-CD45-6143-BB92-C989B07E89EA}" destId="{C3BE9D88-4DF8-7446-8E5A-DE0FB42F92E7}" srcOrd="1" destOrd="0" presId="urn:microsoft.com/office/officeart/2005/8/layout/vList4"/>
    <dgm:cxn modelId="{8E31CE0D-20C9-0D4F-8448-A149C5319F38}" type="presParOf" srcId="{12F7221E-CD45-6143-BB92-C989B07E89EA}" destId="{7966BFAE-855D-B643-9AB7-52844EA98A55}" srcOrd="2" destOrd="0" presId="urn:microsoft.com/office/officeart/2005/8/layout/vList4"/>
    <dgm:cxn modelId="{7FF90E2F-2282-1D4E-AACC-90C9F9FF72B1}" type="presParOf" srcId="{7985F183-E407-4F44-A70B-6E9A5C77F9ED}" destId="{1C43DE7E-DA05-2942-8799-133FD3464F5C}" srcOrd="3" destOrd="0" presId="urn:microsoft.com/office/officeart/2005/8/layout/vList4"/>
    <dgm:cxn modelId="{A47F7736-E5DD-3942-9EBC-5B06626F7C33}" type="presParOf" srcId="{7985F183-E407-4F44-A70B-6E9A5C77F9ED}" destId="{61C44B24-45E9-A747-9797-2685FF59D12D}" srcOrd="4" destOrd="0" presId="urn:microsoft.com/office/officeart/2005/8/layout/vList4"/>
    <dgm:cxn modelId="{F01CC916-5FE0-CF47-B209-83465D56A441}" type="presParOf" srcId="{61C44B24-45E9-A747-9797-2685FF59D12D}" destId="{B00CC4F6-FFE8-AE4F-AB1C-F84798266B5E}" srcOrd="0" destOrd="0" presId="urn:microsoft.com/office/officeart/2005/8/layout/vList4"/>
    <dgm:cxn modelId="{0E92008A-433B-FF4A-B9A5-C437EEEC0C9C}" type="presParOf" srcId="{61C44B24-45E9-A747-9797-2685FF59D12D}" destId="{953F233A-6513-B14D-B35C-0F008463C4F3}" srcOrd="1" destOrd="0" presId="urn:microsoft.com/office/officeart/2005/8/layout/vList4"/>
    <dgm:cxn modelId="{CCEB6704-0A14-1F46-863D-2F9D58C05FB0}" type="presParOf" srcId="{61C44B24-45E9-A747-9797-2685FF59D12D}" destId="{020212E8-379F-EF4B-BC31-D14002965D6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84739-CD6F-BE46-9359-0C94439C4557}">
      <dsp:nvSpPr>
        <dsp:cNvPr id="0" name=""/>
        <dsp:cNvSpPr/>
      </dsp:nvSpPr>
      <dsp:spPr>
        <a:xfrm>
          <a:off x="0" y="0"/>
          <a:ext cx="8659813" cy="886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Linear regression allows us to see if there is a relationship between the renovations and the selling price of a home.  Such that a 1 unit increase in X results in a 1 unit increase in Y. </a:t>
          </a:r>
          <a:endParaRPr lang="en-US" sz="1700" kern="1200" dirty="0"/>
        </a:p>
      </dsp:txBody>
      <dsp:txXfrm>
        <a:off x="1820609" y="0"/>
        <a:ext cx="6839203" cy="886471"/>
      </dsp:txXfrm>
    </dsp:sp>
    <dsp:sp modelId="{C35BFF6E-007E-0B41-A908-A9A7109C1E56}">
      <dsp:nvSpPr>
        <dsp:cNvPr id="0" name=""/>
        <dsp:cNvSpPr/>
      </dsp:nvSpPr>
      <dsp:spPr>
        <a:xfrm>
          <a:off x="543148" y="88647"/>
          <a:ext cx="822959" cy="70917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CB2442-7C1B-A44D-92A7-AD6C91C764AE}">
      <dsp:nvSpPr>
        <dsp:cNvPr id="0" name=""/>
        <dsp:cNvSpPr/>
      </dsp:nvSpPr>
      <dsp:spPr>
        <a:xfrm>
          <a:off x="0" y="975118"/>
          <a:ext cx="8659813" cy="886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 a business perspective, we are able to see how the selling price of homes are impacted by the different renovations.</a:t>
          </a:r>
          <a:endParaRPr lang="en-US" sz="1700" kern="1200" dirty="0"/>
        </a:p>
      </dsp:txBody>
      <dsp:txXfrm>
        <a:off x="1820609" y="975118"/>
        <a:ext cx="6839203" cy="886471"/>
      </dsp:txXfrm>
    </dsp:sp>
    <dsp:sp modelId="{C3BE9D88-4DF8-7446-8E5A-DE0FB42F92E7}">
      <dsp:nvSpPr>
        <dsp:cNvPr id="0" name=""/>
        <dsp:cNvSpPr/>
      </dsp:nvSpPr>
      <dsp:spPr>
        <a:xfrm>
          <a:off x="545374" y="1063765"/>
          <a:ext cx="818508" cy="70917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0CC4F6-FFE8-AE4F-AB1C-F84798266B5E}">
      <dsp:nvSpPr>
        <dsp:cNvPr id="0" name=""/>
        <dsp:cNvSpPr/>
      </dsp:nvSpPr>
      <dsp:spPr>
        <a:xfrm>
          <a:off x="0" y="1950237"/>
          <a:ext cx="8659813" cy="886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0" i="0" kern="1200" dirty="0" smtClean="0"/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Using coefficients is an effective method for this project, because we are able to see how each individual feature impacts the sale price of a home.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1820609" y="1950237"/>
        <a:ext cx="6839203" cy="886471"/>
      </dsp:txXfrm>
    </dsp:sp>
    <dsp:sp modelId="{953F233A-6513-B14D-B35C-0F008463C4F3}">
      <dsp:nvSpPr>
        <dsp:cNvPr id="0" name=""/>
        <dsp:cNvSpPr/>
      </dsp:nvSpPr>
      <dsp:spPr>
        <a:xfrm>
          <a:off x="543148" y="2038884"/>
          <a:ext cx="822959" cy="70917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84739-CD6F-BE46-9359-0C94439C4557}">
      <dsp:nvSpPr>
        <dsp:cNvPr id="0" name=""/>
        <dsp:cNvSpPr/>
      </dsp:nvSpPr>
      <dsp:spPr>
        <a:xfrm>
          <a:off x="0" y="0"/>
          <a:ext cx="8659813" cy="886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Use high quality materials when renovating to maximize the grade of the home. </a:t>
          </a:r>
          <a:endParaRPr lang="en-US" sz="1700" kern="1200" dirty="0"/>
        </a:p>
      </dsp:txBody>
      <dsp:txXfrm>
        <a:off x="1820609" y="0"/>
        <a:ext cx="6839203" cy="886471"/>
      </dsp:txXfrm>
    </dsp:sp>
    <dsp:sp modelId="{C35BFF6E-007E-0B41-A908-A9A7109C1E56}">
      <dsp:nvSpPr>
        <dsp:cNvPr id="0" name=""/>
        <dsp:cNvSpPr/>
      </dsp:nvSpPr>
      <dsp:spPr>
        <a:xfrm>
          <a:off x="543148" y="88647"/>
          <a:ext cx="822959" cy="70917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CCB2442-7C1B-A44D-92A7-AD6C91C764AE}">
      <dsp:nvSpPr>
        <dsp:cNvPr id="0" name=""/>
        <dsp:cNvSpPr/>
      </dsp:nvSpPr>
      <dsp:spPr>
        <a:xfrm>
          <a:off x="0" y="975118"/>
          <a:ext cx="8659813" cy="886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creating another floor is a great option to increase the price of a home. For a 500,000 dollar home, adding one floor would increase the price by $8,500.</a:t>
          </a:r>
          <a:endParaRPr lang="en-US" sz="1700" kern="1200" dirty="0"/>
        </a:p>
      </dsp:txBody>
      <dsp:txXfrm>
        <a:off x="1820609" y="975118"/>
        <a:ext cx="6839203" cy="886471"/>
      </dsp:txXfrm>
    </dsp:sp>
    <dsp:sp modelId="{C3BE9D88-4DF8-7446-8E5A-DE0FB42F92E7}">
      <dsp:nvSpPr>
        <dsp:cNvPr id="0" name=""/>
        <dsp:cNvSpPr/>
      </dsp:nvSpPr>
      <dsp:spPr>
        <a:xfrm>
          <a:off x="545374" y="1063765"/>
          <a:ext cx="818508" cy="70917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0CC4F6-FFE8-AE4F-AB1C-F84798266B5E}">
      <dsp:nvSpPr>
        <dsp:cNvPr id="0" name=""/>
        <dsp:cNvSpPr/>
      </dsp:nvSpPr>
      <dsp:spPr>
        <a:xfrm>
          <a:off x="0" y="1950237"/>
          <a:ext cx="8659813" cy="8864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i="0" kern="1200" dirty="0" smtClean="0"/>
            <a:t>Improving the condition of your home to a minimum, average condition, will increase your home's value by 10%.</a:t>
          </a:r>
          <a:endParaRPr lang="en-US" sz="1700" kern="1200" dirty="0"/>
        </a:p>
      </dsp:txBody>
      <dsp:txXfrm>
        <a:off x="1820609" y="1950237"/>
        <a:ext cx="6839203" cy="886471"/>
      </dsp:txXfrm>
    </dsp:sp>
    <dsp:sp modelId="{953F233A-6513-B14D-B35C-0F008463C4F3}">
      <dsp:nvSpPr>
        <dsp:cNvPr id="0" name=""/>
        <dsp:cNvSpPr/>
      </dsp:nvSpPr>
      <dsp:spPr>
        <a:xfrm>
          <a:off x="543148" y="2038884"/>
          <a:ext cx="822959" cy="709177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2D837-3ABC-4948-A786-0419D208D8FF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14013-6D52-2646-AFD2-5269C05CE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4013-6D52-2646-AFD2-5269C05CE9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41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4013-6D52-2646-AFD2-5269C05CE9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4013-6D52-2646-AFD2-5269C05CE9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4013-6D52-2646-AFD2-5269C05CE9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14013-6D52-2646-AFD2-5269C05CE9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4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1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8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1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4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5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1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EC815-B472-534B-B17B-EBFC292FBDD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EC815-B472-534B-B17B-EBFC292FBDDC}" type="datetimeFigureOut">
              <a:rPr lang="en-US" smtClean="0"/>
              <a:t>8/23/22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0111A-FFFC-7F4D-9C3C-8D94E2624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8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Holthouser1024/Phase-2-housing-project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9.svg"/><Relationship Id="rId6" Type="http://schemas.openxmlformats.org/officeDocument/2006/relationships/image" Target="../media/image10.png"/><Relationship Id="rId7" Type="http://schemas.openxmlformats.org/officeDocument/2006/relationships/image" Target="../media/image11.svg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holthouser.co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275F301C-13E3-E2B0-491C-88A94868DF3B}"/>
              </a:ext>
            </a:extLst>
          </p:cNvPr>
          <p:cNvSpPr txBox="1">
            <a:spLocks/>
          </p:cNvSpPr>
          <p:nvPr/>
        </p:nvSpPr>
        <p:spPr>
          <a:xfrm>
            <a:off x="641180" y="1607574"/>
            <a:ext cx="10909640" cy="25219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 smtClean="0">
                <a:solidFill>
                  <a:schemeClr val="accent1"/>
                </a:solidFill>
                <a:latin typeface="Franklin Gothic Heavy" panose="020B0603020102020204" pitchFamily="34" charset="0"/>
                <a:ea typeface="Hiragino Kaku Gothic StdN W8" panose="020B0800000000000000" pitchFamily="34" charset="-128"/>
                <a:cs typeface="Sagona Book" panose="020F0502020204030204" pitchFamily="34" charset="0"/>
              </a:rPr>
              <a:t>King County, WA Housing Sale Price Analysis</a:t>
            </a:r>
            <a:endParaRPr lang="en-US" sz="6600" b="1" dirty="0">
              <a:solidFill>
                <a:schemeClr val="accent1"/>
              </a:solidFill>
              <a:latin typeface="Franklin Gothic Heavy" panose="020B0603020102020204" pitchFamily="34" charset="0"/>
              <a:ea typeface="Hiragino Kaku Gothic StdN W8" panose="020B0800000000000000" pitchFamily="34" charset="-128"/>
              <a:cs typeface="Sagona Book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B29BF0C-52AF-287D-B25F-0E8EB3935838}"/>
              </a:ext>
            </a:extLst>
          </p:cNvPr>
          <p:cNvSpPr txBox="1"/>
          <p:nvPr/>
        </p:nvSpPr>
        <p:spPr>
          <a:xfrm>
            <a:off x="900614" y="5363616"/>
            <a:ext cx="277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Hind Siliguri Medium" panose="02000000000000000000" pitchFamily="2" charset="77"/>
                <a:cs typeface="Hind Siliguri Medium" panose="02000000000000000000" pitchFamily="2" charset="77"/>
              </a:rPr>
              <a:t>Michael Holthouser</a:t>
            </a:r>
          </a:p>
        </p:txBody>
      </p:sp>
    </p:spTree>
    <p:extLst>
      <p:ext uri="{BB962C8B-B14F-4D97-AF65-F5344CB8AC3E}">
        <p14:creationId xmlns:p14="http://schemas.microsoft.com/office/powerpoint/2010/main" val="31946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655166"/>
            <a:ext cx="6575854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Recommendations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855AB97-CE12-8C6A-E32A-0980E93B3A40}"/>
              </a:ext>
            </a:extLst>
          </p:cNvPr>
          <p:cNvSpPr/>
          <p:nvPr/>
        </p:nvSpPr>
        <p:spPr>
          <a:xfrm>
            <a:off x="798102" y="2278660"/>
            <a:ext cx="11393898" cy="458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083791"/>
              </p:ext>
            </p:extLst>
          </p:nvPr>
        </p:nvGraphicFramePr>
        <p:xfrm>
          <a:off x="1339850" y="2797175"/>
          <a:ext cx="8659813" cy="2836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A7A581C5-A211-B778-4BDB-55F20530B1C6}"/>
              </a:ext>
            </a:extLst>
          </p:cNvPr>
          <p:cNvSpPr txBox="1">
            <a:spLocks/>
          </p:cNvSpPr>
          <p:nvPr/>
        </p:nvSpPr>
        <p:spPr>
          <a:xfrm>
            <a:off x="2117575" y="3285565"/>
            <a:ext cx="9291071" cy="28728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4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092" y="2975864"/>
            <a:ext cx="543300" cy="54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75" y="3930151"/>
            <a:ext cx="539496" cy="539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075" y="4907149"/>
            <a:ext cx="539496" cy="5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655166"/>
            <a:ext cx="6575854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LIMITATIONS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477" y="1899935"/>
            <a:ext cx="9396350" cy="4338633"/>
          </a:xfrm>
        </p:spPr>
        <p:txBody>
          <a:bodyPr anchor="ctr">
            <a:noAutofit/>
          </a:bodyPr>
          <a:lstStyle/>
          <a:p>
            <a:r>
              <a:rPr lang="en-US" sz="1400" dirty="0" smtClean="0"/>
              <a:t>Our final model only explains 58% of the variance of the data. </a:t>
            </a:r>
            <a:endParaRPr lang="en-US" sz="1400" dirty="0"/>
          </a:p>
          <a:p>
            <a:r>
              <a:rPr lang="en-US" sz="1400" dirty="0" smtClean="0"/>
              <a:t>Not every feature of a home was included in the model, such as location, or school districts. </a:t>
            </a:r>
            <a:endParaRPr lang="en-US" sz="1400" dirty="0"/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7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655166"/>
            <a:ext cx="6575854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NEXT STEPS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477" y="1899935"/>
            <a:ext cx="9396350" cy="433863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400" dirty="0" smtClean="0"/>
              <a:t>Collect more recent data to obtain more accurate figures with the current market of King County, WA. </a:t>
            </a:r>
          </a:p>
          <a:p>
            <a:pPr>
              <a:lnSpc>
                <a:spcPct val="120000"/>
              </a:lnSpc>
            </a:pPr>
            <a:r>
              <a:rPr lang="en-US" sz="1400" dirty="0" smtClean="0"/>
              <a:t>Add more features into our model to see how the model’s accuracy is affected. 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0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327" y="2455143"/>
            <a:ext cx="6575854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176" y="4588734"/>
            <a:ext cx="3746157" cy="488205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b="1" dirty="0">
                <a:latin typeface="Hind Siliguri" panose="02000000000000000000" pitchFamily="2" charset="77"/>
                <a:cs typeface="Hind Siliguri" panose="02000000000000000000" pitchFamily="2" charset="77"/>
              </a:rPr>
              <a:t>Michael </a:t>
            </a:r>
            <a:r>
              <a:rPr lang="en-US" b="1" dirty="0" err="1">
                <a:latin typeface="Hind Siliguri" panose="02000000000000000000" pitchFamily="2" charset="77"/>
                <a:cs typeface="Hind Siliguri" panose="02000000000000000000" pitchFamily="2" charset="77"/>
              </a:rPr>
              <a:t>Holthouser</a:t>
            </a:r>
            <a:endParaRPr lang="en-US" b="1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A7A581C5-A211-B778-4BDB-55F20530B1C6}"/>
              </a:ext>
            </a:extLst>
          </p:cNvPr>
          <p:cNvSpPr txBox="1">
            <a:spLocks/>
          </p:cNvSpPr>
          <p:nvPr/>
        </p:nvSpPr>
        <p:spPr>
          <a:xfrm>
            <a:off x="4807514" y="5176951"/>
            <a:ext cx="3451584" cy="9562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smtClean="0">
                <a:solidFill>
                  <a:srgbClr val="0070C0"/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2"/>
              </a:rPr>
              <a:t>Mholthouser.co@gmail.com</a:t>
            </a:r>
            <a:endParaRPr lang="en-US" sz="2000" dirty="0" smtClean="0">
              <a:solidFill>
                <a:srgbClr val="0070C0"/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3"/>
              </a:rPr>
              <a:t>https://</a:t>
            </a:r>
            <a:r>
              <a:rPr lang="en-US" sz="2000" b="1" dirty="0" smtClean="0">
                <a:solidFill>
                  <a:srgbClr val="0070C0"/>
                </a:solidFill>
                <a:latin typeface="Hind Siliguri" panose="02000000000000000000" pitchFamily="2" charset="77"/>
                <a:cs typeface="Hind Siliguri" panose="02000000000000000000" pitchFamily="2" charset="77"/>
                <a:hlinkClick r:id="rId3"/>
              </a:rPr>
              <a:t>github.com/MHolthouser1024/Phase-2-housing-project</a:t>
            </a:r>
            <a:endParaRPr lang="en-US" sz="2000" b="1" dirty="0" smtClean="0">
              <a:solidFill>
                <a:srgbClr val="0070C0"/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solidFill>
                <a:srgbClr val="0070C0"/>
              </a:solidFill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pic>
        <p:nvPicPr>
          <p:cNvPr id="6" name="Graphic 5" descr="Link with solid fill">
            <a:extLst>
              <a:ext uri="{FF2B5EF4-FFF2-40B4-BE49-F238E27FC236}">
                <a16:creationId xmlns="" xmlns:a16="http://schemas.microsoft.com/office/drawing/2014/main" id="{63B4DE5F-0546-2C67-64DA-5329F7903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0190" y="5621837"/>
            <a:ext cx="332748" cy="332748"/>
          </a:xfrm>
          <a:prstGeom prst="rect">
            <a:avLst/>
          </a:prstGeom>
        </p:spPr>
      </p:pic>
      <p:pic>
        <p:nvPicPr>
          <p:cNvPr id="8" name="Graphic 7" descr="Envelope with solid fill">
            <a:extLst>
              <a:ext uri="{FF2B5EF4-FFF2-40B4-BE49-F238E27FC236}">
                <a16:creationId xmlns="" xmlns:a16="http://schemas.microsoft.com/office/drawing/2014/main" id="{676F87C9-EED9-DE21-9549-1B77624C8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3789" y="5228566"/>
            <a:ext cx="349149" cy="34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2660917"/>
            <a:ext cx="6575854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Franklin Gothic Medium" panose="020B0603020102020204" pitchFamily="34" charset="0"/>
              </a:rPr>
              <a:t>CONTENTS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855AB97-CE12-8C6A-E32A-0980E93B3A40}"/>
              </a:ext>
            </a:extLst>
          </p:cNvPr>
          <p:cNvSpPr/>
          <p:nvPr/>
        </p:nvSpPr>
        <p:spPr>
          <a:xfrm>
            <a:off x="7414054" y="2204"/>
            <a:ext cx="47779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0307" y="836922"/>
            <a:ext cx="2585951" cy="497355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Overview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Data Understanding</a:t>
            </a:r>
            <a:endParaRPr lang="en-US" sz="21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Exploring the Data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Modeling</a:t>
            </a:r>
            <a:endParaRPr lang="en-US" sz="2100" dirty="0" smtClean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Regression Results</a:t>
            </a:r>
            <a:endParaRPr lang="en-US" sz="21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Recommendations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Limitations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1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Next Steps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100" dirty="0" smtClean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Hind Siliguri" panose="02000000000000000000" pitchFamily="2" charset="77"/>
              <a:cs typeface="Hind Siliguri" panose="02000000000000000000" pitchFamily="2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8AEF3AE-39A3-C85A-FC27-30761203C34C}"/>
              </a:ext>
            </a:extLst>
          </p:cNvPr>
          <p:cNvGrpSpPr/>
          <p:nvPr/>
        </p:nvGrpSpPr>
        <p:grpSpPr>
          <a:xfrm>
            <a:off x="8047369" y="943789"/>
            <a:ext cx="414084" cy="414084"/>
            <a:chOff x="7739581" y="1276604"/>
            <a:chExt cx="414084" cy="414084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0DD0759A-14D5-0655-7A55-0D299644E8D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5770CC35-4965-6D4D-EA9F-FFE646822EFA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291A76D4-3F35-C73B-D27A-193E3E844B60}"/>
              </a:ext>
            </a:extLst>
          </p:cNvPr>
          <p:cNvGrpSpPr/>
          <p:nvPr/>
        </p:nvGrpSpPr>
        <p:grpSpPr>
          <a:xfrm>
            <a:off x="8047368" y="1566370"/>
            <a:ext cx="414084" cy="414084"/>
            <a:chOff x="7739581" y="1276604"/>
            <a:chExt cx="414084" cy="414084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31E7A67B-0D4A-CB08-E274-F70DEACD122C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0319DFB-F773-7122-A4DE-9C823B1A841B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09D336AB-10F9-E388-33C1-C9804B2A8FC7}"/>
              </a:ext>
            </a:extLst>
          </p:cNvPr>
          <p:cNvGrpSpPr/>
          <p:nvPr/>
        </p:nvGrpSpPr>
        <p:grpSpPr>
          <a:xfrm>
            <a:off x="8047367" y="2165121"/>
            <a:ext cx="414084" cy="414084"/>
            <a:chOff x="7739581" y="1276604"/>
            <a:chExt cx="414084" cy="414084"/>
          </a:xfrm>
        </p:grpSpPr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41FC97F8-A1F0-378D-AA1C-151557EA26B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5AE0CE05-CF04-4B7B-DBA6-53E572D0D893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7C434A68-C6C6-A737-92A6-BBCE2DBCEB27}"/>
              </a:ext>
            </a:extLst>
          </p:cNvPr>
          <p:cNvGrpSpPr/>
          <p:nvPr/>
        </p:nvGrpSpPr>
        <p:grpSpPr>
          <a:xfrm>
            <a:off x="8042408" y="2768694"/>
            <a:ext cx="414084" cy="414084"/>
            <a:chOff x="7739581" y="1276604"/>
            <a:chExt cx="414084" cy="414084"/>
          </a:xfrm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4825AA79-3A5C-81DA-EF7B-31EBEE355DC2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EACC0321-CE08-0259-EA0F-C96CF7FCAFB9}"/>
                </a:ext>
              </a:extLst>
            </p:cNvPr>
            <p:cNvSpPr txBox="1"/>
            <p:nvPr/>
          </p:nvSpPr>
          <p:spPr>
            <a:xfrm>
              <a:off x="7772875" y="1284849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4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EAE1D400-02BF-92FC-148F-D6C2AA989C96}"/>
              </a:ext>
            </a:extLst>
          </p:cNvPr>
          <p:cNvGrpSpPr/>
          <p:nvPr/>
        </p:nvGrpSpPr>
        <p:grpSpPr>
          <a:xfrm>
            <a:off x="8042408" y="3367445"/>
            <a:ext cx="414084" cy="414084"/>
            <a:chOff x="7739581" y="1276604"/>
            <a:chExt cx="414084" cy="414084"/>
          </a:xfrm>
        </p:grpSpPr>
        <p:sp>
          <p:nvSpPr>
            <p:cNvPr id="18" name="Oval 17">
              <a:extLst>
                <a:ext uri="{FF2B5EF4-FFF2-40B4-BE49-F238E27FC236}">
                  <a16:creationId xmlns="" xmlns:a16="http://schemas.microsoft.com/office/drawing/2014/main" id="{7EDF0CC6-8995-33DD-A11D-7987E9F1DD1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49A8D28C-8043-DF3B-2D61-AE5B95783978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5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163BFCE-C6FE-8567-E977-7B021F604780}"/>
              </a:ext>
            </a:extLst>
          </p:cNvPr>
          <p:cNvGrpSpPr/>
          <p:nvPr/>
        </p:nvGrpSpPr>
        <p:grpSpPr>
          <a:xfrm>
            <a:off x="8049947" y="3966196"/>
            <a:ext cx="414084" cy="414084"/>
            <a:chOff x="7739581" y="1276604"/>
            <a:chExt cx="414084" cy="414084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6539936D-30D0-472B-6467-9D7B6A5DA43B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DF3CD8DB-E259-5291-1B58-91716638EF36}"/>
                </a:ext>
              </a:extLst>
            </p:cNvPr>
            <p:cNvSpPr txBox="1"/>
            <p:nvPr/>
          </p:nvSpPr>
          <p:spPr>
            <a:xfrm>
              <a:off x="7786963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6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EAE1D400-02BF-92FC-148F-D6C2AA989C96}"/>
              </a:ext>
            </a:extLst>
          </p:cNvPr>
          <p:cNvGrpSpPr/>
          <p:nvPr/>
        </p:nvGrpSpPr>
        <p:grpSpPr>
          <a:xfrm>
            <a:off x="8042407" y="4564947"/>
            <a:ext cx="414084" cy="414084"/>
            <a:chOff x="7739581" y="1276604"/>
            <a:chExt cx="414084" cy="414084"/>
          </a:xfrm>
        </p:grpSpPr>
        <p:sp>
          <p:nvSpPr>
            <p:cNvPr id="30" name="Oval 29">
              <a:extLst>
                <a:ext uri="{FF2B5EF4-FFF2-40B4-BE49-F238E27FC236}">
                  <a16:creationId xmlns="" xmlns:a16="http://schemas.microsoft.com/office/drawing/2014/main" id="{7EDF0CC6-8995-33DD-A11D-7987E9F1DD1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49A8D28C-8043-DF3B-2D61-AE5B95783978}"/>
                </a:ext>
              </a:extLst>
            </p:cNvPr>
            <p:cNvSpPr txBox="1"/>
            <p:nvPr/>
          </p:nvSpPr>
          <p:spPr>
            <a:xfrm>
              <a:off x="7786962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  <a:latin typeface="Franklin Gothic Demi" panose="020B0603020102020204" pitchFamily="34" charset="0"/>
                </a:rPr>
                <a:t>7</a:t>
              </a:r>
              <a:endParaRPr lang="en-US" b="1" dirty="0">
                <a:solidFill>
                  <a:schemeClr val="bg1"/>
                </a:solidFill>
                <a:latin typeface="Franklin Gothic Demi" panose="020B06030201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AE1D400-02BF-92FC-148F-D6C2AA989C96}"/>
              </a:ext>
            </a:extLst>
          </p:cNvPr>
          <p:cNvGrpSpPr/>
          <p:nvPr/>
        </p:nvGrpSpPr>
        <p:grpSpPr>
          <a:xfrm>
            <a:off x="8068031" y="5163698"/>
            <a:ext cx="414084" cy="414084"/>
            <a:chOff x="7739581" y="1276604"/>
            <a:chExt cx="414084" cy="414084"/>
          </a:xfrm>
        </p:grpSpPr>
        <p:sp>
          <p:nvSpPr>
            <p:cNvPr id="27" name="Oval 26">
              <a:extLst>
                <a:ext uri="{FF2B5EF4-FFF2-40B4-BE49-F238E27FC236}">
                  <a16:creationId xmlns="" xmlns:a16="http://schemas.microsoft.com/office/drawing/2014/main" id="{7EDF0CC6-8995-33DD-A11D-7987E9F1DD13}"/>
                </a:ext>
              </a:extLst>
            </p:cNvPr>
            <p:cNvSpPr/>
            <p:nvPr/>
          </p:nvSpPr>
          <p:spPr>
            <a:xfrm>
              <a:off x="7739581" y="1276604"/>
              <a:ext cx="414084" cy="414084"/>
            </a:xfrm>
            <a:prstGeom prst="ellipse">
              <a:avLst/>
            </a:prstGeom>
            <a:solidFill>
              <a:schemeClr val="accent1">
                <a:alpha val="51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49A8D28C-8043-DF3B-2D61-AE5B95783978}"/>
                </a:ext>
              </a:extLst>
            </p:cNvPr>
            <p:cNvSpPr txBox="1"/>
            <p:nvPr/>
          </p:nvSpPr>
          <p:spPr>
            <a:xfrm>
              <a:off x="7786962" y="1298980"/>
              <a:ext cx="3193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8</a:t>
              </a:r>
              <a:endParaRPr lang="en-US" b="1" dirty="0">
                <a:solidFill>
                  <a:schemeClr val="bg1"/>
                </a:solidFill>
                <a:latin typeface="Franklin Gothic Demi" panose="020B06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149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655166"/>
            <a:ext cx="6575854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OVERVIEW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477" y="1899935"/>
            <a:ext cx="9396350" cy="4338633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700" b="1" dirty="0">
                <a:latin typeface="Hind Siliguri" panose="02000000000000000000" pitchFamily="2" charset="77"/>
                <a:cs typeface="Hind Siliguri" panose="02000000000000000000" pitchFamily="2" charset="77"/>
              </a:rPr>
              <a:t>Business Problem: </a:t>
            </a:r>
            <a:r>
              <a:rPr lang="en-US" sz="1700" dirty="0"/>
              <a:t>King County Realtors need to provide their clients with guidance on to improve the value of their homes prior to listing.</a:t>
            </a:r>
          </a:p>
          <a:p>
            <a:pPr>
              <a:lnSpc>
                <a:spcPct val="100000"/>
              </a:lnSpc>
            </a:pPr>
            <a:r>
              <a:rPr lang="en-US" sz="1700" b="1" dirty="0"/>
              <a:t>Business Question:</a:t>
            </a:r>
            <a:r>
              <a:rPr lang="en-US" sz="1700" dirty="0"/>
              <a:t> Which home renovations might increase the estimated value of their homes, and by what amount?</a:t>
            </a:r>
            <a:endParaRPr lang="en-US" sz="17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67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655166"/>
            <a:ext cx="6575854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BUSINESS AND DATA UNDERSTANDING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477" y="1899935"/>
            <a:ext cx="9396350" cy="433863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700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Stakeholder</a:t>
            </a:r>
            <a:r>
              <a:rPr lang="en-US" sz="17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: King County Realtors</a:t>
            </a:r>
          </a:p>
          <a:p>
            <a:pPr>
              <a:lnSpc>
                <a:spcPct val="120000"/>
              </a:lnSpc>
            </a:pPr>
            <a:r>
              <a:rPr lang="en-US" sz="1700" b="1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Data</a:t>
            </a:r>
            <a:r>
              <a:rPr lang="en-US" sz="1700" dirty="0" smtClean="0">
                <a:latin typeface="Hind Siliguri" panose="02000000000000000000" pitchFamily="2" charset="77"/>
                <a:cs typeface="Hind Siliguri" panose="02000000000000000000" pitchFamily="2" charset="77"/>
              </a:rPr>
              <a:t>: </a:t>
            </a:r>
            <a:r>
              <a:rPr lang="en-US" sz="1700" dirty="0"/>
              <a:t>King County House Sales dataset. The data </a:t>
            </a:r>
            <a:r>
              <a:rPr lang="en-US" sz="1700" dirty="0" smtClean="0"/>
              <a:t>includes </a:t>
            </a:r>
            <a:r>
              <a:rPr lang="en-US" sz="1700" dirty="0"/>
              <a:t>data of single-family home sales from </a:t>
            </a:r>
            <a:r>
              <a:rPr lang="en-US" sz="1700" dirty="0" smtClean="0"/>
              <a:t>2014-2015, with 20 different features related to each home.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3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CCDB550-8CD5-D5B9-7B45-C4AFCEE7A36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6575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EXPLORING THE DATA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95" y="1917265"/>
            <a:ext cx="6946489" cy="4232812"/>
          </a:xfrm>
        </p:spPr>
      </p:pic>
    </p:spTree>
    <p:extLst>
      <p:ext uri="{BB962C8B-B14F-4D97-AF65-F5344CB8AC3E}">
        <p14:creationId xmlns:p14="http://schemas.microsoft.com/office/powerpoint/2010/main" val="16108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CCDB550-8CD5-D5B9-7B45-C4AFCEE7A36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6575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EXPLORING THE DATA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496" y="1825625"/>
            <a:ext cx="9473008" cy="4351338"/>
          </a:xfrm>
        </p:spPr>
      </p:pic>
    </p:spTree>
    <p:extLst>
      <p:ext uri="{BB962C8B-B14F-4D97-AF65-F5344CB8AC3E}">
        <p14:creationId xmlns:p14="http://schemas.microsoft.com/office/powerpoint/2010/main" val="5530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655166"/>
            <a:ext cx="6575854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MODELING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855AB97-CE12-8C6A-E32A-0980E93B3A40}"/>
              </a:ext>
            </a:extLst>
          </p:cNvPr>
          <p:cNvSpPr/>
          <p:nvPr/>
        </p:nvSpPr>
        <p:spPr>
          <a:xfrm>
            <a:off x="798102" y="2278660"/>
            <a:ext cx="11393898" cy="4588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876572"/>
              </p:ext>
            </p:extLst>
          </p:nvPr>
        </p:nvGraphicFramePr>
        <p:xfrm>
          <a:off x="1339850" y="2797175"/>
          <a:ext cx="8659813" cy="2836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="" xmlns:a16="http://schemas.microsoft.com/office/drawing/2014/main" id="{A7A581C5-A211-B778-4BDB-55F20530B1C6}"/>
              </a:ext>
            </a:extLst>
          </p:cNvPr>
          <p:cNvSpPr txBox="1">
            <a:spLocks/>
          </p:cNvSpPr>
          <p:nvPr/>
        </p:nvSpPr>
        <p:spPr>
          <a:xfrm>
            <a:off x="2117575" y="3285565"/>
            <a:ext cx="9291071" cy="28728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46" y="3040354"/>
            <a:ext cx="415249" cy="415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356" y="3988027"/>
            <a:ext cx="466772" cy="4667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94" y="4923327"/>
            <a:ext cx="539496" cy="5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BCCDB550-8CD5-D5B9-7B45-C4AFCEE7A368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65758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For Example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49" y="1825625"/>
            <a:ext cx="9463902" cy="4351338"/>
          </a:xfrm>
        </p:spPr>
      </p:pic>
    </p:spTree>
    <p:extLst>
      <p:ext uri="{BB962C8B-B14F-4D97-AF65-F5344CB8AC3E}">
        <p14:creationId xmlns:p14="http://schemas.microsoft.com/office/powerpoint/2010/main" val="61024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7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66E7AE-2907-6A4C-B350-63622C84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23" y="655166"/>
            <a:ext cx="6575854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Franklin Gothic Medium" panose="020B0603020102020204" pitchFamily="34" charset="0"/>
              </a:rPr>
              <a:t>REGRESSION RESULTS</a:t>
            </a:r>
            <a:endParaRPr lang="en-US" dirty="0">
              <a:solidFill>
                <a:schemeClr val="accent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78DAF0-EC40-E05F-BE2A-6BAA3BC34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477" y="1899935"/>
            <a:ext cx="9396350" cy="4338633"/>
          </a:xfrm>
        </p:spPr>
        <p:txBody>
          <a:bodyPr anchor="ctr">
            <a:noAutofit/>
          </a:bodyPr>
          <a:lstStyle/>
          <a:p>
            <a:r>
              <a:rPr lang="en-US" sz="1400" b="1" dirty="0"/>
              <a:t>Coefficient Interpretations:</a:t>
            </a:r>
            <a:endParaRPr lang="en-US" sz="1400" dirty="0"/>
          </a:p>
          <a:p>
            <a:r>
              <a:rPr lang="en-US" sz="1400" dirty="0"/>
              <a:t>For every bedroom added to a home, it decreases the price of the home by 2.3%</a:t>
            </a:r>
          </a:p>
          <a:p>
            <a:r>
              <a:rPr lang="en-US" sz="1400" dirty="0"/>
              <a:t>For every square foot of living added to a home, it increases the price of a home by 0.02%</a:t>
            </a:r>
          </a:p>
          <a:p>
            <a:r>
              <a:rPr lang="en-US" sz="1400" dirty="0"/>
              <a:t>For every floor added to a home, it increases the price of a home by 1.7%</a:t>
            </a:r>
          </a:p>
          <a:p>
            <a:r>
              <a:rPr lang="en-US" sz="1400" dirty="0"/>
              <a:t>For every increase in condition to a home, it increases the price of a home by 10.4%</a:t>
            </a:r>
          </a:p>
          <a:p>
            <a:r>
              <a:rPr lang="en-US" sz="1400" dirty="0"/>
              <a:t>For every increase in the grade of a home, it increases the price of a home by 19.3%</a:t>
            </a:r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0319DFB-F773-7122-A4DE-9C823B1A841B}"/>
              </a:ext>
            </a:extLst>
          </p:cNvPr>
          <p:cNvSpPr txBox="1"/>
          <p:nvPr/>
        </p:nvSpPr>
        <p:spPr>
          <a:xfrm>
            <a:off x="7853869" y="189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b="1" dirty="0">
              <a:solidFill>
                <a:schemeClr val="bg1"/>
              </a:solidFill>
              <a:latin typeface="Franklin Gothic Demi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46"/>
      </a:dk2>
      <a:lt2>
        <a:srgbClr val="F3F7F8"/>
      </a:lt2>
      <a:accent1>
        <a:srgbClr val="CA421C"/>
      </a:accent1>
      <a:accent2>
        <a:srgbClr val="575252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16021</TotalTime>
  <Words>453</Words>
  <Application>Microsoft Macintosh PowerPoint</Application>
  <PresentationFormat>Widescreen</PresentationFormat>
  <Paragraphs>63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Calibri</vt:lpstr>
      <vt:lpstr>Calibri Light</vt:lpstr>
      <vt:lpstr>Franklin Gothic Demi</vt:lpstr>
      <vt:lpstr>Franklin Gothic Heavy</vt:lpstr>
      <vt:lpstr>Franklin Gothic Medium</vt:lpstr>
      <vt:lpstr>Hind Siliguri</vt:lpstr>
      <vt:lpstr>Hind Siliguri Medium</vt:lpstr>
      <vt:lpstr>Hiragino Kaku Gothic StdN W8</vt:lpstr>
      <vt:lpstr>Sagona Book</vt:lpstr>
      <vt:lpstr>Arial</vt:lpstr>
      <vt:lpstr>Office Theme</vt:lpstr>
      <vt:lpstr>PowerPoint Presentation</vt:lpstr>
      <vt:lpstr>CONTENTS</vt:lpstr>
      <vt:lpstr>OVERVIEW</vt:lpstr>
      <vt:lpstr>BUSINESS AND DATA UNDERSTANDING</vt:lpstr>
      <vt:lpstr>PowerPoint Presentation</vt:lpstr>
      <vt:lpstr>PowerPoint Presentation</vt:lpstr>
      <vt:lpstr>MODELING</vt:lpstr>
      <vt:lpstr>PowerPoint Presentation</vt:lpstr>
      <vt:lpstr>REGRESSION RESULTS</vt:lpstr>
      <vt:lpstr>Recommendations</vt:lpstr>
      <vt:lpstr>LIMITATIONS</vt:lpstr>
      <vt:lpstr>NEXT STEPS</vt:lpstr>
      <vt:lpstr>THANK YOU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Patience N. Kanda</dc:creator>
  <cp:lastModifiedBy>michael holthouser</cp:lastModifiedBy>
  <cp:revision>37</cp:revision>
  <cp:lastPrinted>2022-05-19T02:25:46Z</cp:lastPrinted>
  <dcterms:created xsi:type="dcterms:W3CDTF">2022-05-03T18:14:04Z</dcterms:created>
  <dcterms:modified xsi:type="dcterms:W3CDTF">2022-08-25T20:15:31Z</dcterms:modified>
</cp:coreProperties>
</file>