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3"/>
  </p:notesMasterIdLst>
  <p:sldIdLst>
    <p:sldId id="257" r:id="rId2"/>
    <p:sldId id="258" r:id="rId3"/>
    <p:sldId id="281" r:id="rId4"/>
    <p:sldId id="272" r:id="rId5"/>
    <p:sldId id="259" r:id="rId6"/>
    <p:sldId id="275" r:id="rId7"/>
    <p:sldId id="282" r:id="rId8"/>
    <p:sldId id="283" r:id="rId9"/>
    <p:sldId id="279" r:id="rId10"/>
    <p:sldId id="28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EFD40A-FD60-FA4B-BC2B-337C66A8A7B7}" v="37" dt="2022-05-03T19:49:20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3733"/>
  </p:normalViewPr>
  <p:slideViewPr>
    <p:cSldViewPr snapToGrid="0" snapToObjects="1">
      <p:cViewPr>
        <p:scale>
          <a:sx n="114" d="100"/>
          <a:sy n="114" d="100"/>
        </p:scale>
        <p:origin x="4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21" Type="http://schemas.microsoft.com/office/2016/11/relationships/changesInfo" Target="changesInfos/changesInfo1.xml"/><Relationship Id="rId2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ience N. Kanda" userId="9f86f94e-2b8d-4566-8f76-565a270eb51c" providerId="ADAL" clId="{78EFD40A-FD60-FA4B-BC2B-337C66A8A7B7}"/>
    <pc:docChg chg="custSel addSld modSld sldOrd">
      <pc:chgData name="Patience N. Kanda" userId="9f86f94e-2b8d-4566-8f76-565a270eb51c" providerId="ADAL" clId="{78EFD40A-FD60-FA4B-BC2B-337C66A8A7B7}" dt="2022-05-03T19:49:20.864" v="182" actId="255"/>
      <pc:docMkLst>
        <pc:docMk/>
      </pc:docMkLst>
      <pc:sldChg chg="modSp">
        <pc:chgData name="Patience N. Kanda" userId="9f86f94e-2b8d-4566-8f76-565a270eb51c" providerId="ADAL" clId="{78EFD40A-FD60-FA4B-BC2B-337C66A8A7B7}" dt="2022-05-03T19:28:31.941" v="0" actId="2711"/>
        <pc:sldMkLst>
          <pc:docMk/>
          <pc:sldMk cId="3346238975" sldId="261"/>
        </pc:sldMkLst>
        <pc:graphicFrameChg chg="mod">
          <ac:chgData name="Patience N. Kanda" userId="9f86f94e-2b8d-4566-8f76-565a270eb51c" providerId="ADAL" clId="{78EFD40A-FD60-FA4B-BC2B-337C66A8A7B7}" dt="2022-05-03T19:28:31.941" v="0" actId="2711"/>
          <ac:graphicFrameMkLst>
            <pc:docMk/>
            <pc:sldMk cId="3346238975" sldId="261"/>
            <ac:graphicFrameMk id="4" creationId="{78F2C2D6-ED56-D142-1156-91CBB30DAEC0}"/>
          </ac:graphicFrameMkLst>
        </pc:graphicFrameChg>
      </pc:sldChg>
      <pc:sldChg chg="addSp delSp modSp add mod">
        <pc:chgData name="Patience N. Kanda" userId="9f86f94e-2b8d-4566-8f76-565a270eb51c" providerId="ADAL" clId="{78EFD40A-FD60-FA4B-BC2B-337C66A8A7B7}" dt="2022-05-03T19:43:49.678" v="129" actId="1076"/>
        <pc:sldMkLst>
          <pc:docMk/>
          <pc:sldMk cId="1481614716" sldId="267"/>
        </pc:sldMkLst>
        <pc:spChg chg="mod">
          <ac:chgData name="Patience N. Kanda" userId="9f86f94e-2b8d-4566-8f76-565a270eb51c" providerId="ADAL" clId="{78EFD40A-FD60-FA4B-BC2B-337C66A8A7B7}" dt="2022-05-03T19:43:49.678" v="129" actId="1076"/>
          <ac:spMkLst>
            <pc:docMk/>
            <pc:sldMk cId="1481614716" sldId="267"/>
            <ac:spMk id="2" creationId="{A366E7AE-2907-6A4C-B350-63622C840038}"/>
          </ac:spMkLst>
        </pc:spChg>
        <pc:spChg chg="mod">
          <ac:chgData name="Patience N. Kanda" userId="9f86f94e-2b8d-4566-8f76-565a270eb51c" providerId="ADAL" clId="{78EFD40A-FD60-FA4B-BC2B-337C66A8A7B7}" dt="2022-05-03T19:43:49.678" v="129" actId="1076"/>
          <ac:spMkLst>
            <pc:docMk/>
            <pc:sldMk cId="1481614716" sldId="267"/>
            <ac:spMk id="3" creationId="{9678DAF0-EC40-E05F-BE2A-6BAA3BC34ABB}"/>
          </ac:spMkLst>
        </pc:spChg>
        <pc:spChg chg="del">
          <ac:chgData name="Patience N. Kanda" userId="9f86f94e-2b8d-4566-8f76-565a270eb51c" providerId="ADAL" clId="{78EFD40A-FD60-FA4B-BC2B-337C66A8A7B7}" dt="2022-05-03T19:40:41.280" v="54" actId="478"/>
          <ac:spMkLst>
            <pc:docMk/>
            <pc:sldMk cId="1481614716" sldId="267"/>
            <ac:spMk id="4" creationId="{9855AB97-CE12-8C6A-E32A-0980E93B3A40}"/>
          </ac:spMkLst>
        </pc:spChg>
        <pc:spChg chg="mod">
          <ac:chgData name="Patience N. Kanda" userId="9f86f94e-2b8d-4566-8f76-565a270eb51c" providerId="ADAL" clId="{78EFD40A-FD60-FA4B-BC2B-337C66A8A7B7}" dt="2022-05-03T19:43:49.678" v="129" actId="1076"/>
          <ac:spMkLst>
            <pc:docMk/>
            <pc:sldMk cId="1481614716" sldId="267"/>
            <ac:spMk id="25" creationId="{A7A581C5-A211-B778-4BDB-55F20530B1C6}"/>
          </ac:spMkLst>
        </pc:spChg>
        <pc:picChg chg="add mod">
          <ac:chgData name="Patience N. Kanda" userId="9f86f94e-2b8d-4566-8f76-565a270eb51c" providerId="ADAL" clId="{78EFD40A-FD60-FA4B-BC2B-337C66A8A7B7}" dt="2022-05-03T19:43:49.678" v="129" actId="1076"/>
          <ac:picMkLst>
            <pc:docMk/>
            <pc:sldMk cId="1481614716" sldId="267"/>
            <ac:picMk id="6" creationId="{63B4DE5F-0546-2C67-64DA-5329F7903263}"/>
          </ac:picMkLst>
        </pc:picChg>
        <pc:picChg chg="add mod">
          <ac:chgData name="Patience N. Kanda" userId="9f86f94e-2b8d-4566-8f76-565a270eb51c" providerId="ADAL" clId="{78EFD40A-FD60-FA4B-BC2B-337C66A8A7B7}" dt="2022-05-03T19:43:49.678" v="129" actId="1076"/>
          <ac:picMkLst>
            <pc:docMk/>
            <pc:sldMk cId="1481614716" sldId="267"/>
            <ac:picMk id="8" creationId="{676F87C9-EED9-DE21-9549-1B77624C8602}"/>
          </ac:picMkLst>
        </pc:picChg>
      </pc:sldChg>
      <pc:sldChg chg="addSp delSp modSp add mod ord">
        <pc:chgData name="Patience N. Kanda" userId="9f86f94e-2b8d-4566-8f76-565a270eb51c" providerId="ADAL" clId="{78EFD40A-FD60-FA4B-BC2B-337C66A8A7B7}" dt="2022-05-03T19:49:20.864" v="182" actId="255"/>
        <pc:sldMkLst>
          <pc:docMk/>
          <pc:sldMk cId="3692429587" sldId="268"/>
        </pc:sldMkLst>
        <pc:spChg chg="add del mod">
          <ac:chgData name="Patience N. Kanda" userId="9f86f94e-2b8d-4566-8f76-565a270eb51c" providerId="ADAL" clId="{78EFD40A-FD60-FA4B-BC2B-337C66A8A7B7}" dt="2022-05-03T19:45:30.393" v="158" actId="1032"/>
          <ac:spMkLst>
            <pc:docMk/>
            <pc:sldMk cId="3692429587" sldId="268"/>
            <ac:spMk id="3" creationId="{C38AFE6F-2946-F96C-FB05-3A652F77EAC6}"/>
          </ac:spMkLst>
        </pc:spChg>
        <pc:spChg chg="mod">
          <ac:chgData name="Patience N. Kanda" userId="9f86f94e-2b8d-4566-8f76-565a270eb51c" providerId="ADAL" clId="{78EFD40A-FD60-FA4B-BC2B-337C66A8A7B7}" dt="2022-05-03T19:44:36.104" v="154" actId="20577"/>
          <ac:spMkLst>
            <pc:docMk/>
            <pc:sldMk cId="3692429587" sldId="268"/>
            <ac:spMk id="5" creationId="{BCCDB550-8CD5-D5B9-7B45-C4AFCEE7A368}"/>
          </ac:spMkLst>
        </pc:spChg>
        <pc:graphicFrameChg chg="add mod modGraphic">
          <ac:chgData name="Patience N. Kanda" userId="9f86f94e-2b8d-4566-8f76-565a270eb51c" providerId="ADAL" clId="{78EFD40A-FD60-FA4B-BC2B-337C66A8A7B7}" dt="2022-05-03T19:49:20.864" v="182" actId="255"/>
          <ac:graphicFrameMkLst>
            <pc:docMk/>
            <pc:sldMk cId="3692429587" sldId="268"/>
            <ac:graphicFrameMk id="4" creationId="{53C721EE-FC28-AB18-6FC8-2F3B0DA35A02}"/>
          </ac:graphicFrameMkLst>
        </pc:graphicFrameChg>
        <pc:graphicFrameChg chg="del mod">
          <ac:chgData name="Patience N. Kanda" userId="9f86f94e-2b8d-4566-8f76-565a270eb51c" providerId="ADAL" clId="{78EFD40A-FD60-FA4B-BC2B-337C66A8A7B7}" dt="2022-05-03T19:45:17.232" v="157" actId="478"/>
          <ac:graphicFrameMkLst>
            <pc:docMk/>
            <pc:sldMk cId="3692429587" sldId="268"/>
            <ac:graphicFrameMk id="8" creationId="{83A6FD15-A9F6-3ADD-0ED8-9B96176D2E5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2D837-3ABC-4948-A786-0419D208D8F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14013-6D52-2646-AFD2-5269C05C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14013-6D52-2646-AFD2-5269C05CE9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41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14013-6D52-2646-AFD2-5269C05CE9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9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4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1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8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8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1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5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1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9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EC815-B472-534B-B17B-EBFC292FBDDC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8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Holthouser1024/Phase-2-housing-project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9.svg"/><Relationship Id="rId6" Type="http://schemas.openxmlformats.org/officeDocument/2006/relationships/image" Target="../media/image6.png"/><Relationship Id="rId7" Type="http://schemas.openxmlformats.org/officeDocument/2006/relationships/image" Target="../media/image11.sv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holthouser.co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275F301C-13E3-E2B0-491C-88A94868DF3B}"/>
              </a:ext>
            </a:extLst>
          </p:cNvPr>
          <p:cNvSpPr txBox="1">
            <a:spLocks/>
          </p:cNvSpPr>
          <p:nvPr/>
        </p:nvSpPr>
        <p:spPr>
          <a:xfrm>
            <a:off x="641180" y="1607574"/>
            <a:ext cx="10909640" cy="2521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 smtClean="0">
                <a:solidFill>
                  <a:schemeClr val="accent1"/>
                </a:solidFill>
                <a:latin typeface="Franklin Gothic Heavy" panose="020B0603020102020204" pitchFamily="34" charset="0"/>
                <a:ea typeface="Hiragino Kaku Gothic StdN W8" panose="020B0800000000000000" pitchFamily="34" charset="-128"/>
                <a:cs typeface="Sagona Book" panose="020F0502020204030204" pitchFamily="34" charset="0"/>
              </a:rPr>
              <a:t>King County, WA Housing Sale Price Analysis</a:t>
            </a:r>
            <a:endParaRPr lang="en-US" sz="6600" b="1" dirty="0">
              <a:solidFill>
                <a:schemeClr val="accent1"/>
              </a:solidFill>
              <a:latin typeface="Franklin Gothic Heavy" panose="020B0603020102020204" pitchFamily="34" charset="0"/>
              <a:ea typeface="Hiragino Kaku Gothic StdN W8" panose="020B0800000000000000" pitchFamily="34" charset="-128"/>
              <a:cs typeface="Sagona Book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B29BF0C-52AF-287D-B25F-0E8EB3935838}"/>
              </a:ext>
            </a:extLst>
          </p:cNvPr>
          <p:cNvSpPr txBox="1"/>
          <p:nvPr/>
        </p:nvSpPr>
        <p:spPr>
          <a:xfrm>
            <a:off x="900614" y="5363616"/>
            <a:ext cx="2778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ind Siliguri Medium" panose="02000000000000000000" pitchFamily="2" charset="77"/>
                <a:cs typeface="Hind Siliguri Medium" panose="02000000000000000000" pitchFamily="2" charset="77"/>
              </a:rPr>
              <a:t>Michael Holthouser</a:t>
            </a:r>
          </a:p>
        </p:txBody>
      </p:sp>
    </p:spTree>
    <p:extLst>
      <p:ext uri="{BB962C8B-B14F-4D97-AF65-F5344CB8AC3E}">
        <p14:creationId xmlns:p14="http://schemas.microsoft.com/office/powerpoint/2010/main" val="319468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3" y="655166"/>
            <a:ext cx="6575854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NEXT STEPS</a:t>
            </a:r>
            <a:endParaRPr lang="en-US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477" y="1899935"/>
            <a:ext cx="9396350" cy="433863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Collect more recent data to obtain more accurate figures with the current market of King County, WA. 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Add </a:t>
            </a:r>
            <a:r>
              <a:rPr lang="en-US" dirty="0" smtClean="0"/>
              <a:t>more features into our model to see how the model’s accuracy is affected.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327" y="2455143"/>
            <a:ext cx="6575854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176" y="4588734"/>
            <a:ext cx="3746157" cy="488205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Hind Siliguri" panose="02000000000000000000" pitchFamily="2" charset="77"/>
                <a:cs typeface="Hind Siliguri" panose="02000000000000000000" pitchFamily="2" charset="77"/>
              </a:rPr>
              <a:t>Michael </a:t>
            </a:r>
            <a:r>
              <a:rPr lang="en-US" b="1" dirty="0" err="1">
                <a:latin typeface="Hind Siliguri" panose="02000000000000000000" pitchFamily="2" charset="77"/>
                <a:cs typeface="Hind Siliguri" panose="02000000000000000000" pitchFamily="2" charset="77"/>
              </a:rPr>
              <a:t>Holthouser</a:t>
            </a:r>
            <a:endParaRPr lang="en-US" b="1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A7A581C5-A211-B778-4BDB-55F20530B1C6}"/>
              </a:ext>
            </a:extLst>
          </p:cNvPr>
          <p:cNvSpPr txBox="1">
            <a:spLocks/>
          </p:cNvSpPr>
          <p:nvPr/>
        </p:nvSpPr>
        <p:spPr>
          <a:xfrm>
            <a:off x="4807514" y="5176951"/>
            <a:ext cx="3451584" cy="9562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0070C0"/>
                </a:solidFill>
                <a:latin typeface="Hind Siliguri" panose="02000000000000000000" pitchFamily="2" charset="77"/>
                <a:cs typeface="Hind Siliguri" panose="02000000000000000000" pitchFamily="2" charset="77"/>
                <a:hlinkClick r:id="rId2"/>
              </a:rPr>
              <a:t>Mholthouser.co@gmail.com</a:t>
            </a:r>
            <a:endParaRPr lang="en-US" sz="2000" dirty="0" smtClean="0">
              <a:solidFill>
                <a:srgbClr val="0070C0"/>
              </a:solidFill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Hind Siliguri" panose="02000000000000000000" pitchFamily="2" charset="77"/>
                <a:cs typeface="Hind Siliguri" panose="02000000000000000000" pitchFamily="2" charset="77"/>
                <a:hlinkClick r:id="rId3"/>
              </a:rPr>
              <a:t>https://</a:t>
            </a:r>
            <a:r>
              <a:rPr lang="en-US" sz="2000" b="1" dirty="0" smtClean="0">
                <a:solidFill>
                  <a:srgbClr val="0070C0"/>
                </a:solidFill>
                <a:latin typeface="Hind Siliguri" panose="02000000000000000000" pitchFamily="2" charset="77"/>
                <a:cs typeface="Hind Siliguri" panose="02000000000000000000" pitchFamily="2" charset="77"/>
                <a:hlinkClick r:id="rId3"/>
              </a:rPr>
              <a:t>github.com/MHolthouser1024/Phase-2-housing-project</a:t>
            </a:r>
            <a:endParaRPr lang="en-US" sz="2000" b="1" dirty="0" smtClean="0">
              <a:solidFill>
                <a:srgbClr val="0070C0"/>
              </a:solidFill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solidFill>
                <a:srgbClr val="0070C0"/>
              </a:solidFill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pic>
        <p:nvPicPr>
          <p:cNvPr id="6" name="Graphic 5" descr="Link with solid fill">
            <a:extLst>
              <a:ext uri="{FF2B5EF4-FFF2-40B4-BE49-F238E27FC236}">
                <a16:creationId xmlns:a16="http://schemas.microsoft.com/office/drawing/2014/main" xmlns="" id="{63B4DE5F-0546-2C67-64DA-5329F7903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300190" y="5621837"/>
            <a:ext cx="332748" cy="332748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:a16="http://schemas.microsoft.com/office/drawing/2014/main" xmlns="" id="{676F87C9-EED9-DE21-9549-1B77624C8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283789" y="5228566"/>
            <a:ext cx="349149" cy="34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3" y="2660917"/>
            <a:ext cx="6575854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CONTENTS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855AB97-CE12-8C6A-E32A-0980E93B3A40}"/>
              </a:ext>
            </a:extLst>
          </p:cNvPr>
          <p:cNvSpPr/>
          <p:nvPr/>
        </p:nvSpPr>
        <p:spPr>
          <a:xfrm>
            <a:off x="7414054" y="2204"/>
            <a:ext cx="47779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0307" y="836922"/>
            <a:ext cx="2585951" cy="497355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1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Overview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1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Data Understanding</a:t>
            </a:r>
            <a:endParaRPr lang="en-US" sz="21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1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Exploring the 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1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Modeling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1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Regression Results</a:t>
            </a:r>
            <a:endParaRPr lang="en-US" sz="21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1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Recommendations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1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Limitations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1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Next Steps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100" dirty="0" smtClean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8AEF3AE-39A3-C85A-FC27-30761203C34C}"/>
              </a:ext>
            </a:extLst>
          </p:cNvPr>
          <p:cNvGrpSpPr/>
          <p:nvPr/>
        </p:nvGrpSpPr>
        <p:grpSpPr>
          <a:xfrm>
            <a:off x="8047369" y="943789"/>
            <a:ext cx="414084" cy="414084"/>
            <a:chOff x="7739581" y="1276604"/>
            <a:chExt cx="414084" cy="41408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0DD0759A-14D5-0655-7A55-0D299644E8D3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5770CC35-4965-6D4D-EA9F-FFE646822EFA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91A76D4-3F35-C73B-D27A-193E3E844B60}"/>
              </a:ext>
            </a:extLst>
          </p:cNvPr>
          <p:cNvGrpSpPr/>
          <p:nvPr/>
        </p:nvGrpSpPr>
        <p:grpSpPr>
          <a:xfrm>
            <a:off x="8047368" y="1566370"/>
            <a:ext cx="414084" cy="414084"/>
            <a:chOff x="7739581" y="1276604"/>
            <a:chExt cx="414084" cy="41408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31E7A67B-0D4A-CB08-E274-F70DEACD122C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0319DFB-F773-7122-A4DE-9C823B1A841B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9D336AB-10F9-E388-33C1-C9804B2A8FC7}"/>
              </a:ext>
            </a:extLst>
          </p:cNvPr>
          <p:cNvGrpSpPr/>
          <p:nvPr/>
        </p:nvGrpSpPr>
        <p:grpSpPr>
          <a:xfrm>
            <a:off x="8047367" y="2165121"/>
            <a:ext cx="414084" cy="414084"/>
            <a:chOff x="7739581" y="1276604"/>
            <a:chExt cx="414084" cy="41408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41FC97F8-A1F0-378D-AA1C-151557EA26B3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5AE0CE05-CF04-4B7B-DBA6-53E572D0D893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7C434A68-C6C6-A737-92A6-BBCE2DBCEB27}"/>
              </a:ext>
            </a:extLst>
          </p:cNvPr>
          <p:cNvGrpSpPr/>
          <p:nvPr/>
        </p:nvGrpSpPr>
        <p:grpSpPr>
          <a:xfrm>
            <a:off x="8042408" y="2768694"/>
            <a:ext cx="414084" cy="414084"/>
            <a:chOff x="7739581" y="1276604"/>
            <a:chExt cx="414084" cy="41408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4825AA79-3A5C-81DA-EF7B-31EBEE355DC2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EACC0321-CE08-0259-EA0F-C96CF7FCAFB9}"/>
                </a:ext>
              </a:extLst>
            </p:cNvPr>
            <p:cNvSpPr txBox="1"/>
            <p:nvPr/>
          </p:nvSpPr>
          <p:spPr>
            <a:xfrm>
              <a:off x="7772875" y="1284849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4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EAE1D400-02BF-92FC-148F-D6C2AA989C96}"/>
              </a:ext>
            </a:extLst>
          </p:cNvPr>
          <p:cNvGrpSpPr/>
          <p:nvPr/>
        </p:nvGrpSpPr>
        <p:grpSpPr>
          <a:xfrm>
            <a:off x="8042408" y="3367445"/>
            <a:ext cx="414084" cy="414084"/>
            <a:chOff x="7739581" y="1276604"/>
            <a:chExt cx="414084" cy="41408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7EDF0CC6-8995-33DD-A11D-7987E9F1DD13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49A8D28C-8043-DF3B-2D61-AE5B95783978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5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163BFCE-C6FE-8567-E977-7B021F604780}"/>
              </a:ext>
            </a:extLst>
          </p:cNvPr>
          <p:cNvGrpSpPr/>
          <p:nvPr/>
        </p:nvGrpSpPr>
        <p:grpSpPr>
          <a:xfrm>
            <a:off x="8049947" y="3966196"/>
            <a:ext cx="414084" cy="414084"/>
            <a:chOff x="7739581" y="1276604"/>
            <a:chExt cx="414084" cy="41408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6539936D-30D0-472B-6467-9D7B6A5DA43B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DF3CD8DB-E259-5291-1B58-91716638EF36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6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EAE1D400-02BF-92FC-148F-D6C2AA989C96}"/>
              </a:ext>
            </a:extLst>
          </p:cNvPr>
          <p:cNvGrpSpPr/>
          <p:nvPr/>
        </p:nvGrpSpPr>
        <p:grpSpPr>
          <a:xfrm>
            <a:off x="8042407" y="4564947"/>
            <a:ext cx="414084" cy="414084"/>
            <a:chOff x="7739581" y="1276604"/>
            <a:chExt cx="414084" cy="41408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7EDF0CC6-8995-33DD-A11D-7987E9F1DD13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49A8D28C-8043-DF3B-2D61-AE5B95783978}"/>
                </a:ext>
              </a:extLst>
            </p:cNvPr>
            <p:cNvSpPr txBox="1"/>
            <p:nvPr/>
          </p:nvSpPr>
          <p:spPr>
            <a:xfrm>
              <a:off x="7786962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Franklin Gothic Demi" panose="020B0603020102020204" pitchFamily="34" charset="0"/>
                </a:rPr>
                <a:t>7</a:t>
              </a:r>
              <a:endParaRPr lang="en-US" b="1" dirty="0">
                <a:solidFill>
                  <a:schemeClr val="bg1"/>
                </a:solidFill>
                <a:latin typeface="Franklin Gothic Demi" panose="020B06030201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AE1D400-02BF-92FC-148F-D6C2AA989C96}"/>
              </a:ext>
            </a:extLst>
          </p:cNvPr>
          <p:cNvGrpSpPr/>
          <p:nvPr/>
        </p:nvGrpSpPr>
        <p:grpSpPr>
          <a:xfrm>
            <a:off x="8068031" y="5163698"/>
            <a:ext cx="414084" cy="414084"/>
            <a:chOff x="7739581" y="1276604"/>
            <a:chExt cx="414084" cy="41408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7EDF0CC6-8995-33DD-A11D-7987E9F1DD13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49A8D28C-8043-DF3B-2D61-AE5B95783978}"/>
                </a:ext>
              </a:extLst>
            </p:cNvPr>
            <p:cNvSpPr txBox="1"/>
            <p:nvPr/>
          </p:nvSpPr>
          <p:spPr>
            <a:xfrm>
              <a:off x="7786962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149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3" y="655166"/>
            <a:ext cx="6575854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OVERVIEW</a:t>
            </a:r>
            <a:endParaRPr lang="en-US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477" y="1899935"/>
            <a:ext cx="9396350" cy="4338633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Hind Siliguri" panose="02000000000000000000" pitchFamily="2" charset="77"/>
                <a:cs typeface="Hind Siliguri" panose="02000000000000000000" pitchFamily="2" charset="77"/>
              </a:rPr>
              <a:t>Business Problem: </a:t>
            </a:r>
            <a:r>
              <a:rPr lang="en-US" sz="2400" dirty="0"/>
              <a:t>King County Realtors need to provide their clients with guidance on </a:t>
            </a:r>
            <a:r>
              <a:rPr lang="en-US" sz="2400" dirty="0" smtClean="0"/>
              <a:t>how to </a:t>
            </a:r>
            <a:r>
              <a:rPr lang="en-US" sz="2400" dirty="0"/>
              <a:t>improve the value of their homes prior to listing.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Business Question:</a:t>
            </a:r>
            <a:r>
              <a:rPr lang="en-US" sz="2400" dirty="0"/>
              <a:t> Which home renovations might increase the estimated value of their homes, and by what amount?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106" y="4535791"/>
            <a:ext cx="1959045" cy="195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7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3" y="655166"/>
            <a:ext cx="6575854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BUSINESS AND DATA UNDERSTANDING</a:t>
            </a:r>
            <a:endParaRPr lang="en-US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693" y="2029878"/>
            <a:ext cx="5898995" cy="757927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Stakeholder</a:t>
            </a: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: King County </a:t>
            </a:r>
            <a:r>
              <a:rPr lang="en-US" sz="24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Realtors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2014-2015 King County Housing Dataset</a:t>
            </a:r>
            <a:endParaRPr lang="en-US" sz="2400" b="1" dirty="0" smtClean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176" y="3094775"/>
            <a:ext cx="87122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BCCDB550-8CD5-D5B9-7B45-C4AFCEE7A368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65758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FEATURE: CONDITON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4884" y="6133170"/>
            <a:ext cx="7262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Want to ask for my money?  Maintenance is </a:t>
            </a:r>
            <a:r>
              <a:rPr lang="en-US" sz="2400" b="1" dirty="0" smtClean="0"/>
              <a:t>IMPORTANT</a:t>
            </a:r>
            <a:endParaRPr lang="en-US" sz="2400" b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493" y="1424181"/>
            <a:ext cx="8944422" cy="4351338"/>
          </a:xfrm>
        </p:spPr>
      </p:pic>
      <p:sp>
        <p:nvSpPr>
          <p:cNvPr id="12" name="TextBox 11"/>
          <p:cNvSpPr txBox="1"/>
          <p:nvPr/>
        </p:nvSpPr>
        <p:spPr>
          <a:xfrm>
            <a:off x="546410" y="3077735"/>
            <a:ext cx="2108045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Better maintained homes result in a higher selling price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8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BCCDB550-8CD5-D5B9-7B45-C4AFCEE7A368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65758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FEATURE: GRADE</a:t>
            </a:r>
            <a:endParaRPr lang="en-US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3903" y="6155474"/>
            <a:ext cx="6802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HIGH QUALITY MATERIALS = HIGHER SELLING PRICE </a:t>
            </a:r>
            <a:endParaRPr lang="en-US" sz="2400" b="1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7635"/>
            <a:ext cx="10366422" cy="4351338"/>
          </a:xfrm>
        </p:spPr>
      </p:pic>
    </p:spTree>
    <p:extLst>
      <p:ext uri="{BB962C8B-B14F-4D97-AF65-F5344CB8AC3E}">
        <p14:creationId xmlns:p14="http://schemas.microsoft.com/office/powerpoint/2010/main" val="55304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MODELING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442118" y="2356976"/>
            <a:ext cx="2230244" cy="13708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IMPORT THE DATA</a:t>
            </a:r>
            <a:endParaRPr lang="en-US" sz="2400" b="1" dirty="0"/>
          </a:p>
        </p:txBody>
      </p:sp>
      <p:sp>
        <p:nvSpPr>
          <p:cNvPr id="6" name="Oval 5"/>
          <p:cNvSpPr/>
          <p:nvPr/>
        </p:nvSpPr>
        <p:spPr>
          <a:xfrm>
            <a:off x="6405665" y="2391204"/>
            <a:ext cx="2191925" cy="1336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CLEAN THE DATA</a:t>
            </a:r>
            <a:endParaRPr 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6451035" y="4692529"/>
            <a:ext cx="2146555" cy="14844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MODELED</a:t>
            </a:r>
            <a:endParaRPr lang="en-US" sz="2400" b="1" dirty="0"/>
          </a:p>
        </p:txBody>
      </p:sp>
      <p:sp>
        <p:nvSpPr>
          <p:cNvPr id="13" name="Right Arrow 12"/>
          <p:cNvSpPr/>
          <p:nvPr/>
        </p:nvSpPr>
        <p:spPr>
          <a:xfrm>
            <a:off x="5110099" y="2709902"/>
            <a:ext cx="777745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7308470" y="3852980"/>
            <a:ext cx="484632" cy="71438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5110099" y="5129846"/>
            <a:ext cx="777745" cy="48463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42117" y="4567361"/>
            <a:ext cx="2230244" cy="1609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EVALUATED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1768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RESULTS AND RECOMMENDATIONS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237115"/>
              </p:ext>
            </p:extLst>
          </p:nvPr>
        </p:nvGraphicFramePr>
        <p:xfrm>
          <a:off x="613316" y="1572322"/>
          <a:ext cx="11140068" cy="478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356"/>
                <a:gridCol w="3713356"/>
                <a:gridCol w="3713356"/>
              </a:tblGrid>
              <a:tr h="1195968"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FEATURE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ADDING</a:t>
                      </a:r>
                      <a:r>
                        <a:rPr lang="en-US" sz="2400" baseline="0" dirty="0" smtClean="0"/>
                        <a:t> 1 UNIT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COEFFICIENT</a:t>
                      </a:r>
                      <a:r>
                        <a:rPr lang="en-US" sz="2400" baseline="0" dirty="0" smtClean="0"/>
                        <a:t> INTERPRETATION</a:t>
                      </a:r>
                      <a:endParaRPr lang="en-US" sz="2400" dirty="0"/>
                    </a:p>
                  </a:txBody>
                  <a:tcPr/>
                </a:tc>
              </a:tr>
              <a:tr h="1195968"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Grade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For</a:t>
                      </a:r>
                      <a:r>
                        <a:rPr lang="en-US" sz="2400" baseline="0" dirty="0" smtClean="0"/>
                        <a:t> every grade level increase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Price</a:t>
                      </a:r>
                      <a:r>
                        <a:rPr lang="en-US" sz="2400" baseline="0" dirty="0" smtClean="0"/>
                        <a:t> increases 19.3%</a:t>
                      </a:r>
                      <a:endParaRPr lang="en-US" sz="2400" dirty="0"/>
                    </a:p>
                  </a:txBody>
                  <a:tcPr/>
                </a:tc>
              </a:tr>
              <a:tr h="1195968"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Condition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For every condition rating increase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Price</a:t>
                      </a:r>
                      <a:r>
                        <a:rPr lang="en-US" sz="2400" baseline="0" dirty="0" smtClean="0"/>
                        <a:t> increases 10.4%</a:t>
                      </a:r>
                      <a:endParaRPr lang="en-US" sz="2400" dirty="0" smtClean="0"/>
                    </a:p>
                  </a:txBody>
                  <a:tcPr/>
                </a:tc>
              </a:tr>
              <a:tr h="1195968"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Floor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For</a:t>
                      </a:r>
                      <a:r>
                        <a:rPr lang="en-US" sz="2400" baseline="0" dirty="0" smtClean="0"/>
                        <a:t> ever additional floor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 smtClean="0"/>
                    </a:p>
                    <a:p>
                      <a:pPr algn="ctr"/>
                      <a:r>
                        <a:rPr lang="en-US" sz="2400" dirty="0" smtClean="0"/>
                        <a:t>Price</a:t>
                      </a:r>
                      <a:r>
                        <a:rPr lang="en-US" sz="2400" baseline="0" dirty="0" smtClean="0"/>
                        <a:t> increases 1.7%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06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3" y="655166"/>
            <a:ext cx="6575854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LIMITATIONS</a:t>
            </a:r>
            <a:endParaRPr lang="en-US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477" y="1899935"/>
            <a:ext cx="9396350" cy="4338633"/>
          </a:xfrm>
        </p:spPr>
        <p:txBody>
          <a:bodyPr anchor="ctr">
            <a:noAutofit/>
          </a:bodyPr>
          <a:lstStyle/>
          <a:p>
            <a:r>
              <a:rPr lang="en-US" dirty="0" smtClean="0"/>
              <a:t>Our final model only explains 58% of the variance of the data.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 smtClean="0"/>
              <a:t>every feature of a home was included in the model, such as location, or school districts. </a:t>
            </a:r>
            <a:endParaRPr lang="en-US" dirty="0"/>
          </a:p>
          <a:p>
            <a:pPr>
              <a:lnSpc>
                <a:spcPct val="120000"/>
              </a:lnSpc>
            </a:pP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7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46"/>
      </a:dk2>
      <a:lt2>
        <a:srgbClr val="F3F7F8"/>
      </a:lt2>
      <a:accent1>
        <a:srgbClr val="CA421C"/>
      </a:accent1>
      <a:accent2>
        <a:srgbClr val="575252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23322</TotalTime>
  <Words>239</Words>
  <Application>Microsoft Macintosh PowerPoint</Application>
  <PresentationFormat>Widescreen</PresentationFormat>
  <Paragraphs>75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Calibri</vt:lpstr>
      <vt:lpstr>Calibri Light</vt:lpstr>
      <vt:lpstr>Franklin Gothic Demi</vt:lpstr>
      <vt:lpstr>Franklin Gothic Heavy</vt:lpstr>
      <vt:lpstr>Franklin Gothic Medium</vt:lpstr>
      <vt:lpstr>Hind Siliguri</vt:lpstr>
      <vt:lpstr>Hind Siliguri Medium</vt:lpstr>
      <vt:lpstr>Hiragino Kaku Gothic StdN W8</vt:lpstr>
      <vt:lpstr>Sagona Book</vt:lpstr>
      <vt:lpstr>Arial</vt:lpstr>
      <vt:lpstr>Office Theme</vt:lpstr>
      <vt:lpstr>PowerPoint Presentation</vt:lpstr>
      <vt:lpstr>CONTENTS</vt:lpstr>
      <vt:lpstr>OVERVIEW</vt:lpstr>
      <vt:lpstr>BUSINESS AND DATA UNDERSTANDING</vt:lpstr>
      <vt:lpstr>PowerPoint Presentation</vt:lpstr>
      <vt:lpstr>PowerPoint Presentation</vt:lpstr>
      <vt:lpstr>MODELING PROCESS</vt:lpstr>
      <vt:lpstr>RESULTS AND RECOMMENDATIONS</vt:lpstr>
      <vt:lpstr>LIMITATIONS</vt:lpstr>
      <vt:lpstr>NEXT STEPS</vt:lpstr>
      <vt:lpstr>THANK YOU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Patience N. Kanda</dc:creator>
  <cp:lastModifiedBy>michael holthouser</cp:lastModifiedBy>
  <cp:revision>53</cp:revision>
  <cp:lastPrinted>2022-08-25T20:34:09Z</cp:lastPrinted>
  <dcterms:created xsi:type="dcterms:W3CDTF">2022-05-03T18:14:04Z</dcterms:created>
  <dcterms:modified xsi:type="dcterms:W3CDTF">2022-08-30T22:09:18Z</dcterms:modified>
</cp:coreProperties>
</file>