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7"/>
    <p:restoredTop sz="94592"/>
  </p:normalViewPr>
  <p:slideViewPr>
    <p:cSldViewPr snapToGrid="0" snapToObjects="1">
      <p:cViewPr>
        <p:scale>
          <a:sx n="155" d="100"/>
          <a:sy n="155" d="100"/>
        </p:scale>
        <p:origin x="10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CF9B1-1BF5-D14B-B97C-1D0B82796830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7D6C6-756A-A746-982B-8335AF37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7D6C6-756A-A746-982B-8335AF3730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4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7D6C6-756A-A746-982B-8335AF3730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8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59950" y="4325112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86856"/>
            <a:ext cx="10058400" cy="87345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939715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5" Type="http://schemas.openxmlformats.org/officeDocument/2006/relationships/image" Target="../media/image9.svg"/><Relationship Id="rId6" Type="http://schemas.openxmlformats.org/officeDocument/2006/relationships/image" Target="../media/image10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github.com/MHolthouser1024/dsc-phase-3-project-v2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785" y="758952"/>
            <a:ext cx="11236569" cy="356616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Predicting Customer Churn: </a:t>
            </a:r>
            <a:r>
              <a:rPr lang="en-US" sz="6000" b="1" dirty="0" err="1" smtClean="0">
                <a:solidFill>
                  <a:schemeClr val="accent1">
                    <a:lumMod val="75000"/>
                  </a:schemeClr>
                </a:solidFill>
              </a:rPr>
              <a:t>SyriaTel</a:t>
            </a:r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 Telecommunications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Author: Michael Holthouser 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7673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4558"/>
            <a:ext cx="10058400" cy="4274836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Determine if international plans are meeting the customers needs.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Implement new plan features or cost reduction to retain international plan holders. </a:t>
            </a:r>
          </a:p>
          <a:p>
            <a:pPr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Managers of the customer service department must strategize and train their teams to better </a:t>
            </a:r>
          </a:p>
          <a:p>
            <a:pPr marL="201168" lvl="1" indent="0">
              <a:buNone/>
            </a:pPr>
            <a:r>
              <a:rPr lang="en-US" sz="2000" dirty="0" smtClean="0"/>
              <a:t> assist customers with the goal of reducing the number of times a customer has to call in</a:t>
            </a:r>
          </a:p>
          <a:p>
            <a:pPr marL="201168" lvl="1" indent="0">
              <a:buNone/>
            </a:pPr>
            <a:r>
              <a:rPr lang="en-US" sz="2000" dirty="0" smtClean="0"/>
              <a:t> regards </a:t>
            </a:r>
            <a:r>
              <a:rPr lang="en-US" sz="2000" dirty="0"/>
              <a:t>to their service</a:t>
            </a:r>
            <a:r>
              <a:rPr lang="en-US" sz="2000" dirty="0" smtClean="0"/>
              <a:t>.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Explore ways to retain customers that have an average total day charge of $35. </a:t>
            </a:r>
          </a:p>
          <a:p>
            <a:pPr lvl="1">
              <a:buFont typeface="Wingdings" charset="2"/>
              <a:buChar char="q"/>
            </a:pPr>
            <a:r>
              <a:rPr lang="en-US" dirty="0" smtClean="0"/>
              <a:t>  </a:t>
            </a:r>
            <a:r>
              <a:rPr lang="en-US" dirty="0"/>
              <a:t>p</a:t>
            </a:r>
            <a:r>
              <a:rPr lang="en-US" dirty="0" smtClean="0"/>
              <a:t>ossibly with creating new incentives to their phone plans</a:t>
            </a:r>
            <a:r>
              <a:rPr lang="en-US" sz="2000" dirty="0" smtClean="0"/>
              <a:t>. </a:t>
            </a:r>
          </a:p>
          <a:p>
            <a:pPr marL="201168" lvl="1" indent="0">
              <a:buNone/>
            </a:pPr>
            <a:r>
              <a:rPr lang="en-US" sz="2000" dirty="0" smtClean="0"/>
              <a:t> 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19" y="4514104"/>
            <a:ext cx="1274805" cy="127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5" y="4086226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466564" y="4665547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 err="1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Mholthouser.co@gmail.com</a:t>
            </a:r>
            <a:endParaRPr lang="en-US" sz="2000" b="1" u="sng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https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://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github.com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/MHolthouser1024/dsc-phase-3-project-v2-3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="" xmlns:a16="http://schemas.microsoft.com/office/drawing/2014/main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7442" y="5143692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="" xmlns:a16="http://schemas.microsoft.com/office/drawing/2014/main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1041" y="4653537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460456"/>
            <a:ext cx="10058400" cy="79261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Contents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733" y="1651001"/>
            <a:ext cx="8271934" cy="458046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q"/>
            </a:pPr>
            <a:r>
              <a:rPr lang="en-US" b="1" dirty="0" smtClean="0"/>
              <a:t> Overview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Problem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Business Question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Data Understanding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Stakeholder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The data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Modeling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Winning Model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Evaluation Metric</a:t>
            </a:r>
          </a:p>
          <a:p>
            <a:pPr>
              <a:buFont typeface="Wingdings" charset="2"/>
              <a:buChar char="q"/>
            </a:pPr>
            <a:r>
              <a:rPr lang="en-US" b="1" dirty="0" smtClean="0"/>
              <a:t> Feature Visualizations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International_plan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Customer_service_calls</a:t>
            </a:r>
            <a:endParaRPr lang="en-US" dirty="0" smtClean="0"/>
          </a:p>
          <a:p>
            <a:pPr lvl="2">
              <a:buFont typeface="Wingdings" charset="2"/>
              <a:buChar char="q"/>
            </a:pPr>
            <a:r>
              <a:rPr lang="en-US" dirty="0" err="1" smtClean="0"/>
              <a:t>Total_day_charge</a:t>
            </a:r>
            <a:endParaRPr lang="en-US" dirty="0" smtClean="0"/>
          </a:p>
          <a:p>
            <a:pPr>
              <a:buFont typeface="Wingdings" charset="2"/>
              <a:buChar char="q"/>
            </a:pPr>
            <a:r>
              <a:rPr lang="en-US" b="1" dirty="0" smtClean="0"/>
              <a:t> Recommendations</a:t>
            </a:r>
            <a:endParaRPr lang="en-US" b="1" dirty="0"/>
          </a:p>
          <a:p>
            <a:pPr marL="201168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34" y="2252135"/>
            <a:ext cx="2345266" cy="242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07933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Business Problem: </a:t>
            </a:r>
            <a:r>
              <a:rPr lang="en-US" dirty="0" err="1" smtClean="0"/>
              <a:t>SyriaTel</a:t>
            </a:r>
            <a:r>
              <a:rPr lang="en-US" dirty="0" smtClean="0"/>
              <a:t> Communications has tasked me to provide prediction analysis on which of their customers are likely to churn.</a:t>
            </a:r>
          </a:p>
          <a:p>
            <a:pPr lvl="5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b="1" dirty="0" smtClean="0"/>
              <a:t>Churn - </a:t>
            </a:r>
            <a:r>
              <a:rPr lang="en-US" dirty="0" smtClean="0"/>
              <a:t>“A measure of the number of individuals or items moving out of a collective group over a specific period”</a:t>
            </a:r>
          </a:p>
          <a:p>
            <a:pPr lvl="5">
              <a:buFont typeface="Wingdings" charset="2"/>
              <a:buChar char="q"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Business Question: </a:t>
            </a:r>
            <a:r>
              <a:rPr lang="en-US" dirty="0" smtClean="0"/>
              <a:t>What features in the dataset are weighed the most in predicting which customers will churn?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32" y="3809999"/>
            <a:ext cx="2159001" cy="21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3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9000"/>
            <a:ext cx="10058400" cy="3710094"/>
          </a:xfrm>
          <a:effectLst/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Stakeholder: </a:t>
            </a:r>
            <a:r>
              <a:rPr lang="en-US" dirty="0" err="1" smtClean="0"/>
              <a:t>SyriaTel</a:t>
            </a:r>
            <a:r>
              <a:rPr lang="en-US" dirty="0" smtClean="0"/>
              <a:t> Communications</a:t>
            </a:r>
          </a:p>
          <a:p>
            <a:pPr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Churn in Telecom’s dataset from </a:t>
            </a:r>
            <a:r>
              <a:rPr lang="en-US" b="1" dirty="0" err="1" smtClean="0"/>
              <a:t>Kaggle.com</a:t>
            </a:r>
            <a:endParaRPr lang="en-US" b="1" dirty="0" smtClean="0"/>
          </a:p>
          <a:p>
            <a:pPr lvl="2">
              <a:buFont typeface="Wingdings" charset="2"/>
              <a:buChar char="q"/>
            </a:pPr>
            <a:r>
              <a:rPr lang="en-US" dirty="0" smtClean="0"/>
              <a:t> </a:t>
            </a:r>
            <a:r>
              <a:rPr lang="en-US" b="1" dirty="0" smtClean="0"/>
              <a:t>state - </a:t>
            </a:r>
            <a:r>
              <a:rPr lang="en-US" dirty="0" smtClean="0"/>
              <a:t>US state of customer residence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account_length</a:t>
            </a:r>
            <a:r>
              <a:rPr lang="en-US" b="1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Number of months the customer has been with the current telco provider.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international_plan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international plan.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voice_mail</a:t>
            </a:r>
            <a:r>
              <a:rPr lang="en-US" b="1" dirty="0" err="1"/>
              <a:t>_</a:t>
            </a:r>
            <a:r>
              <a:rPr lang="en-US" b="1" dirty="0" err="1" smtClean="0"/>
              <a:t>plan</a:t>
            </a:r>
            <a:r>
              <a:rPr lang="en-US" b="1" dirty="0" smtClean="0"/>
              <a:t> </a:t>
            </a:r>
            <a:r>
              <a:rPr lang="en-US" dirty="0" smtClean="0"/>
              <a:t>- (yes/no). The customer has voice mail plan.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/>
              <a:t>number_vmail</a:t>
            </a:r>
            <a:r>
              <a:rPr lang="en-US" b="1" dirty="0" err="1"/>
              <a:t>_</a:t>
            </a:r>
            <a:r>
              <a:rPr lang="en-US" b="1" dirty="0" err="1" smtClean="0"/>
              <a:t>messages</a:t>
            </a:r>
            <a:r>
              <a:rPr lang="en-US" b="1" dirty="0" smtClean="0"/>
              <a:t> </a:t>
            </a:r>
            <a:r>
              <a:rPr lang="en-US" dirty="0" smtClean="0"/>
              <a:t>- numerical. Number of voice mail messages.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breakdown of call minutes, charges, and number of calls for day, evening, night, and international. </a:t>
            </a:r>
            <a:endParaRPr lang="en-US" dirty="0"/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total_day</a:t>
            </a:r>
            <a:r>
              <a:rPr lang="en-US" b="1" dirty="0" err="1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_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charge</a:t>
            </a:r>
            <a:endParaRPr lang="en-US" b="1" dirty="0" smtClean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b="1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number_customer_service_calls</a:t>
            </a:r>
            <a:r>
              <a:rPr lang="en-US" b="1" dirty="0" smtClean="0"/>
              <a:t> </a:t>
            </a:r>
            <a:r>
              <a:rPr lang="en-US" dirty="0" smtClean="0"/>
              <a:t>– Number of calls to customer service. </a:t>
            </a:r>
          </a:p>
          <a:p>
            <a:pPr lvl="2">
              <a:buFont typeface="Wingdings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churn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dirty="0" smtClean="0"/>
              <a:t>- (yes/no). Customer churn – target variable.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5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Modeling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84867"/>
            <a:ext cx="10058400" cy="4184227"/>
          </a:xfrm>
        </p:spPr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Highest scoring method: </a:t>
            </a:r>
            <a:r>
              <a:rPr lang="en-US" b="1" dirty="0" smtClean="0"/>
              <a:t>Decision Tree Classifier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Evaluation Metric: </a:t>
            </a:r>
          </a:p>
          <a:p>
            <a:pPr lvl="2">
              <a:buFont typeface="Wingdings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False negatives are costly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Optimize for Recall </a:t>
            </a:r>
          </a:p>
          <a:p>
            <a:pPr lvl="3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Recall is a measure of the correct positive predictions</a:t>
            </a:r>
          </a:p>
          <a:p>
            <a:pPr marL="384048" lvl="2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Important Features: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Customer service calls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Total day charge </a:t>
            </a:r>
          </a:p>
          <a:p>
            <a:pPr lvl="2">
              <a:buFont typeface="Wingdings" charset="2"/>
              <a:buChar char="q"/>
            </a:pP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lvl="2">
              <a:buFont typeface="Wingdings" charset="2"/>
              <a:buChar char="q"/>
            </a:pPr>
            <a:endParaRPr lang="en-US" b="1" dirty="0"/>
          </a:p>
        </p:txBody>
      </p:sp>
      <p:sp>
        <p:nvSpPr>
          <p:cNvPr id="4" name="Frame 3"/>
          <p:cNvSpPr/>
          <p:nvPr/>
        </p:nvSpPr>
        <p:spPr>
          <a:xfrm>
            <a:off x="7193280" y="2870637"/>
            <a:ext cx="3293533" cy="117686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614" y="3031067"/>
            <a:ext cx="2954867" cy="8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Important Features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8533"/>
            <a:ext cx="10058400" cy="448056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charset="2"/>
              <a:buChar char="q"/>
            </a:pPr>
            <a:r>
              <a:rPr lang="en-US" dirty="0" smtClean="0"/>
              <a:t>Top 3 weighted features: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International plan 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Customer service calls</a:t>
            </a:r>
          </a:p>
          <a:p>
            <a:pPr lvl="1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Total day charge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804336"/>
            <a:ext cx="7970859" cy="4064758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4455122" y="3583375"/>
            <a:ext cx="1141281" cy="214267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4394538" y="4478867"/>
            <a:ext cx="1201865" cy="194733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4104488" y="1804336"/>
            <a:ext cx="1491916" cy="231836"/>
          </a:xfrm>
          <a:prstGeom prst="fram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53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International Plan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42% churn rate for international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plan holders</a:t>
            </a:r>
            <a:r>
              <a:rPr lang="en-US" dirty="0" smtClean="0"/>
              <a:t>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buFont typeface="Wingdings" charset="2"/>
              <a:buChar char="q"/>
            </a:pPr>
            <a:r>
              <a:rPr lang="en-US" dirty="0" smtClean="0"/>
              <a:t> 11% churn rate for customers with </a:t>
            </a:r>
          </a:p>
          <a:p>
            <a:pPr marL="201168" lvl="1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no international plan</a:t>
            </a:r>
            <a:r>
              <a:rPr lang="en-US" dirty="0" smtClean="0"/>
              <a:t>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399" y="1255043"/>
            <a:ext cx="7120468" cy="486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Customer Service Calls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6" y="1384300"/>
            <a:ext cx="8856713" cy="4703763"/>
          </a:xfrm>
        </p:spPr>
      </p:pic>
    </p:spTree>
    <p:extLst>
      <p:ext uri="{BB962C8B-B14F-4D97-AF65-F5344CB8AC3E}">
        <p14:creationId xmlns:p14="http://schemas.microsoft.com/office/powerpoint/2010/main" val="37171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-195714"/>
            <a:ext cx="10058400" cy="145075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Total Day Charge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dirty="0" smtClean="0"/>
              <a:t> Average total day charge for a</a:t>
            </a:r>
          </a:p>
          <a:p>
            <a:pPr marL="201168" lvl="1" indent="0">
              <a:buNone/>
            </a:pPr>
            <a:r>
              <a:rPr lang="en-US" sz="2000" dirty="0" smtClean="0"/>
              <a:t> customer </a:t>
            </a:r>
            <a:r>
              <a:rPr lang="en-US" sz="2000" dirty="0" smtClean="0"/>
              <a:t>who </a:t>
            </a:r>
            <a:r>
              <a:rPr lang="en-US" sz="2000" dirty="0" smtClean="0"/>
              <a:t>has churned is </a:t>
            </a:r>
          </a:p>
          <a:p>
            <a:pPr marL="201168" lvl="1" indent="0">
              <a:buNone/>
            </a:pPr>
            <a:r>
              <a:rPr lang="en-US" sz="2000" dirty="0" smtClean="0"/>
              <a:t> $35.18</a:t>
            </a:r>
          </a:p>
          <a:p>
            <a:pPr marL="201168" lvl="1" indent="0">
              <a:buNone/>
            </a:pPr>
            <a:endParaRPr lang="en-US" sz="2000" dirty="0"/>
          </a:p>
          <a:p>
            <a:pPr>
              <a:buFont typeface="Wingdings" charset="2"/>
              <a:buChar char="q"/>
            </a:pPr>
            <a:r>
              <a:rPr lang="en-US" sz="2200" dirty="0" smtClean="0"/>
              <a:t> </a:t>
            </a:r>
            <a:r>
              <a:rPr lang="en-US" dirty="0" smtClean="0"/>
              <a:t>Average total day charge for a </a:t>
            </a:r>
          </a:p>
          <a:p>
            <a:pPr marL="201168" lvl="1" indent="0">
              <a:buNone/>
            </a:pPr>
            <a:r>
              <a:rPr lang="en-US" dirty="0" smtClean="0"/>
              <a:t> </a:t>
            </a:r>
            <a:r>
              <a:rPr lang="en-US" sz="2000" dirty="0" smtClean="0"/>
              <a:t>current active customer who has </a:t>
            </a:r>
          </a:p>
          <a:p>
            <a:pPr marL="201168" lvl="1" indent="0">
              <a:buNone/>
            </a:pPr>
            <a:r>
              <a:rPr lang="en-US" sz="2000" dirty="0" smtClean="0"/>
              <a:t> not churned is $29.78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14" y="1384558"/>
            <a:ext cx="7175156" cy="481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6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520</TotalTime>
  <Words>466</Words>
  <Application>Microsoft Macintosh PowerPoint</Application>
  <PresentationFormat>Widescreen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Demi</vt:lpstr>
      <vt:lpstr>Franklin Gothic Medium</vt:lpstr>
      <vt:lpstr>Hind Siliguri</vt:lpstr>
      <vt:lpstr>Wingdings</vt:lpstr>
      <vt:lpstr>Retrospect</vt:lpstr>
      <vt:lpstr>Predicting Customer Churn: SyriaTel Telecommunications</vt:lpstr>
      <vt:lpstr>Contents</vt:lpstr>
      <vt:lpstr>Overview</vt:lpstr>
      <vt:lpstr>Data Understanding</vt:lpstr>
      <vt:lpstr>Modeling</vt:lpstr>
      <vt:lpstr>Important Features</vt:lpstr>
      <vt:lpstr>International Plan</vt:lpstr>
      <vt:lpstr>Customer Service Calls</vt:lpstr>
      <vt:lpstr>Total Day Charge</vt:lpstr>
      <vt:lpstr>Recommendations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Churn: SyriaTel Telecommunications</dc:title>
  <dc:creator>michael holthouser</dc:creator>
  <cp:lastModifiedBy>michael holthouser</cp:lastModifiedBy>
  <cp:revision>25</cp:revision>
  <dcterms:created xsi:type="dcterms:W3CDTF">2022-11-15T18:22:40Z</dcterms:created>
  <dcterms:modified xsi:type="dcterms:W3CDTF">2022-11-21T18:24:12Z</dcterms:modified>
</cp:coreProperties>
</file>