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0"/>
    <p:restoredTop sz="94592"/>
  </p:normalViewPr>
  <p:slideViewPr>
    <p:cSldViewPr snapToGrid="0" snapToObjects="1">
      <p:cViewPr>
        <p:scale>
          <a:sx n="155" d="100"/>
          <a:sy n="155" d="100"/>
        </p:scale>
        <p:origin x="12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CF9B1-1BF5-D14B-B97C-1D0B82796830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7D6C6-756A-A746-982B-8335AF37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2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7D6C6-756A-A746-982B-8335AF3730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4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7D6C6-756A-A746-982B-8335AF3730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8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59950" y="432511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6856"/>
            <a:ext cx="10058400" cy="8734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9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6856"/>
            <a:ext cx="10058400" cy="8734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93971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5" Type="http://schemas.openxmlformats.org/officeDocument/2006/relationships/image" Target="../media/image9.svg"/><Relationship Id="rId6" Type="http://schemas.openxmlformats.org/officeDocument/2006/relationships/image" Target="../media/image10.png"/><Relationship Id="rId7" Type="http://schemas.openxmlformats.org/officeDocument/2006/relationships/image" Target="../media/image11.sv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MHolthouser1024/dsc-phase-3-project-v2-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785" y="758952"/>
            <a:ext cx="11236569" cy="356616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Predicting Customer Churn: </a:t>
            </a:r>
            <a:r>
              <a:rPr lang="en-US" sz="6000" b="1" dirty="0" err="1" smtClean="0">
                <a:solidFill>
                  <a:schemeClr val="accent1">
                    <a:lumMod val="75000"/>
                  </a:schemeClr>
                </a:solidFill>
              </a:rPr>
              <a:t>SyriaTel</a:t>
            </a: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 Telecommunications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Author: Michael Holthouser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7673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84557"/>
            <a:ext cx="10392444" cy="4404351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Determine if international plans are meeting the customers needs. 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Implement </a:t>
            </a:r>
            <a:r>
              <a:rPr lang="en-US" dirty="0" smtClean="0">
                <a:solidFill>
                  <a:srgbClr val="FFC000"/>
                </a:solidFill>
              </a:rPr>
              <a:t>new plan features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C000"/>
                </a:solidFill>
              </a:rPr>
              <a:t>cost reduction </a:t>
            </a:r>
            <a:r>
              <a:rPr lang="en-US" dirty="0" smtClean="0"/>
              <a:t>to retain international plan holders. 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 Managers of the customer service department must strategize and </a:t>
            </a:r>
            <a:r>
              <a:rPr lang="en-US" dirty="0" smtClean="0">
                <a:solidFill>
                  <a:srgbClr val="FFC000"/>
                </a:solidFill>
              </a:rPr>
              <a:t>train their teams to better </a:t>
            </a:r>
          </a:p>
          <a:p>
            <a:pPr marL="201168" lvl="1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assist customers</a:t>
            </a:r>
            <a:r>
              <a:rPr lang="en-US" sz="2000" dirty="0" smtClean="0"/>
              <a:t> with the goal of reducing the number of times a customer has to call in</a:t>
            </a:r>
          </a:p>
          <a:p>
            <a:pPr marL="201168" lvl="1" indent="0">
              <a:buNone/>
            </a:pPr>
            <a:r>
              <a:rPr lang="en-US" sz="2000" dirty="0" smtClean="0"/>
              <a:t> regards </a:t>
            </a:r>
            <a:r>
              <a:rPr lang="en-US" sz="2000" dirty="0"/>
              <a:t>to their service</a:t>
            </a:r>
            <a:r>
              <a:rPr lang="en-US" sz="2000" dirty="0" smtClean="0"/>
              <a:t>.</a:t>
            </a:r>
          </a:p>
          <a:p>
            <a:pPr marL="201168" lvl="1" indent="0">
              <a:buNone/>
            </a:pPr>
            <a:endParaRPr lang="en-US" sz="2000" dirty="0"/>
          </a:p>
          <a:p>
            <a:pPr>
              <a:buFont typeface="Wingdings" charset="2"/>
              <a:buChar char="q"/>
            </a:pPr>
            <a:r>
              <a:rPr lang="en-US" sz="2200" dirty="0" smtClean="0"/>
              <a:t> </a:t>
            </a:r>
            <a:r>
              <a:rPr lang="en-US" dirty="0" smtClean="0"/>
              <a:t>Explore ways to retain customers that have an average total day charge of $35. 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  </a:t>
            </a:r>
            <a:r>
              <a:rPr lang="en-US" dirty="0"/>
              <a:t>p</a:t>
            </a:r>
            <a:r>
              <a:rPr lang="en-US" dirty="0" smtClean="0"/>
              <a:t>ossibly with </a:t>
            </a:r>
            <a:r>
              <a:rPr lang="en-US" dirty="0" smtClean="0">
                <a:solidFill>
                  <a:srgbClr val="FFC000"/>
                </a:solidFill>
              </a:rPr>
              <a:t>creating new incentives </a:t>
            </a:r>
            <a:r>
              <a:rPr lang="en-US" dirty="0" smtClean="0"/>
              <a:t>to their phone plans</a:t>
            </a:r>
            <a:r>
              <a:rPr lang="en-US" sz="2000" dirty="0" smtClean="0"/>
              <a:t>. </a:t>
            </a:r>
          </a:p>
          <a:p>
            <a:pPr marL="201168" lvl="1" indent="0">
              <a:buNone/>
            </a:pPr>
            <a:r>
              <a:rPr lang="en-US" sz="2000" dirty="0" smtClean="0"/>
              <a:t> 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919" y="4514104"/>
            <a:ext cx="1274805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327" y="2455143"/>
            <a:ext cx="6575854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175" y="4086226"/>
            <a:ext cx="3746157" cy="488205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Hind Siliguri" panose="02000000000000000000" pitchFamily="2" charset="77"/>
                <a:cs typeface="Hind Siliguri" panose="02000000000000000000" pitchFamily="2" charset="77"/>
              </a:rPr>
              <a:t>Michael </a:t>
            </a:r>
            <a:r>
              <a:rPr lang="en-US" b="1" dirty="0" err="1">
                <a:latin typeface="Hind Siliguri" panose="02000000000000000000" pitchFamily="2" charset="77"/>
                <a:cs typeface="Hind Siliguri" panose="02000000000000000000" pitchFamily="2" charset="77"/>
              </a:rPr>
              <a:t>Holthouser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A7A581C5-A211-B778-4BDB-55F20530B1C6}"/>
              </a:ext>
            </a:extLst>
          </p:cNvPr>
          <p:cNvSpPr txBox="1">
            <a:spLocks/>
          </p:cNvSpPr>
          <p:nvPr/>
        </p:nvSpPr>
        <p:spPr>
          <a:xfrm>
            <a:off x="4466564" y="4665547"/>
            <a:ext cx="3451584" cy="95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 err="1" smtClean="0">
                <a:solidFill>
                  <a:srgbClr val="0070C0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Mholthouser.co@gmail.com</a:t>
            </a:r>
            <a:endParaRPr lang="en-US" sz="2000" b="1" u="sng" dirty="0" smtClean="0">
              <a:solidFill>
                <a:srgbClr val="0070C0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/>
              </a:rPr>
              <a:t>https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/>
              </a:rPr>
              <a:t>://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/>
              </a:rPr>
              <a:t>github.com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/>
              </a:rPr>
              <a:t>/MHolthouser1024/dsc-phase-3-project-v2-3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pic>
        <p:nvPicPr>
          <p:cNvPr id="6" name="Graphic 5" descr="Link with solid fill">
            <a:extLst>
              <a:ext uri="{FF2B5EF4-FFF2-40B4-BE49-F238E27FC236}">
                <a16:creationId xmlns:a16="http://schemas.microsoft.com/office/drawing/2014/main" xmlns="" id="{63B4DE5F-0546-2C67-64DA-5329F7903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967442" y="5143692"/>
            <a:ext cx="332748" cy="332748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xmlns="" id="{676F87C9-EED9-DE21-9549-1B77624C8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951041" y="4653537"/>
            <a:ext cx="349149" cy="3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460456"/>
            <a:ext cx="10058400" cy="79261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733" y="1651001"/>
            <a:ext cx="8271934" cy="4580466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q"/>
            </a:pPr>
            <a:r>
              <a:rPr lang="en-US" b="1" dirty="0" smtClean="0"/>
              <a:t> Overview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Business Problem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Business Question</a:t>
            </a:r>
          </a:p>
          <a:p>
            <a:pPr>
              <a:buFont typeface="Wingdings" charset="2"/>
              <a:buChar char="q"/>
            </a:pPr>
            <a:r>
              <a:rPr lang="en-US" b="1" dirty="0" smtClean="0"/>
              <a:t> Data Understanding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Stakeholder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The data</a:t>
            </a:r>
          </a:p>
          <a:p>
            <a:pPr>
              <a:buFont typeface="Wingdings" charset="2"/>
              <a:buChar char="q"/>
            </a:pPr>
            <a:r>
              <a:rPr lang="en-US" b="1" dirty="0" smtClean="0"/>
              <a:t> Modeling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Winning Model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Evaluation Metric</a:t>
            </a:r>
          </a:p>
          <a:p>
            <a:pPr>
              <a:buFont typeface="Wingdings" charset="2"/>
              <a:buChar char="q"/>
            </a:pPr>
            <a:r>
              <a:rPr lang="en-US" b="1" dirty="0" smtClean="0"/>
              <a:t> Feature Visualizations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International_plan</a:t>
            </a:r>
            <a:endParaRPr lang="en-US" dirty="0" smtClean="0"/>
          </a:p>
          <a:p>
            <a:pPr lvl="2">
              <a:buFont typeface="Wingdings" charset="2"/>
              <a:buChar char="q"/>
            </a:pPr>
            <a:r>
              <a:rPr lang="en-US" dirty="0" err="1" smtClean="0"/>
              <a:t>Customer_service_calls</a:t>
            </a:r>
            <a:endParaRPr lang="en-US" dirty="0" smtClean="0"/>
          </a:p>
          <a:p>
            <a:pPr lvl="2">
              <a:buFont typeface="Wingdings" charset="2"/>
              <a:buChar char="q"/>
            </a:pPr>
            <a:r>
              <a:rPr lang="en-US" dirty="0" err="1" smtClean="0"/>
              <a:t>Total_day_charge</a:t>
            </a: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b="1" dirty="0" smtClean="0"/>
              <a:t> Recommendations</a:t>
            </a:r>
            <a:endParaRPr lang="en-US" b="1" dirty="0"/>
          </a:p>
          <a:p>
            <a:pPr marL="201168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4" y="2252135"/>
            <a:ext cx="2345266" cy="2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0793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smtClean="0"/>
              <a:t>Business Problem: </a:t>
            </a:r>
            <a:r>
              <a:rPr lang="en-US" dirty="0" err="1" smtClean="0"/>
              <a:t>SyriaTel</a:t>
            </a:r>
            <a:r>
              <a:rPr lang="en-US" dirty="0" smtClean="0"/>
              <a:t> Communications has tasked me to provide prediction analysis on which of their customers are likely to churn.</a:t>
            </a:r>
          </a:p>
          <a:p>
            <a:pPr lvl="5">
              <a:buFont typeface="Wingdings" charset="2"/>
              <a:buChar char="q"/>
            </a:pPr>
            <a:r>
              <a:rPr lang="en-US" b="1" dirty="0"/>
              <a:t> </a:t>
            </a:r>
            <a:r>
              <a:rPr lang="en-US" b="1" dirty="0" smtClean="0"/>
              <a:t>Churn - </a:t>
            </a:r>
            <a:r>
              <a:rPr lang="en-US" dirty="0" smtClean="0"/>
              <a:t>“A measure of the number of individuals or items moving out of a collective group over a specific period”</a:t>
            </a:r>
          </a:p>
          <a:p>
            <a:pPr lvl="5"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Business Question: </a:t>
            </a:r>
            <a:r>
              <a:rPr lang="en-US" dirty="0" smtClean="0"/>
              <a:t>What features in the dataset are weighed the most in predicting which customers will churn?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532" y="3809999"/>
            <a:ext cx="2159001" cy="21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Data Understanding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59000"/>
            <a:ext cx="10058400" cy="3710094"/>
          </a:xfrm>
          <a:effectLst/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Stakeholder: </a:t>
            </a:r>
            <a:r>
              <a:rPr lang="en-US" dirty="0" err="1" smtClean="0"/>
              <a:t>SyriaTel</a:t>
            </a:r>
            <a:r>
              <a:rPr lang="en-US" dirty="0" smtClean="0"/>
              <a:t> Communications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smtClean="0"/>
              <a:t>Churn in Telecom’s dataset from </a:t>
            </a:r>
            <a:r>
              <a:rPr lang="en-US" b="1" dirty="0" err="1" smtClean="0"/>
              <a:t>Kaggle.com</a:t>
            </a:r>
            <a:endParaRPr lang="en-US" b="1" dirty="0" smtClean="0"/>
          </a:p>
          <a:p>
            <a:pPr lvl="2"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state - </a:t>
            </a:r>
            <a:r>
              <a:rPr lang="en-US" dirty="0" smtClean="0"/>
              <a:t>US state of customer residence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err="1" smtClean="0"/>
              <a:t>account_length</a:t>
            </a:r>
            <a:r>
              <a:rPr lang="en-US" b="1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Number of months the customer has been with the current telco provider. 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international_plan</a:t>
            </a:r>
            <a:r>
              <a:rPr lang="en-US" b="1" dirty="0" smtClean="0"/>
              <a:t> </a:t>
            </a:r>
            <a:r>
              <a:rPr lang="en-US" dirty="0" smtClean="0"/>
              <a:t>- (yes/no). The customer has international plan.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err="1" smtClean="0"/>
              <a:t>voice_mail</a:t>
            </a:r>
            <a:r>
              <a:rPr lang="en-US" b="1" dirty="0" err="1"/>
              <a:t>_</a:t>
            </a:r>
            <a:r>
              <a:rPr lang="en-US" b="1" dirty="0" err="1" smtClean="0"/>
              <a:t>plan</a:t>
            </a:r>
            <a:r>
              <a:rPr lang="en-US" b="1" dirty="0" smtClean="0"/>
              <a:t> </a:t>
            </a:r>
            <a:r>
              <a:rPr lang="en-US" dirty="0" smtClean="0"/>
              <a:t>- (yes/no). The customer has voice mail plan. 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err="1" smtClean="0"/>
              <a:t>number_vmail</a:t>
            </a:r>
            <a:r>
              <a:rPr lang="en-US" b="1" dirty="0" err="1"/>
              <a:t>_</a:t>
            </a:r>
            <a:r>
              <a:rPr lang="en-US" b="1" dirty="0" err="1" smtClean="0"/>
              <a:t>messages</a:t>
            </a:r>
            <a:r>
              <a:rPr lang="en-US" b="1" dirty="0" smtClean="0"/>
              <a:t> </a:t>
            </a:r>
            <a:r>
              <a:rPr lang="en-US" dirty="0" smtClean="0"/>
              <a:t>- numerical. Number of voice mail messages. 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breakdown of call minutes, charges, and number of calls for day, evening, night, and international. </a:t>
            </a:r>
            <a:endParaRPr lang="en-US" dirty="0"/>
          </a:p>
          <a:p>
            <a:pPr lvl="3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total_day</a:t>
            </a:r>
            <a:r>
              <a:rPr lang="en-US" b="1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_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charge</a:t>
            </a:r>
            <a:endParaRPr lang="en-US" b="1" dirty="0" smtClean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number_customer_service_calls</a:t>
            </a:r>
            <a:r>
              <a:rPr lang="en-US" b="1" dirty="0" smtClean="0"/>
              <a:t> </a:t>
            </a:r>
            <a:r>
              <a:rPr lang="en-US" dirty="0" smtClean="0"/>
              <a:t>– Number of calls to customer service. </a:t>
            </a:r>
          </a:p>
          <a:p>
            <a:pPr lvl="2">
              <a:buFont typeface="Wingdings" charset="2"/>
              <a:buChar char="q"/>
            </a:pPr>
            <a:r>
              <a:rPr lang="en-US" b="1" dirty="0" smtClean="0"/>
              <a:t> </a:t>
            </a:r>
            <a:r>
              <a:rPr lang="en-US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churn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/>
              <a:t>- (yes/no). Customer churn – target variable.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15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Modeling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84867"/>
            <a:ext cx="10058400" cy="4184227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Highest scoring method: </a:t>
            </a:r>
            <a:r>
              <a:rPr lang="en-US" b="1" dirty="0" smtClean="0"/>
              <a:t>Decision Tree </a:t>
            </a:r>
            <a:r>
              <a:rPr lang="en-US" b="1" dirty="0" smtClean="0"/>
              <a:t>Classifier</a:t>
            </a:r>
          </a:p>
          <a:p>
            <a:pPr lvl="1">
              <a:buFont typeface="Wingdings" charset="2"/>
              <a:buChar char="q"/>
            </a:pPr>
            <a:r>
              <a:rPr lang="en-US" b="1" dirty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66 % Recall Score 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charset="2"/>
              <a:buChar char="q"/>
            </a:pPr>
            <a:r>
              <a:rPr lang="en-US" b="1" dirty="0"/>
              <a:t> </a:t>
            </a:r>
            <a:r>
              <a:rPr lang="en-US" dirty="0" smtClean="0"/>
              <a:t>Evaluation Metric: </a:t>
            </a:r>
          </a:p>
          <a:p>
            <a:pPr lvl="2">
              <a:buFont typeface="Wingdings" charset="2"/>
              <a:buChar char="q"/>
            </a:pPr>
            <a:r>
              <a:rPr lang="en-US" b="1" dirty="0"/>
              <a:t> </a:t>
            </a:r>
            <a:r>
              <a:rPr lang="en-US" dirty="0" smtClean="0"/>
              <a:t>False negatives are costly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Optimize for Recall </a:t>
            </a:r>
          </a:p>
          <a:p>
            <a:pPr lvl="3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Recall is a measure of the correct positive predictions</a:t>
            </a:r>
          </a:p>
          <a:p>
            <a:pPr marL="384048" lvl="2" indent="0">
              <a:buNone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 Important Features: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International plan 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Customer service calls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Total day charge </a:t>
            </a:r>
          </a:p>
          <a:p>
            <a:pPr lvl="2">
              <a:buFont typeface="Wingdings" charset="2"/>
              <a:buChar char="q"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lvl="2">
              <a:buFont typeface="Wingdings" charset="2"/>
              <a:buChar char="q"/>
            </a:pPr>
            <a:endParaRPr lang="en-US" b="1" dirty="0"/>
          </a:p>
        </p:txBody>
      </p:sp>
      <p:sp>
        <p:nvSpPr>
          <p:cNvPr id="4" name="Frame 3"/>
          <p:cNvSpPr/>
          <p:nvPr/>
        </p:nvSpPr>
        <p:spPr>
          <a:xfrm>
            <a:off x="7121612" y="2565359"/>
            <a:ext cx="3880021" cy="200179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6" y="2807082"/>
            <a:ext cx="3377514" cy="151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Important Features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88533"/>
            <a:ext cx="10058400" cy="44805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Top 3 weighted features: 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International plan 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Customer service calls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Total day charge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804336"/>
            <a:ext cx="7970859" cy="4064758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4455122" y="3583375"/>
            <a:ext cx="1141281" cy="214267"/>
          </a:xfrm>
          <a:prstGeom prst="fram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4394538" y="4478867"/>
            <a:ext cx="1201865" cy="194733"/>
          </a:xfrm>
          <a:prstGeom prst="fram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104488" y="1804336"/>
            <a:ext cx="1491916" cy="231836"/>
          </a:xfrm>
          <a:prstGeom prst="fram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International Plan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42% churn rate for international </a:t>
            </a:r>
          </a:p>
          <a:p>
            <a:pPr marL="201168" lvl="1" indent="0">
              <a:buNone/>
            </a:pPr>
            <a:r>
              <a:rPr lang="en-US" dirty="0" smtClean="0"/>
              <a:t>  </a:t>
            </a:r>
            <a:r>
              <a:rPr lang="en-US" sz="2000" dirty="0" smtClean="0"/>
              <a:t>plan holders</a:t>
            </a:r>
            <a:r>
              <a:rPr lang="en-US" dirty="0" smtClean="0"/>
              <a:t>.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 11% churn rate for customers with </a:t>
            </a:r>
          </a:p>
          <a:p>
            <a:pPr marL="201168" lvl="1" indent="0">
              <a:buNone/>
            </a:pPr>
            <a:r>
              <a:rPr lang="en-US" dirty="0" smtClean="0"/>
              <a:t>  </a:t>
            </a:r>
            <a:r>
              <a:rPr lang="en-US" sz="2000" dirty="0" smtClean="0"/>
              <a:t>no international plan</a:t>
            </a:r>
            <a:r>
              <a:rPr lang="en-US" dirty="0" smtClean="0"/>
              <a:t>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399" y="1255043"/>
            <a:ext cx="7120468" cy="48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Customer Service Calls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Churn rate significantly increases</a:t>
            </a:r>
          </a:p>
          <a:p>
            <a:pPr marL="201168" lvl="1" indent="0">
              <a:buNone/>
            </a:pPr>
            <a:r>
              <a:rPr lang="en-US" dirty="0" smtClean="0"/>
              <a:t>  </a:t>
            </a:r>
            <a:r>
              <a:rPr lang="en-US" sz="2000" dirty="0" smtClean="0"/>
              <a:t>when customers call customer </a:t>
            </a:r>
          </a:p>
          <a:p>
            <a:pPr marL="201168" lvl="1" indent="0">
              <a:buNone/>
            </a:pPr>
            <a:r>
              <a:rPr lang="en-US" sz="2000" dirty="0" smtClean="0"/>
              <a:t>  service 4 times.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887" y="1834858"/>
            <a:ext cx="8114270" cy="44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Total Day Charge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Average total day charge for a</a:t>
            </a:r>
          </a:p>
          <a:p>
            <a:pPr marL="201168" lvl="1" indent="0">
              <a:buNone/>
            </a:pPr>
            <a:r>
              <a:rPr lang="en-US" sz="2000" dirty="0" smtClean="0"/>
              <a:t> customer who has churned is </a:t>
            </a:r>
          </a:p>
          <a:p>
            <a:pPr marL="201168" lvl="1" indent="0">
              <a:buNone/>
            </a:pPr>
            <a:r>
              <a:rPr lang="en-US" sz="2000" dirty="0" smtClean="0"/>
              <a:t> $35.18</a:t>
            </a:r>
          </a:p>
          <a:p>
            <a:pPr marL="201168" lvl="1" indent="0">
              <a:buNone/>
            </a:pPr>
            <a:endParaRPr lang="en-US" sz="2000" dirty="0"/>
          </a:p>
          <a:p>
            <a:pPr>
              <a:buFont typeface="Wingdings" charset="2"/>
              <a:buChar char="q"/>
            </a:pPr>
            <a:r>
              <a:rPr lang="en-US" sz="2200" dirty="0" smtClean="0"/>
              <a:t> </a:t>
            </a:r>
            <a:r>
              <a:rPr lang="en-US" dirty="0" smtClean="0"/>
              <a:t>Average total day charge for a </a:t>
            </a:r>
          </a:p>
          <a:p>
            <a:pPr marL="201168" lvl="1" indent="0">
              <a:buNone/>
            </a:pPr>
            <a:r>
              <a:rPr lang="en-US" dirty="0" smtClean="0"/>
              <a:t> </a:t>
            </a:r>
            <a:r>
              <a:rPr lang="en-US" sz="2000" dirty="0" smtClean="0"/>
              <a:t>current active customer who has </a:t>
            </a:r>
          </a:p>
          <a:p>
            <a:pPr marL="201168" lvl="1" indent="0">
              <a:buNone/>
            </a:pPr>
            <a:r>
              <a:rPr lang="en-US" sz="2000" dirty="0" smtClean="0"/>
              <a:t> not churned is $29.78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14" y="1384558"/>
            <a:ext cx="7175156" cy="48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534</TotalTime>
  <Words>486</Words>
  <Application>Microsoft Macintosh PowerPoint</Application>
  <PresentationFormat>Widescreen</PresentationFormat>
  <Paragraphs>90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Franklin Gothic Demi</vt:lpstr>
      <vt:lpstr>Franklin Gothic Medium</vt:lpstr>
      <vt:lpstr>Hind Siliguri</vt:lpstr>
      <vt:lpstr>Wingdings</vt:lpstr>
      <vt:lpstr>Arial</vt:lpstr>
      <vt:lpstr>Retrospect</vt:lpstr>
      <vt:lpstr>Predicting Customer Churn: SyriaTel Telecommunications</vt:lpstr>
      <vt:lpstr>Contents</vt:lpstr>
      <vt:lpstr>Overview</vt:lpstr>
      <vt:lpstr>Data Understanding</vt:lpstr>
      <vt:lpstr>Modeling</vt:lpstr>
      <vt:lpstr>Important Features</vt:lpstr>
      <vt:lpstr>International Plan</vt:lpstr>
      <vt:lpstr>Customer Service Calls</vt:lpstr>
      <vt:lpstr>Total Day Charge</vt:lpstr>
      <vt:lpstr>Recommendations</vt:lpstr>
      <vt:lpstr>THANK YOU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Churn: SyriaTel Telecommunications</dc:title>
  <dc:creator>michael holthouser</dc:creator>
  <cp:lastModifiedBy>michael holthouser</cp:lastModifiedBy>
  <cp:revision>27</cp:revision>
  <dcterms:created xsi:type="dcterms:W3CDTF">2022-11-15T18:22:40Z</dcterms:created>
  <dcterms:modified xsi:type="dcterms:W3CDTF">2022-11-22T15:43:52Z</dcterms:modified>
</cp:coreProperties>
</file>