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028" r:id="rId1"/>
    <p:sldMasterId id="2147485040" r:id="rId2"/>
  </p:sldMasterIdLst>
  <p:notesMasterIdLst>
    <p:notesMasterId r:id="rId17"/>
  </p:notesMasterIdLst>
  <p:sldIdLst>
    <p:sldId id="272" r:id="rId3"/>
    <p:sldId id="269" r:id="rId4"/>
    <p:sldId id="271" r:id="rId5"/>
    <p:sldId id="268" r:id="rId6"/>
    <p:sldId id="270" r:id="rId7"/>
    <p:sldId id="265" r:id="rId8"/>
    <p:sldId id="257" r:id="rId9"/>
    <p:sldId id="258" r:id="rId10"/>
    <p:sldId id="259" r:id="rId11"/>
    <p:sldId id="260" r:id="rId12"/>
    <p:sldId id="261" r:id="rId13"/>
    <p:sldId id="262" r:id="rId14"/>
    <p:sldId id="263" r:id="rId15"/>
    <p:sldId id="264" r:id="rId1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autoAdjust="0"/>
    <p:restoredTop sz="87110" autoAdjust="0"/>
  </p:normalViewPr>
  <p:slideViewPr>
    <p:cSldViewPr>
      <p:cViewPr varScale="1">
        <p:scale>
          <a:sx n="114" d="100"/>
          <a:sy n="114" d="100"/>
        </p:scale>
        <p:origin x="1146" y="108"/>
      </p:cViewPr>
      <p:guideLst>
        <p:guide orient="horz" pos="2160"/>
        <p:guide pos="2880"/>
      </p:guideLst>
    </p:cSldViewPr>
  </p:slideViewPr>
  <p:outlineViewPr>
    <p:cViewPr>
      <p:scale>
        <a:sx n="33" d="100"/>
        <a:sy n="33" d="100"/>
      </p:scale>
      <p:origin x="0" y="72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1" d="100"/>
          <a:sy n="51" d="100"/>
        </p:scale>
        <p:origin x="-2724"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5" tIns="46587" rIns="93175" bIns="46587" rtlCol="0"/>
          <a:lstStyle>
            <a:lvl1pPr algn="l">
              <a:defRPr sz="1200"/>
            </a:lvl1pPr>
          </a:lstStyle>
          <a:p>
            <a:endParaRPr lang="en-US" dirty="0"/>
          </a:p>
        </p:txBody>
      </p:sp>
      <p:sp>
        <p:nvSpPr>
          <p:cNvPr id="3" name="Date Placeholder 2"/>
          <p:cNvSpPr>
            <a:spLocks noGrp="1"/>
          </p:cNvSpPr>
          <p:nvPr>
            <p:ph type="dt" idx="1"/>
          </p:nvPr>
        </p:nvSpPr>
        <p:spPr>
          <a:xfrm>
            <a:off x="3970939" y="0"/>
            <a:ext cx="3037840" cy="464820"/>
          </a:xfrm>
          <a:prstGeom prst="rect">
            <a:avLst/>
          </a:prstGeom>
        </p:spPr>
        <p:txBody>
          <a:bodyPr vert="horz" lIns="93175" tIns="46587" rIns="93175" bIns="46587" rtlCol="0"/>
          <a:lstStyle>
            <a:lvl1pPr algn="r">
              <a:defRPr sz="1200"/>
            </a:lvl1pPr>
          </a:lstStyle>
          <a:p>
            <a:fld id="{F0FD63FD-72F3-49E3-85D5-0825B655C1E0}" type="datetimeFigureOut">
              <a:rPr lang="en-US" smtClean="0"/>
              <a:t>5/8/2018</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5" tIns="46587" rIns="93175" bIns="46587" rtlCol="0" anchor="ctr"/>
          <a:lstStyle/>
          <a:p>
            <a:endParaRPr lang="en-US" dirty="0"/>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3175" tIns="46587" rIns="93175" bIns="46587"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5" tIns="46587" rIns="93175" bIns="46587"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9" y="8829967"/>
            <a:ext cx="3037840" cy="464820"/>
          </a:xfrm>
          <a:prstGeom prst="rect">
            <a:avLst/>
          </a:prstGeom>
        </p:spPr>
        <p:txBody>
          <a:bodyPr vert="horz" lIns="93175" tIns="46587" rIns="93175" bIns="46587" rtlCol="0" anchor="b"/>
          <a:lstStyle>
            <a:lvl1pPr algn="r">
              <a:defRPr sz="1200"/>
            </a:lvl1pPr>
          </a:lstStyle>
          <a:p>
            <a:fld id="{41272796-6A5E-4B77-B10B-C13240F20116}" type="slidenum">
              <a:rPr lang="en-US" smtClean="0"/>
              <a:t>‹#›</a:t>
            </a:fld>
            <a:endParaRPr lang="en-US" dirty="0"/>
          </a:p>
        </p:txBody>
      </p:sp>
    </p:spTree>
    <p:extLst>
      <p:ext uri="{BB962C8B-B14F-4D97-AF65-F5344CB8AC3E}">
        <p14:creationId xmlns:p14="http://schemas.microsoft.com/office/powerpoint/2010/main" val="1565552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defTabSz="456468">
              <a:defRPr/>
            </a:pPr>
            <a:fld id="{E1666462-E331-A748-ADBF-C644F00AE177}" type="slidenum">
              <a:rPr lang="en-US">
                <a:solidFill>
                  <a:prstClr val="black"/>
                </a:solidFill>
                <a:latin typeface="Calibri"/>
              </a:rPr>
              <a:pPr defTabSz="456468">
                <a:defRPr/>
              </a:pPr>
              <a:t>1</a:t>
            </a:fld>
            <a:endParaRPr lang="en-US" dirty="0">
              <a:solidFill>
                <a:prstClr val="black"/>
              </a:solidFill>
              <a:latin typeface="Calibri"/>
            </a:endParaRPr>
          </a:p>
        </p:txBody>
      </p:sp>
    </p:spTree>
    <p:extLst>
      <p:ext uri="{BB962C8B-B14F-4D97-AF65-F5344CB8AC3E}">
        <p14:creationId xmlns:p14="http://schemas.microsoft.com/office/powerpoint/2010/main" val="2207549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272796-6A5E-4B77-B10B-C13240F20116}" type="slidenum">
              <a:rPr lang="en-US" smtClean="0"/>
              <a:t>7</a:t>
            </a:fld>
            <a:endParaRPr lang="en-US" dirty="0"/>
          </a:p>
        </p:txBody>
      </p:sp>
    </p:spTree>
    <p:extLst>
      <p:ext uri="{BB962C8B-B14F-4D97-AF65-F5344CB8AC3E}">
        <p14:creationId xmlns:p14="http://schemas.microsoft.com/office/powerpoint/2010/main" val="15045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272796-6A5E-4B77-B10B-C13240F20116}" type="slidenum">
              <a:rPr lang="en-US" smtClean="0"/>
              <a:t>13</a:t>
            </a:fld>
            <a:endParaRPr lang="en-US" dirty="0"/>
          </a:p>
        </p:txBody>
      </p:sp>
    </p:spTree>
    <p:extLst>
      <p:ext uri="{BB962C8B-B14F-4D97-AF65-F5344CB8AC3E}">
        <p14:creationId xmlns:p14="http://schemas.microsoft.com/office/powerpoint/2010/main" val="4008574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r>
              <a:rPr lang="en-US" dirty="0" smtClean="0"/>
              <a:t>10/26/2017</a:t>
            </a:r>
            <a:endParaRPr lang="en-US" dirty="0"/>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DF1AA3F0-2A15-4DA6-8C9E-8EC4D27163C1}" type="slidenum">
              <a:rPr lang="en-US" smtClean="0"/>
              <a:t>‹#›</a:t>
            </a:fld>
            <a:endParaRPr lang="en-US" dirty="0"/>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dirty="0"/>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smtClean="0"/>
              <a:t>10/26/2017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1AA3F0-2A15-4DA6-8C9E-8EC4D27163C1}"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dirty="0" smtClean="0"/>
              <a:t>10/26/2017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DF1AA3F0-2A15-4DA6-8C9E-8EC4D27163C1}"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8" name="Title 7"/>
          <p:cNvSpPr>
            <a:spLocks noGrp="1"/>
          </p:cNvSpPr>
          <p:nvPr>
            <p:ph type="ctrTitle"/>
          </p:nvPr>
        </p:nvSpPr>
        <p:spPr>
          <a:xfrm>
            <a:off x="714131" y="830385"/>
            <a:ext cx="6692900" cy="838200"/>
          </a:xfrm>
        </p:spPr>
        <p:txBody>
          <a:bodyPr anchor="b">
            <a:normAutofit/>
          </a:bodyPr>
          <a:lstStyle>
            <a:lvl1pPr>
              <a:defRPr sz="2800" b="0" i="0" cap="all" baseline="0">
                <a:solidFill>
                  <a:schemeClr val="tx1"/>
                </a:solidFill>
                <a:effectLst/>
                <a:latin typeface="Arial Bold"/>
                <a:cs typeface="Arial Bold"/>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714131" y="1897185"/>
            <a:ext cx="6705600" cy="685800"/>
          </a:xfrm>
        </p:spPr>
        <p:txBody>
          <a:bodyPr anchor="ctr">
            <a:normAutofit/>
          </a:bodyPr>
          <a:lstStyle>
            <a:lvl1pPr marL="0" indent="0" algn="l">
              <a:buNone/>
              <a:defRPr sz="2600" b="0" i="0">
                <a:solidFill>
                  <a:srgbClr val="FFFFFF"/>
                </a:solidFill>
                <a:latin typeface="Arial Bold"/>
                <a:cs typeface="Arial Bold"/>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17" name="Footer Placeholder 16"/>
          <p:cNvSpPr>
            <a:spLocks noGrp="1"/>
          </p:cNvSpPr>
          <p:nvPr>
            <p:ph type="ftr" sz="quarter" idx="11"/>
          </p:nvPr>
        </p:nvSpPr>
        <p:spPr>
          <a:xfrm>
            <a:off x="714131" y="2979615"/>
            <a:ext cx="5867400" cy="365125"/>
          </a:xfrm>
          <a:prstGeom prst="rect">
            <a:avLst/>
          </a:prstGeom>
        </p:spPr>
        <p:txBody>
          <a:bodyPr/>
          <a:lstStyle>
            <a:lvl1pPr algn="l">
              <a:defRPr b="0" i="0">
                <a:solidFill>
                  <a:schemeClr val="tx1"/>
                </a:solidFill>
                <a:latin typeface="Arial Bold"/>
                <a:cs typeface="Arial Bold"/>
              </a:defRPr>
            </a:lvl1pPr>
          </a:lstStyle>
          <a:p>
            <a:endParaRPr lang="en-US" dirty="0"/>
          </a:p>
        </p:txBody>
      </p:sp>
      <p:sp>
        <p:nvSpPr>
          <p:cNvPr id="5" name="Footer Placeholder 2"/>
          <p:cNvSpPr txBox="1">
            <a:spLocks/>
          </p:cNvSpPr>
          <p:nvPr userDrawn="1"/>
        </p:nvSpPr>
        <p:spPr>
          <a:xfrm>
            <a:off x="6577364" y="6374145"/>
            <a:ext cx="2350681"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dirty="0" smtClean="0">
                <a:solidFill>
                  <a:prstClr val="black"/>
                </a:solidFill>
                <a:latin typeface="Arial" panose="020B0604020202020204" pitchFamily="34" charset="0"/>
                <a:cs typeface="Arial" panose="020B0604020202020204" pitchFamily="34" charset="0"/>
              </a:rPr>
              <a:t>For Official Use Only</a:t>
            </a:r>
            <a:endParaRPr lang="en-US" sz="14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8530255"/>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rgbClr val="FFFFFF"/>
                </a:solidFill>
              </a:defRPr>
            </a:lvl1pPr>
          </a:lstStyle>
          <a:p>
            <a:fld id="{8887E137-9F0E-6D4D-B15A-1273519E9F1B}"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Title Placeholder 21"/>
          <p:cNvSpPr>
            <a:spLocks noGrp="1"/>
          </p:cNvSpPr>
          <p:nvPr>
            <p:ph type="title"/>
          </p:nvPr>
        </p:nvSpPr>
        <p:spPr>
          <a:xfrm>
            <a:off x="609600" y="228600"/>
            <a:ext cx="8153400" cy="508000"/>
          </a:xfrm>
          <a:prstGeom prst="rect">
            <a:avLst/>
          </a:prstGeom>
        </p:spPr>
        <p:txBody>
          <a:bodyPr vert="horz" anchor="ctr">
            <a:normAutofit/>
          </a:bodyPr>
          <a:lstStyle/>
          <a:p>
            <a:r>
              <a:rPr kumimoji="0" lang="en-US" smtClean="0"/>
              <a:t>Click to edit Master title style</a:t>
            </a:r>
            <a:endParaRPr kumimoji="0" lang="en-US" dirty="0"/>
          </a:p>
        </p:txBody>
      </p:sp>
    </p:spTree>
    <p:extLst>
      <p:ext uri="{BB962C8B-B14F-4D97-AF65-F5344CB8AC3E}">
        <p14:creationId xmlns:p14="http://schemas.microsoft.com/office/powerpoint/2010/main" val="2541982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dirty="0" smtClean="0"/>
              <a:t>10/26/2017</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1AA3F0-2A15-4DA6-8C9E-8EC4D27163C1}" type="slidenum">
              <a:rPr lang="en-US" smtClean="0"/>
              <a:t>‹#›</a:t>
            </a:fld>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r>
              <a:rPr lang="en-US" dirty="0" smtClean="0"/>
              <a:t>10/26/2017</a:t>
            </a:r>
            <a:endParaRPr lang="en-US" dirty="0"/>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DF1AA3F0-2A15-4DA6-8C9E-8EC4D27163C1}" type="slidenum">
              <a:rPr lang="en-US" smtClean="0"/>
              <a:t>‹#›</a:t>
            </a:fld>
            <a:endParaRPr lang="en-US" dirty="0"/>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dirty="0"/>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dirty="0" smtClean="0"/>
              <a:t>10/26/2017</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1AA3F0-2A15-4DA6-8C9E-8EC4D27163C1}"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dirty="0" smtClean="0"/>
              <a:t>10/26/2017</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1AA3F0-2A15-4DA6-8C9E-8EC4D27163C1}" type="slidenum">
              <a:rPr lang="en-US" smtClean="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dirty="0" smtClean="0"/>
              <a:t>10/26/2017</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1AA3F0-2A15-4DA6-8C9E-8EC4D27163C1}" type="slidenum">
              <a:rPr lang="en-US" smtClean="0"/>
              <a:t>‹#›</a:t>
            </a:fld>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p:cNvSpPr>
            <a:spLocks noGrp="1"/>
          </p:cNvSpPr>
          <p:nvPr>
            <p:ph type="dt" sz="half" idx="10"/>
          </p:nvPr>
        </p:nvSpPr>
        <p:spPr/>
        <p:txBody>
          <a:bodyPr/>
          <a:lstStyle/>
          <a:p>
            <a:r>
              <a:rPr lang="en-US" dirty="0" smtClean="0"/>
              <a:t>10/26/2017</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1AA3F0-2A15-4DA6-8C9E-8EC4D27163C1}"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10/26/2017</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DF1AA3F0-2A15-4DA6-8C9E-8EC4D27163C1}" type="slidenum">
              <a:rPr lang="en-US" smtClean="0"/>
              <a:t>‹#›</a:t>
            </a:fld>
            <a:endParaRPr lang="en-US" dirty="0"/>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10/26/2017</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1AA3F0-2A15-4DA6-8C9E-8EC4D27163C1}" type="slidenum">
              <a:rPr lang="en-US" smtClean="0"/>
              <a:t>‹#›</a:t>
            </a:fld>
            <a:endParaRPr lang="en-US" dirty="0"/>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r>
              <a:rPr lang="en-US" dirty="0" smtClean="0"/>
              <a:t>10/26/2017</a:t>
            </a:r>
            <a:endParaRPr lang="en-US" dirty="0"/>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dirty="0"/>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DF1AA3F0-2A15-4DA6-8C9E-8EC4D27163C1}"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5029" r:id="rId1"/>
    <p:sldLayoutId id="2147485030" r:id="rId2"/>
    <p:sldLayoutId id="2147485031" r:id="rId3"/>
    <p:sldLayoutId id="2147485032" r:id="rId4"/>
    <p:sldLayoutId id="2147485033" r:id="rId5"/>
    <p:sldLayoutId id="2147485034" r:id="rId6"/>
    <p:sldLayoutId id="2147485035" r:id="rId7"/>
    <p:sldLayoutId id="2147485036" r:id="rId8"/>
    <p:sldLayoutId id="2147485037" r:id="rId9"/>
    <p:sldLayoutId id="2147485038" r:id="rId10"/>
    <p:sldLayoutId id="2147485039" r:id="rId11"/>
  </p:sldLayoutIdLst>
  <p:hf sldNum="0" hdr="0" ftr="0" dt="0"/>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508000"/>
          </a:xfrm>
          <a:prstGeom prst="rect">
            <a:avLst/>
          </a:prstGeom>
        </p:spPr>
        <p:txBody>
          <a:bodyPr vert="horz" anchor="ctr">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612648" y="1234440"/>
            <a:ext cx="8153400" cy="4892040"/>
          </a:xfrm>
          <a:prstGeom prst="rect">
            <a:avLst/>
          </a:prstGeom>
        </p:spPr>
        <p:txBody>
          <a:bodyPr vert="horz">
            <a:normAutofit/>
          </a:bodyPr>
          <a:lstStyle/>
          <a:p>
            <a:pPr lvl="0" eaLnBrk="1" latinLnBrk="0" hangingPunct="1"/>
            <a:endParaRPr kumimoji="0" lang="en-US" dirty="0"/>
          </a:p>
        </p:txBody>
      </p:sp>
      <p:sp>
        <p:nvSpPr>
          <p:cNvPr id="8" name="Rectangle 7"/>
          <p:cNvSpPr/>
          <p:nvPr/>
        </p:nvSpPr>
        <p:spPr>
          <a:xfrm>
            <a:off x="0" y="736600"/>
            <a:ext cx="533400" cy="228600"/>
          </a:xfrm>
          <a:prstGeom prst="rect">
            <a:avLst/>
          </a:prstGeom>
          <a:solidFill>
            <a:schemeClr val="tx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736600"/>
            <a:ext cx="8553450" cy="228600"/>
          </a:xfrm>
          <a:prstGeom prst="rect">
            <a:avLst/>
          </a:prstGeom>
          <a:solidFill>
            <a:schemeClr val="accent3"/>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707293"/>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8887E137-9F0E-6D4D-B15A-1273519E9F1B}" type="slidenum">
              <a:rPr lang="en-US" smtClean="0"/>
              <a:pPr/>
              <a:t>‹#›</a:t>
            </a:fld>
            <a:endParaRPr lang="en-US" dirty="0"/>
          </a:p>
        </p:txBody>
      </p:sp>
      <p:sp>
        <p:nvSpPr>
          <p:cNvPr id="7" name="Footer Placeholder 2"/>
          <p:cNvSpPr txBox="1">
            <a:spLocks/>
          </p:cNvSpPr>
          <p:nvPr userDrawn="1"/>
        </p:nvSpPr>
        <p:spPr>
          <a:xfrm>
            <a:off x="6730753" y="6401440"/>
            <a:ext cx="2350681"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dirty="0" smtClean="0">
                <a:solidFill>
                  <a:prstClr val="black"/>
                </a:solidFill>
                <a:latin typeface="Arial" panose="020B0604020202020204" pitchFamily="34" charset="0"/>
                <a:cs typeface="Arial" panose="020B0604020202020204" pitchFamily="34" charset="0"/>
              </a:rPr>
              <a:t>For Official Use Only</a:t>
            </a:r>
            <a:endParaRPr lang="en-US" sz="14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9141981"/>
      </p:ext>
    </p:extLst>
  </p:cSld>
  <p:clrMap bg1="lt1" tx1="dk1" bg2="lt2" tx2="dk2" accent1="accent1" accent2="accent2" accent3="accent3" accent4="accent4" accent5="accent5" accent6="accent6" hlink="hlink" folHlink="folHlink"/>
  <p:sldLayoutIdLst>
    <p:sldLayoutId id="2147485041" r:id="rId1"/>
    <p:sldLayoutId id="2147485042" r:id="rId2"/>
  </p:sldLayoutIdLst>
  <p:timing>
    <p:tnLst>
      <p:par>
        <p:cTn id="1" dur="indefinite" restart="never" nodeType="tmRoot"/>
      </p:par>
    </p:tnLst>
  </p:timing>
  <p:hf hdr="0" dt="0"/>
  <p:txStyles>
    <p:titleStyle>
      <a:lvl1pPr algn="l" rtl="0" eaLnBrk="1" latinLnBrk="0" hangingPunct="1">
        <a:spcBef>
          <a:spcPct val="0"/>
        </a:spcBef>
        <a:buNone/>
        <a:defRPr kumimoji="0" sz="1800" b="0" i="0" kern="1200" baseline="0">
          <a:solidFill>
            <a:schemeClr val="accent3">
              <a:lumMod val="50000"/>
            </a:schemeClr>
          </a:solidFill>
          <a:latin typeface="Arial Bold"/>
          <a:ea typeface="+mj-ea"/>
          <a:cs typeface="Arial Bold"/>
        </a:defRPr>
      </a:lvl1pPr>
    </p:titleStyle>
    <p:bodyStyle>
      <a:lvl1pPr marL="320040" indent="-320040" algn="l" rtl="0" eaLnBrk="1" latinLnBrk="0" hangingPunct="1">
        <a:spcBef>
          <a:spcPts val="700"/>
        </a:spcBef>
        <a:buClr>
          <a:schemeClr val="accent2"/>
        </a:buClr>
        <a:buSzPct val="60000"/>
        <a:buFont typeface="Wingdings"/>
        <a:buChar char=""/>
        <a:defRPr kumimoji="0" sz="2000" kern="1200">
          <a:solidFill>
            <a:schemeClr val="tx1">
              <a:lumMod val="75000"/>
            </a:schemeClr>
          </a:solidFill>
          <a:latin typeface="Arial"/>
          <a:ea typeface="+mn-ea"/>
          <a:cs typeface="Arial"/>
        </a:defRPr>
      </a:lvl1pPr>
      <a:lvl2pPr marL="640080" indent="-274320" algn="l" rtl="0" eaLnBrk="1" latinLnBrk="0" hangingPunct="1">
        <a:spcBef>
          <a:spcPts val="550"/>
        </a:spcBef>
        <a:buClr>
          <a:schemeClr val="accent1"/>
        </a:buClr>
        <a:buSzPct val="70000"/>
        <a:buFont typeface="Wingdings 2"/>
        <a:buChar char=""/>
        <a:defRPr kumimoji="0" sz="1600" kern="1200">
          <a:solidFill>
            <a:schemeClr val="tx1">
              <a:lumMod val="75000"/>
            </a:schemeClr>
          </a:solidFill>
          <a:latin typeface="Arial"/>
          <a:ea typeface="+mn-ea"/>
          <a:cs typeface="Arial"/>
        </a:defRPr>
      </a:lvl2pPr>
      <a:lvl3pPr marL="914400" indent="-228600" algn="l" rtl="0" eaLnBrk="1" latinLnBrk="0" hangingPunct="1">
        <a:spcBef>
          <a:spcPts val="500"/>
        </a:spcBef>
        <a:buClr>
          <a:schemeClr val="accent2"/>
        </a:buClr>
        <a:buSzPct val="75000"/>
        <a:buFont typeface="Wingdings"/>
        <a:buChar char=""/>
        <a:defRPr kumimoji="0" sz="1400" kern="1200">
          <a:solidFill>
            <a:schemeClr val="tx1">
              <a:lumMod val="75000"/>
            </a:schemeClr>
          </a:solidFill>
          <a:latin typeface="Arial"/>
          <a:ea typeface="+mn-ea"/>
          <a:cs typeface="Arial"/>
        </a:defRPr>
      </a:lvl3pPr>
      <a:lvl4pPr marL="1371600" indent="-228600" algn="l" rtl="0" eaLnBrk="1" latinLnBrk="0" hangingPunct="1">
        <a:spcBef>
          <a:spcPts val="400"/>
        </a:spcBef>
        <a:buClr>
          <a:schemeClr val="accent3"/>
        </a:buClr>
        <a:buSzPct val="75000"/>
        <a:buFont typeface="Wingdings"/>
        <a:buChar char=""/>
        <a:defRPr kumimoji="0" sz="1200" kern="1200">
          <a:solidFill>
            <a:schemeClr val="tx1">
              <a:lumMod val="75000"/>
            </a:schemeClr>
          </a:solidFill>
          <a:latin typeface="Arial"/>
          <a:ea typeface="+mn-ea"/>
          <a:cs typeface="Arial"/>
        </a:defRPr>
      </a:lvl4pPr>
      <a:lvl5pPr marL="1828800" indent="-228600" algn="l" rtl="0" eaLnBrk="1" latinLnBrk="0" hangingPunct="1">
        <a:spcBef>
          <a:spcPts val="400"/>
        </a:spcBef>
        <a:buClr>
          <a:schemeClr val="accent4"/>
        </a:buClr>
        <a:buSzPct val="65000"/>
        <a:buFont typeface="Wingdings"/>
        <a:buChar char=""/>
        <a:defRPr kumimoji="0" sz="1200" kern="1200">
          <a:solidFill>
            <a:schemeClr val="tx1">
              <a:lumMod val="75000"/>
            </a:schemeClr>
          </a:solidFill>
          <a:latin typeface="Arial"/>
          <a:ea typeface="+mn-ea"/>
          <a:cs typeface="Arial"/>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mailto:FNCS.PERSEC@nfc.usda.gov" TargetMode="External"/><Relationship Id="rId2" Type="http://schemas.openxmlformats.org/officeDocument/2006/relationships/hyperlink" Target="mailto:Contractoronandoffboarding@fns.usda.gov" TargetMode="External"/><Relationship Id="rId1" Type="http://schemas.openxmlformats.org/officeDocument/2006/relationships/slideLayout" Target="../slideLayouts/slideLayout4.xml"/><Relationship Id="rId4" Type="http://schemas.openxmlformats.org/officeDocument/2006/relationships/hyperlink" Target="mailto:contractoronandoffboarding@fns.usda.gov"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mailto:contractoronandofboarding@fns.usda.gov"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mailto:Contractoronandoffboarding@fns.usda.gov"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mailto:Contractoronandoffboarding@fns.usda.gov" TargetMode="External"/><Relationship Id="rId2" Type="http://schemas.openxmlformats.org/officeDocument/2006/relationships/hyperlink" Target="http://fncs/apps/elibrary/EForms/AD-3001.pdf"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mailto:FNCS.PERSEC@nfc.usda.gov" TargetMode="External"/><Relationship Id="rId2" Type="http://schemas.openxmlformats.org/officeDocument/2006/relationships/hyperlink" Target="mailto:contractoronandoffboarding@fns.usda.gov" TargetMode="External"/><Relationship Id="rId1" Type="http://schemas.openxmlformats.org/officeDocument/2006/relationships/slideLayout" Target="../slideLayouts/slideLayout2.xml"/><Relationship Id="rId4" Type="http://schemas.openxmlformats.org/officeDocument/2006/relationships/hyperlink" Target="https://www.dm.usda.gov/OBP/training.ht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mailto:contractoronandoffboarding@fns.usda.gov" TargetMode="External"/><Relationship Id="rId2" Type="http://schemas.openxmlformats.org/officeDocument/2006/relationships/hyperlink" Target="mailto:Contractoronandoffboarding@fns.usda.gov"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mailto:FNCS.PERSEC@nfc.usda.gov" TargetMode="External"/><Relationship Id="rId2" Type="http://schemas.openxmlformats.org/officeDocument/2006/relationships/hyperlink" Target="mailto:Contractoronandoffboarding@fns.usda.gov"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mailto:contractoronandoffboarding@fns.usda.gov"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8B761"/>
        </a:solidFill>
        <a:effectLst/>
      </p:bgPr>
    </p:bg>
    <p:spTree>
      <p:nvGrpSpPr>
        <p:cNvPr id="1" name=""/>
        <p:cNvGrpSpPr/>
        <p:nvPr/>
      </p:nvGrpSpPr>
      <p:grpSpPr>
        <a:xfrm>
          <a:off x="0" y="0"/>
          <a:ext cx="0" cy="0"/>
          <a:chOff x="0" y="0"/>
          <a:chExt cx="0" cy="0"/>
        </a:xfrm>
      </p:grpSpPr>
      <p:sp>
        <p:nvSpPr>
          <p:cNvPr id="14" name="TextBox 13"/>
          <p:cNvSpPr txBox="1"/>
          <p:nvPr/>
        </p:nvSpPr>
        <p:spPr>
          <a:xfrm>
            <a:off x="7333129" y="2466637"/>
            <a:ext cx="1371600" cy="1200329"/>
          </a:xfrm>
          <a:prstGeom prst="rect">
            <a:avLst/>
          </a:prstGeom>
          <a:solidFill>
            <a:srgbClr val="98B76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white"/>
              </a:solidFill>
              <a:effectLst/>
              <a:uLnTx/>
              <a:uFillTx/>
              <a:latin typeface="Tw Cen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white"/>
              </a:solidFill>
              <a:effectLst/>
              <a:uLnTx/>
              <a:uFillTx/>
              <a:latin typeface="Tw Cen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white"/>
              </a:solidFill>
              <a:effectLst/>
              <a:uLnTx/>
              <a:uFillTx/>
              <a:latin typeface="Tw Cen M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a:ea typeface="+mn-ea"/>
              <a:cs typeface="+mn-cs"/>
            </a:endParaRPr>
          </a:p>
        </p:txBody>
      </p:sp>
      <p:sp>
        <p:nvSpPr>
          <p:cNvPr id="12" name="TextBox 11"/>
          <p:cNvSpPr txBox="1"/>
          <p:nvPr/>
        </p:nvSpPr>
        <p:spPr>
          <a:xfrm>
            <a:off x="1075733" y="2641827"/>
            <a:ext cx="6977486" cy="132343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i="0" u="none" strike="noStrike" kern="1200" cap="none" spc="0" normalizeH="0" baseline="0" noProof="0" dirty="0" smtClean="0">
                <a:ln>
                  <a:noFill/>
                </a:ln>
                <a:solidFill>
                  <a:schemeClr val="bg1">
                    <a:lumMod val="50000"/>
                  </a:schemeClr>
                </a:solidFill>
                <a:effectLst/>
                <a:uLnTx/>
                <a:uFillTx/>
                <a:latin typeface="Cambria" pitchFamily="18" charset="0"/>
                <a:ea typeface="+mn-ea"/>
                <a:cs typeface="+mn-cs"/>
              </a:rPr>
              <a:t>Contractor On/Offboarding Process Manual</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800" i="0" u="none" strike="noStrike" kern="1200" cap="none" spc="0" normalizeH="0" baseline="0" noProof="0" dirty="0" smtClean="0">
              <a:ln>
                <a:noFill/>
              </a:ln>
              <a:solidFill>
                <a:schemeClr val="bg1">
                  <a:lumMod val="50000"/>
                </a:schemeClr>
              </a:solidFill>
              <a:effectLst/>
              <a:uLnTx/>
              <a:uFillTx/>
              <a:latin typeface="Cambria" pitchFamily="18" charset="0"/>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smtClean="0">
                <a:ln>
                  <a:noFill/>
                </a:ln>
                <a:solidFill>
                  <a:schemeClr val="bg1">
                    <a:lumMod val="50000"/>
                  </a:schemeClr>
                </a:solidFill>
                <a:effectLst/>
                <a:uLnTx/>
                <a:uFillTx/>
                <a:latin typeface="Cambria" pitchFamily="18" charset="0"/>
                <a:ea typeface="+mn-ea"/>
                <a:cs typeface="+mn-cs"/>
              </a:rPr>
              <a:t>February 21, 2018</a:t>
            </a:r>
          </a:p>
        </p:txBody>
      </p:sp>
      <p:pic>
        <p:nvPicPr>
          <p:cNvPr id="1026" name="Picture 2" descr="H:\OIT\CIO Support\General\USDA FNS Logo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
            <a:ext cx="4510531" cy="895349"/>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0" y="895349"/>
            <a:ext cx="9144000" cy="1466851"/>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prstClr val="white"/>
              </a:solidFill>
              <a:effectLst/>
              <a:uLnTx/>
              <a:uFillTx/>
              <a:latin typeface="Cambria" panose="02040503050406030204" pitchFamily="18" charset="0"/>
              <a:ea typeface="+mn-ea"/>
              <a:cs typeface="+mn-cs"/>
            </a:endParaRPr>
          </a:p>
        </p:txBody>
      </p:sp>
      <p:sp>
        <p:nvSpPr>
          <p:cNvPr id="16" name="TextBox 15"/>
          <p:cNvSpPr txBox="1"/>
          <p:nvPr/>
        </p:nvSpPr>
        <p:spPr>
          <a:xfrm>
            <a:off x="533400" y="1148306"/>
            <a:ext cx="8483599" cy="95410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Cambria" panose="02040503050406030204" pitchFamily="18" charset="0"/>
                <a:ea typeface="+mn-ea"/>
                <a:cs typeface="+mn-cs"/>
              </a:rPr>
              <a:t>USDA-FNS-Office of Information Technology (OIT) </a:t>
            </a:r>
            <a:r>
              <a:rPr kumimoji="0" lang="en-US" sz="2800" b="1" i="0" u="none" strike="noStrike" kern="1200" cap="none" spc="0" normalizeH="0" baseline="0" noProof="0" dirty="0" smtClean="0">
                <a:ln>
                  <a:noFill/>
                </a:ln>
                <a:solidFill>
                  <a:prstClr val="white"/>
                </a:solidFill>
                <a:effectLst/>
                <a:uLnTx/>
                <a:uFillTx/>
                <a:latin typeface="Cambria" panose="02040503050406030204" pitchFamily="18" charset="0"/>
                <a:ea typeface="+mn-ea"/>
                <a:cs typeface="+mn-cs"/>
              </a:rPr>
              <a:t>Contracts </a:t>
            </a:r>
            <a:r>
              <a:rPr kumimoji="0" lang="en-US" sz="2800" b="1" i="0" u="none" strike="noStrike" kern="1200" cap="none" spc="0" normalizeH="0" baseline="0" noProof="0" dirty="0">
                <a:ln>
                  <a:noFill/>
                </a:ln>
                <a:solidFill>
                  <a:prstClr val="white"/>
                </a:solidFill>
                <a:effectLst/>
                <a:uLnTx/>
                <a:uFillTx/>
                <a:latin typeface="Cambria" panose="02040503050406030204" pitchFamily="18" charset="0"/>
                <a:ea typeface="+mn-ea"/>
                <a:cs typeface="+mn-cs"/>
              </a:rPr>
              <a:t>Management Division (CMD</a:t>
            </a:r>
            <a:r>
              <a:rPr kumimoji="0" lang="en-US" sz="2800" b="1" i="0" u="none" strike="noStrike" kern="1200" cap="none" spc="0" normalizeH="0" baseline="0" noProof="0" dirty="0" smtClean="0">
                <a:ln>
                  <a:noFill/>
                </a:ln>
                <a:solidFill>
                  <a:prstClr val="white"/>
                </a:solidFill>
                <a:effectLst/>
                <a:uLnTx/>
                <a:uFillTx/>
                <a:latin typeface="Cambria" panose="02040503050406030204" pitchFamily="18" charset="0"/>
                <a:ea typeface="+mn-ea"/>
                <a:cs typeface="+mn-cs"/>
              </a:rPr>
              <a:t>)</a:t>
            </a:r>
            <a:endParaRPr kumimoji="0" lang="en-US" sz="2800" b="1" i="0" u="none" strike="noStrike" kern="1200" cap="none" spc="0" normalizeH="0" baseline="0" noProof="0" dirty="0">
              <a:ln>
                <a:noFill/>
              </a:ln>
              <a:solidFill>
                <a:prstClr val="white"/>
              </a:solidFill>
              <a:effectLs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29191720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342530" y="1676400"/>
            <a:ext cx="8572870" cy="4450080"/>
          </a:xfrm>
        </p:spPr>
        <p:txBody>
          <a:bodyPr>
            <a:noAutofit/>
          </a:bodyPr>
          <a:lstStyle/>
          <a:p>
            <a:pPr marL="45720" indent="0">
              <a:buNone/>
            </a:pPr>
            <a:r>
              <a:rPr lang="en-US" sz="1600" b="1" u="sng" dirty="0" smtClean="0">
                <a:latin typeface="Arial Narrow" panose="020B0606020202030204" pitchFamily="34" charset="0"/>
              </a:rPr>
              <a:t>ONBOARDING</a:t>
            </a:r>
            <a:endParaRPr lang="en-US" sz="1000" b="1" u="sng" dirty="0" smtClean="0">
              <a:latin typeface="Arial Narrow" panose="020B0606020202030204" pitchFamily="34" charset="0"/>
            </a:endParaRPr>
          </a:p>
          <a:p>
            <a:r>
              <a:rPr lang="en-US" sz="1100" dirty="0" smtClean="0">
                <a:latin typeface="Arial Narrow" panose="020B0606020202030204" pitchFamily="34" charset="0"/>
              </a:rPr>
              <a:t>Receives “FNS-775 Background Investigation” Form From the </a:t>
            </a:r>
            <a:r>
              <a:rPr lang="en-US" sz="1100" dirty="0" smtClean="0">
                <a:latin typeface="Arial Narrow" panose="020B0606020202030204" pitchFamily="34" charset="0"/>
                <a:hlinkClick r:id="rId2"/>
              </a:rPr>
              <a:t>Contractoronandoffboarding@fns.usda.gov</a:t>
            </a:r>
            <a:r>
              <a:rPr lang="en-US" sz="1100" dirty="0" smtClean="0">
                <a:latin typeface="Arial Narrow" panose="020B0606020202030204" pitchFamily="34" charset="0"/>
              </a:rPr>
              <a:t> E-mail account;</a:t>
            </a:r>
            <a:endParaRPr lang="en-US" sz="1100" dirty="0">
              <a:latin typeface="Arial Narrow" panose="020B0606020202030204" pitchFamily="34" charset="0"/>
            </a:endParaRPr>
          </a:p>
          <a:p>
            <a:r>
              <a:rPr lang="en-US" sz="1100" dirty="0" smtClean="0">
                <a:latin typeface="Arial Narrow" panose="020B0606020202030204" pitchFamily="34" charset="0"/>
              </a:rPr>
              <a:t>Receives </a:t>
            </a:r>
            <a:r>
              <a:rPr lang="en-US" sz="1100" dirty="0">
                <a:latin typeface="Arial Narrow" panose="020B0606020202030204" pitchFamily="34" charset="0"/>
              </a:rPr>
              <a:t>E</a:t>
            </a:r>
            <a:r>
              <a:rPr lang="en-US" sz="1100" dirty="0" smtClean="0">
                <a:latin typeface="Arial Narrow" panose="020B0606020202030204" pitchFamily="34" charset="0"/>
              </a:rPr>
              <a:t>-mailed </a:t>
            </a:r>
            <a:r>
              <a:rPr lang="en-US" sz="1100" dirty="0">
                <a:latin typeface="Arial Narrow" panose="020B0606020202030204" pitchFamily="34" charset="0"/>
              </a:rPr>
              <a:t>Clearance Notification from the National Finance </a:t>
            </a:r>
            <a:r>
              <a:rPr lang="en-US" sz="1100" dirty="0" smtClean="0">
                <a:latin typeface="Arial Narrow" panose="020B0606020202030204" pitchFamily="34" charset="0"/>
              </a:rPr>
              <a:t>Center at </a:t>
            </a:r>
            <a:r>
              <a:rPr lang="en-US" sz="1100" dirty="0" smtClean="0">
                <a:latin typeface="Arial Narrow" panose="020B0606020202030204" pitchFamily="34" charset="0"/>
                <a:hlinkClick r:id="rId3"/>
              </a:rPr>
              <a:t>FNCS.PERSEC@nfc.usda.gov</a:t>
            </a:r>
            <a:r>
              <a:rPr lang="en-US" sz="1100" dirty="0" smtClean="0">
                <a:latin typeface="Arial Narrow" panose="020B0606020202030204" pitchFamily="34" charset="0"/>
              </a:rPr>
              <a:t> E-mail account to </a:t>
            </a:r>
            <a:r>
              <a:rPr lang="en-US" sz="1100" dirty="0">
                <a:latin typeface="Arial Narrow" panose="020B0606020202030204" pitchFamily="34" charset="0"/>
              </a:rPr>
              <a:t>Begin the Badging </a:t>
            </a:r>
            <a:r>
              <a:rPr lang="en-US" sz="1100" dirty="0" smtClean="0">
                <a:latin typeface="Arial Narrow" panose="020B0606020202030204" pitchFamily="34" charset="0"/>
              </a:rPr>
              <a:t>Process;</a:t>
            </a:r>
          </a:p>
          <a:p>
            <a:r>
              <a:rPr lang="en-US" sz="1100" dirty="0" smtClean="0">
                <a:latin typeface="Arial Narrow" panose="020B0606020202030204" pitchFamily="34" charset="0"/>
              </a:rPr>
              <a:t>Receives </a:t>
            </a:r>
            <a:r>
              <a:rPr lang="en-US" sz="1100" dirty="0">
                <a:latin typeface="Arial Narrow" panose="020B0606020202030204" pitchFamily="34" charset="0"/>
              </a:rPr>
              <a:t>Call From Contractor Providing His/Her Social Security </a:t>
            </a:r>
            <a:r>
              <a:rPr lang="en-US" sz="1100" dirty="0" smtClean="0">
                <a:latin typeface="Arial Narrow" panose="020B0606020202030204" pitchFamily="34" charset="0"/>
              </a:rPr>
              <a:t>Number;</a:t>
            </a:r>
          </a:p>
          <a:p>
            <a:r>
              <a:rPr lang="en-US" sz="1100" dirty="0" smtClean="0">
                <a:latin typeface="Arial Narrow" panose="020B0606020202030204" pitchFamily="34" charset="0"/>
              </a:rPr>
              <a:t>Schedules Fingerprint Action, </a:t>
            </a:r>
            <a:r>
              <a:rPr lang="en-US" sz="1100" dirty="0">
                <a:latin typeface="Arial Narrow" panose="020B0606020202030204" pitchFamily="34" charset="0"/>
              </a:rPr>
              <a:t>if </a:t>
            </a:r>
            <a:r>
              <a:rPr lang="en-US" sz="1100" dirty="0" smtClean="0">
                <a:latin typeface="Arial Narrow" panose="020B0606020202030204" pitchFamily="34" charset="0"/>
              </a:rPr>
              <a:t>applicable;</a:t>
            </a:r>
          </a:p>
          <a:p>
            <a:r>
              <a:rPr lang="en-US" sz="1100" dirty="0" smtClean="0">
                <a:latin typeface="Arial Narrow" panose="020B0606020202030204" pitchFamily="34" charset="0"/>
              </a:rPr>
              <a:t>Performs Electronic Fingerprinting </a:t>
            </a:r>
            <a:r>
              <a:rPr lang="en-US" sz="1100" dirty="0">
                <a:latin typeface="Arial Narrow" panose="020B0606020202030204" pitchFamily="34" charset="0"/>
              </a:rPr>
              <a:t>and </a:t>
            </a:r>
            <a:r>
              <a:rPr lang="en-US" sz="1100" dirty="0" smtClean="0">
                <a:latin typeface="Arial Narrow" panose="020B0606020202030204" pitchFamily="34" charset="0"/>
              </a:rPr>
              <a:t>Transmits </a:t>
            </a:r>
            <a:r>
              <a:rPr lang="en-US" sz="1100" dirty="0">
                <a:latin typeface="Arial Narrow" panose="020B0606020202030204" pitchFamily="34" charset="0"/>
              </a:rPr>
              <a:t>the </a:t>
            </a:r>
            <a:r>
              <a:rPr lang="en-US" sz="1100" dirty="0" smtClean="0">
                <a:latin typeface="Arial Narrow" panose="020B0606020202030204" pitchFamily="34" charset="0"/>
              </a:rPr>
              <a:t>Fingerprints Directly </a:t>
            </a:r>
            <a:r>
              <a:rPr lang="en-US" sz="1100" dirty="0">
                <a:latin typeface="Arial Narrow" panose="020B0606020202030204" pitchFamily="34" charset="0"/>
              </a:rPr>
              <a:t>to OPM for </a:t>
            </a:r>
            <a:r>
              <a:rPr lang="en-US" sz="1100" dirty="0" smtClean="0">
                <a:latin typeface="Arial Narrow" panose="020B0606020202030204" pitchFamily="34" charset="0"/>
              </a:rPr>
              <a:t>Processing;</a:t>
            </a:r>
          </a:p>
          <a:p>
            <a:r>
              <a:rPr lang="en-US" sz="1100" dirty="0" smtClean="0">
                <a:latin typeface="Arial Narrow" panose="020B0606020202030204" pitchFamily="34" charset="0"/>
              </a:rPr>
              <a:t>Scans </a:t>
            </a:r>
            <a:r>
              <a:rPr lang="en-US" sz="1100" dirty="0">
                <a:latin typeface="Arial Narrow" panose="020B0606020202030204" pitchFamily="34" charset="0"/>
              </a:rPr>
              <a:t>and </a:t>
            </a:r>
            <a:r>
              <a:rPr lang="en-US" sz="1100" dirty="0" smtClean="0">
                <a:latin typeface="Arial Narrow" panose="020B0606020202030204" pitchFamily="34" charset="0"/>
              </a:rPr>
              <a:t>E-mails </a:t>
            </a:r>
            <a:r>
              <a:rPr lang="en-US" sz="1100" dirty="0">
                <a:latin typeface="Arial Narrow" panose="020B0606020202030204" pitchFamily="34" charset="0"/>
              </a:rPr>
              <a:t>or </a:t>
            </a:r>
            <a:r>
              <a:rPr lang="en-US" sz="1100" dirty="0" smtClean="0">
                <a:latin typeface="Arial Narrow" panose="020B0606020202030204" pitchFamily="34" charset="0"/>
              </a:rPr>
              <a:t>Overnights (Via Courier</a:t>
            </a:r>
            <a:r>
              <a:rPr lang="en-US" sz="1100" dirty="0">
                <a:latin typeface="Arial Narrow" panose="020B0606020202030204" pitchFamily="34" charset="0"/>
              </a:rPr>
              <a:t>) </a:t>
            </a:r>
            <a:r>
              <a:rPr lang="en-US" sz="1100" dirty="0" smtClean="0">
                <a:latin typeface="Arial Narrow" panose="020B0606020202030204" pitchFamily="34" charset="0"/>
              </a:rPr>
              <a:t>Investigation Release Forms </a:t>
            </a:r>
            <a:r>
              <a:rPr lang="en-US" sz="1100" dirty="0">
                <a:latin typeface="Arial Narrow" panose="020B0606020202030204" pitchFamily="34" charset="0"/>
              </a:rPr>
              <a:t>to NFC Personnel </a:t>
            </a:r>
            <a:r>
              <a:rPr lang="en-US" sz="1100" dirty="0" smtClean="0">
                <a:latin typeface="Arial Narrow" panose="020B0606020202030204" pitchFamily="34" charset="0"/>
              </a:rPr>
              <a:t>Security;</a:t>
            </a:r>
          </a:p>
          <a:p>
            <a:r>
              <a:rPr lang="en-US" sz="1100" dirty="0" smtClean="0">
                <a:latin typeface="Arial Narrow" panose="020B0606020202030204" pitchFamily="34" charset="0"/>
              </a:rPr>
              <a:t>Receives </a:t>
            </a:r>
            <a:r>
              <a:rPr lang="en-US" sz="1100" dirty="0">
                <a:latin typeface="Arial Narrow" panose="020B0606020202030204" pitchFamily="34" charset="0"/>
              </a:rPr>
              <a:t>C</a:t>
            </a:r>
            <a:r>
              <a:rPr lang="en-US" sz="1100" dirty="0" smtClean="0">
                <a:latin typeface="Arial Narrow" panose="020B0606020202030204" pitchFamily="34" charset="0"/>
              </a:rPr>
              <a:t>opy </a:t>
            </a:r>
            <a:r>
              <a:rPr lang="en-US" sz="1100" dirty="0">
                <a:latin typeface="Arial Narrow" panose="020B0606020202030204" pitchFamily="34" charset="0"/>
              </a:rPr>
              <a:t>of </a:t>
            </a:r>
            <a:r>
              <a:rPr lang="en-US" sz="1100" dirty="0" smtClean="0">
                <a:latin typeface="Arial Narrow" panose="020B0606020202030204" pitchFamily="34" charset="0"/>
              </a:rPr>
              <a:t>Awarded </a:t>
            </a:r>
            <a:r>
              <a:rPr lang="en-US" sz="1100" dirty="0">
                <a:latin typeface="Arial Narrow" panose="020B0606020202030204" pitchFamily="34" charset="0"/>
              </a:rPr>
              <a:t>C</a:t>
            </a:r>
            <a:r>
              <a:rPr lang="en-US" sz="1100" dirty="0" smtClean="0">
                <a:latin typeface="Arial Narrow" panose="020B0606020202030204" pitchFamily="34" charset="0"/>
              </a:rPr>
              <a:t>ontract </a:t>
            </a:r>
            <a:r>
              <a:rPr lang="en-US" sz="1100" dirty="0">
                <a:latin typeface="Arial Narrow" panose="020B0606020202030204" pitchFamily="34" charset="0"/>
              </a:rPr>
              <a:t>F</a:t>
            </a:r>
            <a:r>
              <a:rPr lang="en-US" sz="1100" dirty="0" smtClean="0">
                <a:latin typeface="Arial Narrow" panose="020B0606020202030204" pitchFamily="34" charset="0"/>
              </a:rPr>
              <a:t>rom CMD</a:t>
            </a:r>
            <a:endParaRPr lang="en-US" sz="1100" dirty="0">
              <a:latin typeface="Arial Narrow" panose="020B0606020202030204" pitchFamily="34" charset="0"/>
            </a:endParaRPr>
          </a:p>
          <a:p>
            <a:r>
              <a:rPr lang="en-US" sz="1100" dirty="0">
                <a:latin typeface="Arial Narrow" panose="020B0606020202030204" pitchFamily="34" charset="0"/>
              </a:rPr>
              <a:t>Adds </a:t>
            </a:r>
            <a:r>
              <a:rPr lang="en-US" sz="1100" dirty="0" smtClean="0">
                <a:latin typeface="Arial Narrow" panose="020B0606020202030204" pitchFamily="34" charset="0"/>
              </a:rPr>
              <a:t>Contractor </a:t>
            </a:r>
            <a:r>
              <a:rPr lang="en-US" sz="1100" dirty="0">
                <a:latin typeface="Arial Narrow" panose="020B0606020202030204" pitchFamily="34" charset="0"/>
              </a:rPr>
              <a:t>to the Non-Employee Identity </a:t>
            </a:r>
            <a:r>
              <a:rPr lang="en-US" sz="1100" dirty="0" smtClean="0">
                <a:latin typeface="Arial Narrow" panose="020B0606020202030204" pitchFamily="34" charset="0"/>
              </a:rPr>
              <a:t>System (NEIS). Enters:  S.S.N., First Name, Middle Name, Last Name, Suffix, D.O.B., Gender, FNS or Business E-mail, Country of Citizenship, Non-Employee Type, Office Phone, Emergency Response Official, Submitting Office Number, OPAC/ALC Number, Security Office ID, Home Address, Site Work Address, Office Suite#, Card Shipping Info., COR, Classification, Company, Contract #, Period of Performance.</a:t>
            </a:r>
            <a:endParaRPr lang="en-US" sz="1100" dirty="0">
              <a:latin typeface="Arial Narrow" panose="020B0606020202030204" pitchFamily="34" charset="0"/>
            </a:endParaRPr>
          </a:p>
          <a:p>
            <a:endParaRPr lang="en-US" sz="1100" dirty="0" smtClean="0">
              <a:latin typeface="Arial Narrow" panose="020B0606020202030204" pitchFamily="34" charset="0"/>
            </a:endParaRPr>
          </a:p>
          <a:p>
            <a:pPr marL="45720" indent="0">
              <a:buNone/>
            </a:pPr>
            <a:r>
              <a:rPr lang="en-US" sz="1600" b="1" u="sng" dirty="0" smtClean="0">
                <a:latin typeface="Arial Narrow" panose="020B0606020202030204" pitchFamily="34" charset="0"/>
              </a:rPr>
              <a:t>OFFBOARDING</a:t>
            </a:r>
            <a:endParaRPr lang="en-US" sz="1100" b="1" u="sng" dirty="0">
              <a:latin typeface="Arial Narrow" panose="020B0606020202030204" pitchFamily="34" charset="0"/>
            </a:endParaRPr>
          </a:p>
          <a:p>
            <a:r>
              <a:rPr lang="en-US" sz="1100" dirty="0" smtClean="0">
                <a:latin typeface="Arial Narrow" panose="020B0606020202030204" pitchFamily="34" charset="0"/>
              </a:rPr>
              <a:t>Signs and Dates the “FNS-774 Government Contractor’s Employee Separation Checklist” Form and Returns it to the COR</a:t>
            </a:r>
            <a:endParaRPr lang="en-US" sz="1100" dirty="0">
              <a:latin typeface="Arial Narrow" panose="020B0606020202030204" pitchFamily="34" charset="0"/>
            </a:endParaRPr>
          </a:p>
          <a:p>
            <a:r>
              <a:rPr lang="en-US" sz="1100" dirty="0" smtClean="0">
                <a:latin typeface="Arial Narrow" panose="020B0606020202030204" pitchFamily="34" charset="0"/>
              </a:rPr>
              <a:t>Receives the Completed “FNS-774 Government Contractor’s Employee Separation Checklist” Form From the </a:t>
            </a:r>
            <a:r>
              <a:rPr lang="en-US" sz="1100" dirty="0" smtClean="0">
                <a:latin typeface="Arial Narrow" panose="020B0606020202030204" pitchFamily="34" charset="0"/>
                <a:hlinkClick r:id="rId4"/>
              </a:rPr>
              <a:t>contractoronandoffboarding@fns.usda.gov</a:t>
            </a:r>
            <a:r>
              <a:rPr lang="en-US" sz="1100" dirty="0" smtClean="0">
                <a:latin typeface="Arial Narrow" panose="020B0606020202030204" pitchFamily="34" charset="0"/>
              </a:rPr>
              <a:t> E-mail Account, Removes the Subject from the System, and Retains the Form</a:t>
            </a:r>
            <a:r>
              <a:rPr lang="en-US" sz="800" dirty="0" smtClean="0">
                <a:latin typeface="Arial Narrow" panose="020B0606020202030204" pitchFamily="34" charset="0"/>
              </a:rPr>
              <a:t>.</a:t>
            </a:r>
            <a:endParaRPr lang="en-US" sz="800" dirty="0">
              <a:latin typeface="Arial Narrow" panose="020B0606020202030204" pitchFamily="34" charset="0"/>
            </a:endParaRPr>
          </a:p>
        </p:txBody>
      </p:sp>
      <p:sp>
        <p:nvSpPr>
          <p:cNvPr id="4" name="Title 3"/>
          <p:cNvSpPr>
            <a:spLocks noGrp="1"/>
          </p:cNvSpPr>
          <p:nvPr>
            <p:ph type="title"/>
          </p:nvPr>
        </p:nvSpPr>
        <p:spPr/>
        <p:txBody>
          <a:bodyPr vert="horz" lIns="91440" tIns="45720" rIns="91440" bIns="45720" rtlCol="0" anchor="ctr">
            <a:noAutofit/>
          </a:bodyPr>
          <a:lstStyle/>
          <a:p>
            <a:pPr algn="l"/>
            <a:r>
              <a:rPr lang="en-US" sz="2800" dirty="0"/>
              <a:t>Human resources division (HRD) </a:t>
            </a:r>
          </a:p>
        </p:txBody>
      </p:sp>
    </p:spTree>
    <p:extLst>
      <p:ext uri="{BB962C8B-B14F-4D97-AF65-F5344CB8AC3E}">
        <p14:creationId xmlns:p14="http://schemas.microsoft.com/office/powerpoint/2010/main" val="3267691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228600" y="1600200"/>
            <a:ext cx="8686800" cy="5029200"/>
          </a:xfrm>
        </p:spPr>
        <p:txBody>
          <a:bodyPr>
            <a:noAutofit/>
          </a:bodyPr>
          <a:lstStyle/>
          <a:p>
            <a:pPr marL="45720" indent="0">
              <a:buNone/>
            </a:pPr>
            <a:r>
              <a:rPr lang="en-US" sz="1600" b="1" u="sng" dirty="0" smtClean="0">
                <a:latin typeface="Arial Narrow" panose="020B0606020202030204" pitchFamily="34" charset="0"/>
              </a:rPr>
              <a:t>ONBOARDING</a:t>
            </a:r>
            <a:endParaRPr lang="en-US" sz="1400" b="1" u="sng" dirty="0" smtClean="0">
              <a:latin typeface="Arial Narrow" panose="020B0606020202030204" pitchFamily="34" charset="0"/>
            </a:endParaRPr>
          </a:p>
          <a:p>
            <a:r>
              <a:rPr lang="en-US" sz="1400" dirty="0" smtClean="0">
                <a:latin typeface="Arial Narrow" panose="020B0606020202030204" pitchFamily="34" charset="0"/>
              </a:rPr>
              <a:t>OIT Service Desk Personnel will Obtain an Appropriate Authorizing Official Signature in Box 24b of the FNS-674;</a:t>
            </a:r>
          </a:p>
          <a:p>
            <a:r>
              <a:rPr lang="en-US" sz="1400" dirty="0" smtClean="0">
                <a:latin typeface="Arial Narrow" panose="020B0606020202030204" pitchFamily="34" charset="0"/>
              </a:rPr>
              <a:t>Scans Completed FNS-674, Information Security Awareness (ISA) Certificate and Rules Of Behavior (ROB) Document;</a:t>
            </a:r>
          </a:p>
          <a:p>
            <a:r>
              <a:rPr lang="en-US" sz="1400" dirty="0" smtClean="0">
                <a:latin typeface="Arial Narrow" panose="020B0606020202030204" pitchFamily="34" charset="0"/>
              </a:rPr>
              <a:t>Creates an Alloy Ticket for a New Account Request, in Accordance with the </a:t>
            </a:r>
            <a:r>
              <a:rPr lang="en-US" sz="1400" dirty="0">
                <a:latin typeface="Arial Narrow" panose="020B0606020202030204" pitchFamily="34" charset="0"/>
              </a:rPr>
              <a:t>D</a:t>
            </a:r>
            <a:r>
              <a:rPr lang="en-US" sz="1400" dirty="0" smtClean="0">
                <a:latin typeface="Arial Narrow" panose="020B0606020202030204" pitchFamily="34" charset="0"/>
              </a:rPr>
              <a:t>SB Account Processing SOP</a:t>
            </a:r>
          </a:p>
          <a:p>
            <a:pPr marL="45720" indent="0">
              <a:buNone/>
            </a:pPr>
            <a:r>
              <a:rPr lang="en-US" sz="1400" dirty="0" smtClean="0">
                <a:latin typeface="Arial Narrow" panose="020B0606020202030204" pitchFamily="34" charset="0"/>
              </a:rPr>
              <a:t>                a.   Alloy Ticket will be Created in the Name of the COR</a:t>
            </a:r>
          </a:p>
          <a:p>
            <a:pPr marL="45720" indent="0">
              <a:buNone/>
            </a:pPr>
            <a:r>
              <a:rPr lang="en-US" sz="1400" dirty="0" smtClean="0">
                <a:latin typeface="Arial Narrow" panose="020B0606020202030204" pitchFamily="34" charset="0"/>
              </a:rPr>
              <a:t>                b.    OIT Service Desk Personnel will Attach the Scanned FNS-674, ISA </a:t>
            </a:r>
          </a:p>
          <a:p>
            <a:pPr marL="45720" indent="0">
              <a:buNone/>
            </a:pPr>
            <a:r>
              <a:rPr lang="en-US" sz="1400" dirty="0">
                <a:latin typeface="Arial Narrow" panose="020B0606020202030204" pitchFamily="34" charset="0"/>
              </a:rPr>
              <a:t> </a:t>
            </a:r>
            <a:r>
              <a:rPr lang="en-US" sz="1400" dirty="0" smtClean="0">
                <a:latin typeface="Arial Narrow" panose="020B0606020202030204" pitchFamily="34" charset="0"/>
              </a:rPr>
              <a:t>                      Training Certificate and ROB Document to the Alloy Ticket</a:t>
            </a:r>
          </a:p>
          <a:p>
            <a:pPr marL="45720" indent="0">
              <a:buNone/>
            </a:pPr>
            <a:r>
              <a:rPr lang="en-US" sz="1400" dirty="0" smtClean="0">
                <a:latin typeface="Arial Narrow" panose="020B0606020202030204" pitchFamily="34" charset="0"/>
              </a:rPr>
              <a:t>                c.    OIT Service Desk Personnel will Route the Alloy Ticket to </a:t>
            </a:r>
          </a:p>
          <a:p>
            <a:pPr marL="45720" indent="0">
              <a:buNone/>
            </a:pPr>
            <a:r>
              <a:rPr lang="en-US" sz="1400" dirty="0">
                <a:latin typeface="Arial Narrow" panose="020B0606020202030204" pitchFamily="34" charset="0"/>
              </a:rPr>
              <a:t> </a:t>
            </a:r>
            <a:r>
              <a:rPr lang="en-US" sz="1400" dirty="0" smtClean="0">
                <a:latin typeface="Arial Narrow" panose="020B0606020202030204" pitchFamily="34" charset="0"/>
              </a:rPr>
              <a:t>                      Operational Security (OpSec) for Review and Approval  </a:t>
            </a:r>
          </a:p>
          <a:p>
            <a:pPr>
              <a:buFont typeface="Wingdings" panose="05000000000000000000" pitchFamily="2" charset="2"/>
              <a:buChar char="§"/>
            </a:pPr>
            <a:r>
              <a:rPr lang="en-US" sz="1400" dirty="0" err="1" smtClean="0">
                <a:latin typeface="Arial Narrow" panose="020B0606020202030204" pitchFamily="34" charset="0"/>
              </a:rPr>
              <a:t>OpSec</a:t>
            </a:r>
            <a:r>
              <a:rPr lang="en-US" sz="1400" dirty="0" smtClean="0">
                <a:latin typeface="Arial Narrow" panose="020B0606020202030204" pitchFamily="34" charset="0"/>
              </a:rPr>
              <a:t> will Review the Alloy Ticket and Check for Favorable Investigation/Fingerprint Completion</a:t>
            </a:r>
          </a:p>
          <a:p>
            <a:pPr marL="45720" indent="0">
              <a:buNone/>
            </a:pPr>
            <a:r>
              <a:rPr lang="en-US" sz="1400" dirty="0" smtClean="0">
                <a:latin typeface="Arial Narrow" panose="020B0606020202030204" pitchFamily="34" charset="0"/>
              </a:rPr>
              <a:t>     Status</a:t>
            </a:r>
          </a:p>
          <a:p>
            <a:pPr>
              <a:buFont typeface="Wingdings" panose="05000000000000000000" pitchFamily="2" charset="2"/>
              <a:buChar char="§"/>
            </a:pPr>
            <a:r>
              <a:rPr lang="en-US" sz="1400" dirty="0" smtClean="0">
                <a:latin typeface="Arial Narrow" panose="020B0606020202030204" pitchFamily="34" charset="0"/>
              </a:rPr>
              <a:t>If Favorable Status is determined, OpSec will Complete the User Account Processing Checklist to Validate that Request is in Order and Able to be Approved</a:t>
            </a:r>
          </a:p>
          <a:p>
            <a:pPr>
              <a:buFont typeface="Wingdings" panose="05000000000000000000" pitchFamily="2" charset="2"/>
              <a:buChar char="§"/>
            </a:pPr>
            <a:r>
              <a:rPr lang="en-US" sz="1400" dirty="0" smtClean="0">
                <a:latin typeface="Arial Narrow" panose="020B0606020202030204" pitchFamily="34" charset="0"/>
              </a:rPr>
              <a:t>If </a:t>
            </a:r>
            <a:r>
              <a:rPr lang="en-US" sz="1400" dirty="0">
                <a:latin typeface="Arial Narrow" panose="020B0606020202030204" pitchFamily="34" charset="0"/>
              </a:rPr>
              <a:t>all Items From Checklist are Found to be Satisfied, </a:t>
            </a:r>
            <a:r>
              <a:rPr lang="en-US" sz="1400" dirty="0" err="1">
                <a:latin typeface="Arial Narrow" panose="020B0606020202030204" pitchFamily="34" charset="0"/>
              </a:rPr>
              <a:t>OpSec</a:t>
            </a:r>
            <a:r>
              <a:rPr lang="en-US" sz="1400" dirty="0">
                <a:latin typeface="Arial Narrow" panose="020B0606020202030204" pitchFamily="34" charset="0"/>
              </a:rPr>
              <a:t> will Mark the Request as Approved, in Accordance with the DSB Account Processing </a:t>
            </a:r>
            <a:r>
              <a:rPr lang="en-US" sz="1400" dirty="0" smtClean="0">
                <a:latin typeface="Arial Narrow" panose="020B0606020202030204" pitchFamily="34" charset="0"/>
              </a:rPr>
              <a:t>SOP</a:t>
            </a:r>
          </a:p>
          <a:p>
            <a:pPr>
              <a:buFont typeface="Wingdings" panose="05000000000000000000" pitchFamily="2" charset="2"/>
              <a:buChar char="§"/>
            </a:pPr>
            <a:r>
              <a:rPr lang="en-US" sz="1400" dirty="0" smtClean="0">
                <a:latin typeface="Arial Narrow" panose="020B0606020202030204" pitchFamily="34" charset="0"/>
              </a:rPr>
              <a:t>If </a:t>
            </a:r>
            <a:r>
              <a:rPr lang="en-US" sz="1400" dirty="0">
                <a:latin typeface="Arial Narrow" panose="020B0606020202030204" pitchFamily="34" charset="0"/>
              </a:rPr>
              <a:t>One or More Items From the Checklist are Not Found to be Satisfied, Request will be Denied and Alloy Ticket Closed, with Notification to the COR</a:t>
            </a:r>
          </a:p>
          <a:p>
            <a:pPr>
              <a:buFont typeface="Wingdings" panose="05000000000000000000" pitchFamily="2" charset="2"/>
              <a:buChar char="§"/>
            </a:pPr>
            <a:endParaRPr lang="en-US" sz="1400" dirty="0" smtClean="0">
              <a:latin typeface="Arial Narrow" panose="020B0606020202030204" pitchFamily="34" charset="0"/>
            </a:endParaRPr>
          </a:p>
          <a:p>
            <a:pPr>
              <a:buFont typeface="Wingdings" panose="05000000000000000000" pitchFamily="2" charset="2"/>
              <a:buChar char="§"/>
            </a:pPr>
            <a:endParaRPr lang="en-US" sz="1400" dirty="0">
              <a:latin typeface="Arial Narrow" panose="020B0606020202030204" pitchFamily="34" charset="0"/>
            </a:endParaRPr>
          </a:p>
        </p:txBody>
      </p:sp>
      <p:sp>
        <p:nvSpPr>
          <p:cNvPr id="4" name="Title 3"/>
          <p:cNvSpPr>
            <a:spLocks noGrp="1"/>
          </p:cNvSpPr>
          <p:nvPr>
            <p:ph type="title"/>
          </p:nvPr>
        </p:nvSpPr>
        <p:spPr/>
        <p:txBody>
          <a:bodyPr vert="horz" lIns="91440" tIns="45720" rIns="91440" bIns="45720" rtlCol="0" anchor="ctr">
            <a:noAutofit/>
          </a:bodyPr>
          <a:lstStyle/>
          <a:p>
            <a:pPr algn="l"/>
            <a:r>
              <a:rPr lang="en-US" sz="2800" dirty="0"/>
              <a:t>OIT Service Desk &amp; Operational security </a:t>
            </a:r>
            <a:r>
              <a:rPr lang="en-US" sz="2800" dirty="0" smtClean="0"/>
              <a:t>(</a:t>
            </a:r>
            <a:r>
              <a:rPr lang="en-US" sz="2800" dirty="0" err="1" smtClean="0"/>
              <a:t>opsec</a:t>
            </a:r>
            <a:r>
              <a:rPr lang="en-US" sz="2800" dirty="0" smtClean="0"/>
              <a:t>)</a:t>
            </a:r>
            <a:endParaRPr lang="en-US" sz="2800" dirty="0"/>
          </a:p>
        </p:txBody>
      </p:sp>
    </p:spTree>
    <p:extLst>
      <p:ext uri="{BB962C8B-B14F-4D97-AF65-F5344CB8AC3E}">
        <p14:creationId xmlns:p14="http://schemas.microsoft.com/office/powerpoint/2010/main" val="31435260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21265" y="1524000"/>
            <a:ext cx="9144000" cy="5257800"/>
          </a:xfrm>
        </p:spPr>
        <p:txBody>
          <a:bodyPr>
            <a:noAutofit/>
          </a:bodyPr>
          <a:lstStyle/>
          <a:p>
            <a:pPr marL="377190" indent="-285750">
              <a:buFont typeface="Wingdings" panose="05000000000000000000" pitchFamily="2" charset="2"/>
              <a:buChar char="§"/>
            </a:pPr>
            <a:r>
              <a:rPr lang="en-US" sz="1400" dirty="0" err="1" smtClean="0">
                <a:latin typeface="Arial Narrow" panose="020B0606020202030204" pitchFamily="34" charset="0"/>
              </a:rPr>
              <a:t>OpSec</a:t>
            </a:r>
            <a:r>
              <a:rPr lang="en-US" sz="1400" dirty="0" smtClean="0">
                <a:latin typeface="Arial Narrow" panose="020B0606020202030204" pitchFamily="34" charset="0"/>
              </a:rPr>
              <a:t> will Route the Alloy Ticket to DSB for Execution of Account Creation Process</a:t>
            </a:r>
          </a:p>
          <a:p>
            <a:pPr marL="377190" indent="-285750">
              <a:buFont typeface="Wingdings" panose="05000000000000000000" pitchFamily="2" charset="2"/>
              <a:buChar char="§"/>
            </a:pPr>
            <a:r>
              <a:rPr lang="en-US" sz="1400" dirty="0" smtClean="0">
                <a:latin typeface="Arial Narrow" panose="020B0606020202030204" pitchFamily="34" charset="0"/>
              </a:rPr>
              <a:t>OIT Service Desk Personnel will Create the Account and Assign Permissions Designated on the Approved Alloy Ticket</a:t>
            </a:r>
          </a:p>
          <a:p>
            <a:pPr marL="377190" indent="-285750">
              <a:buFont typeface="Wingdings" panose="05000000000000000000" pitchFamily="2" charset="2"/>
              <a:buChar char="§"/>
            </a:pPr>
            <a:r>
              <a:rPr lang="en-US" sz="1400" dirty="0" smtClean="0">
                <a:latin typeface="Arial Narrow" panose="020B0606020202030204" pitchFamily="34" charset="0"/>
              </a:rPr>
              <a:t>Account Creation will Involve a Minimum of a 4-Hour Waiting Period to Permit Replication of  Information to the USDA E-Mail System </a:t>
            </a:r>
          </a:p>
          <a:p>
            <a:pPr marL="377190" indent="-285750">
              <a:buFont typeface="Wingdings" panose="05000000000000000000" pitchFamily="2" charset="2"/>
              <a:buChar char="§"/>
            </a:pPr>
            <a:r>
              <a:rPr lang="en-US" sz="1400" dirty="0" smtClean="0">
                <a:latin typeface="Arial Narrow" panose="020B0606020202030204" pitchFamily="34" charset="0"/>
              </a:rPr>
              <a:t>OIT Service Desk Personnel will Provision and Install Computer Hardware Resource Either for Pickup by the Contractor Employee, or at the Contractor Employee’s Onsite Workspace</a:t>
            </a:r>
          </a:p>
          <a:p>
            <a:pPr marL="377190" indent="-285750">
              <a:buFont typeface="Wingdings" panose="05000000000000000000" pitchFamily="2" charset="2"/>
              <a:buChar char="§"/>
            </a:pPr>
            <a:r>
              <a:rPr lang="en-US" sz="1400" dirty="0" smtClean="0">
                <a:latin typeface="Arial Narrow" panose="020B0606020202030204" pitchFamily="34" charset="0"/>
              </a:rPr>
              <a:t>OIT Service Desk Personnel will Contact the Contractor Employee to Make Arrangements for Hardware Pickup and/or Provide Login Credentials and Assist with First Login</a:t>
            </a:r>
          </a:p>
          <a:p>
            <a:pPr marL="377190" indent="-285750">
              <a:buFont typeface="Wingdings" panose="05000000000000000000" pitchFamily="2" charset="2"/>
              <a:buChar char="§"/>
            </a:pPr>
            <a:r>
              <a:rPr lang="en-US" sz="1400" dirty="0" smtClean="0">
                <a:latin typeface="Arial Narrow" panose="020B0606020202030204" pitchFamily="34" charset="0"/>
              </a:rPr>
              <a:t>OIT Service Desk Personnel will Annotate the Alloy Ticket as Having Had the Work Completed Successfully, and will Route the Completed Alloy Ticket to Information Security</a:t>
            </a:r>
          </a:p>
          <a:p>
            <a:pPr marL="377190" indent="-285750">
              <a:buFont typeface="Wingdings" panose="05000000000000000000" pitchFamily="2" charset="2"/>
              <a:buChar char="§"/>
            </a:pPr>
            <a:r>
              <a:rPr lang="en-US" sz="1400" dirty="0" smtClean="0">
                <a:latin typeface="Arial Narrow" panose="020B0606020202030204" pitchFamily="34" charset="0"/>
              </a:rPr>
              <a:t>Information Security Personnel will Perform Internal Processes Related to the Retention and Documentation of the Forms for Audit Purposes</a:t>
            </a:r>
          </a:p>
          <a:p>
            <a:pPr marL="377190" indent="-285750">
              <a:buFont typeface="Wingdings" panose="05000000000000000000" pitchFamily="2" charset="2"/>
              <a:buChar char="§"/>
            </a:pPr>
            <a:r>
              <a:rPr lang="en-US" sz="1400" dirty="0" smtClean="0">
                <a:latin typeface="Arial Narrow" panose="020B0606020202030204" pitchFamily="34" charset="0"/>
              </a:rPr>
              <a:t>Information Security Personnel will Change the Status of the Alloy Ticket to “Closed”</a:t>
            </a:r>
          </a:p>
          <a:p>
            <a:pPr marL="377190" indent="-285750">
              <a:buFont typeface="Wingdings" panose="05000000000000000000" pitchFamily="2" charset="2"/>
              <a:buChar char="§"/>
            </a:pPr>
            <a:r>
              <a:rPr lang="en-US" sz="1400" dirty="0" err="1" smtClean="0">
                <a:latin typeface="Arial Narrow" panose="020B0606020202030204" pitchFamily="34" charset="0"/>
              </a:rPr>
              <a:t>OpSec</a:t>
            </a:r>
            <a:r>
              <a:rPr lang="en-US" sz="1400" dirty="0" smtClean="0">
                <a:latin typeface="Arial Narrow" panose="020B0606020202030204" pitchFamily="34" charset="0"/>
              </a:rPr>
              <a:t> will Perform Post-Creation Processing on the User Account, Including Field Validation and make Adjustments as Required</a:t>
            </a:r>
          </a:p>
          <a:p>
            <a:pPr marL="91440" indent="0">
              <a:buNone/>
            </a:pPr>
            <a:endParaRPr lang="en-US" sz="1400" dirty="0" smtClean="0">
              <a:latin typeface="Arial Narrow" panose="020B0606020202030204" pitchFamily="34" charset="0"/>
            </a:endParaRPr>
          </a:p>
          <a:p>
            <a:pPr marL="91440" indent="0">
              <a:buNone/>
            </a:pPr>
            <a:r>
              <a:rPr lang="en-US" sz="1600" b="1" u="sng" dirty="0" smtClean="0">
                <a:latin typeface="Arial Narrow" panose="020B0606020202030204" pitchFamily="34" charset="0"/>
              </a:rPr>
              <a:t>OFFBOARDING</a:t>
            </a:r>
            <a:endParaRPr lang="en-US" sz="1400" b="1" u="sng" dirty="0" smtClean="0">
              <a:latin typeface="Arial Narrow" panose="020B0606020202030204" pitchFamily="34" charset="0"/>
            </a:endParaRPr>
          </a:p>
          <a:p>
            <a:pPr marL="377190" indent="-285750">
              <a:buFont typeface="Wingdings" panose="05000000000000000000" pitchFamily="2" charset="2"/>
              <a:buChar char="§"/>
            </a:pPr>
            <a:r>
              <a:rPr lang="en-US" sz="1400" dirty="0" smtClean="0">
                <a:latin typeface="Arial Narrow" panose="020B0606020202030204" pitchFamily="34" charset="0"/>
              </a:rPr>
              <a:t>Signs and Dates the “FNS-774 Government Contractor’s Employee Separation Checklist” Form and Returns it to the COR</a:t>
            </a:r>
          </a:p>
          <a:p>
            <a:pPr marL="377190" indent="-285750">
              <a:buFont typeface="Wingdings" panose="05000000000000000000" pitchFamily="2" charset="2"/>
              <a:buChar char="§"/>
            </a:pPr>
            <a:r>
              <a:rPr lang="en-US" sz="1400" dirty="0" smtClean="0">
                <a:latin typeface="Arial Narrow" panose="020B0606020202030204" pitchFamily="34" charset="0"/>
              </a:rPr>
              <a:t>Receives the “FNS-774 Government Contractor’s Employee Separation Checklist” Form From the </a:t>
            </a:r>
            <a:r>
              <a:rPr lang="en-US" sz="1400" dirty="0" smtClean="0">
                <a:latin typeface="Arial Narrow" panose="020B0606020202030204" pitchFamily="34" charset="0"/>
                <a:hlinkClick r:id="rId2"/>
              </a:rPr>
              <a:t>contractoronandofboarding@fns.usda.gov</a:t>
            </a:r>
            <a:r>
              <a:rPr lang="en-US" sz="1400" dirty="0" smtClean="0">
                <a:latin typeface="Arial Narrow" panose="020B0606020202030204" pitchFamily="34" charset="0"/>
              </a:rPr>
              <a:t> E-mail Account and Removes Subject From the System.</a:t>
            </a:r>
          </a:p>
          <a:p>
            <a:pPr marL="365760" lvl="1" indent="0">
              <a:buNone/>
            </a:pPr>
            <a:r>
              <a:rPr lang="en-US" sz="1400" dirty="0" smtClean="0">
                <a:latin typeface="Arial Narrow" panose="020B0606020202030204" pitchFamily="34" charset="0"/>
              </a:rPr>
              <a:t>   </a:t>
            </a:r>
            <a:endParaRPr lang="en-US" sz="1400" dirty="0">
              <a:latin typeface="Arial Narrow" panose="020B0606020202030204" pitchFamily="34" charset="0"/>
            </a:endParaRPr>
          </a:p>
        </p:txBody>
      </p:sp>
      <p:sp>
        <p:nvSpPr>
          <p:cNvPr id="4" name="Title 3"/>
          <p:cNvSpPr>
            <a:spLocks noGrp="1"/>
          </p:cNvSpPr>
          <p:nvPr>
            <p:ph type="title"/>
          </p:nvPr>
        </p:nvSpPr>
        <p:spPr/>
        <p:txBody>
          <a:bodyPr vert="horz" lIns="91440" tIns="45720" rIns="91440" bIns="45720" rtlCol="0" anchor="ctr">
            <a:noAutofit/>
          </a:bodyPr>
          <a:lstStyle/>
          <a:p>
            <a:pPr algn="l"/>
            <a:r>
              <a:rPr lang="en-US" sz="2800" dirty="0"/>
              <a:t>OIT service desk &amp; operational security </a:t>
            </a:r>
          </a:p>
        </p:txBody>
      </p:sp>
    </p:spTree>
    <p:extLst>
      <p:ext uri="{BB962C8B-B14F-4D97-AF65-F5344CB8AC3E}">
        <p14:creationId xmlns:p14="http://schemas.microsoft.com/office/powerpoint/2010/main" val="2821302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228600" y="1676400"/>
            <a:ext cx="8458200" cy="4450080"/>
          </a:xfrm>
        </p:spPr>
        <p:txBody>
          <a:bodyPr>
            <a:noAutofit/>
          </a:bodyPr>
          <a:lstStyle/>
          <a:p>
            <a:pPr marL="45720" indent="0">
              <a:buNone/>
            </a:pPr>
            <a:r>
              <a:rPr lang="en-US" sz="1600" b="1" u="sng" dirty="0" smtClean="0">
                <a:latin typeface="Arial Narrow" panose="020B0606020202030204" pitchFamily="34" charset="0"/>
              </a:rPr>
              <a:t>ONBOARDING</a:t>
            </a:r>
            <a:endParaRPr lang="en-US" sz="1400" b="1" u="sng" dirty="0">
              <a:latin typeface="Arial Narrow" panose="020B0606020202030204" pitchFamily="34" charset="0"/>
            </a:endParaRPr>
          </a:p>
          <a:p>
            <a:r>
              <a:rPr lang="en-US" sz="1400" dirty="0" smtClean="0">
                <a:latin typeface="Arial Narrow" panose="020B0606020202030204" pitchFamily="34" charset="0"/>
              </a:rPr>
              <a:t>Receives Completed “FNS-814 FNS Visitor Badge Request Form” from COR and Issue Temporary Badge</a:t>
            </a:r>
          </a:p>
          <a:p>
            <a:r>
              <a:rPr lang="en-US" sz="1400" dirty="0" smtClean="0">
                <a:latin typeface="Arial Narrow" panose="020B0606020202030204" pitchFamily="34" charset="0"/>
              </a:rPr>
              <a:t>Receives Completed “FNS-722 Request for Activation of LincPass ID, Temporary Card, Or Setec Card” From COR </a:t>
            </a:r>
            <a:r>
              <a:rPr lang="en-US" sz="1400" dirty="0" smtClean="0">
                <a:solidFill>
                  <a:schemeClr val="tx1"/>
                </a:solidFill>
                <a:latin typeface="Arial Narrow" panose="020B0606020202030204" pitchFamily="34" charset="0"/>
              </a:rPr>
              <a:t>(NOTE:  Must Receive Original Signed Form)</a:t>
            </a:r>
            <a:endParaRPr lang="en-US" sz="1400" dirty="0" smtClean="0">
              <a:solidFill>
                <a:srgbClr val="FF0000"/>
              </a:solidFill>
              <a:latin typeface="Arial Narrow" panose="020B0606020202030204" pitchFamily="34" charset="0"/>
            </a:endParaRPr>
          </a:p>
          <a:p>
            <a:endParaRPr lang="en-US" sz="1400" dirty="0" smtClean="0">
              <a:latin typeface="Arial Narrow" panose="020B0606020202030204" pitchFamily="34" charset="0"/>
            </a:endParaRPr>
          </a:p>
          <a:p>
            <a:pPr marL="45720" indent="0">
              <a:buNone/>
            </a:pPr>
            <a:r>
              <a:rPr lang="en-US" sz="1600" b="1" u="sng" dirty="0" smtClean="0">
                <a:latin typeface="Arial Narrow" panose="020B0606020202030204" pitchFamily="34" charset="0"/>
              </a:rPr>
              <a:t>OFFBOARDING</a:t>
            </a:r>
            <a:endParaRPr lang="en-US" sz="1400" b="1" u="sng" dirty="0">
              <a:latin typeface="Arial Narrow" panose="020B0606020202030204" pitchFamily="34" charset="0"/>
            </a:endParaRPr>
          </a:p>
          <a:p>
            <a:r>
              <a:rPr lang="en-US" sz="1400" dirty="0" smtClean="0">
                <a:latin typeface="Arial Narrow" panose="020B0606020202030204" pitchFamily="34" charset="0"/>
              </a:rPr>
              <a:t>Receives Completed “FNS-774 Government Contractor’s Employee Separation Checklist” Form From the </a:t>
            </a:r>
            <a:r>
              <a:rPr lang="en-US" sz="1400" dirty="0" smtClean="0">
                <a:latin typeface="Arial Narrow" panose="020B0606020202030204" pitchFamily="34" charset="0"/>
                <a:hlinkClick r:id="rId3"/>
              </a:rPr>
              <a:t>Contractoronandoffboarding@fns.usda.gov</a:t>
            </a:r>
            <a:r>
              <a:rPr lang="en-US" sz="1400" dirty="0" smtClean="0">
                <a:latin typeface="Arial Narrow" panose="020B0606020202030204" pitchFamily="34" charset="0"/>
              </a:rPr>
              <a:t> E-mail Account and Removes the Subject From the System.</a:t>
            </a:r>
            <a:endParaRPr lang="en-US" sz="1400" dirty="0">
              <a:latin typeface="Arial Narrow" panose="020B0606020202030204" pitchFamily="34" charset="0"/>
            </a:endParaRPr>
          </a:p>
        </p:txBody>
      </p:sp>
      <p:sp>
        <p:nvSpPr>
          <p:cNvPr id="4" name="Title 3"/>
          <p:cNvSpPr>
            <a:spLocks noGrp="1"/>
          </p:cNvSpPr>
          <p:nvPr>
            <p:ph type="title"/>
          </p:nvPr>
        </p:nvSpPr>
        <p:spPr/>
        <p:txBody>
          <a:bodyPr vert="horz" lIns="91440" tIns="45720" rIns="91440" bIns="45720" rtlCol="0" anchor="ctr">
            <a:noAutofit/>
          </a:bodyPr>
          <a:lstStyle/>
          <a:p>
            <a:pPr algn="l"/>
            <a:r>
              <a:rPr lang="en-US" sz="2800" dirty="0"/>
              <a:t>Physical security </a:t>
            </a:r>
          </a:p>
        </p:txBody>
      </p:sp>
    </p:spTree>
    <p:extLst>
      <p:ext uri="{BB962C8B-B14F-4D97-AF65-F5344CB8AC3E}">
        <p14:creationId xmlns:p14="http://schemas.microsoft.com/office/powerpoint/2010/main" val="3261413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228600" y="1719072"/>
            <a:ext cx="8686800" cy="4407408"/>
          </a:xfrm>
        </p:spPr>
        <p:txBody>
          <a:bodyPr>
            <a:noAutofit/>
          </a:bodyPr>
          <a:lstStyle/>
          <a:p>
            <a:pPr marL="45720" indent="0">
              <a:buNone/>
            </a:pPr>
            <a:r>
              <a:rPr lang="en-US" sz="1600" b="1" u="sng" dirty="0" smtClean="0">
                <a:latin typeface="Arial Narrow" panose="020B0606020202030204" pitchFamily="34" charset="0"/>
              </a:rPr>
              <a:t>ONBOARDING</a:t>
            </a:r>
            <a:endParaRPr lang="en-US" sz="1400" b="1" u="sng" dirty="0" smtClean="0">
              <a:latin typeface="Arial Narrow" panose="020B0606020202030204" pitchFamily="34" charset="0"/>
            </a:endParaRPr>
          </a:p>
          <a:p>
            <a:r>
              <a:rPr lang="en-US" sz="1400" dirty="0" smtClean="0">
                <a:latin typeface="Arial Narrow" panose="020B0606020202030204" pitchFamily="34" charset="0"/>
              </a:rPr>
              <a:t>Department Regulation (DR) 3099-001, Records Management Policy for Departing Employees, Contractors, Volunteers and Political Appointees Restricts What Can be Removed From the Agency.</a:t>
            </a:r>
          </a:p>
          <a:p>
            <a:r>
              <a:rPr lang="en-US" sz="1400" dirty="0" smtClean="0">
                <a:latin typeface="Arial Narrow" panose="020B0606020202030204" pitchFamily="34" charset="0"/>
              </a:rPr>
              <a:t>All Employees, Contractors, Volunteers and Political  Appointees Must Complete and Sign the USDA “AD-3001 USDA, FNS, Documentary Materials Removal/Non-Removal Certification and Non-Disclosure Agreement,” and Obtain Their Supervisor’s, COR, </a:t>
            </a:r>
            <a:r>
              <a:rPr lang="en-US" sz="1400" dirty="0">
                <a:latin typeface="Arial Narrow" panose="020B0606020202030204" pitchFamily="34" charset="0"/>
              </a:rPr>
              <a:t>o</a:t>
            </a:r>
            <a:r>
              <a:rPr lang="en-US" sz="1400" dirty="0" smtClean="0">
                <a:latin typeface="Arial Narrow" panose="020B0606020202030204" pitchFamily="34" charset="0"/>
              </a:rPr>
              <a:t>r Volunteer Coordinator’s Signature, REGARDLESS of Whether or not They Desire to Remove Material From the Agency.  The Form is Available in the FNCS E-Library and the </a:t>
            </a:r>
            <a:r>
              <a:rPr lang="en-US" sz="1400" dirty="0">
                <a:latin typeface="Arial Narrow" panose="020B0606020202030204" pitchFamily="34" charset="0"/>
              </a:rPr>
              <a:t>F</a:t>
            </a:r>
            <a:r>
              <a:rPr lang="en-US" sz="1400" dirty="0" smtClean="0">
                <a:latin typeface="Arial Narrow" panose="020B0606020202030204" pitchFamily="34" charset="0"/>
              </a:rPr>
              <a:t>ollowing Link at:  </a:t>
            </a:r>
            <a:r>
              <a:rPr lang="en-US" sz="1400" dirty="0" smtClean="0">
                <a:latin typeface="Arial Narrow" panose="020B0606020202030204" pitchFamily="34" charset="0"/>
                <a:hlinkClick r:id="rId2"/>
              </a:rPr>
              <a:t>http://fncs/apps/elibrary/EForms/AD-3001.pdf</a:t>
            </a:r>
            <a:r>
              <a:rPr lang="en-US" sz="1400" dirty="0" smtClean="0">
                <a:latin typeface="Arial Narrow" panose="020B0606020202030204" pitchFamily="34" charset="0"/>
              </a:rPr>
              <a:t>.</a:t>
            </a:r>
            <a:endParaRPr lang="en-US" sz="1400" dirty="0">
              <a:latin typeface="Arial Narrow" panose="020B0606020202030204" pitchFamily="34" charset="0"/>
            </a:endParaRPr>
          </a:p>
          <a:p>
            <a:r>
              <a:rPr lang="en-US" sz="1400" dirty="0" smtClean="0">
                <a:latin typeface="Arial Narrow" panose="020B0606020202030204" pitchFamily="34" charset="0"/>
              </a:rPr>
              <a:t>Receives Signed AD-3001 Form From the COR.</a:t>
            </a:r>
          </a:p>
          <a:p>
            <a:pPr marL="45720" indent="0">
              <a:buNone/>
            </a:pPr>
            <a:endParaRPr lang="en-US" sz="1400" dirty="0" smtClean="0">
              <a:latin typeface="Arial Narrow" panose="020B0606020202030204" pitchFamily="34" charset="0"/>
            </a:endParaRPr>
          </a:p>
          <a:p>
            <a:pPr marL="45720" indent="0">
              <a:buNone/>
            </a:pPr>
            <a:r>
              <a:rPr lang="en-US" sz="1600" b="1" u="sng" dirty="0" smtClean="0">
                <a:latin typeface="Arial Narrow" panose="020B0606020202030204" pitchFamily="34" charset="0"/>
              </a:rPr>
              <a:t>OFFBOARDING</a:t>
            </a:r>
            <a:endParaRPr lang="en-US" sz="1400" b="1" u="sng" dirty="0">
              <a:latin typeface="Arial Narrow" panose="020B0606020202030204" pitchFamily="34" charset="0"/>
            </a:endParaRPr>
          </a:p>
          <a:p>
            <a:r>
              <a:rPr lang="en-US" sz="1400" dirty="0" smtClean="0">
                <a:latin typeface="Arial Narrow" panose="020B0606020202030204" pitchFamily="34" charset="0"/>
              </a:rPr>
              <a:t>Receives the signed “FNS-774 Government Contractor’s Employee Separation Checklist” Form from the </a:t>
            </a:r>
            <a:r>
              <a:rPr lang="en-US" sz="1400" dirty="0" smtClean="0">
                <a:latin typeface="Arial Narrow" panose="020B0606020202030204" pitchFamily="34" charset="0"/>
                <a:hlinkClick r:id="rId3"/>
              </a:rPr>
              <a:t>Contractoronandoffboarding@fns.usda.gov</a:t>
            </a:r>
            <a:r>
              <a:rPr lang="en-US" sz="1400" dirty="0" smtClean="0">
                <a:latin typeface="Arial Narrow" panose="020B0606020202030204" pitchFamily="34" charset="0"/>
              </a:rPr>
              <a:t> E-mail Account and Removes the Subject From the System.  Retains Form For Record Purposes.</a:t>
            </a:r>
            <a:endParaRPr lang="en-US" sz="1400" dirty="0">
              <a:latin typeface="Arial Narrow" panose="020B0606020202030204" pitchFamily="34" charset="0"/>
            </a:endParaRPr>
          </a:p>
        </p:txBody>
      </p:sp>
      <p:sp>
        <p:nvSpPr>
          <p:cNvPr id="4" name="Title 3"/>
          <p:cNvSpPr>
            <a:spLocks noGrp="1"/>
          </p:cNvSpPr>
          <p:nvPr>
            <p:ph type="title"/>
          </p:nvPr>
        </p:nvSpPr>
        <p:spPr/>
        <p:txBody>
          <a:bodyPr vert="horz" lIns="91440" tIns="45720" rIns="91440" bIns="45720" rtlCol="0" anchor="ctr">
            <a:noAutofit/>
          </a:bodyPr>
          <a:lstStyle/>
          <a:p>
            <a:pPr algn="l"/>
            <a:r>
              <a:rPr lang="en-US" sz="2800" dirty="0"/>
              <a:t>Information Management Office (IMO)</a:t>
            </a:r>
            <a:br>
              <a:rPr lang="en-US" sz="2800" dirty="0"/>
            </a:br>
            <a:endParaRPr lang="en-US" sz="2800" dirty="0"/>
          </a:p>
        </p:txBody>
      </p:sp>
    </p:spTree>
    <p:extLst>
      <p:ext uri="{BB962C8B-B14F-4D97-AF65-F5344CB8AC3E}">
        <p14:creationId xmlns:p14="http://schemas.microsoft.com/office/powerpoint/2010/main" val="2155621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381000" y="1752600"/>
            <a:ext cx="8305800" cy="4953000"/>
          </a:xfrm>
        </p:spPr>
        <p:txBody>
          <a:bodyPr>
            <a:normAutofit fontScale="92500" lnSpcReduction="10000"/>
          </a:bodyPr>
          <a:lstStyle/>
          <a:p>
            <a:pPr marL="45720" indent="0">
              <a:buNone/>
            </a:pPr>
            <a:r>
              <a:rPr lang="en-US" sz="1400" dirty="0" smtClean="0"/>
              <a:t>This page highlights the signature of ___________(NAME), _____________(TITIE).  Please note that the signature of the ___________(TITLE) herein constitutes approval for use.</a:t>
            </a:r>
          </a:p>
          <a:p>
            <a:endParaRPr lang="en-US" sz="1400" dirty="0"/>
          </a:p>
          <a:p>
            <a:pPr marL="45720" indent="0">
              <a:buNone/>
            </a:pPr>
            <a:r>
              <a:rPr lang="en-US" sz="1400" dirty="0" smtClean="0"/>
              <a:t>If you have any questions or comments regarding this CONTRACTOR ON &amp; OFF BOARDING PROCEDURES MANUAL, please direct them to the author using the point of contact specified below.</a:t>
            </a:r>
          </a:p>
          <a:p>
            <a:endParaRPr lang="en-US" sz="1400" dirty="0" smtClean="0"/>
          </a:p>
          <a:p>
            <a:pPr marL="45720" indent="0">
              <a:buNone/>
            </a:pPr>
            <a:endParaRPr lang="en-US" sz="1400" dirty="0" smtClean="0"/>
          </a:p>
          <a:p>
            <a:pPr marL="45720" indent="0">
              <a:buNone/>
            </a:pPr>
            <a:endParaRPr lang="en-US" sz="1400" dirty="0" smtClean="0"/>
          </a:p>
          <a:p>
            <a:pPr marL="45720" indent="0">
              <a:buNone/>
            </a:pPr>
            <a:endParaRPr lang="en-US" sz="1400" dirty="0" smtClean="0"/>
          </a:p>
          <a:p>
            <a:pPr marL="45720" indent="0">
              <a:buNone/>
            </a:pPr>
            <a:endParaRPr lang="en-US" sz="1400" dirty="0"/>
          </a:p>
          <a:p>
            <a:pPr marL="45720" indent="0">
              <a:buNone/>
            </a:pPr>
            <a:endParaRPr lang="en-US" sz="1400" dirty="0" smtClean="0"/>
          </a:p>
          <a:p>
            <a:pPr marL="45720" indent="0">
              <a:buNone/>
            </a:pPr>
            <a:endParaRPr lang="en-US" sz="1400" dirty="0"/>
          </a:p>
          <a:p>
            <a:pPr marL="45720" indent="0">
              <a:buNone/>
            </a:pPr>
            <a:endParaRPr lang="en-US" sz="1400" dirty="0" smtClean="0"/>
          </a:p>
          <a:p>
            <a:pPr marL="45720" indent="0">
              <a:buNone/>
            </a:pPr>
            <a:r>
              <a:rPr lang="en-US" sz="1400" dirty="0"/>
              <a:t> </a:t>
            </a:r>
            <a:r>
              <a:rPr lang="en-US" sz="1400" dirty="0" smtClean="0"/>
              <a:t>   </a:t>
            </a:r>
          </a:p>
          <a:p>
            <a:pPr marL="45720" indent="0">
              <a:buNone/>
            </a:pPr>
            <a:r>
              <a:rPr lang="en-US" sz="1400" dirty="0" smtClean="0"/>
              <a:t>   ________________________________</a:t>
            </a:r>
          </a:p>
          <a:p>
            <a:pPr marL="45720" indent="0">
              <a:buNone/>
            </a:pPr>
            <a:r>
              <a:rPr lang="en-US" sz="1400" dirty="0"/>
              <a:t> </a:t>
            </a:r>
            <a:r>
              <a:rPr lang="en-US" sz="1400" dirty="0" smtClean="0"/>
              <a:t>   (SIGNATURE, AUTHORIZING OFFICIAL)</a:t>
            </a:r>
            <a:endParaRPr lang="en-US" sz="1400" dirty="0"/>
          </a:p>
          <a:p>
            <a:pPr marL="45720" indent="0">
              <a:buNone/>
            </a:pPr>
            <a:endParaRPr lang="en-US" sz="1400" dirty="0" smtClean="0"/>
          </a:p>
          <a:p>
            <a:pPr marL="45720" indent="0">
              <a:buNone/>
            </a:pPr>
            <a:r>
              <a:rPr lang="en-US" sz="1400" dirty="0" smtClean="0"/>
              <a:t>    ________________________________ </a:t>
            </a:r>
          </a:p>
          <a:p>
            <a:pPr marL="45720" indent="0">
              <a:buNone/>
            </a:pPr>
            <a:r>
              <a:rPr lang="en-US" sz="1400" dirty="0"/>
              <a:t> </a:t>
            </a:r>
            <a:r>
              <a:rPr lang="en-US" sz="1400" dirty="0" smtClean="0"/>
              <a:t>   (TITLE)</a:t>
            </a:r>
          </a:p>
          <a:p>
            <a:pPr marL="45720" indent="0">
              <a:buNone/>
            </a:pPr>
            <a:r>
              <a:rPr lang="en-US" sz="1400" dirty="0"/>
              <a:t> </a:t>
            </a:r>
            <a:r>
              <a:rPr lang="en-US" sz="1400" dirty="0" smtClean="0"/>
              <a:t>   United States Department of Agriculture (USDA)</a:t>
            </a:r>
          </a:p>
          <a:p>
            <a:pPr marL="45720" indent="0">
              <a:buNone/>
            </a:pPr>
            <a:r>
              <a:rPr lang="en-US" sz="1400" dirty="0"/>
              <a:t> </a:t>
            </a:r>
            <a:r>
              <a:rPr lang="en-US" sz="1400" dirty="0" smtClean="0"/>
              <a:t>   Food, Nutrition and Consumer Services (FNCS)</a:t>
            </a:r>
            <a:endParaRPr lang="en-US" sz="1400" dirty="0"/>
          </a:p>
          <a:p>
            <a:pPr marL="45720" indent="0">
              <a:buNone/>
            </a:pPr>
            <a:endParaRPr lang="en-US" sz="1400" dirty="0"/>
          </a:p>
        </p:txBody>
      </p:sp>
      <p:sp>
        <p:nvSpPr>
          <p:cNvPr id="4" name="Title 3"/>
          <p:cNvSpPr>
            <a:spLocks noGrp="1"/>
          </p:cNvSpPr>
          <p:nvPr>
            <p:ph type="title"/>
          </p:nvPr>
        </p:nvSpPr>
        <p:spPr>
          <a:xfrm>
            <a:off x="381000" y="342900"/>
            <a:ext cx="8381259" cy="838200"/>
          </a:xfrm>
        </p:spPr>
        <p:txBody>
          <a:bodyPr/>
          <a:lstStyle/>
          <a:p>
            <a:pPr algn="l"/>
            <a:r>
              <a:rPr lang="en-US" sz="2800" dirty="0" err="1" smtClean="0"/>
              <a:t>Usda</a:t>
            </a:r>
            <a:r>
              <a:rPr lang="en-US" sz="2800" dirty="0" smtClean="0"/>
              <a:t>/</a:t>
            </a:r>
            <a:r>
              <a:rPr lang="en-US" sz="2800" dirty="0" err="1" smtClean="0"/>
              <a:t>fncs</a:t>
            </a:r>
            <a:r>
              <a:rPr lang="en-US" sz="2800" dirty="0" smtClean="0"/>
              <a:t>/contractor (CTR) on &amp; off boarding procedures manual</a:t>
            </a:r>
            <a:endParaRPr lang="en-US" sz="2800" dirty="0"/>
          </a:p>
        </p:txBody>
      </p:sp>
      <p:graphicFrame>
        <p:nvGraphicFramePr>
          <p:cNvPr id="7" name="Table 6"/>
          <p:cNvGraphicFramePr>
            <a:graphicFrameLocks noGrp="1"/>
          </p:cNvGraphicFramePr>
          <p:nvPr>
            <p:extLst>
              <p:ext uri="{D42A27DB-BD31-4B8C-83A1-F6EECF244321}">
                <p14:modId xmlns:p14="http://schemas.microsoft.com/office/powerpoint/2010/main" val="2365232769"/>
              </p:ext>
            </p:extLst>
          </p:nvPr>
        </p:nvGraphicFramePr>
        <p:xfrm>
          <a:off x="1142999" y="3352800"/>
          <a:ext cx="6400800" cy="76200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tblGrid>
              <a:tr h="137160">
                <a:tc>
                  <a:txBody>
                    <a:bodyPr/>
                    <a:lstStyle/>
                    <a:p>
                      <a:r>
                        <a:rPr lang="en-US" sz="1400" dirty="0" smtClean="0"/>
                        <a:t>FNCS </a:t>
                      </a:r>
                      <a:r>
                        <a:rPr lang="en-US" sz="1400" baseline="0" dirty="0" smtClean="0"/>
                        <a:t> PROGRAM CONTACT</a:t>
                      </a:r>
                      <a:endParaRPr lang="en-US" sz="1400" dirty="0"/>
                    </a:p>
                  </a:txBody>
                  <a:tcPr/>
                </a:tc>
                <a:tc>
                  <a:txBody>
                    <a:bodyPr/>
                    <a:lstStyle/>
                    <a:p>
                      <a:r>
                        <a:rPr lang="en-US" sz="1400" dirty="0" smtClean="0"/>
                        <a:t>TELEPHONE &amp;</a:t>
                      </a:r>
                      <a:r>
                        <a:rPr lang="en-US" sz="1400" baseline="0" dirty="0" smtClean="0"/>
                        <a:t> EMAIL</a:t>
                      </a:r>
                      <a:endParaRPr lang="en-US" sz="1400" dirty="0"/>
                    </a:p>
                  </a:txBody>
                  <a:tcPr/>
                </a:tc>
                <a:extLst>
                  <a:ext uri="{0D108BD9-81ED-4DB2-BD59-A6C34878D82A}">
                    <a16:rowId xmlns:a16="http://schemas.microsoft.com/office/drawing/2014/main" val="10000"/>
                  </a:ext>
                </a:extLst>
              </a:tr>
              <a:tr h="137160">
                <a:tc>
                  <a:txBody>
                    <a:bodyPr/>
                    <a:lstStyle/>
                    <a:p>
                      <a:r>
                        <a:rPr lang="en-US" sz="1200" dirty="0" smtClean="0"/>
                        <a:t>_________________(NAME)</a:t>
                      </a:r>
                    </a:p>
                    <a:p>
                      <a:r>
                        <a:rPr lang="en-US" sz="1200" dirty="0" smtClean="0"/>
                        <a:t>_________________(TITLE)</a:t>
                      </a:r>
                      <a:endParaRPr lang="en-US" sz="1200"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764178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52401" y="1719072"/>
            <a:ext cx="8839199" cy="5062728"/>
          </a:xfrm>
        </p:spPr>
        <p:txBody>
          <a:bodyPr>
            <a:noAutofit/>
          </a:bodyPr>
          <a:lstStyle/>
          <a:p>
            <a:pPr marL="45720" indent="0">
              <a:buNone/>
            </a:pPr>
            <a:r>
              <a:rPr lang="en-US" sz="1200" b="1" dirty="0" smtClean="0">
                <a:latin typeface="Arial Narrow" panose="020B0606020202030204" pitchFamily="34" charset="0"/>
              </a:rPr>
              <a:t>FORWARD</a:t>
            </a:r>
          </a:p>
          <a:p>
            <a:pPr marL="45720" indent="0">
              <a:buNone/>
            </a:pPr>
            <a:r>
              <a:rPr lang="en-US" sz="1200" dirty="0" smtClean="0">
                <a:latin typeface="Arial Narrow" panose="020B0606020202030204" pitchFamily="34" charset="0"/>
              </a:rPr>
              <a:t>Each </a:t>
            </a:r>
            <a:r>
              <a:rPr lang="en-US" sz="1200" dirty="0">
                <a:latin typeface="Arial Narrow" panose="020B0606020202030204" pitchFamily="34" charset="0"/>
              </a:rPr>
              <a:t>COR </a:t>
            </a:r>
            <a:r>
              <a:rPr lang="en-US" sz="1200" dirty="0" smtClean="0">
                <a:latin typeface="Arial Narrow" panose="020B0606020202030204" pitchFamily="34" charset="0"/>
              </a:rPr>
              <a:t>has a </a:t>
            </a:r>
            <a:r>
              <a:rPr lang="en-US" sz="1200" dirty="0">
                <a:latin typeface="Arial Narrow" panose="020B0606020202030204" pitchFamily="34" charset="0"/>
              </a:rPr>
              <a:t>copy of the “Security Requirements” located in their </a:t>
            </a:r>
            <a:r>
              <a:rPr lang="en-US" sz="1200" dirty="0" smtClean="0">
                <a:latin typeface="Arial Narrow" panose="020B0606020202030204" pitchFamily="34" charset="0"/>
              </a:rPr>
              <a:t>contract.</a:t>
            </a:r>
            <a:r>
              <a:rPr lang="en-US" sz="1200" dirty="0">
                <a:latin typeface="Arial Narrow" panose="020B0606020202030204" pitchFamily="34" charset="0"/>
              </a:rPr>
              <a:t> </a:t>
            </a:r>
            <a:r>
              <a:rPr lang="en-US" sz="1200" dirty="0" smtClean="0">
                <a:latin typeface="Arial Narrow" panose="020B0606020202030204" pitchFamily="34" charset="0"/>
              </a:rPr>
              <a:t>They are also required </a:t>
            </a:r>
            <a:r>
              <a:rPr lang="en-US" sz="1200" dirty="0">
                <a:latin typeface="Arial Narrow" panose="020B0606020202030204" pitchFamily="34" charset="0"/>
              </a:rPr>
              <a:t>to sign a “COR Designation Letter.”  (</a:t>
            </a:r>
            <a:r>
              <a:rPr lang="en-US" sz="1200" b="1" dirty="0">
                <a:latin typeface="Arial Narrow" panose="020B0606020202030204" pitchFamily="34" charset="0"/>
              </a:rPr>
              <a:t>NOTE: </a:t>
            </a:r>
            <a:r>
              <a:rPr lang="en-US" sz="1200" b="1" dirty="0" smtClean="0">
                <a:latin typeface="Arial Narrow" panose="020B0606020202030204" pitchFamily="34" charset="0"/>
              </a:rPr>
              <a:t>This </a:t>
            </a:r>
            <a:r>
              <a:rPr lang="en-US" sz="1200" b="1" dirty="0">
                <a:latin typeface="Arial Narrow" panose="020B0606020202030204" pitchFamily="34" charset="0"/>
              </a:rPr>
              <a:t>letter </a:t>
            </a:r>
            <a:r>
              <a:rPr lang="en-US" sz="1200" b="1" dirty="0" smtClean="0">
                <a:latin typeface="Arial Narrow" panose="020B0606020202030204" pitchFamily="34" charset="0"/>
              </a:rPr>
              <a:t>is</a:t>
            </a:r>
            <a:r>
              <a:rPr lang="en-US" sz="1200" b="1" dirty="0">
                <a:latin typeface="Arial Narrow" panose="020B0606020202030204" pitchFamily="34" charset="0"/>
              </a:rPr>
              <a:t> </a:t>
            </a:r>
            <a:r>
              <a:rPr lang="en-US" sz="1200" b="1" dirty="0" smtClean="0">
                <a:latin typeface="Arial Narrow" panose="020B0606020202030204" pitchFamily="34" charset="0"/>
              </a:rPr>
              <a:t>contingent </a:t>
            </a:r>
            <a:r>
              <a:rPr lang="en-US" sz="1200" b="1" dirty="0">
                <a:latin typeface="Arial Narrow" panose="020B0606020202030204" pitchFamily="34" charset="0"/>
              </a:rPr>
              <a:t>upon how long an individual is required to work, their responsibilities and duties.</a:t>
            </a:r>
            <a:r>
              <a:rPr lang="en-US" sz="1200" dirty="0">
                <a:latin typeface="Arial Narrow" panose="020B0606020202030204" pitchFamily="34" charset="0"/>
              </a:rPr>
              <a:t>)</a:t>
            </a:r>
          </a:p>
          <a:p>
            <a:pPr marL="45720" indent="0">
              <a:buNone/>
            </a:pPr>
            <a:endParaRPr lang="en-US" sz="1200" dirty="0">
              <a:latin typeface="Arial Narrow" panose="020B0606020202030204" pitchFamily="34" charset="0"/>
            </a:endParaRPr>
          </a:p>
          <a:p>
            <a:pPr marL="45720" indent="0">
              <a:buNone/>
            </a:pPr>
            <a:r>
              <a:rPr lang="en-US" sz="1200" dirty="0">
                <a:latin typeface="Arial Narrow" panose="020B0606020202030204" pitchFamily="34" charset="0"/>
              </a:rPr>
              <a:t>If </a:t>
            </a:r>
            <a:r>
              <a:rPr lang="en-US" sz="1200" dirty="0" smtClean="0">
                <a:latin typeface="Arial Narrow" panose="020B0606020202030204" pitchFamily="34" charset="0"/>
              </a:rPr>
              <a:t>an individual </a:t>
            </a:r>
            <a:r>
              <a:rPr lang="en-US" sz="1200" dirty="0">
                <a:latin typeface="Arial Narrow" panose="020B0606020202030204" pitchFamily="34" charset="0"/>
              </a:rPr>
              <a:t>has a background investigation on file, it could take 1 to 3 days for NFC to provide a response</a:t>
            </a:r>
            <a:r>
              <a:rPr lang="en-US" sz="1200" dirty="0" smtClean="0">
                <a:latin typeface="Arial Narrow" panose="020B0606020202030204" pitchFamily="34" charset="0"/>
              </a:rPr>
              <a:t>. </a:t>
            </a:r>
            <a:r>
              <a:rPr lang="en-US" sz="1200" dirty="0">
                <a:latin typeface="Arial Narrow" panose="020B0606020202030204" pitchFamily="34" charset="0"/>
              </a:rPr>
              <a:t>If </a:t>
            </a:r>
            <a:r>
              <a:rPr lang="en-US" sz="1200" dirty="0" smtClean="0">
                <a:latin typeface="Arial Narrow" panose="020B0606020202030204" pitchFamily="34" charset="0"/>
              </a:rPr>
              <a:t>an individual </a:t>
            </a:r>
            <a:r>
              <a:rPr lang="en-US" sz="1200" dirty="0">
                <a:latin typeface="Arial Narrow" panose="020B0606020202030204" pitchFamily="34" charset="0"/>
              </a:rPr>
              <a:t>has never had a </a:t>
            </a:r>
            <a:r>
              <a:rPr lang="en-US" sz="1200" dirty="0" smtClean="0">
                <a:latin typeface="Arial Narrow" panose="020B0606020202030204" pitchFamily="34" charset="0"/>
              </a:rPr>
              <a:t>background </a:t>
            </a:r>
            <a:r>
              <a:rPr lang="en-US" sz="1200" dirty="0">
                <a:latin typeface="Arial Narrow" panose="020B0606020202030204" pitchFamily="34" charset="0"/>
              </a:rPr>
              <a:t>investigation and is requesting an MBI, it could take up to 30 days. </a:t>
            </a:r>
          </a:p>
          <a:p>
            <a:pPr marL="45720" indent="0">
              <a:buNone/>
            </a:pPr>
            <a:r>
              <a:rPr lang="en-US" sz="1200" dirty="0">
                <a:latin typeface="Arial Narrow" panose="020B0606020202030204" pitchFamily="34" charset="0"/>
              </a:rPr>
              <a:t>In general, services performed by Contractor personnel may fall within three (3) "risk" categories as described below</a:t>
            </a:r>
            <a:r>
              <a:rPr lang="en-US" sz="1200" dirty="0" smtClean="0">
                <a:latin typeface="Arial Narrow" panose="020B0606020202030204" pitchFamily="34" charset="0"/>
              </a:rPr>
              <a:t>:</a:t>
            </a:r>
          </a:p>
          <a:p>
            <a:pPr marL="45720" indent="0">
              <a:buNone/>
            </a:pPr>
            <a:r>
              <a:rPr lang="en-US" sz="1200" dirty="0">
                <a:latin typeface="Arial Narrow" panose="020B0606020202030204" pitchFamily="34" charset="0"/>
              </a:rPr>
              <a:t>          a.   </a:t>
            </a:r>
            <a:r>
              <a:rPr lang="en-US" sz="1200" b="1" dirty="0" smtClean="0">
                <a:latin typeface="Arial Narrow" panose="020B0606020202030204" pitchFamily="34" charset="0"/>
              </a:rPr>
              <a:t>High Risk (MBI):</a:t>
            </a:r>
            <a:r>
              <a:rPr lang="en-US" sz="1200" dirty="0" smtClean="0">
                <a:latin typeface="Arial Narrow" panose="020B0606020202030204" pitchFamily="34" charset="0"/>
              </a:rPr>
              <a:t> </a:t>
            </a:r>
            <a:r>
              <a:rPr lang="en-US" sz="1200" dirty="0">
                <a:latin typeface="Arial Narrow" panose="020B0606020202030204" pitchFamily="34" charset="0"/>
              </a:rPr>
              <a:t>Contract personnel with network admin </a:t>
            </a:r>
            <a:r>
              <a:rPr lang="en-US" sz="1200" dirty="0" smtClean="0">
                <a:latin typeface="Arial Narrow" panose="020B0606020202030204" pitchFamily="34" charset="0"/>
              </a:rPr>
              <a:t>rights</a:t>
            </a:r>
          </a:p>
          <a:p>
            <a:pPr marL="45720" indent="0">
              <a:buNone/>
            </a:pPr>
            <a:r>
              <a:rPr lang="en-US" sz="1200" dirty="0">
                <a:latin typeface="Arial Narrow" panose="020B0606020202030204" pitchFamily="34" charset="0"/>
              </a:rPr>
              <a:t>          </a:t>
            </a:r>
            <a:r>
              <a:rPr lang="en-US" sz="1200" dirty="0" smtClean="0">
                <a:latin typeface="Arial Narrow" panose="020B0606020202030204" pitchFamily="34" charset="0"/>
              </a:rPr>
              <a:t>b</a:t>
            </a:r>
            <a:r>
              <a:rPr lang="en-US" sz="1200" dirty="0">
                <a:latin typeface="Arial Narrow" panose="020B0606020202030204" pitchFamily="34" charset="0"/>
              </a:rPr>
              <a:t>.</a:t>
            </a:r>
            <a:r>
              <a:rPr lang="en-US" sz="1200" b="1" dirty="0">
                <a:latin typeface="Arial Narrow" panose="020B0606020202030204" pitchFamily="34" charset="0"/>
              </a:rPr>
              <a:t>   </a:t>
            </a:r>
            <a:r>
              <a:rPr lang="en-US" sz="1200" b="1" dirty="0" smtClean="0">
                <a:latin typeface="Arial Narrow" panose="020B0606020202030204" pitchFamily="34" charset="0"/>
              </a:rPr>
              <a:t>Moderate Risk (NACI)</a:t>
            </a:r>
            <a:r>
              <a:rPr lang="en-US" sz="1200" dirty="0" smtClean="0">
                <a:latin typeface="Arial Narrow" panose="020B0606020202030204" pitchFamily="34" charset="0"/>
              </a:rPr>
              <a:t>:</a:t>
            </a:r>
            <a:r>
              <a:rPr lang="en-US" sz="1200" dirty="0">
                <a:latin typeface="Arial Narrow" panose="020B0606020202030204" pitchFamily="34" charset="0"/>
              </a:rPr>
              <a:t>  All other contract personnel with access to SBU FNS data or </a:t>
            </a:r>
            <a:r>
              <a:rPr lang="en-US" sz="1200" dirty="0" smtClean="0">
                <a:latin typeface="Arial Narrow" panose="020B0606020202030204" pitchFamily="34" charset="0"/>
              </a:rPr>
              <a:t>information</a:t>
            </a:r>
            <a:endParaRPr lang="en-US" sz="1200" dirty="0">
              <a:latin typeface="Arial Narrow" panose="020B0606020202030204" pitchFamily="34" charset="0"/>
            </a:endParaRPr>
          </a:p>
          <a:p>
            <a:pPr marL="45720" indent="0">
              <a:buNone/>
            </a:pPr>
            <a:r>
              <a:rPr lang="en-US" sz="1200" dirty="0">
                <a:latin typeface="Arial Narrow" panose="020B0606020202030204" pitchFamily="34" charset="0"/>
              </a:rPr>
              <a:t>         </a:t>
            </a:r>
            <a:r>
              <a:rPr lang="en-US" sz="1200" dirty="0" smtClean="0">
                <a:latin typeface="Arial Narrow" panose="020B0606020202030204" pitchFamily="34" charset="0"/>
              </a:rPr>
              <a:t> c</a:t>
            </a:r>
            <a:r>
              <a:rPr lang="en-US" sz="1200" dirty="0">
                <a:latin typeface="Arial Narrow" panose="020B0606020202030204" pitchFamily="34" charset="0"/>
              </a:rPr>
              <a:t>.   </a:t>
            </a:r>
            <a:r>
              <a:rPr lang="en-US" sz="1200" b="1" dirty="0" smtClean="0">
                <a:latin typeface="Arial Narrow" panose="020B0606020202030204" pitchFamily="34" charset="0"/>
              </a:rPr>
              <a:t>Low Risk (Fingerprint): </a:t>
            </a:r>
            <a:r>
              <a:rPr lang="en-US" sz="1200" dirty="0">
                <a:latin typeface="Arial Narrow" panose="020B0606020202030204" pitchFamily="34" charset="0"/>
              </a:rPr>
              <a:t>Contract personnel   performing  less than 180 </a:t>
            </a:r>
            <a:r>
              <a:rPr lang="en-US" sz="1200" dirty="0" smtClean="0">
                <a:latin typeface="Arial Narrow" panose="020B0606020202030204" pitchFamily="34" charset="0"/>
              </a:rPr>
              <a:t>days</a:t>
            </a:r>
            <a:endParaRPr lang="en-US" sz="1200" dirty="0">
              <a:latin typeface="Arial Narrow" panose="020B0606020202030204" pitchFamily="34" charset="0"/>
            </a:endParaRPr>
          </a:p>
          <a:p>
            <a:pPr marL="45720" indent="0">
              <a:buNone/>
            </a:pPr>
            <a:endParaRPr lang="en-US" sz="1200" dirty="0" smtClean="0">
              <a:latin typeface="Arial Narrow" panose="020B0606020202030204" pitchFamily="34" charset="0"/>
            </a:endParaRPr>
          </a:p>
          <a:p>
            <a:pPr marL="45720" indent="0">
              <a:buNone/>
            </a:pPr>
            <a:r>
              <a:rPr lang="en-US" sz="1200" dirty="0" smtClean="0">
                <a:latin typeface="Arial Narrow" panose="020B0606020202030204" pitchFamily="34" charset="0"/>
              </a:rPr>
              <a:t>The </a:t>
            </a:r>
            <a:r>
              <a:rPr lang="en-US" sz="1200" dirty="0">
                <a:latin typeface="Arial Narrow" panose="020B0606020202030204" pitchFamily="34" charset="0"/>
              </a:rPr>
              <a:t>minimum investigative requirements are as follows</a:t>
            </a:r>
            <a:r>
              <a:rPr lang="en-US" sz="1200" dirty="0" smtClean="0">
                <a:latin typeface="Arial Narrow" panose="020B0606020202030204" pitchFamily="34" charset="0"/>
              </a:rPr>
              <a:t>:</a:t>
            </a:r>
          </a:p>
          <a:p>
            <a:pPr marL="285750" indent="-241300">
              <a:buAutoNum type="arabicPeriod"/>
            </a:pPr>
            <a:r>
              <a:rPr lang="en-US" sz="1200" b="1" u="sng" dirty="0" smtClean="0">
                <a:latin typeface="Arial Narrow" panose="020B0606020202030204" pitchFamily="34" charset="0"/>
              </a:rPr>
              <a:t>High </a:t>
            </a:r>
            <a:r>
              <a:rPr lang="en-US" sz="1200" b="1" u="sng" dirty="0">
                <a:latin typeface="Arial Narrow" panose="020B0606020202030204" pitchFamily="34" charset="0"/>
              </a:rPr>
              <a:t>Risk Positions</a:t>
            </a:r>
            <a:r>
              <a:rPr lang="en-US" sz="1200" dirty="0" smtClean="0">
                <a:latin typeface="Arial Narrow" panose="020B0606020202030204" pitchFamily="34" charset="0"/>
              </a:rPr>
              <a:t>: The </a:t>
            </a:r>
            <a:r>
              <a:rPr lang="en-US" sz="1200" dirty="0">
                <a:latin typeface="Arial Narrow" panose="020B0606020202030204" pitchFamily="34" charset="0"/>
              </a:rPr>
              <a:t>background investigation shall be an MBI (Minimum Background  </a:t>
            </a:r>
            <a:r>
              <a:rPr lang="en-US" sz="1200" dirty="0" smtClean="0">
                <a:latin typeface="Arial Narrow" panose="020B0606020202030204" pitchFamily="34" charset="0"/>
              </a:rPr>
              <a:t>          Investigation</a:t>
            </a:r>
            <a:r>
              <a:rPr lang="en-US" sz="1200" dirty="0">
                <a:latin typeface="Arial Narrow" panose="020B0606020202030204" pitchFamily="34" charset="0"/>
              </a:rPr>
              <a:t>).  The MBI includes a NACI, a face-to-face personal interview between the investigator and the subject, and telephone inquiries to selected </a:t>
            </a:r>
            <a:r>
              <a:rPr lang="en-US" sz="1200" dirty="0" smtClean="0">
                <a:latin typeface="Arial Narrow" panose="020B0606020202030204" pitchFamily="34" charset="0"/>
              </a:rPr>
              <a:t>employers.</a:t>
            </a:r>
          </a:p>
          <a:p>
            <a:pPr marL="285750" indent="-241300">
              <a:buAutoNum type="arabicPeriod"/>
            </a:pPr>
            <a:r>
              <a:rPr lang="en-US" sz="1200" b="1" u="sng" dirty="0" smtClean="0">
                <a:latin typeface="Arial Narrow" panose="020B0606020202030204" pitchFamily="34" charset="0"/>
              </a:rPr>
              <a:t>Moderate Risk Positions:  </a:t>
            </a:r>
            <a:r>
              <a:rPr lang="en-US" sz="1200" dirty="0" smtClean="0">
                <a:latin typeface="Arial Narrow" panose="020B0606020202030204" pitchFamily="34" charset="0"/>
              </a:rPr>
              <a:t>The </a:t>
            </a:r>
            <a:r>
              <a:rPr lang="en-US" sz="1200" dirty="0">
                <a:latin typeface="Arial Narrow" panose="020B0606020202030204" pitchFamily="34" charset="0"/>
              </a:rPr>
              <a:t>background investigation shall be a NACI (National Agency  Check and Inquiries).  The NACI consists of a NAC, written inquiries and record searches covering specific areas of a subject’s background during the past 5 </a:t>
            </a:r>
            <a:r>
              <a:rPr lang="en-US" sz="1200" dirty="0" smtClean="0">
                <a:latin typeface="Arial Narrow" panose="020B0606020202030204" pitchFamily="34" charset="0"/>
              </a:rPr>
              <a:t>years</a:t>
            </a:r>
          </a:p>
          <a:p>
            <a:pPr marL="285750" indent="-241300">
              <a:buAutoNum type="arabicPeriod"/>
            </a:pPr>
            <a:r>
              <a:rPr lang="en-US" sz="1200" b="1" u="sng" dirty="0" smtClean="0">
                <a:latin typeface="Arial Narrow" panose="020B0606020202030204" pitchFamily="34" charset="0"/>
              </a:rPr>
              <a:t>Low </a:t>
            </a:r>
            <a:r>
              <a:rPr lang="en-US" sz="1200" b="1" u="sng" dirty="0">
                <a:latin typeface="Arial Narrow" panose="020B0606020202030204" pitchFamily="34" charset="0"/>
              </a:rPr>
              <a:t>Risk </a:t>
            </a:r>
            <a:r>
              <a:rPr lang="en-US" sz="1200" b="1" u="sng" dirty="0" smtClean="0">
                <a:latin typeface="Arial Narrow" panose="020B0606020202030204" pitchFamily="34" charset="0"/>
              </a:rPr>
              <a:t>Positions:  </a:t>
            </a:r>
            <a:r>
              <a:rPr lang="en-US" sz="1200" dirty="0" smtClean="0">
                <a:latin typeface="Arial Narrow" panose="020B0606020202030204" pitchFamily="34" charset="0"/>
              </a:rPr>
              <a:t>The </a:t>
            </a:r>
            <a:r>
              <a:rPr lang="en-US" sz="1200" dirty="0">
                <a:latin typeface="Arial Narrow" panose="020B0606020202030204" pitchFamily="34" charset="0"/>
              </a:rPr>
              <a:t>background investigation shall be a Federal Bureau of Investigation Name and </a:t>
            </a:r>
            <a:r>
              <a:rPr lang="en-US" sz="1200" dirty="0" smtClean="0">
                <a:latin typeface="Arial Narrow" panose="020B0606020202030204" pitchFamily="34" charset="0"/>
              </a:rPr>
              <a:t>Fingerprint </a:t>
            </a:r>
            <a:r>
              <a:rPr lang="en-US" sz="1200" dirty="0">
                <a:latin typeface="Arial Narrow" panose="020B0606020202030204" pitchFamily="34" charset="0"/>
              </a:rPr>
              <a:t>check.</a:t>
            </a:r>
          </a:p>
          <a:p>
            <a:pPr marL="45720" indent="0">
              <a:buNone/>
            </a:pPr>
            <a:r>
              <a:rPr lang="en-US" sz="1200" dirty="0">
                <a:latin typeface="Arial Narrow" panose="020B0606020202030204" pitchFamily="34" charset="0"/>
              </a:rPr>
              <a:t> </a:t>
            </a:r>
          </a:p>
          <a:p>
            <a:pPr marL="45720" indent="0">
              <a:buNone/>
            </a:pPr>
            <a:endParaRPr lang="en-US" sz="1200" dirty="0">
              <a:latin typeface="Arial Narrow" panose="020B0606020202030204" pitchFamily="34" charset="0"/>
            </a:endParaRPr>
          </a:p>
        </p:txBody>
      </p:sp>
      <p:sp>
        <p:nvSpPr>
          <p:cNvPr id="4" name="Title 3"/>
          <p:cNvSpPr>
            <a:spLocks noGrp="1"/>
          </p:cNvSpPr>
          <p:nvPr>
            <p:ph type="title"/>
          </p:nvPr>
        </p:nvSpPr>
        <p:spPr>
          <a:xfrm>
            <a:off x="533400" y="228600"/>
            <a:ext cx="7924800" cy="1295399"/>
          </a:xfrm>
        </p:spPr>
        <p:txBody>
          <a:bodyPr vert="horz" lIns="91440" tIns="45720" rIns="91440" bIns="45720" rtlCol="0" anchor="ctr">
            <a:noAutofit/>
          </a:bodyPr>
          <a:lstStyle/>
          <a:p>
            <a:pPr algn="l"/>
            <a:r>
              <a:rPr lang="en-US" sz="2800" dirty="0"/>
              <a:t>Overview</a:t>
            </a:r>
          </a:p>
        </p:txBody>
      </p:sp>
    </p:spTree>
    <p:extLst>
      <p:ext uri="{BB962C8B-B14F-4D97-AF65-F5344CB8AC3E}">
        <p14:creationId xmlns:p14="http://schemas.microsoft.com/office/powerpoint/2010/main" val="700800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228600" y="1719072"/>
            <a:ext cx="8839200" cy="4986528"/>
          </a:xfrm>
        </p:spPr>
        <p:txBody>
          <a:bodyPr>
            <a:normAutofit lnSpcReduction="10000"/>
          </a:bodyPr>
          <a:lstStyle/>
          <a:p>
            <a:r>
              <a:rPr lang="en-US" sz="1400" b="1" dirty="0" smtClean="0">
                <a:latin typeface="Arial Narrow" panose="020B0606020202030204" pitchFamily="34" charset="0"/>
              </a:rPr>
              <a:t>PURPOSE</a:t>
            </a:r>
            <a:endParaRPr lang="en-US" sz="1200" dirty="0" smtClean="0">
              <a:latin typeface="Arial Narrow" panose="020B0606020202030204" pitchFamily="34" charset="0"/>
            </a:endParaRPr>
          </a:p>
          <a:p>
            <a:pPr marL="45720" indent="0">
              <a:buNone/>
            </a:pPr>
            <a:r>
              <a:rPr lang="en-US" sz="1200" dirty="0" smtClean="0">
                <a:latin typeface="Arial Narrow" panose="020B0606020202030204" pitchFamily="34" charset="0"/>
              </a:rPr>
              <a:t>The purpose of this manual is </a:t>
            </a:r>
            <a:r>
              <a:rPr lang="en-US" sz="1200" dirty="0">
                <a:latin typeface="Arial Narrow" panose="020B0606020202030204" pitchFamily="34" charset="0"/>
              </a:rPr>
              <a:t>to improve the business processes associated with contractor </a:t>
            </a:r>
            <a:r>
              <a:rPr lang="en-US" sz="1200" dirty="0" smtClean="0">
                <a:latin typeface="Arial Narrow" panose="020B0606020202030204" pitchFamily="34" charset="0"/>
              </a:rPr>
              <a:t>on and off   boarding at </a:t>
            </a:r>
            <a:r>
              <a:rPr lang="en-US" sz="1200" dirty="0">
                <a:latin typeface="Arial Narrow" panose="020B0606020202030204" pitchFamily="34" charset="0"/>
              </a:rPr>
              <a:t>the </a:t>
            </a:r>
            <a:r>
              <a:rPr lang="en-US" sz="1200" dirty="0" smtClean="0">
                <a:latin typeface="Arial Narrow" panose="020B0606020202030204" pitchFamily="34" charset="0"/>
              </a:rPr>
              <a:t>Food, Nutrition and Consumer Services, </a:t>
            </a:r>
            <a:r>
              <a:rPr lang="en-US" sz="1200" dirty="0">
                <a:latin typeface="Arial Narrow" panose="020B0606020202030204" pitchFamily="34" charset="0"/>
              </a:rPr>
              <a:t>USDA. In particular, the improved process shall result in accurate, real time knowledge of contractor work status that reduces contractor related FNS’ security risk and reduces </a:t>
            </a:r>
            <a:r>
              <a:rPr lang="en-US" sz="1200" dirty="0" smtClean="0">
                <a:latin typeface="Arial Narrow" panose="020B0606020202030204" pitchFamily="34" charset="0"/>
              </a:rPr>
              <a:t>FNCS controllable </a:t>
            </a:r>
            <a:r>
              <a:rPr lang="en-US" sz="1200" dirty="0">
                <a:latin typeface="Arial Narrow" panose="020B0606020202030204" pitchFamily="34" charset="0"/>
              </a:rPr>
              <a:t>credentialing costs. </a:t>
            </a:r>
            <a:endParaRPr lang="en-US" sz="1200" dirty="0" smtClean="0">
              <a:latin typeface="Arial Narrow" panose="020B0606020202030204" pitchFamily="34" charset="0"/>
            </a:endParaRPr>
          </a:p>
          <a:p>
            <a:endParaRPr lang="en-US" sz="1500" dirty="0">
              <a:latin typeface="Arial Narrow" panose="020B0606020202030204" pitchFamily="34" charset="0"/>
            </a:endParaRPr>
          </a:p>
          <a:p>
            <a:r>
              <a:rPr lang="en-US" sz="1400" b="1" dirty="0" smtClean="0">
                <a:latin typeface="Arial Narrow" panose="020B0606020202030204" pitchFamily="34" charset="0"/>
              </a:rPr>
              <a:t>POLICY</a:t>
            </a:r>
            <a:endParaRPr lang="en-US" sz="1400" dirty="0" smtClean="0">
              <a:latin typeface="Arial Narrow" panose="020B0606020202030204" pitchFamily="34" charset="0"/>
            </a:endParaRPr>
          </a:p>
          <a:p>
            <a:pPr marL="45720" indent="0" algn="just">
              <a:buNone/>
            </a:pPr>
            <a:r>
              <a:rPr lang="en-US" sz="1200" dirty="0" smtClean="0">
                <a:latin typeface="Arial Narrow" panose="020B0606020202030204" pitchFamily="34" charset="0"/>
              </a:rPr>
              <a:t>The </a:t>
            </a:r>
            <a:r>
              <a:rPr lang="en-US" sz="1200" dirty="0">
                <a:latin typeface="Arial Narrow" panose="020B0606020202030204" pitchFamily="34" charset="0"/>
              </a:rPr>
              <a:t>clearance levels/background investigation timeframes have been established by OPM in Federal </a:t>
            </a:r>
            <a:r>
              <a:rPr lang="en-US" sz="1200" dirty="0" smtClean="0">
                <a:latin typeface="Arial Narrow" panose="020B0606020202030204" pitchFamily="34" charset="0"/>
              </a:rPr>
              <a:t>Investigation Notice</a:t>
            </a:r>
            <a:r>
              <a:rPr lang="en-US" sz="1200" dirty="0">
                <a:latin typeface="Arial Narrow" panose="020B0606020202030204" pitchFamily="34" charset="0"/>
              </a:rPr>
              <a:t>; Letter # 97-02, “Executive Order 12968 and Investigative Standards for Background Investigations for Access to Classified Information”(July 29 1997).</a:t>
            </a:r>
          </a:p>
          <a:p>
            <a:pPr marL="45720" indent="0">
              <a:buNone/>
            </a:pPr>
            <a:endParaRPr lang="en-US" sz="1600" dirty="0" smtClean="0">
              <a:latin typeface="Arial Narrow" panose="020B0606020202030204" pitchFamily="34" charset="0"/>
            </a:endParaRPr>
          </a:p>
          <a:p>
            <a:pPr>
              <a:buFont typeface="Wingdings" panose="05000000000000000000" pitchFamily="2" charset="2"/>
              <a:buChar char="§"/>
            </a:pPr>
            <a:r>
              <a:rPr lang="en-US" sz="1100" b="1" dirty="0" smtClean="0">
                <a:latin typeface="Arial Narrow" panose="020B0606020202030204" pitchFamily="34" charset="0"/>
              </a:rPr>
              <a:t>High </a:t>
            </a:r>
            <a:r>
              <a:rPr lang="en-US" sz="1100" b="1" dirty="0">
                <a:latin typeface="Arial Narrow" panose="020B0606020202030204" pitchFamily="34" charset="0"/>
              </a:rPr>
              <a:t>Risk (BI/SSBI</a:t>
            </a:r>
            <a:r>
              <a:rPr lang="en-US" sz="1100" b="1" dirty="0" smtClean="0">
                <a:latin typeface="Arial Narrow" panose="020B0606020202030204" pitchFamily="34" charset="0"/>
              </a:rPr>
              <a:t>):  </a:t>
            </a:r>
            <a:r>
              <a:rPr lang="en-US" sz="1100" dirty="0" smtClean="0">
                <a:latin typeface="Arial Narrow" panose="020B0606020202030204" pitchFamily="34" charset="0"/>
              </a:rPr>
              <a:t>It </a:t>
            </a:r>
            <a:r>
              <a:rPr lang="en-US" sz="1100" dirty="0">
                <a:latin typeface="Arial Narrow" panose="020B0606020202030204" pitchFamily="34" charset="0"/>
              </a:rPr>
              <a:t>is anticipated that no contractors will require a high risk investigation</a:t>
            </a:r>
            <a:r>
              <a:rPr lang="en-US" sz="1100" dirty="0" smtClean="0">
                <a:latin typeface="Arial Narrow" panose="020B0606020202030204" pitchFamily="34" charset="0"/>
              </a:rPr>
              <a:t>.</a:t>
            </a:r>
          </a:p>
          <a:p>
            <a:endParaRPr lang="en-US" sz="1100" dirty="0" smtClean="0">
              <a:latin typeface="Arial Narrow" panose="020B0606020202030204" pitchFamily="34" charset="0"/>
            </a:endParaRPr>
          </a:p>
          <a:p>
            <a:pPr marL="215900" indent="-171450" algn="just">
              <a:buFont typeface="Wingdings" panose="05000000000000000000" pitchFamily="2" charset="2"/>
              <a:buChar char="§"/>
            </a:pPr>
            <a:r>
              <a:rPr lang="en-US" sz="1100" b="1" dirty="0" smtClean="0">
                <a:latin typeface="Arial Narrow" panose="020B0606020202030204" pitchFamily="34" charset="0"/>
              </a:rPr>
              <a:t>Moderate </a:t>
            </a:r>
            <a:r>
              <a:rPr lang="en-US" sz="1100" b="1" dirty="0">
                <a:latin typeface="Arial Narrow" panose="020B0606020202030204" pitchFamily="34" charset="0"/>
              </a:rPr>
              <a:t>Risk (MBI</a:t>
            </a:r>
            <a:r>
              <a:rPr lang="en-US" sz="1100" b="1" dirty="0" smtClean="0">
                <a:latin typeface="Arial Narrow" panose="020B0606020202030204" pitchFamily="34" charset="0"/>
              </a:rPr>
              <a:t>): </a:t>
            </a:r>
            <a:r>
              <a:rPr lang="en-US" sz="1100" dirty="0" smtClean="0">
                <a:latin typeface="Arial Narrow" panose="020B0606020202030204" pitchFamily="34" charset="0"/>
              </a:rPr>
              <a:t>The </a:t>
            </a:r>
            <a:r>
              <a:rPr lang="en-US" sz="1100" dirty="0">
                <a:latin typeface="Arial Narrow" panose="020B0606020202030204" pitchFamily="34" charset="0"/>
              </a:rPr>
              <a:t>Minimum Background Investigation (MBI) is the level of investigation needed for contract  </a:t>
            </a:r>
            <a:r>
              <a:rPr lang="en-US" sz="1100" dirty="0" smtClean="0">
                <a:latin typeface="Arial Narrow" panose="020B0606020202030204" pitchFamily="34" charset="0"/>
              </a:rPr>
              <a:t> personnel </a:t>
            </a:r>
            <a:r>
              <a:rPr lang="en-US" sz="1100" dirty="0">
                <a:latin typeface="Arial Narrow" panose="020B0606020202030204" pitchFamily="34" charset="0"/>
              </a:rPr>
              <a:t>performing for a period of 180 days or greater with responsibilities such as database administration, software or website development, technical maintenance, LAN administration, or duties that involve substantial access to sensitive information. This level of investigation also applies to contractors with access to Privacy Act information, such as litigation and acquisition support. The MBI remains in force for five years (5) years from the date that it is completed</a:t>
            </a:r>
            <a:r>
              <a:rPr lang="en-US" sz="1100" dirty="0" smtClean="0">
                <a:latin typeface="Arial Narrow" panose="020B0606020202030204" pitchFamily="34" charset="0"/>
              </a:rPr>
              <a:t>.</a:t>
            </a:r>
          </a:p>
          <a:p>
            <a:pPr marL="44450" indent="0" algn="just">
              <a:buNone/>
            </a:pPr>
            <a:endParaRPr lang="en-US" sz="1100" dirty="0" smtClean="0">
              <a:latin typeface="Arial Narrow" panose="020B0606020202030204" pitchFamily="34" charset="0"/>
            </a:endParaRPr>
          </a:p>
          <a:p>
            <a:pPr algn="just">
              <a:buFont typeface="Wingdings" panose="05000000000000000000" pitchFamily="2" charset="2"/>
              <a:buChar char="§"/>
            </a:pPr>
            <a:r>
              <a:rPr lang="en-US" sz="1100" b="1" dirty="0" smtClean="0">
                <a:latin typeface="Arial Narrow" panose="020B0606020202030204" pitchFamily="34" charset="0"/>
              </a:rPr>
              <a:t>Low </a:t>
            </a:r>
            <a:r>
              <a:rPr lang="en-US" sz="1100" b="1" dirty="0">
                <a:latin typeface="Arial Narrow" panose="020B0606020202030204" pitchFamily="34" charset="0"/>
              </a:rPr>
              <a:t>Risk (NACI</a:t>
            </a:r>
            <a:r>
              <a:rPr lang="en-US" sz="1100" b="1" dirty="0" smtClean="0">
                <a:latin typeface="Arial Narrow" panose="020B0606020202030204" pitchFamily="34" charset="0"/>
              </a:rPr>
              <a:t>):  </a:t>
            </a:r>
            <a:r>
              <a:rPr lang="en-US" sz="1100" dirty="0" smtClean="0">
                <a:latin typeface="Arial Narrow" panose="020B0606020202030204" pitchFamily="34" charset="0"/>
              </a:rPr>
              <a:t>Contractors </a:t>
            </a:r>
            <a:r>
              <a:rPr lang="en-US" sz="1100" dirty="0">
                <a:latin typeface="Arial Narrow" panose="020B0606020202030204" pitchFamily="34" charset="0"/>
              </a:rPr>
              <a:t>performing for a period of 180 days or greater not categorized in any of the previous categories are considered to require NACI background investigations. Some examples include EBT data entry support and clerical support contract staff. The NACI remains in force indefinitely, but requires an updated fingerprint check (SAC) every ten (10) years</a:t>
            </a:r>
            <a:r>
              <a:rPr lang="en-US" sz="1100" dirty="0" smtClean="0">
                <a:latin typeface="Arial Narrow" panose="020B0606020202030204" pitchFamily="34" charset="0"/>
              </a:rPr>
              <a:t>.</a:t>
            </a:r>
          </a:p>
          <a:p>
            <a:endParaRPr lang="en-US" sz="1100" dirty="0">
              <a:latin typeface="Arial Narrow" panose="020B0606020202030204" pitchFamily="34" charset="0"/>
            </a:endParaRPr>
          </a:p>
          <a:p>
            <a:r>
              <a:rPr lang="en-US" sz="1100" b="1" dirty="0" smtClean="0">
                <a:latin typeface="Arial Narrow" panose="020B0606020202030204" pitchFamily="34" charset="0"/>
              </a:rPr>
              <a:t>FINGERPRINT </a:t>
            </a:r>
            <a:r>
              <a:rPr lang="en-US" sz="1100" b="1" dirty="0">
                <a:latin typeface="Arial Narrow" panose="020B0606020202030204" pitchFamily="34" charset="0"/>
              </a:rPr>
              <a:t>CHECK (SAC</a:t>
            </a:r>
            <a:r>
              <a:rPr lang="en-US" sz="1100" b="1" dirty="0" smtClean="0">
                <a:latin typeface="Arial Narrow" panose="020B0606020202030204" pitchFamily="34" charset="0"/>
              </a:rPr>
              <a:t>): </a:t>
            </a:r>
            <a:r>
              <a:rPr lang="en-US" sz="1100" dirty="0" smtClean="0">
                <a:latin typeface="Arial Narrow" panose="020B0606020202030204" pitchFamily="34" charset="0"/>
              </a:rPr>
              <a:t>Contractors </a:t>
            </a:r>
            <a:r>
              <a:rPr lang="en-US" sz="1100" dirty="0">
                <a:latin typeface="Arial Narrow" panose="020B0606020202030204" pitchFamily="34" charset="0"/>
              </a:rPr>
              <a:t>performing for a period of less than 180 days require a finger print check.</a:t>
            </a:r>
            <a:r>
              <a:rPr lang="en-US" sz="1100" b="1" dirty="0" smtClean="0">
                <a:latin typeface="Arial Narrow" panose="020B0606020202030204" pitchFamily="34" charset="0"/>
              </a:rPr>
              <a:t> </a:t>
            </a:r>
            <a:endParaRPr lang="en-US" sz="1100" dirty="0">
              <a:latin typeface="Arial Narrow" panose="020B0606020202030204" pitchFamily="34" charset="0"/>
            </a:endParaRPr>
          </a:p>
        </p:txBody>
      </p:sp>
      <p:sp>
        <p:nvSpPr>
          <p:cNvPr id="4" name="Title 3"/>
          <p:cNvSpPr>
            <a:spLocks noGrp="1"/>
          </p:cNvSpPr>
          <p:nvPr>
            <p:ph type="title"/>
          </p:nvPr>
        </p:nvSpPr>
        <p:spPr/>
        <p:txBody>
          <a:bodyPr vert="horz" lIns="91440" tIns="45720" rIns="91440" bIns="45720" rtlCol="0" anchor="ctr">
            <a:noAutofit/>
          </a:bodyPr>
          <a:lstStyle/>
          <a:p>
            <a:pPr algn="l"/>
            <a:r>
              <a:rPr lang="en-US" sz="2800" dirty="0"/>
              <a:t>Overview</a:t>
            </a:r>
          </a:p>
        </p:txBody>
      </p:sp>
    </p:spTree>
    <p:extLst>
      <p:ext uri="{BB962C8B-B14F-4D97-AF65-F5344CB8AC3E}">
        <p14:creationId xmlns:p14="http://schemas.microsoft.com/office/powerpoint/2010/main" val="23736624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76201" y="1719070"/>
            <a:ext cx="8712692" cy="4757929"/>
          </a:xfrm>
        </p:spPr>
        <p:txBody>
          <a:bodyPr>
            <a:noAutofit/>
          </a:bodyPr>
          <a:lstStyle/>
          <a:p>
            <a:pPr marL="45720" indent="0">
              <a:buNone/>
            </a:pPr>
            <a:r>
              <a:rPr lang="en-US" sz="1600" b="1" u="sng" dirty="0" smtClean="0">
                <a:latin typeface="Arial Narrow" panose="020B0606020202030204" pitchFamily="34" charset="0"/>
              </a:rPr>
              <a:t>ONBOARDING</a:t>
            </a:r>
          </a:p>
          <a:p>
            <a:pPr indent="0">
              <a:spcBef>
                <a:spcPts val="0"/>
              </a:spcBef>
              <a:buFont typeface="Wingdings" panose="05000000000000000000" pitchFamily="2" charset="2"/>
              <a:buChar char="q"/>
            </a:pPr>
            <a:r>
              <a:rPr lang="en-US" sz="1200" dirty="0" smtClean="0">
                <a:latin typeface="Arial Narrow" panose="020B0606020202030204" pitchFamily="34" charset="0"/>
              </a:rPr>
              <a:t>E-mail </a:t>
            </a:r>
            <a:r>
              <a:rPr lang="en-US" sz="1200" dirty="0">
                <a:latin typeface="Arial Narrow" panose="020B0606020202030204" pitchFamily="34" charset="0"/>
              </a:rPr>
              <a:t>the Background Investigation FNS-775 Form to the Contractor.  Contractor Completes Numbers 1-6;</a:t>
            </a:r>
          </a:p>
          <a:p>
            <a:pPr indent="0">
              <a:spcBef>
                <a:spcPts val="0"/>
              </a:spcBef>
              <a:buFont typeface="Wingdings" panose="05000000000000000000" pitchFamily="2" charset="2"/>
              <a:buChar char="q"/>
            </a:pPr>
            <a:endParaRPr lang="en-US" sz="1200" dirty="0">
              <a:latin typeface="Arial Narrow" panose="020B0606020202030204" pitchFamily="34" charset="0"/>
            </a:endParaRPr>
          </a:p>
          <a:p>
            <a:pPr indent="0">
              <a:spcBef>
                <a:spcPts val="0"/>
              </a:spcBef>
              <a:buFont typeface="Wingdings" panose="05000000000000000000" pitchFamily="2" charset="2"/>
              <a:buChar char="q"/>
            </a:pPr>
            <a:r>
              <a:rPr lang="en-US" sz="1200" b="1" dirty="0">
                <a:solidFill>
                  <a:schemeClr val="tx1"/>
                </a:solidFill>
                <a:latin typeface="Arial Narrow" panose="020B0606020202030204" pitchFamily="34" charset="0"/>
              </a:rPr>
              <a:t>Item 8 Employment dates should be desired start date of contractor and contract funding end date.  Obtain Contracting Officer’s name, signature and date at bottom of form.  Receives The Completed Form Back From the Contractor. COR Completes Numbers 7-9.  Provide Base and Option Year Periods of Performance.  Print Name, Sign Form, Provide Sponsoring Office, Provide Phone Number and Contract/Order Number;</a:t>
            </a:r>
          </a:p>
          <a:p>
            <a:pPr indent="0">
              <a:spcBef>
                <a:spcPts val="0"/>
              </a:spcBef>
              <a:buFont typeface="Wingdings" panose="05000000000000000000" pitchFamily="2" charset="2"/>
              <a:buChar char="q"/>
            </a:pPr>
            <a:endParaRPr lang="en-US" sz="1200" dirty="0">
              <a:latin typeface="Arial Narrow" panose="020B0606020202030204" pitchFamily="34" charset="0"/>
            </a:endParaRPr>
          </a:p>
          <a:p>
            <a:pPr indent="0">
              <a:spcBef>
                <a:spcPts val="0"/>
              </a:spcBef>
              <a:buFont typeface="Wingdings" panose="05000000000000000000" pitchFamily="2" charset="2"/>
              <a:buChar char="q"/>
            </a:pPr>
            <a:r>
              <a:rPr lang="en-US" sz="1200" dirty="0">
                <a:latin typeface="Arial Narrow" panose="020B0606020202030204" pitchFamily="34" charset="0"/>
              </a:rPr>
              <a:t>Forward Completed Form to the </a:t>
            </a:r>
            <a:r>
              <a:rPr lang="en-US" sz="1200" dirty="0">
                <a:latin typeface="Arial Narrow" panose="020B0606020202030204" pitchFamily="34" charset="0"/>
                <a:hlinkClick r:id="rId2"/>
              </a:rPr>
              <a:t>contractoronandoffboarding@fns.usda.gov</a:t>
            </a:r>
            <a:r>
              <a:rPr lang="en-US" sz="1200" dirty="0">
                <a:latin typeface="Arial Narrow" panose="020B0606020202030204" pitchFamily="34" charset="0"/>
              </a:rPr>
              <a:t> E-mail address;</a:t>
            </a:r>
          </a:p>
          <a:p>
            <a:pPr indent="0">
              <a:spcBef>
                <a:spcPts val="0"/>
              </a:spcBef>
              <a:buFont typeface="Wingdings" panose="05000000000000000000" pitchFamily="2" charset="2"/>
              <a:buChar char="q"/>
            </a:pPr>
            <a:endParaRPr lang="en-US" sz="1200" dirty="0">
              <a:latin typeface="Arial Narrow" panose="020B0606020202030204" pitchFamily="34" charset="0"/>
            </a:endParaRPr>
          </a:p>
          <a:p>
            <a:pPr indent="0">
              <a:spcBef>
                <a:spcPts val="0"/>
              </a:spcBef>
              <a:buFont typeface="Wingdings" panose="05000000000000000000" pitchFamily="2" charset="2"/>
              <a:buChar char="q"/>
            </a:pPr>
            <a:r>
              <a:rPr lang="en-US" sz="1200" dirty="0">
                <a:latin typeface="Arial Narrow" panose="020B0606020202030204" pitchFamily="34" charset="0"/>
              </a:rPr>
              <a:t>If Results are Unfavorable, COR Notifies Contractor that Contractor Employee Has Been Found Unsuitable for Work Under the Contract.  Further Processing Terminates;</a:t>
            </a:r>
          </a:p>
          <a:p>
            <a:pPr indent="0">
              <a:spcBef>
                <a:spcPts val="0"/>
              </a:spcBef>
              <a:buFont typeface="Wingdings" panose="05000000000000000000" pitchFamily="2" charset="2"/>
              <a:buChar char="q"/>
            </a:pPr>
            <a:endParaRPr lang="en-US" sz="1200" dirty="0">
              <a:latin typeface="Arial Narrow" panose="020B0606020202030204" pitchFamily="34" charset="0"/>
            </a:endParaRPr>
          </a:p>
          <a:p>
            <a:pPr indent="0">
              <a:spcBef>
                <a:spcPts val="0"/>
              </a:spcBef>
              <a:buFont typeface="Wingdings" panose="05000000000000000000" pitchFamily="2" charset="2"/>
              <a:buChar char="q"/>
            </a:pPr>
            <a:r>
              <a:rPr lang="en-US" sz="1200" dirty="0">
                <a:latin typeface="Arial Narrow" panose="020B0606020202030204" pitchFamily="34" charset="0"/>
              </a:rPr>
              <a:t>Receives E-mail Clearance Notification From the National Finance Center (NFC) at </a:t>
            </a:r>
            <a:r>
              <a:rPr lang="en-US" sz="1200" dirty="0">
                <a:latin typeface="Arial Narrow" panose="020B0606020202030204" pitchFamily="34" charset="0"/>
                <a:hlinkClick r:id="rId3"/>
              </a:rPr>
              <a:t>FNCS.PERSEC@nfc.usda.gov</a:t>
            </a:r>
            <a:r>
              <a:rPr lang="en-US" sz="1200" dirty="0">
                <a:latin typeface="Arial Narrow" panose="020B0606020202030204" pitchFamily="34" charset="0"/>
              </a:rPr>
              <a:t>;</a:t>
            </a:r>
          </a:p>
          <a:p>
            <a:pPr indent="0">
              <a:spcBef>
                <a:spcPts val="0"/>
              </a:spcBef>
              <a:buFont typeface="Wingdings" panose="05000000000000000000" pitchFamily="2" charset="2"/>
              <a:buChar char="q"/>
            </a:pPr>
            <a:endParaRPr lang="en-US" sz="1200" dirty="0">
              <a:latin typeface="Arial Narrow" panose="020B0606020202030204" pitchFamily="34" charset="0"/>
            </a:endParaRPr>
          </a:p>
          <a:p>
            <a:pPr indent="0">
              <a:spcBef>
                <a:spcPts val="0"/>
              </a:spcBef>
              <a:buFont typeface="Wingdings" panose="05000000000000000000" pitchFamily="2" charset="2"/>
              <a:buChar char="q"/>
            </a:pPr>
            <a:r>
              <a:rPr lang="en-US" sz="1200" dirty="0">
                <a:latin typeface="Arial Narrow" panose="020B0606020202030204" pitchFamily="34" charset="0"/>
              </a:rPr>
              <a:t>Completes Information Security Awareness (ISA) Training and Rules of Behavior Training through the Department’s onboarding site at </a:t>
            </a:r>
            <a:r>
              <a:rPr lang="en-US" sz="1200" dirty="0">
                <a:latin typeface="Arial Narrow" panose="020B0606020202030204" pitchFamily="34" charset="0"/>
                <a:hlinkClick r:id="rId4"/>
              </a:rPr>
              <a:t>https://www.dm.usda.gov/OBP/training.htm</a:t>
            </a:r>
            <a:r>
              <a:rPr lang="en-US" sz="1200" dirty="0">
                <a:latin typeface="Arial Narrow" panose="020B0606020202030204" pitchFamily="34" charset="0"/>
              </a:rPr>
              <a:t> and provide copies of Completion Certificates to COR; </a:t>
            </a:r>
          </a:p>
          <a:p>
            <a:pPr indent="0">
              <a:spcBef>
                <a:spcPts val="0"/>
              </a:spcBef>
              <a:buFont typeface="Wingdings" panose="05000000000000000000" pitchFamily="2" charset="2"/>
              <a:buChar char="q"/>
            </a:pPr>
            <a:endParaRPr lang="en-US" sz="1200" dirty="0">
              <a:latin typeface="Arial Narrow" panose="020B0606020202030204" pitchFamily="34" charset="0"/>
            </a:endParaRPr>
          </a:p>
          <a:p>
            <a:pPr indent="0">
              <a:spcBef>
                <a:spcPts val="0"/>
              </a:spcBef>
              <a:buFont typeface="Wingdings" panose="05000000000000000000" pitchFamily="2" charset="2"/>
              <a:buChar char="q"/>
            </a:pPr>
            <a:r>
              <a:rPr lang="en-US" sz="1200" dirty="0">
                <a:latin typeface="Arial Narrow" panose="020B0606020202030204" pitchFamily="34" charset="0"/>
              </a:rPr>
              <a:t>Completes “FNS-722 Request for Activation of </a:t>
            </a:r>
            <a:r>
              <a:rPr lang="en-US" sz="1200" dirty="0" err="1">
                <a:latin typeface="Arial Narrow" panose="020B0606020202030204" pitchFamily="34" charset="0"/>
              </a:rPr>
              <a:t>LincPass</a:t>
            </a:r>
            <a:r>
              <a:rPr lang="en-US" sz="1200" dirty="0">
                <a:latin typeface="Arial Narrow" panose="020B0606020202030204" pitchFamily="34" charset="0"/>
              </a:rPr>
              <a:t> ID, Temporary Card, or </a:t>
            </a:r>
            <a:r>
              <a:rPr lang="en-US" sz="1200" dirty="0" err="1">
                <a:latin typeface="Arial Narrow" panose="020B0606020202030204" pitchFamily="34" charset="0"/>
              </a:rPr>
              <a:t>Setec</a:t>
            </a:r>
            <a:r>
              <a:rPr lang="en-US" sz="1200" dirty="0">
                <a:latin typeface="Arial Narrow" panose="020B0606020202030204" pitchFamily="34" charset="0"/>
              </a:rPr>
              <a:t> Card” (E-mail PhysicalSecurity@fns.usda.gov) (NOTE: They must receive the original signed copy);</a:t>
            </a:r>
          </a:p>
          <a:p>
            <a:endParaRPr lang="en-US" sz="1200" dirty="0">
              <a:latin typeface="Arial Narrow" panose="020B0606020202030204" pitchFamily="34" charset="0"/>
            </a:endParaRPr>
          </a:p>
        </p:txBody>
      </p:sp>
      <p:sp>
        <p:nvSpPr>
          <p:cNvPr id="4" name="Title 3"/>
          <p:cNvSpPr>
            <a:spLocks noGrp="1"/>
          </p:cNvSpPr>
          <p:nvPr>
            <p:ph type="title"/>
          </p:nvPr>
        </p:nvSpPr>
        <p:spPr/>
        <p:txBody>
          <a:bodyPr vert="horz" lIns="91440" tIns="45720" rIns="91440" bIns="45720" rtlCol="0" anchor="ctr">
            <a:noAutofit/>
          </a:bodyPr>
          <a:lstStyle/>
          <a:p>
            <a:pPr algn="l"/>
            <a:r>
              <a:rPr lang="en-US" sz="2800" dirty="0"/>
              <a:t>Contracting Officer’s Representative (COR)</a:t>
            </a:r>
          </a:p>
        </p:txBody>
      </p:sp>
    </p:spTree>
    <p:extLst>
      <p:ext uri="{BB962C8B-B14F-4D97-AF65-F5344CB8AC3E}">
        <p14:creationId xmlns:p14="http://schemas.microsoft.com/office/powerpoint/2010/main" val="41676743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80999" y="1719070"/>
            <a:ext cx="8407893" cy="5062729"/>
          </a:xfrm>
        </p:spPr>
        <p:txBody>
          <a:bodyPr>
            <a:noAutofit/>
          </a:bodyPr>
          <a:lstStyle/>
          <a:p>
            <a:pPr>
              <a:buFont typeface="Wingdings" panose="05000000000000000000" pitchFamily="2" charset="2"/>
              <a:buChar char="q"/>
            </a:pPr>
            <a:r>
              <a:rPr lang="en-US" sz="1400" dirty="0">
                <a:latin typeface="Arial Narrow" panose="020B0606020202030204" pitchFamily="34" charset="0"/>
              </a:rPr>
              <a:t>Completes the “FNS-674 User Access Request Form”; </a:t>
            </a:r>
          </a:p>
          <a:p>
            <a:pPr lvl="0">
              <a:buFont typeface="Wingdings" panose="05000000000000000000" pitchFamily="2" charset="2"/>
              <a:buChar char="q"/>
            </a:pPr>
            <a:r>
              <a:rPr lang="en-US" sz="1400" dirty="0">
                <a:latin typeface="Arial Narrow" panose="020B0606020202030204" pitchFamily="34" charset="0"/>
              </a:rPr>
              <a:t>Hand Delivers  or E-mails a Copy of the Test Document,  and the FNS-674 to the OIT Service Desk on the 3</a:t>
            </a:r>
            <a:r>
              <a:rPr lang="en-US" sz="1400" baseline="30000" dirty="0">
                <a:latin typeface="Arial Narrow" panose="020B0606020202030204" pitchFamily="34" charset="0"/>
              </a:rPr>
              <a:t>rd</a:t>
            </a:r>
            <a:r>
              <a:rPr lang="en-US" sz="1400" dirty="0">
                <a:latin typeface="Arial Narrow" panose="020B0606020202030204" pitchFamily="34" charset="0"/>
              </a:rPr>
              <a:t> floor, or E-mail documents to OIT </a:t>
            </a:r>
            <a:r>
              <a:rPr lang="en-US" sz="1400" dirty="0" smtClean="0">
                <a:latin typeface="Arial Narrow" panose="020B0606020202030204" pitchFamily="34" charset="0"/>
              </a:rPr>
              <a:t>ServiceDesk@fns.usda.gov </a:t>
            </a:r>
            <a:endParaRPr lang="en-US" sz="1400" dirty="0">
              <a:latin typeface="Arial Narrow" panose="020B0606020202030204" pitchFamily="34" charset="0"/>
            </a:endParaRPr>
          </a:p>
          <a:p>
            <a:pPr lvl="0">
              <a:buFont typeface="Wingdings" panose="05000000000000000000" pitchFamily="2" charset="2"/>
              <a:buChar char="q"/>
            </a:pPr>
            <a:r>
              <a:rPr lang="en-US" sz="1400" dirty="0">
                <a:latin typeface="Arial Narrow" panose="020B0606020202030204" pitchFamily="34" charset="0"/>
              </a:rPr>
              <a:t>E-mail the Names and Contract/Order Number for all Contractor’s Whose Periods of Performance is Being Extended for a Specific Time Period, to the </a:t>
            </a:r>
            <a:r>
              <a:rPr lang="en-US" sz="1400" u="sng" dirty="0">
                <a:latin typeface="Arial Narrow" panose="020B0606020202030204" pitchFamily="34" charset="0"/>
                <a:hlinkClick r:id="rId2"/>
              </a:rPr>
              <a:t>Contractoronandoffboarding@fns.usda.gov</a:t>
            </a:r>
            <a:r>
              <a:rPr lang="en-US" sz="1400" dirty="0">
                <a:latin typeface="Arial Narrow" panose="020B0606020202030204" pitchFamily="34" charset="0"/>
              </a:rPr>
              <a:t>  E-mail </a:t>
            </a:r>
            <a:r>
              <a:rPr lang="en-US" sz="1400" dirty="0" smtClean="0">
                <a:latin typeface="Arial Narrow" panose="020B0606020202030204" pitchFamily="34" charset="0"/>
              </a:rPr>
              <a:t>account</a:t>
            </a:r>
            <a:endParaRPr lang="en-US" sz="1400" dirty="0">
              <a:latin typeface="Arial Narrow" panose="020B0606020202030204" pitchFamily="34" charset="0"/>
            </a:endParaRPr>
          </a:p>
          <a:p>
            <a:pPr lvl="0">
              <a:buFont typeface="Wingdings" panose="05000000000000000000" pitchFamily="2" charset="2"/>
              <a:buChar char="q"/>
            </a:pPr>
            <a:r>
              <a:rPr lang="en-US" sz="1400" dirty="0">
                <a:latin typeface="Arial Narrow" panose="020B0606020202030204" pitchFamily="34" charset="0"/>
              </a:rPr>
              <a:t>E-mail the Name(s) and Contract/Order Number for All Contractors Who Needs to Have a Higher or Lower Background Investigative Clearance</a:t>
            </a:r>
            <a:r>
              <a:rPr lang="en-US" sz="1400" dirty="0" smtClean="0">
                <a:latin typeface="Arial Narrow" panose="020B0606020202030204" pitchFamily="34" charset="0"/>
              </a:rPr>
              <a:t>;</a:t>
            </a:r>
            <a:endParaRPr lang="en-US" sz="1400" dirty="0">
              <a:latin typeface="Arial Narrow" panose="020B0606020202030204" pitchFamily="34" charset="0"/>
            </a:endParaRPr>
          </a:p>
          <a:p>
            <a:pPr marL="45720" lvl="0" indent="0">
              <a:buNone/>
            </a:pPr>
            <a:endParaRPr lang="en-US" sz="1400" dirty="0" smtClean="0">
              <a:latin typeface="Arial Narrow" panose="020B0606020202030204" pitchFamily="34" charset="0"/>
            </a:endParaRPr>
          </a:p>
          <a:p>
            <a:pPr marL="45720" lvl="0" indent="0">
              <a:buNone/>
            </a:pPr>
            <a:r>
              <a:rPr lang="en-US" sz="1600" b="1" u="sng" dirty="0" smtClean="0">
                <a:latin typeface="Arial Narrow" panose="020B0606020202030204" pitchFamily="34" charset="0"/>
              </a:rPr>
              <a:t>OFFBOARDING</a:t>
            </a:r>
            <a:endParaRPr lang="en-US" sz="1400" b="1" u="sng" dirty="0">
              <a:latin typeface="Arial Narrow" panose="020B0606020202030204" pitchFamily="34" charset="0"/>
            </a:endParaRPr>
          </a:p>
          <a:p>
            <a:pPr lvl="0">
              <a:buFont typeface="Wingdings" panose="05000000000000000000" pitchFamily="2" charset="2"/>
              <a:buChar char="q"/>
            </a:pPr>
            <a:r>
              <a:rPr lang="en-US" sz="1400" dirty="0" smtClean="0">
                <a:latin typeface="Arial Narrow" panose="020B0606020202030204" pitchFamily="34" charset="0"/>
              </a:rPr>
              <a:t>Takes </a:t>
            </a:r>
            <a:r>
              <a:rPr lang="en-US" sz="1400" dirty="0">
                <a:latin typeface="Arial Narrow" panose="020B0606020202030204" pitchFamily="34" charset="0"/>
              </a:rPr>
              <a:t>the “Government Contractor’s Employee Separation Checklist FNS-774” Form to all Designated Parties for Signatures and Then E-mails the Completed Form to the      </a:t>
            </a:r>
            <a:r>
              <a:rPr lang="en-US" sz="1400" u="sng" dirty="0">
                <a:latin typeface="Arial Narrow" panose="020B0606020202030204" pitchFamily="34" charset="0"/>
                <a:hlinkClick r:id="rId2"/>
              </a:rPr>
              <a:t>Contractoronandoffboarding@fns.usda.gov</a:t>
            </a:r>
            <a:r>
              <a:rPr lang="en-US" sz="1400" dirty="0">
                <a:latin typeface="Arial Narrow" panose="020B0606020202030204" pitchFamily="34" charset="0"/>
              </a:rPr>
              <a:t> E-mail Account. (NOTE:  All Blocks Must Be Completed, Even If It is Not Applicable</a:t>
            </a:r>
            <a:r>
              <a:rPr lang="en-US" sz="1400" dirty="0" smtClean="0">
                <a:latin typeface="Arial Narrow" panose="020B0606020202030204" pitchFamily="34" charset="0"/>
              </a:rPr>
              <a:t>)</a:t>
            </a:r>
            <a:endParaRPr lang="en-US" sz="1400" dirty="0">
              <a:latin typeface="Arial Narrow" panose="020B0606020202030204" pitchFamily="34" charset="0"/>
            </a:endParaRPr>
          </a:p>
          <a:p>
            <a:pPr lvl="0">
              <a:buFont typeface="Wingdings" panose="05000000000000000000" pitchFamily="2" charset="2"/>
              <a:buChar char="q"/>
            </a:pPr>
            <a:r>
              <a:rPr lang="en-US" sz="1400" dirty="0">
                <a:latin typeface="Arial Narrow" panose="020B0606020202030204" pitchFamily="34" charset="0"/>
              </a:rPr>
              <a:t>Signs/Dates, and Have the Contractor to Complete the “AD-3001 Documentary Materials Removal/Non-Removal Certification and Non-Disclosure Agreement” Form.  COR is  to E-mail Ms. Angela </a:t>
            </a:r>
            <a:r>
              <a:rPr lang="en-US" sz="1400" dirty="0" err="1">
                <a:latin typeface="Arial Narrow" panose="020B0606020202030204" pitchFamily="34" charset="0"/>
              </a:rPr>
              <a:t>Truax</a:t>
            </a:r>
            <a:r>
              <a:rPr lang="en-US" sz="1400" dirty="0">
                <a:latin typeface="Arial Narrow" panose="020B0606020202030204" pitchFamily="34" charset="0"/>
              </a:rPr>
              <a:t> of the Information Management Office at </a:t>
            </a:r>
            <a:r>
              <a:rPr lang="en-US" sz="1400" dirty="0" smtClean="0">
                <a:latin typeface="Arial Narrow" panose="020B0606020202030204" pitchFamily="34" charset="0"/>
              </a:rPr>
              <a:t>Angela.Truax@fns.usda.gov</a:t>
            </a:r>
            <a:endParaRPr lang="en-US" sz="1400" dirty="0">
              <a:latin typeface="Arial Narrow" panose="020B0606020202030204" pitchFamily="34" charset="0"/>
            </a:endParaRPr>
          </a:p>
          <a:p>
            <a:pPr lvl="0">
              <a:buFont typeface="Wingdings" panose="05000000000000000000" pitchFamily="2" charset="2"/>
              <a:buChar char="q"/>
            </a:pPr>
            <a:r>
              <a:rPr lang="en-US" sz="1400" dirty="0">
                <a:latin typeface="Arial Narrow" panose="020B0606020202030204" pitchFamily="34" charset="0"/>
              </a:rPr>
              <a:t>Receives the “FNS-774 Government Contractor’s Employee Separation Checklist” Form From the </a:t>
            </a:r>
            <a:r>
              <a:rPr lang="en-US" sz="1400" dirty="0">
                <a:latin typeface="Arial Narrow" panose="020B0606020202030204" pitchFamily="34" charset="0"/>
                <a:hlinkClick r:id="rId3"/>
              </a:rPr>
              <a:t>contractoronandoffboarding@fns.usda.gov</a:t>
            </a:r>
            <a:r>
              <a:rPr lang="en-US" sz="1400" dirty="0">
                <a:latin typeface="Arial Narrow" panose="020B0606020202030204" pitchFamily="34" charset="0"/>
              </a:rPr>
              <a:t> E-mail Account, Which Notifies the Team of the Subject’s Separation Date and Requests that the Subject be Removed from All Systems.  Retains the Form for Record Purposes.</a:t>
            </a:r>
          </a:p>
          <a:p>
            <a:endParaRPr lang="en-US" sz="1400" dirty="0">
              <a:latin typeface="Arial Narrow" panose="020B0606020202030204" pitchFamily="34" charset="0"/>
            </a:endParaRPr>
          </a:p>
          <a:p>
            <a:endParaRPr lang="en-US" sz="1400" dirty="0">
              <a:latin typeface="Arial Narrow" panose="020B0606020202030204" pitchFamily="34" charset="0"/>
            </a:endParaRPr>
          </a:p>
        </p:txBody>
      </p:sp>
      <p:sp>
        <p:nvSpPr>
          <p:cNvPr id="4" name="Title 3"/>
          <p:cNvSpPr>
            <a:spLocks noGrp="1"/>
          </p:cNvSpPr>
          <p:nvPr>
            <p:ph type="title"/>
          </p:nvPr>
        </p:nvSpPr>
        <p:spPr/>
        <p:txBody>
          <a:bodyPr/>
          <a:lstStyle/>
          <a:p>
            <a:pPr algn="r"/>
            <a:r>
              <a:rPr lang="en-US" sz="2800" dirty="0"/>
              <a:t>Contracting Officer’s Representative (</a:t>
            </a:r>
            <a:r>
              <a:rPr lang="en-US" sz="2800" dirty="0" smtClean="0"/>
              <a:t>COR) Role, cont’d</a:t>
            </a:r>
            <a:endParaRPr lang="en-US" sz="2800" dirty="0"/>
          </a:p>
        </p:txBody>
      </p:sp>
    </p:spTree>
    <p:extLst>
      <p:ext uri="{BB962C8B-B14F-4D97-AF65-F5344CB8AC3E}">
        <p14:creationId xmlns:p14="http://schemas.microsoft.com/office/powerpoint/2010/main" val="11312332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2438400" y="1676400"/>
            <a:ext cx="6709161" cy="5257800"/>
          </a:xfrm>
        </p:spPr>
        <p:txBody>
          <a:bodyPr>
            <a:noAutofit/>
          </a:bodyPr>
          <a:lstStyle/>
          <a:p>
            <a:endParaRPr lang="en-US" sz="1000" dirty="0" smtClean="0"/>
          </a:p>
          <a:p>
            <a:endParaRPr lang="en-US" sz="1000" dirty="0" smtClean="0"/>
          </a:p>
          <a:p>
            <a:endParaRPr lang="en-US" sz="1000" dirty="0" smtClean="0"/>
          </a:p>
          <a:p>
            <a:endParaRPr lang="en-US" sz="1000" dirty="0"/>
          </a:p>
        </p:txBody>
      </p:sp>
      <p:sp>
        <p:nvSpPr>
          <p:cNvPr id="4" name="Title 3"/>
          <p:cNvSpPr>
            <a:spLocks noGrp="1"/>
          </p:cNvSpPr>
          <p:nvPr>
            <p:ph type="title"/>
          </p:nvPr>
        </p:nvSpPr>
        <p:spPr>
          <a:xfrm>
            <a:off x="457198" y="304799"/>
            <a:ext cx="8305061" cy="1105442"/>
          </a:xfrm>
        </p:spPr>
        <p:txBody>
          <a:bodyPr vert="horz" lIns="91440" tIns="45720" rIns="91440" bIns="45720" rtlCol="0" anchor="ctr">
            <a:noAutofit/>
          </a:bodyPr>
          <a:lstStyle/>
          <a:p>
            <a:pPr algn="l"/>
            <a:r>
              <a:rPr lang="en-US" sz="2800" dirty="0"/>
              <a:t> Contractor (CTR) Employee </a:t>
            </a:r>
          </a:p>
        </p:txBody>
      </p:sp>
      <p:sp>
        <p:nvSpPr>
          <p:cNvPr id="6" name="Content Placeholder 5"/>
          <p:cNvSpPr>
            <a:spLocks noGrp="1"/>
          </p:cNvSpPr>
          <p:nvPr>
            <p:ph sz="half" idx="1"/>
          </p:nvPr>
        </p:nvSpPr>
        <p:spPr>
          <a:xfrm>
            <a:off x="228600" y="1719072"/>
            <a:ext cx="8686799" cy="4834128"/>
          </a:xfrm>
        </p:spPr>
        <p:txBody>
          <a:bodyPr>
            <a:noAutofit/>
          </a:bodyPr>
          <a:lstStyle/>
          <a:p>
            <a:pPr marL="45720" indent="0">
              <a:buNone/>
            </a:pPr>
            <a:r>
              <a:rPr lang="en-US" sz="1600" b="1" u="sng" dirty="0" smtClean="0">
                <a:latin typeface="Arial Narrow" panose="020B0606020202030204" pitchFamily="34" charset="0"/>
              </a:rPr>
              <a:t>ONBOARDING</a:t>
            </a:r>
            <a:endParaRPr lang="en-US" sz="1400" b="1" u="sng" dirty="0" smtClean="0">
              <a:latin typeface="Arial Narrow" panose="020B0606020202030204" pitchFamily="34" charset="0"/>
            </a:endParaRPr>
          </a:p>
          <a:p>
            <a:pPr>
              <a:buFont typeface="Wingdings" panose="05000000000000000000" pitchFamily="2" charset="2"/>
              <a:buChar char="q"/>
            </a:pPr>
            <a:r>
              <a:rPr lang="en-US" sz="1400" dirty="0" smtClean="0">
                <a:latin typeface="Arial Narrow" panose="020B0606020202030204" pitchFamily="34" charset="0"/>
              </a:rPr>
              <a:t>Receives </a:t>
            </a:r>
            <a:r>
              <a:rPr lang="en-US" sz="1400" dirty="0">
                <a:latin typeface="Arial Narrow" panose="020B0606020202030204" pitchFamily="34" charset="0"/>
              </a:rPr>
              <a:t>the E-mailed “Background Investigation FNS-775” form from the COR.  Completes Numbers 1-6;</a:t>
            </a:r>
          </a:p>
          <a:p>
            <a:pPr>
              <a:buFont typeface="Wingdings" panose="05000000000000000000" pitchFamily="2" charset="2"/>
              <a:buChar char="q"/>
            </a:pPr>
            <a:r>
              <a:rPr lang="en-US" sz="1400" dirty="0" smtClean="0">
                <a:latin typeface="Arial Narrow" panose="020B0606020202030204" pitchFamily="34" charset="0"/>
              </a:rPr>
              <a:t>E-mails </a:t>
            </a:r>
            <a:r>
              <a:rPr lang="en-US" sz="1400" dirty="0">
                <a:latin typeface="Arial Narrow" panose="020B0606020202030204" pitchFamily="34" charset="0"/>
              </a:rPr>
              <a:t>Completed FNS-775 form to the COR</a:t>
            </a:r>
            <a:r>
              <a:rPr lang="en-US" sz="1400" dirty="0" smtClean="0">
                <a:latin typeface="Arial Narrow" panose="020B0606020202030204" pitchFamily="34" charset="0"/>
              </a:rPr>
              <a:t>;</a:t>
            </a:r>
            <a:endParaRPr lang="en-US" sz="1400" dirty="0">
              <a:latin typeface="Arial Narrow" panose="020B0606020202030204" pitchFamily="34" charset="0"/>
            </a:endParaRPr>
          </a:p>
          <a:p>
            <a:pPr>
              <a:buFont typeface="Wingdings" panose="05000000000000000000" pitchFamily="2" charset="2"/>
              <a:buChar char="q"/>
            </a:pPr>
            <a:r>
              <a:rPr lang="en-US" sz="1400" dirty="0">
                <a:latin typeface="Arial Narrow" panose="020B0606020202030204" pitchFamily="34" charset="0"/>
              </a:rPr>
              <a:t>Receives e-mailed Instructions from a CMD Staff Member to Contact NFC and Linda Wright (NOTE: After Instructions from NFC) to Provide Social Security Number</a:t>
            </a:r>
            <a:r>
              <a:rPr lang="en-US" sz="1400" dirty="0" smtClean="0">
                <a:latin typeface="Arial Narrow" panose="020B0606020202030204" pitchFamily="34" charset="0"/>
              </a:rPr>
              <a:t>;</a:t>
            </a:r>
            <a:endParaRPr lang="en-US" sz="1400" dirty="0">
              <a:latin typeface="Arial Narrow" panose="020B0606020202030204" pitchFamily="34" charset="0"/>
            </a:endParaRPr>
          </a:p>
          <a:p>
            <a:pPr>
              <a:buFont typeface="Wingdings" panose="05000000000000000000" pitchFamily="2" charset="2"/>
              <a:buChar char="q"/>
            </a:pPr>
            <a:r>
              <a:rPr lang="en-US" sz="1400" dirty="0">
                <a:latin typeface="Arial Narrow" panose="020B0606020202030204" pitchFamily="34" charset="0"/>
              </a:rPr>
              <a:t>Receives Instructions From NFC to Access Certain Systems to Provide Background Information</a:t>
            </a:r>
            <a:r>
              <a:rPr lang="en-US" sz="1400" dirty="0" smtClean="0">
                <a:latin typeface="Arial Narrow" panose="020B0606020202030204" pitchFamily="34" charset="0"/>
              </a:rPr>
              <a:t>;</a:t>
            </a:r>
            <a:endParaRPr lang="en-US" sz="1400" dirty="0">
              <a:latin typeface="Arial Narrow" panose="020B0606020202030204" pitchFamily="34" charset="0"/>
            </a:endParaRPr>
          </a:p>
          <a:p>
            <a:pPr>
              <a:buFont typeface="Wingdings" panose="05000000000000000000" pitchFamily="2" charset="2"/>
              <a:buChar char="q"/>
            </a:pPr>
            <a:r>
              <a:rPr lang="en-US" sz="1400" dirty="0">
                <a:latin typeface="Arial Narrow" panose="020B0606020202030204" pitchFamily="34" charset="0"/>
              </a:rPr>
              <a:t>Receives E-mail Notification From NFC to Call Linda Wright to Begin Badging Process</a:t>
            </a:r>
            <a:r>
              <a:rPr lang="en-US" sz="1400" dirty="0" smtClean="0">
                <a:latin typeface="Arial Narrow" panose="020B0606020202030204" pitchFamily="34" charset="0"/>
              </a:rPr>
              <a:t>;</a:t>
            </a:r>
            <a:endParaRPr lang="en-US" sz="1400" dirty="0">
              <a:latin typeface="Arial Narrow" panose="020B0606020202030204" pitchFamily="34" charset="0"/>
            </a:endParaRPr>
          </a:p>
          <a:p>
            <a:pPr>
              <a:buFont typeface="Wingdings" panose="05000000000000000000" pitchFamily="2" charset="2"/>
              <a:buChar char="q"/>
            </a:pPr>
            <a:r>
              <a:rPr lang="en-US" sz="1400" dirty="0">
                <a:latin typeface="Arial Narrow" panose="020B0606020202030204" pitchFamily="34" charset="0"/>
              </a:rPr>
              <a:t>Sets Up Appointment With Linda Wright to Conduct Finger Prints</a:t>
            </a:r>
            <a:r>
              <a:rPr lang="en-US" sz="1400" dirty="0" smtClean="0">
                <a:latin typeface="Arial Narrow" panose="020B0606020202030204" pitchFamily="34" charset="0"/>
              </a:rPr>
              <a:t>;</a:t>
            </a:r>
            <a:endParaRPr lang="en-US" sz="1400" dirty="0">
              <a:latin typeface="Arial Narrow" panose="020B0606020202030204" pitchFamily="34" charset="0"/>
            </a:endParaRPr>
          </a:p>
          <a:p>
            <a:pPr>
              <a:buFont typeface="Wingdings" panose="05000000000000000000" pitchFamily="2" charset="2"/>
              <a:buChar char="q"/>
            </a:pPr>
            <a:r>
              <a:rPr lang="en-US" sz="1400" dirty="0">
                <a:latin typeface="Arial Narrow" panose="020B0606020202030204" pitchFamily="34" charset="0"/>
              </a:rPr>
              <a:t>Receives Paper Copy of the Information Security Awareness Training and Rules of Behavior  Training from  the OIT Service Desk on the 3</a:t>
            </a:r>
            <a:r>
              <a:rPr lang="en-US" sz="1400" baseline="30000" dirty="0">
                <a:latin typeface="Arial Narrow" panose="020B0606020202030204" pitchFamily="34" charset="0"/>
              </a:rPr>
              <a:t>rd</a:t>
            </a:r>
            <a:r>
              <a:rPr lang="en-US" sz="1400" dirty="0">
                <a:latin typeface="Arial Narrow" panose="020B0606020202030204" pitchFamily="34" charset="0"/>
              </a:rPr>
              <a:t> floor; </a:t>
            </a:r>
          </a:p>
          <a:p>
            <a:pPr>
              <a:buFont typeface="Wingdings" panose="05000000000000000000" pitchFamily="2" charset="2"/>
              <a:buChar char="q"/>
            </a:pPr>
            <a:r>
              <a:rPr lang="en-US" sz="1400" dirty="0">
                <a:latin typeface="Arial Narrow" panose="020B0606020202030204" pitchFamily="34" charset="0"/>
              </a:rPr>
              <a:t>Receives Laptop, Citrix Token and Cell Phone, If Applicable, From OIT</a:t>
            </a:r>
            <a:r>
              <a:rPr lang="en-US" sz="1400" dirty="0" smtClean="0">
                <a:latin typeface="Arial Narrow" panose="020B0606020202030204" pitchFamily="34" charset="0"/>
              </a:rPr>
              <a:t>;</a:t>
            </a:r>
            <a:endParaRPr lang="en-US" sz="1400" dirty="0">
              <a:latin typeface="Arial Narrow" panose="020B0606020202030204" pitchFamily="34" charset="0"/>
            </a:endParaRPr>
          </a:p>
          <a:p>
            <a:pPr marL="45720" indent="0">
              <a:buNone/>
            </a:pPr>
            <a:endParaRPr lang="en-US" sz="1400" dirty="0" smtClean="0">
              <a:latin typeface="Arial Narrow" panose="020B0606020202030204" pitchFamily="34" charset="0"/>
            </a:endParaRPr>
          </a:p>
          <a:p>
            <a:pPr marL="45720" indent="0">
              <a:buNone/>
            </a:pPr>
            <a:r>
              <a:rPr lang="en-US" sz="1600" b="1" u="sng" dirty="0" smtClean="0">
                <a:latin typeface="Arial Narrow" panose="020B0606020202030204" pitchFamily="34" charset="0"/>
              </a:rPr>
              <a:t>OFFBOARDING</a:t>
            </a:r>
            <a:endParaRPr lang="en-US" sz="1400" b="1" u="sng" dirty="0" smtClean="0">
              <a:latin typeface="Arial Narrow" panose="020B0606020202030204" pitchFamily="34" charset="0"/>
            </a:endParaRPr>
          </a:p>
          <a:p>
            <a:pPr>
              <a:buFont typeface="Wingdings" panose="05000000000000000000" pitchFamily="2" charset="2"/>
              <a:buChar char="q"/>
            </a:pPr>
            <a:r>
              <a:rPr lang="en-US" sz="1400" dirty="0" smtClean="0">
                <a:latin typeface="Arial Narrow" panose="020B0606020202030204" pitchFamily="34" charset="0"/>
              </a:rPr>
              <a:t>Accompany </a:t>
            </a:r>
            <a:r>
              <a:rPr lang="en-US" sz="1400" dirty="0">
                <a:latin typeface="Arial Narrow" panose="020B0606020202030204" pitchFamily="34" charset="0"/>
              </a:rPr>
              <a:t>the COR to the Designated Individuals to Complete the “Government Contractor’s Employee Separation Checklist FNS-774” Form.  Return all FNS Devices.  Sign and Date The Form</a:t>
            </a:r>
            <a:r>
              <a:rPr lang="en-US" sz="1400" dirty="0" smtClean="0">
                <a:latin typeface="Arial Narrow" panose="020B0606020202030204" pitchFamily="34" charset="0"/>
              </a:rPr>
              <a:t>;</a:t>
            </a:r>
            <a:endParaRPr lang="en-US" sz="1400" dirty="0">
              <a:latin typeface="Arial Narrow" panose="020B0606020202030204" pitchFamily="34" charset="0"/>
            </a:endParaRPr>
          </a:p>
          <a:p>
            <a:pPr>
              <a:buFont typeface="Wingdings" panose="05000000000000000000" pitchFamily="2" charset="2"/>
              <a:buChar char="q"/>
            </a:pPr>
            <a:r>
              <a:rPr lang="en-US" sz="1400" dirty="0">
                <a:latin typeface="Arial Narrow" panose="020B0606020202030204" pitchFamily="34" charset="0"/>
              </a:rPr>
              <a:t>Completes and E-mails the “AD-3001 USDA, FNS, Documentary Materials Removal/Non-Removal Certification and Non-Disclosure Agreement” Form to the COR.</a:t>
            </a:r>
          </a:p>
          <a:p>
            <a:pPr marL="45720" indent="0">
              <a:buNone/>
            </a:pPr>
            <a:endParaRPr lang="en-US" sz="1400" dirty="0">
              <a:latin typeface="Arial Narrow" panose="020B0606020202030204" pitchFamily="34" charset="0"/>
            </a:endParaRPr>
          </a:p>
        </p:txBody>
      </p:sp>
    </p:spTree>
    <p:extLst>
      <p:ext uri="{BB962C8B-B14F-4D97-AF65-F5344CB8AC3E}">
        <p14:creationId xmlns:p14="http://schemas.microsoft.com/office/powerpoint/2010/main" val="2226590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a:bodyPr>
          <a:lstStyle/>
          <a:p>
            <a:endParaRPr lang="en-US" sz="1600" dirty="0"/>
          </a:p>
          <a:p>
            <a:endParaRPr lang="en-US" sz="1600" dirty="0" smtClean="0"/>
          </a:p>
          <a:p>
            <a:endParaRPr lang="en-US" sz="1600" dirty="0"/>
          </a:p>
        </p:txBody>
      </p:sp>
      <p:sp>
        <p:nvSpPr>
          <p:cNvPr id="3" name="Content Placeholder 2"/>
          <p:cNvSpPr>
            <a:spLocks noGrp="1"/>
          </p:cNvSpPr>
          <p:nvPr>
            <p:ph sz="half" idx="2"/>
          </p:nvPr>
        </p:nvSpPr>
        <p:spPr>
          <a:xfrm>
            <a:off x="228600" y="1676400"/>
            <a:ext cx="8763000" cy="4800600"/>
          </a:xfrm>
        </p:spPr>
        <p:txBody>
          <a:bodyPr>
            <a:noAutofit/>
          </a:bodyPr>
          <a:lstStyle/>
          <a:p>
            <a:pPr marL="45720" indent="0">
              <a:buNone/>
            </a:pPr>
            <a:r>
              <a:rPr lang="en-US" sz="1600" b="1" u="sng" dirty="0" smtClean="0">
                <a:latin typeface="Arial Narrow" panose="020B0606020202030204" pitchFamily="34" charset="0"/>
              </a:rPr>
              <a:t>ONBOARDING</a:t>
            </a:r>
            <a:endParaRPr lang="en-US" sz="1200" b="1" u="sng" dirty="0" smtClean="0">
              <a:latin typeface="Arial Narrow" panose="020B0606020202030204" pitchFamily="34" charset="0"/>
            </a:endParaRPr>
          </a:p>
          <a:p>
            <a:pPr>
              <a:buFont typeface="Wingdings" panose="05000000000000000000" pitchFamily="2" charset="2"/>
              <a:buChar char="q"/>
            </a:pPr>
            <a:r>
              <a:rPr lang="en-US" sz="1200" dirty="0" smtClean="0">
                <a:latin typeface="Arial Narrow" panose="020B0606020202030204" pitchFamily="34" charset="0"/>
              </a:rPr>
              <a:t>Receives </a:t>
            </a:r>
            <a:r>
              <a:rPr lang="en-US" sz="1200" dirty="0">
                <a:latin typeface="Arial Narrow" panose="020B0606020202030204" pitchFamily="34" charset="0"/>
              </a:rPr>
              <a:t>the Background Investigation FNS-775 forms in the </a:t>
            </a:r>
            <a:r>
              <a:rPr lang="en-US" sz="1200" dirty="0" smtClean="0">
                <a:latin typeface="Arial Narrow" panose="020B0606020202030204" pitchFamily="34" charset="0"/>
                <a:hlinkClick r:id="rId2"/>
              </a:rPr>
              <a:t>Contractoronandoffboarding@fns.usda.gov</a:t>
            </a:r>
            <a:r>
              <a:rPr lang="en-US" sz="1200" dirty="0" smtClean="0">
                <a:latin typeface="Arial Narrow" panose="020B0606020202030204" pitchFamily="34" charset="0"/>
              </a:rPr>
              <a:t> E-mail account;</a:t>
            </a:r>
            <a:endParaRPr lang="en-US" sz="1200" dirty="0">
              <a:latin typeface="Arial Narrow" panose="020B0606020202030204" pitchFamily="34" charset="0"/>
            </a:endParaRPr>
          </a:p>
          <a:p>
            <a:pPr>
              <a:buFont typeface="Wingdings" panose="05000000000000000000" pitchFamily="2" charset="2"/>
              <a:buChar char="q"/>
            </a:pPr>
            <a:r>
              <a:rPr lang="en-US" sz="1200" dirty="0" smtClean="0">
                <a:latin typeface="Arial Narrow" panose="020B0606020202030204" pitchFamily="34" charset="0"/>
              </a:rPr>
              <a:t>Accesses the Integrated Acquisition System (IAS) Referenced </a:t>
            </a:r>
            <a:r>
              <a:rPr lang="en-US" sz="1200" dirty="0">
                <a:latin typeface="Arial Narrow" panose="020B0606020202030204" pitchFamily="34" charset="0"/>
              </a:rPr>
              <a:t>Contract Number on the </a:t>
            </a:r>
            <a:r>
              <a:rPr lang="en-US" sz="1200" dirty="0" smtClean="0">
                <a:latin typeface="Arial Narrow" panose="020B0606020202030204" pitchFamily="34" charset="0"/>
              </a:rPr>
              <a:t>Form.  Confirms </a:t>
            </a:r>
            <a:r>
              <a:rPr lang="en-US" sz="1200" dirty="0">
                <a:latin typeface="Arial Narrow" panose="020B0606020202030204" pitchFamily="34" charset="0"/>
              </a:rPr>
              <a:t>that Funds are Available, </a:t>
            </a:r>
            <a:r>
              <a:rPr lang="en-US" sz="1200" dirty="0" smtClean="0">
                <a:latin typeface="Arial Narrow" panose="020B0606020202030204" pitchFamily="34" charset="0"/>
              </a:rPr>
              <a:t>Confirms </a:t>
            </a:r>
            <a:r>
              <a:rPr lang="en-US" sz="1200" dirty="0">
                <a:latin typeface="Arial Narrow" panose="020B0606020202030204" pitchFamily="34" charset="0"/>
              </a:rPr>
              <a:t>the Contracting Officer’s Name, </a:t>
            </a:r>
            <a:r>
              <a:rPr lang="en-US" sz="1200" dirty="0" smtClean="0">
                <a:latin typeface="Arial Narrow" panose="020B0606020202030204" pitchFamily="34" charset="0"/>
              </a:rPr>
              <a:t>Confirms </a:t>
            </a:r>
            <a:r>
              <a:rPr lang="en-US" sz="1200" dirty="0">
                <a:latin typeface="Arial Narrow" panose="020B0606020202030204" pitchFamily="34" charset="0"/>
              </a:rPr>
              <a:t>the Contract Specialists Name, </a:t>
            </a:r>
            <a:r>
              <a:rPr lang="en-US" sz="1200" dirty="0" smtClean="0">
                <a:latin typeface="Arial Narrow" panose="020B0606020202030204" pitchFamily="34" charset="0"/>
              </a:rPr>
              <a:t>Confirms </a:t>
            </a:r>
            <a:r>
              <a:rPr lang="en-US" sz="1200" dirty="0">
                <a:latin typeface="Arial Narrow" panose="020B0606020202030204" pitchFamily="34" charset="0"/>
              </a:rPr>
              <a:t>COR’s Name,  </a:t>
            </a:r>
            <a:r>
              <a:rPr lang="en-US" sz="1200" dirty="0" smtClean="0">
                <a:latin typeface="Arial Narrow" panose="020B0606020202030204" pitchFamily="34" charset="0"/>
              </a:rPr>
              <a:t>Period </a:t>
            </a:r>
            <a:r>
              <a:rPr lang="en-US" sz="1200" dirty="0">
                <a:latin typeface="Arial Narrow" panose="020B0606020202030204" pitchFamily="34" charset="0"/>
              </a:rPr>
              <a:t>of </a:t>
            </a:r>
            <a:r>
              <a:rPr lang="en-US" sz="1200" dirty="0" smtClean="0">
                <a:latin typeface="Arial Narrow" panose="020B0606020202030204" pitchFamily="34" charset="0"/>
              </a:rPr>
              <a:t>Performance, and Confirms the Vendors Name Listed, Matches the Contract Number;</a:t>
            </a:r>
            <a:endParaRPr lang="en-US" sz="1200" dirty="0">
              <a:latin typeface="Arial Narrow" panose="020B0606020202030204" pitchFamily="34" charset="0"/>
            </a:endParaRPr>
          </a:p>
          <a:p>
            <a:pPr>
              <a:buFont typeface="Wingdings" panose="05000000000000000000" pitchFamily="2" charset="2"/>
              <a:buChar char="q"/>
            </a:pPr>
            <a:r>
              <a:rPr lang="en-US" sz="1200" dirty="0">
                <a:latin typeface="Arial Narrow" panose="020B0606020202030204" pitchFamily="34" charset="0"/>
              </a:rPr>
              <a:t>If the Level of Investigation is not Specified, or the Contract Number is not </a:t>
            </a:r>
            <a:r>
              <a:rPr lang="en-US" sz="1200" dirty="0" smtClean="0">
                <a:latin typeface="Arial Narrow" panose="020B0606020202030204" pitchFamily="34" charset="0"/>
              </a:rPr>
              <a:t>Specified</a:t>
            </a:r>
            <a:r>
              <a:rPr lang="en-US" sz="1200" dirty="0">
                <a:latin typeface="Arial Narrow" panose="020B0606020202030204" pitchFamily="34" charset="0"/>
              </a:rPr>
              <a:t>, </a:t>
            </a:r>
            <a:r>
              <a:rPr lang="en-US" sz="1200" dirty="0" smtClean="0">
                <a:latin typeface="Arial Narrow" panose="020B0606020202030204" pitchFamily="34" charset="0"/>
              </a:rPr>
              <a:t>Requests </a:t>
            </a:r>
            <a:r>
              <a:rPr lang="en-US" sz="1200" dirty="0">
                <a:latin typeface="Arial Narrow" panose="020B0606020202030204" pitchFamily="34" charset="0"/>
              </a:rPr>
              <a:t>Information From the </a:t>
            </a:r>
            <a:r>
              <a:rPr lang="en-US" sz="1200" dirty="0" smtClean="0">
                <a:latin typeface="Arial Narrow" panose="020B0606020202030204" pitchFamily="34" charset="0"/>
              </a:rPr>
              <a:t>Sender;</a:t>
            </a:r>
            <a:endParaRPr lang="en-US" sz="1200" dirty="0">
              <a:latin typeface="Arial Narrow" panose="020B0606020202030204" pitchFamily="34" charset="0"/>
            </a:endParaRPr>
          </a:p>
          <a:p>
            <a:pPr>
              <a:buFont typeface="Wingdings" panose="05000000000000000000" pitchFamily="2" charset="2"/>
              <a:buChar char="q"/>
            </a:pPr>
            <a:r>
              <a:rPr lang="en-US" sz="1200" dirty="0" smtClean="0">
                <a:latin typeface="Arial Narrow" panose="020B0606020202030204" pitchFamily="34" charset="0"/>
              </a:rPr>
              <a:t>Forwards </a:t>
            </a:r>
            <a:r>
              <a:rPr lang="en-US" sz="1200" dirty="0">
                <a:latin typeface="Arial Narrow" panose="020B0606020202030204" pitchFamily="34" charset="0"/>
              </a:rPr>
              <a:t>Completed </a:t>
            </a:r>
            <a:r>
              <a:rPr lang="en-US" sz="1200" dirty="0" smtClean="0">
                <a:latin typeface="Arial Narrow" panose="020B0606020202030204" pitchFamily="34" charset="0"/>
              </a:rPr>
              <a:t>Form </a:t>
            </a:r>
            <a:r>
              <a:rPr lang="en-US" sz="1200" dirty="0">
                <a:latin typeface="Arial Narrow" panose="020B0606020202030204" pitchFamily="34" charset="0"/>
              </a:rPr>
              <a:t>to the National Finance Center </a:t>
            </a:r>
            <a:r>
              <a:rPr lang="en-US" sz="1200" dirty="0" smtClean="0">
                <a:latin typeface="Arial Narrow" panose="020B0606020202030204" pitchFamily="34" charset="0"/>
              </a:rPr>
              <a:t>at </a:t>
            </a:r>
            <a:r>
              <a:rPr lang="en-US" sz="1200" dirty="0" smtClean="0">
                <a:latin typeface="Arial Narrow" panose="020B0606020202030204" pitchFamily="34" charset="0"/>
                <a:hlinkClick r:id="rId3"/>
              </a:rPr>
              <a:t>FNCS.PERSEC@nfc.usda.gov</a:t>
            </a:r>
            <a:r>
              <a:rPr lang="en-US" sz="1200" dirty="0" smtClean="0">
                <a:latin typeface="Arial Narrow" panose="020B0606020202030204" pitchFamily="34" charset="0"/>
              </a:rPr>
              <a:t> and </a:t>
            </a:r>
            <a:r>
              <a:rPr lang="en-US" sz="1200" dirty="0">
                <a:latin typeface="Arial Narrow" panose="020B0606020202030204" pitchFamily="34" charset="0"/>
              </a:rPr>
              <a:t>the USDA, FNS, Onboarding Team </a:t>
            </a:r>
            <a:r>
              <a:rPr lang="en-US" sz="1200" dirty="0" smtClean="0">
                <a:latin typeface="Arial Narrow" panose="020B0606020202030204" pitchFamily="34" charset="0"/>
              </a:rPr>
              <a:t>Members;</a:t>
            </a:r>
            <a:endParaRPr lang="en-US" sz="1200" dirty="0">
              <a:latin typeface="Arial Narrow" panose="020B0606020202030204" pitchFamily="34" charset="0"/>
            </a:endParaRPr>
          </a:p>
          <a:p>
            <a:pPr>
              <a:buFont typeface="Wingdings" panose="05000000000000000000" pitchFamily="2" charset="2"/>
              <a:buChar char="q"/>
            </a:pPr>
            <a:r>
              <a:rPr lang="en-US" sz="1200" dirty="0">
                <a:latin typeface="Arial Narrow" panose="020B0606020202030204" pitchFamily="34" charset="0"/>
              </a:rPr>
              <a:t>If </a:t>
            </a:r>
            <a:r>
              <a:rPr lang="en-US" sz="1200" dirty="0" smtClean="0">
                <a:latin typeface="Arial Narrow" panose="020B0606020202030204" pitchFamily="34" charset="0"/>
              </a:rPr>
              <a:t>the </a:t>
            </a:r>
            <a:r>
              <a:rPr lang="en-US" sz="1200" dirty="0">
                <a:latin typeface="Arial Narrow" panose="020B0606020202030204" pitchFamily="34" charset="0"/>
              </a:rPr>
              <a:t>F</a:t>
            </a:r>
            <a:r>
              <a:rPr lang="en-US" sz="1200" dirty="0" smtClean="0">
                <a:latin typeface="Arial Narrow" panose="020B0606020202030204" pitchFamily="34" charset="0"/>
              </a:rPr>
              <a:t>orm </a:t>
            </a:r>
            <a:r>
              <a:rPr lang="en-US" sz="1200" dirty="0">
                <a:latin typeface="Arial Narrow" panose="020B0606020202030204" pitchFamily="34" charset="0"/>
              </a:rPr>
              <a:t>is Received and </a:t>
            </a:r>
            <a:r>
              <a:rPr lang="en-US" sz="1200" dirty="0" smtClean="0">
                <a:latin typeface="Arial Narrow" panose="020B0606020202030204" pitchFamily="34" charset="0"/>
              </a:rPr>
              <a:t>a </a:t>
            </a:r>
            <a:r>
              <a:rPr lang="en-US" sz="1200" dirty="0">
                <a:latin typeface="Arial Narrow" panose="020B0606020202030204" pitchFamily="34" charset="0"/>
              </a:rPr>
              <a:t>Higher or Lower Background Investigation is Being Requested, Resubmit Form to the National Finance Center (NFC) Staff at </a:t>
            </a:r>
            <a:r>
              <a:rPr lang="en-US" sz="1200" dirty="0" smtClean="0">
                <a:latin typeface="Arial Narrow" panose="020B0606020202030204" pitchFamily="34" charset="0"/>
                <a:hlinkClick r:id="rId3"/>
              </a:rPr>
              <a:t>FNCS.PERSEC@nfc.usda.gov</a:t>
            </a:r>
            <a:r>
              <a:rPr lang="en-US" sz="1200" dirty="0" smtClean="0">
                <a:latin typeface="Arial Narrow" panose="020B0606020202030204" pitchFamily="34" charset="0"/>
              </a:rPr>
              <a:t>;</a:t>
            </a:r>
            <a:endParaRPr lang="en-US" sz="1200" dirty="0">
              <a:latin typeface="Arial Narrow" panose="020B0606020202030204" pitchFamily="34" charset="0"/>
            </a:endParaRPr>
          </a:p>
          <a:p>
            <a:pPr>
              <a:buFont typeface="Wingdings" panose="05000000000000000000" pitchFamily="2" charset="2"/>
              <a:buChar char="q"/>
            </a:pPr>
            <a:r>
              <a:rPr lang="en-US" sz="1200" dirty="0">
                <a:latin typeface="Arial Narrow" panose="020B0606020202030204" pitchFamily="34" charset="0"/>
              </a:rPr>
              <a:t>If </a:t>
            </a:r>
            <a:r>
              <a:rPr lang="en-US" sz="1200" dirty="0" smtClean="0">
                <a:latin typeface="Arial Narrow" panose="020B0606020202030204" pitchFamily="34" charset="0"/>
              </a:rPr>
              <a:t>the </a:t>
            </a:r>
            <a:r>
              <a:rPr lang="en-US" sz="1200" dirty="0">
                <a:latin typeface="Arial Narrow" panose="020B0606020202030204" pitchFamily="34" charset="0"/>
              </a:rPr>
              <a:t>Contractor </a:t>
            </a:r>
            <a:r>
              <a:rPr lang="en-US" sz="1200" dirty="0" smtClean="0">
                <a:latin typeface="Arial Narrow" panose="020B0606020202030204" pitchFamily="34" charset="0"/>
              </a:rPr>
              <a:t>is </a:t>
            </a:r>
            <a:r>
              <a:rPr lang="en-US" sz="1200" dirty="0">
                <a:latin typeface="Arial Narrow" panose="020B0606020202030204" pitchFamily="34" charset="0"/>
              </a:rPr>
              <a:t>Assigned to More Than One Contract and COR, Separate Forms Must be Submitted to </a:t>
            </a:r>
            <a:r>
              <a:rPr lang="en-US" sz="1200" dirty="0" smtClean="0">
                <a:latin typeface="Arial Narrow" panose="020B0606020202030204" pitchFamily="34" charset="0"/>
              </a:rPr>
              <a:t>NFC </a:t>
            </a:r>
            <a:r>
              <a:rPr lang="en-US" sz="1200" dirty="0">
                <a:latin typeface="Arial Narrow" panose="020B0606020202030204" pitchFamily="34" charset="0"/>
              </a:rPr>
              <a:t>at </a:t>
            </a:r>
            <a:r>
              <a:rPr lang="en-US" sz="1200" dirty="0" smtClean="0">
                <a:latin typeface="Arial Narrow" panose="020B0606020202030204" pitchFamily="34" charset="0"/>
                <a:hlinkClick r:id="rId3"/>
              </a:rPr>
              <a:t>FNCS.PERSEC@nfc.usda.gov</a:t>
            </a:r>
            <a:r>
              <a:rPr lang="en-US" sz="1200" dirty="0" smtClean="0">
                <a:latin typeface="Arial Narrow" panose="020B0606020202030204" pitchFamily="34" charset="0"/>
              </a:rPr>
              <a:t>;</a:t>
            </a:r>
            <a:endParaRPr lang="en-US" sz="1200" dirty="0">
              <a:latin typeface="Arial Narrow" panose="020B0606020202030204" pitchFamily="34" charset="0"/>
            </a:endParaRPr>
          </a:p>
          <a:p>
            <a:pPr>
              <a:buFont typeface="Wingdings" panose="05000000000000000000" pitchFamily="2" charset="2"/>
              <a:buChar char="q"/>
            </a:pPr>
            <a:endParaRPr lang="en-US" sz="1200" dirty="0" smtClean="0">
              <a:latin typeface="Arial Narrow" panose="020B0606020202030204" pitchFamily="34" charset="0"/>
            </a:endParaRPr>
          </a:p>
          <a:p>
            <a:pPr marL="45720" indent="0">
              <a:buNone/>
            </a:pPr>
            <a:r>
              <a:rPr lang="en-US" sz="1600" b="1" u="sng" dirty="0" smtClean="0">
                <a:latin typeface="Arial Narrow" panose="020B0606020202030204" pitchFamily="34" charset="0"/>
              </a:rPr>
              <a:t>OFFBOARDING</a:t>
            </a:r>
            <a:endParaRPr lang="en-US" sz="1200" b="1" u="sng" dirty="0">
              <a:latin typeface="Arial Narrow" panose="020B0606020202030204" pitchFamily="34" charset="0"/>
            </a:endParaRPr>
          </a:p>
          <a:p>
            <a:pPr>
              <a:buFont typeface="Wingdings" panose="05000000000000000000" pitchFamily="2" charset="2"/>
              <a:buChar char="q"/>
            </a:pPr>
            <a:r>
              <a:rPr lang="en-US" sz="1200" dirty="0" smtClean="0">
                <a:latin typeface="Arial Narrow" panose="020B0606020202030204" pitchFamily="34" charset="0"/>
              </a:rPr>
              <a:t>Receives </a:t>
            </a:r>
            <a:r>
              <a:rPr lang="en-US" sz="1200" dirty="0">
                <a:latin typeface="Arial Narrow" panose="020B0606020202030204" pitchFamily="34" charset="0"/>
              </a:rPr>
              <a:t>the </a:t>
            </a:r>
            <a:r>
              <a:rPr lang="en-US" sz="1200" dirty="0" smtClean="0">
                <a:latin typeface="Arial Narrow" panose="020B0606020202030204" pitchFamily="34" charset="0"/>
              </a:rPr>
              <a:t>“Government </a:t>
            </a:r>
            <a:r>
              <a:rPr lang="en-US" sz="1200" dirty="0">
                <a:latin typeface="Arial Narrow" panose="020B0606020202030204" pitchFamily="34" charset="0"/>
              </a:rPr>
              <a:t>Contractor’s Employee Separation Checklist </a:t>
            </a:r>
            <a:r>
              <a:rPr lang="en-US" sz="1200" dirty="0" smtClean="0">
                <a:latin typeface="Arial Narrow" panose="020B0606020202030204" pitchFamily="34" charset="0"/>
              </a:rPr>
              <a:t>FNS-774” </a:t>
            </a:r>
            <a:r>
              <a:rPr lang="en-US" sz="1200" dirty="0">
                <a:latin typeface="Arial Narrow" panose="020B0606020202030204" pitchFamily="34" charset="0"/>
              </a:rPr>
              <a:t>F</a:t>
            </a:r>
            <a:r>
              <a:rPr lang="en-US" sz="1200" dirty="0" smtClean="0">
                <a:latin typeface="Arial Narrow" panose="020B0606020202030204" pitchFamily="34" charset="0"/>
              </a:rPr>
              <a:t>orm</a:t>
            </a:r>
            <a:r>
              <a:rPr lang="en-US" sz="1200" dirty="0">
                <a:latin typeface="Arial Narrow" panose="020B0606020202030204" pitchFamily="34" charset="0"/>
              </a:rPr>
              <a:t>.  </a:t>
            </a:r>
            <a:r>
              <a:rPr lang="en-US" sz="1200" dirty="0" smtClean="0">
                <a:latin typeface="Arial Narrow" panose="020B0606020202030204" pitchFamily="34" charset="0"/>
              </a:rPr>
              <a:t>Confirms </a:t>
            </a:r>
            <a:r>
              <a:rPr lang="en-US" sz="1200" dirty="0">
                <a:latin typeface="Arial Narrow" panose="020B0606020202030204" pitchFamily="34" charset="0"/>
              </a:rPr>
              <a:t>that the Form is Completed Correctly.  If </a:t>
            </a:r>
            <a:r>
              <a:rPr lang="en-US" sz="1200" dirty="0" smtClean="0">
                <a:latin typeface="Arial Narrow" panose="020B0606020202030204" pitchFamily="34" charset="0"/>
              </a:rPr>
              <a:t>Not, Requests </a:t>
            </a:r>
            <a:r>
              <a:rPr lang="en-US" sz="1200" dirty="0">
                <a:latin typeface="Arial Narrow" panose="020B0606020202030204" pitchFamily="34" charset="0"/>
              </a:rPr>
              <a:t>the Missing Information from the </a:t>
            </a:r>
            <a:r>
              <a:rPr lang="en-US" sz="1200" dirty="0" smtClean="0">
                <a:latin typeface="Arial Narrow" panose="020B0606020202030204" pitchFamily="34" charset="0"/>
              </a:rPr>
              <a:t>Sender;</a:t>
            </a:r>
            <a:endParaRPr lang="en-US" sz="1200" dirty="0">
              <a:latin typeface="Arial Narrow" panose="020B0606020202030204" pitchFamily="34" charset="0"/>
            </a:endParaRPr>
          </a:p>
          <a:p>
            <a:pPr>
              <a:buFont typeface="Wingdings" panose="05000000000000000000" pitchFamily="2" charset="2"/>
              <a:buChar char="q"/>
            </a:pPr>
            <a:r>
              <a:rPr lang="en-US" sz="1200" dirty="0" smtClean="0">
                <a:latin typeface="Arial Narrow" panose="020B0606020202030204" pitchFamily="34" charset="0"/>
              </a:rPr>
              <a:t>Forwards </a:t>
            </a:r>
            <a:r>
              <a:rPr lang="en-US" sz="1200" dirty="0">
                <a:latin typeface="Arial Narrow" panose="020B0606020202030204" pitchFamily="34" charset="0"/>
              </a:rPr>
              <a:t>the </a:t>
            </a:r>
            <a:r>
              <a:rPr lang="en-US" sz="1200" dirty="0" smtClean="0">
                <a:latin typeface="Arial Narrow" panose="020B0606020202030204" pitchFamily="34" charset="0"/>
              </a:rPr>
              <a:t>“FNS-774 Government Contractor’s Employee Separation Checklist” </a:t>
            </a:r>
            <a:r>
              <a:rPr lang="en-US" sz="1200" dirty="0">
                <a:latin typeface="Arial Narrow" panose="020B0606020202030204" pitchFamily="34" charset="0"/>
              </a:rPr>
              <a:t>F</a:t>
            </a:r>
            <a:r>
              <a:rPr lang="en-US" sz="1200" dirty="0" smtClean="0">
                <a:latin typeface="Arial Narrow" panose="020B0606020202030204" pitchFamily="34" charset="0"/>
              </a:rPr>
              <a:t>orm </a:t>
            </a:r>
            <a:r>
              <a:rPr lang="en-US" sz="1200" dirty="0">
                <a:latin typeface="Arial Narrow" panose="020B0606020202030204" pitchFamily="34" charset="0"/>
              </a:rPr>
              <a:t>to NFC, the </a:t>
            </a:r>
            <a:r>
              <a:rPr lang="en-US" sz="1200" dirty="0" smtClean="0">
                <a:latin typeface="Arial Narrow" panose="020B0606020202030204" pitchFamily="34" charset="0"/>
              </a:rPr>
              <a:t>On/Off Boarding Team </a:t>
            </a:r>
            <a:r>
              <a:rPr lang="en-US" sz="1200" dirty="0">
                <a:latin typeface="Arial Narrow" panose="020B0606020202030204" pitchFamily="34" charset="0"/>
              </a:rPr>
              <a:t>Members, </a:t>
            </a:r>
            <a:r>
              <a:rPr lang="en-US" sz="1200" dirty="0" smtClean="0">
                <a:latin typeface="Arial Narrow" panose="020B0606020202030204" pitchFamily="34" charset="0"/>
              </a:rPr>
              <a:t>Operations and Facilities Staff Members, and </a:t>
            </a:r>
            <a:r>
              <a:rPr lang="en-US" sz="1200" dirty="0">
                <a:latin typeface="Arial Narrow" panose="020B0606020202030204" pitchFamily="34" charset="0"/>
              </a:rPr>
              <a:t>Records Management </a:t>
            </a:r>
            <a:r>
              <a:rPr lang="en-US" sz="1200" dirty="0" smtClean="0">
                <a:latin typeface="Arial Narrow" panose="020B0606020202030204" pitchFamily="34" charset="0"/>
              </a:rPr>
              <a:t>Staff Members.</a:t>
            </a:r>
            <a:endParaRPr lang="en-US" sz="1200" dirty="0">
              <a:latin typeface="Arial Narrow" panose="020B0606020202030204" pitchFamily="34" charset="0"/>
            </a:endParaRPr>
          </a:p>
          <a:p>
            <a:pPr>
              <a:buFont typeface="Wingdings" panose="05000000000000000000" pitchFamily="2" charset="2"/>
              <a:buChar char="q"/>
            </a:pPr>
            <a:endParaRPr lang="en-US" sz="1200" dirty="0">
              <a:latin typeface="Arial Narrow" panose="020B0606020202030204" pitchFamily="34" charset="0"/>
            </a:endParaRPr>
          </a:p>
        </p:txBody>
      </p:sp>
      <p:sp>
        <p:nvSpPr>
          <p:cNvPr id="4" name="Title 3"/>
          <p:cNvSpPr>
            <a:spLocks noGrp="1"/>
          </p:cNvSpPr>
          <p:nvPr>
            <p:ph type="title"/>
          </p:nvPr>
        </p:nvSpPr>
        <p:spPr/>
        <p:txBody>
          <a:bodyPr vert="horz" lIns="91440" tIns="45720" rIns="91440" bIns="45720" rtlCol="0" anchor="ctr">
            <a:noAutofit/>
          </a:bodyPr>
          <a:lstStyle/>
          <a:p>
            <a:pPr algn="l"/>
            <a:r>
              <a:rPr lang="en-US" sz="2800" dirty="0" smtClean="0"/>
              <a:t>Contract </a:t>
            </a:r>
            <a:r>
              <a:rPr lang="en-US" sz="2800" dirty="0"/>
              <a:t>Management Division (CMD</a:t>
            </a:r>
            <a:r>
              <a:rPr lang="en-US" sz="2800" dirty="0" smtClean="0"/>
              <a:t>)</a:t>
            </a:r>
            <a:endParaRPr lang="en-US" sz="2800" dirty="0"/>
          </a:p>
        </p:txBody>
      </p:sp>
    </p:spTree>
    <p:extLst>
      <p:ext uri="{BB962C8B-B14F-4D97-AF65-F5344CB8AC3E}">
        <p14:creationId xmlns:p14="http://schemas.microsoft.com/office/powerpoint/2010/main" val="2698220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228600" y="1600200"/>
            <a:ext cx="8610600" cy="5257800"/>
          </a:xfrm>
        </p:spPr>
        <p:txBody>
          <a:bodyPr>
            <a:noAutofit/>
          </a:bodyPr>
          <a:lstStyle/>
          <a:p>
            <a:pPr marL="45720" indent="0">
              <a:buNone/>
            </a:pPr>
            <a:r>
              <a:rPr lang="en-US" sz="1600" b="1" u="sng" dirty="0" smtClean="0">
                <a:latin typeface="Arial Narrow" panose="020B0606020202030204" pitchFamily="34" charset="0"/>
              </a:rPr>
              <a:t>ONBOARDING</a:t>
            </a:r>
            <a:endParaRPr lang="en-US" sz="1400" b="1" u="sng" dirty="0" smtClean="0">
              <a:latin typeface="Arial Narrow" panose="020B0606020202030204" pitchFamily="34" charset="0"/>
            </a:endParaRPr>
          </a:p>
          <a:p>
            <a:r>
              <a:rPr lang="en-US" sz="1400" dirty="0" smtClean="0">
                <a:latin typeface="Arial Narrow" panose="020B0606020202030204" pitchFamily="34" charset="0"/>
              </a:rPr>
              <a:t>Receives the “Background Investigation FNS-775” </a:t>
            </a:r>
            <a:r>
              <a:rPr lang="en-US" sz="1400" dirty="0">
                <a:latin typeface="Arial Narrow" panose="020B0606020202030204" pitchFamily="34" charset="0"/>
              </a:rPr>
              <a:t>F</a:t>
            </a:r>
            <a:r>
              <a:rPr lang="en-US" sz="1400" dirty="0" smtClean="0">
                <a:latin typeface="Arial Narrow" panose="020B0606020202030204" pitchFamily="34" charset="0"/>
              </a:rPr>
              <a:t>orm </a:t>
            </a:r>
            <a:r>
              <a:rPr lang="en-US" sz="1400" dirty="0">
                <a:latin typeface="Arial Narrow" panose="020B0606020202030204" pitchFamily="34" charset="0"/>
              </a:rPr>
              <a:t>F</a:t>
            </a:r>
            <a:r>
              <a:rPr lang="en-US" sz="1400" dirty="0" smtClean="0">
                <a:latin typeface="Arial Narrow" panose="020B0606020202030204" pitchFamily="34" charset="0"/>
              </a:rPr>
              <a:t>rom the </a:t>
            </a:r>
            <a:r>
              <a:rPr lang="en-US" sz="1400" dirty="0" smtClean="0">
                <a:latin typeface="Arial Narrow" panose="020B0606020202030204" pitchFamily="34" charset="0"/>
                <a:hlinkClick r:id="rId2"/>
              </a:rPr>
              <a:t>contractoronandoffboarding@fns.usda.gov</a:t>
            </a:r>
            <a:r>
              <a:rPr lang="en-US" sz="1400" dirty="0" smtClean="0">
                <a:latin typeface="Arial Narrow" panose="020B0606020202030204" pitchFamily="34" charset="0"/>
              </a:rPr>
              <a:t> E-mail account;</a:t>
            </a:r>
          </a:p>
          <a:p>
            <a:pPr marL="45720" indent="0">
              <a:buNone/>
            </a:pPr>
            <a:endParaRPr lang="en-US" sz="1400" dirty="0">
              <a:latin typeface="Arial Narrow" panose="020B0606020202030204" pitchFamily="34" charset="0"/>
            </a:endParaRPr>
          </a:p>
          <a:p>
            <a:r>
              <a:rPr lang="en-US" sz="1400" dirty="0" smtClean="0">
                <a:latin typeface="Arial Narrow" panose="020B0606020202030204" pitchFamily="34" charset="0"/>
              </a:rPr>
              <a:t>Checks the OPM System 24 Hours </a:t>
            </a:r>
            <a:r>
              <a:rPr lang="en-US" sz="1400" dirty="0">
                <a:latin typeface="Arial Narrow" panose="020B0606020202030204" pitchFamily="34" charset="0"/>
              </a:rPr>
              <a:t>A</a:t>
            </a:r>
            <a:r>
              <a:rPr lang="en-US" sz="1400" dirty="0" smtClean="0">
                <a:latin typeface="Arial Narrow" panose="020B0606020202030204" pitchFamily="34" charset="0"/>
              </a:rPr>
              <a:t>fter </a:t>
            </a:r>
            <a:r>
              <a:rPr lang="en-US" sz="1400" dirty="0">
                <a:latin typeface="Arial Narrow" panose="020B0606020202030204" pitchFamily="34" charset="0"/>
              </a:rPr>
              <a:t>F</a:t>
            </a:r>
            <a:r>
              <a:rPr lang="en-US" sz="1400" dirty="0" smtClean="0">
                <a:latin typeface="Arial Narrow" panose="020B0606020202030204" pitchFamily="34" charset="0"/>
              </a:rPr>
              <a:t>ingerprints were Transmitted, to Verify the Results of the Fingerprint </a:t>
            </a:r>
            <a:r>
              <a:rPr lang="en-US" sz="1400" dirty="0">
                <a:latin typeface="Arial Narrow" panose="020B0606020202030204" pitchFamily="34" charset="0"/>
              </a:rPr>
              <a:t>C</a:t>
            </a:r>
            <a:r>
              <a:rPr lang="en-US" sz="1400" dirty="0" smtClean="0">
                <a:latin typeface="Arial Narrow" panose="020B0606020202030204" pitchFamily="34" charset="0"/>
              </a:rPr>
              <a:t>heck</a:t>
            </a:r>
          </a:p>
          <a:p>
            <a:pPr marL="491490" lvl="1" indent="-171450"/>
            <a:r>
              <a:rPr lang="en-US" sz="1400" dirty="0" smtClean="0">
                <a:latin typeface="Arial Narrow" panose="020B0606020202030204" pitchFamily="34" charset="0"/>
              </a:rPr>
              <a:t>If Results </a:t>
            </a:r>
            <a:r>
              <a:rPr lang="en-US" sz="1400" dirty="0">
                <a:latin typeface="Arial Narrow" panose="020B0606020202030204" pitchFamily="34" charset="0"/>
              </a:rPr>
              <a:t>I</a:t>
            </a:r>
            <a:r>
              <a:rPr lang="en-US" sz="1400" dirty="0" smtClean="0">
                <a:latin typeface="Arial Narrow" panose="020B0606020202030204" pitchFamily="34" charset="0"/>
              </a:rPr>
              <a:t>ndicate </a:t>
            </a:r>
            <a:r>
              <a:rPr lang="en-US" sz="1400" dirty="0">
                <a:latin typeface="Arial Narrow" panose="020B0606020202030204" pitchFamily="34" charset="0"/>
              </a:rPr>
              <a:t>N</a:t>
            </a:r>
            <a:r>
              <a:rPr lang="en-US" sz="1400" dirty="0" smtClean="0">
                <a:latin typeface="Arial Narrow" panose="020B0606020202030204" pitchFamily="34" charset="0"/>
              </a:rPr>
              <a:t>o </a:t>
            </a:r>
            <a:r>
              <a:rPr lang="en-US" sz="1400" dirty="0">
                <a:latin typeface="Arial Narrow" panose="020B0606020202030204" pitchFamily="34" charset="0"/>
              </a:rPr>
              <a:t>R</a:t>
            </a:r>
            <a:r>
              <a:rPr lang="en-US" sz="1400" dirty="0" smtClean="0">
                <a:latin typeface="Arial Narrow" panose="020B0606020202030204" pitchFamily="34" charset="0"/>
              </a:rPr>
              <a:t>ecord, NFC Personnel Security responds with Favorable Fingerprint Completion Notification to Original Distribution</a:t>
            </a:r>
          </a:p>
          <a:p>
            <a:pPr marL="491490" lvl="1" indent="-171450"/>
            <a:r>
              <a:rPr lang="en-US" sz="1400" dirty="0" smtClean="0">
                <a:latin typeface="Arial Narrow" panose="020B0606020202030204" pitchFamily="34" charset="0"/>
              </a:rPr>
              <a:t>If </a:t>
            </a:r>
            <a:r>
              <a:rPr lang="en-US" sz="1400" dirty="0">
                <a:latin typeface="Arial Narrow" panose="020B0606020202030204" pitchFamily="34" charset="0"/>
              </a:rPr>
              <a:t>R</a:t>
            </a:r>
            <a:r>
              <a:rPr lang="en-US" sz="1400" dirty="0" smtClean="0">
                <a:latin typeface="Arial Narrow" panose="020B0606020202030204" pitchFamily="34" charset="0"/>
              </a:rPr>
              <a:t>esults </a:t>
            </a:r>
            <a:r>
              <a:rPr lang="en-US" sz="1400" dirty="0">
                <a:latin typeface="Arial Narrow" panose="020B0606020202030204" pitchFamily="34" charset="0"/>
              </a:rPr>
              <a:t>I</a:t>
            </a:r>
            <a:r>
              <a:rPr lang="en-US" sz="1400" dirty="0" smtClean="0">
                <a:latin typeface="Arial Narrow" panose="020B0606020202030204" pitchFamily="34" charset="0"/>
              </a:rPr>
              <a:t>ndicate a Record, NFC Personnel Security will Have to Wait for Receipt of the Results File Before Responding with Favorable/Unfavorable Determination Notification to Original Distribution</a:t>
            </a:r>
          </a:p>
          <a:p>
            <a:r>
              <a:rPr lang="en-US" sz="1400" dirty="0" smtClean="0">
                <a:latin typeface="Arial Narrow" panose="020B0606020202030204" pitchFamily="34" charset="0"/>
              </a:rPr>
              <a:t>If Employee Has an Existing Investigation that Meets Requirements, E-mail Onboarding Team Members a Favorable Determination;</a:t>
            </a:r>
          </a:p>
          <a:p>
            <a:r>
              <a:rPr lang="en-US" sz="1400" dirty="0" smtClean="0">
                <a:latin typeface="Arial Narrow" panose="020B0606020202030204" pitchFamily="34" charset="0"/>
              </a:rPr>
              <a:t>If Subject Has an Existing Investigation that Requires Further Review, NFC Personnel Security and/or USDA Personnel &amp; Document Security Division, Complete Necessary Adjudication Review Before Providing Favorable/Unfavorable Determination to Original Distribution;</a:t>
            </a:r>
          </a:p>
          <a:p>
            <a:endParaRPr lang="en-US" sz="1400" dirty="0" smtClean="0">
              <a:latin typeface="Arial Narrow" panose="020B0606020202030204" pitchFamily="34" charset="0"/>
            </a:endParaRPr>
          </a:p>
          <a:p>
            <a:pPr marL="45720" indent="0">
              <a:buNone/>
            </a:pPr>
            <a:r>
              <a:rPr lang="en-US" sz="1600" b="1" u="sng" dirty="0" smtClean="0">
                <a:latin typeface="Arial Narrow" panose="020B0606020202030204" pitchFamily="34" charset="0"/>
              </a:rPr>
              <a:t>OFFBOARDING</a:t>
            </a:r>
            <a:endParaRPr lang="en-US" sz="1400" b="1" u="sng" dirty="0">
              <a:latin typeface="Arial Narrow" panose="020B0606020202030204" pitchFamily="34" charset="0"/>
            </a:endParaRPr>
          </a:p>
          <a:p>
            <a:r>
              <a:rPr lang="en-US" sz="1400" dirty="0" smtClean="0">
                <a:latin typeface="Arial Narrow" panose="020B0606020202030204" pitchFamily="34" charset="0"/>
              </a:rPr>
              <a:t>Receives “FNS-774 Government Contractor’s Employee Separation Checklist” Form </a:t>
            </a:r>
            <a:r>
              <a:rPr lang="en-US" sz="1400" dirty="0">
                <a:latin typeface="Arial Narrow" panose="020B0606020202030204" pitchFamily="34" charset="0"/>
              </a:rPr>
              <a:t>F</a:t>
            </a:r>
            <a:r>
              <a:rPr lang="en-US" sz="1400" dirty="0" smtClean="0">
                <a:latin typeface="Arial Narrow" panose="020B0606020202030204" pitchFamily="34" charset="0"/>
              </a:rPr>
              <a:t>rom the </a:t>
            </a:r>
            <a:r>
              <a:rPr lang="en-US" sz="1400" dirty="0" smtClean="0">
                <a:latin typeface="Arial Narrow" panose="020B0606020202030204" pitchFamily="34" charset="0"/>
                <a:hlinkClick r:id="rId2"/>
              </a:rPr>
              <a:t>contractoronandoffboarding@fns.usda.gov</a:t>
            </a:r>
            <a:r>
              <a:rPr lang="en-US" sz="1400" dirty="0" smtClean="0">
                <a:latin typeface="Arial Narrow" panose="020B0606020202030204" pitchFamily="34" charset="0"/>
              </a:rPr>
              <a:t> E-mail Account and Removes Subject from the System.</a:t>
            </a:r>
            <a:endParaRPr lang="en-US" sz="1400" dirty="0">
              <a:latin typeface="Arial Narrow" panose="020B0606020202030204" pitchFamily="34" charset="0"/>
            </a:endParaRPr>
          </a:p>
          <a:p>
            <a:endParaRPr lang="en-US" sz="1400" dirty="0">
              <a:latin typeface="Arial Narrow" panose="020B0606020202030204" pitchFamily="34" charset="0"/>
            </a:endParaRPr>
          </a:p>
        </p:txBody>
      </p:sp>
      <p:sp>
        <p:nvSpPr>
          <p:cNvPr id="4" name="Title 3"/>
          <p:cNvSpPr>
            <a:spLocks noGrp="1"/>
          </p:cNvSpPr>
          <p:nvPr>
            <p:ph type="title"/>
          </p:nvPr>
        </p:nvSpPr>
        <p:spPr/>
        <p:txBody>
          <a:bodyPr>
            <a:normAutofit/>
          </a:bodyPr>
          <a:lstStyle/>
          <a:p>
            <a:pPr algn="r"/>
            <a:r>
              <a:rPr lang="en-US" sz="2800" dirty="0" smtClean="0"/>
              <a:t>National Finance Center (NFC) Personnel Security</a:t>
            </a:r>
            <a:endParaRPr lang="en-US" sz="2800" dirty="0"/>
          </a:p>
        </p:txBody>
      </p:sp>
    </p:spTree>
    <p:extLst>
      <p:ext uri="{BB962C8B-B14F-4D97-AF65-F5344CB8AC3E}">
        <p14:creationId xmlns:p14="http://schemas.microsoft.com/office/powerpoint/2010/main" val="2399385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Gri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DHS-temp1">
  <a:themeElements>
    <a:clrScheme name="Custom 1">
      <a:dk1>
        <a:srgbClr val="1D9110"/>
      </a:dk1>
      <a:lt1>
        <a:sysClr val="window" lastClr="FFFFFF"/>
      </a:lt1>
      <a:dk2>
        <a:srgbClr val="123C94"/>
      </a:dk2>
      <a:lt2>
        <a:srgbClr val="7D9FF5"/>
      </a:lt2>
      <a:accent1>
        <a:srgbClr val="A5C0D2"/>
      </a:accent1>
      <a:accent2>
        <a:srgbClr val="B7DDAA"/>
      </a:accent2>
      <a:accent3>
        <a:srgbClr val="A5AB81"/>
      </a:accent3>
      <a:accent4>
        <a:srgbClr val="AEF707"/>
      </a:accent4>
      <a:accent5>
        <a:srgbClr val="6D7EA7"/>
      </a:accent5>
      <a:accent6>
        <a:srgbClr val="968C8C"/>
      </a:accent6>
      <a:hlink>
        <a:srgbClr val="F7173E"/>
      </a:hlink>
      <a:folHlink>
        <a:srgbClr val="2F700D"/>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1930</TotalTime>
  <Words>2398</Words>
  <Application>Microsoft Office PowerPoint</Application>
  <PresentationFormat>On-screen Show (4:3)</PresentationFormat>
  <Paragraphs>187</Paragraphs>
  <Slides>14</Slides>
  <Notes>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Arial</vt:lpstr>
      <vt:lpstr>Arial Bold</vt:lpstr>
      <vt:lpstr>Arial Narrow</vt:lpstr>
      <vt:lpstr>Calibri</vt:lpstr>
      <vt:lpstr>Cambria</vt:lpstr>
      <vt:lpstr>Franklin Gothic Medium</vt:lpstr>
      <vt:lpstr>Tw Cen MT</vt:lpstr>
      <vt:lpstr>Wingdings</vt:lpstr>
      <vt:lpstr>Wingdings 2</vt:lpstr>
      <vt:lpstr>Grid</vt:lpstr>
      <vt:lpstr>DHS-temp1</vt:lpstr>
      <vt:lpstr>PowerPoint Presentation</vt:lpstr>
      <vt:lpstr>Usda/fncs/contractor (CTR) on &amp; off boarding procedures manual</vt:lpstr>
      <vt:lpstr>Overview</vt:lpstr>
      <vt:lpstr>Overview</vt:lpstr>
      <vt:lpstr>Contracting Officer’s Representative (COR)</vt:lpstr>
      <vt:lpstr>Contracting Officer’s Representative (COR) Role, cont’d</vt:lpstr>
      <vt:lpstr> Contractor (CTR) Employee </vt:lpstr>
      <vt:lpstr>Contract Management Division (CMD)</vt:lpstr>
      <vt:lpstr>National Finance Center (NFC) Personnel Security</vt:lpstr>
      <vt:lpstr>Human resources division (HRD) </vt:lpstr>
      <vt:lpstr>OIT Service Desk &amp; Operational security (opsec)</vt:lpstr>
      <vt:lpstr>OIT service desk &amp; operational security </vt:lpstr>
      <vt:lpstr>Physical security </vt:lpstr>
      <vt:lpstr>Information Management Office (IMO) </vt:lpstr>
    </vt:vector>
  </TitlesOfParts>
  <Company>FNS 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CONRACTOR ONBOARD PROCEDURES</dc:title>
  <dc:creator>Mathis, Sabrina - FNS</dc:creator>
  <cp:lastModifiedBy>Moorer, Tyrone - FNS (Contractor)</cp:lastModifiedBy>
  <cp:revision>148</cp:revision>
  <cp:lastPrinted>2018-02-21T13:04:05Z</cp:lastPrinted>
  <dcterms:created xsi:type="dcterms:W3CDTF">2017-10-18T18:09:49Z</dcterms:created>
  <dcterms:modified xsi:type="dcterms:W3CDTF">2018-05-08T15:34:14Z</dcterms:modified>
</cp:coreProperties>
</file>