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pdf" ContentType="application/pdf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83" r:id="rId8"/>
    <p:sldId id="267" r:id="rId9"/>
    <p:sldId id="268" r:id="rId10"/>
    <p:sldId id="263" r:id="rId11"/>
    <p:sldId id="269" r:id="rId12"/>
    <p:sldId id="280" r:id="rId13"/>
    <p:sldId id="270" r:id="rId14"/>
    <p:sldId id="271" r:id="rId15"/>
    <p:sldId id="282" r:id="rId16"/>
    <p:sldId id="284" r:id="rId17"/>
    <p:sldId id="279" r:id="rId18"/>
    <p:sldId id="266" r:id="rId19"/>
  </p:sldIdLst>
  <p:sldSz cx="9144000" cy="6858000" type="screen4x3"/>
  <p:notesSz cx="9305925" cy="7019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5F959"/>
    <a:srgbClr val="484724"/>
    <a:srgbClr val="98B761"/>
    <a:srgbClr val="A0BA5E"/>
    <a:srgbClr val="95C94F"/>
    <a:srgbClr val="AAD472"/>
    <a:srgbClr val="450E38"/>
    <a:srgbClr val="D3D2A5"/>
    <a:srgbClr val="EAE9D3"/>
    <a:srgbClr val="C4C38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9" autoAdjust="0"/>
    <p:restoredTop sz="94700" autoAdjust="0"/>
  </p:normalViewPr>
  <p:slideViewPr>
    <p:cSldViewPr snapToGrid="0" snapToObjects="1">
      <p:cViewPr>
        <p:scale>
          <a:sx n="100" d="100"/>
          <a:sy n="100" d="100"/>
        </p:scale>
        <p:origin x="-186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768" y="-72"/>
      </p:cViewPr>
      <p:guideLst>
        <p:guide orient="horz" pos="2211"/>
        <p:guide pos="293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r">
              <a:defRPr sz="1200"/>
            </a:lvl1pPr>
          </a:lstStyle>
          <a:p>
            <a:fld id="{4B6E9214-0EE0-5C49-85A5-F0AADB0580B3}" type="datetimeFigureOut">
              <a:rPr lang="en-US" smtClean="0"/>
              <a:pPr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r">
              <a:defRPr sz="1200"/>
            </a:lvl1pPr>
          </a:lstStyle>
          <a:p>
            <a:fld id="{04B0869E-145B-FD47-B212-02CE5B6561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281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r">
              <a:defRPr sz="1200"/>
            </a:lvl1pPr>
          </a:lstStyle>
          <a:p>
            <a:fld id="{3B2831B6-2D34-824A-8A3B-86C10A23B6AA}" type="datetimeFigureOut">
              <a:rPr lang="en-US" smtClean="0"/>
              <a:pPr/>
              <a:t>1/6/2014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525463"/>
            <a:ext cx="3511550" cy="2633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9" tIns="46640" rIns="93279" bIns="4664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5"/>
            <a:ext cx="7444740" cy="3158966"/>
          </a:xfrm>
          <a:prstGeom prst="rect">
            <a:avLst/>
          </a:prstGeom>
        </p:spPr>
        <p:txBody>
          <a:bodyPr vert="horz" lIns="93279" tIns="46640" rIns="93279" bIns="466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r">
              <a:defRPr sz="1200"/>
            </a:lvl1pPr>
          </a:lstStyle>
          <a:p>
            <a:fld id="{E1666462-E331-A748-ADBF-C644F00AE1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001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d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mc:AlternateContent xmlns:mc="http://schemas.openxmlformats.org/markup-compatibility/2006">
          <mc:Choice xmlns:ma="http://schemas.microsoft.com/office/mac/drawingml/2008/main" xmlns:mv="urn:schemas-microsoft-com:mac:vml" xmlns="" Requires="ma">
            <a:blipFill rotWithShape="1">
              <a:blip r:embed="rId2"/>
              <a:stretch>
                <a:fillRect/>
              </a:stretch>
            </a:blipFill>
          </mc:Choice>
          <mc:Fallback>
            <a:blipFill rotWithShape="1">
              <a:blip r:embed="rId3"/>
              <a:stretch>
                <a:fillRect/>
              </a:stretch>
            </a:blipFill>
          </mc:Fallback>
        </mc:AlternateContent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14131" y="830385"/>
            <a:ext cx="6692900" cy="838200"/>
          </a:xfrm>
        </p:spPr>
        <p:txBody>
          <a:bodyPr anchor="b">
            <a:normAutofit/>
          </a:bodyPr>
          <a:lstStyle>
            <a:lvl1pPr>
              <a:defRPr sz="2800" b="0" i="0" cap="all" baseline="0">
                <a:solidFill>
                  <a:schemeClr val="tx1"/>
                </a:solidFill>
                <a:effectLst/>
                <a:latin typeface="Arial Bold"/>
                <a:cs typeface="Arial Bold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14131" y="1897185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0" i="0">
                <a:solidFill>
                  <a:srgbClr val="FFFFFF"/>
                </a:solidFill>
                <a:latin typeface="Arial Bold"/>
                <a:cs typeface="Arial Bol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14131" y="2979615"/>
            <a:ext cx="586740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tx1"/>
                </a:solidFill>
                <a:latin typeface="Arial Bold"/>
                <a:cs typeface="Arial Bold"/>
              </a:defRPr>
            </a:lvl1pPr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"/>
          </p:nvPr>
        </p:nvSpPr>
        <p:spPr>
          <a:xfrm>
            <a:off x="612648" y="1234440"/>
            <a:ext cx="8153400" cy="4892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1511417" y="6532368"/>
            <a:ext cx="7254631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dirty="0" smtClean="0"/>
              <a:t>Panum Confidential and Proprietary</a:t>
            </a:r>
          </a:p>
          <a:p>
            <a:endParaRPr lang="en-US" dirty="0"/>
          </a:p>
        </p:txBody>
      </p:sp>
      <p:sp>
        <p:nvSpPr>
          <p:cNvPr id="14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11417" y="6532368"/>
            <a:ext cx="7254631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dirty="0" smtClean="0"/>
              <a:t>Panum Confidential and Proprietary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3">
              <a:lumMod val="60000"/>
              <a:lumOff val="40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7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1417" y="6532368"/>
            <a:ext cx="72546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chemeClr val="accent3">
              <a:lumMod val="60000"/>
              <a:lumOff val="40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-9144" y="5105400"/>
            <a:ext cx="9144000" cy="901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5210556"/>
            <a:ext cx="1463040" cy="713232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5201412"/>
            <a:ext cx="7598664" cy="7223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5237988"/>
            <a:ext cx="7354824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97536" cy="60071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52023" y="187322"/>
            <a:ext cx="575564" cy="346078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3100754" y="6430768"/>
            <a:ext cx="5814646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Panum Confidential and Proprietary</a:t>
            </a:r>
          </a:p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5105400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pic>
        <p:nvPicPr>
          <p:cNvPr id="23" name="Picture 22" descr="PGLogo(OL)-white.ai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6228069"/>
            <a:ext cx="711200" cy="48084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34440"/>
            <a:ext cx="8153400" cy="4892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736600"/>
            <a:ext cx="533400" cy="228600"/>
          </a:xfrm>
          <a:prstGeom prst="rect">
            <a:avLst/>
          </a:prstGeom>
          <a:solidFill>
            <a:schemeClr val="tx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736600"/>
            <a:ext cx="8553450" cy="228600"/>
          </a:xfrm>
          <a:prstGeom prst="rect">
            <a:avLst/>
          </a:prstGeom>
          <a:solidFill>
            <a:schemeClr val="accent3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0729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800" b="0" i="0" kern="1200" baseline="0">
          <a:solidFill>
            <a:schemeClr val="accent3">
              <a:lumMod val="50000"/>
            </a:schemeClr>
          </a:solidFill>
          <a:latin typeface="Arial Bold"/>
          <a:ea typeface="+mj-ea"/>
          <a:cs typeface="Arial Bold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16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4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2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2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B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33129" y="2466637"/>
            <a:ext cx="1371600" cy="1200329"/>
          </a:xfrm>
          <a:prstGeom prst="rect">
            <a:avLst/>
          </a:prstGeom>
          <a:solidFill>
            <a:srgbClr val="98B76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42966" y="3666966"/>
            <a:ext cx="380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latin typeface="Cambria" pitchFamily="18" charset="0"/>
              </a:rPr>
              <a:t>Design Phase </a:t>
            </a:r>
            <a:r>
              <a:rPr lang="en-US" b="1" dirty="0" smtClean="0">
                <a:latin typeface="Cambria" pitchFamily="18" charset="0"/>
              </a:rPr>
              <a:t>Review (DPR)</a:t>
            </a:r>
          </a:p>
          <a:p>
            <a:pPr algn="r"/>
            <a:r>
              <a:rPr lang="en-US" dirty="0" smtClean="0">
                <a:latin typeface="Cambria" pitchFamily="18" charset="0"/>
              </a:rPr>
              <a:t>[Insert Date of DPR]</a:t>
            </a:r>
          </a:p>
        </p:txBody>
      </p:sp>
      <p:pic>
        <p:nvPicPr>
          <p:cNvPr id="5" name="Picture 4" descr="fns-masthead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26" y="0"/>
            <a:ext cx="2860974" cy="923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45334"/>
            <a:ext cx="9143999" cy="1335741"/>
          </a:xfrm>
          <a:solidFill>
            <a:schemeClr val="bg1">
              <a:lumMod val="75000"/>
            </a:schemeClr>
          </a:solidFill>
          <a:ln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b="1" dirty="0" smtClean="0">
                <a:latin typeface="Cambria" pitchFamily="18" charset="0"/>
              </a:rPr>
              <a:t>[Insert Project Name]</a:t>
            </a:r>
            <a:br>
              <a:rPr lang="en-US" b="1" dirty="0" smtClean="0">
                <a:latin typeface="Cambria" pitchFamily="18" charset="0"/>
              </a:rPr>
            </a:br>
            <a:endParaRPr lang="en-US" b="1" dirty="0" smtClean="0"/>
          </a:p>
        </p:txBody>
      </p:sp>
      <p:pic>
        <p:nvPicPr>
          <p:cNvPr id="11" name="Picture 4" descr="C:\Documents and Settings\pnadkarni\Local Settings\Temp\Temporary Internet Files\Content.IE5\1PAFU8B0\MP900442889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3" y="3281074"/>
            <a:ext cx="5473970" cy="3576925"/>
          </a:xfrm>
          <a:prstGeom prst="rect">
            <a:avLst/>
          </a:prstGeom>
          <a:noFill/>
        </p:spPr>
      </p:pic>
      <p:pic>
        <p:nvPicPr>
          <p:cNvPr id="13" name="Picture 12" descr="OIT_Logo_062209_lar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282" y="4835377"/>
            <a:ext cx="1667191" cy="1655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484724"/>
              </a:buClr>
            </a:pPr>
            <a:r>
              <a:rPr lang="en-US" b="1" u="sng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Cost</a:t>
            </a:r>
          </a:p>
          <a:p>
            <a:pPr>
              <a:buClr>
                <a:srgbClr val="484724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[ Insert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project cost estimate from the Initiation and/or 	Requirements Review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]</a:t>
            </a:r>
          </a:p>
          <a:p>
            <a:pPr>
              <a:buClr>
                <a:srgbClr val="484724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[ Discuss changes to cost estimates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during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Design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Phase ]</a:t>
            </a:r>
            <a:endParaRPr lang="en-US" b="1" dirty="0">
              <a:solidFill>
                <a:schemeClr val="accent3">
                  <a:lumMod val="50000"/>
                </a:schemeClr>
              </a:solidFill>
              <a:ea typeface="ＭＳ Ｐゴシック"/>
              <a:cs typeface="ＭＳ Ｐゴシック"/>
            </a:endParaRPr>
          </a:p>
          <a:p>
            <a:pPr>
              <a:buClr>
                <a:srgbClr val="484724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[ Discuss changes in actual expenditures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during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Design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Phase ]</a:t>
            </a:r>
            <a:endParaRPr lang="en-US" b="1" dirty="0">
              <a:solidFill>
                <a:schemeClr val="accent3">
                  <a:lumMod val="50000"/>
                </a:schemeClr>
              </a:solidFill>
              <a:ea typeface="ＭＳ Ｐゴシック"/>
              <a:cs typeface="ＭＳ Ｐゴシック"/>
            </a:endParaRPr>
          </a:p>
          <a:p>
            <a:pPr>
              <a:buClr>
                <a:srgbClr val="484724"/>
              </a:buClr>
            </a:pPr>
            <a:endParaRPr lang="en-US" b="1" u="sng" dirty="0">
              <a:solidFill>
                <a:schemeClr val="accent3">
                  <a:lumMod val="50000"/>
                </a:schemeClr>
              </a:solidFill>
              <a:ea typeface="ＭＳ Ｐゴシック"/>
              <a:cs typeface="ＭＳ Ｐゴシック"/>
            </a:endParaRPr>
          </a:p>
          <a:p>
            <a:pPr>
              <a:buClr>
                <a:srgbClr val="484724"/>
              </a:buClr>
            </a:pPr>
            <a:r>
              <a:rPr lang="en-US" b="1" u="sng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Schedule</a:t>
            </a:r>
          </a:p>
          <a:p>
            <a:pPr>
              <a:buClr>
                <a:srgbClr val="484724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[ Insert schedule updates using the </a:t>
            </a:r>
            <a:r>
              <a:rPr lang="en-US" b="1" u="sng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Project </a:t>
            </a:r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Plan/Schedule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from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	the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Initiation Phase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]  </a:t>
            </a:r>
            <a:endParaRPr lang="en-US" b="1" dirty="0">
              <a:solidFill>
                <a:schemeClr val="accent3">
                  <a:lumMod val="50000"/>
                </a:schemeClr>
              </a:solidFill>
              <a:ea typeface="ＭＳ Ｐゴシック"/>
              <a:cs typeface="ＭＳ Ｐゴシック"/>
            </a:endParaRPr>
          </a:p>
          <a:p>
            <a:pPr>
              <a:buClr>
                <a:srgbClr val="484724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[ Discuss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cost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estimates changes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during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Design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Phase ]  </a:t>
            </a:r>
            <a:endParaRPr lang="en-US" b="1" dirty="0">
              <a:solidFill>
                <a:schemeClr val="accent3">
                  <a:lumMod val="50000"/>
                </a:schemeClr>
              </a:solidFill>
              <a:ea typeface="ＭＳ Ｐゴシック"/>
              <a:cs typeface="ＭＳ Ｐゴシック"/>
            </a:endParaRPr>
          </a:p>
          <a:p>
            <a:pPr>
              <a:buClr>
                <a:srgbClr val="484724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[ Discuss unexpected expenditures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during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the Design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  <a:cs typeface="ＭＳ Ｐゴシック"/>
              </a:rPr>
              <a:t>Phase ] </a:t>
            </a:r>
            <a:endParaRPr lang="en-US" b="1" dirty="0">
              <a:solidFill>
                <a:schemeClr val="accent3">
                  <a:lumMod val="50000"/>
                </a:schemeClr>
              </a:solidFill>
              <a:ea typeface="ＭＳ Ｐゴシック"/>
              <a:cs typeface="ＭＳ Ｐゴシック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{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Consider splitting into 2 slides if necessary to preserve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space}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Clr>
                <a:srgbClr val="484724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3769"/>
            <a:ext cx="8153400" cy="508000"/>
          </a:xfrm>
        </p:spPr>
        <p:txBody>
          <a:bodyPr>
            <a:noAutofit/>
          </a:bodyPr>
          <a:lstStyle/>
          <a:p>
            <a:r>
              <a:rPr lang="en-US" b="1" dirty="0" smtClean="0">
                <a:ea typeface="ＭＳ Ｐゴシック"/>
                <a:cs typeface="ＭＳ Ｐゴシック"/>
              </a:rPr>
              <a:t>Project Management Update</a:t>
            </a:r>
            <a:br>
              <a:rPr lang="en-US" b="1" dirty="0" smtClean="0">
                <a:ea typeface="ＭＳ Ｐゴシック"/>
                <a:cs typeface="ＭＳ Ｐゴシック"/>
              </a:rPr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484724"/>
                </a:solidFill>
              </a:rPr>
              <a:t>Deliverables Status</a:t>
            </a:r>
          </a:p>
          <a:p>
            <a:pPr>
              <a:buNone/>
            </a:pPr>
            <a:endParaRPr lang="en-US" b="1" u="sng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  	[  Provide a status update of deliverables using the </a:t>
            </a: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	“Project  Process Agreement”.  ]</a:t>
            </a:r>
          </a:p>
          <a:p>
            <a:pPr>
              <a:buNone/>
            </a:pPr>
            <a:endParaRPr lang="en-US" b="1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[  Update the status of your Information Security </a:t>
            </a: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	Certification &amp; Authorizations, if applicable.  ]</a:t>
            </a:r>
          </a:p>
          <a:p>
            <a:pPr>
              <a:buNone/>
            </a:pPr>
            <a:endParaRPr lang="en-US" b="1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[  List deliverables and delivery schedule for the current phase</a:t>
            </a: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	using the “Project Process Agreement” deliverable .  </a:t>
            </a:r>
            <a:r>
              <a:rPr lang="en-US" b="1" smtClean="0">
                <a:solidFill>
                  <a:srgbClr val="484724"/>
                </a:solidFill>
              </a:rPr>
              <a:t>]</a:t>
            </a:r>
          </a:p>
          <a:p>
            <a:pPr>
              <a:buNone/>
            </a:pPr>
            <a:endParaRPr lang="en-US" b="1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484724"/>
                </a:solidFill>
              </a:rPr>
              <a:t>OIT Project Reporting Application(PRA) Status</a:t>
            </a:r>
          </a:p>
          <a:p>
            <a:pPr>
              <a:buNone/>
            </a:pPr>
            <a:endParaRPr lang="en-US" b="1" u="sng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[  The project should have up to date information in the PRA.  All phase deliverables needs to be uploaded to the PRA. ]</a:t>
            </a:r>
          </a:p>
          <a:p>
            <a:pPr>
              <a:buNone/>
            </a:pPr>
            <a:endParaRPr lang="en-US" b="1" dirty="0" smtClean="0">
              <a:solidFill>
                <a:srgbClr val="484724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23850"/>
            <a:ext cx="8153400" cy="38344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/>
                <a:cs typeface="ＭＳ Ｐゴシック"/>
              </a:rPr>
              <a:t>Project Management 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7705"/>
            <a:ext cx="7940488" cy="714375"/>
          </a:xfrm>
        </p:spPr>
        <p:txBody>
          <a:bodyPr>
            <a:normAutofit/>
          </a:bodyPr>
          <a:lstStyle/>
          <a:p>
            <a:r>
              <a:rPr lang="en-US" dirty="0" smtClean="0"/>
              <a:t>Actions items from Previous Phase Review(s)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54" y="1095375"/>
            <a:ext cx="7807484" cy="52196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List of Action Item from Previous Gate Reviews</a:t>
            </a:r>
            <a:endParaRPr lang="en-US" sz="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  [Insert all action item(s) that arose during the previous gate reviews. Once the action items are closed or met they are no longer reported in this presentation ]</a:t>
            </a:r>
          </a:p>
          <a:p>
            <a:pPr marL="285750" indent="-285750">
              <a:lnSpc>
                <a:spcPct val="90000"/>
              </a:lnSpc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ea typeface="+mj-ea"/>
                <a:cs typeface="Arial Bold"/>
              </a:rPr>
              <a:t>Ownership and Completion Dates</a:t>
            </a:r>
            <a:endParaRPr lang="en-US" sz="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sz="800" b="1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   [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Insert the  name of the owner(s) of the action item(s) and the expected completion date(s)]</a:t>
            </a:r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05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Next Phase: Development Phase</a:t>
            </a:r>
          </a:p>
          <a:p>
            <a:pPr marL="0" lvl="1">
              <a:spcBef>
                <a:spcPct val="20000"/>
              </a:spcBef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lvl="1">
              <a:spcBef>
                <a:spcPct val="20000"/>
              </a:spcBef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 [  Discuss the key objectives of the Development Phase and describe </a:t>
            </a:r>
          </a:p>
          <a:p>
            <a:pPr marL="0" lvl="1">
              <a:spcBef>
                <a:spcPct val="20000"/>
              </a:spcBef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	the plans to accomplish them.  ]</a:t>
            </a:r>
          </a:p>
          <a:p>
            <a:endParaRPr lang="en-US" dirty="0" smtClean="0"/>
          </a:p>
          <a:p>
            <a:pPr marL="0" lvl="1">
              <a:spcBef>
                <a:spcPct val="20000"/>
              </a:spcBef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[ List each of the deliverables and delivery schedule for the</a:t>
            </a:r>
          </a:p>
          <a:p>
            <a:pPr marL="0" lvl="1">
              <a:spcBef>
                <a:spcPct val="20000"/>
              </a:spcBef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	upcoming phase.  </a:t>
            </a:r>
            <a:r>
              <a:rPr lang="en-US" sz="1800" b="1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]</a:t>
            </a: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Next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Conclusion of 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Design Phase Review (DPR)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for [insert project name]</a:t>
            </a:r>
          </a:p>
          <a:p>
            <a:pPr algn="ctr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 algn="ctr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{Consider opening the floor for Q&amp;A}</a:t>
            </a:r>
          </a:p>
          <a:p>
            <a:pPr algn="ctr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{Search for all square/curly brackets to delete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}</a:t>
            </a:r>
          </a:p>
          <a:p>
            <a:pPr algn="ctr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{Remember to delete screen 2 before speech}</a:t>
            </a:r>
          </a:p>
          <a:p>
            <a:pPr algn="ctr">
              <a:buNone/>
            </a:pPr>
            <a:endParaRPr lang="en-US" sz="24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951769"/>
            <a:ext cx="8153400" cy="5144231"/>
          </a:xfrm>
        </p:spPr>
        <p:txBody>
          <a:bodyPr>
            <a:noAutofit/>
          </a:bodyPr>
          <a:lstStyle/>
          <a:p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Phase Review Presentations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951768"/>
            <a:ext cx="7444740" cy="39703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This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PowerPoint template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suggests one way to present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the Design Phase Review (DPR) of your project to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OIT management using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the standards of the FNS SDLC framework.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Phase Review presentations are tailored to the development methodology and Project Process Agreement (PPA) of each specific project. 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FF0000"/>
              </a:solidFill>
              <a:latin typeface="Arial Bold"/>
              <a:cs typeface="Arial Bold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Feel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free to add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or modify slides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containing important information that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tailors your presentation to this particular project.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[Fill in square brackets with specified information and delete the brackets.]  {Delete curly brackets and information inside before the presentation.}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PLEASE DELETE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THIS SLIDE BEFORE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YOUR PRESENTATION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65760"/>
            <a:ext cx="7810500" cy="432262"/>
          </a:xfrm>
        </p:spPr>
        <p:txBody>
          <a:bodyPr>
            <a:normAutofit/>
          </a:bodyPr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533400" y="1400810"/>
          <a:ext cx="8458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Bold"/>
                          <a:ea typeface="+mj-ea"/>
                          <a:cs typeface="Arial Bold"/>
                        </a:rPr>
                        <a:t>Presenter’s Name</a:t>
                      </a:r>
                      <a:endParaRPr lang="en-US" sz="180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old"/>
                        <a:ea typeface="+mj-ea"/>
                        <a:cs typeface="Arial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Bold"/>
                          <a:ea typeface="+mj-ea"/>
                          <a:cs typeface="Arial Bold"/>
                        </a:rPr>
                        <a:t>Role</a:t>
                      </a:r>
                      <a:endParaRPr lang="en-US" sz="180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old"/>
                        <a:ea typeface="+mj-ea"/>
                        <a:cs typeface="Arial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741" y="2222810"/>
            <a:ext cx="8417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{ List the name of the OIT Project Manager making the presentation. Your presentation must be scheduled so that the SDLC Executive Committee and OIT Management  attends. }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707293"/>
            <a:ext cx="9144000" cy="2444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6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28750"/>
            <a:ext cx="8153400" cy="47053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</a:rPr>
              <a:t>System Scope</a:t>
            </a:r>
          </a:p>
          <a:p>
            <a:pPr marL="58738" indent="-58738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[  Insert condensed system scope.  ]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</a:rPr>
              <a:t>High Level Functional Requirements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[  Insert high level functional requirements.  ]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</a:rPr>
              <a:t>Summary of Changes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[  Suggested topics to consider discussing include: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- A brief summary of changes since the previous Requirements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	Phase Review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- How many user stories were created and what they are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- Which sprints, increments or intermediate milestones have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	been completed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- Major new requirements elicited from business users since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	the previous Phase Review, if any.  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599"/>
            <a:ext cx="8153400" cy="723169"/>
          </a:xfrm>
        </p:spPr>
        <p:txBody>
          <a:bodyPr/>
          <a:lstStyle/>
          <a:p>
            <a:r>
              <a:rPr lang="en-US" b="1" dirty="0" smtClean="0">
                <a:ea typeface="ＭＳ Ｐゴシック"/>
                <a:cs typeface="ＭＳ Ｐゴシック"/>
              </a:rPr>
              <a:t>Proposed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5088" indent="-7938">
              <a:buNone/>
              <a:defRPr/>
            </a:pPr>
            <a:r>
              <a:rPr lang="en-US" sz="1800" b="1" i="1" dirty="0" smtClean="0">
                <a:solidFill>
                  <a:srgbClr val="484724"/>
                </a:solidFill>
              </a:rPr>
              <a:t>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[  List the user classes and roles expected for the system.  </a:t>
            </a:r>
          </a:p>
          <a:p>
            <a:pPr marL="65088" indent="-7938"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65088" indent="-7938">
              <a:buNone/>
              <a:defRPr/>
            </a:pP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  For each user class or role provide:</a:t>
            </a:r>
          </a:p>
          <a:p>
            <a:pPr marL="65088" indent="-7938"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	- estimates of the total number of users anticipated</a:t>
            </a:r>
          </a:p>
          <a:p>
            <a:pPr marL="65088" indent="-7938"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	- a maximum number of concurrent users</a:t>
            </a:r>
          </a:p>
          <a:p>
            <a:pPr marL="65088" indent="-7938"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	- the number of external users</a:t>
            </a:r>
          </a:p>
          <a:p>
            <a:pPr marL="65088" indent="-7938"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	- the inputs and outputs for each user class/role.  ]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</p:spPr>
        <p:txBody>
          <a:bodyPr/>
          <a:lstStyle/>
          <a:p>
            <a:r>
              <a:rPr lang="en-US" b="1" dirty="0" smtClean="0">
                <a:ea typeface="ＭＳ Ｐゴシック"/>
                <a:cs typeface="ＭＳ Ｐゴシック"/>
              </a:rPr>
              <a:t>User Community Overview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5088" indent="-7938">
              <a:buNone/>
              <a:defRPr/>
            </a:pPr>
            <a:endParaRPr lang="en-US" sz="1800" b="1" dirty="0" smtClean="0">
              <a:solidFill>
                <a:srgbClr val="484724"/>
              </a:solidFill>
            </a:endParaRP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rgbClr val="484724"/>
                </a:solidFill>
              </a:rPr>
              <a:t>[  Insert the high-level system architecture diagram that illustrates the </a:t>
            </a: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rgbClr val="484724"/>
                </a:solidFill>
              </a:rPr>
              <a:t>	   	integrated structure of the major hardware and software </a:t>
            </a: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rgbClr val="484724"/>
                </a:solidFill>
              </a:rPr>
              <a:t>		components of the system, at a glance.</a:t>
            </a:r>
          </a:p>
          <a:p>
            <a:pPr marL="65088" indent="-7938">
              <a:buNone/>
              <a:defRPr/>
            </a:pPr>
            <a:endParaRPr lang="en-US" sz="1800" b="1" dirty="0" smtClean="0">
              <a:solidFill>
                <a:srgbClr val="484724"/>
              </a:solidFill>
            </a:endParaRP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rgbClr val="484724"/>
                </a:solidFill>
              </a:rPr>
              <a:t>   The architecture diagram should include sections for presentation, </a:t>
            </a: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rgbClr val="484724"/>
                </a:solidFill>
              </a:rPr>
              <a:t>		application,  data storage and retrieval, user interfaces, </a:t>
            </a:r>
          </a:p>
          <a:p>
            <a:pPr marL="65088" indent="-7938">
              <a:buNone/>
              <a:defRPr/>
            </a:pPr>
            <a:r>
              <a:rPr lang="en-US" sz="1800" b="1" dirty="0" smtClean="0">
                <a:solidFill>
                  <a:srgbClr val="484724"/>
                </a:solidFill>
              </a:rPr>
              <a:t>		external interfaces, or other applicable system components.  ]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System Architecture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951769"/>
            <a:ext cx="8153400" cy="5144231"/>
          </a:xfrm>
        </p:spPr>
        <p:txBody>
          <a:bodyPr>
            <a:normAutofit/>
          </a:bodyPr>
          <a:lstStyle/>
          <a:p>
            <a:pPr marL="457200" indent="-407988">
              <a:buNone/>
              <a:defRPr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07988"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</a:rPr>
              <a:t>SOFTWARE </a:t>
            </a:r>
            <a:r>
              <a:rPr lang="en-US" sz="1800" b="1" u="sng" dirty="0">
                <a:solidFill>
                  <a:schemeClr val="accent3">
                    <a:lumMod val="50000"/>
                  </a:schemeClr>
                </a:solidFill>
              </a:rPr>
              <a:t>COMPONENTS</a:t>
            </a:r>
          </a:p>
          <a:p>
            <a:pPr marL="457200" indent="0">
              <a:buNone/>
              <a:defRPr/>
            </a:pPr>
            <a:endParaRPr lang="en-US" sz="1800" b="1" u="sng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07988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[  Name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of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Each Software Component. 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Provide the following for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each	system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component :</a:t>
            </a:r>
          </a:p>
          <a:p>
            <a:pPr marL="457200" indent="-407988">
              <a:buNone/>
              <a:defRPr/>
            </a:pP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9212" indent="0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Responsibilities- 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9212" indent="0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Explain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the primary responsibilities and/or behavior of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the 	component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.  What does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the component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accomplish? What role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does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it play? What service is provided to clients? </a:t>
            </a:r>
          </a:p>
          <a:p>
            <a:pPr marL="49212" indent="0"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9212" indent="0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Resources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–        </a:t>
            </a:r>
          </a:p>
          <a:p>
            <a:pPr marL="49212" indent="0"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Describe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all resources managed/affected/needed by component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and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external to the design (</a:t>
            </a:r>
            <a:r>
              <a:rPr lang="en-US" sz="1800" b="1" dirty="0" err="1">
                <a:solidFill>
                  <a:schemeClr val="accent3">
                    <a:lumMod val="50000"/>
                  </a:schemeClr>
                </a:solidFill>
              </a:rPr>
              <a:t>ie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- memory,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processors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, printers,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databases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, or a software library.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]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/>
            <a:endParaRPr lang="en-US" sz="18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0"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and Resources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</a:t>
            </a: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[  List the software language that will be used to develop the project.  ]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[   If your project produced an optional  “Development Plan” document,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	insert the key points and discuss here.  ]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[  Otherwise, summarize strategy or approach used to prioritize the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   	development of system features.  ]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[   Incremental and Iterative projects may choose to discuss the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	development already completed or deployed.  ]</a:t>
            </a: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for Upcoming Development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ea typeface="ＭＳ Ｐゴシック"/>
            </a:endParaRPr>
          </a:p>
          <a:p>
            <a:pPr marL="0" lvl="1" indent="0">
              <a:buNone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RISKS </a:t>
            </a:r>
            <a:r>
              <a:rPr lang="en-US" sz="1800" b="1" u="sng" dirty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&amp; ISSUES</a:t>
            </a:r>
          </a:p>
          <a:p>
            <a:pPr marL="0" lvl="1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  </a:t>
            </a:r>
            <a:endParaRPr lang="en-US" sz="1800" b="1" u="sng" dirty="0">
              <a:solidFill>
                <a:schemeClr val="accent3">
                  <a:lumMod val="50000"/>
                </a:schemeClr>
              </a:solidFill>
              <a:ea typeface="ＭＳ Ｐゴシック"/>
            </a:endParaRPr>
          </a:p>
          <a:p>
            <a:pPr lvl="1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[  Provide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an update on the current project risks ]</a:t>
            </a:r>
          </a:p>
          <a:p>
            <a:pPr lvl="1">
              <a:buNone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ea typeface="ＭＳ Ｐゴシック"/>
            </a:endParaRPr>
          </a:p>
          <a:p>
            <a:pPr lvl="1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[  Provide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an update on project  issues ]</a:t>
            </a:r>
          </a:p>
          <a:p>
            <a:pPr lvl="1">
              <a:buFont typeface="Arial" pitchFamily="34" charset="0"/>
              <a:buChar char="•"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ea typeface="ＭＳ Ｐゴシック"/>
            </a:endParaRPr>
          </a:p>
          <a:p>
            <a:pPr lvl="1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[  Include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the probability of occurrence ] </a:t>
            </a:r>
          </a:p>
          <a:p>
            <a:pPr lvl="1">
              <a:buFont typeface="Arial" pitchFamily="34" charset="0"/>
              <a:buChar char="•"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ea typeface="ＭＳ Ｐゴシック"/>
            </a:endParaRPr>
          </a:p>
          <a:p>
            <a:pPr lvl="1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[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a typeface="ＭＳ Ｐゴシック"/>
              </a:rPr>
              <a:t>Discuss your proposed mitigation for each risk.     ]  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lvl="1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3769"/>
            <a:ext cx="8153400" cy="508000"/>
          </a:xfrm>
        </p:spPr>
        <p:txBody>
          <a:bodyPr>
            <a:noAutofit/>
          </a:bodyPr>
          <a:lstStyle/>
          <a:p>
            <a:r>
              <a:rPr lang="en-US" b="1" dirty="0" smtClean="0">
                <a:ea typeface="ＭＳ Ｐゴシック"/>
                <a:cs typeface="ＭＳ Ｐゴシック"/>
              </a:rPr>
              <a:t>Project Management Update</a:t>
            </a:r>
            <a:br>
              <a:rPr lang="en-US" b="1" dirty="0" smtClean="0">
                <a:ea typeface="ＭＳ Ｐゴシック"/>
                <a:cs typeface="ＭＳ Ｐゴシック"/>
              </a:rPr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HS-temp1">
  <a:themeElements>
    <a:clrScheme name="Custom 1">
      <a:dk1>
        <a:srgbClr val="1D9110"/>
      </a:dk1>
      <a:lt1>
        <a:sysClr val="window" lastClr="FFFFFF"/>
      </a:lt1>
      <a:dk2>
        <a:srgbClr val="123C94"/>
      </a:dk2>
      <a:lt2>
        <a:srgbClr val="7D9FF5"/>
      </a:lt2>
      <a:accent1>
        <a:srgbClr val="A5C0D2"/>
      </a:accent1>
      <a:accent2>
        <a:srgbClr val="B7DDAA"/>
      </a:accent2>
      <a:accent3>
        <a:srgbClr val="A5AB81"/>
      </a:accent3>
      <a:accent4>
        <a:srgbClr val="AEF707"/>
      </a:accent4>
      <a:accent5>
        <a:srgbClr val="6D7EA7"/>
      </a:accent5>
      <a:accent6>
        <a:srgbClr val="968C8C"/>
      </a:accent6>
      <a:hlink>
        <a:srgbClr val="F7173E"/>
      </a:hlink>
      <a:folHlink>
        <a:srgbClr val="2F700D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1D9110"/>
    </a:dk1>
    <a:lt1>
      <a:sysClr val="window" lastClr="FFFFFF"/>
    </a:lt1>
    <a:dk2>
      <a:srgbClr val="123C94"/>
    </a:dk2>
    <a:lt2>
      <a:srgbClr val="7D9FF5"/>
    </a:lt2>
    <a:accent1>
      <a:srgbClr val="A5C0D2"/>
    </a:accent1>
    <a:accent2>
      <a:srgbClr val="B7DDAA"/>
    </a:accent2>
    <a:accent3>
      <a:srgbClr val="A5AB81"/>
    </a:accent3>
    <a:accent4>
      <a:srgbClr val="AEF707"/>
    </a:accent4>
    <a:accent5>
      <a:srgbClr val="6D7EA7"/>
    </a:accent5>
    <a:accent6>
      <a:srgbClr val="968C8C"/>
    </a:accent6>
    <a:hlink>
      <a:srgbClr val="F7173E"/>
    </a:hlink>
    <a:folHlink>
      <a:srgbClr val="2F700D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1D9110"/>
    </a:dk1>
    <a:lt1>
      <a:sysClr val="window" lastClr="FFFFFF"/>
    </a:lt1>
    <a:dk2>
      <a:srgbClr val="123C94"/>
    </a:dk2>
    <a:lt2>
      <a:srgbClr val="7D9FF5"/>
    </a:lt2>
    <a:accent1>
      <a:srgbClr val="A5C0D2"/>
    </a:accent1>
    <a:accent2>
      <a:srgbClr val="B7DDAA"/>
    </a:accent2>
    <a:accent3>
      <a:srgbClr val="A5AB81"/>
    </a:accent3>
    <a:accent4>
      <a:srgbClr val="AEF707"/>
    </a:accent4>
    <a:accent5>
      <a:srgbClr val="6D7EA7"/>
    </a:accent5>
    <a:accent6>
      <a:srgbClr val="968C8C"/>
    </a:accent6>
    <a:hlink>
      <a:srgbClr val="F7173E"/>
    </a:hlink>
    <a:folHlink>
      <a:srgbClr val="2F700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FA987E04014D48AE0B9F2695CA7FC7" ma:contentTypeVersion="3" ma:contentTypeDescription="Create a new document." ma:contentTypeScope="" ma:versionID="d610fc410ef24f83238600bd7743e584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1632d6b3f1ee7940332c8174cbbf079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B5DAECD-E9CB-46A4-ABD3-F847BCA4BC88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D1F8250-D8EF-433A-9C11-172F4D678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BB11D-B8AC-4269-95E3-75E0CBA4CF6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4BDFE10C-8ED0-4E6C-95B8-1A2038CD9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</TotalTime>
  <Words>458</Words>
  <Application>Microsoft Office PowerPoint</Application>
  <PresentationFormat>On-screen Show (4:3)</PresentationFormat>
  <Paragraphs>162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DHS-temp1</vt:lpstr>
      <vt:lpstr>[Insert Project Name] </vt:lpstr>
      <vt:lpstr>Instructions for Phase Review Presentations</vt:lpstr>
      <vt:lpstr>Presenters</vt:lpstr>
      <vt:lpstr>Proposed System</vt:lpstr>
      <vt:lpstr>User Community Overview</vt:lpstr>
      <vt:lpstr>System Architecture</vt:lpstr>
      <vt:lpstr>Responsibilities and Resources</vt:lpstr>
      <vt:lpstr>Strategy for Upcoming Development </vt:lpstr>
      <vt:lpstr>Project Management Update </vt:lpstr>
      <vt:lpstr>Project Management Update </vt:lpstr>
      <vt:lpstr>Project Management Update</vt:lpstr>
      <vt:lpstr>Actions items from Previous Phase Review(s)</vt:lpstr>
      <vt:lpstr>Planning the Next Phase</vt:lpstr>
      <vt:lpstr>Conclusion</vt:lpstr>
    </vt:vector>
  </TitlesOfParts>
  <Company>Passionate Pixels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lakey</dc:creator>
  <cp:lastModifiedBy>sjaffery</cp:lastModifiedBy>
  <cp:revision>731</cp:revision>
  <cp:lastPrinted>2012-03-06T17:20:21Z</cp:lastPrinted>
  <dcterms:created xsi:type="dcterms:W3CDTF">2011-12-08T01:07:21Z</dcterms:created>
  <dcterms:modified xsi:type="dcterms:W3CDTF">2014-01-06T19:59:11Z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0x0101007AFA987E04014D48AE0B9F2695CA7FC7</vt:lpwstr>
  </property>
</Properties>
</file>