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19"/>
  </p:notesMasterIdLst>
  <p:handoutMasterIdLst>
    <p:handoutMasterId r:id="rId20"/>
  </p:handoutMasterIdLst>
  <p:sldIdLst>
    <p:sldId id="256" r:id="rId6"/>
    <p:sldId id="257" r:id="rId7"/>
    <p:sldId id="286" r:id="rId8"/>
    <p:sldId id="285" r:id="rId9"/>
    <p:sldId id="275" r:id="rId10"/>
    <p:sldId id="276" r:id="rId11"/>
    <p:sldId id="288" r:id="rId12"/>
    <p:sldId id="283" r:id="rId13"/>
    <p:sldId id="287" r:id="rId14"/>
    <p:sldId id="284" r:id="rId15"/>
    <p:sldId id="278" r:id="rId16"/>
    <p:sldId id="281" r:id="rId17"/>
    <p:sldId id="266" r:id="rId18"/>
  </p:sldIdLst>
  <p:sldSz cx="9144000" cy="6858000" type="screen4x3"/>
  <p:notesSz cx="9305925" cy="7019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8B761"/>
    <a:srgbClr val="A0BA5E"/>
    <a:srgbClr val="95C94F"/>
    <a:srgbClr val="AAD472"/>
    <a:srgbClr val="A5F959"/>
    <a:srgbClr val="450E38"/>
    <a:srgbClr val="484724"/>
    <a:srgbClr val="D3D2A5"/>
    <a:srgbClr val="EAE9D3"/>
    <a:srgbClr val="C4C38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56" autoAdjust="0"/>
    <p:restoredTop sz="94700" autoAdjust="0"/>
  </p:normalViewPr>
  <p:slideViewPr>
    <p:cSldViewPr snapToGrid="0" snapToObjects="1">
      <p:cViewPr>
        <p:scale>
          <a:sx n="100" d="100"/>
          <a:sy n="100" d="100"/>
        </p:scale>
        <p:origin x="-2400" y="4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84" d="100"/>
          <a:sy n="84" d="100"/>
        </p:scale>
        <p:origin x="-3768" y="-7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sz="quarter" idx="1"/>
          </p:nvPr>
        </p:nvSpPr>
        <p:spPr>
          <a:xfrm>
            <a:off x="5271204" y="0"/>
            <a:ext cx="4032568" cy="350996"/>
          </a:xfrm>
          <a:prstGeom prst="rect">
            <a:avLst/>
          </a:prstGeom>
        </p:spPr>
        <p:txBody>
          <a:bodyPr vert="horz" lIns="93279" tIns="46640" rIns="93279" bIns="46640" rtlCol="0"/>
          <a:lstStyle>
            <a:lvl1pPr algn="r">
              <a:defRPr sz="1200"/>
            </a:lvl1pPr>
          </a:lstStyle>
          <a:p>
            <a:fld id="{4B6E9214-0EE0-5C49-85A5-F0AADB0580B3}" type="datetimeFigureOut">
              <a:rPr lang="en-US" smtClean="0"/>
              <a:pPr/>
              <a:t>1/6/2014</a:t>
            </a:fld>
            <a:endParaRPr lang="en-US"/>
          </a:p>
        </p:txBody>
      </p:sp>
      <p:sp>
        <p:nvSpPr>
          <p:cNvPr id="4" name="Footer Placeholder 3"/>
          <p:cNvSpPr>
            <a:spLocks noGrp="1"/>
          </p:cNvSpPr>
          <p:nvPr>
            <p:ph type="ftr" sz="quarter" idx="2"/>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79" tIns="46640" rIns="93279" bIns="46640" rtlCol="0" anchor="b"/>
          <a:lstStyle>
            <a:lvl1pPr algn="r">
              <a:defRPr sz="1200"/>
            </a:lvl1pPr>
          </a:lstStyle>
          <a:p>
            <a:fld id="{04B0869E-145B-FD47-B212-02CE5B6561B9}" type="slidenum">
              <a:rPr lang="en-US" smtClean="0"/>
              <a:pPr/>
              <a:t>‹#›</a:t>
            </a:fld>
            <a:endParaRPr lang="en-US"/>
          </a:p>
        </p:txBody>
      </p:sp>
    </p:spTree>
    <p:extLst>
      <p:ext uri="{BB962C8B-B14F-4D97-AF65-F5344CB8AC3E}">
        <p14:creationId xmlns:p14="http://schemas.microsoft.com/office/powerpoint/2010/main" xmlns="" val="2872819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idx="1"/>
          </p:nvPr>
        </p:nvSpPr>
        <p:spPr>
          <a:xfrm>
            <a:off x="5271204" y="0"/>
            <a:ext cx="4032568" cy="350996"/>
          </a:xfrm>
          <a:prstGeom prst="rect">
            <a:avLst/>
          </a:prstGeom>
        </p:spPr>
        <p:txBody>
          <a:bodyPr vert="horz" lIns="93279" tIns="46640" rIns="93279" bIns="46640" rtlCol="0"/>
          <a:lstStyle>
            <a:lvl1pPr algn="r">
              <a:defRPr sz="1200"/>
            </a:lvl1pPr>
          </a:lstStyle>
          <a:p>
            <a:fld id="{3B2831B6-2D34-824A-8A3B-86C10A23B6AA}" type="datetimeFigureOut">
              <a:rPr lang="en-US" smtClean="0"/>
              <a:pPr/>
              <a:t>1/6/2014</a:t>
            </a:fld>
            <a:endParaRPr lang="en-US"/>
          </a:p>
        </p:txBody>
      </p:sp>
      <p:sp>
        <p:nvSpPr>
          <p:cNvPr id="4" name="Slide Image Placeholder 3"/>
          <p:cNvSpPr>
            <a:spLocks noGrp="1" noRot="1" noChangeAspect="1"/>
          </p:cNvSpPr>
          <p:nvPr>
            <p:ph type="sldImg" idx="2"/>
          </p:nvPr>
        </p:nvSpPr>
        <p:spPr>
          <a:xfrm>
            <a:off x="2897188" y="525463"/>
            <a:ext cx="3511550" cy="2633662"/>
          </a:xfrm>
          <a:prstGeom prst="rect">
            <a:avLst/>
          </a:prstGeom>
          <a:noFill/>
          <a:ln w="12700">
            <a:solidFill>
              <a:prstClr val="black"/>
            </a:solidFill>
          </a:ln>
        </p:spPr>
        <p:txBody>
          <a:bodyPr vert="horz" lIns="93279" tIns="46640" rIns="93279" bIns="46640" rtlCol="0" anchor="ctr"/>
          <a:lstStyle/>
          <a:p>
            <a:endParaRPr lang="en-US"/>
          </a:p>
        </p:txBody>
      </p:sp>
      <p:sp>
        <p:nvSpPr>
          <p:cNvPr id="5" name="Notes Placeholder 4"/>
          <p:cNvSpPr>
            <a:spLocks noGrp="1"/>
          </p:cNvSpPr>
          <p:nvPr>
            <p:ph type="body" sz="quarter" idx="3"/>
          </p:nvPr>
        </p:nvSpPr>
        <p:spPr>
          <a:xfrm>
            <a:off x="930593" y="3334465"/>
            <a:ext cx="7444740" cy="3158966"/>
          </a:xfrm>
          <a:prstGeom prst="rect">
            <a:avLst/>
          </a:prstGeom>
        </p:spPr>
        <p:txBody>
          <a:bodyPr vert="horz" lIns="93279" tIns="46640" rIns="93279" bIns="466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7" name="Slide Number Placeholder 6"/>
          <p:cNvSpPr>
            <a:spLocks noGrp="1"/>
          </p:cNvSpPr>
          <p:nvPr>
            <p:ph type="sldNum" sz="quarter" idx="5"/>
          </p:nvPr>
        </p:nvSpPr>
        <p:spPr>
          <a:xfrm>
            <a:off x="5271204" y="6667711"/>
            <a:ext cx="4032568" cy="350996"/>
          </a:xfrm>
          <a:prstGeom prst="rect">
            <a:avLst/>
          </a:prstGeom>
        </p:spPr>
        <p:txBody>
          <a:bodyPr vert="horz" lIns="93279" tIns="46640" rIns="93279" bIns="46640" rtlCol="0" anchor="b"/>
          <a:lstStyle>
            <a:lvl1pPr algn="r">
              <a:defRPr sz="1200"/>
            </a:lvl1pPr>
          </a:lstStyle>
          <a:p>
            <a:fld id="{E1666462-E331-A748-ADBF-C644F00AE177}" type="slidenum">
              <a:rPr lang="en-US" smtClean="0"/>
              <a:pPr/>
              <a:t>‹#›</a:t>
            </a:fld>
            <a:endParaRPr lang="en-US"/>
          </a:p>
        </p:txBody>
      </p:sp>
    </p:spTree>
    <p:extLst>
      <p:ext uri="{BB962C8B-B14F-4D97-AF65-F5344CB8AC3E}">
        <p14:creationId xmlns:p14="http://schemas.microsoft.com/office/powerpoint/2010/main" xmlns="" val="530014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mc:AlternateContent xmlns:mc="http://schemas.openxmlformats.org/markup-compatibility/2006">
          <mc:Choice xmlns="" xmlns:mv="urn:schemas-microsoft-com:mac:vml" xmlns:ma="http://schemas.microsoft.com/office/mac/drawingml/2008/main" Requires="ma">
            <a:blipFill rotWithShape="1">
              <a:blip r:embed="rId2"/>
              <a:stretch>
                <a:fillRect/>
              </a:stretch>
            </a:blipFill>
          </mc:Choice>
          <mc:Fallback>
            <a:blipFill rotWithShape="1">
              <a:blip r:embed="rId3"/>
              <a:stretch>
                <a:fillRect/>
              </a:stretch>
            </a:blipFill>
          </mc:Fallback>
        </mc:AlternateContent>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714131" y="830385"/>
            <a:ext cx="6692900" cy="838200"/>
          </a:xfrm>
        </p:spPr>
        <p:txBody>
          <a:bodyPr anchor="b">
            <a:normAutofit/>
          </a:bodyPr>
          <a:lstStyle>
            <a:lvl1pPr>
              <a:defRPr sz="2800" b="0" i="0" cap="all" baseline="0">
                <a:solidFill>
                  <a:schemeClr val="tx1"/>
                </a:solidFill>
                <a:effectLst/>
                <a:latin typeface="Arial Bold"/>
                <a:cs typeface="Arial Bold"/>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714131" y="1897185"/>
            <a:ext cx="6705600" cy="685800"/>
          </a:xfrm>
        </p:spPr>
        <p:txBody>
          <a:bodyPr anchor="ctr">
            <a:normAutofit/>
          </a:bodyPr>
          <a:lstStyle>
            <a:lvl1pPr marL="0" indent="0" algn="l">
              <a:buNone/>
              <a:defRPr sz="2600" b="0" i="0">
                <a:solidFill>
                  <a:srgbClr val="FFFFFF"/>
                </a:solidFill>
                <a:latin typeface="Arial Bold"/>
                <a:cs typeface="Arial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7" name="Footer Placeholder 16"/>
          <p:cNvSpPr>
            <a:spLocks noGrp="1"/>
          </p:cNvSpPr>
          <p:nvPr>
            <p:ph type="ftr" sz="quarter" idx="11"/>
          </p:nvPr>
        </p:nvSpPr>
        <p:spPr>
          <a:xfrm>
            <a:off x="714131" y="2979615"/>
            <a:ext cx="5867400" cy="365125"/>
          </a:xfrm>
          <a:prstGeom prst="rect">
            <a:avLst/>
          </a:prstGeom>
        </p:spPr>
        <p:txBody>
          <a:bodyPr/>
          <a:lstStyle>
            <a:lvl1pPr algn="l">
              <a:defRPr b="0" i="0">
                <a:solidFill>
                  <a:schemeClr val="tx1"/>
                </a:solidFill>
                <a:latin typeface="Arial Bold"/>
                <a:cs typeface="Arial Bold"/>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6"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
        <p:nvSpPr>
          <p:cNvPr id="10" name="Text Placeholder 12"/>
          <p:cNvSpPr>
            <a:spLocks noGrp="1"/>
          </p:cNvSpPr>
          <p:nvPr>
            <p:ph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sz="1200">
                <a:solidFill>
                  <a:schemeClr val="tx2"/>
                </a:solidFill>
              </a:defRPr>
            </a:lvl1pPr>
          </a:lstStyle>
          <a:p>
            <a:fld id="{8887E137-9F0E-6D4D-B15A-1273519E9F1B}" type="slidenum">
              <a:rPr lang="en-US" smtClean="0"/>
              <a:pPr/>
              <a:t>‹#›</a:t>
            </a:fld>
            <a:endParaRPr lang="en-US"/>
          </a:p>
        </p:txBody>
      </p:sp>
      <p:sp>
        <p:nvSpPr>
          <p:cNvPr id="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8887E137-9F0E-6D4D-B15A-1273519E9F1B}" type="slidenum">
              <a:rPr lang="en-US" smtClean="0"/>
              <a:pPr/>
              <a:t>‹#›</a:t>
            </a:fld>
            <a:endParaRPr lang="en-US"/>
          </a:p>
        </p:txBody>
      </p:sp>
      <p:sp>
        <p:nvSpPr>
          <p:cNvPr id="12" name="Footer Placeholder 11"/>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4"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fld id="{8887E137-9F0E-6D4D-B15A-1273519E9F1B}" type="slidenum">
              <a:rPr lang="en-US" smtClean="0"/>
              <a:pPr/>
              <a:t>‹#›</a:t>
            </a:fld>
            <a:endParaRPr lang="en-US"/>
          </a:p>
        </p:txBody>
      </p:sp>
      <p:sp>
        <p:nvSpPr>
          <p:cNvPr id="14" name="Footer Placeholder 13"/>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3">
              <a:lumMod val="60000"/>
              <a:lumOff val="40000"/>
            </a:schemeClr>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11417" y="6532368"/>
            <a:ext cx="7254631"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3" name="Text Placeholder 2"/>
          <p:cNvSpPr>
            <a:spLocks noGrp="1"/>
          </p:cNvSpPr>
          <p:nvPr>
            <p:ph type="body" idx="2"/>
          </p:nvPr>
        </p:nvSpPr>
        <p:spPr>
          <a:xfrm>
            <a:off x="609600" y="1752600"/>
            <a:ext cx="1600200" cy="4343400"/>
          </a:xfrm>
          <a:solidFill>
            <a:schemeClr val="accent3">
              <a:lumMod val="60000"/>
              <a:lumOff val="40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bwMode="white">
          <a:xfrm>
            <a:off x="-9144" y="5105400"/>
            <a:ext cx="9144000" cy="901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5210556"/>
            <a:ext cx="1463040" cy="713232"/>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5201412"/>
            <a:ext cx="7598664" cy="722376"/>
          </a:xfrm>
          <a:prstGeom prst="rect">
            <a:avLst/>
          </a:prstGeom>
          <a:solidFill>
            <a:schemeClr val="accent2">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560576" y="5237988"/>
            <a:ext cx="7354824" cy="685800"/>
          </a:xfrm>
        </p:spPr>
        <p:txBody>
          <a:bodyPr anchor="ctr"/>
          <a:lstStyle>
            <a:lvl1pPr algn="l">
              <a:buNone/>
              <a:defRPr sz="2800" b="0">
                <a:solidFill>
                  <a:schemeClr val="tx1"/>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97536" cy="60071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452023" y="187322"/>
            <a:ext cx="575564" cy="346078"/>
          </a:xfrm>
        </p:spPr>
        <p:txBody>
          <a:bodyPr rtlCol="0">
            <a:normAutofit/>
          </a:bodyPr>
          <a:lstStyle>
            <a:lvl1pPr>
              <a:defRPr sz="1200"/>
            </a:lvl1pPr>
          </a:lstStyle>
          <a:p>
            <a:fld id="{8887E137-9F0E-6D4D-B15A-1273519E9F1B}" type="slidenum">
              <a:rPr lang="en-US" smtClean="0"/>
              <a:pPr/>
              <a:t>‹#›</a:t>
            </a:fld>
            <a:endParaRPr lang="en-US"/>
          </a:p>
        </p:txBody>
      </p:sp>
      <p:sp>
        <p:nvSpPr>
          <p:cNvPr id="14" name="Footer Placeholder 13"/>
          <p:cNvSpPr>
            <a:spLocks noGrp="1"/>
          </p:cNvSpPr>
          <p:nvPr>
            <p:ph type="ftr" sz="quarter" idx="12"/>
          </p:nvPr>
        </p:nvSpPr>
        <p:spPr>
          <a:xfrm>
            <a:off x="3100754" y="6430768"/>
            <a:ext cx="5814646" cy="365125"/>
          </a:xfrm>
          <a:prstGeom prst="rect">
            <a:avLst/>
          </a:prstGeom>
        </p:spPr>
        <p:txBody>
          <a:bodyPr rtlCol="0"/>
          <a:lstStyle>
            <a:lvl1pPr>
              <a:defRPr>
                <a:solidFill>
                  <a:schemeClr val="tx1"/>
                </a:solidFill>
              </a:defRPr>
            </a:lvl1pPr>
          </a:lstStyle>
          <a:p>
            <a:r>
              <a:rPr lang="en-US" dirty="0" err="1" smtClean="0"/>
              <a:t>Panum</a:t>
            </a:r>
            <a:r>
              <a:rPr lang="en-US" dirty="0" smtClean="0"/>
              <a:t> Confidential and Proprietary</a:t>
            </a:r>
          </a:p>
          <a:p>
            <a:endParaRPr lang="en-US" dirty="0"/>
          </a:p>
        </p:txBody>
      </p:sp>
      <p:sp>
        <p:nvSpPr>
          <p:cNvPr id="3" name="Picture Placeholder 2"/>
          <p:cNvSpPr>
            <a:spLocks noGrp="1"/>
          </p:cNvSpPr>
          <p:nvPr>
            <p:ph type="pic" idx="1"/>
          </p:nvPr>
        </p:nvSpPr>
        <p:spPr>
          <a:xfrm>
            <a:off x="1560576" y="0"/>
            <a:ext cx="7583424" cy="5105400"/>
          </a:xfrm>
          <a:solidFill>
            <a:schemeClr val="accent6">
              <a:lumMod val="60000"/>
              <a:lumOff val="40000"/>
            </a:schemeClr>
          </a:solidFill>
          <a:ln>
            <a:noFill/>
          </a:ln>
        </p:spPr>
        <p:txBody>
          <a:bodyPr/>
          <a:lstStyle>
            <a:lvl1pPr marL="0" indent="0">
              <a:buNone/>
              <a:defRPr sz="3200"/>
            </a:lvl1pPr>
          </a:lstStyle>
          <a:p>
            <a:r>
              <a:rPr kumimoji="0" lang="en-US" dirty="0" smtClean="0"/>
              <a:t>Click icon to add picture</a:t>
            </a:r>
            <a:endParaRPr kumimoji="0" lang="en-US" dirty="0"/>
          </a:p>
        </p:txBody>
      </p:sp>
      <p:pic>
        <p:nvPicPr>
          <p:cNvPr id="23" name="Picture 22" descr="PGLogo(OL)-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8600" y="6228069"/>
            <a:ext cx="711200" cy="48084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8" name="Rectangle 7"/>
          <p:cNvSpPr/>
          <p:nvPr/>
        </p:nvSpPr>
        <p:spPr>
          <a:xfrm>
            <a:off x="0" y="736600"/>
            <a:ext cx="533400" cy="228600"/>
          </a:xfrm>
          <a:prstGeom prst="rect">
            <a:avLst/>
          </a:prstGeom>
          <a:solidFill>
            <a:schemeClr val="tx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73660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707293"/>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87E137-9F0E-6D4D-B15A-1273519E9F1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p:titleStyle>
    <p:body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B7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945334"/>
            <a:ext cx="9143999" cy="1335741"/>
          </a:xfrm>
          <a:solidFill>
            <a:schemeClr val="bg1">
              <a:lumMod val="75000"/>
            </a:schemeClr>
          </a:solidFill>
          <a:ln>
            <a:gradFill>
              <a:gsLst>
                <a:gs pos="0">
                  <a:srgbClr val="DDEBCF"/>
                </a:gs>
                <a:gs pos="50000">
                  <a:srgbClr val="9CB86E"/>
                </a:gs>
                <a:gs pos="100000">
                  <a:srgbClr val="156B13"/>
                </a:gs>
              </a:gsLst>
              <a:lin ang="5400000" scaled="0"/>
            </a:gradFill>
          </a:ln>
        </p:spPr>
        <p:txBody>
          <a:bodyPr>
            <a:normAutofit/>
          </a:bodyPr>
          <a:lstStyle/>
          <a:p>
            <a:pPr algn="ctr">
              <a:spcBef>
                <a:spcPts val="1200"/>
              </a:spcBef>
              <a:spcAft>
                <a:spcPts val="1800"/>
              </a:spcAft>
            </a:pPr>
            <a:r>
              <a:rPr lang="en-US" b="1" dirty="0" smtClean="0">
                <a:latin typeface="Cambria" pitchFamily="18" charset="0"/>
              </a:rPr>
              <a:t>[Insert </a:t>
            </a:r>
            <a:r>
              <a:rPr lang="en-US" b="1" smtClean="0">
                <a:latin typeface="Cambria" pitchFamily="18" charset="0"/>
              </a:rPr>
              <a:t>ProJect</a:t>
            </a:r>
            <a:r>
              <a:rPr lang="en-US" b="1" dirty="0" smtClean="0">
                <a:latin typeface="Cambria" pitchFamily="18" charset="0"/>
              </a:rPr>
              <a:t> Name]</a:t>
            </a:r>
            <a:br>
              <a:rPr lang="en-US" b="1" dirty="0" smtClean="0">
                <a:latin typeface="Cambria" pitchFamily="18" charset="0"/>
              </a:rPr>
            </a:br>
            <a:endParaRPr lang="en-US" b="1" dirty="0" smtClean="0"/>
          </a:p>
        </p:txBody>
      </p:sp>
      <p:sp>
        <p:nvSpPr>
          <p:cNvPr id="12" name="TextBox 11"/>
          <p:cNvSpPr txBox="1"/>
          <p:nvPr/>
        </p:nvSpPr>
        <p:spPr>
          <a:xfrm>
            <a:off x="5200650" y="3666966"/>
            <a:ext cx="3943350" cy="646331"/>
          </a:xfrm>
          <a:prstGeom prst="rect">
            <a:avLst/>
          </a:prstGeom>
          <a:noFill/>
        </p:spPr>
        <p:txBody>
          <a:bodyPr wrap="square" rtlCol="0">
            <a:spAutoFit/>
          </a:bodyPr>
          <a:lstStyle/>
          <a:p>
            <a:pPr algn="r"/>
            <a:r>
              <a:rPr lang="en-US" b="1" i="1" dirty="0" smtClean="0">
                <a:latin typeface="Cambria" pitchFamily="18" charset="0"/>
              </a:rPr>
              <a:t>Implementation Phase </a:t>
            </a:r>
            <a:r>
              <a:rPr lang="en-US" b="1" dirty="0" smtClean="0">
                <a:latin typeface="Cambria" pitchFamily="18" charset="0"/>
              </a:rPr>
              <a:t>Review (IPR)</a:t>
            </a:r>
          </a:p>
          <a:p>
            <a:pPr algn="r"/>
            <a:r>
              <a:rPr lang="en-US" dirty="0" smtClean="0">
                <a:latin typeface="Cambria" pitchFamily="18" charset="0"/>
              </a:rPr>
              <a:t>[Insert Date of IPR]</a:t>
            </a:r>
          </a:p>
        </p:txBody>
      </p:sp>
      <p:pic>
        <p:nvPicPr>
          <p:cNvPr id="5" name="Picture 4" descr="fns-masthead_logo.gif"/>
          <p:cNvPicPr>
            <a:picLocks noChangeAspect="1"/>
          </p:cNvPicPr>
          <p:nvPr/>
        </p:nvPicPr>
        <p:blipFill>
          <a:blip r:embed="rId3"/>
          <a:stretch>
            <a:fillRect/>
          </a:stretch>
        </p:blipFill>
        <p:spPr>
          <a:xfrm>
            <a:off x="6283026" y="0"/>
            <a:ext cx="2860974" cy="923363"/>
          </a:xfrm>
          <a:prstGeom prst="rect">
            <a:avLst/>
          </a:prstGeom>
        </p:spPr>
      </p:pic>
      <p:pic>
        <p:nvPicPr>
          <p:cNvPr id="10" name="Picture 4" descr="C:\Documents and Settings\pnadkarni\Local Settings\Temp\Temporary Internet Files\Content.IE5\1PAFU8B0\MP900442889[1].jpg"/>
          <p:cNvPicPr>
            <a:picLocks noChangeAspect="1" noChangeArrowheads="1"/>
          </p:cNvPicPr>
          <p:nvPr/>
        </p:nvPicPr>
        <p:blipFill>
          <a:blip r:embed="rId4"/>
          <a:srcRect/>
          <a:stretch>
            <a:fillRect/>
          </a:stretch>
        </p:blipFill>
        <p:spPr bwMode="auto">
          <a:xfrm>
            <a:off x="5713" y="3281074"/>
            <a:ext cx="5194937" cy="3576925"/>
          </a:xfrm>
          <a:prstGeom prst="rect">
            <a:avLst/>
          </a:prstGeom>
          <a:noFill/>
        </p:spPr>
      </p:pic>
      <p:pic>
        <p:nvPicPr>
          <p:cNvPr id="15" name="Picture 14" descr="OIT_Logo_062209_large.png"/>
          <p:cNvPicPr>
            <a:picLocks noChangeAspect="1"/>
          </p:cNvPicPr>
          <p:nvPr/>
        </p:nvPicPr>
        <p:blipFill>
          <a:blip r:embed="rId5"/>
          <a:stretch>
            <a:fillRect/>
          </a:stretch>
        </p:blipFill>
        <p:spPr>
          <a:xfrm>
            <a:off x="7167282" y="4835377"/>
            <a:ext cx="1667191" cy="16555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10</a:t>
            </a:fld>
            <a:endParaRPr lang="en-US"/>
          </a:p>
        </p:txBody>
      </p:sp>
      <p:sp>
        <p:nvSpPr>
          <p:cNvPr id="3" name="Content Placeholder 2"/>
          <p:cNvSpPr>
            <a:spLocks noGrp="1"/>
          </p:cNvSpPr>
          <p:nvPr>
            <p:ph sz="quarter" idx="1"/>
          </p:nvPr>
        </p:nvSpPr>
        <p:spPr>
          <a:xfrm>
            <a:off x="612648" y="1466850"/>
            <a:ext cx="8153400" cy="4629150"/>
          </a:xfrm>
        </p:spPr>
        <p:txBody>
          <a:bodyPr/>
          <a:lstStyle/>
          <a:p>
            <a:pPr>
              <a:lnSpc>
                <a:spcPct val="90000"/>
              </a:lnSpc>
              <a:buNone/>
              <a:defRPr/>
            </a:pPr>
            <a:r>
              <a:rPr lang="en-US" sz="1800" b="1" u="sng" dirty="0" smtClean="0">
                <a:solidFill>
                  <a:schemeClr val="accent3">
                    <a:lumMod val="50000"/>
                  </a:schemeClr>
                </a:solidFill>
                <a:latin typeface="Arial Bold"/>
                <a:cs typeface="Arial Bold"/>
              </a:rPr>
              <a:t>Systems Performance Measures</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endParaRPr lang="en-US" sz="1800" b="1" dirty="0" smtClean="0">
              <a:solidFill>
                <a:schemeClr val="accent3">
                  <a:lumMod val="50000"/>
                </a:schemeClr>
              </a:solidFill>
              <a:latin typeface="Arial "/>
              <a:cs typeface="Arial Bold"/>
            </a:endParaRPr>
          </a:p>
          <a:p>
            <a:pPr marL="0" indent="0">
              <a:lnSpc>
                <a:spcPct val="90000"/>
              </a:lnSpc>
              <a:buNone/>
              <a:defRPr/>
            </a:pPr>
            <a:endParaRPr lang="en-US" sz="1800" b="1" dirty="0">
              <a:solidFill>
                <a:schemeClr val="accent3">
                  <a:lumMod val="50000"/>
                </a:schemeClr>
              </a:solidFill>
              <a:latin typeface="Arial "/>
              <a:cs typeface="Arial Bold"/>
            </a:endParaRPr>
          </a:p>
          <a:p>
            <a:pPr marL="0" indent="0">
              <a:lnSpc>
                <a:spcPct val="90000"/>
              </a:lnSpc>
              <a:buNone/>
              <a:defRPr/>
            </a:pPr>
            <a:r>
              <a:rPr lang="en-US" sz="1800" b="1" smtClean="0">
                <a:solidFill>
                  <a:schemeClr val="accent3">
                    <a:lumMod val="50000"/>
                  </a:schemeClr>
                </a:solidFill>
                <a:latin typeface="Arial "/>
                <a:cs typeface="Arial Bold"/>
              </a:rPr>
              <a:t>[Provide </a:t>
            </a:r>
            <a:r>
              <a:rPr lang="en-US" sz="1800" b="1" dirty="0" smtClean="0">
                <a:solidFill>
                  <a:schemeClr val="accent3">
                    <a:lumMod val="50000"/>
                  </a:schemeClr>
                </a:solidFill>
                <a:latin typeface="Arial "/>
                <a:cs typeface="Arial Bold"/>
              </a:rPr>
              <a:t>an overview of the performance measures as described in the appropriate </a:t>
            </a:r>
            <a:r>
              <a:rPr lang="en-US" sz="1800" b="1" smtClean="0">
                <a:solidFill>
                  <a:schemeClr val="accent3">
                    <a:lumMod val="50000"/>
                  </a:schemeClr>
                </a:solidFill>
                <a:latin typeface="Arial "/>
                <a:cs typeface="Arial Bold"/>
              </a:rPr>
              <a:t>deliverable(s).] </a:t>
            </a: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Measures</a:t>
            </a:r>
            <a:endParaRPr lang="en-US" dirty="0"/>
          </a:p>
        </p:txBody>
      </p:sp>
    </p:spTree>
    <p:extLst>
      <p:ext uri="{BB962C8B-B14F-4D97-AF65-F5344CB8AC3E}">
        <p14:creationId xmlns:p14="http://schemas.microsoft.com/office/powerpoint/2010/main" xmlns="" val="64469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11</a:t>
            </a:fld>
            <a:endParaRPr lang="en-US"/>
          </a:p>
        </p:txBody>
      </p:sp>
      <p:sp>
        <p:nvSpPr>
          <p:cNvPr id="3" name="Content Placeholder 2"/>
          <p:cNvSpPr>
            <a:spLocks noGrp="1"/>
          </p:cNvSpPr>
          <p:nvPr>
            <p:ph sz="quarter" idx="1"/>
          </p:nvPr>
        </p:nvSpPr>
        <p:spPr>
          <a:xfrm>
            <a:off x="612648" y="1466850"/>
            <a:ext cx="8153400" cy="4629150"/>
          </a:xfrm>
        </p:spPr>
        <p:txBody>
          <a:bodyPr>
            <a:normAutofit/>
          </a:bodyPr>
          <a:lstStyle/>
          <a:p>
            <a:pPr>
              <a:lnSpc>
                <a:spcPct val="90000"/>
              </a:lnSpc>
              <a:buNone/>
              <a:defRPr/>
            </a:pPr>
            <a:r>
              <a:rPr lang="en-US" sz="1800" b="1" u="sng" dirty="0" smtClean="0">
                <a:solidFill>
                  <a:schemeClr val="accent3">
                    <a:lumMod val="50000"/>
                  </a:schemeClr>
                </a:solidFill>
                <a:latin typeface="Arial Bold"/>
                <a:cs typeface="Arial Bold"/>
              </a:rPr>
              <a:t>Lessons Learned </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endParaRPr lang="en-US" sz="1800" b="1" dirty="0" smtClean="0">
              <a:solidFill>
                <a:schemeClr val="accent3">
                  <a:lumMod val="50000"/>
                </a:schemeClr>
              </a:solidFill>
              <a:latin typeface="Arial "/>
              <a:cs typeface="Arial Bold"/>
            </a:endParaRPr>
          </a:p>
          <a:p>
            <a:pPr marL="0" indent="0">
              <a:lnSpc>
                <a:spcPct val="90000"/>
              </a:lnSpc>
              <a:buNone/>
              <a:defRPr/>
            </a:pPr>
            <a:endParaRPr lang="en-US" sz="1800" b="1" dirty="0">
              <a:solidFill>
                <a:schemeClr val="accent3">
                  <a:lumMod val="50000"/>
                </a:schemeClr>
              </a:solidFill>
              <a:latin typeface="Arial "/>
              <a:cs typeface="Arial Bold"/>
            </a:endParaRPr>
          </a:p>
          <a:p>
            <a:pPr marL="0" indent="0">
              <a:lnSpc>
                <a:spcPct val="90000"/>
              </a:lnSpc>
              <a:buNone/>
              <a:defRPr/>
            </a:pPr>
            <a:r>
              <a:rPr lang="en-US" sz="1800" b="1" dirty="0" smtClean="0">
                <a:solidFill>
                  <a:schemeClr val="accent3">
                    <a:lumMod val="50000"/>
                  </a:schemeClr>
                </a:solidFill>
                <a:latin typeface="Arial "/>
                <a:cs typeface="Arial Bold"/>
              </a:rPr>
              <a:t>[  Provide a high level summary of key lessons learned during this</a:t>
            </a:r>
          </a:p>
          <a:p>
            <a:pPr marL="0" indent="0">
              <a:lnSpc>
                <a:spcPct val="150000"/>
              </a:lnSpc>
              <a:buNone/>
              <a:defRPr/>
            </a:pPr>
            <a:r>
              <a:rPr lang="en-US" sz="1800" b="1" dirty="0" smtClean="0">
                <a:solidFill>
                  <a:schemeClr val="accent3">
                    <a:lumMod val="50000"/>
                  </a:schemeClr>
                </a:solidFill>
                <a:latin typeface="Arial "/>
                <a:cs typeface="Arial Bold"/>
              </a:rPr>
              <a:t>    project using the “Project Closeout and Lessons Learned</a:t>
            </a:r>
            <a:br>
              <a:rPr lang="en-US" sz="1800" b="1" dirty="0" smtClean="0">
                <a:solidFill>
                  <a:schemeClr val="accent3">
                    <a:lumMod val="50000"/>
                  </a:schemeClr>
                </a:solidFill>
                <a:latin typeface="Arial "/>
                <a:cs typeface="Arial Bold"/>
              </a:rPr>
            </a:br>
            <a:r>
              <a:rPr lang="en-US" sz="1800" b="1" dirty="0" smtClean="0">
                <a:solidFill>
                  <a:schemeClr val="accent3">
                    <a:lumMod val="50000"/>
                  </a:schemeClr>
                </a:solidFill>
                <a:latin typeface="Arial "/>
                <a:cs typeface="Arial Bold"/>
              </a:rPr>
              <a:t>    Report, as appropriate”.</a:t>
            </a:r>
          </a:p>
          <a:p>
            <a:pPr marL="0" indent="0">
              <a:lnSpc>
                <a:spcPct val="90000"/>
              </a:lnSpc>
              <a:buNone/>
              <a:defRPr/>
            </a:pPr>
            <a:endParaRPr lang="en-US" sz="1800" b="1" dirty="0">
              <a:solidFill>
                <a:schemeClr val="accent3">
                  <a:lumMod val="50000"/>
                </a:schemeClr>
              </a:solidFill>
              <a:latin typeface="Arial "/>
              <a:cs typeface="Arial Bold"/>
            </a:endParaRPr>
          </a:p>
          <a:p>
            <a:pPr>
              <a:lnSpc>
                <a:spcPct val="90000"/>
              </a:lnSpc>
              <a:buFont typeface="Arial" pitchFamily="34" charset="0"/>
              <a:buChar char="•"/>
              <a:defRPr/>
            </a:pPr>
            <a:r>
              <a:rPr lang="en-US" sz="1800" b="1" dirty="0" smtClean="0">
                <a:solidFill>
                  <a:schemeClr val="accent3">
                    <a:lumMod val="50000"/>
                  </a:schemeClr>
                </a:solidFill>
                <a:latin typeface="Arial "/>
                <a:cs typeface="Arial Bold"/>
              </a:rPr>
              <a:t>Schedule and Finance Comparisons of Planned vs. Actual Facts.</a:t>
            </a:r>
          </a:p>
          <a:p>
            <a:pPr>
              <a:lnSpc>
                <a:spcPct val="90000"/>
              </a:lnSpc>
              <a:buFont typeface="Arial" pitchFamily="34" charset="0"/>
              <a:buChar char="•"/>
              <a:defRPr/>
            </a:pPr>
            <a:endParaRPr lang="en-US" sz="1800" b="1" dirty="0">
              <a:solidFill>
                <a:schemeClr val="accent3">
                  <a:lumMod val="50000"/>
                </a:schemeClr>
              </a:solidFill>
              <a:latin typeface="Arial "/>
              <a:cs typeface="Arial Bold"/>
            </a:endParaRPr>
          </a:p>
          <a:p>
            <a:pPr>
              <a:lnSpc>
                <a:spcPct val="90000"/>
              </a:lnSpc>
              <a:buFont typeface="Arial" pitchFamily="34" charset="0"/>
              <a:buChar char="•"/>
              <a:defRPr/>
            </a:pPr>
            <a:r>
              <a:rPr lang="en-US" sz="1800" b="1" dirty="0" smtClean="0">
                <a:solidFill>
                  <a:schemeClr val="accent3">
                    <a:lumMod val="50000"/>
                  </a:schemeClr>
                </a:solidFill>
                <a:latin typeface="Arial "/>
                <a:cs typeface="Arial Bold"/>
              </a:rPr>
              <a:t>Resources deployed</a:t>
            </a:r>
          </a:p>
          <a:p>
            <a:pPr>
              <a:lnSpc>
                <a:spcPct val="90000"/>
              </a:lnSpc>
              <a:buFont typeface="Arial" pitchFamily="34" charset="0"/>
              <a:buChar char="•"/>
              <a:defRPr/>
            </a:pPr>
            <a:endParaRPr lang="en-US" sz="1800" b="1" dirty="0">
              <a:solidFill>
                <a:schemeClr val="accent3">
                  <a:lumMod val="50000"/>
                </a:schemeClr>
              </a:solidFill>
              <a:latin typeface="Arial "/>
              <a:cs typeface="Arial Bold"/>
            </a:endParaRPr>
          </a:p>
          <a:p>
            <a:pPr>
              <a:lnSpc>
                <a:spcPct val="90000"/>
              </a:lnSpc>
              <a:buFont typeface="Arial" pitchFamily="34" charset="0"/>
              <a:buChar char="•"/>
              <a:defRPr/>
            </a:pPr>
            <a:r>
              <a:rPr lang="en-US" sz="1800" b="1" smtClean="0">
                <a:solidFill>
                  <a:schemeClr val="accent3">
                    <a:lumMod val="50000"/>
                  </a:schemeClr>
                </a:solidFill>
                <a:latin typeface="Arial "/>
                <a:cs typeface="Arial Bold"/>
              </a:rPr>
              <a:t>Open </a:t>
            </a:r>
            <a:r>
              <a:rPr lang="en-US" sz="1800" b="1" dirty="0" smtClean="0">
                <a:solidFill>
                  <a:schemeClr val="accent3">
                    <a:lumMod val="50000"/>
                  </a:schemeClr>
                </a:solidFill>
                <a:latin typeface="Arial "/>
                <a:cs typeface="Arial Bold"/>
              </a:rPr>
              <a:t>Issues   ]  </a:t>
            </a:r>
          </a:p>
          <a:p>
            <a:pPr>
              <a:lnSpc>
                <a:spcPct val="90000"/>
              </a:lnSpc>
              <a:buFont typeface="Arial" pitchFamily="34" charset="0"/>
              <a:buChar char="•"/>
              <a:defRPr/>
            </a:pPr>
            <a:endParaRPr lang="en-US" sz="1800" b="1" dirty="0">
              <a:solidFill>
                <a:schemeClr val="accent3">
                  <a:lumMod val="50000"/>
                </a:schemeClr>
              </a:solidFill>
              <a:latin typeface="Arial "/>
              <a:cs typeface="Arial Bold"/>
            </a:endParaRPr>
          </a:p>
          <a:p>
            <a:pPr>
              <a:lnSpc>
                <a:spcPct val="90000"/>
              </a:lnSpc>
              <a:buFont typeface="Arial" pitchFamily="34" charset="0"/>
              <a:buChar char="•"/>
              <a:defRPr/>
            </a:pPr>
            <a:endParaRPr lang="en-US" sz="1800" b="1" dirty="0">
              <a:solidFill>
                <a:schemeClr val="accent3">
                  <a:lumMod val="50000"/>
                </a:schemeClr>
              </a:solidFill>
              <a:latin typeface="Arial "/>
              <a:cs typeface="Arial Bold"/>
            </a:endParaRPr>
          </a:p>
          <a:p>
            <a:pPr marL="0" lvl="1" indent="0">
              <a:lnSpc>
                <a:spcPct val="90000"/>
              </a:lnSpc>
              <a:buNone/>
              <a:defRPr/>
            </a:pP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Lessons Learned</a:t>
            </a:r>
            <a:endParaRPr lang="en-US" dirty="0"/>
          </a:p>
        </p:txBody>
      </p:sp>
    </p:spTree>
    <p:extLst>
      <p:ext uri="{BB962C8B-B14F-4D97-AF65-F5344CB8AC3E}">
        <p14:creationId xmlns:p14="http://schemas.microsoft.com/office/powerpoint/2010/main" xmlns="" val="3746152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12</a:t>
            </a:fld>
            <a:endParaRPr lang="en-US"/>
          </a:p>
        </p:txBody>
      </p:sp>
      <p:sp>
        <p:nvSpPr>
          <p:cNvPr id="3" name="Content Placeholder 2"/>
          <p:cNvSpPr>
            <a:spLocks noGrp="1"/>
          </p:cNvSpPr>
          <p:nvPr>
            <p:ph sz="quarter" idx="1"/>
          </p:nvPr>
        </p:nvSpPr>
        <p:spPr/>
        <p:txBody>
          <a:bodyPr/>
          <a:lstStyle/>
          <a:p>
            <a:pPr marL="342900" indent="-342900">
              <a:spcBef>
                <a:spcPct val="20000"/>
              </a:spcBef>
              <a:buNone/>
              <a:defRPr/>
            </a:pPr>
            <a:r>
              <a:rPr lang="en-US" sz="1800" b="1" u="sng" dirty="0" smtClean="0">
                <a:solidFill>
                  <a:schemeClr val="accent3">
                    <a:lumMod val="50000"/>
                  </a:schemeClr>
                </a:solidFill>
                <a:latin typeface="Arial "/>
                <a:ea typeface="+mj-ea"/>
                <a:cs typeface="Arial Bold"/>
              </a:rPr>
              <a:t>Next Phase: Operations &amp; Maintenance</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ea typeface="+mj-ea"/>
                <a:cs typeface="Arial Bold"/>
              </a:rPr>
              <a:t>  [ Discuss the key objectives and plans for the Operations &amp; Maintenance Phase of the project such as Who will maintain the project?  Is a transition needed for O&amp;M.  If so, has a plan been developed.? ]</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cs typeface="Arial Bold"/>
              </a:rPr>
              <a:t> [ List each of the deliverables and delivery schedule for the</a:t>
            </a:r>
          </a:p>
          <a:p>
            <a:pPr marL="0" lvl="1">
              <a:spcBef>
                <a:spcPct val="20000"/>
              </a:spcBef>
              <a:buNone/>
              <a:defRPr/>
            </a:pPr>
            <a:r>
              <a:rPr lang="en-US" sz="1800" b="1" dirty="0" smtClean="0">
                <a:solidFill>
                  <a:schemeClr val="accent3">
                    <a:lumMod val="50000"/>
                  </a:schemeClr>
                </a:solidFill>
                <a:latin typeface="Arial "/>
                <a:cs typeface="Arial Bold"/>
              </a:rPr>
              <a:t>	upcoming phase.  ]</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endParaRPr lang="en-US" dirty="0"/>
          </a:p>
        </p:txBody>
      </p:sp>
      <p:sp>
        <p:nvSpPr>
          <p:cNvPr id="4" name="Title 3"/>
          <p:cNvSpPr>
            <a:spLocks noGrp="1"/>
          </p:cNvSpPr>
          <p:nvPr>
            <p:ph type="title"/>
          </p:nvPr>
        </p:nvSpPr>
        <p:spPr/>
        <p:txBody>
          <a:bodyPr/>
          <a:lstStyle/>
          <a:p>
            <a:r>
              <a:rPr lang="en-US" dirty="0" smtClean="0"/>
              <a:t>Planning the Next Phase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13</a:t>
            </a:fld>
            <a:endParaRPr lang="en-US" dirty="0"/>
          </a:p>
        </p:txBody>
      </p:sp>
      <p:sp>
        <p:nvSpPr>
          <p:cNvPr id="3" name="Content Placeholder 2"/>
          <p:cNvSpPr>
            <a:spLocks noGrp="1"/>
          </p:cNvSpPr>
          <p:nvPr>
            <p:ph sz="quarter" idx="1"/>
          </p:nvPr>
        </p:nvSpPr>
        <p:spPr/>
        <p:txBody>
          <a:bodyPr/>
          <a:lstStyle/>
          <a:p>
            <a:pPr algn="ctr">
              <a:buNone/>
            </a:pPr>
            <a:r>
              <a:rPr lang="en-US" dirty="0" smtClean="0">
                <a:solidFill>
                  <a:schemeClr val="tx1"/>
                </a:solidFill>
                <a:latin typeface="Cambria" pitchFamily="18" charset="0"/>
              </a:rPr>
              <a:t> </a:t>
            </a:r>
            <a:endParaRPr lang="en-US" sz="2400" dirty="0">
              <a:solidFill>
                <a:schemeClr val="tx1"/>
              </a:solidFill>
              <a:latin typeface="Cambria" pitchFamily="18" charset="0"/>
            </a:endParaRPr>
          </a:p>
          <a:p>
            <a:pPr algn="ctr">
              <a:buNone/>
            </a:pPr>
            <a:r>
              <a:rPr lang="en-US" sz="2400" b="1" dirty="0">
                <a:solidFill>
                  <a:schemeClr val="accent3">
                    <a:lumMod val="50000"/>
                  </a:schemeClr>
                </a:solidFill>
                <a:latin typeface="Arial "/>
                <a:cs typeface="Arial Bold"/>
              </a:rPr>
              <a:t>Conclusion of </a:t>
            </a:r>
            <a:br>
              <a:rPr lang="en-US" sz="2400" b="1" dirty="0">
                <a:solidFill>
                  <a:schemeClr val="accent3">
                    <a:lumMod val="50000"/>
                  </a:schemeClr>
                </a:solidFill>
                <a:latin typeface="Arial "/>
                <a:cs typeface="Arial Bold"/>
              </a:rPr>
            </a:br>
            <a:r>
              <a:rPr lang="en-US" sz="2400" b="1" dirty="0">
                <a:solidFill>
                  <a:schemeClr val="accent3">
                    <a:lumMod val="50000"/>
                  </a:schemeClr>
                </a:solidFill>
                <a:latin typeface="Arial "/>
                <a:cs typeface="Arial Bold"/>
              </a:rPr>
              <a:t>Implementation Phase Review </a:t>
            </a:r>
            <a:r>
              <a:rPr lang="en-US" sz="2400" b="1" dirty="0" smtClean="0">
                <a:solidFill>
                  <a:schemeClr val="accent3">
                    <a:lumMod val="50000"/>
                  </a:schemeClr>
                </a:solidFill>
                <a:latin typeface="Arial "/>
                <a:cs typeface="Arial Bold"/>
              </a:rPr>
              <a:t>(IPR</a:t>
            </a:r>
            <a:r>
              <a:rPr lang="en-US" sz="2400" b="1" dirty="0">
                <a:solidFill>
                  <a:schemeClr val="accent3">
                    <a:lumMod val="50000"/>
                  </a:schemeClr>
                </a:solidFill>
                <a:latin typeface="Arial "/>
                <a:cs typeface="Arial Bold"/>
              </a:rPr>
              <a:t>)</a:t>
            </a:r>
            <a:br>
              <a:rPr lang="en-US" sz="2400" b="1" dirty="0">
                <a:solidFill>
                  <a:schemeClr val="accent3">
                    <a:lumMod val="50000"/>
                  </a:schemeClr>
                </a:solidFill>
                <a:latin typeface="Arial "/>
                <a:cs typeface="Arial Bold"/>
              </a:rPr>
            </a:br>
            <a:r>
              <a:rPr lang="en-US" sz="2400" b="1" dirty="0">
                <a:solidFill>
                  <a:schemeClr val="accent3">
                    <a:lumMod val="50000"/>
                  </a:schemeClr>
                </a:solidFill>
                <a:latin typeface="Arial "/>
                <a:cs typeface="Arial Bold"/>
              </a:rPr>
              <a:t>for [insert project name]</a:t>
            </a:r>
          </a:p>
          <a:p>
            <a:pPr algn="ctr">
              <a:buNone/>
            </a:pPr>
            <a:endParaRPr lang="en-US" sz="2400" dirty="0">
              <a:solidFill>
                <a:schemeClr val="accent3">
                  <a:lumMod val="50000"/>
                </a:schemeClr>
              </a:solidFill>
              <a:latin typeface="Arial "/>
              <a:cs typeface="Arial Bold"/>
            </a:endParaRPr>
          </a:p>
          <a:p>
            <a:pPr algn="ctr">
              <a:buNone/>
            </a:pPr>
            <a:r>
              <a:rPr lang="en-US" sz="2400" b="1" dirty="0">
                <a:solidFill>
                  <a:schemeClr val="accent3">
                    <a:lumMod val="50000"/>
                  </a:schemeClr>
                </a:solidFill>
                <a:latin typeface="Arial "/>
                <a:cs typeface="Arial Bold"/>
              </a:rPr>
              <a:t>{Consider opening the floor for Q&amp;A}</a:t>
            </a:r>
          </a:p>
          <a:p>
            <a:pPr algn="ctr">
              <a:buNone/>
            </a:pPr>
            <a:r>
              <a:rPr lang="en-US" sz="2400" b="1" dirty="0">
                <a:solidFill>
                  <a:schemeClr val="accent3">
                    <a:lumMod val="50000"/>
                  </a:schemeClr>
                </a:solidFill>
                <a:latin typeface="Arial "/>
                <a:cs typeface="Arial Bold"/>
              </a:rPr>
              <a:t>{Search for all square/curly brackets to delete}</a:t>
            </a:r>
          </a:p>
          <a:p>
            <a:pPr algn="ctr">
              <a:buNone/>
            </a:pPr>
            <a:r>
              <a:rPr lang="en-US" sz="2400" b="1" dirty="0">
                <a:solidFill>
                  <a:schemeClr val="accent3">
                    <a:lumMod val="50000"/>
                  </a:schemeClr>
                </a:solidFill>
                <a:latin typeface="Arial "/>
                <a:cs typeface="Arial Bold"/>
              </a:rPr>
              <a:t>{Remember to delete screen 2 before speech}</a:t>
            </a:r>
          </a:p>
          <a:p>
            <a:pPr algn="ctr">
              <a:buNone/>
            </a:pPr>
            <a:endParaRPr lang="en-US" sz="2400" b="1" dirty="0" smtClean="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normAutofit fontScale="85000" lnSpcReduction="20000"/>
          </a:bodyPr>
          <a:lstStyle/>
          <a:p>
            <a:fld id="{8887E137-9F0E-6D4D-B15A-1273519E9F1B}" type="slidenum">
              <a:rPr lang="en-US" smtClean="0"/>
              <a:pPr/>
              <a:t>2</a:t>
            </a:fld>
            <a:endParaRPr lang="en-US" dirty="0"/>
          </a:p>
        </p:txBody>
      </p:sp>
      <p:sp>
        <p:nvSpPr>
          <p:cNvPr id="4" name="Content Placeholder 3"/>
          <p:cNvSpPr>
            <a:spLocks noGrp="1"/>
          </p:cNvSpPr>
          <p:nvPr>
            <p:ph sz="quarter" idx="1"/>
          </p:nvPr>
        </p:nvSpPr>
        <p:spPr>
          <a:xfrm>
            <a:off x="612648" y="1244600"/>
            <a:ext cx="8153400" cy="4851400"/>
          </a:xfrm>
        </p:spPr>
        <p:txBody>
          <a:bodyPr>
            <a:noAutofit/>
          </a:bodyPr>
          <a:lstStyle/>
          <a:p>
            <a:endParaRPr lang="en-US" sz="1400" dirty="0" smtClean="0">
              <a:solidFill>
                <a:schemeClr val="accent2">
                  <a:lumMod val="50000"/>
                </a:schemeClr>
              </a:solidFill>
            </a:endParaRPr>
          </a:p>
          <a:p>
            <a:endParaRPr lang="en-US" sz="1400" dirty="0">
              <a:solidFill>
                <a:schemeClr val="accent2">
                  <a:lumMod val="50000"/>
                </a:schemeClr>
              </a:solidFill>
            </a:endParaRPr>
          </a:p>
        </p:txBody>
      </p:sp>
      <p:sp>
        <p:nvSpPr>
          <p:cNvPr id="2" name="Title 1"/>
          <p:cNvSpPr>
            <a:spLocks noGrp="1"/>
          </p:cNvSpPr>
          <p:nvPr>
            <p:ph type="title"/>
          </p:nvPr>
        </p:nvSpPr>
        <p:spPr/>
        <p:txBody>
          <a:bodyPr/>
          <a:lstStyle/>
          <a:p>
            <a:r>
              <a:rPr lang="en-US" smtClean="0"/>
              <a:t>Instructions for Phase Review Presentations</a:t>
            </a:r>
            <a:endParaRPr lang="en-US" dirty="0"/>
          </a:p>
        </p:txBody>
      </p:sp>
      <p:sp>
        <p:nvSpPr>
          <p:cNvPr id="5" name="Rectangle 4"/>
          <p:cNvSpPr/>
          <p:nvPr/>
        </p:nvSpPr>
        <p:spPr>
          <a:xfrm>
            <a:off x="612648" y="951768"/>
            <a:ext cx="7444740" cy="4801314"/>
          </a:xfrm>
          <a:prstGeom prst="rect">
            <a:avLst/>
          </a:prstGeom>
        </p:spPr>
        <p:txBody>
          <a:bodyPr wrap="square">
            <a:spAutoFit/>
          </a:bodyPr>
          <a:lstStyle/>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This PowerPoint template suggests one way to present the Implementation Phase Review (IPR) of your project to OIT management using the standards of the FNS SDLC framework.  Phase Review presentations are tailored to the development methodology and Project Process Agreement (PPA) of each specific project.  </a:t>
            </a:r>
          </a:p>
          <a:p>
            <a:pPr>
              <a:spcBef>
                <a:spcPct val="0"/>
              </a:spcBef>
              <a:defRPr/>
            </a:pPr>
            <a:endParaRPr lang="en-US" dirty="0" smtClean="0">
              <a:solidFill>
                <a:srgbClr val="FF0000"/>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Feel free to add or modify slides containing important information that  tailors your presentation to this particular project.   [Fill in square brackets with specified information and delete the brackets.]  {Delete curly brackets and information inside before the presentation.}</a:t>
            </a:r>
          </a:p>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PLEASE DELETE THIS SLIDE BEFORE YOUR PRESENTATION</a:t>
            </a:r>
          </a:p>
          <a:p>
            <a:pPr>
              <a:spcBef>
                <a:spcPct val="0"/>
              </a:spcBef>
              <a:defRPr/>
            </a:pPr>
            <a:endParaRPr lang="en-US" dirty="0">
              <a:solidFill>
                <a:schemeClr val="accent3">
                  <a:lumMod val="50000"/>
                </a:schemeClr>
              </a:solidFill>
              <a:latin typeface="Arial Bold"/>
              <a:cs typeface="Arial Bold"/>
            </a:endParaRPr>
          </a:p>
          <a:p>
            <a:pPr>
              <a:spcBef>
                <a:spcPct val="0"/>
              </a:spcBef>
              <a:defRPr/>
            </a:pPr>
            <a:endParaRPr lang="en-US" dirty="0" smtClean="0">
              <a:solidFill>
                <a:schemeClr val="accent3">
                  <a:lumMod val="50000"/>
                </a:schemeClr>
              </a:solidFill>
              <a:latin typeface="Arial Bold"/>
              <a:ea typeface="+mj-ea"/>
              <a:cs typeface="Arial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65760"/>
            <a:ext cx="7810500" cy="432262"/>
          </a:xfrm>
        </p:spPr>
        <p:txBody>
          <a:bodyPr>
            <a:normAutofit/>
          </a:bodyPr>
          <a:lstStyle/>
          <a:p>
            <a:r>
              <a:rPr lang="en-US" dirty="0" smtClean="0"/>
              <a:t>Presenters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3</a:t>
            </a:fld>
            <a:endParaRPr lang="en-US" dirty="0"/>
          </a:p>
        </p:txBody>
      </p:sp>
      <p:graphicFrame>
        <p:nvGraphicFramePr>
          <p:cNvPr id="5" name="Content Placeholder 5"/>
          <p:cNvGraphicFramePr>
            <a:graphicFrameLocks/>
          </p:cNvGraphicFramePr>
          <p:nvPr/>
        </p:nvGraphicFramePr>
        <p:xfrm>
          <a:off x="533400" y="1400810"/>
          <a:ext cx="8458200" cy="74168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sz="1800" kern="1200" dirty="0" smtClean="0">
                          <a:solidFill>
                            <a:schemeClr val="accent3">
                              <a:lumMod val="50000"/>
                            </a:schemeClr>
                          </a:solidFill>
                          <a:latin typeface="Arial Bold"/>
                          <a:ea typeface="+mj-ea"/>
                          <a:cs typeface="Arial Bold"/>
                        </a:rPr>
                        <a:t>Presenter’s Name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c>
                  <a:txBody>
                    <a:bodyPr/>
                    <a:lstStyle/>
                    <a:p>
                      <a:r>
                        <a:rPr lang="en-US" sz="1800" kern="1200" dirty="0" smtClean="0">
                          <a:solidFill>
                            <a:schemeClr val="accent3">
                              <a:lumMod val="50000"/>
                            </a:schemeClr>
                          </a:solidFill>
                          <a:latin typeface="Arial Bold"/>
                          <a:ea typeface="+mj-ea"/>
                          <a:cs typeface="Arial Bold"/>
                        </a:rPr>
                        <a:t>Role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r>
              <a:tr h="370840">
                <a:tc>
                  <a:txBody>
                    <a:bodyPr/>
                    <a:lstStyle/>
                    <a:p>
                      <a:endParaRPr lang="en-US" sz="1600" dirty="0">
                        <a:latin typeface="Cambria" pitchFamily="18" charset="0"/>
                      </a:endParaRPr>
                    </a:p>
                  </a:txBody>
                  <a:tcPr>
                    <a:solidFill>
                      <a:schemeClr val="bg1">
                        <a:lumMod val="85000"/>
                      </a:schemeClr>
                    </a:solidFill>
                  </a:tcPr>
                </a:tc>
                <a:tc>
                  <a:txBody>
                    <a:bodyPr/>
                    <a:lstStyle/>
                    <a:p>
                      <a:endParaRPr lang="en-US" sz="1600" dirty="0">
                        <a:latin typeface="Cambria" pitchFamily="18" charset="0"/>
                      </a:endParaRPr>
                    </a:p>
                  </a:txBody>
                  <a:tcPr>
                    <a:solidFill>
                      <a:schemeClr val="bg1">
                        <a:lumMod val="85000"/>
                      </a:schemeClr>
                    </a:solidFill>
                  </a:tcPr>
                </a:tc>
              </a:tr>
            </a:tbl>
          </a:graphicData>
        </a:graphic>
      </p:graphicFrame>
      <p:sp>
        <p:nvSpPr>
          <p:cNvPr id="6" name="TextBox 5"/>
          <p:cNvSpPr txBox="1"/>
          <p:nvPr/>
        </p:nvSpPr>
        <p:spPr>
          <a:xfrm>
            <a:off x="573741" y="2222810"/>
            <a:ext cx="8417859" cy="2585323"/>
          </a:xfrm>
          <a:prstGeom prst="rect">
            <a:avLst/>
          </a:prstGeom>
          <a:noFill/>
        </p:spPr>
        <p:txBody>
          <a:bodyPr wrap="square" rtlCol="0">
            <a:spAutoFit/>
          </a:bodyPr>
          <a:lstStyle/>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r>
              <a:rPr lang="en-US" b="1" dirty="0" smtClean="0">
                <a:solidFill>
                  <a:schemeClr val="accent3">
                    <a:lumMod val="50000"/>
                  </a:schemeClr>
                </a:solidFill>
              </a:rPr>
              <a:t>{ List the name of the OIT Project Manager making the presentation. Your presentation must be scheduled so that the SDLC Executive Committee and OIT Management  attends. } </a:t>
            </a: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smtClean="0"/>
          </a:p>
        </p:txBody>
      </p:sp>
      <p:sp>
        <p:nvSpPr>
          <p:cNvPr id="7" name="Rectangle 6"/>
          <p:cNvSpPr/>
          <p:nvPr/>
        </p:nvSpPr>
        <p:spPr>
          <a:xfrm>
            <a:off x="0" y="707293"/>
            <a:ext cx="9144000" cy="244476"/>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46677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4</a:t>
            </a:fld>
            <a:endParaRPr lang="en-US" dirty="0"/>
          </a:p>
        </p:txBody>
      </p:sp>
      <p:sp>
        <p:nvSpPr>
          <p:cNvPr id="3" name="Content Placeholder 2"/>
          <p:cNvSpPr>
            <a:spLocks noGrp="1"/>
          </p:cNvSpPr>
          <p:nvPr>
            <p:ph sz="quarter" idx="1"/>
          </p:nvPr>
        </p:nvSpPr>
        <p:spPr/>
        <p:txBody>
          <a:bodyPr/>
          <a:lstStyle/>
          <a:p>
            <a:pPr marL="0" indent="0">
              <a:lnSpc>
                <a:spcPct val="90000"/>
              </a:lnSpc>
              <a:buNone/>
              <a:defRPr/>
            </a:pPr>
            <a:r>
              <a:rPr lang="en-US" sz="1800" dirty="0">
                <a:solidFill>
                  <a:schemeClr val="accent3">
                    <a:lumMod val="50000"/>
                  </a:schemeClr>
                </a:solidFill>
                <a:latin typeface="Arial "/>
                <a:cs typeface="Arial Bold"/>
              </a:rPr>
              <a:t>	</a:t>
            </a: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Provide an overview of the project to those that may be in attendance for the first time and/or to refresh the audience of the importance and value of the project. </a:t>
            </a:r>
            <a:endParaRPr lang="en-US" sz="1800" b="1" dirty="0">
              <a:solidFill>
                <a:schemeClr val="accent3">
                  <a:lumMod val="50000"/>
                </a:schemeClr>
              </a:solidFill>
              <a:latin typeface="Arial "/>
              <a:cs typeface="Arial Bold"/>
            </a:endParaRP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a:solidFill>
                  <a:schemeClr val="accent3">
                    <a:lumMod val="50000"/>
                  </a:schemeClr>
                </a:solidFill>
                <a:latin typeface="Arial "/>
                <a:cs typeface="Arial Bold"/>
              </a:rPr>
              <a:t>Consider using bullets in your format</a:t>
            </a:r>
          </a:p>
          <a:p>
            <a:pPr marL="0" indent="0">
              <a:lnSpc>
                <a:spcPct val="90000"/>
              </a:lnSpc>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a:solidFill>
                  <a:schemeClr val="accent3">
                    <a:lumMod val="50000"/>
                  </a:schemeClr>
                </a:solidFill>
                <a:latin typeface="Arial "/>
                <a:cs typeface="Arial Bold"/>
              </a:rPr>
              <a:t>Support a dynamic presentation</a:t>
            </a: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Avoid </a:t>
            </a:r>
            <a:r>
              <a:rPr lang="en-US" sz="1800" b="1" dirty="0">
                <a:solidFill>
                  <a:schemeClr val="accent3">
                    <a:lumMod val="50000"/>
                  </a:schemeClr>
                </a:solidFill>
                <a:latin typeface="Arial "/>
                <a:cs typeface="Arial Bold"/>
              </a:rPr>
              <a:t>reading your notes verbatim</a:t>
            </a:r>
            <a:r>
              <a:rPr lang="en-US" sz="1800" b="1" dirty="0" smtClean="0">
                <a:solidFill>
                  <a:schemeClr val="accent3">
                    <a:lumMod val="50000"/>
                  </a:schemeClr>
                </a:solidFill>
                <a:latin typeface="Arial "/>
                <a:cs typeface="Arial Bold"/>
              </a:rPr>
              <a:t>.  </a:t>
            </a:r>
            <a:r>
              <a:rPr lang="en-US" sz="1800" b="1" dirty="0">
                <a:solidFill>
                  <a:schemeClr val="accent3">
                    <a:lumMod val="50000"/>
                  </a:schemeClr>
                </a:solidFill>
                <a:latin typeface="Arial "/>
                <a:cs typeface="Arial Bold"/>
              </a:rPr>
              <a:t>]</a:t>
            </a: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a:p>
            <a:pPr>
              <a:lnSpc>
                <a:spcPct val="90000"/>
              </a:lnSpc>
              <a:buNone/>
              <a:defRPr/>
            </a:pPr>
            <a:endParaRPr lang="en-US" sz="1800" dirty="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Project Overview</a:t>
            </a:r>
            <a:endParaRPr lang="en-US" dirty="0"/>
          </a:p>
        </p:txBody>
      </p:sp>
    </p:spTree>
    <p:extLst>
      <p:ext uri="{BB962C8B-B14F-4D97-AF65-F5344CB8AC3E}">
        <p14:creationId xmlns="" xmlns:p14="http://schemas.microsoft.com/office/powerpoint/2010/main" val="3922495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5</a:t>
            </a:fld>
            <a:endParaRPr lang="en-US"/>
          </a:p>
        </p:txBody>
      </p:sp>
      <p:sp>
        <p:nvSpPr>
          <p:cNvPr id="3" name="Content Placeholder 2"/>
          <p:cNvSpPr>
            <a:spLocks noGrp="1"/>
          </p:cNvSpPr>
          <p:nvPr>
            <p:ph sz="quarter" idx="1"/>
          </p:nvPr>
        </p:nvSpPr>
        <p:spPr>
          <a:xfrm>
            <a:off x="612648" y="1466850"/>
            <a:ext cx="8153400" cy="4819650"/>
          </a:xfrm>
        </p:spPr>
        <p:txBody>
          <a:bodyPr>
            <a:normAutofit/>
          </a:bodyPr>
          <a:lstStyle/>
          <a:p>
            <a:pPr>
              <a:lnSpc>
                <a:spcPct val="90000"/>
              </a:lnSpc>
              <a:buNone/>
              <a:defRPr/>
            </a:pPr>
            <a:r>
              <a:rPr lang="en-US" sz="1800" b="1" u="sng" dirty="0" smtClean="0">
                <a:solidFill>
                  <a:schemeClr val="accent3">
                    <a:lumMod val="50000"/>
                  </a:schemeClr>
                </a:solidFill>
                <a:latin typeface="Arial Bold"/>
                <a:cs typeface="Arial Bold"/>
              </a:rPr>
              <a:t>Operational Readiness</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endParaRPr lang="en-US" sz="1800" b="1" dirty="0" smtClean="0">
              <a:solidFill>
                <a:schemeClr val="accent3">
                  <a:lumMod val="50000"/>
                </a:schemeClr>
              </a:solidFill>
              <a:latin typeface="Arial "/>
              <a:cs typeface="Arial Bold"/>
            </a:endParaRPr>
          </a:p>
          <a:p>
            <a:pPr marL="0" indent="0">
              <a:lnSpc>
                <a:spcPct val="90000"/>
              </a:lnSpc>
              <a:buNone/>
              <a:defRPr/>
            </a:pPr>
            <a:endParaRPr lang="en-US" sz="1800" b="1" dirty="0">
              <a:solidFill>
                <a:schemeClr val="accent3">
                  <a:lumMod val="50000"/>
                </a:schemeClr>
              </a:solidFill>
              <a:latin typeface="Arial "/>
              <a:cs typeface="Arial Bold"/>
            </a:endParaRPr>
          </a:p>
          <a:p>
            <a:pPr marL="0" indent="0">
              <a:lnSpc>
                <a:spcPct val="90000"/>
              </a:lnSpc>
              <a:buNone/>
              <a:defRPr/>
            </a:pPr>
            <a:r>
              <a:rPr lang="en-US" sz="1800" b="1" dirty="0" smtClean="0">
                <a:solidFill>
                  <a:schemeClr val="accent3">
                    <a:lumMod val="50000"/>
                  </a:schemeClr>
                </a:solidFill>
                <a:latin typeface="Arial "/>
                <a:cs typeface="Arial Bold"/>
              </a:rPr>
              <a:t>[  Using the “Operations Readiness Review” deliverable,</a:t>
            </a:r>
          </a:p>
          <a:p>
            <a:pPr marL="0" indent="0">
              <a:lnSpc>
                <a:spcPct val="90000"/>
              </a:lnSpc>
              <a:buNone/>
              <a:defRPr/>
            </a:pPr>
            <a:r>
              <a:rPr lang="en-US" sz="1800" b="1" dirty="0" smtClean="0">
                <a:solidFill>
                  <a:schemeClr val="accent3">
                    <a:lumMod val="50000"/>
                  </a:schemeClr>
                </a:solidFill>
                <a:latin typeface="Arial "/>
                <a:cs typeface="Arial Bold"/>
              </a:rPr>
              <a:t>	provide summary information on:</a:t>
            </a:r>
          </a:p>
          <a:p>
            <a:pPr marL="0"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The status of the release type of project software </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The system interdependencies</a:t>
            </a:r>
            <a:endParaRPr lang="en-US" sz="1800" b="1" dirty="0">
              <a:solidFill>
                <a:schemeClr val="accent3">
                  <a:lumMod val="50000"/>
                </a:schemeClr>
              </a:solidFill>
              <a:latin typeface="Arial "/>
              <a:cs typeface="Arial Bold"/>
            </a:endParaRP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The status of user guides and training manuals</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Software configuration management.  ]</a:t>
            </a:r>
            <a:endParaRPr lang="en-US" sz="1800" b="1" dirty="0">
              <a:solidFill>
                <a:schemeClr val="accent3">
                  <a:lumMod val="50000"/>
                </a:schemeClr>
              </a:solidFill>
              <a:latin typeface="Arial "/>
              <a:cs typeface="Arial Bold"/>
            </a:endParaRP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Readiness</a:t>
            </a:r>
            <a:endParaRPr lang="en-US" dirty="0"/>
          </a:p>
        </p:txBody>
      </p:sp>
    </p:spTree>
    <p:extLst>
      <p:ext uri="{BB962C8B-B14F-4D97-AF65-F5344CB8AC3E}">
        <p14:creationId xmlns:p14="http://schemas.microsoft.com/office/powerpoint/2010/main" xmlns="" val="2588373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6</a:t>
            </a:fld>
            <a:endParaRPr lang="en-US"/>
          </a:p>
        </p:txBody>
      </p:sp>
      <p:sp>
        <p:nvSpPr>
          <p:cNvPr id="3" name="Content Placeholder 2"/>
          <p:cNvSpPr>
            <a:spLocks noGrp="1"/>
          </p:cNvSpPr>
          <p:nvPr>
            <p:ph sz="quarter" idx="1"/>
          </p:nvPr>
        </p:nvSpPr>
        <p:spPr>
          <a:xfrm>
            <a:off x="612648" y="1466850"/>
            <a:ext cx="8153400" cy="4629150"/>
          </a:xfrm>
        </p:spPr>
        <p:txBody>
          <a:bodyPr/>
          <a:lstStyle/>
          <a:p>
            <a:pPr>
              <a:lnSpc>
                <a:spcPct val="90000"/>
              </a:lnSpc>
              <a:buNone/>
              <a:defRPr/>
            </a:pPr>
            <a:r>
              <a:rPr lang="en-US" sz="1800" b="1" u="sng" dirty="0" smtClean="0">
                <a:solidFill>
                  <a:schemeClr val="accent3">
                    <a:lumMod val="50000"/>
                  </a:schemeClr>
                </a:solidFill>
                <a:latin typeface="Arial Bold"/>
                <a:cs typeface="Arial Bold"/>
              </a:rPr>
              <a:t>Life Cycle Cost Estimates</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endParaRPr lang="en-US" sz="1800" b="1" dirty="0" smtClean="0">
              <a:solidFill>
                <a:schemeClr val="accent3">
                  <a:lumMod val="50000"/>
                </a:schemeClr>
              </a:solidFill>
              <a:latin typeface="Arial "/>
              <a:cs typeface="Arial Bold"/>
            </a:endParaRPr>
          </a:p>
          <a:p>
            <a:pPr marL="0" indent="0">
              <a:lnSpc>
                <a:spcPct val="90000"/>
              </a:lnSpc>
              <a:buNone/>
              <a:defRPr/>
            </a:pPr>
            <a:endParaRPr lang="en-US" sz="1800" b="1" dirty="0">
              <a:solidFill>
                <a:schemeClr val="accent3">
                  <a:lumMod val="50000"/>
                </a:schemeClr>
              </a:solidFill>
              <a:latin typeface="Arial "/>
              <a:cs typeface="Arial Bold"/>
            </a:endParaRPr>
          </a:p>
          <a:p>
            <a:pPr marL="0" indent="0">
              <a:lnSpc>
                <a:spcPct val="90000"/>
              </a:lnSpc>
              <a:buNone/>
              <a:defRPr/>
            </a:pPr>
            <a:r>
              <a:rPr lang="en-US" sz="1800" b="1" dirty="0" smtClean="0">
                <a:solidFill>
                  <a:schemeClr val="accent3">
                    <a:lumMod val="50000"/>
                  </a:schemeClr>
                </a:solidFill>
                <a:latin typeface="Arial "/>
                <a:cs typeface="Arial Bold"/>
              </a:rPr>
              <a:t>Provide an overview of estimated cost projections for the expected life of the system using the “Lifecycle Cost Estimate”.</a:t>
            </a: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Costing Information</a:t>
            </a:r>
            <a:endParaRPr lang="en-US" dirty="0"/>
          </a:p>
        </p:txBody>
      </p:sp>
    </p:spTree>
    <p:extLst>
      <p:ext uri="{BB962C8B-B14F-4D97-AF65-F5344CB8AC3E}">
        <p14:creationId xmlns:p14="http://schemas.microsoft.com/office/powerpoint/2010/main" xmlns="" val="644691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7</a:t>
            </a:fld>
            <a:endParaRPr lang="en-US" dirty="0"/>
          </a:p>
        </p:txBody>
      </p:sp>
      <p:sp>
        <p:nvSpPr>
          <p:cNvPr id="3" name="Content Placeholder 2"/>
          <p:cNvSpPr>
            <a:spLocks noGrp="1"/>
          </p:cNvSpPr>
          <p:nvPr>
            <p:ph sz="quarter" idx="1"/>
          </p:nvPr>
        </p:nvSpPr>
        <p:spPr/>
        <p:txBody>
          <a:bodyPr>
            <a:normAutofit/>
          </a:bodyPr>
          <a:lstStyle/>
          <a:p>
            <a:pPr marL="0" lvl="1" indent="0">
              <a:buNone/>
            </a:pPr>
            <a:endParaRPr lang="en-US" sz="1800" b="1" u="sng" dirty="0" smtClean="0">
              <a:solidFill>
                <a:schemeClr val="accent3">
                  <a:lumMod val="50000"/>
                </a:schemeClr>
              </a:solidFill>
              <a:ea typeface="ＭＳ Ｐゴシック"/>
            </a:endParaRPr>
          </a:p>
          <a:p>
            <a:pPr marL="0" lvl="1" indent="0">
              <a:buNone/>
            </a:pPr>
            <a:r>
              <a:rPr lang="en-US" sz="1800" b="1" u="sng" dirty="0" smtClean="0">
                <a:solidFill>
                  <a:schemeClr val="accent3">
                    <a:lumMod val="50000"/>
                  </a:schemeClr>
                </a:solidFill>
                <a:ea typeface="ＭＳ Ｐゴシック"/>
              </a:rPr>
              <a:t>RISKS </a:t>
            </a:r>
            <a:r>
              <a:rPr lang="en-US" sz="1800" b="1" u="sng" dirty="0">
                <a:solidFill>
                  <a:schemeClr val="accent3">
                    <a:lumMod val="50000"/>
                  </a:schemeClr>
                </a:solidFill>
                <a:ea typeface="ＭＳ Ｐゴシック"/>
              </a:rPr>
              <a:t>&amp; ISSUES</a:t>
            </a:r>
          </a:p>
          <a:p>
            <a:pPr marL="0" lvl="1" indent="0">
              <a:buNone/>
            </a:pPr>
            <a:r>
              <a:rPr lang="en-US" sz="1800" b="1" dirty="0" smtClean="0">
                <a:solidFill>
                  <a:schemeClr val="accent3">
                    <a:lumMod val="50000"/>
                  </a:schemeClr>
                </a:solidFill>
                <a:ea typeface="ＭＳ Ｐゴシック"/>
              </a:rPr>
              <a:t>  </a:t>
            </a:r>
            <a:endParaRPr lang="en-US" sz="1800" b="1" u="sng"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the current project risks ]</a:t>
            </a:r>
          </a:p>
          <a:p>
            <a:pPr lvl="1">
              <a:buNone/>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project  issues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Include </a:t>
            </a:r>
            <a:r>
              <a:rPr lang="en-US" sz="1800" b="1" dirty="0">
                <a:solidFill>
                  <a:schemeClr val="accent3">
                    <a:lumMod val="50000"/>
                  </a:schemeClr>
                </a:solidFill>
                <a:ea typeface="ＭＳ Ｐゴシック"/>
              </a:rPr>
              <a:t>the probability of occurrence ]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a:t>
            </a:r>
            <a:r>
              <a:rPr lang="en-US" sz="1800" b="1" dirty="0">
                <a:solidFill>
                  <a:schemeClr val="accent3">
                    <a:lumMod val="50000"/>
                  </a:schemeClr>
                </a:solidFill>
                <a:ea typeface="ＭＳ Ｐゴシック"/>
              </a:rPr>
              <a:t>Discuss your proposed mitigation for each risk.     ]    </a:t>
            </a:r>
          </a:p>
          <a:p>
            <a:pPr marL="285750" indent="-285750">
              <a:buFont typeface="Arial" pitchFamily="34" charset="0"/>
              <a:buChar char="•"/>
            </a:pPr>
            <a:endParaRPr lang="en-US" sz="1800" b="1" dirty="0">
              <a:solidFill>
                <a:schemeClr val="accent3">
                  <a:lumMod val="50000"/>
                </a:schemeClr>
              </a:solidFill>
            </a:endParaRPr>
          </a:p>
          <a:p>
            <a:pPr marL="0" lvl="1" indent="0">
              <a:buNone/>
            </a:pPr>
            <a:endParaRPr lang="en-US" sz="1800" b="1" dirty="0"/>
          </a:p>
        </p:txBody>
      </p:sp>
      <p:sp>
        <p:nvSpPr>
          <p:cNvPr id="4" name="Title 3"/>
          <p:cNvSpPr>
            <a:spLocks noGrp="1"/>
          </p:cNvSpPr>
          <p:nvPr>
            <p:ph type="title"/>
          </p:nvPr>
        </p:nvSpPr>
        <p:spPr>
          <a:xfrm>
            <a:off x="609600" y="443769"/>
            <a:ext cx="8153400" cy="508000"/>
          </a:xfrm>
        </p:spPr>
        <p:txBody>
          <a:bodyPr>
            <a:noAutofit/>
          </a:bodyPr>
          <a:lstStyle/>
          <a:p>
            <a:r>
              <a:rPr lang="en-US" b="1" dirty="0" smtClean="0">
                <a:ea typeface="ＭＳ Ｐゴシック"/>
                <a:cs typeface="ＭＳ Ｐゴシック"/>
              </a:rPr>
              <a:t>Project Management Update</a:t>
            </a:r>
            <a:br>
              <a:rPr lang="en-US" b="1" dirty="0" smtClean="0">
                <a:ea typeface="ＭＳ Ｐゴシック"/>
                <a:cs typeface="ＭＳ Ｐゴシック"/>
              </a:rPr>
            </a:b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8</a:t>
            </a:fld>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u="sng" dirty="0" smtClean="0">
                <a:solidFill>
                  <a:srgbClr val="484724"/>
                </a:solidFill>
              </a:rPr>
              <a:t>Deliverables Status</a:t>
            </a:r>
          </a:p>
          <a:p>
            <a:pPr>
              <a:buNone/>
            </a:pPr>
            <a:endParaRPr lang="en-US" b="1" u="sng" dirty="0" smtClean="0">
              <a:solidFill>
                <a:srgbClr val="484724"/>
              </a:solidFill>
            </a:endParaRPr>
          </a:p>
          <a:p>
            <a:pPr>
              <a:buNone/>
            </a:pPr>
            <a:r>
              <a:rPr lang="en-US" b="1" dirty="0" smtClean="0">
                <a:solidFill>
                  <a:srgbClr val="484724"/>
                </a:solidFill>
              </a:rPr>
              <a:t>  	[  Provide a status update of deliverables using the </a:t>
            </a:r>
          </a:p>
          <a:p>
            <a:pPr>
              <a:buNone/>
            </a:pPr>
            <a:r>
              <a:rPr lang="en-US" b="1" dirty="0" smtClean="0">
                <a:solidFill>
                  <a:srgbClr val="484724"/>
                </a:solidFill>
              </a:rPr>
              <a:t>		“Project  Process Agreement”.  ]</a:t>
            </a:r>
          </a:p>
          <a:p>
            <a:pPr>
              <a:buNone/>
            </a:pPr>
            <a:endParaRPr lang="en-US" b="1" dirty="0" smtClean="0">
              <a:solidFill>
                <a:srgbClr val="484724"/>
              </a:solidFill>
            </a:endParaRPr>
          </a:p>
          <a:p>
            <a:pPr>
              <a:buNone/>
            </a:pPr>
            <a:r>
              <a:rPr lang="en-US" b="1" dirty="0" smtClean="0">
                <a:solidFill>
                  <a:srgbClr val="484724"/>
                </a:solidFill>
              </a:rPr>
              <a:t>	[  Update the status of your Information Security </a:t>
            </a:r>
          </a:p>
          <a:p>
            <a:pPr>
              <a:buNone/>
            </a:pPr>
            <a:r>
              <a:rPr lang="en-US" b="1" dirty="0" smtClean="0">
                <a:solidFill>
                  <a:srgbClr val="484724"/>
                </a:solidFill>
              </a:rPr>
              <a:t>		Certification &amp; Authorizations, if applicable.  ]</a:t>
            </a:r>
          </a:p>
          <a:p>
            <a:pPr>
              <a:buNone/>
            </a:pPr>
            <a:endParaRPr lang="en-US" b="1" dirty="0" smtClean="0">
              <a:solidFill>
                <a:srgbClr val="484724"/>
              </a:solidFill>
            </a:endParaRPr>
          </a:p>
          <a:p>
            <a:pPr>
              <a:buNone/>
            </a:pPr>
            <a:r>
              <a:rPr lang="en-US" b="1" dirty="0" smtClean="0">
                <a:solidFill>
                  <a:srgbClr val="484724"/>
                </a:solidFill>
              </a:rPr>
              <a:t>	[  List deliverables and delivery schedule for the current phase</a:t>
            </a:r>
          </a:p>
          <a:p>
            <a:pPr>
              <a:buNone/>
            </a:pPr>
            <a:r>
              <a:rPr lang="en-US" b="1" dirty="0" smtClean="0">
                <a:solidFill>
                  <a:srgbClr val="484724"/>
                </a:solidFill>
              </a:rPr>
              <a:t>		using the “Project Process Agreement” deliverable .  </a:t>
            </a:r>
            <a:r>
              <a:rPr lang="en-US" b="1" dirty="0" smtClean="0">
                <a:solidFill>
                  <a:srgbClr val="484724"/>
                </a:solidFill>
              </a:rPr>
              <a:t>]</a:t>
            </a:r>
          </a:p>
          <a:p>
            <a:pPr>
              <a:buNone/>
            </a:pPr>
            <a:endParaRPr lang="en-US" b="1" dirty="0" smtClean="0">
              <a:solidFill>
                <a:srgbClr val="484724"/>
              </a:solidFill>
            </a:endParaRPr>
          </a:p>
          <a:p>
            <a:pPr>
              <a:buNone/>
            </a:pPr>
            <a:r>
              <a:rPr lang="en-US" b="1" u="sng" dirty="0" smtClean="0">
                <a:solidFill>
                  <a:srgbClr val="484724"/>
                </a:solidFill>
              </a:rPr>
              <a:t>OIT Project Reporting Application(PRA) Status</a:t>
            </a:r>
          </a:p>
          <a:p>
            <a:pPr>
              <a:buNone/>
            </a:pPr>
            <a:endParaRPr lang="en-US" b="1" u="sng" dirty="0" smtClean="0">
              <a:solidFill>
                <a:srgbClr val="484724"/>
              </a:solidFill>
            </a:endParaRPr>
          </a:p>
          <a:p>
            <a:pPr>
              <a:buNone/>
            </a:pPr>
            <a:r>
              <a:rPr lang="en-US" b="1" dirty="0" smtClean="0">
                <a:solidFill>
                  <a:srgbClr val="484724"/>
                </a:solidFill>
              </a:rPr>
              <a:t>	[  The project should have up to date information in the PRA.  All phase deliverables needs to be uploaded to the PRA. </a:t>
            </a:r>
            <a:r>
              <a:rPr lang="en-US" b="1" smtClean="0">
                <a:solidFill>
                  <a:srgbClr val="484724"/>
                </a:solidFill>
              </a:rPr>
              <a:t>]</a:t>
            </a:r>
          </a:p>
          <a:p>
            <a:pPr>
              <a:buNone/>
            </a:pPr>
            <a:endParaRPr lang="en-US" b="1" dirty="0" smtClean="0">
              <a:solidFill>
                <a:srgbClr val="484724"/>
              </a:solidFill>
            </a:endParaRPr>
          </a:p>
          <a:p>
            <a:endParaRPr lang="en-US" dirty="0"/>
          </a:p>
        </p:txBody>
      </p:sp>
      <p:sp>
        <p:nvSpPr>
          <p:cNvPr id="4" name="Title 3"/>
          <p:cNvSpPr>
            <a:spLocks noGrp="1"/>
          </p:cNvSpPr>
          <p:nvPr>
            <p:ph type="title"/>
          </p:nvPr>
        </p:nvSpPr>
        <p:spPr>
          <a:xfrm>
            <a:off x="609600" y="323850"/>
            <a:ext cx="8153400" cy="383443"/>
          </a:xfrm>
        </p:spPr>
        <p:txBody>
          <a:bodyPr>
            <a:normAutofit/>
          </a:bodyPr>
          <a:lstStyle/>
          <a:p>
            <a:r>
              <a:rPr lang="en-US" dirty="0" smtClean="0">
                <a:ea typeface="ＭＳ Ｐゴシック"/>
                <a:cs typeface="ＭＳ Ｐゴシック"/>
              </a:rPr>
              <a:t>Project Management Update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7705"/>
            <a:ext cx="7940488" cy="714375"/>
          </a:xfrm>
        </p:spPr>
        <p:txBody>
          <a:bodyPr>
            <a:normAutofit/>
          </a:bodyPr>
          <a:lstStyle/>
          <a:p>
            <a:r>
              <a:rPr lang="en-US" dirty="0" smtClean="0"/>
              <a:t>Actions items from Previous Phase Review(s)</a:t>
            </a:r>
            <a:endParaRPr lang="en-US" dirty="0"/>
          </a:p>
        </p:txBody>
      </p:sp>
      <p:sp>
        <p:nvSpPr>
          <p:cNvPr id="3" name="Content Placeholder 2"/>
          <p:cNvSpPr>
            <a:spLocks noGrp="1"/>
          </p:cNvSpPr>
          <p:nvPr>
            <p:ph idx="1"/>
          </p:nvPr>
        </p:nvSpPr>
        <p:spPr>
          <a:xfrm>
            <a:off x="593554" y="1095375"/>
            <a:ext cx="7807484" cy="5219699"/>
          </a:xfrm>
        </p:spPr>
        <p:txBody>
          <a:bodyPr>
            <a:normAutofit/>
          </a:bodyPr>
          <a:lstStyle/>
          <a:p>
            <a:pPr>
              <a:lnSpc>
                <a:spcPct val="90000"/>
              </a:lnSpc>
              <a:buNone/>
              <a:defRPr/>
            </a:pPr>
            <a:endParaRPr lang="en-US" sz="1800" b="1" u="sng" dirty="0" smtClean="0">
              <a:solidFill>
                <a:schemeClr val="accent3">
                  <a:lumMod val="50000"/>
                </a:schemeClr>
              </a:solidFill>
              <a:latin typeface="Arial Bold"/>
              <a:cs typeface="Arial Bold"/>
            </a:endParaRPr>
          </a:p>
          <a:p>
            <a:pPr>
              <a:lnSpc>
                <a:spcPct val="90000"/>
              </a:lnSpc>
              <a:buNone/>
              <a:defRPr/>
            </a:pPr>
            <a:r>
              <a:rPr lang="en-US" sz="1800" b="1" u="sng" dirty="0" smtClean="0">
                <a:solidFill>
                  <a:schemeClr val="accent3">
                    <a:lumMod val="50000"/>
                  </a:schemeClr>
                </a:solidFill>
                <a:latin typeface="Arial Bold"/>
                <a:cs typeface="Arial Bold"/>
              </a:rPr>
              <a:t>List of Action Item from Previous Gate Reviews</a:t>
            </a:r>
            <a:endParaRPr lang="en-US" sz="800" b="1" u="sng" dirty="0" smtClean="0">
              <a:solidFill>
                <a:schemeClr val="accent3">
                  <a:lumMod val="50000"/>
                </a:schemeClr>
              </a:solidFill>
              <a:latin typeface="Arial Bold"/>
              <a:cs typeface="Arial Bold"/>
            </a:endParaRPr>
          </a:p>
          <a:p>
            <a:pPr marL="0" indent="0">
              <a:lnSpc>
                <a:spcPct val="90000"/>
              </a:lnSpc>
              <a:buNone/>
              <a:defRPr/>
            </a:pPr>
            <a:r>
              <a:rPr lang="en-US" sz="800" b="1" dirty="0" smtClean="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[Insert all action item(s) that arose during the previous gate reviews. Once the action items are closed or met they are no longer reported in this presentation ]</a:t>
            </a:r>
          </a:p>
          <a:p>
            <a:pPr marL="285750" indent="-285750">
              <a:lnSpc>
                <a:spcPct val="90000"/>
              </a:lnSpc>
              <a:buNone/>
              <a:defRPr/>
            </a:pPr>
            <a:endParaRPr lang="en-US" sz="1800" b="1" dirty="0" smtClean="0">
              <a:solidFill>
                <a:schemeClr val="accent3">
                  <a:lumMod val="50000"/>
                </a:schemeClr>
              </a:solidFill>
              <a:latin typeface="Arial "/>
              <a:cs typeface="Arial Bold"/>
            </a:endParaRPr>
          </a:p>
          <a:p>
            <a:pPr>
              <a:lnSpc>
                <a:spcPct val="90000"/>
              </a:lnSpc>
              <a:buNone/>
              <a:defRPr/>
            </a:pPr>
            <a:r>
              <a:rPr lang="en-US" sz="1800" b="1" u="sng" dirty="0" smtClean="0">
                <a:solidFill>
                  <a:schemeClr val="accent3">
                    <a:lumMod val="50000"/>
                  </a:schemeClr>
                </a:solidFill>
                <a:latin typeface="Arial Bold"/>
                <a:ea typeface="+mj-ea"/>
                <a:cs typeface="Arial Bold"/>
              </a:rPr>
              <a:t>Ownership and Completion Dates</a:t>
            </a:r>
            <a:endParaRPr lang="en-US" sz="800" b="1" u="sng" dirty="0" smtClean="0">
              <a:solidFill>
                <a:schemeClr val="accent3">
                  <a:lumMod val="50000"/>
                </a:schemeClr>
              </a:solidFill>
              <a:latin typeface="Arial Bold"/>
              <a:ea typeface="+mj-ea"/>
              <a:cs typeface="Arial Bold"/>
            </a:endParaRPr>
          </a:p>
          <a:p>
            <a:pPr>
              <a:lnSpc>
                <a:spcPct val="90000"/>
              </a:lnSpc>
              <a:buNone/>
              <a:defRPr/>
            </a:pPr>
            <a:endParaRPr lang="en-US" sz="800" b="1" dirty="0" smtClean="0">
              <a:solidFill>
                <a:schemeClr val="accent3">
                  <a:lumMod val="50000"/>
                </a:schemeClr>
              </a:solidFill>
              <a:latin typeface="Arial Bold"/>
              <a:ea typeface="+mj-ea"/>
              <a:cs typeface="Arial Bold"/>
            </a:endParaRPr>
          </a:p>
          <a:p>
            <a:pPr marL="0" indent="0">
              <a:lnSpc>
                <a:spcPct val="90000"/>
              </a:lnSpc>
              <a:buNone/>
              <a:defRPr/>
            </a:pPr>
            <a:r>
              <a:rPr lang="en-US" sz="1800" b="1" dirty="0" smtClean="0">
                <a:solidFill>
                  <a:schemeClr val="accent3">
                    <a:lumMod val="50000"/>
                  </a:schemeClr>
                </a:solidFill>
                <a:latin typeface="Arial "/>
                <a:ea typeface="+mj-ea"/>
                <a:cs typeface="Arial Bold"/>
              </a:rPr>
              <a:t>    [ </a:t>
            </a:r>
            <a:r>
              <a:rPr lang="en-US" sz="1800" b="1" dirty="0" smtClean="0">
                <a:solidFill>
                  <a:schemeClr val="accent3">
                    <a:lumMod val="50000"/>
                  </a:schemeClr>
                </a:solidFill>
                <a:latin typeface="Arial "/>
                <a:cs typeface="Arial Bold"/>
              </a:rPr>
              <a:t>Insert the  name of the owner(s) of the action item(s) and the expected completion date(s)]</a:t>
            </a:r>
            <a:endParaRPr lang="en-US" sz="800" b="1" dirty="0">
              <a:solidFill>
                <a:schemeClr val="accent3">
                  <a:lumMod val="50000"/>
                </a:schemeClr>
              </a:solidFill>
              <a:latin typeface="Arial "/>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9</a:t>
            </a:fld>
            <a:endParaRPr lang="en-US" dirty="0"/>
          </a:p>
        </p:txBody>
      </p:sp>
    </p:spTree>
    <p:extLst>
      <p:ext uri="{BB962C8B-B14F-4D97-AF65-F5344CB8AC3E}">
        <p14:creationId xmlns="" xmlns:p14="http://schemas.microsoft.com/office/powerpoint/2010/main" val="1860558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HS-temp1">
  <a:themeElements>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Document" ma:contentTypeID="0x0101007AFA987E04014D48AE0B9F2695CA7FC7" ma:contentTypeVersion="3" ma:contentTypeDescription="Create a new document." ma:contentTypeScope="" ma:versionID="d610fc410ef24f83238600bd7743e584">
  <xsd:schema xmlns:xsd="http://www.w3.org/2001/XMLSchema" xmlns:p="http://schemas.microsoft.com/office/2006/metadata/properties" xmlns:ns1="http://schemas.microsoft.com/sharepoint/v3" targetNamespace="http://schemas.microsoft.com/office/2006/metadata/properties" ma:root="true" ma:fieldsID="1632d6b3f1ee7940332c8174cbbf079f"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4176B49-A6BC-4899-AE63-342F3C14AD01}"/>
</file>

<file path=customXml/itemProps2.xml><?xml version="1.0" encoding="utf-8"?>
<ds:datastoreItem xmlns:ds="http://schemas.openxmlformats.org/officeDocument/2006/customXml" ds:itemID="{F815BC72-A1DE-4664-B48E-0F393D7559B7}"/>
</file>

<file path=customXml/itemProps3.xml><?xml version="1.0" encoding="utf-8"?>
<ds:datastoreItem xmlns:ds="http://schemas.openxmlformats.org/officeDocument/2006/customXml" ds:itemID="{35182265-D6CB-49CB-A28F-54BD5B784A1B}"/>
</file>

<file path=customXml/itemProps4.xml><?xml version="1.0" encoding="utf-8"?>
<ds:datastoreItem xmlns:ds="http://schemas.openxmlformats.org/officeDocument/2006/customXml" ds:itemID="{C9B0AC6A-455D-4046-8959-D1B62A5CD4A9}"/>
</file>

<file path=docProps/app.xml><?xml version="1.0" encoding="utf-8"?>
<Properties xmlns="http://schemas.openxmlformats.org/officeDocument/2006/extended-properties" xmlns:vt="http://schemas.openxmlformats.org/officeDocument/2006/docPropsVTypes">
  <Template/>
  <TotalTime>6394</TotalTime>
  <Words>383</Words>
  <Application>Microsoft Office PowerPoint</Application>
  <PresentationFormat>On-screen Show (4:3)</PresentationFormat>
  <Paragraphs>138</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DHS-temp1</vt:lpstr>
      <vt:lpstr>[Insert ProJect Name] </vt:lpstr>
      <vt:lpstr>Instructions for Phase Review Presentations</vt:lpstr>
      <vt:lpstr>Presenters</vt:lpstr>
      <vt:lpstr>Project Overview</vt:lpstr>
      <vt:lpstr>Readiness</vt:lpstr>
      <vt:lpstr>Costing Information</vt:lpstr>
      <vt:lpstr>Project Management Update </vt:lpstr>
      <vt:lpstr>Project Management Update</vt:lpstr>
      <vt:lpstr>Actions items from Previous Phase Review(s)</vt:lpstr>
      <vt:lpstr>Measures</vt:lpstr>
      <vt:lpstr>Lessons Learned</vt:lpstr>
      <vt:lpstr>Planning the Next Phase</vt:lpstr>
      <vt:lpstr>Conclusion</vt:lpstr>
    </vt:vector>
  </TitlesOfParts>
  <Company>Passionate Pixels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 lakey</dc:creator>
  <cp:lastModifiedBy>sjaffery</cp:lastModifiedBy>
  <cp:revision>658</cp:revision>
  <cp:lastPrinted>2012-03-06T17:20:21Z</cp:lastPrinted>
  <dcterms:created xsi:type="dcterms:W3CDTF">2011-12-08T01:07:21Z</dcterms:created>
  <dcterms:modified xsi:type="dcterms:W3CDTF">2014-01-06T19:59:50Z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0x0101007AFA987E04014D48AE0B9F2695CA7FC7</vt:lpwstr>
  </property>
</Properties>
</file>