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1"/>
  </p:sldMasterIdLst>
  <p:notesMasterIdLst>
    <p:notesMasterId r:id="rId9"/>
  </p:notesMasterIdLst>
  <p:handoutMasterIdLst>
    <p:handoutMasterId r:id="rId10"/>
  </p:handoutMasterIdLst>
  <p:sldIdLst>
    <p:sldId id="268" r:id="rId2"/>
    <p:sldId id="284" r:id="rId3"/>
    <p:sldId id="285" r:id="rId4"/>
    <p:sldId id="286" r:id="rId5"/>
    <p:sldId id="287" r:id="rId6"/>
    <p:sldId id="289" r:id="rId7"/>
    <p:sldId id="264" r:id="rId8"/>
  </p:sldIdLst>
  <p:sldSz cx="12192000" cy="6858000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5454"/>
    <a:srgbClr val="000000"/>
    <a:srgbClr val="B9CDE5"/>
    <a:srgbClr val="00519C"/>
    <a:srgbClr val="004F9F"/>
    <a:srgbClr val="0070C0"/>
    <a:srgbClr val="0070AB"/>
    <a:srgbClr val="FF70C0"/>
    <a:srgbClr val="005AAB"/>
    <a:srgbClr val="DFF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31" autoAdjust="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6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972" y="90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971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3463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119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0998" y="581025"/>
            <a:ext cx="5716003" cy="3216039"/>
          </a:xfrm>
          <a:prstGeom prst="rect">
            <a:avLst/>
          </a:prstGeom>
          <a:noFill/>
          <a:ln w="3175">
            <a:solidFill>
              <a:srgbClr val="555454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3" name="TextBox 12"/>
          <p:cNvSpPr txBox="1"/>
          <p:nvPr/>
        </p:nvSpPr>
        <p:spPr>
          <a:xfrm>
            <a:off x="576264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</a:t>
            </a: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2785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70999" y="3952480"/>
            <a:ext cx="5716002" cy="54611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3440999" y="9570802"/>
            <a:ext cx="2944813" cy="26527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/>
          <a:lstStyle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793163" algn="r"/>
              </a:tabLst>
              <a:defRPr lang="en-GB" sz="1000" kern="12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GB" dirty="0"/>
              <a:t>CONTINUED </a:t>
            </a:r>
            <a:fld id="{993982D2-741D-4BC6-8F8E-84F7C8891268}" type="slidenum">
              <a:rPr smtClean="0"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44313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1pPr>
    <a:lvl2pPr marL="447675" indent="9525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2pPr>
    <a:lvl3pPr marL="914400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3pPr>
    <a:lvl4pPr marL="1343025" indent="28575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4pPr>
    <a:lvl5pPr marL="1828800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103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2530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889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/>
              <a:t>Insert module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chemeClr val="accent6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MODULE X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544760"/>
            <a:ext cx="11404800" cy="4546800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latin typeface="+mn-lt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+mn-lt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+mn-lt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+mn-lt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+mn-lt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24742"/>
            <a:ext cx="9126000" cy="1153618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544760"/>
            <a:ext cx="11404800" cy="4546800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latin typeface="+mn-lt"/>
                <a:cs typeface="Arial" panose="020B060402020202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+mn-lt"/>
                <a:cs typeface="Arial" panose="020B060402020202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+mn-lt"/>
                <a:cs typeface="Arial" panose="020B060402020202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+mn-lt"/>
                <a:cs typeface="Arial" panose="020B060402020202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+mn-lt"/>
                <a:cs typeface="Arial" panose="020B060402020202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0"/>
            <a:ext cx="9126000" cy="127836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544760"/>
            <a:ext cx="5580000" cy="4546800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+mn-lt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544760"/>
            <a:ext cx="5580000" cy="4546800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+mn-lt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6078034" y="1545562"/>
            <a:ext cx="45719" cy="45450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24742"/>
            <a:ext cx="9126000" cy="115361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557588"/>
            <a:ext cx="5580000" cy="4546800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+mn-lt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557588"/>
            <a:ext cx="5580000" cy="4546800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+mn-lt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47423"/>
            <a:ext cx="9126000" cy="114376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05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-1" y="0"/>
            <a:ext cx="5447921" cy="6858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baseline="0"/>
            </a:lvl1pPr>
          </a:lstStyle>
          <a:p>
            <a:r>
              <a:rPr lang="en-GB" dirty="0"/>
              <a:t>Use images from the photography folder from the Central Repository&gt;image library on CWS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447921" y="0"/>
            <a:ext cx="6744079" cy="6858000"/>
          </a:xfrm>
          <a:prstGeom prst="rect">
            <a:avLst/>
          </a:prstGeom>
          <a:solidFill>
            <a:schemeClr val="tx2">
              <a:alpha val="9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>
              <a:solidFill>
                <a:schemeClr val="tx2"/>
              </a:solidFill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5834270" y="2733260"/>
            <a:ext cx="5963478" cy="3743139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accent6"/>
              </a:buClr>
              <a:buFont typeface="Arial" panose="020B0604020202020204" pitchFamily="34" charset="0"/>
              <a:buChar char="›"/>
              <a:defRPr b="0" baseline="0">
                <a:solidFill>
                  <a:schemeClr val="bg1"/>
                </a:solidFill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accent6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accent6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accent6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accent6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5834270" y="1921382"/>
            <a:ext cx="5973417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cap="all" baseline="0">
                <a:solidFill>
                  <a:schemeClr val="accent5"/>
                </a:solidFill>
              </a:defRPr>
            </a:lvl1pPr>
          </a:lstStyle>
          <a:p>
            <a:r>
              <a:rPr lang="en-GB" noProof="0" dirty="0"/>
              <a:t>Course times/ objectives/summary</a:t>
            </a:r>
          </a:p>
        </p:txBody>
      </p:sp>
    </p:spTree>
    <p:extLst>
      <p:ext uri="{BB962C8B-B14F-4D97-AF65-F5344CB8AC3E}">
        <p14:creationId xmlns:p14="http://schemas.microsoft.com/office/powerpoint/2010/main" val="303919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" y="2"/>
            <a:ext cx="786063" cy="68808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 hasCustomPrompt="1"/>
          </p:nvPr>
        </p:nvSpPr>
        <p:spPr>
          <a:xfrm>
            <a:off x="1141200" y="349200"/>
            <a:ext cx="8215200" cy="61236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  <a:cs typeface="Arial" panose="020B060402020202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diagram, smart art, table, video etc.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title" hasCustomPrompt="1"/>
          </p:nvPr>
        </p:nvSpPr>
        <p:spPr>
          <a:xfrm rot="16200000">
            <a:off x="-3117600" y="3283200"/>
            <a:ext cx="7020000" cy="295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defRPr sz="1800" b="1" cap="all" spc="300" baseline="0">
                <a:solidFill>
                  <a:schemeClr val="accent5"/>
                </a:solidFill>
              </a:defRPr>
            </a:lvl1pPr>
          </a:lstStyle>
          <a:p>
            <a:r>
              <a:rPr lang="en-GB" noProof="0" dirty="0"/>
              <a:t>Diagram title goes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9571383" y="1753200"/>
            <a:ext cx="2387817" cy="4719600"/>
          </a:xfrm>
        </p:spPr>
        <p:txBody>
          <a:bodyPr anchor="b" anchorCtr="0">
            <a:noAutofit/>
          </a:bodyPr>
          <a:lstStyle>
            <a:lvl1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="0" baseline="0">
                <a:solidFill>
                  <a:schemeClr val="tx1"/>
                </a:solidFill>
                <a:latin typeface="+mn-lt"/>
              </a:defRPr>
            </a:lvl1pPr>
            <a:lvl2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2pPr>
            <a:lvl3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3pPr>
            <a:lvl4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4pPr>
            <a:lvl5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5pPr>
          </a:lstStyle>
          <a:p>
            <a:pPr lvl="0"/>
            <a:r>
              <a:rPr lang="en-GB" noProof="0" dirty="0"/>
              <a:t>Information for the main diagram, smart art, table or video to be added here if needed. 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15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00" y="1570416"/>
            <a:ext cx="11404800" cy="454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14000" y="0"/>
            <a:ext cx="9126000" cy="12911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14" r:id="rId2"/>
    <p:sldLayoutId id="2147483715" r:id="rId3"/>
    <p:sldLayoutId id="2147483698" r:id="rId4"/>
    <p:sldLayoutId id="2147483718" r:id="rId5"/>
    <p:sldLayoutId id="2147483716" r:id="rId6"/>
    <p:sldLayoutId id="2147483717" r:id="rId7"/>
  </p:sldLayoutIdLst>
  <p:hf hdr="0" ft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kumimoji="0" lang="en-GB" sz="36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Arial" pitchFamily="34" charset="0"/>
        </a:defRPr>
      </a:lvl1pPr>
    </p:titleStyle>
    <p:bodyStyle>
      <a:lvl1pPr marL="185738" indent="-185738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800" b="0" kern="1200" baseline="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622300" indent="-16510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1073150" indent="-15875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600" kern="1200" baseline="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524000" indent="-15240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600" kern="1200" baseline="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974850" indent="-14605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400" kern="1200" baseline="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Virtual Machines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8226" y="3886200"/>
            <a:ext cx="10240574" cy="439200"/>
          </a:xfrm>
        </p:spPr>
        <p:txBody>
          <a:bodyPr/>
          <a:lstStyle/>
          <a:p>
            <a:r>
              <a:rPr lang="en-US" dirty="0"/>
              <a:t>The base of Linux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38103B-4AA2-4E78-A9F2-268F023C163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Linux can be used on a physical machines as well as a virtual machine</a:t>
            </a:r>
          </a:p>
          <a:p>
            <a:pPr lvl="1"/>
            <a:r>
              <a:rPr lang="en-GB" dirty="0"/>
              <a:t>We’ll be installing Ubuntu onto a Virtual Machine</a:t>
            </a:r>
          </a:p>
          <a:p>
            <a:pPr lvl="1"/>
            <a:endParaRPr lang="en-GB" dirty="0"/>
          </a:p>
          <a:p>
            <a:r>
              <a:rPr lang="en-GB" dirty="0"/>
              <a:t>To install Ubuntu or any other Linux OS, you need the .</a:t>
            </a:r>
            <a:r>
              <a:rPr lang="en-GB" dirty="0" err="1"/>
              <a:t>iso</a:t>
            </a:r>
            <a:r>
              <a:rPr lang="en-GB" dirty="0"/>
              <a:t> file</a:t>
            </a:r>
          </a:p>
          <a:p>
            <a:pPr lvl="1"/>
            <a:r>
              <a:rPr lang="en-GB" dirty="0"/>
              <a:t>This file is not ran, but rather mounted to a virtual machine</a:t>
            </a:r>
          </a:p>
          <a:p>
            <a:pPr lvl="1"/>
            <a:r>
              <a:rPr lang="en-GB" dirty="0"/>
              <a:t>Has all of the system files needed to install the OS onto a machine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2F34BA-7E1D-435B-ABEF-1D3392B2A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24742"/>
            <a:ext cx="9126000" cy="1153618"/>
          </a:xfrm>
        </p:spPr>
        <p:txBody>
          <a:bodyPr/>
          <a:lstStyle/>
          <a:p>
            <a:r>
              <a:rPr lang="en-GB" dirty="0"/>
              <a:t>Using the Linux OS</a:t>
            </a:r>
          </a:p>
        </p:txBody>
      </p:sp>
    </p:spTree>
    <p:extLst>
      <p:ext uri="{BB962C8B-B14F-4D97-AF65-F5344CB8AC3E}">
        <p14:creationId xmlns:p14="http://schemas.microsoft.com/office/powerpoint/2010/main" val="1800054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3A9F30-6223-4A0C-AE97-27312FFEADB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A Virtual Machine is a way of emulating a computer system</a:t>
            </a:r>
          </a:p>
          <a:p>
            <a:pPr lvl="1"/>
            <a:r>
              <a:rPr lang="en-GB" dirty="0"/>
              <a:t>We can use the host machine’s resources for a virtual machine</a:t>
            </a:r>
          </a:p>
          <a:p>
            <a:pPr lvl="1"/>
            <a:r>
              <a:rPr lang="en-GB" dirty="0"/>
              <a:t>We can create these virtual machines locally or through the Cloud (e.g. AWS, Azure, Google Cloud)</a:t>
            </a:r>
          </a:p>
          <a:p>
            <a:pPr lvl="1"/>
            <a:endParaRPr lang="en-GB" dirty="0"/>
          </a:p>
          <a:p>
            <a:r>
              <a:rPr lang="en-GB" dirty="0"/>
              <a:t>We use tools known as </a:t>
            </a:r>
            <a:r>
              <a:rPr lang="en-GB" b="1" dirty="0"/>
              <a:t>Hypervisors </a:t>
            </a:r>
            <a:r>
              <a:rPr lang="en-GB" dirty="0"/>
              <a:t>to customise and manage the virtual machines</a:t>
            </a:r>
          </a:p>
          <a:p>
            <a:pPr lvl="1"/>
            <a:r>
              <a:rPr lang="en-GB" dirty="0"/>
              <a:t>These hypervisors will manage the resources shared between a host machine and a virtual machine</a:t>
            </a:r>
          </a:p>
          <a:p>
            <a:pPr lvl="1"/>
            <a:endParaRPr lang="en-GB" dirty="0"/>
          </a:p>
          <a:p>
            <a:r>
              <a:rPr lang="en-GB" dirty="0"/>
              <a:t>We can share the network capabilities between a virtual machine and its host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2CB82C-4150-48DF-BF20-CA749DFB9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Virtual Machine?</a:t>
            </a:r>
          </a:p>
        </p:txBody>
      </p:sp>
    </p:spTree>
    <p:extLst>
      <p:ext uri="{BB962C8B-B14F-4D97-AF65-F5344CB8AC3E}">
        <p14:creationId xmlns:p14="http://schemas.microsoft.com/office/powerpoint/2010/main" val="4251662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5BFEC4-CC0E-4BB9-8640-53E4AAB1AA0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VirtualBox is a hypervisor used for the management of virtual machines</a:t>
            </a:r>
          </a:p>
          <a:p>
            <a:endParaRPr lang="en-GB" dirty="0"/>
          </a:p>
          <a:p>
            <a:r>
              <a:rPr lang="en-GB" dirty="0"/>
              <a:t>It’s free and open-source, supports a number of OS types and allows for full virtualisation</a:t>
            </a:r>
          </a:p>
          <a:p>
            <a:endParaRPr lang="en-GB" dirty="0"/>
          </a:p>
          <a:p>
            <a:r>
              <a:rPr lang="en-GB" dirty="0"/>
              <a:t>Networking is also quite customisable through VirtualBox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317237-381C-42ED-8425-6902B06A4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VirtualBox – The Hypervisor</a:t>
            </a:r>
          </a:p>
        </p:txBody>
      </p:sp>
    </p:spTree>
    <p:extLst>
      <p:ext uri="{BB962C8B-B14F-4D97-AF65-F5344CB8AC3E}">
        <p14:creationId xmlns:p14="http://schemas.microsoft.com/office/powerpoint/2010/main" val="265227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Linux Virtual Machine - VirtualBox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5"/>
          </p:nvPr>
        </p:nvPicPr>
        <p:blipFill rotWithShape="1">
          <a:blip r:embed="rId3"/>
          <a:srcRect l="6037"/>
          <a:stretch/>
        </p:blipFill>
        <p:spPr>
          <a:xfrm>
            <a:off x="2355791" y="544619"/>
            <a:ext cx="8576505" cy="576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979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7B3621-011B-4B0D-BE1E-C089D87F866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Updating packages ensures that you have the most up-to-date software available</a:t>
            </a:r>
          </a:p>
          <a:p>
            <a:pPr lvl="1"/>
            <a:r>
              <a:rPr lang="en-GB" dirty="0"/>
              <a:t>Apt-get update or yum update will do this for Ubuntu or CentOS respectively</a:t>
            </a:r>
          </a:p>
          <a:p>
            <a:pPr lvl="1"/>
            <a:r>
              <a:rPr lang="en-GB" dirty="0"/>
              <a:t>Apt and yum are package managers that handle the software on our system</a:t>
            </a:r>
          </a:p>
          <a:p>
            <a:pPr lvl="1"/>
            <a:endParaRPr lang="en-GB" dirty="0"/>
          </a:p>
          <a:p>
            <a:r>
              <a:rPr lang="en-GB" dirty="0"/>
              <a:t>Best practice is to do an update before any install</a:t>
            </a:r>
          </a:p>
          <a:p>
            <a:endParaRPr lang="en-GB" dirty="0"/>
          </a:p>
          <a:p>
            <a:r>
              <a:rPr lang="en-GB" dirty="0"/>
              <a:t>To install a package, you can use apt-get install [package name]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FDDD97-73AA-428B-97DD-65E806B74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Updating packages</a:t>
            </a:r>
          </a:p>
        </p:txBody>
      </p:sp>
    </p:spTree>
    <p:extLst>
      <p:ext uri="{BB962C8B-B14F-4D97-AF65-F5344CB8AC3E}">
        <p14:creationId xmlns:p14="http://schemas.microsoft.com/office/powerpoint/2010/main" val="1943718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987732"/>
            <a:ext cx="10364400" cy="1821530"/>
          </a:xfrm>
        </p:spPr>
        <p:txBody>
          <a:bodyPr/>
          <a:lstStyle/>
          <a:p>
            <a:r>
              <a:rPr lang="en-GB" dirty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129367"/>
            <a:ext cx="10364400" cy="439200"/>
          </a:xfrm>
        </p:spPr>
        <p:txBody>
          <a:bodyPr/>
          <a:lstStyle/>
          <a:p>
            <a:pPr lvl="0"/>
            <a:r>
              <a:rPr lang="en-GB" dirty="0"/>
              <a:t>QA hopes you enjoyed your course, </a:t>
            </a:r>
          </a:p>
          <a:p>
            <a:pPr lvl="0"/>
            <a:r>
              <a:rPr lang="en-GB" dirty="0"/>
              <a:t>as much as we enjoyed teaching you.</a:t>
            </a:r>
          </a:p>
        </p:txBody>
      </p:sp>
    </p:spTree>
    <p:extLst>
      <p:ext uri="{BB962C8B-B14F-4D97-AF65-F5344CB8AC3E}">
        <p14:creationId xmlns:p14="http://schemas.microsoft.com/office/powerpoint/2010/main" val="4012029798"/>
      </p:ext>
    </p:extLst>
  </p:cSld>
  <p:clrMapOvr>
    <a:masterClrMapping/>
  </p:clrMapOvr>
</p:sld>
</file>

<file path=ppt/theme/theme1.xml><?xml version="1.0" encoding="utf-8"?>
<a:theme xmlns:a="http://schemas.openxmlformats.org/drawingml/2006/main" name="QAC_Powerpoint_Template">
  <a:themeElements>
    <a:clrScheme name="Custom 1">
      <a:dk1>
        <a:srgbClr val="565759"/>
      </a:dk1>
      <a:lt1>
        <a:srgbClr val="FFFFFF"/>
      </a:lt1>
      <a:dk2>
        <a:srgbClr val="0D3D59"/>
      </a:dk2>
      <a:lt2>
        <a:srgbClr val="DADADA"/>
      </a:lt2>
      <a:accent1>
        <a:srgbClr val="0A5188"/>
      </a:accent1>
      <a:accent2>
        <a:srgbClr val="CA1E17"/>
      </a:accent2>
      <a:accent3>
        <a:srgbClr val="18BF2B"/>
      </a:accent3>
      <a:accent4>
        <a:srgbClr val="7713B2"/>
      </a:accent4>
      <a:accent5>
        <a:srgbClr val="008FD0"/>
      </a:accent5>
      <a:accent6>
        <a:srgbClr val="F5871F"/>
      </a:accent6>
      <a:hlink>
        <a:srgbClr val="008FD0"/>
      </a:hlink>
      <a:folHlink>
        <a:srgbClr val="008FD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  <a:cs typeface="Arial" pitchFamily="34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rgbClr val="B9CDE5"/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QAC" id="{548A3722-3215-4D67-97FC-52E9F00CBDD5}" vid="{5729C59F-F8F5-4EC0-8981-94A53BE01FC4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QA_Consulting_AWS_Powerpoint_Template_March_2018</Template>
  <TotalTime>14</TotalTime>
  <Words>289</Words>
  <Application>Microsoft Office PowerPoint</Application>
  <PresentationFormat>Widescreen</PresentationFormat>
  <Paragraphs>37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Segoe UI</vt:lpstr>
      <vt:lpstr>QAC_Powerpoint_Template</vt:lpstr>
      <vt:lpstr>Virtual Machines</vt:lpstr>
      <vt:lpstr>Using the Linux OS</vt:lpstr>
      <vt:lpstr>What is a Virtual Machine?</vt:lpstr>
      <vt:lpstr>VirtualBox – The Hypervisor</vt:lpstr>
      <vt:lpstr>Linux Virtual Machine - VirtualBox</vt:lpstr>
      <vt:lpstr>Updating packages</vt:lpstr>
      <vt:lpstr>Thank you</vt:lpstr>
    </vt:vector>
  </TitlesOfParts>
  <Company>QA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Just For Fun</dc:title>
  <dc:creator>Rente, Hugo</dc:creator>
  <cp:lastModifiedBy>Admin</cp:lastModifiedBy>
  <cp:revision>4</cp:revision>
  <dcterms:created xsi:type="dcterms:W3CDTF">2018-03-29T09:51:54Z</dcterms:created>
  <dcterms:modified xsi:type="dcterms:W3CDTF">2019-01-02T11:05:25Z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</Properties>
</file>