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5" r:id="rId1"/>
  </p:sldMasterIdLst>
  <p:notesMasterIdLst>
    <p:notesMasterId r:id="rId15"/>
  </p:notesMasterIdLst>
  <p:handoutMasterIdLst>
    <p:handoutMasterId r:id="rId16"/>
  </p:handoutMasterIdLst>
  <p:sldIdLst>
    <p:sldId id="268" r:id="rId2"/>
    <p:sldId id="269" r:id="rId3"/>
    <p:sldId id="271" r:id="rId4"/>
    <p:sldId id="273" r:id="rId5"/>
    <p:sldId id="276" r:id="rId6"/>
    <p:sldId id="277" r:id="rId7"/>
    <p:sldId id="278" r:id="rId8"/>
    <p:sldId id="279" r:id="rId9"/>
    <p:sldId id="280" r:id="rId10"/>
    <p:sldId id="281" r:id="rId11"/>
    <p:sldId id="282" r:id="rId12"/>
    <p:sldId id="283" r:id="rId13"/>
    <p:sldId id="264" r:id="rId14"/>
  </p:sldIdLst>
  <p:sldSz cx="12192000" cy="6858000"/>
  <p:notesSz cx="6794500" cy="9921875"/>
  <p:defaultTextStyle>
    <a:defPPr>
      <a:defRPr lang="en-GB"/>
    </a:defPPr>
    <a:lvl1pPr algn="l" rtl="0" fontAlgn="base">
      <a:spcBef>
        <a:spcPct val="0"/>
      </a:spcBef>
      <a:spcAft>
        <a:spcPct val="0"/>
      </a:spcAft>
      <a:defRPr sz="1000" kern="1200">
        <a:solidFill>
          <a:schemeClr val="tx1"/>
        </a:solidFill>
        <a:latin typeface="Segoe UI" charset="0"/>
        <a:ea typeface="+mn-ea"/>
        <a:cs typeface="+mn-cs"/>
      </a:defRPr>
    </a:lvl1pPr>
    <a:lvl2pPr marL="457200" algn="l" rtl="0" fontAlgn="base">
      <a:spcBef>
        <a:spcPct val="0"/>
      </a:spcBef>
      <a:spcAft>
        <a:spcPct val="0"/>
      </a:spcAft>
      <a:defRPr sz="1000" kern="1200">
        <a:solidFill>
          <a:schemeClr val="tx1"/>
        </a:solidFill>
        <a:latin typeface="Segoe UI" charset="0"/>
        <a:ea typeface="+mn-ea"/>
        <a:cs typeface="+mn-cs"/>
      </a:defRPr>
    </a:lvl2pPr>
    <a:lvl3pPr marL="914400" algn="l" rtl="0" fontAlgn="base">
      <a:spcBef>
        <a:spcPct val="0"/>
      </a:spcBef>
      <a:spcAft>
        <a:spcPct val="0"/>
      </a:spcAft>
      <a:defRPr sz="1000" kern="1200">
        <a:solidFill>
          <a:schemeClr val="tx1"/>
        </a:solidFill>
        <a:latin typeface="Segoe UI" charset="0"/>
        <a:ea typeface="+mn-ea"/>
        <a:cs typeface="+mn-cs"/>
      </a:defRPr>
    </a:lvl3pPr>
    <a:lvl4pPr marL="1371600" algn="l" rtl="0" fontAlgn="base">
      <a:spcBef>
        <a:spcPct val="0"/>
      </a:spcBef>
      <a:spcAft>
        <a:spcPct val="0"/>
      </a:spcAft>
      <a:defRPr sz="1000" kern="1200">
        <a:solidFill>
          <a:schemeClr val="tx1"/>
        </a:solidFill>
        <a:latin typeface="Segoe UI" charset="0"/>
        <a:ea typeface="+mn-ea"/>
        <a:cs typeface="+mn-cs"/>
      </a:defRPr>
    </a:lvl4pPr>
    <a:lvl5pPr marL="1828800" algn="l" rtl="0" fontAlgn="base">
      <a:spcBef>
        <a:spcPct val="0"/>
      </a:spcBef>
      <a:spcAft>
        <a:spcPct val="0"/>
      </a:spcAft>
      <a:defRPr sz="1000" kern="1200">
        <a:solidFill>
          <a:schemeClr val="tx1"/>
        </a:solidFill>
        <a:latin typeface="Segoe UI" charset="0"/>
        <a:ea typeface="+mn-ea"/>
        <a:cs typeface="+mn-cs"/>
      </a:defRPr>
    </a:lvl5pPr>
    <a:lvl6pPr marL="2286000" algn="l" defTabSz="914400" rtl="0" eaLnBrk="1" latinLnBrk="0" hangingPunct="1">
      <a:defRPr sz="1000" kern="1200">
        <a:solidFill>
          <a:schemeClr val="tx1"/>
        </a:solidFill>
        <a:latin typeface="Segoe UI" charset="0"/>
        <a:ea typeface="+mn-ea"/>
        <a:cs typeface="+mn-cs"/>
      </a:defRPr>
    </a:lvl6pPr>
    <a:lvl7pPr marL="2743200" algn="l" defTabSz="914400" rtl="0" eaLnBrk="1" latinLnBrk="0" hangingPunct="1">
      <a:defRPr sz="1000" kern="1200">
        <a:solidFill>
          <a:schemeClr val="tx1"/>
        </a:solidFill>
        <a:latin typeface="Segoe UI" charset="0"/>
        <a:ea typeface="+mn-ea"/>
        <a:cs typeface="+mn-cs"/>
      </a:defRPr>
    </a:lvl7pPr>
    <a:lvl8pPr marL="3200400" algn="l" defTabSz="914400" rtl="0" eaLnBrk="1" latinLnBrk="0" hangingPunct="1">
      <a:defRPr sz="1000" kern="1200">
        <a:solidFill>
          <a:schemeClr val="tx1"/>
        </a:solidFill>
        <a:latin typeface="Segoe UI" charset="0"/>
        <a:ea typeface="+mn-ea"/>
        <a:cs typeface="+mn-cs"/>
      </a:defRPr>
    </a:lvl8pPr>
    <a:lvl9pPr marL="3657600" algn="l" defTabSz="914400" rtl="0" eaLnBrk="1" latinLnBrk="0" hangingPunct="1">
      <a:defRPr sz="1000" kern="1200">
        <a:solidFill>
          <a:schemeClr val="tx1"/>
        </a:solidFill>
        <a:latin typeface="Segoe UI"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5454"/>
    <a:srgbClr val="000000"/>
    <a:srgbClr val="B9CDE5"/>
    <a:srgbClr val="00519C"/>
    <a:srgbClr val="004F9F"/>
    <a:srgbClr val="0070C0"/>
    <a:srgbClr val="0070AB"/>
    <a:srgbClr val="FF70C0"/>
    <a:srgbClr val="005AAB"/>
    <a:srgbClr val="DFFF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31" autoAdjust="0"/>
  </p:normalViewPr>
  <p:slideViewPr>
    <p:cSldViewPr snapToGrid="0">
      <p:cViewPr varScale="1">
        <p:scale>
          <a:sx n="72" d="100"/>
          <a:sy n="72" d="100"/>
        </p:scale>
        <p:origin x="660" y="78"/>
      </p:cViewPr>
      <p:guideLst>
        <p:guide orient="horz" pos="2160"/>
        <p:guide pos="3840"/>
      </p:guideLst>
    </p:cSldViewPr>
  </p:slideViewPr>
  <p:outlineViewPr>
    <p:cViewPr>
      <p:scale>
        <a:sx n="33" d="100"/>
        <a:sy n="33" d="100"/>
      </p:scale>
      <p:origin x="0" y="762"/>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82" d="100"/>
          <a:sy n="82" d="100"/>
        </p:scale>
        <p:origin x="3972" y="90"/>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76971"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1"/>
                </a:solidFill>
                <a:latin typeface="Segoe UI" panose="020B0502040204020203" pitchFamily="34" charset="0"/>
                <a:cs typeface="Segoe UI" panose="020B0502040204020203" pitchFamily="34" charset="0"/>
              </a:rPr>
              <a:t>Edit course title here	</a:t>
            </a:r>
          </a:p>
        </p:txBody>
      </p:sp>
      <p:sp>
        <p:nvSpPr>
          <p:cNvPr id="5" name="TextBox 4"/>
          <p:cNvSpPr txBox="1"/>
          <p:nvPr/>
        </p:nvSpPr>
        <p:spPr>
          <a:xfrm>
            <a:off x="1033463"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1"/>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14119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570998" y="581025"/>
            <a:ext cx="5716003" cy="3216039"/>
          </a:xfrm>
          <a:prstGeom prst="rect">
            <a:avLst/>
          </a:prstGeom>
          <a:noFill/>
          <a:ln w="3175">
            <a:solidFill>
              <a:srgbClr val="555454"/>
            </a:solidFill>
          </a:ln>
        </p:spPr>
        <p:txBody>
          <a:bodyPr vert="horz" lIns="91440" tIns="45720" rIns="91440" bIns="45720" rtlCol="0" anchor="ctr"/>
          <a:lstStyle/>
          <a:p>
            <a:pPr lvl="0"/>
            <a:endParaRPr lang="en-GB" noProof="0"/>
          </a:p>
        </p:txBody>
      </p:sp>
      <p:sp>
        <p:nvSpPr>
          <p:cNvPr id="13" name="TextBox 12"/>
          <p:cNvSpPr txBox="1"/>
          <p:nvPr/>
        </p:nvSpPr>
        <p:spPr>
          <a:xfrm>
            <a:off x="576264"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4"/>
                </a:solidFill>
                <a:latin typeface="Segoe UI" panose="020B0502040204020203" pitchFamily="34" charset="0"/>
                <a:cs typeface="Segoe UI" panose="020B0502040204020203" pitchFamily="34" charset="0"/>
              </a:rPr>
              <a:t>Edit course title here</a:t>
            </a:r>
            <a:r>
              <a:rPr lang="en-GB" sz="1000" cap="all" spc="300" baseline="0" dirty="0">
                <a:solidFill>
                  <a:schemeClr val="accent1"/>
                </a:solidFill>
                <a:latin typeface="Segoe UI" panose="020B0502040204020203" pitchFamily="34" charset="0"/>
                <a:cs typeface="Segoe UI" panose="020B0502040204020203" pitchFamily="34" charset="0"/>
              </a:rPr>
              <a:t>	</a:t>
            </a:r>
          </a:p>
        </p:txBody>
      </p:sp>
      <p:sp>
        <p:nvSpPr>
          <p:cNvPr id="14" name="TextBox 13"/>
          <p:cNvSpPr txBox="1"/>
          <p:nvPr/>
        </p:nvSpPr>
        <p:spPr>
          <a:xfrm>
            <a:off x="892785"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4"/>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4"/>
              </a:solidFill>
              <a:latin typeface="Segoe UI" panose="020B0502040204020203" pitchFamily="34" charset="0"/>
              <a:cs typeface="Segoe UI" panose="020B0502040204020203" pitchFamily="34" charset="0"/>
            </a:endParaRPr>
          </a:p>
        </p:txBody>
      </p:sp>
      <p:sp>
        <p:nvSpPr>
          <p:cNvPr id="12" name="Notes Placeholder 4"/>
          <p:cNvSpPr>
            <a:spLocks noGrp="1"/>
          </p:cNvSpPr>
          <p:nvPr>
            <p:ph type="body" sz="quarter" idx="3"/>
          </p:nvPr>
        </p:nvSpPr>
        <p:spPr>
          <a:xfrm>
            <a:off x="570999" y="3952480"/>
            <a:ext cx="5716002" cy="546115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7" name="Slide Number Placeholder 1"/>
          <p:cNvSpPr>
            <a:spLocks noGrp="1"/>
          </p:cNvSpPr>
          <p:nvPr>
            <p:ph type="sldNum" sz="quarter" idx="5"/>
          </p:nvPr>
        </p:nvSpPr>
        <p:spPr>
          <a:xfrm>
            <a:off x="3440999" y="9570802"/>
            <a:ext cx="2944813" cy="265271"/>
          </a:xfrm>
          <a:prstGeom prst="rect">
            <a:avLst/>
          </a:prstGeom>
          <a:solidFill>
            <a:schemeClr val="bg1"/>
          </a:solidFill>
        </p:spPr>
        <p:txBody>
          <a:bodyPr vert="horz" lIns="91440" tIns="45720" rIns="91440" bIns="45720" rtlCol="0" anchor="b"/>
          <a:lstStyle>
            <a:lvl1pPr algn="r" rtl="0" eaLnBrk="0" fontAlgn="base" hangingPunct="0">
              <a:spcBef>
                <a:spcPct val="50000"/>
              </a:spcBef>
              <a:spcAft>
                <a:spcPct val="0"/>
              </a:spcAft>
              <a:tabLst>
                <a:tab pos="8793163" algn="r"/>
              </a:tabLst>
              <a:defRPr lang="en-GB" sz="1000" kern="1200" cap="all" spc="300" baseline="0" smtClean="0">
                <a:solidFill>
                  <a:schemeClr val="accent4"/>
                </a:solidFill>
                <a:latin typeface="Segoe UI" panose="020B0502040204020203" pitchFamily="34" charset="0"/>
                <a:ea typeface="+mn-ea"/>
                <a:cs typeface="Segoe UI" panose="020B0502040204020203" pitchFamily="34" charset="0"/>
              </a:defRPr>
            </a:lvl1pPr>
          </a:lstStyle>
          <a:p>
            <a:pPr>
              <a:defRPr/>
            </a:pPr>
            <a:r>
              <a:rPr lang="en-GB" dirty="0"/>
              <a:t>CONTINUED </a:t>
            </a:r>
            <a:fld id="{993982D2-741D-4BC6-8F8E-84F7C8891268}" type="slidenum">
              <a:rPr smtClean="0"/>
              <a:pPr>
                <a:defRPr/>
              </a:pPr>
              <a:t>‹#›</a:t>
            </a:fld>
            <a:endParaRPr dirty="0"/>
          </a:p>
        </p:txBody>
      </p:sp>
    </p:spTree>
    <p:extLst>
      <p:ext uri="{BB962C8B-B14F-4D97-AF65-F5344CB8AC3E}">
        <p14:creationId xmlns:p14="http://schemas.microsoft.com/office/powerpoint/2010/main" val="417443139"/>
      </p:ext>
    </p:extLst>
  </p:cSld>
  <p:clrMap bg1="lt1" tx1="dk1" bg2="lt2" tx2="dk2" accent1="accent1" accent2="accent2" accent3="accent3" accent4="accent4" accent5="accent5" accent6="accent6" hlink="hlink" folHlink="folHlink"/>
  <p:hf hdr="0" dt="0"/>
  <p:notesStyle>
    <a:lvl1pPr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1pPr>
    <a:lvl2pPr marL="447675" indent="952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2pPr>
    <a:lvl3pPr marL="9144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3pPr>
    <a:lvl4pPr marL="1343025" indent="2857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4pPr>
    <a:lvl5pPr marL="18288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571500" y="581025"/>
            <a:ext cx="5715000" cy="3216275"/>
          </a:xfrm>
        </p:spPr>
      </p:sp>
      <p:sp>
        <p:nvSpPr>
          <p:cNvPr id="7" name="Notes Placeholder 6"/>
          <p:cNvSpPr>
            <a:spLocks noGrp="1"/>
          </p:cNvSpPr>
          <p:nvPr>
            <p:ph type="body" idx="1"/>
          </p:nvPr>
        </p:nvSpPr>
        <p:spPr/>
        <p:txBody>
          <a:bodyPr/>
          <a:lstStyle/>
          <a:p>
            <a:endParaRPr lang="en-GB"/>
          </a:p>
        </p:txBody>
      </p:sp>
    </p:spTree>
    <p:extLst>
      <p:ext uri="{BB962C8B-B14F-4D97-AF65-F5344CB8AC3E}">
        <p14:creationId xmlns:p14="http://schemas.microsoft.com/office/powerpoint/2010/main" val="21301037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Notes Placeholder 2"/>
          <p:cNvSpPr>
            <a:spLocks noGrp="1"/>
          </p:cNvSpPr>
          <p:nvPr>
            <p:ph type="body" idx="1"/>
          </p:nvPr>
        </p:nvSpPr>
        <p:spPr/>
        <p:txBody>
          <a:bodyPr>
            <a:normAutofit/>
          </a:bodyPr>
          <a:lstStyle/>
          <a:p>
            <a:r>
              <a:rPr lang="en-GB"/>
              <a:t>The ability to provide secure and reliable network services allowed Linux to break into the enterprise and other commercial installations quite early in its evolution. </a:t>
            </a:r>
          </a:p>
          <a:p>
            <a:r>
              <a:rPr lang="en-GB"/>
              <a:t>Basic network facilities came first. Some of the commercially viable database hosting came later, having waited for sufficient stability and equally important scalability.</a:t>
            </a:r>
          </a:p>
          <a:p>
            <a:r>
              <a:rPr lang="en-GB"/>
              <a:t>HA (High Availability) Clustering is when you connect a number of computers in such a way that if any of them fails, the remaining ones take over its workload. Connectivity is over a private, very high speed local network. HA Clustering focuses on reducing fault-generated outage to an absolute minimum – that is its main purpose in life. Service continuity takes precedence over performance. Current Linux kernels are perfectly suitable for clustering, and several third party products take advantage of it. </a:t>
            </a:r>
          </a:p>
          <a:p>
            <a:r>
              <a:rPr lang="en-GB"/>
              <a:t>Linux is also at its best when used in software houses. Most of the platform is free, open source and software developed on Linux usually applies licence that developers can use efficiently and effectively. It gives an excellent application development platform, development language selection and support, as well as availability of test beds. </a:t>
            </a:r>
          </a:p>
          <a:p>
            <a:endParaRPr lang="en-GB" dirty="0"/>
          </a:p>
        </p:txBody>
      </p:sp>
      <p:sp>
        <p:nvSpPr>
          <p:cNvPr id="5" name="Slide Image Placeholder 4"/>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22622035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Notes Placeholder 2"/>
          <p:cNvSpPr>
            <a:spLocks noGrp="1"/>
          </p:cNvSpPr>
          <p:nvPr>
            <p:ph type="body" idx="1"/>
          </p:nvPr>
        </p:nvSpPr>
        <p:spPr/>
        <p:txBody>
          <a:bodyPr>
            <a:normAutofit/>
          </a:bodyPr>
          <a:lstStyle/>
          <a:p>
            <a:r>
              <a:rPr lang="en-GB"/>
              <a:t>The idea of hypervisor first appeared in the ‘60s. Introduced by IBM, it was meant to provide environment where multiple operating systems would run alongside each other on the same hardware. All resources were shared, but no interaction between (or even awareness of) the neighbours was possible. The sharing of the CPU happened through a very fast time sharing, which later evolved into “context switching”, then became “world switching”. In the latter, the state of the entire operating system and all its applications is preserved while the attention is moved to another “guest”.</a:t>
            </a:r>
          </a:p>
          <a:p>
            <a:r>
              <a:rPr lang="en-GB"/>
              <a:t>The efficiency argument also comes into play when considering the way in which hypervisors are implemented. Intuitively, running a stand-alone hypervisor on 'bare metal', i.e. directly on the hardware, would seem to be the best option from a performance perspective. Some argue, however, that there is little or no practical difference in performance between this and having the hypervisor sitting on top of (or embedded within) a host operating system.</a:t>
            </a:r>
          </a:p>
          <a:p>
            <a:r>
              <a:rPr lang="en-GB"/>
              <a:t>But here, we need to consider management implications. Bare metal hypervisors represent independent entities in the infrastructure that need to be managed as such, which is why some recommend dedicated management tools for the virtualized environment. Hosted hypervisors can often be managed via the operating system upon (or within) which they sit, allowing at least a basic level of management to take place via the tools and processes already being used, with more capability coming from extension rather than duplication of management solutions.</a:t>
            </a:r>
          </a:p>
          <a:p>
            <a:endParaRPr lang="en-GB" dirty="0"/>
          </a:p>
        </p:txBody>
      </p:sp>
      <p:sp>
        <p:nvSpPr>
          <p:cNvPr id="5" name="Slide Image Placeholder 4"/>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41314250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normAutofit/>
          </a:bodyPr>
          <a:lstStyle/>
          <a:p>
            <a:endParaRPr lang="en-GB"/>
          </a:p>
        </p:txBody>
      </p:sp>
    </p:spTree>
    <p:extLst>
      <p:ext uri="{BB962C8B-B14F-4D97-AF65-F5344CB8AC3E}">
        <p14:creationId xmlns:p14="http://schemas.microsoft.com/office/powerpoint/2010/main" val="39303494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503889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4" name="Rectangle 3"/>
          <p:cNvSpPr>
            <a:spLocks noGrp="1" noChangeArrowheads="1"/>
          </p:cNvSpPr>
          <p:nvPr>
            <p:ph type="body" idx="1"/>
          </p:nvPr>
        </p:nvSpPr>
        <p:spPr/>
        <p:txBody>
          <a:bodyPr>
            <a:normAutofit/>
          </a:bodyPr>
          <a:lstStyle/>
          <a:p>
            <a:r>
              <a:rPr lang="en-US"/>
              <a:t>Although Linux can run on a variety of computers, including mainframes, a PC is by far the most commonly used type. Whether a desktop, a server or a laptop, the term “PC” is encompasses them all.</a:t>
            </a:r>
          </a:p>
          <a:p>
            <a:r>
              <a:rPr lang="en-US"/>
              <a:t>There is a massive variety of hardware used in PCs, and there are several operating systems that can control it. </a:t>
            </a:r>
          </a:p>
          <a:p>
            <a:r>
              <a:rPr lang="en-US"/>
              <a:t>In this chapter we will have a brief look at the various combinations on the theme, then concentrate on introducing Linux as a viable alternative to other operating systems in both server and desktop environments.</a:t>
            </a:r>
            <a:endParaRPr lang="en-US" dirty="0"/>
          </a:p>
        </p:txBody>
      </p:sp>
      <p:sp>
        <p:nvSpPr>
          <p:cNvPr id="5" name="Slide Image Placeholder 4"/>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23544291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2" name="Rectangle 3"/>
          <p:cNvSpPr>
            <a:spLocks noGrp="1" noChangeArrowheads="1"/>
          </p:cNvSpPr>
          <p:nvPr>
            <p:ph type="body" idx="1"/>
          </p:nvPr>
        </p:nvSpPr>
        <p:spPr/>
        <p:txBody>
          <a:bodyPr>
            <a:normAutofit/>
          </a:bodyPr>
          <a:lstStyle/>
          <a:p>
            <a:r>
              <a:rPr lang="en-GB" dirty="0"/>
              <a:t>Windows</a:t>
            </a:r>
            <a:br>
              <a:rPr lang="en-GB" dirty="0"/>
            </a:br>
            <a:r>
              <a:rPr lang="en-GB" dirty="0"/>
              <a:t>There are two main versions of Windows XP, Home Edition and Professional Edition. The follow up, Vista made a brief appearance, and now even Microsoft are trying to forget it. At the time of writing (Feb 2016), we are with Windows 10...</a:t>
            </a:r>
          </a:p>
          <a:p>
            <a:r>
              <a:rPr lang="en-GB" dirty="0"/>
              <a:t>Linux</a:t>
            </a:r>
            <a:br>
              <a:rPr lang="en-GB" dirty="0"/>
            </a:br>
            <a:r>
              <a:rPr lang="en-GB" dirty="0"/>
              <a:t>Linux provides an open source (and free) version of an operating system. Although initially destined for a server market, several Linux distributions are totally viable as a desktop machine. Thanks to its open source and GPL nature, Linux can (and often is) compiled for other architectures, and thus it can be a great common denominator operating system, capable of running on machines of a mainframe nature all the way down to embedded version on small devices such as PDAs and phones.</a:t>
            </a:r>
          </a:p>
          <a:p>
            <a:r>
              <a:rPr lang="en-GB" dirty="0"/>
              <a:t>UNIX</a:t>
            </a:r>
            <a:br>
              <a:rPr lang="en-GB" dirty="0"/>
            </a:br>
            <a:r>
              <a:rPr lang="en-GB" dirty="0"/>
              <a:t>A mention of UNIX is here for completeness only. UNIX is primarily a server operating system, and typically runs on platforms other than PCs. For example, AIX is a version of UNIX written by IBM to run on IBM’s hardware. Similarly, Solaris was designed to run on Sun </a:t>
            </a:r>
            <a:r>
              <a:rPr lang="en-GB" dirty="0" err="1"/>
              <a:t>Microsystem’s</a:t>
            </a:r>
            <a:r>
              <a:rPr lang="en-GB" dirty="0"/>
              <a:t> hardware, although a port to PC architecture does exist, initially in the form of </a:t>
            </a:r>
            <a:r>
              <a:rPr lang="en-GB" dirty="0" err="1"/>
              <a:t>OpenSolaris</a:t>
            </a:r>
            <a:r>
              <a:rPr lang="en-GB" dirty="0"/>
              <a:t>., then Solaris 10 and currently (after Oracle’s abandonment of Solaris in 2917) </a:t>
            </a:r>
            <a:r>
              <a:rPr lang="en-GB" dirty="0" err="1"/>
              <a:t>OnmiOS</a:t>
            </a:r>
            <a:r>
              <a:rPr lang="en-GB" dirty="0"/>
              <a:t>. UnixWare is no longer playing a significant role in the market, but it is still alive. FreeBSD is the basis for Apple Mac operating systems.</a:t>
            </a:r>
          </a:p>
          <a:p>
            <a:endParaRPr lang="en-GB" dirty="0"/>
          </a:p>
        </p:txBody>
      </p:sp>
      <p:sp>
        <p:nvSpPr>
          <p:cNvPr id="6" name="Slide Image Placeholder 5"/>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320096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normAutofit/>
          </a:bodyPr>
          <a:lstStyle/>
          <a:p>
            <a:r>
              <a:rPr lang="en-GB" dirty="0"/>
              <a:t>Linux has grown into one of the leading operating systems in the server market, but now it's also making big and somewhat unexpected progress in desktop environments.</a:t>
            </a:r>
          </a:p>
          <a:p>
            <a:r>
              <a:rPr lang="en-GB" dirty="0"/>
              <a:t>It is an operating system that merges the best features and attributes of the other contemporary systems.</a:t>
            </a:r>
          </a:p>
          <a:p>
            <a:r>
              <a:rPr lang="en-GB" dirty="0"/>
              <a:t>One of the great attributes of Linux is the fact it can be compiled for almost every CPU used in all sorts of toys: from embedded devices to supercomputers.</a:t>
            </a:r>
          </a:p>
          <a:p>
            <a:r>
              <a:rPr lang="en-GB" dirty="0"/>
              <a:t> </a:t>
            </a:r>
          </a:p>
          <a:p>
            <a:endParaRPr lang="en-GB" dirty="0"/>
          </a:p>
        </p:txBody>
      </p:sp>
    </p:spTree>
    <p:extLst>
      <p:ext uri="{BB962C8B-B14F-4D97-AF65-F5344CB8AC3E}">
        <p14:creationId xmlns:p14="http://schemas.microsoft.com/office/powerpoint/2010/main" val="3255862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normAutofit/>
          </a:bodyPr>
          <a:lstStyle/>
          <a:p>
            <a:r>
              <a:rPr lang="en-GB" dirty="0"/>
              <a:t>There are many distributions, and usually it is very difficult to compare them. Remember that they all rely on the same kernel and similar set of tools and utilities, including the desktop environments.</a:t>
            </a:r>
          </a:p>
          <a:p>
            <a:r>
              <a:rPr lang="en-GB" dirty="0"/>
              <a:t>The main differences are in the installation process, choice of device drivers included, the layout of the directory structure (location of files) and distribution-specific additional management tools.</a:t>
            </a:r>
          </a:p>
          <a:p>
            <a:r>
              <a:rPr lang="en-GB" dirty="0"/>
              <a:t>Red Hat appears to be growing fastest, mainly due to a very aggressive marketing campaign and expansion into Europe. SUSE started very strong in Europe, in particular in Germany. After Novell merger, it was making much faster progress in other geographies, but finally (after Novell's demise) it's development returned to Germany.</a:t>
            </a:r>
          </a:p>
          <a:p>
            <a:r>
              <a:rPr lang="en-GB" dirty="0"/>
              <a:t>Ubuntu, from Canonical, has become the third strong player in the commercial Linux market. Started by a cosmonaut, Mark </a:t>
            </a:r>
            <a:r>
              <a:rPr lang="en-GB" dirty="0" err="1"/>
              <a:t>Shuttleworth</a:t>
            </a:r>
            <a:r>
              <a:rPr lang="en-GB" dirty="0"/>
              <a:t>, Canonical is steering Ubuntu into both desktop, and server and lately the cloud environments. It is based on </a:t>
            </a:r>
            <a:r>
              <a:rPr lang="en-GB" dirty="0" err="1"/>
              <a:t>Debian</a:t>
            </a:r>
            <a:r>
              <a:rPr lang="en-GB" dirty="0"/>
              <a:t>, but provides its own desktop environment and software repository and a totally separate (and unique) release solution.</a:t>
            </a:r>
          </a:p>
          <a:p>
            <a:r>
              <a:rPr lang="en-GB" dirty="0"/>
              <a:t>Also primarily based on </a:t>
            </a:r>
            <a:r>
              <a:rPr lang="en-GB" dirty="0" err="1"/>
              <a:t>Debian</a:t>
            </a:r>
            <a:r>
              <a:rPr lang="en-GB" dirty="0"/>
              <a:t> are several distributions strong in cyber-related technologies. One significant example is Kali, heavily focusing on applications used in pen-testing, network discovery, etc.</a:t>
            </a:r>
          </a:p>
          <a:p>
            <a:r>
              <a:rPr lang="en-GB" dirty="0"/>
              <a:t>There are distributors not further mentioned or discussed in the course – such as </a:t>
            </a:r>
            <a:r>
              <a:rPr lang="en-GB" dirty="0" err="1"/>
              <a:t>Slackware</a:t>
            </a:r>
            <a:r>
              <a:rPr lang="en-GB" dirty="0"/>
              <a:t> or </a:t>
            </a:r>
            <a:r>
              <a:rPr lang="en-GB" dirty="0" err="1"/>
              <a:t>Gentoo</a:t>
            </a:r>
            <a:r>
              <a:rPr lang="en-GB" dirty="0"/>
              <a:t>. </a:t>
            </a:r>
            <a:r>
              <a:rPr lang="en-GB" dirty="0" err="1"/>
              <a:t>Slackware</a:t>
            </a:r>
            <a:r>
              <a:rPr lang="en-GB" dirty="0"/>
              <a:t> certainly deserves a word of recognition, because even though its recent growth is not obvious, it was instrumental in developing the Linux distribution idea in its early days, going back to early 90’s.</a:t>
            </a:r>
          </a:p>
          <a:p>
            <a:r>
              <a:rPr lang="en-GB" dirty="0"/>
              <a:t>Keep checking the industry information, as new distributions are coming out all the time; </a:t>
            </a:r>
            <a:r>
              <a:rPr lang="en-GB" dirty="0" err="1"/>
              <a:t>Gentoo</a:t>
            </a:r>
            <a:r>
              <a:rPr lang="en-GB" dirty="0"/>
              <a:t>, </a:t>
            </a:r>
            <a:r>
              <a:rPr lang="en-GB" dirty="0" err="1"/>
              <a:t>StormLinux</a:t>
            </a:r>
            <a:r>
              <a:rPr lang="en-GB" dirty="0"/>
              <a:t>, Debian, Mandrake, </a:t>
            </a:r>
            <a:r>
              <a:rPr lang="en-GB" dirty="0" err="1"/>
              <a:t>TurboLinux</a:t>
            </a:r>
            <a:r>
              <a:rPr lang="en-GB" dirty="0"/>
              <a:t> – they all deserve a mention..</a:t>
            </a:r>
          </a:p>
          <a:p>
            <a:r>
              <a:rPr lang="en-GB" dirty="0"/>
              <a:t>For our course we decided to go with CentOS. Not to take sides – it’s as good as any, but it gives us enterprise edition without a license costs…</a:t>
            </a:r>
          </a:p>
          <a:p>
            <a:endParaRPr lang="en-GB" dirty="0"/>
          </a:p>
        </p:txBody>
      </p:sp>
    </p:spTree>
    <p:extLst>
      <p:ext uri="{BB962C8B-B14F-4D97-AF65-F5344CB8AC3E}">
        <p14:creationId xmlns:p14="http://schemas.microsoft.com/office/powerpoint/2010/main" val="2743929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normAutofit/>
          </a:bodyPr>
          <a:lstStyle/>
          <a:p>
            <a:r>
              <a:rPr lang="en-GB" dirty="0"/>
              <a:t>With each distribution of Linux you always get the source code, since this is required by the rules of GPL (although often you have to ask for it - distributors assume you don't really need it). What you do with this code is up to you. </a:t>
            </a:r>
          </a:p>
          <a:p>
            <a:r>
              <a:rPr lang="en-GB" dirty="0"/>
              <a:t>Read “The Cathedral and the Bazaar” document, to see what people do when they realise that open software approach is the way...</a:t>
            </a:r>
          </a:p>
          <a:p>
            <a:r>
              <a:rPr lang="en-GB" dirty="0"/>
              <a:t>Good starting point for becoming familiar with the open source issues is the www.opensource.org site. O'Reilly sees Microsoft adapting to survive in the new climate: </a:t>
            </a:r>
          </a:p>
          <a:p>
            <a:r>
              <a:rPr lang="en-GB" dirty="0"/>
              <a:t>"Open Source will change the way Microsoft does business, it already has.  But Microsoft is not going to go away.  Open Source will create new players but Microsoft is big enough to be around for a long time to come.“</a:t>
            </a:r>
          </a:p>
          <a:p>
            <a:r>
              <a:rPr lang="en-GB" dirty="0"/>
              <a:t>Distributors do make money out of Linux, and major distributors now offer a truly complete product, including a full 24/7/365 maintenance and support contracts. </a:t>
            </a:r>
          </a:p>
          <a:p>
            <a:r>
              <a:rPr lang="en-GB" dirty="0"/>
              <a:t>In fact these maintenance contracts make the bulk of distributors income. You can expect to pay big bucks for them!</a:t>
            </a:r>
          </a:p>
          <a:p>
            <a:endParaRPr lang="en-GB" dirty="0"/>
          </a:p>
        </p:txBody>
      </p:sp>
    </p:spTree>
    <p:extLst>
      <p:ext uri="{BB962C8B-B14F-4D97-AF65-F5344CB8AC3E}">
        <p14:creationId xmlns:p14="http://schemas.microsoft.com/office/powerpoint/2010/main" val="213114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normAutofit/>
          </a:bodyPr>
          <a:lstStyle/>
          <a:p>
            <a:r>
              <a:rPr lang="en-GB" dirty="0"/>
              <a:t>In the old days UNIX was criticised for the diversity of versions.  Every computer vendor who accepted a game in UNIX would create their own version of the operating system.</a:t>
            </a:r>
          </a:p>
          <a:p>
            <a:r>
              <a:rPr lang="en-GB" dirty="0"/>
              <a:t>These releases were as diverse, as the platforms they run on.  Compatibility was an issue, not just within the domain of system management, but at the kernel level, where all the hardware idiosyncrasies would bite anybody wanting to port their skills or product.</a:t>
            </a:r>
          </a:p>
          <a:p>
            <a:r>
              <a:rPr lang="en-GB" dirty="0"/>
              <a:t>The most important point to realise about Linux, is that there is only one Linux kernel. There may be several distributions (differing in application set provided, packaging, add-on tools, even driver selection, etc) but the same base kernel is running in all of them.  Everybody can go to www.kernel.org to access Linux kernel sources, download and use them in whichever way they want or need to. </a:t>
            </a:r>
          </a:p>
          <a:p>
            <a:r>
              <a:rPr lang="en-GB" dirty="0" err="1"/>
              <a:t>Linus</a:t>
            </a:r>
            <a:r>
              <a:rPr lang="en-GB" dirty="0"/>
              <a:t> </a:t>
            </a:r>
            <a:r>
              <a:rPr lang="en-GB" dirty="0" err="1"/>
              <a:t>Torvalds</a:t>
            </a:r>
            <a:r>
              <a:rPr lang="en-GB" dirty="0"/>
              <a:t> holds the copyright and trademark to the Linux kernel, and many of the Linux utilities are under the GNU General Public License (GPL). The GPL license covers all the software produced by GNU and the Free Software Foundation (FSF). The term GNU is just a play of words and means GNU’s Not UNIX.  The GNU Project started in 19843-84, to develop a completely free UNIX-like operating system, promoted and driven by Richard Stallman.</a:t>
            </a:r>
          </a:p>
          <a:p>
            <a:r>
              <a:rPr lang="en-GB" dirty="0"/>
              <a:t>FSF is a tax-exempt charity organisation, founded by Stallman in 1985, dedicated to eliminating restrictions on copying, redistribution and modification of computer programs.  They do this by promoting the development and use of free software in all areas of computing. </a:t>
            </a:r>
          </a:p>
          <a:p>
            <a:endParaRPr lang="en-GB" dirty="0"/>
          </a:p>
        </p:txBody>
      </p:sp>
    </p:spTree>
    <p:extLst>
      <p:ext uri="{BB962C8B-B14F-4D97-AF65-F5344CB8AC3E}">
        <p14:creationId xmlns:p14="http://schemas.microsoft.com/office/powerpoint/2010/main" val="720980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normAutofit/>
          </a:bodyPr>
          <a:lstStyle/>
          <a:p>
            <a:r>
              <a:rPr lang="en-GB" dirty="0"/>
              <a:t>The basic premise of GNU is that software should be available to everyone, and that if someone wants to modify the programs to his or her own needs, that should be possible, and this modification should itself be freely available to everyone.</a:t>
            </a:r>
          </a:p>
          <a:p>
            <a:r>
              <a:rPr lang="en-GB" dirty="0"/>
              <a:t>GPL allows the program’s creator to keep their legal copyright, and the creator can charge a fee.  But that fee must include the source code.</a:t>
            </a:r>
          </a:p>
          <a:p>
            <a:r>
              <a:rPr lang="en-GB" dirty="0"/>
              <a:t>GPL does not mean that you have to give your program away for free.  You can charge a fee, but you must include the source code to enable others to make modifications.  This is the main objection many commercial vendors have against using GNU software within their software – they don’t want their source code available to their competitors.</a:t>
            </a:r>
          </a:p>
          <a:p>
            <a:r>
              <a:rPr lang="en-GB" dirty="0"/>
              <a:t>Beware though, many applications bundled with Linux distribution are commercial releases.  </a:t>
            </a:r>
          </a:p>
          <a:p>
            <a:r>
              <a:rPr lang="en-GB" dirty="0"/>
              <a:t>If they are supplied, that usually means you can use them without copyright infringement, as long as you don’t mess around with them. </a:t>
            </a:r>
          </a:p>
          <a:p>
            <a:r>
              <a:rPr lang="en-GB" dirty="0"/>
              <a:t>It may be a free operating system, but that does not absolve you from getting a good understanding of the licenses enforced by the applications you have!</a:t>
            </a:r>
          </a:p>
          <a:p>
            <a:endParaRPr lang="en-GB" dirty="0"/>
          </a:p>
          <a:p>
            <a:endParaRPr lang="en-GB" dirty="0"/>
          </a:p>
        </p:txBody>
      </p:sp>
    </p:spTree>
    <p:extLst>
      <p:ext uri="{BB962C8B-B14F-4D97-AF65-F5344CB8AC3E}">
        <p14:creationId xmlns:p14="http://schemas.microsoft.com/office/powerpoint/2010/main" val="25851487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2" name="Rectangle 5"/>
          <p:cNvSpPr>
            <a:spLocks noGrp="1" noChangeArrowheads="1"/>
          </p:cNvSpPr>
          <p:nvPr>
            <p:ph type="body" idx="1"/>
          </p:nvPr>
        </p:nvSpPr>
        <p:spPr/>
        <p:txBody>
          <a:bodyPr>
            <a:normAutofit/>
          </a:bodyPr>
          <a:lstStyle/>
          <a:p>
            <a:r>
              <a:rPr lang="en-GB"/>
              <a:t>Windows and Linux developments evolved in opposite directions. Windows started as a mass-produced user-computer – with the desktop market and applications being targeted. It took many years before Windows got offered as a server solution, competing (in those days) with other technologies, such as NetWare or UNIX.</a:t>
            </a:r>
          </a:p>
          <a:p>
            <a:r>
              <a:rPr lang="en-GB"/>
              <a:t>Linux has followed the exactly opposite route. Having been introduced into the commercial marketplace as a server, it has slowly been making inroads in the desktop and end user environments. </a:t>
            </a:r>
          </a:p>
          <a:p>
            <a:r>
              <a:rPr lang="en-GB"/>
              <a:t>There were attempts to manufacture Linux based PCs sold in the high street, with the hope it would slowly generate recognition and becomes an operating system of choice for some users. Dell sold Linux-based PCs for a while, but the marketing power of Microsoft prevailed, and Linux was squeezed out. Yet for any application you have on Windows, one could point out one or more open source equivalents in Linux. </a:t>
            </a:r>
          </a:p>
          <a:p>
            <a:r>
              <a:rPr lang="en-GB"/>
              <a:t>Android has given Linux desktop a fresh boost . Having started as a purely mobile Linux version, Android can now run Linux native code, making future integration more possible.</a:t>
            </a:r>
            <a:endParaRPr lang="en-GB" dirty="0"/>
          </a:p>
        </p:txBody>
      </p:sp>
      <p:sp>
        <p:nvSpPr>
          <p:cNvPr id="5" name="Slide Image Placeholder 4"/>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4047880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chemeClr val="tx2"/>
                </a:solidFill>
                <a:latin typeface="+mj-lt"/>
              </a:defRPr>
            </a:lvl1pPr>
          </a:lstStyle>
          <a:p>
            <a:r>
              <a:rPr lang="en-GB" noProof="0" dirty="0"/>
              <a:t>Insert module title</a:t>
            </a:r>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chemeClr val="accent6"/>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a:t>MODULE X</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544760"/>
            <a:ext cx="11404800" cy="4546800"/>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latin typeface="+mn-lt"/>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mn-lt"/>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mn-lt"/>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mn-lt"/>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mn-lt"/>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Click to 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24742"/>
            <a:ext cx="9126000" cy="1153618"/>
          </a:xfrm>
          <a:prstGeom prst="rect">
            <a:avLst/>
          </a:prstGeom>
        </p:spPr>
        <p:txBody>
          <a:bodyPr vert="horz" wrap="square" lIns="91440" tIns="45720" rIns="91440" bIns="45720" rtlCol="0" anchor="b" anchorCtr="0">
            <a:normAutofit/>
          </a:bodyPr>
          <a:lstStyle>
            <a:lvl1pPr>
              <a:defRPr baseline="0">
                <a:solidFill>
                  <a:schemeClr val="tx2"/>
                </a:solidFill>
              </a:defRPr>
            </a:lvl1pPr>
          </a:lstStyle>
          <a:p>
            <a:r>
              <a:rPr lang="en-US" noProof="0"/>
              <a:t>Click to edit Master title style</a:t>
            </a:r>
            <a:endParaRPr lang="en-GB" noProof="0" dirty="0"/>
          </a:p>
        </p:txBody>
      </p:sp>
      <p:sp>
        <p:nvSpPr>
          <p:cNvPr id="6"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544760"/>
            <a:ext cx="11404800" cy="4546800"/>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latin typeface="+mn-lt"/>
                <a:cs typeface="Arial" panose="020B0604020202020204" pitchFamily="34" charset="0"/>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mn-lt"/>
                <a:cs typeface="Arial" panose="020B0604020202020204" pitchFamily="34" charset="0"/>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mn-lt"/>
                <a:cs typeface="Arial" panose="020B0604020202020204" pitchFamily="34" charset="0"/>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mn-lt"/>
                <a:cs typeface="Arial" panose="020B0604020202020204" pitchFamily="34" charset="0"/>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mn-lt"/>
                <a:cs typeface="Arial" panose="020B0604020202020204" pitchFamily="34" charset="0"/>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Click to 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0"/>
            <a:ext cx="9126000" cy="1278360"/>
          </a:xfrm>
          <a:prstGeom prst="rect">
            <a:avLst/>
          </a:prstGeom>
        </p:spPr>
        <p:txBody>
          <a:bodyPr vert="horz" lIns="91440" tIns="45720" rIns="91440" bIns="45720" rtlCol="0" anchor="b" anchorCtr="0">
            <a:normAutofit/>
          </a:bodyPr>
          <a:lstStyle>
            <a:lvl1pPr>
              <a:defRPr>
                <a:solidFill>
                  <a:schemeClr val="tx2"/>
                </a:solidFill>
              </a:defRPr>
            </a:lvl1pPr>
          </a:lstStyle>
          <a:p>
            <a:r>
              <a:rPr lang="en-US" noProof="0"/>
              <a:t>Click to edit Master title style</a:t>
            </a:r>
            <a:endParaRPr lang="en-GB" noProof="0" dirty="0"/>
          </a:p>
        </p:txBody>
      </p:sp>
      <p:sp>
        <p:nvSpPr>
          <p:cNvPr id="8"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544760"/>
            <a:ext cx="5580000" cy="4546800"/>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solidFill>
                  <a:schemeClr val="tx1"/>
                </a:solidFill>
                <a:latin typeface="+mn-lt"/>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Click to 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6"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544760"/>
            <a:ext cx="5580000" cy="4546800"/>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solidFill>
                  <a:schemeClr val="tx1"/>
                </a:solidFill>
                <a:latin typeface="+mn-lt"/>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Click to 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10" name="Rectangle 9"/>
          <p:cNvSpPr/>
          <p:nvPr userDrawn="1"/>
        </p:nvSpPr>
        <p:spPr>
          <a:xfrm>
            <a:off x="6078034" y="1545562"/>
            <a:ext cx="45719" cy="454501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8" name="Title Placeholder 3"/>
          <p:cNvSpPr>
            <a:spLocks noGrp="1"/>
          </p:cNvSpPr>
          <p:nvPr>
            <p:ph type="title"/>
          </p:nvPr>
        </p:nvSpPr>
        <p:spPr>
          <a:xfrm>
            <a:off x="414000" y="124742"/>
            <a:ext cx="9126000" cy="1153618"/>
          </a:xfrm>
          <a:prstGeom prst="rect">
            <a:avLst/>
          </a:prstGeom>
        </p:spPr>
        <p:txBody>
          <a:bodyPr vert="horz" lIns="91440" tIns="45720" rIns="91440" bIns="45720" rtlCol="0" anchor="b" anchorCtr="0">
            <a:normAutofit/>
          </a:bodyPr>
          <a:lstStyle>
            <a:lvl1pPr>
              <a:defRPr>
                <a:solidFill>
                  <a:schemeClr val="tx2"/>
                </a:solidFill>
              </a:defRPr>
            </a:lvl1pPr>
          </a:lstStyle>
          <a:p>
            <a:r>
              <a:rPr lang="en-US" noProof="0"/>
              <a:t>Click to edit Master title style</a:t>
            </a:r>
            <a:endParaRPr lang="en-GB"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557588"/>
            <a:ext cx="5580000" cy="4546800"/>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solidFill>
                  <a:schemeClr val="tx1"/>
                </a:solidFill>
                <a:latin typeface="+mn-lt"/>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Click to 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557588"/>
            <a:ext cx="5580000" cy="4546800"/>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solidFill>
                  <a:schemeClr val="tx1"/>
                </a:solidFill>
                <a:latin typeface="+mn-lt"/>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Click to 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8" name="Title Placeholder 3"/>
          <p:cNvSpPr>
            <a:spLocks noGrp="1"/>
          </p:cNvSpPr>
          <p:nvPr>
            <p:ph type="title"/>
          </p:nvPr>
        </p:nvSpPr>
        <p:spPr>
          <a:xfrm>
            <a:off x="414000" y="147423"/>
            <a:ext cx="9126000" cy="1143765"/>
          </a:xfrm>
          <a:prstGeom prst="rect">
            <a:avLst/>
          </a:prstGeom>
        </p:spPr>
        <p:txBody>
          <a:bodyPr vert="horz" lIns="91440" tIns="45720" rIns="91440" bIns="45720" rtlCol="0" anchor="b" anchorCtr="0">
            <a:normAutofit/>
          </a:bodyPr>
          <a:lstStyle>
            <a:lvl1pPr>
              <a:defRPr>
                <a:solidFill>
                  <a:schemeClr val="tx2"/>
                </a:solidFill>
              </a:defRPr>
            </a:lvl1pPr>
          </a:lstStyle>
          <a:p>
            <a:r>
              <a:rPr lang="en-US" noProof="0"/>
              <a:t>Click to edit Master title style</a:t>
            </a:r>
            <a:endParaRPr lang="en-GB" noProof="0" dirty="0"/>
          </a:p>
        </p:txBody>
      </p:sp>
      <p:sp>
        <p:nvSpPr>
          <p:cNvPr id="9"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spTree>
    <p:extLst>
      <p:ext uri="{BB962C8B-B14F-4D97-AF65-F5344CB8AC3E}">
        <p14:creationId xmlns:p14="http://schemas.microsoft.com/office/powerpoint/2010/main" val="834059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1" y="0"/>
            <a:ext cx="5447921" cy="6858000"/>
          </a:xfrm>
        </p:spPr>
        <p:txBody>
          <a:bodyPr anchor="t" anchorCtr="0">
            <a:noAutofit/>
          </a:bodyPr>
          <a:lstStyle>
            <a:lvl1pPr marL="0" indent="0" algn="l">
              <a:buNone/>
              <a:defRPr baseline="0"/>
            </a:lvl1pPr>
          </a:lstStyle>
          <a:p>
            <a:r>
              <a:rPr lang="en-GB" dirty="0"/>
              <a:t>Use images from the photography folder from the Central Repository&gt;image library on CWS</a:t>
            </a:r>
          </a:p>
        </p:txBody>
      </p:sp>
      <p:sp>
        <p:nvSpPr>
          <p:cNvPr id="14" name="Rectangle 13"/>
          <p:cNvSpPr/>
          <p:nvPr userDrawn="1"/>
        </p:nvSpPr>
        <p:spPr>
          <a:xfrm>
            <a:off x="5447921" y="0"/>
            <a:ext cx="6744079" cy="6858000"/>
          </a:xfrm>
          <a:prstGeom prst="rect">
            <a:avLst/>
          </a:prstGeom>
          <a:solidFill>
            <a:schemeClr val="tx2">
              <a:alpha val="9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solidFill>
                <a:schemeClr val="tx2"/>
              </a:solidFill>
            </a:endParaRPr>
          </a:p>
        </p:txBody>
      </p:sp>
      <p:sp>
        <p:nvSpPr>
          <p:cNvPr id="7" name="Content Placeholder 12"/>
          <p:cNvSpPr>
            <a:spLocks noGrp="1"/>
          </p:cNvSpPr>
          <p:nvPr>
            <p:ph sz="quarter" idx="16"/>
          </p:nvPr>
        </p:nvSpPr>
        <p:spPr>
          <a:xfrm>
            <a:off x="5834270" y="2733260"/>
            <a:ext cx="5963478" cy="3743139"/>
          </a:xfrm>
        </p:spPr>
        <p:txBody>
          <a:bodyPr>
            <a:noAutofit/>
          </a:bodyPr>
          <a:lstStyle>
            <a:lvl1pPr marL="342900" indent="-342900">
              <a:spcAft>
                <a:spcPts val="800"/>
              </a:spcAft>
              <a:buClr>
                <a:schemeClr val="accent6"/>
              </a:buClr>
              <a:buFont typeface="Arial" panose="020B0604020202020204" pitchFamily="34" charset="0"/>
              <a:buChar char="›"/>
              <a:defRPr b="0" baseline="0">
                <a:solidFill>
                  <a:schemeClr val="bg1"/>
                </a:solidFill>
                <a:latin typeface="+mn-lt"/>
              </a:defRPr>
            </a:lvl1pPr>
            <a:lvl2pPr marL="742950" indent="-285750">
              <a:spcAft>
                <a:spcPts val="800"/>
              </a:spcAft>
              <a:buClr>
                <a:schemeClr val="accent6"/>
              </a:buClr>
              <a:buFont typeface="Arial" panose="020B0604020202020204" pitchFamily="34" charset="0"/>
              <a:buChar char="›"/>
              <a:defRPr sz="1800" b="0" baseline="0">
                <a:solidFill>
                  <a:schemeClr val="bg1"/>
                </a:solidFill>
                <a:latin typeface="+mn-lt"/>
              </a:defRPr>
            </a:lvl2pPr>
            <a:lvl3pPr marL="1143000" indent="-228600">
              <a:spcAft>
                <a:spcPts val="800"/>
              </a:spcAft>
              <a:buClr>
                <a:schemeClr val="accent6"/>
              </a:buClr>
              <a:buFont typeface="Arial" panose="020B0604020202020204" pitchFamily="34" charset="0"/>
              <a:buChar char="›"/>
              <a:defRPr sz="1800" b="0" baseline="0">
                <a:solidFill>
                  <a:schemeClr val="bg1"/>
                </a:solidFill>
                <a:latin typeface="+mn-lt"/>
              </a:defRPr>
            </a:lvl3pPr>
            <a:lvl4pPr marL="1600200" indent="-228600">
              <a:spcAft>
                <a:spcPts val="800"/>
              </a:spcAft>
              <a:buClr>
                <a:schemeClr val="accent6"/>
              </a:buClr>
              <a:buFont typeface="Arial" panose="020B0604020202020204" pitchFamily="34" charset="0"/>
              <a:buChar char="›"/>
              <a:defRPr sz="1800" b="0" baseline="0">
                <a:solidFill>
                  <a:schemeClr val="bg1"/>
                </a:solidFill>
                <a:latin typeface="+mn-lt"/>
              </a:defRPr>
            </a:lvl4pPr>
            <a:lvl5pPr marL="2057400" indent="-228600">
              <a:spcAft>
                <a:spcPts val="800"/>
              </a:spcAft>
              <a:buClr>
                <a:schemeClr val="accent6"/>
              </a:buClr>
              <a:buFont typeface="Arial" panose="020B0604020202020204" pitchFamily="34" charset="0"/>
              <a:buChar char="›"/>
              <a:defRPr sz="1800" b="0" baseline="0">
                <a:solidFill>
                  <a:schemeClr val="bg1"/>
                </a:solidFill>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hasCustomPrompt="1"/>
          </p:nvPr>
        </p:nvSpPr>
        <p:spPr>
          <a:xfrm>
            <a:off x="5834270" y="1921382"/>
            <a:ext cx="5973417" cy="626400"/>
          </a:xfrm>
          <a:prstGeom prst="rect">
            <a:avLst/>
          </a:prstGeom>
        </p:spPr>
        <p:txBody>
          <a:bodyPr vert="horz" lIns="91440" tIns="45720" rIns="91440" bIns="45720" rtlCol="0" anchor="b" anchorCtr="0">
            <a:noAutofit/>
          </a:bodyPr>
          <a:lstStyle>
            <a:lvl1pPr>
              <a:defRPr cap="all" baseline="0">
                <a:solidFill>
                  <a:schemeClr val="accent5"/>
                </a:solidFill>
              </a:defRPr>
            </a:lvl1pPr>
          </a:lstStyle>
          <a:p>
            <a:r>
              <a:rPr lang="en-GB" noProof="0" dirty="0"/>
              <a:t>Course times/ objectives/summary</a:t>
            </a:r>
          </a:p>
        </p:txBody>
      </p:sp>
    </p:spTree>
    <p:extLst>
      <p:ext uri="{BB962C8B-B14F-4D97-AF65-F5344CB8AC3E}">
        <p14:creationId xmlns:p14="http://schemas.microsoft.com/office/powerpoint/2010/main" val="3039192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2"/>
            <a:ext cx="786063" cy="688082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a:t>Click to add diagram, smart art, table, video etc.</a:t>
            </a:r>
          </a:p>
        </p:txBody>
      </p:sp>
      <p:sp>
        <p:nvSpPr>
          <p:cNvPr id="5" name="Title Placeholder 3"/>
          <p:cNvSpPr>
            <a:spLocks noGrp="1"/>
          </p:cNvSpPr>
          <p:nvPr>
            <p:ph type="title" hasCustomPrompt="1"/>
          </p:nvPr>
        </p:nvSpPr>
        <p:spPr>
          <a:xfrm rot="16200000">
            <a:off x="-3117600" y="3283200"/>
            <a:ext cx="7020000" cy="295200"/>
          </a:xfrm>
          <a:prstGeom prst="rect">
            <a:avLst/>
          </a:prstGeom>
        </p:spPr>
        <p:txBody>
          <a:bodyPr vert="horz" lIns="91440" tIns="45720" rIns="91440" bIns="45720" rtlCol="0" anchor="ctr" anchorCtr="0">
            <a:noAutofit/>
          </a:bodyPr>
          <a:lstStyle>
            <a:lvl1pPr algn="ctr">
              <a:defRPr sz="1800" b="1" cap="all" spc="300" baseline="0">
                <a:solidFill>
                  <a:schemeClr val="accent5"/>
                </a:solidFill>
              </a:defRPr>
            </a:lvl1pPr>
          </a:lstStyle>
          <a:p>
            <a:r>
              <a:rPr lang="en-GB" noProof="0" dirty="0"/>
              <a:t>Diagram title goes here</a:t>
            </a:r>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solidFill>
                  <a:schemeClr val="tx1"/>
                </a:solidFill>
                <a:latin typeface="+mn-lt"/>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spTree>
    <p:extLst>
      <p:ext uri="{BB962C8B-B14F-4D97-AF65-F5344CB8AC3E}">
        <p14:creationId xmlns:p14="http://schemas.microsoft.com/office/powerpoint/2010/main" val="3652150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589603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570416"/>
            <a:ext cx="11404800" cy="4546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Title Placeholder 3"/>
          <p:cNvSpPr>
            <a:spLocks noGrp="1"/>
          </p:cNvSpPr>
          <p:nvPr>
            <p:ph type="title"/>
          </p:nvPr>
        </p:nvSpPr>
        <p:spPr>
          <a:xfrm>
            <a:off x="414000" y="0"/>
            <a:ext cx="9126000" cy="1291188"/>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 bg1="lt1" tx1="dk1" bg2="lt2" tx2="dk2" accent1="accent1" accent2="accent2" accent3="accent3" accent4="accent4" accent5="accent5" accent6="accent6" hlink="hlink" folHlink="folHlink"/>
  <p:sldLayoutIdLst>
    <p:sldLayoutId id="2147483696" r:id="rId1"/>
    <p:sldLayoutId id="2147483714" r:id="rId2"/>
    <p:sldLayoutId id="2147483715" r:id="rId3"/>
    <p:sldLayoutId id="2147483698" r:id="rId4"/>
    <p:sldLayoutId id="2147483718" r:id="rId5"/>
    <p:sldLayoutId id="2147483716" r:id="rId6"/>
    <p:sldLayoutId id="2147483717" r:id="rId7"/>
    <p:sldLayoutId id="2147483719" r:id="rId8"/>
  </p:sldLayoutIdLst>
  <p:hf hdr="0" ftr="0" dt="0"/>
  <p:txStyles>
    <p:titleStyle>
      <a:lvl1pPr marL="0" marR="0" indent="0" algn="l" defTabSz="914400" rtl="0" eaLnBrk="1" fontAlgn="auto" latinLnBrk="0" hangingPunct="1">
        <a:lnSpc>
          <a:spcPct val="100000"/>
        </a:lnSpc>
        <a:spcBef>
          <a:spcPts val="0"/>
        </a:spcBef>
        <a:spcAft>
          <a:spcPts val="0"/>
        </a:spcAft>
        <a:buNone/>
        <a:tabLst/>
        <a:defRPr kumimoji="0" lang="en-GB" sz="3600" b="0" i="0" u="none" strike="noStrike" kern="1200" cap="none" spc="0" normalizeH="0" baseline="0" noProof="0" dirty="0">
          <a:ln>
            <a:noFill/>
          </a:ln>
          <a:solidFill>
            <a:schemeClr val="accent1"/>
          </a:solidFill>
          <a:effectLst/>
          <a:uLnTx/>
          <a:uFillTx/>
          <a:latin typeface="+mj-lt"/>
          <a:ea typeface="+mj-ea"/>
          <a:cs typeface="Arial" pitchFamily="34" charset="0"/>
        </a:defRPr>
      </a:lvl1pPr>
    </p:titleStyle>
    <p:bodyStyle>
      <a:lvl1pPr marL="185738" indent="-185738" algn="l" defTabSz="914400" rtl="0" eaLnBrk="1" latinLnBrk="0" hangingPunct="1">
        <a:spcBef>
          <a:spcPts val="1000"/>
        </a:spcBef>
        <a:spcAft>
          <a:spcPts val="1000"/>
        </a:spcAft>
        <a:buClr>
          <a:schemeClr val="accent5"/>
        </a:buClr>
        <a:buFont typeface="Arial" panose="020B0604020202020204" pitchFamily="34" charset="0"/>
        <a:buChar char="›"/>
        <a:defRPr sz="1800" b="0" kern="1200" baseline="0">
          <a:solidFill>
            <a:schemeClr val="tx1"/>
          </a:solidFill>
          <a:latin typeface="+mn-lt"/>
          <a:ea typeface="+mn-ea"/>
          <a:cs typeface="Arial" pitchFamily="34" charset="0"/>
        </a:defRPr>
      </a:lvl1pPr>
      <a:lvl2pPr marL="622300" indent="-165100" algn="l" defTabSz="914400" rtl="0" eaLnBrk="1" latinLnBrk="0" hangingPunct="1">
        <a:spcBef>
          <a:spcPts val="1000"/>
        </a:spcBef>
        <a:spcAft>
          <a:spcPts val="1000"/>
        </a:spcAft>
        <a:buClr>
          <a:schemeClr val="accent5"/>
        </a:buClr>
        <a:buFont typeface="Arial" panose="020B0604020202020204" pitchFamily="34" charset="0"/>
        <a:buChar char="›"/>
        <a:defRPr sz="1800" kern="1200" baseline="0">
          <a:solidFill>
            <a:schemeClr val="tx1"/>
          </a:solidFill>
          <a:latin typeface="+mn-lt"/>
          <a:ea typeface="+mn-ea"/>
          <a:cs typeface="Arial" pitchFamily="34" charset="0"/>
        </a:defRPr>
      </a:lvl2pPr>
      <a:lvl3pPr marL="1073150" indent="-158750" algn="l" defTabSz="914400" rtl="0" eaLnBrk="1" latinLnBrk="0" hangingPunct="1">
        <a:spcBef>
          <a:spcPts val="1000"/>
        </a:spcBef>
        <a:spcAft>
          <a:spcPts val="1000"/>
        </a:spcAft>
        <a:buClr>
          <a:schemeClr val="accent5"/>
        </a:buClr>
        <a:buFont typeface="Arial" panose="020B0604020202020204" pitchFamily="34" charset="0"/>
        <a:buChar char="›"/>
        <a:defRPr sz="1600" kern="1200" baseline="0">
          <a:solidFill>
            <a:schemeClr val="tx1"/>
          </a:solidFill>
          <a:latin typeface="+mn-lt"/>
          <a:ea typeface="+mn-ea"/>
          <a:cs typeface="Arial" pitchFamily="34" charset="0"/>
        </a:defRPr>
      </a:lvl3pPr>
      <a:lvl4pPr marL="1524000" indent="-152400" algn="l" defTabSz="914400" rtl="0" eaLnBrk="1" latinLnBrk="0" hangingPunct="1">
        <a:spcBef>
          <a:spcPts val="1000"/>
        </a:spcBef>
        <a:spcAft>
          <a:spcPts val="1000"/>
        </a:spcAft>
        <a:buClr>
          <a:schemeClr val="accent5"/>
        </a:buClr>
        <a:buFont typeface="Arial" panose="020B0604020202020204" pitchFamily="34" charset="0"/>
        <a:buChar char="›"/>
        <a:defRPr sz="1600" kern="1200" baseline="0">
          <a:solidFill>
            <a:schemeClr val="tx1"/>
          </a:solidFill>
          <a:latin typeface="+mn-lt"/>
          <a:ea typeface="+mn-ea"/>
          <a:cs typeface="Arial" pitchFamily="34" charset="0"/>
        </a:defRPr>
      </a:lvl4pPr>
      <a:lvl5pPr marL="1974850" indent="-146050" algn="l" defTabSz="914400" rtl="0" eaLnBrk="1" latinLnBrk="0" hangingPunct="1">
        <a:spcBef>
          <a:spcPts val="1000"/>
        </a:spcBef>
        <a:spcAft>
          <a:spcPts val="1000"/>
        </a:spcAft>
        <a:buClr>
          <a:schemeClr val="accent5"/>
        </a:buClr>
        <a:buFont typeface="Arial" panose="020B0604020202020204" pitchFamily="34" charset="0"/>
        <a:buChar char="›"/>
        <a:defRPr sz="1400" kern="1200" baseline="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3.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2.png"/><Relationship Id="rId3" Type="http://schemas.openxmlformats.org/officeDocument/2006/relationships/image" Target="../media/image2.jpe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jpe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jpeg"/><Relationship Id="rId1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5.jpeg"/><Relationship Id="rId7" Type="http://schemas.openxmlformats.org/officeDocument/2006/relationships/image" Target="../media/image19.jpeg"/><Relationship Id="rId12" Type="http://schemas.openxmlformats.org/officeDocument/2006/relationships/image" Target="../media/image24.png"/><Relationship Id="rId2" Type="http://schemas.openxmlformats.org/officeDocument/2006/relationships/notesSlide" Target="../notesSlides/notesSlide5.xml"/><Relationship Id="rId16"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18.jpeg"/><Relationship Id="rId11" Type="http://schemas.openxmlformats.org/officeDocument/2006/relationships/image" Target="../media/image23.png"/><Relationship Id="rId5" Type="http://schemas.openxmlformats.org/officeDocument/2006/relationships/image" Target="../media/image17.png"/><Relationship Id="rId15" Type="http://schemas.openxmlformats.org/officeDocument/2006/relationships/image" Target="../media/image27.png"/><Relationship Id="rId10" Type="http://schemas.openxmlformats.org/officeDocument/2006/relationships/image" Target="../media/image22.png"/><Relationship Id="rId4" Type="http://schemas.openxmlformats.org/officeDocument/2006/relationships/image" Target="../media/image16.jpeg"/><Relationship Id="rId9" Type="http://schemas.openxmlformats.org/officeDocument/2006/relationships/image" Target="../media/image21.png"/><Relationship Id="rId14" Type="http://schemas.openxmlformats.org/officeDocument/2006/relationships/image" Target="../media/image2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Just For Fun</a:t>
            </a:r>
          </a:p>
        </p:txBody>
      </p:sp>
      <p:sp>
        <p:nvSpPr>
          <p:cNvPr id="3" name="Subtitle 2"/>
          <p:cNvSpPr>
            <a:spLocks noGrp="1"/>
          </p:cNvSpPr>
          <p:nvPr>
            <p:ph type="subTitle" idx="1"/>
          </p:nvPr>
        </p:nvSpPr>
        <p:spPr>
          <a:xfrm>
            <a:off x="1038226" y="3886200"/>
            <a:ext cx="10240574" cy="439200"/>
          </a:xfrm>
        </p:spPr>
        <p:txBody>
          <a:bodyPr/>
          <a:lstStyle/>
          <a:p>
            <a:r>
              <a:rPr lang="en-US" dirty="0"/>
              <a:t>so says the boss...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Content Placeholder 2"/>
          <p:cNvSpPr>
            <a:spLocks noGrp="1"/>
          </p:cNvSpPr>
          <p:nvPr>
            <p:ph type="body" sz="quarter" idx="15"/>
          </p:nvPr>
        </p:nvSpPr>
        <p:spPr/>
        <p:txBody>
          <a:bodyPr/>
          <a:lstStyle/>
          <a:p>
            <a:pPr>
              <a:spcBef>
                <a:spcPts val="600"/>
              </a:spcBef>
              <a:spcAft>
                <a:spcPts val="600"/>
              </a:spcAft>
            </a:pPr>
            <a:r>
              <a:rPr lang="en-GB" dirty="0"/>
              <a:t>Network server</a:t>
            </a:r>
          </a:p>
          <a:p>
            <a:pPr lvl="1">
              <a:spcBef>
                <a:spcPts val="600"/>
              </a:spcBef>
              <a:spcAft>
                <a:spcPts val="600"/>
              </a:spcAft>
            </a:pPr>
            <a:r>
              <a:rPr lang="en-GB" dirty="0"/>
              <a:t>Networking Services - DNS, DHCP, firewall etc.</a:t>
            </a:r>
          </a:p>
          <a:p>
            <a:pPr lvl="1">
              <a:spcBef>
                <a:spcPts val="600"/>
              </a:spcBef>
              <a:spcAft>
                <a:spcPts val="600"/>
              </a:spcAft>
            </a:pPr>
            <a:r>
              <a:rPr lang="en-GB" dirty="0"/>
              <a:t>File, directory, database and printer services</a:t>
            </a:r>
          </a:p>
          <a:p>
            <a:pPr>
              <a:spcBef>
                <a:spcPts val="600"/>
              </a:spcBef>
              <a:spcAft>
                <a:spcPts val="600"/>
              </a:spcAft>
            </a:pPr>
            <a:endParaRPr lang="en-GB" dirty="0"/>
          </a:p>
          <a:p>
            <a:pPr>
              <a:spcBef>
                <a:spcPts val="600"/>
              </a:spcBef>
              <a:spcAft>
                <a:spcPts val="600"/>
              </a:spcAft>
            </a:pPr>
            <a:r>
              <a:rPr lang="en-GB" dirty="0"/>
              <a:t>HA applications</a:t>
            </a:r>
          </a:p>
          <a:p>
            <a:pPr lvl="1">
              <a:spcBef>
                <a:spcPts val="600"/>
              </a:spcBef>
              <a:spcAft>
                <a:spcPts val="600"/>
              </a:spcAft>
            </a:pPr>
            <a:r>
              <a:rPr lang="en-GB" dirty="0"/>
              <a:t>High Availability storage</a:t>
            </a:r>
          </a:p>
          <a:p>
            <a:pPr lvl="1">
              <a:spcBef>
                <a:spcPts val="600"/>
              </a:spcBef>
              <a:spcAft>
                <a:spcPts val="600"/>
              </a:spcAft>
            </a:pPr>
            <a:r>
              <a:rPr lang="en-GB" dirty="0"/>
              <a:t>Clustering &amp; Cloud computing</a:t>
            </a:r>
          </a:p>
          <a:p>
            <a:pPr>
              <a:spcBef>
                <a:spcPts val="600"/>
              </a:spcBef>
              <a:spcAft>
                <a:spcPts val="600"/>
              </a:spcAft>
            </a:pPr>
            <a:endParaRPr lang="en-GB" dirty="0"/>
          </a:p>
          <a:p>
            <a:pPr>
              <a:spcBef>
                <a:spcPts val="600"/>
              </a:spcBef>
              <a:spcAft>
                <a:spcPts val="600"/>
              </a:spcAft>
            </a:pPr>
            <a:r>
              <a:rPr lang="en-GB" dirty="0"/>
              <a:t>Software house functions</a:t>
            </a:r>
          </a:p>
          <a:p>
            <a:pPr lvl="1">
              <a:spcBef>
                <a:spcPts val="600"/>
              </a:spcBef>
              <a:spcAft>
                <a:spcPts val="600"/>
              </a:spcAft>
            </a:pPr>
            <a:r>
              <a:rPr lang="en-GB" dirty="0"/>
              <a:t>Application development</a:t>
            </a:r>
          </a:p>
          <a:p>
            <a:pPr lvl="1">
              <a:spcBef>
                <a:spcPts val="600"/>
              </a:spcBef>
              <a:spcAft>
                <a:spcPts val="600"/>
              </a:spcAft>
            </a:pPr>
            <a:r>
              <a:rPr lang="en-GB" dirty="0"/>
              <a:t>Software testing</a:t>
            </a:r>
          </a:p>
          <a:p>
            <a:pPr>
              <a:spcBef>
                <a:spcPts val="600"/>
              </a:spcBef>
              <a:spcAft>
                <a:spcPts val="600"/>
              </a:spcAft>
            </a:pPr>
            <a:endParaRPr lang="en-GB" dirty="0"/>
          </a:p>
        </p:txBody>
      </p:sp>
      <p:sp>
        <p:nvSpPr>
          <p:cNvPr id="17410" name="Title 1"/>
          <p:cNvSpPr>
            <a:spLocks noGrp="1"/>
          </p:cNvSpPr>
          <p:nvPr>
            <p:ph type="title"/>
          </p:nvPr>
        </p:nvSpPr>
        <p:spPr/>
        <p:txBody>
          <a:bodyPr>
            <a:normAutofit/>
          </a:bodyPr>
          <a:lstStyle/>
          <a:p>
            <a:r>
              <a:rPr lang="en-GB"/>
              <a:t>Linux relevance in the enterprise  </a:t>
            </a:r>
          </a:p>
        </p:txBody>
      </p:sp>
      <p:pic>
        <p:nvPicPr>
          <p:cNvPr id="1026" name="Picture 2"/>
          <p:cNvPicPr>
            <a:picLocks noChangeAspect="1" noChangeArrowheads="1"/>
          </p:cNvPicPr>
          <p:nvPr/>
        </p:nvPicPr>
        <p:blipFill>
          <a:blip r:embed="rId3" cstate="print"/>
          <a:srcRect/>
          <a:stretch>
            <a:fillRect/>
          </a:stretch>
        </p:blipFill>
        <p:spPr bwMode="auto">
          <a:xfrm>
            <a:off x="7081460" y="2249952"/>
            <a:ext cx="4456934" cy="2715944"/>
          </a:xfrm>
          <a:prstGeom prst="rect">
            <a:avLst/>
          </a:prstGeom>
          <a:noFill/>
          <a:ln w="9525">
            <a:noFill/>
            <a:miter lim="800000"/>
            <a:headEnd/>
            <a:tailEnd/>
          </a:ln>
        </p:spPr>
      </p:pic>
      <p:pic>
        <p:nvPicPr>
          <p:cNvPr id="7170" name="Picture 2" descr="http://t3.gstatic.com/images?q=tbn:ANd9GcT3hpqog__g0ekG1UEB0uaNtOthAoyTKbYtIIVKJLpckuPNjkjp"/>
          <p:cNvPicPr>
            <a:picLocks noChangeAspect="1" noChangeArrowheads="1"/>
          </p:cNvPicPr>
          <p:nvPr/>
        </p:nvPicPr>
        <p:blipFill>
          <a:blip r:embed="rId4" cstate="print"/>
          <a:srcRect/>
          <a:stretch>
            <a:fillRect/>
          </a:stretch>
        </p:blipFill>
        <p:spPr bwMode="auto">
          <a:xfrm>
            <a:off x="8882124" y="2785403"/>
            <a:ext cx="725694" cy="717453"/>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AutoShape 10"/>
          <p:cNvSpPr>
            <a:spLocks noChangeArrowheads="1"/>
          </p:cNvSpPr>
          <p:nvPr/>
        </p:nvSpPr>
        <p:spPr bwMode="auto">
          <a:xfrm>
            <a:off x="8775028" y="1895474"/>
            <a:ext cx="3213260" cy="4498291"/>
          </a:xfrm>
          <a:prstGeom prst="roundRect">
            <a:avLst>
              <a:gd name="adj" fmla="val 10201"/>
            </a:avLst>
          </a:prstGeom>
          <a:gradFill rotWithShape="1">
            <a:gsLst>
              <a:gs pos="0">
                <a:srgbClr val="FFFFFF"/>
              </a:gs>
              <a:gs pos="100000">
                <a:srgbClr val="EEEFD7"/>
              </a:gs>
            </a:gsLst>
            <a:path path="shape">
              <a:fillToRect l="50000" t="50000" r="50000" b="50000"/>
            </a:path>
          </a:gradFill>
          <a:ln w="9525" algn="ctr">
            <a:solidFill>
              <a:srgbClr val="808080"/>
            </a:solidFill>
            <a:round/>
            <a:headEnd/>
            <a:tailEnd/>
          </a:ln>
          <a:effectLst/>
        </p:spPr>
        <p:txBody>
          <a:bodyPr wrap="none" anchor="ctr"/>
          <a:lstStyle/>
          <a:p>
            <a:pPr algn="ctr">
              <a:buClr>
                <a:srgbClr val="FF0000"/>
              </a:buClr>
              <a:tabLst>
                <a:tab pos="2152650" algn="l"/>
              </a:tabLst>
            </a:pPr>
            <a:endParaRPr lang="en-US" sz="2000">
              <a:solidFill>
                <a:srgbClr val="0000C8"/>
              </a:solidFill>
            </a:endParaRPr>
          </a:p>
        </p:txBody>
      </p:sp>
      <p:sp>
        <p:nvSpPr>
          <p:cNvPr id="18435" name="Content Placeholder 2"/>
          <p:cNvSpPr>
            <a:spLocks noGrp="1"/>
          </p:cNvSpPr>
          <p:nvPr>
            <p:ph type="body" sz="quarter" idx="15"/>
          </p:nvPr>
        </p:nvSpPr>
        <p:spPr>
          <a:xfrm>
            <a:off x="414000" y="1358700"/>
            <a:ext cx="11404800" cy="4546800"/>
          </a:xfrm>
        </p:spPr>
        <p:txBody>
          <a:bodyPr/>
          <a:lstStyle/>
          <a:p>
            <a:r>
              <a:rPr lang="en-GB" dirty="0"/>
              <a:t>‘Bare metal’ hypervisor			  				</a:t>
            </a:r>
            <a:r>
              <a:rPr lang="en-GB" dirty="0">
                <a:solidFill>
                  <a:schemeClr val="tx1"/>
                </a:solidFill>
              </a:rPr>
              <a:t>Products:</a:t>
            </a:r>
          </a:p>
          <a:p>
            <a:endParaRPr lang="en-GB" dirty="0"/>
          </a:p>
          <a:p>
            <a:pPr lvl="1"/>
            <a:endParaRPr lang="en-GB" dirty="0"/>
          </a:p>
          <a:p>
            <a:pPr marL="0" indent="0">
              <a:buNone/>
            </a:pPr>
            <a:endParaRPr lang="en-GB" sz="3200" dirty="0"/>
          </a:p>
          <a:p>
            <a:r>
              <a:rPr lang="en-GB" dirty="0"/>
              <a:t>‘Hosted’ hypervisor</a:t>
            </a:r>
          </a:p>
        </p:txBody>
      </p:sp>
      <p:sp>
        <p:nvSpPr>
          <p:cNvPr id="18434" name="Title 1"/>
          <p:cNvSpPr>
            <a:spLocks noGrp="1"/>
          </p:cNvSpPr>
          <p:nvPr>
            <p:ph type="title"/>
          </p:nvPr>
        </p:nvSpPr>
        <p:spPr/>
        <p:txBody>
          <a:bodyPr>
            <a:normAutofit/>
          </a:bodyPr>
          <a:lstStyle/>
          <a:p>
            <a:r>
              <a:rPr lang="en-GB"/>
              <a:t>Virtualisation</a:t>
            </a:r>
          </a:p>
        </p:txBody>
      </p:sp>
      <p:sp>
        <p:nvSpPr>
          <p:cNvPr id="18436" name="AutoShape 7"/>
          <p:cNvSpPr>
            <a:spLocks noChangeArrowheads="1"/>
          </p:cNvSpPr>
          <p:nvPr/>
        </p:nvSpPr>
        <p:spPr bwMode="auto">
          <a:xfrm>
            <a:off x="913343" y="1882573"/>
            <a:ext cx="1943100" cy="551980"/>
          </a:xfrm>
          <a:prstGeom prst="roundRect">
            <a:avLst>
              <a:gd name="adj" fmla="val 16667"/>
            </a:avLst>
          </a:prstGeom>
          <a:gradFill>
            <a:gsLst>
              <a:gs pos="0">
                <a:srgbClr val="FFEFD1"/>
              </a:gs>
              <a:gs pos="64999">
                <a:srgbClr val="F0EBD5"/>
              </a:gs>
              <a:gs pos="100000">
                <a:srgbClr val="D1C39F"/>
              </a:gs>
            </a:gsLst>
            <a:lin ang="4200000" scaled="0"/>
          </a:gradFill>
          <a:ln w="12700">
            <a:solidFill>
              <a:srgbClr val="000000"/>
            </a:solidFill>
            <a:miter lim="800000"/>
            <a:headEnd/>
            <a:tailEnd/>
          </a:ln>
          <a:effectLst>
            <a:outerShdw blurRad="127000" dir="3660000" sx="101000" sy="101000" algn="tl" rotWithShape="0">
              <a:schemeClr val="bg2">
                <a:lumMod val="50000"/>
                <a:alpha val="65000"/>
              </a:schemeClr>
            </a:outerShdw>
          </a:effectLst>
        </p:spPr>
        <p:txBody>
          <a:bodyPr wrap="square" lIns="95250" tIns="108000" rIns="95250" bIns="50800">
            <a:spAutoFit/>
          </a:bodyPr>
          <a:lstStyle/>
          <a:p>
            <a:pPr indent="168275" defTabSz="720725" eaLnBrk="0" hangingPunct="0">
              <a:lnSpc>
                <a:spcPct val="110000"/>
              </a:lnSpc>
              <a:buClr>
                <a:srgbClr val="FF0000"/>
              </a:buClr>
              <a:buSzPct val="100000"/>
              <a:tabLst>
                <a:tab pos="571500" algn="l"/>
                <a:tab pos="1855788" algn="l"/>
              </a:tabLst>
              <a:defRPr/>
            </a:pPr>
            <a:endParaRPr lang="en-US" sz="2000" i="1" dirty="0"/>
          </a:p>
        </p:txBody>
      </p:sp>
      <p:sp>
        <p:nvSpPr>
          <p:cNvPr id="18437" name="AutoShape 8"/>
          <p:cNvSpPr>
            <a:spLocks noChangeArrowheads="1"/>
          </p:cNvSpPr>
          <p:nvPr/>
        </p:nvSpPr>
        <p:spPr bwMode="auto">
          <a:xfrm>
            <a:off x="2856443" y="1882573"/>
            <a:ext cx="1943100" cy="551980"/>
          </a:xfrm>
          <a:prstGeom prst="roundRect">
            <a:avLst>
              <a:gd name="adj" fmla="val 16667"/>
            </a:avLst>
          </a:prstGeom>
          <a:gradFill>
            <a:gsLst>
              <a:gs pos="0">
                <a:srgbClr val="FFEFD1"/>
              </a:gs>
              <a:gs pos="64999">
                <a:srgbClr val="F0EBD5"/>
              </a:gs>
              <a:gs pos="100000">
                <a:srgbClr val="D1C39F"/>
              </a:gs>
            </a:gsLst>
            <a:lin ang="4200000" scaled="0"/>
          </a:gradFill>
          <a:ln w="12700">
            <a:solidFill>
              <a:srgbClr val="000000"/>
            </a:solidFill>
            <a:miter lim="800000"/>
            <a:headEnd/>
            <a:tailEnd/>
          </a:ln>
          <a:effectLst>
            <a:outerShdw blurRad="127000" dir="3660000" sx="101000" sy="101000" algn="tl" rotWithShape="0">
              <a:schemeClr val="bg2">
                <a:lumMod val="50000"/>
                <a:alpha val="65000"/>
              </a:schemeClr>
            </a:outerShdw>
          </a:effectLst>
        </p:spPr>
        <p:txBody>
          <a:bodyPr wrap="square" lIns="95250" tIns="108000" rIns="95250" bIns="50800">
            <a:spAutoFit/>
          </a:bodyPr>
          <a:lstStyle/>
          <a:p>
            <a:pPr indent="168275" defTabSz="720725" eaLnBrk="0" hangingPunct="0">
              <a:lnSpc>
                <a:spcPct val="110000"/>
              </a:lnSpc>
              <a:buClr>
                <a:srgbClr val="FF0000"/>
              </a:buClr>
              <a:buSzPct val="100000"/>
              <a:tabLst>
                <a:tab pos="571500" algn="l"/>
                <a:tab pos="1855788" algn="l"/>
              </a:tabLst>
              <a:defRPr/>
            </a:pPr>
            <a:endParaRPr lang="en-US" sz="2000" i="1" dirty="0"/>
          </a:p>
        </p:txBody>
      </p:sp>
      <p:sp>
        <p:nvSpPr>
          <p:cNvPr id="18438" name="AutoShape 9"/>
          <p:cNvSpPr>
            <a:spLocks noChangeArrowheads="1"/>
          </p:cNvSpPr>
          <p:nvPr/>
        </p:nvSpPr>
        <p:spPr bwMode="auto">
          <a:xfrm>
            <a:off x="4799543" y="1882573"/>
            <a:ext cx="1943100" cy="551980"/>
          </a:xfrm>
          <a:prstGeom prst="roundRect">
            <a:avLst>
              <a:gd name="adj" fmla="val 16667"/>
            </a:avLst>
          </a:prstGeom>
          <a:gradFill>
            <a:gsLst>
              <a:gs pos="0">
                <a:srgbClr val="FFEFD1"/>
              </a:gs>
              <a:gs pos="64999">
                <a:srgbClr val="F0EBD5"/>
              </a:gs>
              <a:gs pos="100000">
                <a:srgbClr val="D1C39F"/>
              </a:gs>
            </a:gsLst>
            <a:lin ang="4200000" scaled="0"/>
          </a:gradFill>
          <a:ln w="12700">
            <a:solidFill>
              <a:srgbClr val="000000"/>
            </a:solidFill>
            <a:miter lim="800000"/>
            <a:headEnd/>
            <a:tailEnd/>
          </a:ln>
          <a:effectLst>
            <a:outerShdw blurRad="127000" dir="3660000" sx="101000" sy="101000" algn="tl" rotWithShape="0">
              <a:schemeClr val="bg2">
                <a:lumMod val="50000"/>
                <a:alpha val="65000"/>
              </a:schemeClr>
            </a:outerShdw>
          </a:effectLst>
        </p:spPr>
        <p:txBody>
          <a:bodyPr wrap="square" lIns="95250" tIns="108000" rIns="95250" bIns="50800">
            <a:spAutoFit/>
          </a:bodyPr>
          <a:lstStyle/>
          <a:p>
            <a:pPr indent="168275" defTabSz="720725" eaLnBrk="0" hangingPunct="0">
              <a:lnSpc>
                <a:spcPct val="110000"/>
              </a:lnSpc>
              <a:buClr>
                <a:srgbClr val="FF0000"/>
              </a:buClr>
              <a:buSzPct val="100000"/>
              <a:tabLst>
                <a:tab pos="571500" algn="l"/>
                <a:tab pos="1855788" algn="l"/>
              </a:tabLst>
              <a:defRPr/>
            </a:pPr>
            <a:endParaRPr lang="en-US" sz="2000" i="1" dirty="0"/>
          </a:p>
        </p:txBody>
      </p:sp>
      <p:sp>
        <p:nvSpPr>
          <p:cNvPr id="18439" name="AutoShape 10"/>
          <p:cNvSpPr>
            <a:spLocks noChangeArrowheads="1"/>
          </p:cNvSpPr>
          <p:nvPr/>
        </p:nvSpPr>
        <p:spPr bwMode="auto">
          <a:xfrm>
            <a:off x="6742643" y="1882573"/>
            <a:ext cx="1943100" cy="551980"/>
          </a:xfrm>
          <a:prstGeom prst="roundRect">
            <a:avLst>
              <a:gd name="adj" fmla="val 16667"/>
            </a:avLst>
          </a:prstGeom>
          <a:gradFill>
            <a:gsLst>
              <a:gs pos="0">
                <a:srgbClr val="FFEFD1"/>
              </a:gs>
              <a:gs pos="64999">
                <a:srgbClr val="F0EBD5"/>
              </a:gs>
              <a:gs pos="100000">
                <a:srgbClr val="D1C39F"/>
              </a:gs>
            </a:gsLst>
            <a:lin ang="4200000" scaled="0"/>
          </a:gradFill>
          <a:ln w="12700">
            <a:solidFill>
              <a:srgbClr val="000000"/>
            </a:solidFill>
            <a:miter lim="800000"/>
            <a:headEnd/>
            <a:tailEnd/>
          </a:ln>
          <a:effectLst>
            <a:outerShdw blurRad="127000" dir="3660000" sx="101000" sy="101000" algn="tl" rotWithShape="0">
              <a:schemeClr val="bg2">
                <a:lumMod val="50000"/>
                <a:alpha val="65000"/>
              </a:schemeClr>
            </a:outerShdw>
          </a:effectLst>
        </p:spPr>
        <p:txBody>
          <a:bodyPr wrap="square" lIns="95250" tIns="108000" rIns="95250" bIns="50800">
            <a:spAutoFit/>
          </a:bodyPr>
          <a:lstStyle/>
          <a:p>
            <a:pPr indent="168275" defTabSz="720725" eaLnBrk="0" hangingPunct="0">
              <a:lnSpc>
                <a:spcPct val="110000"/>
              </a:lnSpc>
              <a:buClr>
                <a:srgbClr val="FF0000"/>
              </a:buClr>
              <a:buSzPct val="100000"/>
              <a:tabLst>
                <a:tab pos="571500" algn="l"/>
                <a:tab pos="1855788" algn="l"/>
              </a:tabLst>
              <a:defRPr/>
            </a:pPr>
            <a:endParaRPr lang="en-US" sz="2000" i="1" dirty="0"/>
          </a:p>
        </p:txBody>
      </p:sp>
      <p:sp>
        <p:nvSpPr>
          <p:cNvPr id="18440" name="Text Box 12"/>
          <p:cNvSpPr txBox="1">
            <a:spLocks noChangeArrowheads="1"/>
          </p:cNvSpPr>
          <p:nvPr/>
        </p:nvSpPr>
        <p:spPr bwMode="auto">
          <a:xfrm>
            <a:off x="6772277" y="2052436"/>
            <a:ext cx="1843617" cy="329963"/>
          </a:xfrm>
          <a:prstGeom prst="rect">
            <a:avLst/>
          </a:prstGeom>
          <a:noFill/>
          <a:ln w="9525">
            <a:noFill/>
            <a:round/>
            <a:headEnd/>
            <a:tailEnd/>
          </a:ln>
        </p:spPr>
        <p:txBody>
          <a:bodyPr lIns="90000" tIns="46800" rIns="90000" bIns="46800">
            <a:spAutoFit/>
          </a:bodyPr>
          <a:lstStyle/>
          <a:p>
            <a:pPr algn="ctr" defTabSz="449263">
              <a:lnSpc>
                <a:spcPct val="80000"/>
              </a:lnSpc>
              <a:spcBef>
                <a:spcPts val="1100"/>
              </a:spcBef>
              <a:buClr>
                <a:srgbClr val="000000"/>
              </a:buClr>
              <a:buSzPct val="75000"/>
              <a:buFont typeface="Lucida Sans Unicode"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800" b="1" dirty="0">
                <a:solidFill>
                  <a:srgbClr val="004F9F"/>
                </a:solidFill>
                <a:latin typeface="Lucida Sans Unicode" pitchFamily="34" charset="0"/>
              </a:rPr>
              <a:t>Windows</a:t>
            </a:r>
          </a:p>
        </p:txBody>
      </p:sp>
      <p:sp>
        <p:nvSpPr>
          <p:cNvPr id="18441" name="Text Box 13"/>
          <p:cNvSpPr txBox="1">
            <a:spLocks noChangeArrowheads="1"/>
          </p:cNvSpPr>
          <p:nvPr/>
        </p:nvSpPr>
        <p:spPr bwMode="auto">
          <a:xfrm>
            <a:off x="2953808" y="2039736"/>
            <a:ext cx="1651001" cy="377825"/>
          </a:xfrm>
          <a:prstGeom prst="rect">
            <a:avLst/>
          </a:prstGeom>
          <a:noFill/>
          <a:ln w="9525">
            <a:noFill/>
            <a:round/>
            <a:headEnd/>
            <a:tailEnd/>
          </a:ln>
        </p:spPr>
        <p:txBody>
          <a:bodyPr lIns="90000" tIns="46800" rIns="90000" bIns="46800">
            <a:spAutoFit/>
          </a:bodyPr>
          <a:lstStyle/>
          <a:p>
            <a:pPr algn="ctr" defTabSz="449263">
              <a:spcBef>
                <a:spcPts val="1100"/>
              </a:spcBef>
              <a:buClr>
                <a:srgbClr val="000000"/>
              </a:buClr>
              <a:buSzPct val="75000"/>
              <a:buFont typeface="Lucida Sans Unicode"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800" b="1" dirty="0">
                <a:solidFill>
                  <a:srgbClr val="004F9F"/>
                </a:solidFill>
                <a:latin typeface="Lucida Sans Unicode" pitchFamily="34" charset="0"/>
              </a:rPr>
              <a:t>Linux</a:t>
            </a:r>
          </a:p>
        </p:txBody>
      </p:sp>
      <p:sp>
        <p:nvSpPr>
          <p:cNvPr id="18442" name="Text Box 14"/>
          <p:cNvSpPr txBox="1">
            <a:spLocks noChangeArrowheads="1"/>
          </p:cNvSpPr>
          <p:nvPr/>
        </p:nvSpPr>
        <p:spPr bwMode="auto">
          <a:xfrm>
            <a:off x="4899026" y="2039736"/>
            <a:ext cx="1748367" cy="377825"/>
          </a:xfrm>
          <a:prstGeom prst="rect">
            <a:avLst/>
          </a:prstGeom>
          <a:noFill/>
          <a:ln w="9525">
            <a:noFill/>
            <a:round/>
            <a:headEnd/>
            <a:tailEnd/>
          </a:ln>
        </p:spPr>
        <p:txBody>
          <a:bodyPr lIns="90000" tIns="46800" rIns="90000" bIns="46800">
            <a:spAutoFit/>
          </a:bodyPr>
          <a:lstStyle/>
          <a:p>
            <a:pPr algn="ctr" defTabSz="449263">
              <a:spcBef>
                <a:spcPts val="1100"/>
              </a:spcBef>
              <a:buClr>
                <a:srgbClr val="000000"/>
              </a:buClr>
              <a:buSzPct val="75000"/>
              <a:buFont typeface="Lucida Sans Unicode"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800" b="1" dirty="0">
                <a:solidFill>
                  <a:srgbClr val="004F9F"/>
                </a:solidFill>
                <a:latin typeface="Lucida Sans Unicode" pitchFamily="34" charset="0"/>
              </a:rPr>
              <a:t>UNIX</a:t>
            </a:r>
          </a:p>
        </p:txBody>
      </p:sp>
      <p:sp>
        <p:nvSpPr>
          <p:cNvPr id="18443" name="Text Box 15"/>
          <p:cNvSpPr txBox="1">
            <a:spLocks noChangeArrowheads="1"/>
          </p:cNvSpPr>
          <p:nvPr/>
        </p:nvSpPr>
        <p:spPr bwMode="auto">
          <a:xfrm>
            <a:off x="917577" y="2039735"/>
            <a:ext cx="1943100" cy="371513"/>
          </a:xfrm>
          <a:prstGeom prst="rect">
            <a:avLst/>
          </a:prstGeom>
          <a:noFill/>
          <a:ln w="9525">
            <a:noFill/>
            <a:round/>
            <a:headEnd/>
            <a:tailEnd/>
          </a:ln>
        </p:spPr>
        <p:txBody>
          <a:bodyPr lIns="90000" tIns="46800" rIns="90000" bIns="46800">
            <a:spAutoFit/>
          </a:bodyPr>
          <a:lstStyle/>
          <a:p>
            <a:pPr algn="ctr" defTabSz="449263">
              <a:spcBef>
                <a:spcPts val="975"/>
              </a:spcBef>
              <a:buClr>
                <a:srgbClr val="000000"/>
              </a:buClr>
              <a:buSzPct val="66000"/>
              <a:buFont typeface="Lucida Sans Unicode"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800" b="1" dirty="0">
                <a:solidFill>
                  <a:srgbClr val="004F9F"/>
                </a:solidFill>
                <a:latin typeface="Lucida Sans Unicode" pitchFamily="34" charset="0"/>
              </a:rPr>
              <a:t>Mac</a:t>
            </a:r>
            <a:r>
              <a:rPr lang="en-GB" sz="1800" b="1" dirty="0">
                <a:solidFill>
                  <a:srgbClr val="000066"/>
                </a:solidFill>
                <a:latin typeface="Lucida Sans Unicode" pitchFamily="34" charset="0"/>
              </a:rPr>
              <a:t> </a:t>
            </a:r>
            <a:r>
              <a:rPr lang="en-GB" sz="1800" b="1" dirty="0">
                <a:solidFill>
                  <a:srgbClr val="004F9F"/>
                </a:solidFill>
                <a:latin typeface="Lucida Sans Unicode" pitchFamily="34" charset="0"/>
              </a:rPr>
              <a:t>OS</a:t>
            </a:r>
          </a:p>
        </p:txBody>
      </p:sp>
      <p:sp>
        <p:nvSpPr>
          <p:cNvPr id="18444" name="AutoShape 17"/>
          <p:cNvSpPr>
            <a:spLocks noChangeArrowheads="1"/>
          </p:cNvSpPr>
          <p:nvPr/>
        </p:nvSpPr>
        <p:spPr bwMode="auto">
          <a:xfrm>
            <a:off x="915461" y="3057321"/>
            <a:ext cx="7768166" cy="547688"/>
          </a:xfrm>
          <a:prstGeom prst="roundRect">
            <a:avLst>
              <a:gd name="adj" fmla="val 16667"/>
            </a:avLst>
          </a:prstGeom>
          <a:gradFill rotWithShape="1">
            <a:gsLst>
              <a:gs pos="0">
                <a:srgbClr val="FFEFD1"/>
              </a:gs>
              <a:gs pos="64999">
                <a:srgbClr val="F0EBD5"/>
              </a:gs>
              <a:gs pos="100000">
                <a:srgbClr val="D1C39F"/>
              </a:gs>
            </a:gsLst>
            <a:lin ang="5400000" scaled="0"/>
          </a:gradFill>
          <a:ln w="9525" algn="ctr">
            <a:solidFill>
              <a:srgbClr val="808080"/>
            </a:solidFill>
            <a:round/>
            <a:headEnd/>
            <a:tailEnd/>
          </a:ln>
          <a:effectLst/>
        </p:spPr>
        <p:txBody>
          <a:bodyPr wrap="none" anchor="ctr"/>
          <a:lstStyle/>
          <a:p>
            <a:pPr algn="ctr">
              <a:buClr>
                <a:srgbClr val="FF0000"/>
              </a:buClr>
              <a:buSzPct val="100000"/>
              <a:buFont typeface="Arial" charset="0"/>
              <a:buNone/>
              <a:tabLst>
                <a:tab pos="2152650" algn="l"/>
              </a:tabLst>
            </a:pPr>
            <a:r>
              <a:rPr lang="en-GB" sz="2000" dirty="0">
                <a:solidFill>
                  <a:srgbClr val="0000C8"/>
                </a:solidFill>
              </a:rPr>
              <a:t>Hardware</a:t>
            </a:r>
            <a:endParaRPr lang="en-US" sz="2000" dirty="0">
              <a:solidFill>
                <a:srgbClr val="0000C8"/>
              </a:solidFill>
            </a:endParaRPr>
          </a:p>
        </p:txBody>
      </p:sp>
      <p:sp>
        <p:nvSpPr>
          <p:cNvPr id="18445" name="AutoShape 17"/>
          <p:cNvSpPr>
            <a:spLocks noChangeArrowheads="1"/>
          </p:cNvSpPr>
          <p:nvPr/>
        </p:nvSpPr>
        <p:spPr bwMode="auto">
          <a:xfrm>
            <a:off x="915461" y="2509636"/>
            <a:ext cx="7768166" cy="547687"/>
          </a:xfrm>
          <a:prstGeom prst="roundRect">
            <a:avLst>
              <a:gd name="adj" fmla="val 16667"/>
            </a:avLst>
          </a:prstGeom>
          <a:gradFill rotWithShape="1">
            <a:gsLst>
              <a:gs pos="0">
                <a:schemeClr val="accent3">
                  <a:lumMod val="40000"/>
                  <a:lumOff val="60000"/>
                </a:schemeClr>
              </a:gs>
              <a:gs pos="53000">
                <a:srgbClr val="D4DEFF"/>
              </a:gs>
              <a:gs pos="83000">
                <a:srgbClr val="D4DEFF"/>
              </a:gs>
              <a:gs pos="100000">
                <a:srgbClr val="96AB94"/>
              </a:gs>
            </a:gsLst>
            <a:lin ang="5400000" scaled="0"/>
          </a:gradFill>
          <a:ln w="9525" algn="ctr">
            <a:solidFill>
              <a:srgbClr val="808080"/>
            </a:solidFill>
            <a:round/>
            <a:headEnd/>
            <a:tailEnd/>
          </a:ln>
          <a:effectLst/>
        </p:spPr>
        <p:txBody>
          <a:bodyPr wrap="none" anchor="ctr"/>
          <a:lstStyle/>
          <a:p>
            <a:pPr algn="ctr">
              <a:buClr>
                <a:srgbClr val="FF0000"/>
              </a:buClr>
              <a:buSzPct val="100000"/>
              <a:tabLst>
                <a:tab pos="2152650" algn="l"/>
              </a:tabLst>
            </a:pPr>
            <a:r>
              <a:rPr lang="en-GB" sz="2000" dirty="0">
                <a:solidFill>
                  <a:srgbClr val="0000C8"/>
                </a:solidFill>
              </a:rPr>
              <a:t>Hypervisor layer</a:t>
            </a:r>
            <a:endParaRPr lang="en-US" sz="2000" dirty="0">
              <a:solidFill>
                <a:srgbClr val="0000C8"/>
              </a:solidFill>
            </a:endParaRPr>
          </a:p>
        </p:txBody>
      </p:sp>
      <p:sp>
        <p:nvSpPr>
          <p:cNvPr id="18446" name="AutoShape 7"/>
          <p:cNvSpPr>
            <a:spLocks noChangeArrowheads="1"/>
          </p:cNvSpPr>
          <p:nvPr/>
        </p:nvSpPr>
        <p:spPr bwMode="auto">
          <a:xfrm>
            <a:off x="920751" y="4162221"/>
            <a:ext cx="1938866" cy="551980"/>
          </a:xfrm>
          <a:prstGeom prst="roundRect">
            <a:avLst>
              <a:gd name="adj" fmla="val 16667"/>
            </a:avLst>
          </a:prstGeom>
          <a:gradFill>
            <a:gsLst>
              <a:gs pos="0">
                <a:srgbClr val="FFEFD1"/>
              </a:gs>
              <a:gs pos="64999">
                <a:srgbClr val="F0EBD5"/>
              </a:gs>
              <a:gs pos="100000">
                <a:srgbClr val="D1C39F"/>
              </a:gs>
            </a:gsLst>
            <a:lin ang="4200000" scaled="0"/>
          </a:gradFill>
          <a:ln w="12700">
            <a:solidFill>
              <a:srgbClr val="000000"/>
            </a:solidFill>
            <a:miter lim="800000"/>
            <a:headEnd/>
            <a:tailEnd/>
          </a:ln>
          <a:effectLst>
            <a:outerShdw blurRad="127000" dir="3660000" sx="101000" sy="101000" algn="tl" rotWithShape="0">
              <a:schemeClr val="bg2">
                <a:lumMod val="50000"/>
                <a:alpha val="65000"/>
              </a:schemeClr>
            </a:outerShdw>
          </a:effectLst>
        </p:spPr>
        <p:txBody>
          <a:bodyPr wrap="square" lIns="95250" tIns="108000" rIns="95250" bIns="50800">
            <a:spAutoFit/>
          </a:bodyPr>
          <a:lstStyle/>
          <a:p>
            <a:pPr indent="168275" defTabSz="720725" eaLnBrk="0" hangingPunct="0">
              <a:lnSpc>
                <a:spcPct val="110000"/>
              </a:lnSpc>
              <a:buClr>
                <a:srgbClr val="FF0000"/>
              </a:buClr>
              <a:buSzPct val="100000"/>
              <a:tabLst>
                <a:tab pos="571500" algn="l"/>
                <a:tab pos="1855788" algn="l"/>
              </a:tabLst>
              <a:defRPr/>
            </a:pPr>
            <a:endParaRPr lang="en-US" sz="2000" i="1"/>
          </a:p>
        </p:txBody>
      </p:sp>
      <p:sp>
        <p:nvSpPr>
          <p:cNvPr id="18447" name="AutoShape 8"/>
          <p:cNvSpPr>
            <a:spLocks noChangeArrowheads="1"/>
          </p:cNvSpPr>
          <p:nvPr/>
        </p:nvSpPr>
        <p:spPr bwMode="auto">
          <a:xfrm>
            <a:off x="2859617" y="4162221"/>
            <a:ext cx="1938866" cy="551980"/>
          </a:xfrm>
          <a:prstGeom prst="roundRect">
            <a:avLst>
              <a:gd name="adj" fmla="val 16667"/>
            </a:avLst>
          </a:prstGeom>
          <a:gradFill>
            <a:gsLst>
              <a:gs pos="0">
                <a:srgbClr val="FFEFD1"/>
              </a:gs>
              <a:gs pos="64999">
                <a:srgbClr val="F0EBD5"/>
              </a:gs>
              <a:gs pos="100000">
                <a:srgbClr val="D1C39F"/>
              </a:gs>
            </a:gsLst>
            <a:lin ang="4200000" scaled="0"/>
          </a:gradFill>
          <a:ln w="12700">
            <a:solidFill>
              <a:srgbClr val="000000"/>
            </a:solidFill>
            <a:miter lim="800000"/>
            <a:headEnd/>
            <a:tailEnd/>
          </a:ln>
          <a:effectLst>
            <a:outerShdw blurRad="127000" dir="3660000" sx="101000" sy="101000" algn="tl" rotWithShape="0">
              <a:schemeClr val="bg2">
                <a:lumMod val="50000"/>
                <a:alpha val="65000"/>
              </a:schemeClr>
            </a:outerShdw>
          </a:effectLst>
        </p:spPr>
        <p:txBody>
          <a:bodyPr wrap="square" lIns="95250" tIns="108000" rIns="95250" bIns="50800">
            <a:spAutoFit/>
          </a:bodyPr>
          <a:lstStyle/>
          <a:p>
            <a:pPr indent="168275" defTabSz="720725" eaLnBrk="0" hangingPunct="0">
              <a:lnSpc>
                <a:spcPct val="110000"/>
              </a:lnSpc>
              <a:buClr>
                <a:srgbClr val="FF0000"/>
              </a:buClr>
              <a:buSzPct val="100000"/>
              <a:tabLst>
                <a:tab pos="571500" algn="l"/>
                <a:tab pos="1855788" algn="l"/>
              </a:tabLst>
              <a:defRPr/>
            </a:pPr>
            <a:endParaRPr lang="en-US" sz="2000" i="1" dirty="0"/>
          </a:p>
        </p:txBody>
      </p:sp>
      <p:sp>
        <p:nvSpPr>
          <p:cNvPr id="18448" name="AutoShape 9"/>
          <p:cNvSpPr>
            <a:spLocks noChangeArrowheads="1"/>
          </p:cNvSpPr>
          <p:nvPr/>
        </p:nvSpPr>
        <p:spPr bwMode="auto">
          <a:xfrm>
            <a:off x="4798484" y="4162221"/>
            <a:ext cx="1938866" cy="551980"/>
          </a:xfrm>
          <a:prstGeom prst="roundRect">
            <a:avLst>
              <a:gd name="adj" fmla="val 16667"/>
            </a:avLst>
          </a:prstGeom>
          <a:gradFill>
            <a:gsLst>
              <a:gs pos="0">
                <a:srgbClr val="FFEFD1"/>
              </a:gs>
              <a:gs pos="64999">
                <a:srgbClr val="F0EBD5"/>
              </a:gs>
              <a:gs pos="100000">
                <a:srgbClr val="D1C39F"/>
              </a:gs>
            </a:gsLst>
            <a:lin ang="4200000" scaled="0"/>
          </a:gradFill>
          <a:ln w="12700">
            <a:solidFill>
              <a:srgbClr val="000000"/>
            </a:solidFill>
            <a:miter lim="800000"/>
            <a:headEnd/>
            <a:tailEnd/>
          </a:ln>
          <a:effectLst>
            <a:outerShdw blurRad="127000" dir="3660000" sx="101000" sy="101000" algn="tl" rotWithShape="0">
              <a:schemeClr val="bg2">
                <a:lumMod val="50000"/>
                <a:alpha val="65000"/>
              </a:schemeClr>
            </a:outerShdw>
          </a:effectLst>
        </p:spPr>
        <p:txBody>
          <a:bodyPr wrap="square" lIns="95250" tIns="108000" rIns="95250" bIns="50800">
            <a:spAutoFit/>
          </a:bodyPr>
          <a:lstStyle/>
          <a:p>
            <a:pPr indent="168275" defTabSz="720725" eaLnBrk="0" hangingPunct="0">
              <a:lnSpc>
                <a:spcPct val="110000"/>
              </a:lnSpc>
              <a:buClr>
                <a:srgbClr val="FF0000"/>
              </a:buClr>
              <a:buSzPct val="100000"/>
              <a:tabLst>
                <a:tab pos="571500" algn="l"/>
                <a:tab pos="1855788" algn="l"/>
              </a:tabLst>
              <a:defRPr/>
            </a:pPr>
            <a:endParaRPr lang="en-US" sz="2000" i="1" dirty="0"/>
          </a:p>
        </p:txBody>
      </p:sp>
      <p:sp>
        <p:nvSpPr>
          <p:cNvPr id="18449" name="AutoShape 10"/>
          <p:cNvSpPr>
            <a:spLocks noChangeArrowheads="1"/>
          </p:cNvSpPr>
          <p:nvPr/>
        </p:nvSpPr>
        <p:spPr bwMode="auto">
          <a:xfrm>
            <a:off x="6737351" y="4162221"/>
            <a:ext cx="1938866" cy="551980"/>
          </a:xfrm>
          <a:prstGeom prst="roundRect">
            <a:avLst>
              <a:gd name="adj" fmla="val 16667"/>
            </a:avLst>
          </a:prstGeom>
          <a:gradFill>
            <a:gsLst>
              <a:gs pos="0">
                <a:srgbClr val="FFEFD1"/>
              </a:gs>
              <a:gs pos="64999">
                <a:srgbClr val="F0EBD5"/>
              </a:gs>
              <a:gs pos="100000">
                <a:srgbClr val="D1C39F"/>
              </a:gs>
            </a:gsLst>
            <a:lin ang="4200000" scaled="0"/>
          </a:gradFill>
          <a:ln w="12700">
            <a:solidFill>
              <a:srgbClr val="000000"/>
            </a:solidFill>
            <a:miter lim="800000"/>
            <a:headEnd/>
            <a:tailEnd/>
          </a:ln>
          <a:effectLst>
            <a:outerShdw blurRad="127000" dir="3660000" sx="101000" sy="101000" algn="tl" rotWithShape="0">
              <a:schemeClr val="bg2">
                <a:lumMod val="50000"/>
                <a:alpha val="65000"/>
              </a:schemeClr>
            </a:outerShdw>
          </a:effectLst>
        </p:spPr>
        <p:txBody>
          <a:bodyPr wrap="square" lIns="95250" tIns="108000" rIns="95250" bIns="50800">
            <a:spAutoFit/>
          </a:bodyPr>
          <a:lstStyle/>
          <a:p>
            <a:pPr indent="168275" defTabSz="720725" eaLnBrk="0" hangingPunct="0">
              <a:lnSpc>
                <a:spcPct val="110000"/>
              </a:lnSpc>
              <a:buClr>
                <a:srgbClr val="FF0000"/>
              </a:buClr>
              <a:buSzPct val="100000"/>
              <a:tabLst>
                <a:tab pos="571500" algn="l"/>
                <a:tab pos="1855788" algn="l"/>
              </a:tabLst>
              <a:defRPr/>
            </a:pPr>
            <a:endParaRPr lang="en-US" sz="2000" i="1" dirty="0"/>
          </a:p>
        </p:txBody>
      </p:sp>
      <p:sp>
        <p:nvSpPr>
          <p:cNvPr id="18450" name="Text Box 12"/>
          <p:cNvSpPr txBox="1">
            <a:spLocks noChangeArrowheads="1"/>
          </p:cNvSpPr>
          <p:nvPr/>
        </p:nvSpPr>
        <p:spPr bwMode="auto">
          <a:xfrm>
            <a:off x="6762750" y="4340022"/>
            <a:ext cx="1839385" cy="329963"/>
          </a:xfrm>
          <a:prstGeom prst="rect">
            <a:avLst/>
          </a:prstGeom>
          <a:noFill/>
          <a:ln w="9525">
            <a:noFill/>
            <a:round/>
            <a:headEnd/>
            <a:tailEnd/>
          </a:ln>
        </p:spPr>
        <p:txBody>
          <a:bodyPr lIns="90000" tIns="46800" rIns="90000" bIns="46800">
            <a:spAutoFit/>
          </a:bodyPr>
          <a:lstStyle/>
          <a:p>
            <a:pPr algn="ctr" defTabSz="449263">
              <a:lnSpc>
                <a:spcPct val="80000"/>
              </a:lnSpc>
              <a:spcBef>
                <a:spcPts val="1100"/>
              </a:spcBef>
              <a:buClr>
                <a:srgbClr val="000000"/>
              </a:buClr>
              <a:buSzPct val="75000"/>
              <a:buFont typeface="Lucida Sans Unicode"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800" b="1" dirty="0">
                <a:solidFill>
                  <a:srgbClr val="004F9F"/>
                </a:solidFill>
                <a:latin typeface="Lucida Sans Unicode" pitchFamily="34" charset="0"/>
              </a:rPr>
              <a:t>Windows</a:t>
            </a:r>
          </a:p>
        </p:txBody>
      </p:sp>
      <p:sp>
        <p:nvSpPr>
          <p:cNvPr id="18451" name="Text Box 13"/>
          <p:cNvSpPr txBox="1">
            <a:spLocks noChangeArrowheads="1"/>
          </p:cNvSpPr>
          <p:nvPr/>
        </p:nvSpPr>
        <p:spPr bwMode="auto">
          <a:xfrm>
            <a:off x="2956984" y="4314621"/>
            <a:ext cx="1646767" cy="368300"/>
          </a:xfrm>
          <a:prstGeom prst="rect">
            <a:avLst/>
          </a:prstGeom>
          <a:noFill/>
          <a:ln w="9525">
            <a:noFill/>
            <a:round/>
            <a:headEnd/>
            <a:tailEnd/>
          </a:ln>
        </p:spPr>
        <p:txBody>
          <a:bodyPr lIns="90000" tIns="46800" rIns="90000" bIns="46800">
            <a:spAutoFit/>
          </a:bodyPr>
          <a:lstStyle/>
          <a:p>
            <a:pPr algn="ctr" defTabSz="449263">
              <a:spcBef>
                <a:spcPts val="1100"/>
              </a:spcBef>
              <a:buClr>
                <a:srgbClr val="000000"/>
              </a:buClr>
              <a:buSzPct val="75000"/>
              <a:buFont typeface="Lucida Sans Unicode"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800" b="1" dirty="0">
                <a:solidFill>
                  <a:srgbClr val="004F9F"/>
                </a:solidFill>
                <a:latin typeface="Lucida Sans Unicode" pitchFamily="34" charset="0"/>
              </a:rPr>
              <a:t>Linux</a:t>
            </a:r>
          </a:p>
        </p:txBody>
      </p:sp>
      <p:sp>
        <p:nvSpPr>
          <p:cNvPr id="18452" name="Text Box 14"/>
          <p:cNvSpPr txBox="1">
            <a:spLocks noChangeArrowheads="1"/>
          </p:cNvSpPr>
          <p:nvPr/>
        </p:nvSpPr>
        <p:spPr bwMode="auto">
          <a:xfrm>
            <a:off x="4897967" y="4314621"/>
            <a:ext cx="1744133" cy="368300"/>
          </a:xfrm>
          <a:prstGeom prst="rect">
            <a:avLst/>
          </a:prstGeom>
          <a:noFill/>
          <a:ln w="9525">
            <a:noFill/>
            <a:round/>
            <a:headEnd/>
            <a:tailEnd/>
          </a:ln>
        </p:spPr>
        <p:txBody>
          <a:bodyPr lIns="90000" tIns="46800" rIns="90000" bIns="46800">
            <a:spAutoFit/>
          </a:bodyPr>
          <a:lstStyle/>
          <a:p>
            <a:pPr algn="ctr" defTabSz="449263">
              <a:spcBef>
                <a:spcPts val="1100"/>
              </a:spcBef>
              <a:buClr>
                <a:srgbClr val="000000"/>
              </a:buClr>
              <a:buSzPct val="75000"/>
              <a:buFont typeface="Lucida Sans Unicode"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800" b="1" dirty="0">
                <a:solidFill>
                  <a:srgbClr val="004F9F"/>
                </a:solidFill>
                <a:latin typeface="Lucida Sans Unicode" pitchFamily="34" charset="0"/>
              </a:rPr>
              <a:t>UNIX</a:t>
            </a:r>
          </a:p>
        </p:txBody>
      </p:sp>
      <p:sp>
        <p:nvSpPr>
          <p:cNvPr id="18453" name="Text Box 15"/>
          <p:cNvSpPr txBox="1">
            <a:spLocks noChangeArrowheads="1"/>
          </p:cNvSpPr>
          <p:nvPr/>
        </p:nvSpPr>
        <p:spPr bwMode="auto">
          <a:xfrm>
            <a:off x="912284" y="4327323"/>
            <a:ext cx="1938866" cy="371513"/>
          </a:xfrm>
          <a:prstGeom prst="rect">
            <a:avLst/>
          </a:prstGeom>
          <a:noFill/>
          <a:ln w="9525">
            <a:noFill/>
            <a:round/>
            <a:headEnd/>
            <a:tailEnd/>
          </a:ln>
        </p:spPr>
        <p:txBody>
          <a:bodyPr lIns="90000" tIns="46800" rIns="90000" bIns="46800">
            <a:spAutoFit/>
          </a:bodyPr>
          <a:lstStyle/>
          <a:p>
            <a:pPr algn="ctr" defTabSz="449263">
              <a:spcBef>
                <a:spcPts val="1100"/>
              </a:spcBef>
              <a:buClr>
                <a:srgbClr val="000000"/>
              </a:buClr>
              <a:buSzPct val="75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800" b="1" dirty="0">
                <a:solidFill>
                  <a:srgbClr val="004F9F"/>
                </a:solidFill>
                <a:latin typeface="Lucida Sans Unicode" pitchFamily="34" charset="0"/>
              </a:rPr>
              <a:t>Mac</a:t>
            </a:r>
            <a:r>
              <a:rPr lang="en-GB" sz="1800" dirty="0">
                <a:solidFill>
                  <a:srgbClr val="000066"/>
                </a:solidFill>
                <a:latin typeface="Lucida Sans Unicode" pitchFamily="34" charset="0"/>
              </a:rPr>
              <a:t> </a:t>
            </a:r>
            <a:r>
              <a:rPr lang="en-GB" sz="1800" b="1" dirty="0">
                <a:solidFill>
                  <a:srgbClr val="004F9F"/>
                </a:solidFill>
                <a:latin typeface="Lucida Sans Unicode" pitchFamily="34" charset="0"/>
              </a:rPr>
              <a:t>OS</a:t>
            </a:r>
          </a:p>
        </p:txBody>
      </p:sp>
      <p:sp>
        <p:nvSpPr>
          <p:cNvPr id="18454" name="AutoShape 17"/>
          <p:cNvSpPr>
            <a:spLocks noChangeArrowheads="1"/>
          </p:cNvSpPr>
          <p:nvPr/>
        </p:nvSpPr>
        <p:spPr bwMode="auto">
          <a:xfrm>
            <a:off x="922869" y="5306809"/>
            <a:ext cx="7751233" cy="533400"/>
          </a:xfrm>
          <a:prstGeom prst="roundRect">
            <a:avLst>
              <a:gd name="adj" fmla="val 16667"/>
            </a:avLst>
          </a:prstGeom>
          <a:gradFill rotWithShape="1">
            <a:gsLst>
              <a:gs pos="0">
                <a:schemeClr val="accent3">
                  <a:lumMod val="40000"/>
                  <a:lumOff val="60000"/>
                </a:schemeClr>
              </a:gs>
              <a:gs pos="53000">
                <a:srgbClr val="D4DEFF"/>
              </a:gs>
              <a:gs pos="83000">
                <a:srgbClr val="D4DEFF"/>
              </a:gs>
              <a:gs pos="100000">
                <a:srgbClr val="96AB94"/>
              </a:gs>
            </a:gsLst>
            <a:lin ang="5400000" scaled="0"/>
          </a:gradFill>
          <a:ln w="9525" algn="ctr">
            <a:solidFill>
              <a:srgbClr val="808080"/>
            </a:solidFill>
            <a:round/>
            <a:headEnd/>
            <a:tailEnd/>
          </a:ln>
          <a:effectLst/>
        </p:spPr>
        <p:txBody>
          <a:bodyPr wrap="none" anchor="ctr"/>
          <a:lstStyle/>
          <a:p>
            <a:pPr algn="ctr">
              <a:buClr>
                <a:srgbClr val="FF0000"/>
              </a:buClr>
              <a:buSzPct val="100000"/>
              <a:tabLst>
                <a:tab pos="2152650" algn="l"/>
              </a:tabLst>
            </a:pPr>
            <a:r>
              <a:rPr lang="en-GB" sz="2000">
                <a:solidFill>
                  <a:srgbClr val="0000C8"/>
                </a:solidFill>
              </a:rPr>
              <a:t>Host operating system</a:t>
            </a:r>
            <a:endParaRPr lang="en-US" sz="2000">
              <a:solidFill>
                <a:srgbClr val="0000C8"/>
              </a:solidFill>
            </a:endParaRPr>
          </a:p>
        </p:txBody>
      </p:sp>
      <p:sp>
        <p:nvSpPr>
          <p:cNvPr id="18455" name="AutoShape 17"/>
          <p:cNvSpPr>
            <a:spLocks noChangeArrowheads="1"/>
          </p:cNvSpPr>
          <p:nvPr/>
        </p:nvSpPr>
        <p:spPr bwMode="auto">
          <a:xfrm>
            <a:off x="922869" y="4773409"/>
            <a:ext cx="7751233" cy="533400"/>
          </a:xfrm>
          <a:prstGeom prst="roundRect">
            <a:avLst>
              <a:gd name="adj" fmla="val 16667"/>
            </a:avLst>
          </a:prstGeom>
          <a:gradFill rotWithShape="1">
            <a:gsLst>
              <a:gs pos="0">
                <a:schemeClr val="accent3">
                  <a:lumMod val="40000"/>
                  <a:lumOff val="60000"/>
                </a:schemeClr>
              </a:gs>
              <a:gs pos="53000">
                <a:srgbClr val="D4DEFF"/>
              </a:gs>
              <a:gs pos="83000">
                <a:srgbClr val="D4DEFF"/>
              </a:gs>
              <a:gs pos="100000">
                <a:srgbClr val="96AB94"/>
              </a:gs>
            </a:gsLst>
            <a:lin ang="5400000" scaled="0"/>
          </a:gradFill>
          <a:ln w="9525" algn="ctr">
            <a:solidFill>
              <a:srgbClr val="808080"/>
            </a:solidFill>
            <a:round/>
            <a:headEnd/>
            <a:tailEnd/>
          </a:ln>
          <a:effectLst/>
        </p:spPr>
        <p:txBody>
          <a:bodyPr wrap="none" anchor="ctr"/>
          <a:lstStyle/>
          <a:p>
            <a:pPr algn="ctr">
              <a:buClr>
                <a:srgbClr val="FF0000"/>
              </a:buClr>
              <a:buSzPct val="100000"/>
              <a:buFont typeface="Arial" charset="0"/>
              <a:buNone/>
              <a:tabLst>
                <a:tab pos="2152650" algn="l"/>
              </a:tabLst>
            </a:pPr>
            <a:r>
              <a:rPr lang="en-GB" sz="2000">
                <a:solidFill>
                  <a:srgbClr val="0000C8"/>
                </a:solidFill>
              </a:rPr>
              <a:t>Hypervisor layer</a:t>
            </a:r>
            <a:endParaRPr lang="en-US" sz="2000">
              <a:solidFill>
                <a:srgbClr val="0000C8"/>
              </a:solidFill>
            </a:endParaRPr>
          </a:p>
        </p:txBody>
      </p:sp>
      <p:sp>
        <p:nvSpPr>
          <p:cNvPr id="18456" name="AutoShape 17"/>
          <p:cNvSpPr>
            <a:spLocks noChangeArrowheads="1"/>
          </p:cNvSpPr>
          <p:nvPr/>
        </p:nvSpPr>
        <p:spPr bwMode="auto">
          <a:xfrm>
            <a:off x="922869" y="5840209"/>
            <a:ext cx="7751233" cy="533400"/>
          </a:xfrm>
          <a:prstGeom prst="roundRect">
            <a:avLst>
              <a:gd name="adj" fmla="val 16667"/>
            </a:avLst>
          </a:prstGeom>
          <a:gradFill rotWithShape="1">
            <a:gsLst>
              <a:gs pos="0">
                <a:srgbClr val="FFEFD1"/>
              </a:gs>
              <a:gs pos="64999">
                <a:srgbClr val="F0EBD5"/>
              </a:gs>
              <a:gs pos="100000">
                <a:srgbClr val="D1C39F"/>
              </a:gs>
            </a:gsLst>
            <a:lin ang="5400000" scaled="0"/>
          </a:gradFill>
          <a:ln w="9525" algn="ctr">
            <a:solidFill>
              <a:srgbClr val="808080"/>
            </a:solidFill>
            <a:round/>
            <a:headEnd/>
            <a:tailEnd/>
          </a:ln>
          <a:effectLst/>
        </p:spPr>
        <p:txBody>
          <a:bodyPr wrap="none" anchor="ctr"/>
          <a:lstStyle/>
          <a:p>
            <a:pPr algn="ctr">
              <a:buClr>
                <a:srgbClr val="FF0000"/>
              </a:buClr>
              <a:buSzPct val="100000"/>
              <a:tabLst>
                <a:tab pos="2152650" algn="l"/>
              </a:tabLst>
            </a:pPr>
            <a:r>
              <a:rPr lang="en-GB" sz="2000" dirty="0">
                <a:solidFill>
                  <a:srgbClr val="0000C8"/>
                </a:solidFill>
              </a:rPr>
              <a:t>Hardware</a:t>
            </a:r>
            <a:endParaRPr lang="en-US" sz="2000" dirty="0">
              <a:solidFill>
                <a:srgbClr val="0000C8"/>
              </a:solidFill>
            </a:endParaRPr>
          </a:p>
        </p:txBody>
      </p:sp>
      <p:sp>
        <p:nvSpPr>
          <p:cNvPr id="37" name="TextBox 36"/>
          <p:cNvSpPr txBox="1"/>
          <p:nvPr/>
        </p:nvSpPr>
        <p:spPr>
          <a:xfrm>
            <a:off x="8666692" y="1891517"/>
            <a:ext cx="3335867" cy="1669688"/>
          </a:xfrm>
          <a:prstGeom prst="rect">
            <a:avLst/>
          </a:prstGeom>
          <a:noFill/>
        </p:spPr>
        <p:txBody>
          <a:bodyPr>
            <a:spAutoFit/>
          </a:bodyPr>
          <a:lstStyle/>
          <a:p>
            <a:pPr algn="ctr">
              <a:spcBef>
                <a:spcPts val="600"/>
              </a:spcBef>
              <a:spcAft>
                <a:spcPts val="300"/>
              </a:spcAft>
              <a:defRPr/>
            </a:pPr>
            <a:r>
              <a:rPr lang="en-GB" sz="2000" dirty="0">
                <a:solidFill>
                  <a:srgbClr val="0000C8"/>
                </a:solidFill>
              </a:rPr>
              <a:t>VMware ESX Server</a:t>
            </a:r>
          </a:p>
          <a:p>
            <a:pPr algn="ctr">
              <a:spcBef>
                <a:spcPts val="600"/>
              </a:spcBef>
              <a:spcAft>
                <a:spcPts val="300"/>
              </a:spcAft>
              <a:defRPr/>
            </a:pPr>
            <a:r>
              <a:rPr lang="en-GB" sz="2000" dirty="0">
                <a:solidFill>
                  <a:srgbClr val="0000C8"/>
                </a:solidFill>
              </a:rPr>
              <a:t>Citrix </a:t>
            </a:r>
            <a:r>
              <a:rPr lang="en-GB" sz="2000" dirty="0" err="1">
                <a:solidFill>
                  <a:srgbClr val="0000C8"/>
                </a:solidFill>
              </a:rPr>
              <a:t>XenServer</a:t>
            </a:r>
            <a:endParaRPr lang="en-GB" sz="2000" dirty="0">
              <a:solidFill>
                <a:srgbClr val="0000C8"/>
              </a:solidFill>
            </a:endParaRPr>
          </a:p>
          <a:p>
            <a:pPr algn="ctr">
              <a:spcBef>
                <a:spcPts val="600"/>
              </a:spcBef>
              <a:spcAft>
                <a:spcPts val="300"/>
              </a:spcAft>
              <a:defRPr/>
            </a:pPr>
            <a:r>
              <a:rPr lang="en-GB" sz="2000" b="1" dirty="0">
                <a:solidFill>
                  <a:schemeClr val="accent6">
                    <a:lumMod val="50000"/>
                  </a:schemeClr>
                </a:solidFill>
              </a:rPr>
              <a:t>Linux KVM</a:t>
            </a:r>
          </a:p>
          <a:p>
            <a:pPr algn="ctr">
              <a:spcBef>
                <a:spcPts val="600"/>
              </a:spcBef>
              <a:spcAft>
                <a:spcPts val="300"/>
              </a:spcAft>
              <a:defRPr/>
            </a:pPr>
            <a:r>
              <a:rPr lang="en-GB" sz="2000" dirty="0">
                <a:solidFill>
                  <a:srgbClr val="0000C8"/>
                </a:solidFill>
              </a:rPr>
              <a:t>Microsoft Hyper-V</a:t>
            </a:r>
          </a:p>
        </p:txBody>
      </p:sp>
      <p:sp>
        <p:nvSpPr>
          <p:cNvPr id="38" name="TextBox 37"/>
          <p:cNvSpPr txBox="1"/>
          <p:nvPr/>
        </p:nvSpPr>
        <p:spPr>
          <a:xfrm>
            <a:off x="8666692" y="4348567"/>
            <a:ext cx="3335867" cy="1669688"/>
          </a:xfrm>
          <a:prstGeom prst="rect">
            <a:avLst/>
          </a:prstGeom>
          <a:noFill/>
        </p:spPr>
        <p:txBody>
          <a:bodyPr>
            <a:spAutoFit/>
          </a:bodyPr>
          <a:lstStyle/>
          <a:p>
            <a:pPr algn="ctr">
              <a:spcBef>
                <a:spcPts val="600"/>
              </a:spcBef>
              <a:spcAft>
                <a:spcPts val="300"/>
              </a:spcAft>
              <a:defRPr/>
            </a:pPr>
            <a:r>
              <a:rPr lang="en-GB" sz="2000" dirty="0">
                <a:solidFill>
                  <a:srgbClr val="0000C8"/>
                </a:solidFill>
              </a:rPr>
              <a:t>VMware</a:t>
            </a:r>
            <a:r>
              <a:rPr lang="en-GB" sz="1800" b="1" dirty="0">
                <a:solidFill>
                  <a:srgbClr val="C80000"/>
                </a:solidFill>
              </a:rPr>
              <a:t> </a:t>
            </a:r>
            <a:r>
              <a:rPr lang="en-GB" sz="2000" dirty="0">
                <a:solidFill>
                  <a:srgbClr val="0000C8"/>
                </a:solidFill>
              </a:rPr>
              <a:t>Workstation</a:t>
            </a:r>
          </a:p>
          <a:p>
            <a:pPr algn="ctr">
              <a:spcBef>
                <a:spcPts val="600"/>
              </a:spcBef>
              <a:spcAft>
                <a:spcPts val="300"/>
              </a:spcAft>
              <a:defRPr/>
            </a:pPr>
            <a:r>
              <a:rPr lang="en-GB" sz="2000" b="1" dirty="0">
                <a:solidFill>
                  <a:schemeClr val="accent6">
                    <a:lumMod val="50000"/>
                  </a:schemeClr>
                </a:solidFill>
              </a:rPr>
              <a:t>Oracle </a:t>
            </a:r>
            <a:r>
              <a:rPr lang="en-GB" sz="2000" b="1" dirty="0" err="1">
                <a:solidFill>
                  <a:schemeClr val="accent6">
                    <a:lumMod val="50000"/>
                  </a:schemeClr>
                </a:solidFill>
              </a:rPr>
              <a:t>VirtualBox</a:t>
            </a:r>
            <a:endParaRPr lang="en-GB" sz="2000" b="1" dirty="0">
              <a:solidFill>
                <a:schemeClr val="accent6">
                  <a:lumMod val="50000"/>
                </a:schemeClr>
              </a:solidFill>
            </a:endParaRPr>
          </a:p>
          <a:p>
            <a:pPr algn="ctr">
              <a:spcBef>
                <a:spcPts val="600"/>
              </a:spcBef>
              <a:spcAft>
                <a:spcPts val="300"/>
              </a:spcAft>
              <a:defRPr/>
            </a:pPr>
            <a:r>
              <a:rPr lang="en-GB" sz="2000" b="1" dirty="0">
                <a:solidFill>
                  <a:schemeClr val="accent6">
                    <a:lumMod val="50000"/>
                  </a:schemeClr>
                </a:solidFill>
              </a:rPr>
              <a:t>Linux QEMU</a:t>
            </a:r>
          </a:p>
          <a:p>
            <a:pPr algn="ctr">
              <a:spcBef>
                <a:spcPts val="600"/>
              </a:spcBef>
              <a:spcAft>
                <a:spcPts val="300"/>
              </a:spcAft>
              <a:defRPr/>
            </a:pPr>
            <a:r>
              <a:rPr lang="en-GB" sz="2000" dirty="0">
                <a:solidFill>
                  <a:srgbClr val="0000C8"/>
                </a:solidFill>
              </a:rPr>
              <a:t>Microsoft Virtual PC</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sz="quarter" idx="15"/>
          </p:nvPr>
        </p:nvSpPr>
        <p:spPr/>
        <p:txBody>
          <a:bodyPr/>
          <a:lstStyle/>
          <a:p>
            <a:r>
              <a:rPr lang="en-GB" dirty="0"/>
              <a:t>Linux in the marketplace</a:t>
            </a:r>
          </a:p>
          <a:p>
            <a:pPr lvl="1"/>
            <a:r>
              <a:rPr lang="en-GB" dirty="0"/>
              <a:t>Its origins are in UNIX</a:t>
            </a:r>
          </a:p>
          <a:p>
            <a:pPr lvl="1"/>
            <a:r>
              <a:rPr lang="en-GB" dirty="0"/>
              <a:t>Developed and owned by Linus Torvalds</a:t>
            </a:r>
          </a:p>
          <a:p>
            <a:pPr lvl="1"/>
            <a:r>
              <a:rPr lang="en-GB" dirty="0"/>
              <a:t>Subject to GNU GPL - open source</a:t>
            </a:r>
          </a:p>
        </p:txBody>
      </p:sp>
      <p:sp>
        <p:nvSpPr>
          <p:cNvPr id="3" name="Content Placeholder 2"/>
          <p:cNvSpPr>
            <a:spLocks noGrp="1"/>
          </p:cNvSpPr>
          <p:nvPr>
            <p:ph sz="quarter" idx="16"/>
          </p:nvPr>
        </p:nvSpPr>
        <p:spPr/>
        <p:txBody>
          <a:bodyPr/>
          <a:lstStyle/>
          <a:p>
            <a:r>
              <a:rPr lang="en-GB" dirty="0"/>
              <a:t>Linux purpose</a:t>
            </a:r>
          </a:p>
          <a:p>
            <a:pPr lvl="1"/>
            <a:r>
              <a:rPr lang="en-GB" dirty="0"/>
              <a:t>Originally used as a server</a:t>
            </a:r>
          </a:p>
          <a:p>
            <a:pPr lvl="1"/>
            <a:r>
              <a:rPr lang="en-GB" dirty="0"/>
              <a:t>Now equally good on the desktop</a:t>
            </a:r>
          </a:p>
          <a:p>
            <a:pPr lvl="1"/>
            <a:r>
              <a:rPr lang="en-GB" dirty="0"/>
              <a:t>Well suited for virtualised environments</a:t>
            </a:r>
          </a:p>
          <a:p>
            <a:pPr lvl="1"/>
            <a:r>
              <a:rPr lang="en-GB" dirty="0"/>
              <a:t>Big presence in cloud, mobile and software development houses</a:t>
            </a:r>
          </a:p>
          <a:p>
            <a:endParaRPr lang="en-GB" dirty="0"/>
          </a:p>
        </p:txBody>
      </p:sp>
      <p:sp>
        <p:nvSpPr>
          <p:cNvPr id="19459" name="Rectangle 10"/>
          <p:cNvSpPr>
            <a:spLocks noGrp="1" noChangeArrowheads="1"/>
          </p:cNvSpPr>
          <p:nvPr>
            <p:ph type="title"/>
          </p:nvPr>
        </p:nvSpPr>
        <p:spPr/>
        <p:txBody>
          <a:bodyPr>
            <a:normAutofit/>
          </a:bodyPr>
          <a:lstStyle/>
          <a:p>
            <a:r>
              <a:rPr lang="en-US"/>
              <a:t>Summary</a:t>
            </a:r>
          </a:p>
        </p:txBody>
      </p:sp>
      <p:grpSp>
        <p:nvGrpSpPr>
          <p:cNvPr id="2" name="Group 13"/>
          <p:cNvGrpSpPr/>
          <p:nvPr/>
        </p:nvGrpSpPr>
        <p:grpSpPr>
          <a:xfrm>
            <a:off x="10587790" y="4965440"/>
            <a:ext cx="1099386" cy="1041195"/>
            <a:chOff x="4831556" y="5521337"/>
            <a:chExt cx="1066114" cy="1041195"/>
          </a:xfrm>
        </p:grpSpPr>
        <p:pic>
          <p:nvPicPr>
            <p:cNvPr id="5" name="Picture 4"/>
            <p:cNvPicPr>
              <a:picLocks noChangeAspect="1" noChangeArrowheads="1"/>
            </p:cNvPicPr>
            <p:nvPr/>
          </p:nvPicPr>
          <p:blipFill>
            <a:blip r:embed="rId3" cstate="print"/>
            <a:srcRect/>
            <a:stretch>
              <a:fillRect/>
            </a:stretch>
          </p:blipFill>
          <p:spPr bwMode="auto">
            <a:xfrm>
              <a:off x="4831556" y="5521337"/>
              <a:ext cx="1066114" cy="1041195"/>
            </a:xfrm>
            <a:prstGeom prst="rect">
              <a:avLst/>
            </a:prstGeom>
            <a:noFill/>
            <a:ln w="9525">
              <a:noFill/>
              <a:round/>
              <a:headEnd/>
              <a:tailEnd/>
            </a:ln>
          </p:spPr>
        </p:pic>
        <p:sp>
          <p:nvSpPr>
            <p:cNvPr id="6" name="TextBox 5"/>
            <p:cNvSpPr txBox="1"/>
            <p:nvPr/>
          </p:nvSpPr>
          <p:spPr>
            <a:xfrm>
              <a:off x="5158854" y="5977719"/>
              <a:ext cx="368489" cy="409433"/>
            </a:xfrm>
            <a:prstGeom prst="rect">
              <a:avLst/>
            </a:prstGeom>
            <a:noFill/>
          </p:spPr>
          <p:txBody>
            <a:bodyPr wrap="square" lIns="0" tIns="0" rIns="0" bIns="0" rtlCol="0" anchor="ctr" anchorCtr="1">
              <a:noAutofit/>
            </a:bodyPr>
            <a:lstStyle/>
            <a:p>
              <a:pPr marL="288925" lvl="0" indent="-288925" eaLnBrk="0" hangingPunct="0">
                <a:lnSpc>
                  <a:spcPct val="120000"/>
                </a:lnSpc>
                <a:spcBef>
                  <a:spcPct val="60000"/>
                </a:spcBef>
                <a:buClr>
                  <a:srgbClr val="AAAAAA"/>
                </a:buClr>
              </a:pPr>
              <a:r>
                <a:rPr lang="en-GB" sz="2000" b="1" kern="0" dirty="0">
                  <a:solidFill>
                    <a:srgbClr val="005AA9"/>
                  </a:solidFill>
                  <a:latin typeface="Verdana" pitchFamily="34" charset="0"/>
                  <a:ea typeface="Verdana" pitchFamily="34" charset="0"/>
                  <a:cs typeface="Verdana" pitchFamily="34" charset="0"/>
                </a:rPr>
                <a:t>∑</a:t>
              </a:r>
              <a:endParaRPr lang="en-GB" sz="900" dirty="0">
                <a:solidFill>
                  <a:srgbClr val="005AA9"/>
                </a:solidFill>
              </a:endParaRPr>
            </a:p>
          </p:txBody>
        </p:sp>
      </p:gr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987732"/>
            <a:ext cx="10364400" cy="1821530"/>
          </a:xfrm>
        </p:spPr>
        <p:txBody>
          <a:bodyPr/>
          <a:lstStyle/>
          <a:p>
            <a:r>
              <a:rPr lang="en-GB" dirty="0"/>
              <a:t>Thank you</a:t>
            </a:r>
          </a:p>
        </p:txBody>
      </p:sp>
      <p:sp>
        <p:nvSpPr>
          <p:cNvPr id="3" name="Subtitle 2"/>
          <p:cNvSpPr>
            <a:spLocks noGrp="1"/>
          </p:cNvSpPr>
          <p:nvPr>
            <p:ph type="subTitle" idx="1"/>
          </p:nvPr>
        </p:nvSpPr>
        <p:spPr>
          <a:xfrm>
            <a:off x="914400" y="3129367"/>
            <a:ext cx="10364400" cy="439200"/>
          </a:xfrm>
        </p:spPr>
        <p:txBody>
          <a:bodyPr/>
          <a:lstStyle/>
          <a:p>
            <a:pPr lvl="0"/>
            <a:r>
              <a:rPr lang="en-GB" dirty="0"/>
              <a:t>QA hopes you enjoyed your course, </a:t>
            </a:r>
          </a:p>
          <a:p>
            <a:pPr lvl="0"/>
            <a:r>
              <a:rPr lang="en-GB" dirty="0"/>
              <a:t>as much as we enjoyed teaching you.</a:t>
            </a:r>
          </a:p>
        </p:txBody>
      </p:sp>
    </p:spTree>
    <p:extLst>
      <p:ext uri="{BB962C8B-B14F-4D97-AF65-F5344CB8AC3E}">
        <p14:creationId xmlns:p14="http://schemas.microsoft.com/office/powerpoint/2010/main" val="4012029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a:bodyPr>
          <a:lstStyle/>
          <a:p>
            <a:r>
              <a:rPr lang="en-US" dirty="0"/>
              <a:t>Contents</a:t>
            </a:r>
          </a:p>
        </p:txBody>
      </p:sp>
      <p:sp>
        <p:nvSpPr>
          <p:cNvPr id="4099" name="Rectangle 3"/>
          <p:cNvSpPr>
            <a:spLocks noGrp="1" noChangeArrowheads="1"/>
          </p:cNvSpPr>
          <p:nvPr>
            <p:ph type="body" idx="1"/>
          </p:nvPr>
        </p:nvSpPr>
        <p:spPr/>
        <p:txBody>
          <a:bodyPr/>
          <a:lstStyle/>
          <a:p>
            <a:r>
              <a:rPr lang="en-GB" dirty="0"/>
              <a:t>What is a computer</a:t>
            </a:r>
          </a:p>
          <a:p>
            <a:pPr lvl="1"/>
            <a:r>
              <a:rPr lang="en-GB" dirty="0"/>
              <a:t>Hardware overview</a:t>
            </a:r>
          </a:p>
          <a:p>
            <a:pPr lvl="1"/>
            <a:r>
              <a:rPr lang="en-GB" dirty="0"/>
              <a:t>Choice of operating systems</a:t>
            </a:r>
          </a:p>
          <a:p>
            <a:r>
              <a:rPr lang="en-GB" dirty="0"/>
              <a:t>Linux origins </a:t>
            </a:r>
          </a:p>
          <a:p>
            <a:pPr lvl="1"/>
            <a:r>
              <a:rPr lang="en-GB" dirty="0"/>
              <a:t>Standards and purpose</a:t>
            </a:r>
          </a:p>
          <a:p>
            <a:r>
              <a:rPr lang="en-GB" dirty="0"/>
              <a:t>Linux distributions</a:t>
            </a:r>
          </a:p>
          <a:p>
            <a:pPr lvl="1"/>
            <a:endParaRPr lang="en-GB" dirty="0"/>
          </a:p>
          <a:p>
            <a:pPr lvl="1"/>
            <a:endParaRPr lang="en-GB" dirty="0"/>
          </a:p>
          <a:p>
            <a:pPr lvl="1"/>
            <a:endParaRPr lang="en-GB" dirty="0"/>
          </a:p>
        </p:txBody>
      </p:sp>
      <p:pic>
        <p:nvPicPr>
          <p:cNvPr id="7" name="Picture 2"/>
          <p:cNvPicPr>
            <a:picLocks noChangeAspect="1" noChangeArrowheads="1"/>
          </p:cNvPicPr>
          <p:nvPr/>
        </p:nvPicPr>
        <p:blipFill>
          <a:blip r:embed="rId3" cstate="print"/>
          <a:srcRect/>
          <a:stretch>
            <a:fillRect/>
          </a:stretch>
        </p:blipFill>
        <p:spPr bwMode="auto">
          <a:xfrm>
            <a:off x="5472113" y="1011251"/>
            <a:ext cx="3572105" cy="4411550"/>
          </a:xfrm>
          <a:prstGeom prst="rect">
            <a:avLst/>
          </a:prstGeom>
          <a:noFill/>
          <a:ln w="9525">
            <a:solidFill>
              <a:schemeClr val="accent1"/>
            </a:solidFill>
            <a:miter lim="800000"/>
            <a:headEnd/>
            <a:tailEnd/>
          </a:ln>
          <a:effectLst>
            <a:innerShdw blurRad="63500" dist="50800" dir="2700000">
              <a:prstClr val="black">
                <a:alpha val="50000"/>
              </a:prstClr>
            </a:inn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5"/>
          </p:nvPr>
        </p:nvSpPr>
        <p:spPr/>
        <p:txBody>
          <a:bodyPr/>
          <a:lstStyle/>
          <a:p>
            <a:pPr>
              <a:spcBef>
                <a:spcPts val="600"/>
              </a:spcBef>
              <a:spcAft>
                <a:spcPts val="600"/>
              </a:spcAft>
            </a:pPr>
            <a:r>
              <a:rPr lang="en-GB" dirty="0"/>
              <a:t>Microsoft Windows </a:t>
            </a:r>
          </a:p>
          <a:p>
            <a:pPr lvl="1">
              <a:spcBef>
                <a:spcPts val="600"/>
              </a:spcBef>
              <a:spcAft>
                <a:spcPts val="600"/>
              </a:spcAft>
            </a:pPr>
            <a:r>
              <a:rPr lang="en-GB" dirty="0"/>
              <a:t>Windows 7, 8, 10</a:t>
            </a:r>
          </a:p>
          <a:p>
            <a:pPr lvl="1">
              <a:spcBef>
                <a:spcPts val="600"/>
              </a:spcBef>
              <a:spcAft>
                <a:spcPts val="600"/>
              </a:spcAft>
            </a:pPr>
            <a:r>
              <a:rPr lang="en-GB" dirty="0"/>
              <a:t>Windows Server(s)</a:t>
            </a:r>
          </a:p>
          <a:p>
            <a:pPr>
              <a:spcBef>
                <a:spcPts val="600"/>
              </a:spcBef>
              <a:spcAft>
                <a:spcPts val="600"/>
              </a:spcAft>
            </a:pPr>
            <a:endParaRPr lang="en-GB" dirty="0"/>
          </a:p>
          <a:p>
            <a:pPr>
              <a:spcBef>
                <a:spcPts val="600"/>
              </a:spcBef>
              <a:spcAft>
                <a:spcPts val="600"/>
              </a:spcAft>
            </a:pPr>
            <a:r>
              <a:rPr lang="en-GB" dirty="0"/>
              <a:t>Linux, several fully supported distributions:</a:t>
            </a:r>
          </a:p>
          <a:p>
            <a:pPr lvl="1">
              <a:spcBef>
                <a:spcPts val="600"/>
              </a:spcBef>
              <a:spcAft>
                <a:spcPts val="600"/>
              </a:spcAft>
            </a:pPr>
            <a:r>
              <a:rPr lang="en-GB" dirty="0"/>
              <a:t>Red Hat, SUSE, Ubuntu</a:t>
            </a:r>
          </a:p>
          <a:p>
            <a:pPr lvl="1">
              <a:spcBef>
                <a:spcPts val="600"/>
              </a:spcBef>
              <a:spcAft>
                <a:spcPts val="600"/>
              </a:spcAft>
            </a:pPr>
            <a:r>
              <a:rPr lang="en-GB" dirty="0"/>
              <a:t>Numerous other distributions</a:t>
            </a:r>
          </a:p>
        </p:txBody>
      </p:sp>
      <p:sp>
        <p:nvSpPr>
          <p:cNvPr id="6146" name="Rectangle 2"/>
          <p:cNvSpPr>
            <a:spLocks noGrp="1" noChangeArrowheads="1"/>
          </p:cNvSpPr>
          <p:nvPr>
            <p:ph type="title"/>
          </p:nvPr>
        </p:nvSpPr>
        <p:spPr/>
        <p:txBody>
          <a:bodyPr/>
          <a:lstStyle/>
          <a:p>
            <a:r>
              <a:rPr lang="en-GB"/>
              <a:t>The PC family of operating systems</a:t>
            </a:r>
          </a:p>
        </p:txBody>
      </p:sp>
      <p:pic>
        <p:nvPicPr>
          <p:cNvPr id="6148" name="Picture 4" descr="xp"/>
          <p:cNvPicPr>
            <a:picLocks noGrp="1" noChangeAspect="1" noChangeArrowheads="1"/>
          </p:cNvPicPr>
          <p:nvPr>
            <p:ph idx="4294967295"/>
          </p:nvPr>
        </p:nvPicPr>
        <p:blipFill>
          <a:blip r:embed="rId3" cstate="print"/>
          <a:stretch>
            <a:fillRect/>
          </a:stretch>
        </p:blipFill>
        <p:spPr>
          <a:xfrm>
            <a:off x="9863777" y="1609725"/>
            <a:ext cx="1061398" cy="623888"/>
          </a:xfrm>
        </p:spPr>
      </p:pic>
      <p:pic>
        <p:nvPicPr>
          <p:cNvPr id="6153" name="Picture 9" descr="Windows7"/>
          <p:cNvPicPr>
            <a:picLocks noChangeAspect="1" noChangeArrowheads="1"/>
          </p:cNvPicPr>
          <p:nvPr/>
        </p:nvPicPr>
        <p:blipFill>
          <a:blip r:embed="rId4" cstate="print"/>
          <a:srcRect/>
          <a:stretch>
            <a:fillRect/>
          </a:stretch>
        </p:blipFill>
        <p:spPr bwMode="auto">
          <a:xfrm>
            <a:off x="7760321" y="1755939"/>
            <a:ext cx="820811" cy="743041"/>
          </a:xfrm>
          <a:prstGeom prst="rect">
            <a:avLst/>
          </a:prstGeom>
          <a:noFill/>
          <a:ln w="9525">
            <a:noFill/>
            <a:miter lim="800000"/>
            <a:headEnd/>
            <a:tailEnd/>
          </a:ln>
        </p:spPr>
      </p:pic>
      <p:pic>
        <p:nvPicPr>
          <p:cNvPr id="6154" name="Picture 10" descr="freebsd"/>
          <p:cNvPicPr>
            <a:picLocks noChangeAspect="1" noChangeArrowheads="1"/>
          </p:cNvPicPr>
          <p:nvPr/>
        </p:nvPicPr>
        <p:blipFill>
          <a:blip r:embed="rId5" cstate="print"/>
          <a:srcRect/>
          <a:stretch>
            <a:fillRect/>
          </a:stretch>
        </p:blipFill>
        <p:spPr bwMode="auto">
          <a:xfrm>
            <a:off x="9020581" y="4763262"/>
            <a:ext cx="1081352" cy="1037463"/>
          </a:xfrm>
          <a:prstGeom prst="rect">
            <a:avLst/>
          </a:prstGeom>
          <a:noFill/>
          <a:ln w="9525">
            <a:noFill/>
            <a:miter lim="800000"/>
            <a:headEnd/>
            <a:tailEnd/>
          </a:ln>
        </p:spPr>
      </p:pic>
      <p:pic>
        <p:nvPicPr>
          <p:cNvPr id="6155" name="Picture 12"/>
          <p:cNvPicPr>
            <a:picLocks noChangeAspect="1" noChangeArrowheads="1"/>
          </p:cNvPicPr>
          <p:nvPr/>
        </p:nvPicPr>
        <p:blipFill>
          <a:blip r:embed="rId6" cstate="print"/>
          <a:srcRect/>
          <a:stretch>
            <a:fillRect/>
          </a:stretch>
        </p:blipFill>
        <p:spPr bwMode="auto">
          <a:xfrm>
            <a:off x="7789120" y="5732627"/>
            <a:ext cx="2085980" cy="593067"/>
          </a:xfrm>
          <a:prstGeom prst="rect">
            <a:avLst/>
          </a:prstGeom>
          <a:noFill/>
          <a:ln w="9525">
            <a:noFill/>
            <a:miter lim="800000"/>
            <a:headEnd/>
            <a:tailEnd/>
          </a:ln>
        </p:spPr>
      </p:pic>
      <p:pic>
        <p:nvPicPr>
          <p:cNvPr id="6156" name="Picture 13"/>
          <p:cNvPicPr>
            <a:picLocks noChangeAspect="1" noChangeArrowheads="1"/>
          </p:cNvPicPr>
          <p:nvPr/>
        </p:nvPicPr>
        <p:blipFill>
          <a:blip r:embed="rId7" cstate="print"/>
          <a:srcRect/>
          <a:stretch>
            <a:fillRect/>
          </a:stretch>
        </p:blipFill>
        <p:spPr bwMode="auto">
          <a:xfrm>
            <a:off x="7113614" y="4157003"/>
            <a:ext cx="1294196" cy="533400"/>
          </a:xfrm>
          <a:prstGeom prst="rect">
            <a:avLst/>
          </a:prstGeom>
          <a:noFill/>
          <a:ln w="9525">
            <a:noFill/>
            <a:miter lim="800000"/>
            <a:headEnd/>
            <a:tailEnd/>
          </a:ln>
        </p:spPr>
      </p:pic>
      <p:pic>
        <p:nvPicPr>
          <p:cNvPr id="3074" name="Picture 2"/>
          <p:cNvPicPr>
            <a:picLocks noChangeAspect="1" noChangeArrowheads="1"/>
          </p:cNvPicPr>
          <p:nvPr/>
        </p:nvPicPr>
        <p:blipFill>
          <a:blip r:embed="rId8" cstate="print"/>
          <a:srcRect/>
          <a:stretch>
            <a:fillRect/>
          </a:stretch>
        </p:blipFill>
        <p:spPr bwMode="auto">
          <a:xfrm>
            <a:off x="10867283" y="2282601"/>
            <a:ext cx="766963" cy="752153"/>
          </a:xfrm>
          <a:prstGeom prst="rect">
            <a:avLst/>
          </a:prstGeom>
          <a:noFill/>
          <a:ln w="9525">
            <a:noFill/>
            <a:miter lim="800000"/>
            <a:headEnd/>
            <a:tailEnd/>
          </a:ln>
        </p:spPr>
      </p:pic>
      <p:pic>
        <p:nvPicPr>
          <p:cNvPr id="27650" name="Picture 2" descr="Image result for dnsmasq"/>
          <p:cNvPicPr>
            <a:picLocks noChangeAspect="1" noChangeArrowheads="1"/>
          </p:cNvPicPr>
          <p:nvPr/>
        </p:nvPicPr>
        <p:blipFill>
          <a:blip r:embed="rId9" cstate="print"/>
          <a:srcRect/>
          <a:stretch>
            <a:fillRect/>
          </a:stretch>
        </p:blipFill>
        <p:spPr bwMode="auto">
          <a:xfrm>
            <a:off x="8947231" y="2866547"/>
            <a:ext cx="1877239" cy="1694688"/>
          </a:xfrm>
          <a:prstGeom prst="rect">
            <a:avLst/>
          </a:prstGeom>
          <a:noFill/>
        </p:spPr>
      </p:pic>
      <p:pic>
        <p:nvPicPr>
          <p:cNvPr id="6151" name="Picture 7" descr="tux"/>
          <p:cNvPicPr>
            <a:picLocks noChangeAspect="1" noChangeArrowheads="1"/>
          </p:cNvPicPr>
          <p:nvPr/>
        </p:nvPicPr>
        <p:blipFill>
          <a:blip r:embed="rId10" cstate="print"/>
          <a:srcRect/>
          <a:stretch>
            <a:fillRect/>
          </a:stretch>
        </p:blipFill>
        <p:spPr bwMode="auto">
          <a:xfrm>
            <a:off x="7877174" y="3036570"/>
            <a:ext cx="945311" cy="1012000"/>
          </a:xfrm>
          <a:prstGeom prst="rect">
            <a:avLst/>
          </a:prstGeom>
          <a:noFill/>
          <a:ln w="9525">
            <a:noFill/>
            <a:miter lim="800000"/>
            <a:headEnd/>
            <a:tailEnd/>
          </a:ln>
        </p:spPr>
      </p:pic>
      <p:pic>
        <p:nvPicPr>
          <p:cNvPr id="1026" name="Picture 2"/>
          <p:cNvPicPr>
            <a:picLocks noChangeAspect="1" noChangeArrowheads="1"/>
          </p:cNvPicPr>
          <p:nvPr/>
        </p:nvPicPr>
        <p:blipFill>
          <a:blip r:embed="rId11" cstate="print"/>
          <a:srcRect/>
          <a:stretch>
            <a:fillRect/>
          </a:stretch>
        </p:blipFill>
        <p:spPr bwMode="auto">
          <a:xfrm>
            <a:off x="8763001" y="1937385"/>
            <a:ext cx="918770" cy="699484"/>
          </a:xfrm>
          <a:prstGeom prst="rect">
            <a:avLst/>
          </a:prstGeom>
          <a:noFill/>
          <a:ln w="9525">
            <a:noFill/>
            <a:miter lim="800000"/>
            <a:headEnd/>
            <a:tailEnd/>
          </a:ln>
        </p:spPr>
      </p:pic>
      <p:pic>
        <p:nvPicPr>
          <p:cNvPr id="8194" name="Picture 2" descr="Image result for unixware 7.1.4"/>
          <p:cNvPicPr>
            <a:picLocks noChangeAspect="1" noChangeArrowheads="1"/>
          </p:cNvPicPr>
          <p:nvPr/>
        </p:nvPicPr>
        <p:blipFill>
          <a:blip r:embed="rId12" cstate="print"/>
          <a:srcRect/>
          <a:stretch>
            <a:fillRect/>
          </a:stretch>
        </p:blipFill>
        <p:spPr bwMode="auto">
          <a:xfrm>
            <a:off x="10555226" y="4511040"/>
            <a:ext cx="1276246" cy="573024"/>
          </a:xfrm>
          <a:prstGeom prst="rect">
            <a:avLst/>
          </a:prstGeom>
          <a:noFill/>
        </p:spPr>
      </p:pic>
      <p:grpSp>
        <p:nvGrpSpPr>
          <p:cNvPr id="21" name="Group 20"/>
          <p:cNvGrpSpPr/>
          <p:nvPr/>
        </p:nvGrpSpPr>
        <p:grpSpPr>
          <a:xfrm>
            <a:off x="10191751" y="5505450"/>
            <a:ext cx="1590674" cy="600075"/>
            <a:chOff x="10020301" y="5419725"/>
            <a:chExt cx="1590674" cy="600075"/>
          </a:xfrm>
        </p:grpSpPr>
        <p:pic>
          <p:nvPicPr>
            <p:cNvPr id="26626" name="Picture 2" descr="Xinuos"/>
            <p:cNvPicPr>
              <a:picLocks noChangeAspect="1" noChangeArrowheads="1"/>
            </p:cNvPicPr>
            <p:nvPr/>
          </p:nvPicPr>
          <p:blipFill>
            <a:blip r:embed="rId13" cstate="print"/>
            <a:srcRect/>
            <a:stretch>
              <a:fillRect/>
            </a:stretch>
          </p:blipFill>
          <p:spPr bwMode="auto">
            <a:xfrm>
              <a:off x="10421173" y="5514975"/>
              <a:ext cx="691327" cy="215790"/>
            </a:xfrm>
            <a:prstGeom prst="rect">
              <a:avLst/>
            </a:prstGeom>
            <a:noFill/>
          </p:spPr>
        </p:pic>
        <p:sp>
          <p:nvSpPr>
            <p:cNvPr id="18" name="Rectangle 17"/>
            <p:cNvSpPr/>
            <p:nvPr/>
          </p:nvSpPr>
          <p:spPr>
            <a:xfrm>
              <a:off x="10020301" y="5419725"/>
              <a:ext cx="1590674" cy="600075"/>
            </a:xfrm>
            <a:prstGeom prst="rect">
              <a:avLst/>
            </a:prstGeom>
            <a:noFill/>
            <a:ln w="9525"/>
          </p:spPr>
          <p:style>
            <a:lnRef idx="2">
              <a:schemeClr val="accent1"/>
            </a:lnRef>
            <a:fillRef idx="1">
              <a:schemeClr val="lt1"/>
            </a:fillRef>
            <a:effectRef idx="0">
              <a:schemeClr val="accent1"/>
            </a:effectRef>
            <a:fontRef idx="minor">
              <a:schemeClr val="dk1"/>
            </a:fontRef>
          </p:style>
          <p:txBody>
            <a:bodyPr rtlCol="0" anchor="ctr"/>
            <a:lstStyle/>
            <a:p>
              <a:pPr algn="ctr"/>
              <a:br>
                <a:rPr lang="en-GB" sz="1600" dirty="0">
                  <a:solidFill>
                    <a:schemeClr val="tx1"/>
                  </a:solidFill>
                  <a:cs typeface="Arial" pitchFamily="34" charset="0"/>
                </a:rPr>
              </a:br>
              <a:r>
                <a:rPr lang="en-GB" sz="1600" dirty="0">
                  <a:solidFill>
                    <a:schemeClr val="tx1"/>
                  </a:solidFill>
                  <a:cs typeface="Arial" pitchFamily="34" charset="0"/>
                </a:rPr>
                <a:t>Open Server 10</a:t>
              </a:r>
            </a:p>
          </p:txBody>
        </p:sp>
      </p:grpSp>
      <p:sp>
        <p:nvSpPr>
          <p:cNvPr id="29698" name="AutoShape 2" descr="Image result for omnios logo"/>
          <p:cNvSpPr>
            <a:spLocks noChangeAspect="1" noChangeArrowheads="1"/>
          </p:cNvSpPr>
          <p:nvPr/>
        </p:nvSpPr>
        <p:spPr bwMode="auto">
          <a:xfrm>
            <a:off x="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29700" name="AutoShape 4" descr="Image result for omnios logo"/>
          <p:cNvSpPr>
            <a:spLocks noChangeAspect="1" noChangeArrowheads="1"/>
          </p:cNvSpPr>
          <p:nvPr/>
        </p:nvSpPr>
        <p:spPr bwMode="auto">
          <a:xfrm>
            <a:off x="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20" name="Picture 19" descr="untitled.png"/>
          <p:cNvPicPr>
            <a:picLocks noChangeAspect="1"/>
          </p:cNvPicPr>
          <p:nvPr/>
        </p:nvPicPr>
        <p:blipFill>
          <a:blip r:embed="rId14" cstate="print"/>
          <a:stretch>
            <a:fillRect/>
          </a:stretch>
        </p:blipFill>
        <p:spPr>
          <a:xfrm>
            <a:off x="7677150" y="4802807"/>
            <a:ext cx="1057275" cy="69718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A modern operating system that combines best UNIX characteristics with excellent hardware economics</a:t>
            </a:r>
          </a:p>
          <a:p>
            <a:endParaRPr lang="en-GB" dirty="0"/>
          </a:p>
        </p:txBody>
      </p:sp>
      <p:sp>
        <p:nvSpPr>
          <p:cNvPr id="3" name="Title 2"/>
          <p:cNvSpPr>
            <a:spLocks noGrp="1"/>
          </p:cNvSpPr>
          <p:nvPr>
            <p:ph type="title"/>
          </p:nvPr>
        </p:nvSpPr>
        <p:spPr/>
        <p:txBody>
          <a:bodyPr/>
          <a:lstStyle/>
          <a:p>
            <a:r>
              <a:rPr lang="en-GB" dirty="0"/>
              <a:t>Best of all worlds</a:t>
            </a:r>
          </a:p>
        </p:txBody>
      </p:sp>
      <p:sp>
        <p:nvSpPr>
          <p:cNvPr id="4" name="Oval 5"/>
          <p:cNvSpPr>
            <a:spLocks noChangeArrowheads="1"/>
          </p:cNvSpPr>
          <p:nvPr/>
        </p:nvSpPr>
        <p:spPr bwMode="auto">
          <a:xfrm>
            <a:off x="2915922" y="3646319"/>
            <a:ext cx="6231467" cy="2447925"/>
          </a:xfrm>
          <a:prstGeom prst="ellipse">
            <a:avLst/>
          </a:prstGeom>
          <a:solidFill>
            <a:srgbClr val="CCCCFF">
              <a:alpha val="50195"/>
            </a:srgbClr>
          </a:solidFill>
          <a:ln w="9360">
            <a:solidFill>
              <a:srgbClr val="000000"/>
            </a:solidFill>
            <a:miter lim="800000"/>
            <a:headEnd/>
            <a:tailEnd/>
          </a:ln>
        </p:spPr>
        <p:txBody>
          <a:bodyPr wrap="none" anchor="ctr"/>
          <a:lstStyle/>
          <a:p>
            <a:pPr algn="l"/>
            <a:endParaRPr lang="en-US"/>
          </a:p>
        </p:txBody>
      </p:sp>
      <p:sp>
        <p:nvSpPr>
          <p:cNvPr id="5" name="Oval 6"/>
          <p:cNvSpPr>
            <a:spLocks noChangeArrowheads="1"/>
          </p:cNvSpPr>
          <p:nvPr/>
        </p:nvSpPr>
        <p:spPr bwMode="auto">
          <a:xfrm>
            <a:off x="5049521" y="2427117"/>
            <a:ext cx="6110816" cy="2324100"/>
          </a:xfrm>
          <a:prstGeom prst="ellipse">
            <a:avLst/>
          </a:prstGeom>
          <a:solidFill>
            <a:srgbClr val="CCCCFF">
              <a:alpha val="50195"/>
            </a:srgbClr>
          </a:solidFill>
          <a:ln w="9360">
            <a:solidFill>
              <a:srgbClr val="000000"/>
            </a:solidFill>
            <a:miter lim="800000"/>
            <a:headEnd/>
            <a:tailEnd/>
          </a:ln>
        </p:spPr>
        <p:txBody>
          <a:bodyPr wrap="none" anchor="ctr"/>
          <a:lstStyle/>
          <a:p>
            <a:pPr algn="l"/>
            <a:endParaRPr lang="en-US"/>
          </a:p>
        </p:txBody>
      </p:sp>
      <p:sp>
        <p:nvSpPr>
          <p:cNvPr id="6" name="Oval 7"/>
          <p:cNvSpPr>
            <a:spLocks noChangeArrowheads="1"/>
          </p:cNvSpPr>
          <p:nvPr/>
        </p:nvSpPr>
        <p:spPr bwMode="auto">
          <a:xfrm>
            <a:off x="651089" y="2417592"/>
            <a:ext cx="6487583" cy="2324100"/>
          </a:xfrm>
          <a:prstGeom prst="ellipse">
            <a:avLst/>
          </a:prstGeom>
          <a:solidFill>
            <a:srgbClr val="CCCCFF">
              <a:alpha val="50195"/>
            </a:srgbClr>
          </a:solidFill>
          <a:ln w="9360">
            <a:solidFill>
              <a:srgbClr val="000000"/>
            </a:solidFill>
            <a:miter lim="800000"/>
            <a:headEnd/>
            <a:tailEnd/>
          </a:ln>
        </p:spPr>
        <p:txBody>
          <a:bodyPr wrap="none" anchor="ctr"/>
          <a:lstStyle/>
          <a:p>
            <a:pPr algn="l"/>
            <a:endParaRPr lang="en-US"/>
          </a:p>
        </p:txBody>
      </p:sp>
      <p:sp>
        <p:nvSpPr>
          <p:cNvPr id="7" name="Text Box 8"/>
          <p:cNvSpPr txBox="1">
            <a:spLocks noChangeArrowheads="1"/>
          </p:cNvSpPr>
          <p:nvPr/>
        </p:nvSpPr>
        <p:spPr bwMode="auto">
          <a:xfrm>
            <a:off x="5174405" y="3719342"/>
            <a:ext cx="1826684" cy="552460"/>
          </a:xfrm>
          <a:prstGeom prst="rect">
            <a:avLst/>
          </a:prstGeom>
          <a:noFill/>
          <a:ln w="9525">
            <a:noFill/>
            <a:round/>
            <a:headEnd/>
            <a:tailEnd/>
          </a:ln>
        </p:spPr>
        <p:txBody>
          <a:bodyPr lIns="90000" tIns="46800" rIns="90000" bIns="46800">
            <a:spAutoFit/>
          </a:bodyPr>
          <a:lstStyle/>
          <a:p>
            <a:pPr algn="ctr" defTabSz="449263">
              <a:lnSpc>
                <a:spcPct val="93000"/>
              </a:lnSpc>
              <a:spcBef>
                <a:spcPts val="1475"/>
              </a:spcBef>
              <a:buClr>
                <a:srgbClr val="FF0000"/>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3200" b="1" dirty="0">
                <a:solidFill>
                  <a:srgbClr val="009644"/>
                </a:solidFill>
              </a:rPr>
              <a:t>Linux</a:t>
            </a:r>
            <a:endParaRPr lang="en-GB" sz="1400" b="1" dirty="0">
              <a:solidFill>
                <a:srgbClr val="009644"/>
              </a:solidFill>
            </a:endParaRPr>
          </a:p>
        </p:txBody>
      </p:sp>
      <p:sp>
        <p:nvSpPr>
          <p:cNvPr id="8" name="Text Box 9"/>
          <p:cNvSpPr txBox="1">
            <a:spLocks noChangeArrowheads="1"/>
          </p:cNvSpPr>
          <p:nvPr/>
        </p:nvSpPr>
        <p:spPr bwMode="auto">
          <a:xfrm>
            <a:off x="1468122" y="2904957"/>
            <a:ext cx="2836334" cy="896016"/>
          </a:xfrm>
          <a:prstGeom prst="rect">
            <a:avLst/>
          </a:prstGeom>
          <a:noFill/>
          <a:ln w="9525">
            <a:noFill/>
            <a:round/>
            <a:headEnd/>
            <a:tailEnd/>
          </a:ln>
        </p:spPr>
        <p:txBody>
          <a:bodyPr lIns="90000" tIns="46800" rIns="90000" bIns="46800">
            <a:spAutoFit/>
          </a:bodyPr>
          <a:lstStyle/>
          <a:p>
            <a:pPr algn="ctr" defTabSz="449263">
              <a:lnSpc>
                <a:spcPct val="93000"/>
              </a:lnSpc>
              <a:spcBef>
                <a:spcPts val="1225"/>
              </a:spcBef>
              <a:buClr>
                <a:srgbClr val="3333CC"/>
              </a:buClr>
              <a:buSzPct val="69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800" b="1" dirty="0">
                <a:solidFill>
                  <a:srgbClr val="0000C8"/>
                </a:solidFill>
                <a:latin typeface="Verdana" pitchFamily="34" charset="0"/>
                <a:ea typeface="Verdana" pitchFamily="34" charset="0"/>
                <a:cs typeface="Verdana" pitchFamily="34" charset="0"/>
              </a:rPr>
              <a:t>Modern OS</a:t>
            </a:r>
            <a:br>
              <a:rPr lang="en-GB" sz="2800" b="1" dirty="0">
                <a:solidFill>
                  <a:srgbClr val="0000C8"/>
                </a:solidFill>
                <a:latin typeface="Verdana" pitchFamily="34" charset="0"/>
                <a:ea typeface="Verdana" pitchFamily="34" charset="0"/>
                <a:cs typeface="Verdana" pitchFamily="34" charset="0"/>
              </a:rPr>
            </a:br>
            <a:r>
              <a:rPr lang="en-GB" sz="2800" b="1" dirty="0">
                <a:solidFill>
                  <a:srgbClr val="0000C8"/>
                </a:solidFill>
                <a:latin typeface="Verdana" pitchFamily="34" charset="0"/>
                <a:ea typeface="Verdana" pitchFamily="34" charset="0"/>
                <a:cs typeface="Verdana" pitchFamily="34" charset="0"/>
              </a:rPr>
              <a:t>capabilities</a:t>
            </a:r>
          </a:p>
        </p:txBody>
      </p:sp>
      <p:sp>
        <p:nvSpPr>
          <p:cNvPr id="9" name="Text Box 10"/>
          <p:cNvSpPr txBox="1">
            <a:spLocks noChangeArrowheads="1"/>
          </p:cNvSpPr>
          <p:nvPr/>
        </p:nvSpPr>
        <p:spPr bwMode="auto">
          <a:xfrm>
            <a:off x="4541521" y="4811544"/>
            <a:ext cx="2836334" cy="896016"/>
          </a:xfrm>
          <a:prstGeom prst="rect">
            <a:avLst/>
          </a:prstGeom>
          <a:noFill/>
          <a:ln w="9525">
            <a:noFill/>
            <a:round/>
            <a:headEnd/>
            <a:tailEnd/>
          </a:ln>
        </p:spPr>
        <p:txBody>
          <a:bodyPr lIns="90000" tIns="46800" rIns="90000" bIns="46800">
            <a:spAutoFit/>
          </a:bodyPr>
          <a:lstStyle/>
          <a:p>
            <a:pPr algn="ctr" defTabSz="449263">
              <a:lnSpc>
                <a:spcPct val="93000"/>
              </a:lnSpc>
              <a:spcBef>
                <a:spcPts val="1225"/>
              </a:spcBef>
              <a:buClr>
                <a:srgbClr val="3333CC"/>
              </a:buClr>
              <a:buSzPct val="69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800" b="1" dirty="0">
                <a:solidFill>
                  <a:srgbClr val="0000C8"/>
                </a:solidFill>
                <a:latin typeface="Verdana" pitchFamily="34" charset="0"/>
                <a:ea typeface="Verdana" pitchFamily="34" charset="0"/>
                <a:cs typeface="Verdana" pitchFamily="34" charset="0"/>
              </a:rPr>
              <a:t>PC hardware</a:t>
            </a:r>
            <a:br>
              <a:rPr lang="en-GB" sz="2800" b="1" dirty="0">
                <a:solidFill>
                  <a:srgbClr val="0000C8"/>
                </a:solidFill>
                <a:latin typeface="Verdana" pitchFamily="34" charset="0"/>
                <a:ea typeface="Verdana" pitchFamily="34" charset="0"/>
                <a:cs typeface="Verdana" pitchFamily="34" charset="0"/>
              </a:rPr>
            </a:br>
            <a:r>
              <a:rPr lang="en-GB" sz="2800" b="1" dirty="0">
                <a:solidFill>
                  <a:srgbClr val="0000C8"/>
                </a:solidFill>
                <a:latin typeface="Verdana" pitchFamily="34" charset="0"/>
                <a:ea typeface="Verdana" pitchFamily="34" charset="0"/>
                <a:cs typeface="Verdana" pitchFamily="34" charset="0"/>
              </a:rPr>
              <a:t>finances</a:t>
            </a:r>
          </a:p>
        </p:txBody>
      </p:sp>
      <p:sp>
        <p:nvSpPr>
          <p:cNvPr id="10" name="Text Box 11"/>
          <p:cNvSpPr txBox="1">
            <a:spLocks noChangeArrowheads="1"/>
          </p:cNvSpPr>
          <p:nvPr/>
        </p:nvSpPr>
        <p:spPr bwMode="auto">
          <a:xfrm>
            <a:off x="7257082" y="2793324"/>
            <a:ext cx="3168882" cy="1296766"/>
          </a:xfrm>
          <a:prstGeom prst="rect">
            <a:avLst/>
          </a:prstGeom>
          <a:noFill/>
          <a:ln w="9525">
            <a:noFill/>
            <a:round/>
            <a:headEnd/>
            <a:tailEnd/>
          </a:ln>
        </p:spPr>
        <p:txBody>
          <a:bodyPr wrap="square" lIns="90000" tIns="46800" rIns="90000" bIns="46800">
            <a:spAutoFit/>
          </a:bodyPr>
          <a:lstStyle/>
          <a:p>
            <a:pPr algn="ctr" defTabSz="449263">
              <a:lnSpc>
                <a:spcPct val="93000"/>
              </a:lnSpc>
              <a:spcBef>
                <a:spcPts val="1225"/>
              </a:spcBef>
              <a:buClr>
                <a:srgbClr val="3333CC"/>
              </a:buClr>
              <a:buSzPct val="69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800" b="1" dirty="0">
                <a:solidFill>
                  <a:srgbClr val="0000C8"/>
                </a:solidFill>
                <a:latin typeface="Verdana" pitchFamily="34" charset="0"/>
                <a:ea typeface="Verdana" pitchFamily="34" charset="0"/>
                <a:cs typeface="Verdana" pitchFamily="34" charset="0"/>
              </a:rPr>
              <a:t>UNIX reliability &amp; robustness</a:t>
            </a:r>
          </a:p>
        </p:txBody>
      </p:sp>
      <p:grpSp>
        <p:nvGrpSpPr>
          <p:cNvPr id="11" name="Group 7"/>
          <p:cNvGrpSpPr>
            <a:grpSpLocks/>
          </p:cNvGrpSpPr>
          <p:nvPr/>
        </p:nvGrpSpPr>
        <p:grpSpPr bwMode="auto">
          <a:xfrm>
            <a:off x="10029825" y="4629150"/>
            <a:ext cx="1485900" cy="1381319"/>
            <a:chOff x="3414" y="2514"/>
            <a:chExt cx="1647" cy="1679"/>
          </a:xfrm>
        </p:grpSpPr>
        <p:pic>
          <p:nvPicPr>
            <p:cNvPr id="12" name="Picture 5"/>
            <p:cNvPicPr>
              <a:picLocks noChangeAspect="1" noChangeArrowheads="1"/>
            </p:cNvPicPr>
            <p:nvPr/>
          </p:nvPicPr>
          <p:blipFill>
            <a:blip r:embed="rId3" cstate="print"/>
            <a:srcRect/>
            <a:stretch>
              <a:fillRect/>
            </a:stretch>
          </p:blipFill>
          <p:spPr bwMode="auto">
            <a:xfrm>
              <a:off x="3414" y="2514"/>
              <a:ext cx="1647" cy="1679"/>
            </a:xfrm>
            <a:prstGeom prst="rect">
              <a:avLst/>
            </a:prstGeom>
            <a:noFill/>
            <a:ln w="9525">
              <a:noFill/>
              <a:round/>
              <a:headEnd/>
              <a:tailEnd/>
            </a:ln>
          </p:spPr>
        </p:pic>
        <p:sp>
          <p:nvSpPr>
            <p:cNvPr id="13" name="Rectangle 6"/>
            <p:cNvSpPr>
              <a:spLocks noChangeArrowheads="1"/>
            </p:cNvSpPr>
            <p:nvPr/>
          </p:nvSpPr>
          <p:spPr bwMode="auto">
            <a:xfrm rot="190884">
              <a:off x="3595" y="3299"/>
              <a:ext cx="414" cy="369"/>
            </a:xfrm>
            <a:prstGeom prst="rect">
              <a:avLst/>
            </a:prstGeom>
            <a:solidFill>
              <a:srgbClr val="6699FF"/>
            </a:solidFill>
            <a:ln w="9525">
              <a:noFill/>
              <a:miter lim="800000"/>
              <a:headEnd/>
              <a:tailEnd/>
            </a:ln>
          </p:spPr>
          <p:txBody>
            <a:bodyPr anchor="ctr">
              <a:spAutoFit/>
            </a:bodyPr>
            <a:lstStyle/>
            <a:p>
              <a:pPr algn="ctr"/>
              <a:r>
                <a:rPr lang="en-US" sz="900" b="1"/>
                <a:t>ANY BOX</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Major distributions</a:t>
            </a:r>
          </a:p>
        </p:txBody>
      </p:sp>
      <p:sp>
        <p:nvSpPr>
          <p:cNvPr id="4" name="Rectangle 3"/>
          <p:cNvSpPr/>
          <p:nvPr/>
        </p:nvSpPr>
        <p:spPr>
          <a:xfrm>
            <a:off x="250773" y="4734137"/>
            <a:ext cx="11756262" cy="764344"/>
          </a:xfrm>
          <a:prstGeom prst="rect">
            <a:avLst/>
          </a:prstGeom>
          <a:gradFill rotWithShape="1">
            <a:gsLst>
              <a:gs pos="0">
                <a:srgbClr val="FFFFFF"/>
              </a:gs>
              <a:gs pos="100000">
                <a:srgbClr val="EEEFD7"/>
              </a:gs>
            </a:gsLst>
            <a:path path="shape">
              <a:fillToRect l="50000" t="50000" r="50000" b="50000"/>
            </a:path>
          </a:gradFill>
          <a:ln w="9525" algn="ctr">
            <a:solidFill>
              <a:srgbClr val="808080"/>
            </a:solidFill>
            <a:miter lim="800000"/>
            <a:headEnd/>
            <a:tailEnd type="triangle"/>
          </a:ln>
          <a:effectLst/>
        </p:spPr>
        <p:txBody>
          <a:bodyPr wrap="none" rtlCol="0" anchor="ctr"/>
          <a:lstStyle/>
          <a:p>
            <a:pPr algn="ctr" defTabSz="720725">
              <a:tabLst>
                <a:tab pos="649288" algn="l"/>
                <a:tab pos="7050088" algn="r"/>
              </a:tabLst>
            </a:pPr>
            <a:endParaRPr lang="en-US" sz="1800" dirty="0" err="1">
              <a:solidFill>
                <a:srgbClr val="0000C8"/>
              </a:solidFill>
              <a:latin typeface="Verdana" pitchFamily="34" charset="0"/>
              <a:ea typeface="Verdana" pitchFamily="34" charset="0"/>
              <a:cs typeface="Verdana" pitchFamily="34" charset="0"/>
            </a:endParaRPr>
          </a:p>
        </p:txBody>
      </p:sp>
      <p:sp>
        <p:nvSpPr>
          <p:cNvPr id="5" name="Rectangle 4"/>
          <p:cNvSpPr/>
          <p:nvPr/>
        </p:nvSpPr>
        <p:spPr>
          <a:xfrm>
            <a:off x="253664" y="3859091"/>
            <a:ext cx="11756262" cy="764344"/>
          </a:xfrm>
          <a:prstGeom prst="rect">
            <a:avLst/>
          </a:prstGeom>
          <a:gradFill rotWithShape="1">
            <a:gsLst>
              <a:gs pos="0">
                <a:srgbClr val="FFFFFF"/>
              </a:gs>
              <a:gs pos="100000">
                <a:srgbClr val="EEEFD7"/>
              </a:gs>
            </a:gsLst>
            <a:path path="shape">
              <a:fillToRect l="50000" t="50000" r="50000" b="50000"/>
            </a:path>
          </a:gradFill>
          <a:ln w="9525" algn="ctr">
            <a:solidFill>
              <a:srgbClr val="808080"/>
            </a:solidFill>
            <a:miter lim="800000"/>
            <a:headEnd/>
            <a:tailEnd type="triangle"/>
          </a:ln>
          <a:effectLst/>
        </p:spPr>
        <p:txBody>
          <a:bodyPr wrap="none" rtlCol="0" anchor="ctr"/>
          <a:lstStyle/>
          <a:p>
            <a:pPr algn="ctr" defTabSz="720725">
              <a:tabLst>
                <a:tab pos="649288" algn="l"/>
                <a:tab pos="7050088" algn="r"/>
              </a:tabLst>
            </a:pPr>
            <a:endParaRPr lang="en-US" sz="1800" dirty="0" err="1">
              <a:solidFill>
                <a:srgbClr val="0000C8"/>
              </a:solidFill>
              <a:latin typeface="Verdana" pitchFamily="34" charset="0"/>
              <a:ea typeface="Verdana" pitchFamily="34" charset="0"/>
              <a:cs typeface="Verdana" pitchFamily="34" charset="0"/>
            </a:endParaRPr>
          </a:p>
        </p:txBody>
      </p:sp>
      <p:sp>
        <p:nvSpPr>
          <p:cNvPr id="6" name="Rectangle 5"/>
          <p:cNvSpPr/>
          <p:nvPr/>
        </p:nvSpPr>
        <p:spPr>
          <a:xfrm>
            <a:off x="250773" y="2666561"/>
            <a:ext cx="11756262" cy="1097280"/>
          </a:xfrm>
          <a:prstGeom prst="rect">
            <a:avLst/>
          </a:prstGeom>
          <a:gradFill rotWithShape="1">
            <a:gsLst>
              <a:gs pos="0">
                <a:srgbClr val="FFFFFF"/>
              </a:gs>
              <a:gs pos="100000">
                <a:srgbClr val="EEEFD7"/>
              </a:gs>
            </a:gsLst>
            <a:path path="shape">
              <a:fillToRect l="50000" t="50000" r="50000" b="50000"/>
            </a:path>
          </a:gradFill>
          <a:ln w="9525" algn="ctr">
            <a:solidFill>
              <a:srgbClr val="808080"/>
            </a:solidFill>
            <a:miter lim="800000"/>
            <a:headEnd/>
            <a:tailEnd type="triangle"/>
          </a:ln>
          <a:effectLst/>
        </p:spPr>
        <p:txBody>
          <a:bodyPr wrap="none" rtlCol="0" anchor="ctr"/>
          <a:lstStyle/>
          <a:p>
            <a:pPr algn="ctr" defTabSz="720725">
              <a:tabLst>
                <a:tab pos="649288" algn="l"/>
                <a:tab pos="7050088" algn="r"/>
              </a:tabLst>
            </a:pPr>
            <a:endParaRPr lang="en-US" sz="1800" dirty="0" err="1">
              <a:solidFill>
                <a:srgbClr val="0000C8"/>
              </a:solidFill>
              <a:latin typeface="Verdana" pitchFamily="34" charset="0"/>
              <a:ea typeface="Verdana" pitchFamily="34" charset="0"/>
              <a:cs typeface="Verdana" pitchFamily="34" charset="0"/>
            </a:endParaRPr>
          </a:p>
        </p:txBody>
      </p:sp>
      <p:sp>
        <p:nvSpPr>
          <p:cNvPr id="7" name="Rectangle 6"/>
          <p:cNvSpPr/>
          <p:nvPr/>
        </p:nvSpPr>
        <p:spPr>
          <a:xfrm>
            <a:off x="236344" y="1459963"/>
            <a:ext cx="11756262" cy="1097280"/>
          </a:xfrm>
          <a:prstGeom prst="rect">
            <a:avLst/>
          </a:prstGeom>
          <a:gradFill rotWithShape="1">
            <a:gsLst>
              <a:gs pos="0">
                <a:srgbClr val="FFFFFF"/>
              </a:gs>
              <a:gs pos="100000">
                <a:srgbClr val="EEEFD7"/>
              </a:gs>
            </a:gsLst>
            <a:path path="shape">
              <a:fillToRect l="50000" t="50000" r="50000" b="50000"/>
            </a:path>
          </a:gradFill>
          <a:ln w="9525" algn="ctr">
            <a:solidFill>
              <a:srgbClr val="808080"/>
            </a:solidFill>
            <a:miter lim="800000"/>
            <a:headEnd/>
            <a:tailEnd type="triangle"/>
          </a:ln>
          <a:effectLst/>
        </p:spPr>
        <p:txBody>
          <a:bodyPr wrap="none" rtlCol="0" anchor="ctr"/>
          <a:lstStyle/>
          <a:p>
            <a:pPr algn="ctr" defTabSz="720725">
              <a:tabLst>
                <a:tab pos="649288" algn="l"/>
                <a:tab pos="7050088" algn="r"/>
              </a:tabLst>
            </a:pPr>
            <a:endParaRPr lang="en-US" sz="1800" dirty="0" err="1">
              <a:solidFill>
                <a:srgbClr val="0000C8"/>
              </a:solidFill>
              <a:latin typeface="Verdana" pitchFamily="34" charset="0"/>
              <a:ea typeface="Verdana" pitchFamily="34" charset="0"/>
              <a:cs typeface="Verdana" pitchFamily="34" charset="0"/>
            </a:endParaRPr>
          </a:p>
        </p:txBody>
      </p:sp>
      <p:pic>
        <p:nvPicPr>
          <p:cNvPr id="8" name="Picture 5"/>
          <p:cNvPicPr>
            <a:picLocks noChangeAspect="1" noChangeArrowheads="1"/>
          </p:cNvPicPr>
          <p:nvPr/>
        </p:nvPicPr>
        <p:blipFill>
          <a:blip r:embed="rId3" cstate="print"/>
          <a:srcRect/>
          <a:stretch>
            <a:fillRect/>
          </a:stretch>
        </p:blipFill>
        <p:spPr bwMode="auto">
          <a:xfrm>
            <a:off x="9620717" y="1546344"/>
            <a:ext cx="481242" cy="414337"/>
          </a:xfrm>
          <a:prstGeom prst="rect">
            <a:avLst/>
          </a:prstGeom>
          <a:noFill/>
          <a:ln w="9525">
            <a:noFill/>
            <a:round/>
            <a:headEnd/>
            <a:tailEnd/>
          </a:ln>
        </p:spPr>
      </p:pic>
      <p:pic>
        <p:nvPicPr>
          <p:cNvPr id="9" name="Picture 8"/>
          <p:cNvPicPr>
            <a:picLocks noChangeAspect="1" noChangeArrowheads="1"/>
          </p:cNvPicPr>
          <p:nvPr/>
        </p:nvPicPr>
        <p:blipFill>
          <a:blip r:embed="rId4" cstate="print"/>
          <a:srcRect/>
          <a:stretch>
            <a:fillRect/>
          </a:stretch>
        </p:blipFill>
        <p:spPr bwMode="auto">
          <a:xfrm>
            <a:off x="10927455" y="3917511"/>
            <a:ext cx="909197" cy="677787"/>
          </a:xfrm>
          <a:prstGeom prst="rect">
            <a:avLst/>
          </a:prstGeom>
          <a:noFill/>
          <a:ln w="9525">
            <a:noFill/>
            <a:round/>
            <a:headEnd/>
            <a:tailEnd/>
          </a:ln>
        </p:spPr>
      </p:pic>
      <p:pic>
        <p:nvPicPr>
          <p:cNvPr id="10" name="Picture 9"/>
          <p:cNvPicPr>
            <a:picLocks noChangeAspect="1" noChangeArrowheads="1"/>
          </p:cNvPicPr>
          <p:nvPr/>
        </p:nvPicPr>
        <p:blipFill>
          <a:blip r:embed="rId5" cstate="print"/>
          <a:srcRect/>
          <a:stretch>
            <a:fillRect/>
          </a:stretch>
        </p:blipFill>
        <p:spPr bwMode="auto">
          <a:xfrm>
            <a:off x="10435019" y="2032248"/>
            <a:ext cx="1349692" cy="363538"/>
          </a:xfrm>
          <a:prstGeom prst="rect">
            <a:avLst/>
          </a:prstGeom>
          <a:noFill/>
          <a:ln w="9525">
            <a:noFill/>
            <a:round/>
            <a:headEnd/>
            <a:tailEnd/>
          </a:ln>
        </p:spPr>
      </p:pic>
      <p:pic>
        <p:nvPicPr>
          <p:cNvPr id="11" name="Picture 10" descr="centos"/>
          <p:cNvPicPr>
            <a:picLocks noChangeAspect="1" noChangeArrowheads="1"/>
          </p:cNvPicPr>
          <p:nvPr/>
        </p:nvPicPr>
        <p:blipFill>
          <a:blip r:embed="rId6" cstate="print"/>
          <a:srcRect/>
          <a:stretch>
            <a:fillRect/>
          </a:stretch>
        </p:blipFill>
        <p:spPr bwMode="auto">
          <a:xfrm>
            <a:off x="10425471" y="1631979"/>
            <a:ext cx="1285156" cy="341312"/>
          </a:xfrm>
          <a:prstGeom prst="rect">
            <a:avLst/>
          </a:prstGeom>
          <a:noFill/>
          <a:ln w="9525">
            <a:noFill/>
            <a:miter lim="800000"/>
            <a:headEnd/>
            <a:tailEnd/>
          </a:ln>
        </p:spPr>
      </p:pic>
      <p:pic>
        <p:nvPicPr>
          <p:cNvPr id="12" name="Picture 12" descr="suse"/>
          <p:cNvPicPr>
            <a:picLocks noChangeAspect="1" noChangeArrowheads="1"/>
          </p:cNvPicPr>
          <p:nvPr/>
        </p:nvPicPr>
        <p:blipFill>
          <a:blip r:embed="rId7" cstate="print"/>
          <a:srcRect/>
          <a:stretch>
            <a:fillRect/>
          </a:stretch>
        </p:blipFill>
        <p:spPr bwMode="auto">
          <a:xfrm>
            <a:off x="10725251" y="2930135"/>
            <a:ext cx="1121055" cy="573088"/>
          </a:xfrm>
          <a:prstGeom prst="rect">
            <a:avLst/>
          </a:prstGeom>
          <a:noFill/>
          <a:ln w="9525">
            <a:noFill/>
            <a:miter lim="800000"/>
            <a:headEnd/>
            <a:tailEnd/>
          </a:ln>
        </p:spPr>
      </p:pic>
      <p:pic>
        <p:nvPicPr>
          <p:cNvPr id="13" name="Picture 13" descr="ubuntulogo3"/>
          <p:cNvPicPr>
            <a:picLocks noChangeAspect="1" noChangeArrowheads="1"/>
          </p:cNvPicPr>
          <p:nvPr/>
        </p:nvPicPr>
        <p:blipFill>
          <a:blip r:embed="rId8" cstate="print"/>
          <a:srcRect/>
          <a:stretch>
            <a:fillRect/>
          </a:stretch>
        </p:blipFill>
        <p:spPr bwMode="auto">
          <a:xfrm>
            <a:off x="9900350" y="4827615"/>
            <a:ext cx="1996879" cy="468313"/>
          </a:xfrm>
          <a:prstGeom prst="rect">
            <a:avLst/>
          </a:prstGeom>
          <a:noFill/>
          <a:ln w="9525">
            <a:noFill/>
            <a:miter lim="800000"/>
            <a:headEnd/>
            <a:tailEnd/>
          </a:ln>
        </p:spPr>
      </p:pic>
      <p:pic>
        <p:nvPicPr>
          <p:cNvPr id="14" name="Picture 11"/>
          <p:cNvPicPr>
            <a:picLocks noChangeAspect="1" noChangeArrowheads="1"/>
          </p:cNvPicPr>
          <p:nvPr/>
        </p:nvPicPr>
        <p:blipFill>
          <a:blip r:embed="rId9" cstate="print"/>
          <a:srcRect/>
          <a:stretch>
            <a:fillRect/>
          </a:stretch>
        </p:blipFill>
        <p:spPr bwMode="auto">
          <a:xfrm>
            <a:off x="6529180" y="5763185"/>
            <a:ext cx="711727" cy="646687"/>
          </a:xfrm>
          <a:prstGeom prst="rect">
            <a:avLst/>
          </a:prstGeom>
          <a:noFill/>
          <a:ln w="9525">
            <a:noFill/>
            <a:miter lim="800000"/>
            <a:headEnd/>
            <a:tailEnd/>
          </a:ln>
        </p:spPr>
      </p:pic>
      <p:pic>
        <p:nvPicPr>
          <p:cNvPr id="15" name="Picture 12"/>
          <p:cNvPicPr>
            <a:picLocks noChangeAspect="1" noChangeArrowheads="1"/>
          </p:cNvPicPr>
          <p:nvPr/>
        </p:nvPicPr>
        <p:blipFill>
          <a:blip r:embed="rId10" cstate="print"/>
          <a:srcRect/>
          <a:stretch>
            <a:fillRect/>
          </a:stretch>
        </p:blipFill>
        <p:spPr bwMode="auto">
          <a:xfrm>
            <a:off x="5658053" y="5780665"/>
            <a:ext cx="717160" cy="617457"/>
          </a:xfrm>
          <a:prstGeom prst="rect">
            <a:avLst/>
          </a:prstGeom>
          <a:noFill/>
          <a:ln w="9525">
            <a:noFill/>
            <a:miter lim="800000"/>
            <a:headEnd/>
            <a:tailEnd/>
          </a:ln>
        </p:spPr>
      </p:pic>
      <p:pic>
        <p:nvPicPr>
          <p:cNvPr id="16" name="Picture 2" descr="Arch Linux"/>
          <p:cNvPicPr>
            <a:picLocks noChangeAspect="1" noChangeArrowheads="1"/>
          </p:cNvPicPr>
          <p:nvPr/>
        </p:nvPicPr>
        <p:blipFill>
          <a:blip r:embed="rId11" cstate="print"/>
          <a:srcRect/>
          <a:stretch>
            <a:fillRect/>
          </a:stretch>
        </p:blipFill>
        <p:spPr bwMode="auto">
          <a:xfrm>
            <a:off x="7411472" y="5823784"/>
            <a:ext cx="677817" cy="590067"/>
          </a:xfrm>
          <a:prstGeom prst="rect">
            <a:avLst/>
          </a:prstGeom>
          <a:noFill/>
        </p:spPr>
      </p:pic>
      <p:pic>
        <p:nvPicPr>
          <p:cNvPr id="17" name="Picture 4" descr="PCLinuxOS"/>
          <p:cNvPicPr>
            <a:picLocks noChangeAspect="1" noChangeArrowheads="1"/>
          </p:cNvPicPr>
          <p:nvPr/>
        </p:nvPicPr>
        <p:blipFill>
          <a:blip r:embed="rId12" cstate="print"/>
          <a:srcRect/>
          <a:stretch>
            <a:fillRect/>
          </a:stretch>
        </p:blipFill>
        <p:spPr bwMode="auto">
          <a:xfrm>
            <a:off x="4734799" y="5771667"/>
            <a:ext cx="783395" cy="657621"/>
          </a:xfrm>
          <a:prstGeom prst="rect">
            <a:avLst/>
          </a:prstGeom>
          <a:noFill/>
        </p:spPr>
      </p:pic>
      <p:pic>
        <p:nvPicPr>
          <p:cNvPr id="18" name="Picture 6" descr="Mageia"/>
          <p:cNvPicPr>
            <a:picLocks noChangeAspect="1" noChangeArrowheads="1"/>
          </p:cNvPicPr>
          <p:nvPr/>
        </p:nvPicPr>
        <p:blipFill>
          <a:blip r:embed="rId13" cstate="print"/>
          <a:srcRect/>
          <a:stretch>
            <a:fillRect/>
          </a:stretch>
        </p:blipFill>
        <p:spPr bwMode="auto">
          <a:xfrm>
            <a:off x="8277163" y="5802750"/>
            <a:ext cx="677817" cy="660314"/>
          </a:xfrm>
          <a:prstGeom prst="rect">
            <a:avLst/>
          </a:prstGeom>
          <a:noFill/>
        </p:spPr>
      </p:pic>
      <p:pic>
        <p:nvPicPr>
          <p:cNvPr id="19" name="Picture 2" descr="Slackware Linux"/>
          <p:cNvPicPr>
            <a:picLocks noChangeAspect="1" noChangeArrowheads="1"/>
          </p:cNvPicPr>
          <p:nvPr/>
        </p:nvPicPr>
        <p:blipFill>
          <a:blip r:embed="rId14" cstate="print"/>
          <a:srcRect/>
          <a:stretch>
            <a:fillRect/>
          </a:stretch>
        </p:blipFill>
        <p:spPr bwMode="auto">
          <a:xfrm>
            <a:off x="9131202" y="5797803"/>
            <a:ext cx="715778" cy="630115"/>
          </a:xfrm>
          <a:prstGeom prst="rect">
            <a:avLst/>
          </a:prstGeom>
          <a:noFill/>
        </p:spPr>
      </p:pic>
      <p:pic>
        <p:nvPicPr>
          <p:cNvPr id="20" name="Picture 2" descr="Image result for scientific linux"/>
          <p:cNvPicPr>
            <a:picLocks noChangeAspect="1" noChangeArrowheads="1"/>
          </p:cNvPicPr>
          <p:nvPr/>
        </p:nvPicPr>
        <p:blipFill>
          <a:blip r:embed="rId15" cstate="print"/>
          <a:srcRect/>
          <a:stretch>
            <a:fillRect/>
          </a:stretch>
        </p:blipFill>
        <p:spPr bwMode="auto">
          <a:xfrm>
            <a:off x="9610897" y="2031571"/>
            <a:ext cx="455827" cy="490257"/>
          </a:xfrm>
          <a:prstGeom prst="rect">
            <a:avLst/>
          </a:prstGeom>
          <a:noFill/>
        </p:spPr>
      </p:pic>
      <p:sp>
        <p:nvSpPr>
          <p:cNvPr id="3" name="Content Placeholder 2"/>
          <p:cNvSpPr>
            <a:spLocks noGrp="1"/>
          </p:cNvSpPr>
          <p:nvPr>
            <p:ph type="body" sz="quarter" idx="15"/>
          </p:nvPr>
        </p:nvSpPr>
        <p:spPr>
          <a:xfrm>
            <a:off x="414000" y="1483660"/>
            <a:ext cx="10929861" cy="1073583"/>
          </a:xfrm>
        </p:spPr>
        <p:txBody>
          <a:bodyPr>
            <a:normAutofit fontScale="62500" lnSpcReduction="20000"/>
          </a:bodyPr>
          <a:lstStyle/>
          <a:p>
            <a:r>
              <a:rPr lang="en-GB" b="1" dirty="0">
                <a:solidFill>
                  <a:srgbClr val="004F9F"/>
                </a:solidFill>
              </a:rPr>
              <a:t>Red Hat: RHEL / Fedora</a:t>
            </a:r>
          </a:p>
          <a:p>
            <a:pPr lvl="1"/>
            <a:r>
              <a:rPr lang="en-GB" dirty="0"/>
              <a:t>Fedora – community version</a:t>
            </a:r>
          </a:p>
          <a:p>
            <a:pPr lvl="1"/>
            <a:r>
              <a:rPr lang="en-GB" dirty="0"/>
              <a:t>Centos  and Scientific Linux – binary for binary equivalents to RHEL</a:t>
            </a:r>
          </a:p>
        </p:txBody>
      </p:sp>
      <p:pic>
        <p:nvPicPr>
          <p:cNvPr id="1026" name="Picture 2"/>
          <p:cNvPicPr>
            <a:picLocks noChangeAspect="1" noChangeArrowheads="1"/>
          </p:cNvPicPr>
          <p:nvPr/>
        </p:nvPicPr>
        <p:blipFill>
          <a:blip r:embed="rId16" cstate="print"/>
          <a:srcRect/>
          <a:stretch>
            <a:fillRect/>
          </a:stretch>
        </p:blipFill>
        <p:spPr bwMode="auto">
          <a:xfrm>
            <a:off x="3098017" y="5857299"/>
            <a:ext cx="1513242" cy="547688"/>
          </a:xfrm>
          <a:prstGeom prst="rect">
            <a:avLst/>
          </a:prstGeom>
          <a:noFill/>
          <a:ln w="9525">
            <a:noFill/>
            <a:miter lim="800000"/>
            <a:headEnd/>
            <a:tailEnd/>
          </a:ln>
        </p:spPr>
      </p:pic>
      <p:sp>
        <p:nvSpPr>
          <p:cNvPr id="22" name="Content Placeholder 2">
            <a:extLst>
              <a:ext uri="{FF2B5EF4-FFF2-40B4-BE49-F238E27FC236}">
                <a16:creationId xmlns:a16="http://schemas.microsoft.com/office/drawing/2014/main" id="{684D00D8-0F16-45CD-82FE-9DC5C0D3F9D1}"/>
              </a:ext>
            </a:extLst>
          </p:cNvPr>
          <p:cNvSpPr txBox="1">
            <a:spLocks/>
          </p:cNvSpPr>
          <p:nvPr/>
        </p:nvSpPr>
        <p:spPr>
          <a:xfrm>
            <a:off x="414000" y="2731143"/>
            <a:ext cx="11404800" cy="1055998"/>
          </a:xfrm>
          <a:prstGeom prst="rect">
            <a:avLst/>
          </a:prstGeom>
        </p:spPr>
        <p:txBody>
          <a:bodyPr vert="horz" lIns="91440" tIns="45720" rIns="91440" bIns="45720" rtlCol="0">
            <a:normAutofit fontScale="62500" lnSpcReduction="20000"/>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kern="1200" baseline="0">
                <a:solidFill>
                  <a:schemeClr val="tx1"/>
                </a:solidFill>
                <a:latin typeface="+mn-lt"/>
                <a:ea typeface="+mn-ea"/>
                <a:cs typeface="Arial" pitchFamily="34" charset="0"/>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kern="1200" baseline="0">
                <a:solidFill>
                  <a:schemeClr val="tx1"/>
                </a:solidFill>
                <a:latin typeface="+mn-lt"/>
                <a:ea typeface="+mn-ea"/>
                <a:cs typeface="Arial" pitchFamily="34" charset="0"/>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kern="1200" baseline="0">
                <a:solidFill>
                  <a:schemeClr val="tx1"/>
                </a:solidFill>
                <a:latin typeface="+mn-lt"/>
                <a:ea typeface="+mn-ea"/>
                <a:cs typeface="Arial" pitchFamily="34" charset="0"/>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kern="1200" baseline="0">
                <a:solidFill>
                  <a:schemeClr val="tx1"/>
                </a:solidFill>
                <a:latin typeface="+mn-lt"/>
                <a:ea typeface="+mn-ea"/>
                <a:cs typeface="Arial" pitchFamily="34" charset="0"/>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kern="1200" baseline="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b="1" dirty="0" err="1">
                <a:solidFill>
                  <a:srgbClr val="004F9F"/>
                </a:solidFill>
              </a:rPr>
              <a:t>SuSE</a:t>
            </a:r>
            <a:r>
              <a:rPr lang="en-GB" dirty="0"/>
              <a:t>: </a:t>
            </a:r>
            <a:r>
              <a:rPr lang="en-GB" b="1" dirty="0">
                <a:solidFill>
                  <a:srgbClr val="004F9F"/>
                </a:solidFill>
              </a:rPr>
              <a:t>SLES</a:t>
            </a:r>
            <a:r>
              <a:rPr lang="en-GB" dirty="0"/>
              <a:t> / </a:t>
            </a:r>
            <a:r>
              <a:rPr lang="en-GB" b="1" dirty="0">
                <a:solidFill>
                  <a:srgbClr val="004F9F"/>
                </a:solidFill>
              </a:rPr>
              <a:t>SLED</a:t>
            </a:r>
          </a:p>
          <a:p>
            <a:pPr lvl="1"/>
            <a:r>
              <a:rPr lang="en-GB" dirty="0"/>
              <a:t>Originated in Germany, top in Europe</a:t>
            </a:r>
          </a:p>
          <a:p>
            <a:pPr lvl="1"/>
            <a:r>
              <a:rPr lang="en-GB" dirty="0"/>
              <a:t>Replaced Netware in Novell’s systems, now independent again</a:t>
            </a:r>
          </a:p>
        </p:txBody>
      </p:sp>
      <p:sp>
        <p:nvSpPr>
          <p:cNvPr id="23" name="Content Placeholder 2">
            <a:extLst>
              <a:ext uri="{FF2B5EF4-FFF2-40B4-BE49-F238E27FC236}">
                <a16:creationId xmlns:a16="http://schemas.microsoft.com/office/drawing/2014/main" id="{A1C21D21-76AE-48AF-9B42-017D17D38B7F}"/>
              </a:ext>
            </a:extLst>
          </p:cNvPr>
          <p:cNvSpPr txBox="1">
            <a:spLocks/>
          </p:cNvSpPr>
          <p:nvPr/>
        </p:nvSpPr>
        <p:spPr>
          <a:xfrm>
            <a:off x="414000" y="3917511"/>
            <a:ext cx="11404800" cy="677788"/>
          </a:xfrm>
          <a:prstGeom prst="rect">
            <a:avLst/>
          </a:prstGeom>
        </p:spPr>
        <p:txBody>
          <a:bodyPr vert="horz" lIns="91440" tIns="45720" rIns="91440" bIns="45720" rtlCol="0">
            <a:normAutofit fontScale="70000" lnSpcReduction="20000"/>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kern="1200" baseline="0">
                <a:solidFill>
                  <a:schemeClr val="tx1"/>
                </a:solidFill>
                <a:latin typeface="+mn-lt"/>
                <a:ea typeface="+mn-ea"/>
                <a:cs typeface="Arial" pitchFamily="34" charset="0"/>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kern="1200" baseline="0">
                <a:solidFill>
                  <a:schemeClr val="tx1"/>
                </a:solidFill>
                <a:latin typeface="+mn-lt"/>
                <a:ea typeface="+mn-ea"/>
                <a:cs typeface="Arial" pitchFamily="34" charset="0"/>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kern="1200" baseline="0">
                <a:solidFill>
                  <a:schemeClr val="tx1"/>
                </a:solidFill>
                <a:latin typeface="+mn-lt"/>
                <a:ea typeface="+mn-ea"/>
                <a:cs typeface="Arial" pitchFamily="34" charset="0"/>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kern="1200" baseline="0">
                <a:solidFill>
                  <a:schemeClr val="tx1"/>
                </a:solidFill>
                <a:latin typeface="+mn-lt"/>
                <a:ea typeface="+mn-ea"/>
                <a:cs typeface="Arial" pitchFamily="34" charset="0"/>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kern="1200" baseline="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b="1" dirty="0">
                <a:solidFill>
                  <a:srgbClr val="004F9F"/>
                </a:solidFill>
              </a:rPr>
              <a:t>Debian</a:t>
            </a:r>
          </a:p>
          <a:p>
            <a:pPr lvl="1"/>
            <a:r>
              <a:rPr lang="en-GB" dirty="0"/>
              <a:t>Regarded as ‘geeks’ distributions</a:t>
            </a:r>
          </a:p>
        </p:txBody>
      </p:sp>
      <p:sp>
        <p:nvSpPr>
          <p:cNvPr id="24" name="Content Placeholder 2">
            <a:extLst>
              <a:ext uri="{FF2B5EF4-FFF2-40B4-BE49-F238E27FC236}">
                <a16:creationId xmlns:a16="http://schemas.microsoft.com/office/drawing/2014/main" id="{B35053AE-B093-45DF-9298-E98D2586E15B}"/>
              </a:ext>
            </a:extLst>
          </p:cNvPr>
          <p:cNvSpPr txBox="1">
            <a:spLocks/>
          </p:cNvSpPr>
          <p:nvPr/>
        </p:nvSpPr>
        <p:spPr>
          <a:xfrm>
            <a:off x="441506" y="4815965"/>
            <a:ext cx="11404800" cy="672493"/>
          </a:xfrm>
          <a:prstGeom prst="rect">
            <a:avLst/>
          </a:prstGeom>
        </p:spPr>
        <p:txBody>
          <a:bodyPr vert="horz" lIns="91440" tIns="45720" rIns="91440" bIns="45720" rtlCol="0">
            <a:normAutofit fontScale="70000" lnSpcReduction="20000"/>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kern="1200" baseline="0">
                <a:solidFill>
                  <a:schemeClr val="tx1"/>
                </a:solidFill>
                <a:latin typeface="+mn-lt"/>
                <a:ea typeface="+mn-ea"/>
                <a:cs typeface="Arial" pitchFamily="34" charset="0"/>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kern="1200" baseline="0">
                <a:solidFill>
                  <a:schemeClr val="tx1"/>
                </a:solidFill>
                <a:latin typeface="+mn-lt"/>
                <a:ea typeface="+mn-ea"/>
                <a:cs typeface="Arial" pitchFamily="34" charset="0"/>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kern="1200" baseline="0">
                <a:solidFill>
                  <a:schemeClr val="tx1"/>
                </a:solidFill>
                <a:latin typeface="+mn-lt"/>
                <a:ea typeface="+mn-ea"/>
                <a:cs typeface="Arial" pitchFamily="34" charset="0"/>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kern="1200" baseline="0">
                <a:solidFill>
                  <a:schemeClr val="tx1"/>
                </a:solidFill>
                <a:latin typeface="+mn-lt"/>
                <a:ea typeface="+mn-ea"/>
                <a:cs typeface="Arial" pitchFamily="34" charset="0"/>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kern="1200" baseline="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b="1" dirty="0">
                <a:solidFill>
                  <a:srgbClr val="004F9F"/>
                </a:solidFill>
              </a:rPr>
              <a:t>Ubuntu</a:t>
            </a:r>
            <a:r>
              <a:rPr lang="en-GB" dirty="0"/>
              <a:t> from Canonical</a:t>
            </a:r>
          </a:p>
          <a:p>
            <a:pPr lvl="1"/>
            <a:r>
              <a:rPr lang="en-GB" dirty="0"/>
              <a:t>Derivative of Debian</a:t>
            </a:r>
          </a:p>
        </p:txBody>
      </p:sp>
      <p:sp>
        <p:nvSpPr>
          <p:cNvPr id="25" name="Content Placeholder 2">
            <a:extLst>
              <a:ext uri="{FF2B5EF4-FFF2-40B4-BE49-F238E27FC236}">
                <a16:creationId xmlns:a16="http://schemas.microsoft.com/office/drawing/2014/main" id="{0007706E-23CA-471F-9EE5-D9241DE6CEF7}"/>
              </a:ext>
            </a:extLst>
          </p:cNvPr>
          <p:cNvSpPr txBox="1">
            <a:spLocks/>
          </p:cNvSpPr>
          <p:nvPr/>
        </p:nvSpPr>
        <p:spPr>
          <a:xfrm>
            <a:off x="414000" y="5815902"/>
            <a:ext cx="11404800" cy="682399"/>
          </a:xfrm>
          <a:prstGeom prst="rect">
            <a:avLst/>
          </a:prstGeom>
        </p:spPr>
        <p:txBody>
          <a:bodyPr vert="horz" lIns="91440" tIns="45720" rIns="91440" bIns="45720" rtlCol="0">
            <a:normAutofit fontScale="70000" lnSpcReduction="20000"/>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kern="1200" baseline="0">
                <a:solidFill>
                  <a:schemeClr val="tx1"/>
                </a:solidFill>
                <a:latin typeface="+mn-lt"/>
                <a:ea typeface="+mn-ea"/>
                <a:cs typeface="Arial" pitchFamily="34" charset="0"/>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kern="1200" baseline="0">
                <a:solidFill>
                  <a:schemeClr val="tx1"/>
                </a:solidFill>
                <a:latin typeface="+mn-lt"/>
                <a:ea typeface="+mn-ea"/>
                <a:cs typeface="Arial" pitchFamily="34" charset="0"/>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kern="1200" baseline="0">
                <a:solidFill>
                  <a:schemeClr val="tx1"/>
                </a:solidFill>
                <a:latin typeface="+mn-lt"/>
                <a:ea typeface="+mn-ea"/>
                <a:cs typeface="Arial" pitchFamily="34" charset="0"/>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kern="1200" baseline="0">
                <a:solidFill>
                  <a:schemeClr val="tx1"/>
                </a:solidFill>
                <a:latin typeface="+mn-lt"/>
                <a:ea typeface="+mn-ea"/>
                <a:cs typeface="Arial" pitchFamily="34" charset="0"/>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kern="1200" baseline="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dirty="0"/>
              <a:t>Hundreds more...</a:t>
            </a:r>
          </a:p>
          <a:p>
            <a:pPr lvl="1"/>
            <a:r>
              <a:rPr lang="en-GB" dirty="0"/>
              <a:t>Many Live CDs...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Free? How come?</a:t>
            </a:r>
          </a:p>
          <a:p>
            <a:pPr lvl="1"/>
            <a:r>
              <a:rPr lang="en-GB" dirty="0"/>
              <a:t>Authors of Linux did not intend to make money from it</a:t>
            </a:r>
          </a:p>
          <a:p>
            <a:pPr lvl="1"/>
            <a:r>
              <a:rPr lang="en-GB" dirty="0"/>
              <a:t>Linux is meant to be freely available to everyone</a:t>
            </a:r>
          </a:p>
          <a:p>
            <a:pPr lvl="1"/>
            <a:r>
              <a:rPr lang="en-GB" dirty="0"/>
              <a:t>Pride of the designers - the best problem solving mechanism</a:t>
            </a:r>
          </a:p>
          <a:p>
            <a:r>
              <a:rPr lang="en-GB" dirty="0"/>
              <a:t>Distributors do make money out of Linux</a:t>
            </a:r>
          </a:p>
          <a:p>
            <a:pPr lvl="1"/>
            <a:r>
              <a:rPr lang="en-GB" dirty="0"/>
              <a:t>Though not from the operating software itself</a:t>
            </a:r>
          </a:p>
        </p:txBody>
      </p:sp>
      <p:sp>
        <p:nvSpPr>
          <p:cNvPr id="8" name="Content Placeholder 7"/>
          <p:cNvSpPr>
            <a:spLocks noGrp="1"/>
          </p:cNvSpPr>
          <p:nvPr>
            <p:ph sz="quarter" idx="16"/>
          </p:nvPr>
        </p:nvSpPr>
        <p:spPr/>
        <p:txBody>
          <a:bodyPr/>
          <a:lstStyle/>
          <a:p>
            <a:r>
              <a:rPr lang="en-GB" dirty="0"/>
              <a:t>Major distributors now offer - at a price:</a:t>
            </a:r>
          </a:p>
          <a:p>
            <a:pPr lvl="1"/>
            <a:r>
              <a:rPr lang="en-GB" dirty="0"/>
              <a:t>Complete product (and add-on applications)</a:t>
            </a:r>
          </a:p>
          <a:p>
            <a:pPr lvl="1"/>
            <a:r>
              <a:rPr lang="en-GB" dirty="0"/>
              <a:t>Installation, user and operation books and manuals</a:t>
            </a:r>
          </a:p>
          <a:p>
            <a:pPr lvl="1"/>
            <a:r>
              <a:rPr lang="en-GB" dirty="0"/>
              <a:t>Maintenance and support contracts</a:t>
            </a:r>
          </a:p>
          <a:p>
            <a:pPr lvl="1"/>
            <a:r>
              <a:rPr lang="en-GB" dirty="0"/>
              <a:t>Consultancy and training</a:t>
            </a:r>
          </a:p>
          <a:p>
            <a:pPr lvl="1"/>
            <a:r>
              <a:rPr lang="en-GB" dirty="0"/>
              <a:t>Software development</a:t>
            </a:r>
          </a:p>
          <a:p>
            <a:endParaRPr lang="en-GB" dirty="0"/>
          </a:p>
        </p:txBody>
      </p:sp>
      <p:sp>
        <p:nvSpPr>
          <p:cNvPr id="3" name="Title 2"/>
          <p:cNvSpPr>
            <a:spLocks noGrp="1"/>
          </p:cNvSpPr>
          <p:nvPr>
            <p:ph type="title"/>
          </p:nvPr>
        </p:nvSpPr>
        <p:spPr/>
        <p:txBody>
          <a:bodyPr/>
          <a:lstStyle/>
          <a:p>
            <a:r>
              <a:rPr lang="en-GB" dirty="0"/>
              <a:t>Distributor’s remuneration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5"/>
          </p:nvPr>
        </p:nvSpPr>
        <p:spPr/>
        <p:txBody>
          <a:bodyPr/>
          <a:lstStyle/>
          <a:p>
            <a:pPr>
              <a:lnSpc>
                <a:spcPct val="100000"/>
              </a:lnSpc>
            </a:pPr>
            <a:r>
              <a:rPr lang="en-GB" dirty="0"/>
              <a:t>Linux is available as part of many ‘distributions’</a:t>
            </a:r>
          </a:p>
          <a:p>
            <a:pPr lvl="1">
              <a:lnSpc>
                <a:spcPct val="100000"/>
              </a:lnSpc>
            </a:pPr>
            <a:r>
              <a:rPr lang="en-GB" dirty="0"/>
              <a:t>The kernel packaged with applications</a:t>
            </a:r>
          </a:p>
          <a:p>
            <a:pPr>
              <a:lnSpc>
                <a:spcPct val="100000"/>
              </a:lnSpc>
            </a:pPr>
            <a:r>
              <a:rPr lang="en-GB" dirty="0"/>
              <a:t>There is only ONE Linux kernel, owed by </a:t>
            </a:r>
            <a:r>
              <a:rPr lang="en-GB" dirty="0" err="1"/>
              <a:t>Linus</a:t>
            </a:r>
            <a:r>
              <a:rPr lang="en-GB" dirty="0"/>
              <a:t> </a:t>
            </a:r>
            <a:r>
              <a:rPr lang="en-GB" dirty="0" err="1"/>
              <a:t>Torvalds</a:t>
            </a:r>
            <a:endParaRPr lang="en-GB" dirty="0"/>
          </a:p>
          <a:p>
            <a:pPr lvl="1">
              <a:lnSpc>
                <a:spcPct val="100000"/>
              </a:lnSpc>
            </a:pPr>
            <a:r>
              <a:rPr lang="en-GB" dirty="0"/>
              <a:t>Same kernel (Linux) in all distributions (</a:t>
            </a:r>
            <a:r>
              <a:rPr lang="en-GB" b="1" dirty="0">
                <a:solidFill>
                  <a:srgbClr val="0000C8"/>
                </a:solidFill>
              </a:rPr>
              <a:t>4.X</a:t>
            </a:r>
            <a:r>
              <a:rPr lang="en-GB" dirty="0"/>
              <a:t> since 2011)</a:t>
            </a:r>
          </a:p>
          <a:p>
            <a:pPr lvl="1">
              <a:lnSpc>
                <a:spcPct val="100000"/>
              </a:lnSpc>
            </a:pPr>
            <a:r>
              <a:rPr lang="en-GB" dirty="0"/>
              <a:t>Licensed under GNU GPL - General Public License</a:t>
            </a:r>
          </a:p>
        </p:txBody>
      </p:sp>
      <p:sp>
        <p:nvSpPr>
          <p:cNvPr id="2" name="Title 1"/>
          <p:cNvSpPr>
            <a:spLocks noGrp="1"/>
          </p:cNvSpPr>
          <p:nvPr>
            <p:ph type="title"/>
          </p:nvPr>
        </p:nvSpPr>
        <p:spPr/>
        <p:txBody>
          <a:bodyPr>
            <a:normAutofit/>
          </a:bodyPr>
          <a:lstStyle/>
          <a:p>
            <a:r>
              <a:rPr lang="en-GB" dirty="0"/>
              <a:t>Linux diversity</a:t>
            </a:r>
          </a:p>
        </p:txBody>
      </p:sp>
      <p:pic>
        <p:nvPicPr>
          <p:cNvPr id="4" name="Picture 4"/>
          <p:cNvPicPr>
            <a:picLocks noChangeAspect="1" noChangeArrowheads="1"/>
          </p:cNvPicPr>
          <p:nvPr/>
        </p:nvPicPr>
        <p:blipFill>
          <a:blip r:embed="rId3" cstate="print"/>
          <a:srcRect/>
          <a:stretch>
            <a:fillRect/>
          </a:stretch>
        </p:blipFill>
        <p:spPr bwMode="auto">
          <a:xfrm>
            <a:off x="9867899" y="1420105"/>
            <a:ext cx="1776143" cy="2008214"/>
          </a:xfrm>
          <a:prstGeom prst="rect">
            <a:avLst/>
          </a:prstGeom>
          <a:noFill/>
          <a:ln w="9525">
            <a:noFill/>
            <a:round/>
            <a:headEnd/>
            <a:tailEnd/>
          </a:ln>
        </p:spPr>
      </p:pic>
      <p:sp>
        <p:nvSpPr>
          <p:cNvPr id="5" name="Rounded Rectangle 4"/>
          <p:cNvSpPr/>
          <p:nvPr/>
        </p:nvSpPr>
        <p:spPr>
          <a:xfrm>
            <a:off x="834678" y="4816154"/>
            <a:ext cx="5155968" cy="1530426"/>
          </a:xfrm>
          <a:prstGeom prst="roundRect">
            <a:avLst>
              <a:gd name="adj" fmla="val 18421"/>
            </a:avLst>
          </a:prstGeom>
          <a:gradFill rotWithShape="1">
            <a:gsLst>
              <a:gs pos="0">
                <a:srgbClr val="FFFFFF"/>
              </a:gs>
              <a:gs pos="100000">
                <a:srgbClr val="EEEFD7"/>
              </a:gs>
            </a:gsLst>
            <a:path path="shape">
              <a:fillToRect l="50000" t="50000" r="50000" b="50000"/>
            </a:path>
          </a:gradFill>
          <a:ln w="9525" algn="ctr">
            <a:solidFill>
              <a:srgbClr val="808080"/>
            </a:solidFill>
            <a:round/>
            <a:headEnd/>
            <a:tailEnd/>
          </a:ln>
          <a:effectLst>
            <a:outerShdw dist="35921" dir="2700000" algn="ctr" rotWithShape="0">
              <a:srgbClr val="ADADAD"/>
            </a:outerShdw>
          </a:effectLst>
        </p:spPr>
        <p:txBody>
          <a:bodyPr wrap="none" anchor="ctr"/>
          <a:lstStyle/>
          <a:p>
            <a:pPr algn="ctr">
              <a:buClr>
                <a:srgbClr val="FF0000"/>
              </a:buClr>
              <a:tabLst>
                <a:tab pos="2152650" algn="l"/>
              </a:tabLst>
            </a:pPr>
            <a:r>
              <a:rPr lang="en-GB" sz="2000" b="1" dirty="0">
                <a:solidFill>
                  <a:srgbClr val="0000C8"/>
                </a:solidFill>
              </a:rPr>
              <a:t>- modify it</a:t>
            </a:r>
            <a:br>
              <a:rPr lang="en-GB" sz="2000" b="1" dirty="0">
                <a:solidFill>
                  <a:srgbClr val="0000C8"/>
                </a:solidFill>
              </a:rPr>
            </a:br>
            <a:r>
              <a:rPr lang="en-GB" sz="2000" b="1" dirty="0">
                <a:solidFill>
                  <a:srgbClr val="0000C8"/>
                </a:solidFill>
              </a:rPr>
              <a:t>- write new software based on it</a:t>
            </a:r>
            <a:br>
              <a:rPr lang="en-GB" sz="2000" b="1" dirty="0">
                <a:solidFill>
                  <a:srgbClr val="0000C8"/>
                </a:solidFill>
              </a:rPr>
            </a:br>
            <a:r>
              <a:rPr lang="en-GB" sz="2000" b="1" dirty="0">
                <a:solidFill>
                  <a:srgbClr val="0000C8"/>
                </a:solidFill>
              </a:rPr>
              <a:t>- re-distribute it</a:t>
            </a:r>
            <a:br>
              <a:rPr lang="en-GB" sz="2000" b="1" dirty="0">
                <a:solidFill>
                  <a:srgbClr val="0000C8"/>
                </a:solidFill>
              </a:rPr>
            </a:br>
            <a:r>
              <a:rPr lang="en-GB" sz="2000" b="1" dirty="0">
                <a:solidFill>
                  <a:srgbClr val="0000C8"/>
                </a:solidFill>
              </a:rPr>
              <a:t>- re-sell it</a:t>
            </a:r>
            <a:endParaRPr lang="en-US" sz="2000" b="1" dirty="0">
              <a:solidFill>
                <a:srgbClr val="0000C8"/>
              </a:solidFill>
            </a:endParaRPr>
          </a:p>
        </p:txBody>
      </p:sp>
      <p:sp>
        <p:nvSpPr>
          <p:cNvPr id="6" name="Rounded Rectangle 5"/>
          <p:cNvSpPr/>
          <p:nvPr/>
        </p:nvSpPr>
        <p:spPr>
          <a:xfrm>
            <a:off x="6302326" y="4799136"/>
            <a:ext cx="5367366" cy="1545101"/>
          </a:xfrm>
          <a:prstGeom prst="roundRect">
            <a:avLst>
              <a:gd name="adj" fmla="val 18421"/>
            </a:avLst>
          </a:prstGeom>
          <a:gradFill rotWithShape="1">
            <a:gsLst>
              <a:gs pos="0">
                <a:srgbClr val="FFFFFF"/>
              </a:gs>
              <a:gs pos="100000">
                <a:srgbClr val="EEEFD7"/>
              </a:gs>
            </a:gsLst>
            <a:path path="shape">
              <a:fillToRect l="50000" t="50000" r="50000" b="50000"/>
            </a:path>
          </a:gradFill>
          <a:ln w="9525" algn="ctr">
            <a:solidFill>
              <a:srgbClr val="808080"/>
            </a:solidFill>
            <a:round/>
            <a:headEnd/>
            <a:tailEnd/>
          </a:ln>
          <a:effectLst>
            <a:outerShdw dist="35921" dir="2700000" algn="ctr" rotWithShape="0">
              <a:srgbClr val="ADADAD"/>
            </a:outerShdw>
          </a:effectLst>
        </p:spPr>
        <p:txBody>
          <a:bodyPr wrap="none" anchor="ctr"/>
          <a:lstStyle/>
          <a:p>
            <a:pPr>
              <a:buClr>
                <a:srgbClr val="FF0000"/>
              </a:buClr>
              <a:tabLst>
                <a:tab pos="2152650" algn="l"/>
              </a:tabLst>
            </a:pPr>
            <a:r>
              <a:rPr lang="en-US" sz="2000" b="1" dirty="0">
                <a:solidFill>
                  <a:srgbClr val="0000C8"/>
                </a:solidFill>
              </a:rPr>
              <a:t>- copyright may not be           </a:t>
            </a:r>
            <a:br>
              <a:rPr lang="en-US" sz="2000" b="1" dirty="0">
                <a:solidFill>
                  <a:srgbClr val="0000C8"/>
                </a:solidFill>
              </a:rPr>
            </a:br>
            <a:r>
              <a:rPr lang="en-US" sz="2000" b="1" dirty="0">
                <a:solidFill>
                  <a:srgbClr val="0000C8"/>
                </a:solidFill>
              </a:rPr>
              <a:t>   restricted  down the line      </a:t>
            </a:r>
            <a:br>
              <a:rPr lang="en-US" sz="2000" b="1" dirty="0">
                <a:solidFill>
                  <a:srgbClr val="0000C8"/>
                </a:solidFill>
              </a:rPr>
            </a:br>
            <a:r>
              <a:rPr lang="en-US" sz="2000" b="1" dirty="0">
                <a:solidFill>
                  <a:srgbClr val="0000C8"/>
                </a:solidFill>
              </a:rPr>
              <a:t>- source code must be either </a:t>
            </a:r>
            <a:br>
              <a:rPr lang="en-US" sz="2000" b="1" dirty="0">
                <a:solidFill>
                  <a:srgbClr val="0000C8"/>
                </a:solidFill>
              </a:rPr>
            </a:br>
            <a:r>
              <a:rPr lang="en-US" sz="2000" b="1" dirty="0">
                <a:solidFill>
                  <a:srgbClr val="0000C8"/>
                </a:solidFill>
              </a:rPr>
              <a:t>  supplied or provided on request</a:t>
            </a:r>
          </a:p>
        </p:txBody>
      </p:sp>
      <p:sp>
        <p:nvSpPr>
          <p:cNvPr id="7" name="Oval 7"/>
          <p:cNvSpPr>
            <a:spLocks noChangeArrowheads="1"/>
          </p:cNvSpPr>
          <p:nvPr/>
        </p:nvSpPr>
        <p:spPr bwMode="auto">
          <a:xfrm>
            <a:off x="843732" y="4757255"/>
            <a:ext cx="1388011" cy="462445"/>
          </a:xfrm>
          <a:prstGeom prst="ellipse">
            <a:avLst/>
          </a:prstGeom>
          <a:gradFill rotWithShape="1">
            <a:gsLst>
              <a:gs pos="0">
                <a:srgbClr val="FFFFFF"/>
              </a:gs>
              <a:gs pos="100000">
                <a:srgbClr val="EEEFD7"/>
              </a:gs>
            </a:gsLst>
            <a:path path="shape">
              <a:fillToRect l="50000" t="50000" r="50000" b="50000"/>
            </a:path>
          </a:gradFill>
          <a:ln w="9525" algn="ctr">
            <a:solidFill>
              <a:srgbClr val="808080"/>
            </a:solidFill>
            <a:round/>
            <a:headEnd/>
            <a:tailEnd/>
          </a:ln>
          <a:effectLst/>
        </p:spPr>
        <p:txBody>
          <a:bodyPr wrap="none" anchor="ctr"/>
          <a:lstStyle/>
          <a:p>
            <a:pPr algn="ctr">
              <a:buClr>
                <a:srgbClr val="FF0000"/>
              </a:buClr>
              <a:buFont typeface="Arial" charset="0"/>
              <a:buNone/>
              <a:tabLst>
                <a:tab pos="2152650" algn="l"/>
              </a:tabLst>
            </a:pPr>
            <a:r>
              <a:rPr lang="en-GB" sz="2400" dirty="0"/>
              <a:t>fine to:</a:t>
            </a:r>
            <a:endParaRPr lang="en-GB" sz="2000" dirty="0"/>
          </a:p>
        </p:txBody>
      </p:sp>
      <p:sp>
        <p:nvSpPr>
          <p:cNvPr id="8" name="Oval 7"/>
          <p:cNvSpPr>
            <a:spLocks noChangeArrowheads="1"/>
          </p:cNvSpPr>
          <p:nvPr/>
        </p:nvSpPr>
        <p:spPr bwMode="auto">
          <a:xfrm>
            <a:off x="10252894" y="4697761"/>
            <a:ext cx="1388011" cy="502890"/>
          </a:xfrm>
          <a:prstGeom prst="ellipse">
            <a:avLst/>
          </a:prstGeom>
          <a:gradFill rotWithShape="1">
            <a:gsLst>
              <a:gs pos="0">
                <a:srgbClr val="FFFFFF"/>
              </a:gs>
              <a:gs pos="100000">
                <a:srgbClr val="EEEFD7"/>
              </a:gs>
            </a:gsLst>
            <a:path path="shape">
              <a:fillToRect l="50000" t="50000" r="50000" b="50000"/>
            </a:path>
          </a:gradFill>
          <a:ln w="9525" algn="ctr">
            <a:solidFill>
              <a:srgbClr val="808080"/>
            </a:solidFill>
            <a:round/>
            <a:headEnd/>
            <a:tailEnd/>
          </a:ln>
          <a:effectLst/>
        </p:spPr>
        <p:txBody>
          <a:bodyPr wrap="none" anchor="ctr"/>
          <a:lstStyle/>
          <a:p>
            <a:pPr algn="ctr">
              <a:buClr>
                <a:srgbClr val="FF0000"/>
              </a:buClr>
              <a:buFont typeface="Arial" charset="0"/>
              <a:buNone/>
              <a:tabLst>
                <a:tab pos="2152650" algn="l"/>
              </a:tabLst>
            </a:pPr>
            <a:r>
              <a:rPr lang="en-GB" sz="2400" dirty="0"/>
              <a:t>but !</a:t>
            </a:r>
            <a:endParaRPr lang="en-GB"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a:spcBef>
                <a:spcPts val="600"/>
              </a:spcBef>
              <a:spcAft>
                <a:spcPts val="600"/>
              </a:spcAft>
            </a:pPr>
            <a:r>
              <a:rPr lang="en-GB" dirty="0"/>
              <a:t>Software provided with Linux does not have to be free</a:t>
            </a:r>
          </a:p>
          <a:p>
            <a:pPr lvl="1">
              <a:lnSpc>
                <a:spcPct val="100000"/>
              </a:lnSpc>
              <a:spcBef>
                <a:spcPts val="600"/>
              </a:spcBef>
              <a:spcAft>
                <a:spcPts val="600"/>
              </a:spcAft>
            </a:pPr>
            <a:r>
              <a:rPr lang="en-GB" dirty="0"/>
              <a:t>Linux is free, but…</a:t>
            </a:r>
          </a:p>
          <a:p>
            <a:pPr lvl="1">
              <a:lnSpc>
                <a:spcPct val="100000"/>
              </a:lnSpc>
              <a:spcBef>
                <a:spcPts val="600"/>
              </a:spcBef>
              <a:spcAft>
                <a:spcPts val="600"/>
              </a:spcAft>
            </a:pPr>
            <a:r>
              <a:rPr lang="en-GB" dirty="0"/>
              <a:t>…this doesn't necessarily apply to applications</a:t>
            </a:r>
          </a:p>
          <a:p>
            <a:pPr>
              <a:lnSpc>
                <a:spcPct val="100000"/>
              </a:lnSpc>
              <a:spcBef>
                <a:spcPts val="600"/>
              </a:spcBef>
              <a:spcAft>
                <a:spcPts val="600"/>
              </a:spcAft>
            </a:pPr>
            <a:endParaRPr lang="en-GB" dirty="0"/>
          </a:p>
          <a:p>
            <a:pPr>
              <a:lnSpc>
                <a:spcPct val="100000"/>
              </a:lnSpc>
              <a:spcBef>
                <a:spcPts val="600"/>
              </a:spcBef>
              <a:spcAft>
                <a:spcPts val="600"/>
              </a:spcAft>
            </a:pPr>
            <a:r>
              <a:rPr lang="en-GB" dirty="0"/>
              <a:t>Several applications ported to Linux are commercial</a:t>
            </a:r>
          </a:p>
          <a:p>
            <a:pPr lvl="1">
              <a:lnSpc>
                <a:spcPct val="100000"/>
              </a:lnSpc>
              <a:spcBef>
                <a:spcPts val="600"/>
              </a:spcBef>
              <a:spcAft>
                <a:spcPts val="600"/>
              </a:spcAft>
            </a:pPr>
            <a:r>
              <a:rPr lang="en-GB" dirty="0"/>
              <a:t>Like </a:t>
            </a:r>
            <a:r>
              <a:rPr lang="en-GB" b="1" dirty="0" err="1">
                <a:solidFill>
                  <a:srgbClr val="0000C8"/>
                </a:solidFill>
              </a:rPr>
              <a:t>VMWare</a:t>
            </a:r>
            <a:r>
              <a:rPr lang="en-GB" dirty="0"/>
              <a:t> or </a:t>
            </a:r>
            <a:r>
              <a:rPr lang="en-GB" b="1" dirty="0">
                <a:solidFill>
                  <a:srgbClr val="0000C8"/>
                </a:solidFill>
              </a:rPr>
              <a:t>Oracle</a:t>
            </a:r>
          </a:p>
          <a:p>
            <a:pPr lvl="1">
              <a:lnSpc>
                <a:spcPct val="100000"/>
              </a:lnSpc>
              <a:spcBef>
                <a:spcPts val="600"/>
              </a:spcBef>
              <a:spcAft>
                <a:spcPts val="600"/>
              </a:spcAft>
            </a:pPr>
            <a:r>
              <a:rPr lang="en-GB" dirty="0"/>
              <a:t>These are not provided with source code; may not be modified</a:t>
            </a:r>
          </a:p>
          <a:p>
            <a:pPr lvl="1">
              <a:lnSpc>
                <a:spcPct val="100000"/>
              </a:lnSpc>
              <a:spcBef>
                <a:spcPts val="600"/>
              </a:spcBef>
              <a:spcAft>
                <a:spcPts val="600"/>
              </a:spcAft>
            </a:pPr>
            <a:r>
              <a:rPr lang="en-GB" dirty="0"/>
              <a:t>May not be freely re-distributed or re-sealed</a:t>
            </a:r>
          </a:p>
        </p:txBody>
      </p:sp>
      <p:sp>
        <p:nvSpPr>
          <p:cNvPr id="3" name="Title 2"/>
          <p:cNvSpPr>
            <a:spLocks noGrp="1"/>
          </p:cNvSpPr>
          <p:nvPr>
            <p:ph type="title"/>
          </p:nvPr>
        </p:nvSpPr>
        <p:spPr/>
        <p:txBody>
          <a:bodyPr/>
          <a:lstStyle/>
          <a:p>
            <a:r>
              <a:rPr lang="en-GB" dirty="0"/>
              <a:t>GPL and Free Software</a:t>
            </a:r>
          </a:p>
        </p:txBody>
      </p:sp>
      <p:pic>
        <p:nvPicPr>
          <p:cNvPr id="4" name="Picture 2" descr="Image result for gnu general public license"/>
          <p:cNvPicPr>
            <a:picLocks noChangeAspect="1" noChangeArrowheads="1"/>
          </p:cNvPicPr>
          <p:nvPr/>
        </p:nvPicPr>
        <p:blipFill>
          <a:blip r:embed="rId3" cstate="print"/>
          <a:srcRect/>
          <a:stretch>
            <a:fillRect/>
          </a:stretch>
        </p:blipFill>
        <p:spPr bwMode="auto">
          <a:xfrm>
            <a:off x="9047171" y="1582923"/>
            <a:ext cx="2473569" cy="2276475"/>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a:bodyPr>
          <a:lstStyle/>
          <a:p>
            <a:r>
              <a:rPr lang="en-GB" dirty="0"/>
              <a:t>Choice of applications</a:t>
            </a:r>
          </a:p>
        </p:txBody>
      </p:sp>
      <p:graphicFrame>
        <p:nvGraphicFramePr>
          <p:cNvPr id="9" name="Group 56"/>
          <p:cNvGraphicFramePr>
            <a:graphicFrameLocks/>
          </p:cNvGraphicFramePr>
          <p:nvPr/>
        </p:nvGraphicFramePr>
        <p:xfrm>
          <a:off x="484309" y="1649766"/>
          <a:ext cx="11316106" cy="3575006"/>
        </p:xfrm>
        <a:graphic>
          <a:graphicData uri="http://schemas.openxmlformats.org/drawingml/2006/table">
            <a:tbl>
              <a:tblPr/>
              <a:tblGrid>
                <a:gridCol w="5658053">
                  <a:extLst>
                    <a:ext uri="{9D8B030D-6E8A-4147-A177-3AD203B41FA5}">
                      <a16:colId xmlns:a16="http://schemas.microsoft.com/office/drawing/2014/main" val="20000"/>
                    </a:ext>
                  </a:extLst>
                </a:gridCol>
                <a:gridCol w="5658053">
                  <a:extLst>
                    <a:ext uri="{9D8B030D-6E8A-4147-A177-3AD203B41FA5}">
                      <a16:colId xmlns:a16="http://schemas.microsoft.com/office/drawing/2014/main" val="20001"/>
                    </a:ext>
                  </a:extLst>
                </a:gridCol>
              </a:tblGrid>
              <a:tr h="621494">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2400" b="1" i="0" u="none" strike="noStrike" cap="none" normalizeH="0" baseline="0" dirty="0">
                          <a:ln>
                            <a:noFill/>
                          </a:ln>
                          <a:solidFill>
                            <a:srgbClr val="134183"/>
                          </a:solidFill>
                          <a:effectLst/>
                          <a:latin typeface="Arial" charset="0"/>
                        </a:rPr>
                        <a:t>Windows world</a:t>
                      </a:r>
                    </a:p>
                  </a:txBody>
                  <a:tcPr marL="143476" marR="14347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l" defTabSz="914400" rtl="0" eaLnBrk="0" fontAlgn="base" latinLnBrk="0" hangingPunct="0">
                        <a:lnSpc>
                          <a:spcPct val="120000"/>
                        </a:lnSpc>
                        <a:spcBef>
                          <a:spcPts val="2400"/>
                        </a:spcBef>
                        <a:spcAft>
                          <a:spcPct val="0"/>
                        </a:spcAft>
                        <a:buClr>
                          <a:schemeClr val="bg2"/>
                        </a:buClr>
                        <a:buSzTx/>
                        <a:buFontTx/>
                        <a:buNone/>
                        <a:tabLst/>
                      </a:pPr>
                      <a:r>
                        <a:rPr kumimoji="0" lang="en-US" sz="2400" b="1" i="0" u="none" strike="noStrike" kern="1200" cap="none" normalizeH="0" baseline="0" dirty="0">
                          <a:ln>
                            <a:noFill/>
                          </a:ln>
                          <a:solidFill>
                            <a:srgbClr val="134183"/>
                          </a:solidFill>
                          <a:effectLst/>
                          <a:latin typeface="Arial" charset="0"/>
                          <a:ea typeface="+mn-ea"/>
                          <a:cs typeface="+mn-cs"/>
                        </a:rPr>
                        <a:t>Linux world</a:t>
                      </a:r>
                    </a:p>
                  </a:txBody>
                  <a:tcPr marL="143476" marR="14347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0"/>
                  </a:ext>
                </a:extLst>
              </a:tr>
              <a:tr h="577052">
                <a:tc>
                  <a:txBody>
                    <a:bodyPr/>
                    <a:lstStyle/>
                    <a:p>
                      <a:pPr marL="0" marR="0" lvl="0" indent="0" algn="ctr" defTabSz="914400" rtl="0" eaLnBrk="0" fontAlgn="base" latinLnBrk="0" hangingPunct="0">
                        <a:lnSpc>
                          <a:spcPct val="90000"/>
                        </a:lnSpc>
                        <a:spcBef>
                          <a:spcPct val="50000"/>
                        </a:spcBef>
                        <a:spcAft>
                          <a:spcPct val="0"/>
                        </a:spcAft>
                        <a:buClr>
                          <a:schemeClr val="bg2"/>
                        </a:buClr>
                        <a:buSzTx/>
                        <a:buFontTx/>
                        <a:buNone/>
                        <a:tabLst/>
                      </a:pPr>
                      <a:r>
                        <a:rPr kumimoji="0" lang="en-US" sz="1800" b="1" i="0" u="none" strike="noStrike" kern="1200" cap="none" normalizeH="0" baseline="0" dirty="0">
                          <a:ln>
                            <a:noFill/>
                          </a:ln>
                          <a:solidFill>
                            <a:srgbClr val="134183"/>
                          </a:solidFill>
                          <a:effectLst/>
                          <a:latin typeface="Arial" charset="0"/>
                          <a:ea typeface="+mn-ea"/>
                          <a:cs typeface="+mn-cs"/>
                        </a:rPr>
                        <a:t>MS</a:t>
                      </a:r>
                      <a:r>
                        <a:rPr kumimoji="0" lang="en-US" sz="1800" b="0" i="0" u="none" strike="noStrike" cap="none" normalizeH="0" baseline="0" dirty="0">
                          <a:ln>
                            <a:noFill/>
                          </a:ln>
                          <a:solidFill>
                            <a:srgbClr val="134183"/>
                          </a:solidFill>
                          <a:effectLst/>
                          <a:latin typeface="Arial" charset="0"/>
                        </a:rPr>
                        <a:t> </a:t>
                      </a:r>
                      <a:r>
                        <a:rPr kumimoji="0" lang="en-US" sz="1800" b="1" i="0" u="none" strike="noStrike" kern="1200" cap="none" normalizeH="0" baseline="0" dirty="0">
                          <a:ln>
                            <a:noFill/>
                          </a:ln>
                          <a:solidFill>
                            <a:srgbClr val="134183"/>
                          </a:solidFill>
                          <a:effectLst/>
                          <a:latin typeface="Arial" charset="0"/>
                          <a:ea typeface="+mn-ea"/>
                          <a:cs typeface="+mn-cs"/>
                        </a:rPr>
                        <a:t>Office, </a:t>
                      </a:r>
                      <a:r>
                        <a:rPr kumimoji="0" lang="en-US" sz="1800" b="1" i="0" u="none" strike="noStrike" cap="none" normalizeH="0" baseline="0" dirty="0">
                          <a:ln>
                            <a:noFill/>
                          </a:ln>
                          <a:solidFill>
                            <a:srgbClr val="008000"/>
                          </a:solidFill>
                          <a:effectLst/>
                          <a:latin typeface="Arial" charset="0"/>
                        </a:rPr>
                        <a:t>Open Office, </a:t>
                      </a:r>
                      <a:br>
                        <a:rPr kumimoji="0" lang="en-US" sz="1800" b="1" i="0" u="none" strike="noStrike" cap="none" normalizeH="0" baseline="0" dirty="0">
                          <a:ln>
                            <a:noFill/>
                          </a:ln>
                          <a:solidFill>
                            <a:srgbClr val="008000"/>
                          </a:solidFill>
                          <a:effectLst/>
                          <a:latin typeface="Arial" charset="0"/>
                        </a:rPr>
                      </a:br>
                      <a:r>
                        <a:rPr kumimoji="0" lang="en-US" sz="1800" b="1" i="0" u="none" strike="noStrike" kern="1200" cap="none" normalizeH="0" baseline="0" dirty="0">
                          <a:ln>
                            <a:noFill/>
                          </a:ln>
                          <a:solidFill>
                            <a:srgbClr val="134183"/>
                          </a:solidFill>
                          <a:effectLst/>
                          <a:latin typeface="Arial" charset="0"/>
                          <a:ea typeface="+mn-ea"/>
                          <a:cs typeface="+mn-cs"/>
                        </a:rPr>
                        <a:t>Outlook</a:t>
                      </a:r>
                      <a:r>
                        <a:rPr kumimoji="0" lang="en-US" sz="1800" b="0" i="0" u="none" strike="noStrike" kern="1200" cap="none" normalizeH="0" baseline="0" dirty="0">
                          <a:ln>
                            <a:noFill/>
                          </a:ln>
                          <a:solidFill>
                            <a:srgbClr val="134183"/>
                          </a:solidFill>
                          <a:effectLst/>
                          <a:latin typeface="Arial" charset="0"/>
                          <a:ea typeface="+mn-ea"/>
                          <a:cs typeface="+mn-cs"/>
                        </a:rPr>
                        <a:t>, </a:t>
                      </a:r>
                      <a:r>
                        <a:rPr kumimoji="0" lang="en-US" sz="1800" b="1" i="0" u="none" strike="noStrike" kern="1200" cap="none" normalizeH="0" baseline="0" dirty="0">
                          <a:ln>
                            <a:noFill/>
                          </a:ln>
                          <a:solidFill>
                            <a:srgbClr val="134183"/>
                          </a:solidFill>
                          <a:effectLst/>
                          <a:latin typeface="Arial" charset="0"/>
                          <a:ea typeface="+mn-ea"/>
                          <a:cs typeface="+mn-cs"/>
                        </a:rPr>
                        <a:t>Outlook</a:t>
                      </a:r>
                      <a:r>
                        <a:rPr kumimoji="0" lang="en-US" sz="1800" b="0" i="0" u="none" strike="noStrike" kern="1200" cap="none" normalizeH="0" baseline="0" dirty="0">
                          <a:ln>
                            <a:noFill/>
                          </a:ln>
                          <a:solidFill>
                            <a:srgbClr val="134183"/>
                          </a:solidFill>
                          <a:effectLst/>
                          <a:latin typeface="Arial" charset="0"/>
                          <a:ea typeface="+mn-ea"/>
                          <a:cs typeface="+mn-cs"/>
                        </a:rPr>
                        <a:t> </a:t>
                      </a:r>
                      <a:r>
                        <a:rPr kumimoji="0" lang="en-US" sz="1800" b="1" i="0" u="none" strike="noStrike" kern="1200" cap="none" normalizeH="0" baseline="0" dirty="0">
                          <a:ln>
                            <a:noFill/>
                          </a:ln>
                          <a:solidFill>
                            <a:srgbClr val="134183"/>
                          </a:solidFill>
                          <a:effectLst/>
                          <a:latin typeface="Arial" charset="0"/>
                          <a:ea typeface="+mn-ea"/>
                          <a:cs typeface="+mn-cs"/>
                        </a:rPr>
                        <a:t>Express</a:t>
                      </a:r>
                    </a:p>
                  </a:txBody>
                  <a:tcPr marL="143476" marR="14347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50000"/>
                        </a:spcBef>
                        <a:spcAft>
                          <a:spcPct val="0"/>
                        </a:spcAft>
                        <a:buClr>
                          <a:schemeClr val="bg2"/>
                        </a:buClr>
                        <a:buSzTx/>
                        <a:buFontTx/>
                        <a:buNone/>
                        <a:tabLst/>
                      </a:pPr>
                      <a:r>
                        <a:rPr kumimoji="0" lang="en-US" sz="1800" b="1" i="0" u="none" strike="noStrike" cap="none" normalizeH="0" baseline="0" dirty="0">
                          <a:ln>
                            <a:noFill/>
                          </a:ln>
                          <a:solidFill>
                            <a:srgbClr val="008000"/>
                          </a:solidFill>
                          <a:effectLst/>
                          <a:latin typeface="Arial" charset="0"/>
                        </a:rPr>
                        <a:t>Open</a:t>
                      </a:r>
                      <a:r>
                        <a:rPr kumimoji="0" lang="en-US" sz="1800" b="1" i="0" u="none" strike="noStrike" cap="none" normalizeH="0" baseline="0" dirty="0">
                          <a:ln>
                            <a:noFill/>
                          </a:ln>
                          <a:solidFill>
                            <a:srgbClr val="009900"/>
                          </a:solidFill>
                          <a:effectLst/>
                          <a:latin typeface="Arial" charset="0"/>
                        </a:rPr>
                        <a:t> </a:t>
                      </a:r>
                      <a:r>
                        <a:rPr kumimoji="0" lang="en-US" sz="1800" b="1" i="0" u="none" strike="noStrike" cap="none" normalizeH="0" baseline="0" dirty="0">
                          <a:ln>
                            <a:noFill/>
                          </a:ln>
                          <a:solidFill>
                            <a:srgbClr val="008000"/>
                          </a:solidFill>
                          <a:effectLst/>
                          <a:latin typeface="Arial" charset="0"/>
                        </a:rPr>
                        <a:t>Office, </a:t>
                      </a:r>
                      <a:r>
                        <a:rPr kumimoji="0" lang="en-US" sz="1800" b="1" i="0" u="none" strike="noStrike" cap="none" normalizeH="0" baseline="0" dirty="0" err="1">
                          <a:ln>
                            <a:noFill/>
                          </a:ln>
                          <a:solidFill>
                            <a:srgbClr val="008000"/>
                          </a:solidFill>
                          <a:effectLst/>
                          <a:latin typeface="Arial" charset="0"/>
                        </a:rPr>
                        <a:t>Libre</a:t>
                      </a:r>
                      <a:r>
                        <a:rPr kumimoji="0" lang="en-US" sz="1800" b="1" i="0" u="none" strike="noStrike" cap="none" normalizeH="0" baseline="0" dirty="0">
                          <a:ln>
                            <a:noFill/>
                          </a:ln>
                          <a:solidFill>
                            <a:srgbClr val="008000"/>
                          </a:solidFill>
                          <a:effectLst/>
                          <a:latin typeface="Arial" charset="0"/>
                        </a:rPr>
                        <a:t> Office, </a:t>
                      </a:r>
                      <a:r>
                        <a:rPr kumimoji="0" lang="en-US" sz="1800" b="1" i="0" u="none" strike="noStrike" kern="1200" cap="none" normalizeH="0" baseline="0" dirty="0">
                          <a:ln>
                            <a:noFill/>
                          </a:ln>
                          <a:solidFill>
                            <a:srgbClr val="134183"/>
                          </a:solidFill>
                          <a:effectLst/>
                          <a:latin typeface="Arial" charset="0"/>
                          <a:ea typeface="+mn-ea"/>
                          <a:cs typeface="+mn-cs"/>
                        </a:rPr>
                        <a:t>Star</a:t>
                      </a:r>
                      <a:r>
                        <a:rPr kumimoji="0" lang="en-US" sz="1800" b="0" i="0" u="none" strike="noStrike" cap="none" normalizeH="0" baseline="0" dirty="0">
                          <a:ln>
                            <a:noFill/>
                          </a:ln>
                          <a:solidFill>
                            <a:srgbClr val="134183"/>
                          </a:solidFill>
                          <a:effectLst/>
                          <a:latin typeface="Arial" charset="0"/>
                        </a:rPr>
                        <a:t> </a:t>
                      </a:r>
                      <a:r>
                        <a:rPr kumimoji="0" lang="en-US" sz="1800" b="1" i="0" u="none" strike="noStrike" kern="1200" cap="none" normalizeH="0" baseline="0" dirty="0">
                          <a:ln>
                            <a:noFill/>
                          </a:ln>
                          <a:solidFill>
                            <a:srgbClr val="134183"/>
                          </a:solidFill>
                          <a:effectLst/>
                          <a:latin typeface="Arial" charset="0"/>
                          <a:ea typeface="+mn-ea"/>
                          <a:cs typeface="+mn-cs"/>
                        </a:rPr>
                        <a:t>Office</a:t>
                      </a:r>
                      <a:br>
                        <a:rPr kumimoji="0" lang="en-US" sz="1800" b="0" i="0" u="none" strike="noStrike" cap="none" normalizeH="0" baseline="0" dirty="0">
                          <a:ln>
                            <a:noFill/>
                          </a:ln>
                          <a:solidFill>
                            <a:srgbClr val="134183"/>
                          </a:solidFill>
                          <a:effectLst/>
                          <a:latin typeface="Arial" charset="0"/>
                        </a:rPr>
                      </a:br>
                      <a:r>
                        <a:rPr kumimoji="0" lang="en-US" sz="1800" b="1" i="0" u="none" strike="noStrike" kern="1200" cap="none" normalizeH="0" baseline="0" dirty="0">
                          <a:ln>
                            <a:noFill/>
                          </a:ln>
                          <a:solidFill>
                            <a:srgbClr val="008000"/>
                          </a:solidFill>
                          <a:effectLst/>
                          <a:latin typeface="Arial" charset="0"/>
                          <a:ea typeface="+mn-ea"/>
                          <a:cs typeface="+mn-cs"/>
                        </a:rPr>
                        <a:t>Thunderbird, Evolution</a:t>
                      </a:r>
                    </a:p>
                  </a:txBody>
                  <a:tcPr marL="143476" marR="14347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3608">
                <a:tc>
                  <a:txBody>
                    <a:bodyPr/>
                    <a:lstStyle/>
                    <a:p>
                      <a:pPr marL="0" marR="0" lvl="0" indent="0" algn="ctr" defTabSz="914400" rtl="0" eaLnBrk="0" fontAlgn="base" latinLnBrk="0" hangingPunct="0">
                        <a:lnSpc>
                          <a:spcPct val="90000"/>
                        </a:lnSpc>
                        <a:spcBef>
                          <a:spcPct val="50000"/>
                        </a:spcBef>
                        <a:spcAft>
                          <a:spcPct val="0"/>
                        </a:spcAft>
                        <a:buClr>
                          <a:schemeClr val="bg2"/>
                        </a:buClr>
                        <a:buSzTx/>
                        <a:buFontTx/>
                        <a:buNone/>
                        <a:tabLst/>
                      </a:pPr>
                      <a:r>
                        <a:rPr kumimoji="0" lang="en-US" sz="1800" b="1" i="0" u="none" strike="noStrike" kern="1200" cap="none" normalizeH="0" baseline="0" dirty="0">
                          <a:ln>
                            <a:noFill/>
                          </a:ln>
                          <a:solidFill>
                            <a:srgbClr val="134183"/>
                          </a:solidFill>
                          <a:effectLst/>
                          <a:latin typeface="Arial" charset="0"/>
                          <a:ea typeface="+mn-ea"/>
                          <a:cs typeface="+mn-cs"/>
                        </a:rPr>
                        <a:t>IIS</a:t>
                      </a:r>
                      <a:r>
                        <a:rPr kumimoji="0" lang="en-US" sz="1800" b="0" i="0" u="none" strike="noStrike" cap="none" normalizeH="0" baseline="0" dirty="0">
                          <a:ln>
                            <a:noFill/>
                          </a:ln>
                          <a:solidFill>
                            <a:srgbClr val="134183"/>
                          </a:solidFill>
                          <a:effectLst/>
                          <a:latin typeface="Arial" charset="0"/>
                        </a:rPr>
                        <a:t>, </a:t>
                      </a:r>
                      <a:r>
                        <a:rPr kumimoji="0" lang="en-US" sz="1800" b="1" i="0" u="none" strike="noStrike" cap="none" normalizeH="0" baseline="0" dirty="0">
                          <a:ln>
                            <a:noFill/>
                          </a:ln>
                          <a:solidFill>
                            <a:srgbClr val="008000"/>
                          </a:solidFill>
                          <a:effectLst/>
                          <a:latin typeface="Arial" charset="0"/>
                        </a:rPr>
                        <a:t>Apache</a:t>
                      </a:r>
                    </a:p>
                  </a:txBody>
                  <a:tcPr marL="143476" marR="14347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50000"/>
                        </a:spcBef>
                        <a:spcAft>
                          <a:spcPct val="0"/>
                        </a:spcAft>
                        <a:buClr>
                          <a:schemeClr val="bg2"/>
                        </a:buClr>
                        <a:buSzTx/>
                        <a:buFontTx/>
                        <a:buNone/>
                        <a:tabLst/>
                      </a:pPr>
                      <a:r>
                        <a:rPr kumimoji="0" lang="en-US" sz="1800" b="1" i="0" u="none" strike="noStrike" cap="none" normalizeH="0" baseline="0" dirty="0">
                          <a:ln>
                            <a:noFill/>
                          </a:ln>
                          <a:solidFill>
                            <a:srgbClr val="008000"/>
                          </a:solidFill>
                          <a:effectLst/>
                          <a:latin typeface="Arial" charset="0"/>
                        </a:rPr>
                        <a:t>Apache, </a:t>
                      </a:r>
                      <a:r>
                        <a:rPr kumimoji="0" lang="en-US" sz="1800" b="1" i="0" u="none" strike="noStrike" cap="none" normalizeH="0" baseline="0" dirty="0" err="1">
                          <a:ln>
                            <a:noFill/>
                          </a:ln>
                          <a:solidFill>
                            <a:srgbClr val="008000"/>
                          </a:solidFill>
                          <a:effectLst/>
                          <a:latin typeface="Arial" charset="0"/>
                        </a:rPr>
                        <a:t>Lighttpd</a:t>
                      </a:r>
                      <a:endParaRPr kumimoji="0" lang="en-US" sz="1800" b="1" i="0" u="none" strike="noStrike" cap="none" normalizeH="0" baseline="0" dirty="0">
                        <a:ln>
                          <a:noFill/>
                        </a:ln>
                        <a:solidFill>
                          <a:srgbClr val="008000"/>
                        </a:solidFill>
                        <a:effectLst/>
                        <a:latin typeface="Arial" charset="0"/>
                      </a:endParaRPr>
                    </a:p>
                  </a:txBody>
                  <a:tcPr marL="143476" marR="14347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3608">
                <a:tc>
                  <a:txBody>
                    <a:bodyPr/>
                    <a:lstStyle/>
                    <a:p>
                      <a:pPr marL="0" marR="0" lvl="0" indent="0" algn="ctr" defTabSz="914400" rtl="0" eaLnBrk="0" fontAlgn="base" latinLnBrk="0" hangingPunct="0">
                        <a:lnSpc>
                          <a:spcPct val="90000"/>
                        </a:lnSpc>
                        <a:spcBef>
                          <a:spcPct val="50000"/>
                        </a:spcBef>
                        <a:spcAft>
                          <a:spcPct val="0"/>
                        </a:spcAft>
                        <a:buClr>
                          <a:schemeClr val="bg2"/>
                        </a:buClr>
                        <a:buSzTx/>
                        <a:buFontTx/>
                        <a:buNone/>
                        <a:tabLst/>
                      </a:pPr>
                      <a:r>
                        <a:rPr kumimoji="0" lang="en-US" sz="1800" b="1" i="0" u="none" strike="noStrike" kern="1200" cap="none" normalizeH="0" baseline="0" dirty="0">
                          <a:ln>
                            <a:noFill/>
                          </a:ln>
                          <a:solidFill>
                            <a:srgbClr val="134183"/>
                          </a:solidFill>
                          <a:effectLst/>
                          <a:latin typeface="Arial" charset="0"/>
                          <a:ea typeface="+mn-ea"/>
                          <a:cs typeface="+mn-cs"/>
                        </a:rPr>
                        <a:t>SQL</a:t>
                      </a:r>
                      <a:r>
                        <a:rPr kumimoji="0" lang="en-US" sz="1800" b="0" i="0" u="none" strike="noStrike" cap="none" normalizeH="0" baseline="0" dirty="0">
                          <a:ln>
                            <a:noFill/>
                          </a:ln>
                          <a:solidFill>
                            <a:srgbClr val="134183"/>
                          </a:solidFill>
                          <a:effectLst/>
                          <a:latin typeface="Arial" charset="0"/>
                        </a:rPr>
                        <a:t>, </a:t>
                      </a:r>
                      <a:r>
                        <a:rPr kumimoji="0" lang="en-US" sz="1800" b="1" i="0" u="none" strike="noStrike" cap="none" normalizeH="0" baseline="0" dirty="0">
                          <a:ln>
                            <a:noFill/>
                          </a:ln>
                          <a:solidFill>
                            <a:srgbClr val="134183"/>
                          </a:solidFill>
                          <a:effectLst/>
                          <a:latin typeface="Arial" charset="0"/>
                        </a:rPr>
                        <a:t>Oracle</a:t>
                      </a:r>
                      <a:r>
                        <a:rPr kumimoji="0" lang="en-US" sz="1800" b="0" i="0" u="none" strike="noStrike" cap="none" normalizeH="0" baseline="0" dirty="0">
                          <a:ln>
                            <a:noFill/>
                          </a:ln>
                          <a:solidFill>
                            <a:srgbClr val="134183"/>
                          </a:solidFill>
                          <a:effectLst/>
                          <a:latin typeface="Arial" charset="0"/>
                        </a:rPr>
                        <a:t>, </a:t>
                      </a:r>
                      <a:r>
                        <a:rPr kumimoji="0" lang="en-US" sz="1800" b="1" i="0" u="none" strike="noStrike" cap="none" normalizeH="0" baseline="0" dirty="0">
                          <a:ln>
                            <a:noFill/>
                          </a:ln>
                          <a:solidFill>
                            <a:srgbClr val="008000"/>
                          </a:solidFill>
                          <a:effectLst/>
                          <a:latin typeface="Arial" charset="0"/>
                        </a:rPr>
                        <a:t>MySQL</a:t>
                      </a:r>
                    </a:p>
                  </a:txBody>
                  <a:tcPr marL="143476" marR="14347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50000"/>
                        </a:spcBef>
                        <a:spcAft>
                          <a:spcPct val="0"/>
                        </a:spcAft>
                        <a:buClr>
                          <a:schemeClr val="bg2"/>
                        </a:buClr>
                        <a:buSzTx/>
                        <a:buFontTx/>
                        <a:buNone/>
                        <a:tabLst/>
                      </a:pPr>
                      <a:r>
                        <a:rPr kumimoji="0" lang="en-US" sz="1800" b="1" i="0" u="none" strike="noStrike" kern="1200" cap="none" normalizeH="0" baseline="0" dirty="0">
                          <a:ln>
                            <a:noFill/>
                          </a:ln>
                          <a:solidFill>
                            <a:srgbClr val="134183"/>
                          </a:solidFill>
                          <a:effectLst/>
                          <a:latin typeface="Arial" charset="0"/>
                          <a:ea typeface="+mn-ea"/>
                          <a:cs typeface="+mn-cs"/>
                        </a:rPr>
                        <a:t>Oracle</a:t>
                      </a:r>
                      <a:r>
                        <a:rPr kumimoji="0" lang="en-US" sz="1800" b="1" i="0" u="none" strike="noStrike" cap="none" normalizeH="0" baseline="0" dirty="0">
                          <a:ln>
                            <a:noFill/>
                          </a:ln>
                          <a:solidFill>
                            <a:srgbClr val="008000"/>
                          </a:solidFill>
                          <a:effectLst/>
                          <a:latin typeface="Arial" charset="0"/>
                        </a:rPr>
                        <a:t>, MySQL, </a:t>
                      </a:r>
                      <a:r>
                        <a:rPr kumimoji="0" lang="en-US" sz="1800" b="1" i="0" u="none" strike="noStrike" cap="none" normalizeH="0" baseline="0" dirty="0" err="1">
                          <a:ln>
                            <a:noFill/>
                          </a:ln>
                          <a:solidFill>
                            <a:srgbClr val="008000"/>
                          </a:solidFill>
                          <a:effectLst/>
                          <a:latin typeface="Arial" charset="0"/>
                        </a:rPr>
                        <a:t>Postgress</a:t>
                      </a:r>
                      <a:endParaRPr kumimoji="0" lang="en-US" sz="1800" b="1" i="0" u="none" strike="noStrike" cap="none" normalizeH="0" baseline="0" dirty="0">
                        <a:ln>
                          <a:noFill/>
                        </a:ln>
                        <a:solidFill>
                          <a:srgbClr val="008000"/>
                        </a:solidFill>
                        <a:effectLst/>
                        <a:latin typeface="Arial" charset="0"/>
                      </a:endParaRPr>
                    </a:p>
                  </a:txBody>
                  <a:tcPr marL="143476" marR="14347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3608">
                <a:tc>
                  <a:txBody>
                    <a:bodyPr/>
                    <a:lstStyle/>
                    <a:p>
                      <a:pPr marL="0" marR="0" lvl="0" indent="0" algn="ctr" defTabSz="914400" rtl="0" eaLnBrk="0" fontAlgn="base" latinLnBrk="0" hangingPunct="0">
                        <a:lnSpc>
                          <a:spcPct val="90000"/>
                        </a:lnSpc>
                        <a:spcBef>
                          <a:spcPct val="50000"/>
                        </a:spcBef>
                        <a:spcAft>
                          <a:spcPct val="0"/>
                        </a:spcAft>
                        <a:buClr>
                          <a:schemeClr val="bg2"/>
                        </a:buClr>
                        <a:buSzTx/>
                        <a:buFontTx/>
                        <a:buNone/>
                        <a:tabLst/>
                      </a:pPr>
                      <a:r>
                        <a:rPr kumimoji="0" lang="en-US" sz="1800" b="1" i="0" u="none" strike="noStrike" kern="1200" cap="none" normalizeH="0" baseline="0" dirty="0">
                          <a:ln>
                            <a:noFill/>
                          </a:ln>
                          <a:solidFill>
                            <a:srgbClr val="134183"/>
                          </a:solidFill>
                          <a:effectLst/>
                          <a:latin typeface="Arial" charset="0"/>
                          <a:ea typeface="+mn-ea"/>
                          <a:cs typeface="+mn-cs"/>
                        </a:rPr>
                        <a:t>Photoshop</a:t>
                      </a:r>
                      <a:r>
                        <a:rPr kumimoji="0" lang="en-US" sz="1800" b="0" i="0" u="none" strike="noStrike" cap="none" normalizeH="0" baseline="0" dirty="0">
                          <a:ln>
                            <a:noFill/>
                          </a:ln>
                          <a:solidFill>
                            <a:srgbClr val="134183"/>
                          </a:solidFill>
                          <a:effectLst/>
                          <a:latin typeface="Arial" charset="0"/>
                        </a:rPr>
                        <a:t>, </a:t>
                      </a:r>
                      <a:r>
                        <a:rPr kumimoji="0" lang="en-US" sz="1800" b="1" i="0" u="none" strike="noStrike" kern="1200" cap="none" normalizeH="0" baseline="0" dirty="0">
                          <a:ln>
                            <a:noFill/>
                          </a:ln>
                          <a:solidFill>
                            <a:srgbClr val="008000"/>
                          </a:solidFill>
                          <a:effectLst/>
                          <a:latin typeface="Arial" charset="0"/>
                          <a:ea typeface="+mn-ea"/>
                          <a:cs typeface="+mn-cs"/>
                        </a:rPr>
                        <a:t>Picasa</a:t>
                      </a:r>
                      <a:r>
                        <a:rPr kumimoji="0" lang="en-US" sz="1800" b="1" i="0" u="none" strike="noStrike" kern="1200" cap="none" normalizeH="0" baseline="0" dirty="0">
                          <a:ln>
                            <a:noFill/>
                          </a:ln>
                          <a:solidFill>
                            <a:srgbClr val="134183"/>
                          </a:solidFill>
                          <a:effectLst/>
                          <a:latin typeface="Arial" charset="0"/>
                          <a:ea typeface="+mn-ea"/>
                          <a:cs typeface="+mn-cs"/>
                        </a:rPr>
                        <a:t>, </a:t>
                      </a:r>
                    </a:p>
                  </a:txBody>
                  <a:tcPr marL="143476" marR="14347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50000"/>
                        </a:spcBef>
                        <a:spcAft>
                          <a:spcPct val="0"/>
                        </a:spcAft>
                        <a:buClr>
                          <a:schemeClr val="bg2"/>
                        </a:buClr>
                        <a:buSzTx/>
                        <a:buFontTx/>
                        <a:buNone/>
                        <a:tabLst/>
                      </a:pPr>
                      <a:r>
                        <a:rPr kumimoji="0" lang="en-US" sz="1800" b="1" i="0" u="none" strike="noStrike" cap="none" normalizeH="0" baseline="0" dirty="0">
                          <a:ln>
                            <a:noFill/>
                          </a:ln>
                          <a:solidFill>
                            <a:srgbClr val="008000"/>
                          </a:solidFill>
                          <a:effectLst/>
                          <a:latin typeface="Arial" charset="0"/>
                        </a:rPr>
                        <a:t>GIMP, </a:t>
                      </a:r>
                      <a:r>
                        <a:rPr kumimoji="0" lang="en-US" sz="1800" b="1" i="0" u="none" strike="noStrike" kern="1200" cap="none" normalizeH="0" baseline="0" dirty="0">
                          <a:ln>
                            <a:noFill/>
                          </a:ln>
                          <a:solidFill>
                            <a:srgbClr val="008000"/>
                          </a:solidFill>
                          <a:effectLst/>
                          <a:latin typeface="Arial" charset="0"/>
                          <a:ea typeface="+mn-ea"/>
                          <a:cs typeface="+mn-cs"/>
                        </a:rPr>
                        <a:t>Picasa</a:t>
                      </a:r>
                      <a:r>
                        <a:rPr kumimoji="0" lang="en-US" sz="1800" b="1" i="0" u="none" strike="noStrike" kern="1200" cap="none" normalizeH="0" baseline="0" dirty="0">
                          <a:ln>
                            <a:noFill/>
                          </a:ln>
                          <a:solidFill>
                            <a:srgbClr val="134183"/>
                          </a:solidFill>
                          <a:effectLst/>
                          <a:latin typeface="Arial" charset="0"/>
                          <a:ea typeface="+mn-ea"/>
                          <a:cs typeface="+mn-cs"/>
                        </a:rPr>
                        <a:t>, </a:t>
                      </a:r>
                      <a:r>
                        <a:rPr kumimoji="0" lang="en-US" sz="1800" b="1" i="0" u="none" strike="noStrike" kern="1200" cap="none" normalizeH="0" baseline="0" dirty="0" err="1">
                          <a:ln>
                            <a:noFill/>
                          </a:ln>
                          <a:solidFill>
                            <a:srgbClr val="008000"/>
                          </a:solidFill>
                          <a:effectLst/>
                          <a:latin typeface="Arial" charset="0"/>
                          <a:ea typeface="+mn-ea"/>
                          <a:cs typeface="+mn-cs"/>
                        </a:rPr>
                        <a:t>LightZone</a:t>
                      </a:r>
                      <a:r>
                        <a:rPr kumimoji="0" lang="en-US" sz="1800" b="1" i="0" u="none" strike="noStrike" kern="1200" cap="none" normalizeH="0" baseline="0" dirty="0">
                          <a:ln>
                            <a:noFill/>
                          </a:ln>
                          <a:solidFill>
                            <a:srgbClr val="134183"/>
                          </a:solidFill>
                          <a:effectLst/>
                          <a:latin typeface="Arial" charset="0"/>
                          <a:ea typeface="+mn-ea"/>
                          <a:cs typeface="+mn-cs"/>
                        </a:rPr>
                        <a:t>, </a:t>
                      </a:r>
                      <a:r>
                        <a:rPr kumimoji="0" lang="en-US" sz="1800" b="1" i="0" u="none" strike="noStrike" kern="1200" cap="none" normalizeH="0" baseline="0" dirty="0" err="1">
                          <a:ln>
                            <a:noFill/>
                          </a:ln>
                          <a:solidFill>
                            <a:srgbClr val="008000"/>
                          </a:solidFill>
                          <a:effectLst/>
                          <a:latin typeface="Arial" charset="0"/>
                          <a:ea typeface="+mn-ea"/>
                          <a:cs typeface="+mn-cs"/>
                        </a:rPr>
                        <a:t>OpenShot</a:t>
                      </a:r>
                      <a:endParaRPr kumimoji="0" lang="en-US" sz="1800" b="1" i="0" u="none" strike="noStrike" kern="1200" cap="none" normalizeH="0" baseline="0" dirty="0">
                        <a:ln>
                          <a:noFill/>
                        </a:ln>
                        <a:solidFill>
                          <a:srgbClr val="008000"/>
                        </a:solidFill>
                        <a:effectLst/>
                        <a:latin typeface="Arial" charset="0"/>
                        <a:ea typeface="+mn-ea"/>
                        <a:cs typeface="+mn-cs"/>
                      </a:endParaRPr>
                    </a:p>
                  </a:txBody>
                  <a:tcPr marL="143476" marR="14347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3608">
                <a:tc>
                  <a:txBody>
                    <a:bodyPr/>
                    <a:lstStyle/>
                    <a:p>
                      <a:pPr marL="0" marR="0" lvl="0" indent="0" algn="ctr" defTabSz="914400" rtl="0" eaLnBrk="0" fontAlgn="base" latinLnBrk="0" hangingPunct="0">
                        <a:lnSpc>
                          <a:spcPct val="90000"/>
                        </a:lnSpc>
                        <a:spcBef>
                          <a:spcPct val="60000"/>
                        </a:spcBef>
                        <a:spcAft>
                          <a:spcPct val="0"/>
                        </a:spcAft>
                        <a:buClr>
                          <a:schemeClr val="bg2"/>
                        </a:buClr>
                        <a:buSzTx/>
                        <a:buFontTx/>
                        <a:buNone/>
                        <a:tabLst/>
                      </a:pPr>
                      <a:r>
                        <a:rPr kumimoji="0" lang="en-US" sz="1800" b="1" i="0" u="none" strike="noStrike" kern="1200" cap="none" normalizeH="0" baseline="0" dirty="0">
                          <a:ln>
                            <a:noFill/>
                          </a:ln>
                          <a:solidFill>
                            <a:srgbClr val="134183"/>
                          </a:solidFill>
                          <a:effectLst/>
                          <a:latin typeface="Arial" charset="0"/>
                          <a:ea typeface="+mn-ea"/>
                          <a:cs typeface="+mn-cs"/>
                        </a:rPr>
                        <a:t>Adobe, </a:t>
                      </a:r>
                      <a:r>
                        <a:rPr kumimoji="0" lang="en-US" sz="1800" b="1" i="0" u="none" strike="noStrike" cap="none" normalizeH="0" baseline="0" dirty="0" err="1">
                          <a:ln>
                            <a:noFill/>
                          </a:ln>
                          <a:solidFill>
                            <a:srgbClr val="008000"/>
                          </a:solidFill>
                          <a:effectLst/>
                          <a:latin typeface="Arial" charset="0"/>
                        </a:rPr>
                        <a:t>Xournal</a:t>
                      </a:r>
                      <a:endParaRPr kumimoji="0" lang="en-US" sz="1800" b="1" i="0" u="none" strike="noStrike" kern="1200" cap="none" normalizeH="0" baseline="0" dirty="0">
                        <a:ln>
                          <a:noFill/>
                        </a:ln>
                        <a:solidFill>
                          <a:srgbClr val="134183"/>
                        </a:solidFill>
                        <a:effectLst/>
                        <a:latin typeface="Arial" charset="0"/>
                        <a:ea typeface="+mn-ea"/>
                        <a:cs typeface="+mn-cs"/>
                      </a:endParaRPr>
                    </a:p>
                  </a:txBody>
                  <a:tcPr marL="143476" marR="14347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bg2"/>
                        </a:buClr>
                        <a:buSzTx/>
                        <a:buFontTx/>
                        <a:buNone/>
                        <a:tabLst/>
                      </a:pPr>
                      <a:r>
                        <a:rPr kumimoji="0" lang="en-US" sz="1800" b="1" i="0" u="none" strike="noStrike" cap="none" normalizeH="0" baseline="0" dirty="0" err="1">
                          <a:ln>
                            <a:noFill/>
                          </a:ln>
                          <a:solidFill>
                            <a:srgbClr val="008000"/>
                          </a:solidFill>
                          <a:effectLst/>
                          <a:latin typeface="Arial" charset="0"/>
                        </a:rPr>
                        <a:t>Xournal</a:t>
                      </a:r>
                      <a:endParaRPr kumimoji="0" lang="en-US" sz="1800" b="1" i="0" u="none" strike="noStrike" cap="none" normalizeH="0" baseline="0" dirty="0">
                        <a:ln>
                          <a:noFill/>
                        </a:ln>
                        <a:solidFill>
                          <a:srgbClr val="008000"/>
                        </a:solidFill>
                        <a:effectLst/>
                        <a:latin typeface="Arial" charset="0"/>
                      </a:endParaRPr>
                    </a:p>
                  </a:txBody>
                  <a:tcPr marL="143476" marR="14347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3608">
                <a:tc>
                  <a:txBody>
                    <a:bodyPr/>
                    <a:lstStyle/>
                    <a:p>
                      <a:pPr marL="0" marR="0" lvl="0" indent="0" algn="ctr" defTabSz="914400" rtl="0" eaLnBrk="0" fontAlgn="base" latinLnBrk="0" hangingPunct="0">
                        <a:lnSpc>
                          <a:spcPct val="90000"/>
                        </a:lnSpc>
                        <a:spcBef>
                          <a:spcPct val="60000"/>
                        </a:spcBef>
                        <a:spcAft>
                          <a:spcPct val="0"/>
                        </a:spcAft>
                        <a:buClr>
                          <a:schemeClr val="bg2"/>
                        </a:buClr>
                        <a:buSzTx/>
                        <a:buFontTx/>
                        <a:buNone/>
                        <a:tabLst/>
                      </a:pPr>
                      <a:r>
                        <a:rPr kumimoji="0" lang="en-US" sz="1800" b="1" i="0" u="none" strike="noStrike" kern="1200" cap="none" normalizeH="0" baseline="0" dirty="0">
                          <a:ln>
                            <a:noFill/>
                          </a:ln>
                          <a:solidFill>
                            <a:srgbClr val="134183"/>
                          </a:solidFill>
                          <a:effectLst/>
                          <a:latin typeface="Arial" charset="0"/>
                          <a:ea typeface="+mn-ea"/>
                          <a:cs typeface="+mn-cs"/>
                        </a:rPr>
                        <a:t>Explorer</a:t>
                      </a:r>
                      <a:r>
                        <a:rPr kumimoji="0" lang="en-US" sz="1800" b="0" i="0" u="none" strike="noStrike" cap="none" normalizeH="0" baseline="0" dirty="0">
                          <a:ln>
                            <a:noFill/>
                          </a:ln>
                          <a:solidFill>
                            <a:srgbClr val="134183"/>
                          </a:solidFill>
                          <a:effectLst/>
                          <a:latin typeface="Arial" charset="0"/>
                        </a:rPr>
                        <a:t>, </a:t>
                      </a:r>
                      <a:r>
                        <a:rPr kumimoji="0" lang="en-US" sz="1800" b="1" i="0" u="none" strike="noStrike" cap="none" normalizeH="0" baseline="0" dirty="0">
                          <a:ln>
                            <a:noFill/>
                          </a:ln>
                          <a:solidFill>
                            <a:srgbClr val="008000"/>
                          </a:solidFill>
                          <a:effectLst/>
                          <a:latin typeface="Arial" charset="0"/>
                        </a:rPr>
                        <a:t>Firefox, Opera, Chrome</a:t>
                      </a:r>
                    </a:p>
                  </a:txBody>
                  <a:tcPr marL="143476" marR="14347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bg2"/>
                        </a:buClr>
                        <a:buSzTx/>
                        <a:buFontTx/>
                        <a:buNone/>
                        <a:tabLst/>
                      </a:pPr>
                      <a:r>
                        <a:rPr kumimoji="0" lang="en-US" sz="1800" b="1" i="0" u="none" strike="noStrike" cap="none" normalizeH="0" baseline="0" dirty="0">
                          <a:ln>
                            <a:noFill/>
                          </a:ln>
                          <a:solidFill>
                            <a:srgbClr val="008000"/>
                          </a:solidFill>
                          <a:effectLst/>
                          <a:latin typeface="Arial" charset="0"/>
                        </a:rPr>
                        <a:t>Firefox, Opera, Chrome, w3m</a:t>
                      </a:r>
                    </a:p>
                  </a:txBody>
                  <a:tcPr marL="143476" marR="14347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3608">
                <a:tc>
                  <a:txBody>
                    <a:bodyPr/>
                    <a:lstStyle/>
                    <a:p>
                      <a:pPr marL="0" marR="0" lvl="0" indent="0" algn="ctr" defTabSz="914400" rtl="0" eaLnBrk="0" fontAlgn="base" latinLnBrk="0" hangingPunct="0">
                        <a:lnSpc>
                          <a:spcPct val="90000"/>
                        </a:lnSpc>
                        <a:spcBef>
                          <a:spcPct val="60000"/>
                        </a:spcBef>
                        <a:spcAft>
                          <a:spcPct val="0"/>
                        </a:spcAft>
                        <a:buClr>
                          <a:schemeClr val="bg2"/>
                        </a:buClr>
                        <a:buSzTx/>
                        <a:buFontTx/>
                        <a:buNone/>
                        <a:tabLst/>
                      </a:pPr>
                      <a:r>
                        <a:rPr kumimoji="0" lang="en-US" sz="1800" b="1" i="0" u="none" strike="noStrike" kern="1200" cap="none" normalizeH="0" baseline="0" dirty="0">
                          <a:ln>
                            <a:noFill/>
                          </a:ln>
                          <a:solidFill>
                            <a:srgbClr val="134183"/>
                          </a:solidFill>
                          <a:effectLst/>
                          <a:latin typeface="Arial" charset="0"/>
                          <a:ea typeface="+mn-ea"/>
                          <a:cs typeface="+mn-cs"/>
                        </a:rPr>
                        <a:t>VPC</a:t>
                      </a:r>
                      <a:r>
                        <a:rPr kumimoji="0" lang="en-US" sz="1800" b="1" i="0" u="none" strike="noStrike" cap="none" normalizeH="0" baseline="0" dirty="0">
                          <a:ln>
                            <a:noFill/>
                          </a:ln>
                          <a:solidFill>
                            <a:srgbClr val="008000"/>
                          </a:solidFill>
                          <a:effectLst/>
                          <a:latin typeface="Arial" charset="0"/>
                        </a:rPr>
                        <a:t>, </a:t>
                      </a:r>
                      <a:r>
                        <a:rPr kumimoji="0" lang="en-US" sz="1800" b="1" i="0" u="none" strike="noStrike" kern="1200" cap="none" normalizeH="0" baseline="0" dirty="0" err="1">
                          <a:ln>
                            <a:noFill/>
                          </a:ln>
                          <a:solidFill>
                            <a:srgbClr val="134183"/>
                          </a:solidFill>
                          <a:effectLst/>
                          <a:latin typeface="Arial" charset="0"/>
                          <a:ea typeface="+mn-ea"/>
                          <a:cs typeface="+mn-cs"/>
                        </a:rPr>
                        <a:t>VMWare</a:t>
                      </a:r>
                      <a:r>
                        <a:rPr kumimoji="0" lang="en-US" sz="1800" b="1" i="0" u="none" strike="noStrike" kern="1200" cap="none" normalizeH="0" baseline="0" dirty="0">
                          <a:ln>
                            <a:noFill/>
                          </a:ln>
                          <a:solidFill>
                            <a:srgbClr val="134183"/>
                          </a:solidFill>
                          <a:effectLst/>
                          <a:latin typeface="Arial" charset="0"/>
                          <a:ea typeface="+mn-ea"/>
                          <a:cs typeface="+mn-cs"/>
                        </a:rPr>
                        <a:t>, </a:t>
                      </a:r>
                      <a:r>
                        <a:rPr kumimoji="0" lang="en-US" sz="1800" b="1" i="0" u="none" strike="noStrike" cap="none" normalizeH="0" baseline="0" dirty="0">
                          <a:ln>
                            <a:noFill/>
                          </a:ln>
                          <a:solidFill>
                            <a:srgbClr val="008000"/>
                          </a:solidFill>
                          <a:effectLst/>
                          <a:latin typeface="Arial" charset="0"/>
                        </a:rPr>
                        <a:t>KVM, </a:t>
                      </a:r>
                      <a:r>
                        <a:rPr kumimoji="0" lang="en-US" sz="1800" b="1" i="0" u="none" strike="noStrike" cap="none" normalizeH="0" baseline="0" dirty="0" err="1">
                          <a:ln>
                            <a:noFill/>
                          </a:ln>
                          <a:solidFill>
                            <a:srgbClr val="008000"/>
                          </a:solidFill>
                          <a:effectLst/>
                          <a:latin typeface="Arial" charset="0"/>
                        </a:rPr>
                        <a:t>Xen</a:t>
                      </a:r>
                      <a:r>
                        <a:rPr kumimoji="0" lang="en-US" sz="1800" b="1" i="0" u="none" strike="noStrike" cap="none" normalizeH="0" baseline="0" dirty="0">
                          <a:ln>
                            <a:noFill/>
                          </a:ln>
                          <a:solidFill>
                            <a:srgbClr val="008000"/>
                          </a:solidFill>
                          <a:effectLst/>
                          <a:latin typeface="Arial" charset="0"/>
                        </a:rPr>
                        <a:t>, </a:t>
                      </a:r>
                      <a:r>
                        <a:rPr kumimoji="0" lang="en-US" sz="1800" b="1" i="0" u="none" strike="noStrike" cap="none" normalizeH="0" baseline="0" dirty="0" err="1">
                          <a:ln>
                            <a:noFill/>
                          </a:ln>
                          <a:solidFill>
                            <a:srgbClr val="008000"/>
                          </a:solidFill>
                          <a:effectLst/>
                          <a:latin typeface="Arial" charset="0"/>
                        </a:rPr>
                        <a:t>Virtualbox</a:t>
                      </a:r>
                      <a:endParaRPr kumimoji="0" lang="en-US" sz="1800" b="1" i="0" u="none" strike="noStrike" kern="1200" cap="none" normalizeH="0" baseline="0" dirty="0">
                        <a:ln>
                          <a:noFill/>
                        </a:ln>
                        <a:solidFill>
                          <a:srgbClr val="134183"/>
                        </a:solidFill>
                        <a:effectLst/>
                        <a:latin typeface="Arial" charset="0"/>
                        <a:ea typeface="+mn-ea"/>
                        <a:cs typeface="+mn-cs"/>
                      </a:endParaRPr>
                    </a:p>
                  </a:txBody>
                  <a:tcPr marL="143476" marR="14347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bg2"/>
                        </a:buClr>
                        <a:buSzTx/>
                        <a:buFontTx/>
                        <a:buNone/>
                        <a:tabLst/>
                      </a:pPr>
                      <a:r>
                        <a:rPr kumimoji="0" lang="en-US" sz="1800" b="1" i="0" u="none" strike="noStrike" kern="1200" cap="none" normalizeH="0" baseline="0" dirty="0" err="1">
                          <a:ln>
                            <a:noFill/>
                          </a:ln>
                          <a:solidFill>
                            <a:srgbClr val="134183"/>
                          </a:solidFill>
                          <a:effectLst/>
                          <a:latin typeface="Arial" charset="0"/>
                          <a:ea typeface="+mn-ea"/>
                          <a:cs typeface="+mn-cs"/>
                        </a:rPr>
                        <a:t>VMWare</a:t>
                      </a:r>
                      <a:r>
                        <a:rPr kumimoji="0" lang="en-US" sz="1800" b="1" i="0" u="none" strike="noStrike" cap="none" normalizeH="0" baseline="0" dirty="0">
                          <a:ln>
                            <a:noFill/>
                          </a:ln>
                          <a:solidFill>
                            <a:srgbClr val="008000"/>
                          </a:solidFill>
                          <a:effectLst/>
                          <a:latin typeface="Arial" charset="0"/>
                        </a:rPr>
                        <a:t>, KVM, </a:t>
                      </a:r>
                      <a:r>
                        <a:rPr kumimoji="0" lang="en-US" sz="1800" b="1" i="0" u="none" strike="noStrike" kern="1200" cap="none" normalizeH="0" baseline="0" dirty="0" err="1">
                          <a:ln>
                            <a:noFill/>
                          </a:ln>
                          <a:solidFill>
                            <a:srgbClr val="008000"/>
                          </a:solidFill>
                          <a:effectLst/>
                          <a:latin typeface="Arial" charset="0"/>
                          <a:ea typeface="+mn-ea"/>
                          <a:cs typeface="+mn-cs"/>
                        </a:rPr>
                        <a:t>Xen</a:t>
                      </a:r>
                      <a:r>
                        <a:rPr kumimoji="0" lang="en-US" sz="1800" b="1" i="0" u="none" strike="noStrike" cap="none" normalizeH="0" baseline="0" dirty="0">
                          <a:ln>
                            <a:noFill/>
                          </a:ln>
                          <a:solidFill>
                            <a:srgbClr val="008000"/>
                          </a:solidFill>
                          <a:effectLst/>
                          <a:latin typeface="Arial" charset="0"/>
                        </a:rPr>
                        <a:t>, </a:t>
                      </a:r>
                      <a:r>
                        <a:rPr kumimoji="0" lang="en-US" sz="1800" b="1" i="0" u="none" strike="noStrike" cap="none" normalizeH="0" baseline="0" dirty="0" err="1">
                          <a:ln>
                            <a:noFill/>
                          </a:ln>
                          <a:solidFill>
                            <a:srgbClr val="008000"/>
                          </a:solidFill>
                          <a:effectLst/>
                          <a:latin typeface="Arial" charset="0"/>
                        </a:rPr>
                        <a:t>Virtualbox</a:t>
                      </a:r>
                      <a:endParaRPr kumimoji="0" lang="en-US" sz="1800" b="1" i="0" u="none" strike="noStrike" cap="none" normalizeH="0" baseline="0" dirty="0">
                        <a:ln>
                          <a:noFill/>
                        </a:ln>
                        <a:solidFill>
                          <a:srgbClr val="008000"/>
                        </a:solidFill>
                        <a:effectLst/>
                        <a:latin typeface="Arial" charset="0"/>
                      </a:endParaRPr>
                    </a:p>
                  </a:txBody>
                  <a:tcPr marL="143476" marR="14347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3608">
                <a:tc>
                  <a:txBody>
                    <a:bodyPr/>
                    <a:lstStyle/>
                    <a:p>
                      <a:pPr marL="0" marR="0" lvl="0" indent="0" algn="ctr" defTabSz="914400" rtl="0" eaLnBrk="0" fontAlgn="base" latinLnBrk="0" hangingPunct="0">
                        <a:lnSpc>
                          <a:spcPct val="90000"/>
                        </a:lnSpc>
                        <a:spcBef>
                          <a:spcPct val="60000"/>
                        </a:spcBef>
                        <a:spcAft>
                          <a:spcPct val="0"/>
                        </a:spcAft>
                        <a:buClr>
                          <a:schemeClr val="bg2"/>
                        </a:buClr>
                        <a:buSzTx/>
                        <a:buFontTx/>
                        <a:buNone/>
                        <a:tabLst/>
                      </a:pPr>
                      <a:r>
                        <a:rPr kumimoji="0" lang="en-US" sz="1800" b="1" i="0" u="none" strike="noStrike" kern="1200" cap="none" normalizeH="0" baseline="0" dirty="0">
                          <a:ln>
                            <a:noFill/>
                          </a:ln>
                          <a:solidFill>
                            <a:srgbClr val="134183"/>
                          </a:solidFill>
                          <a:effectLst/>
                          <a:latin typeface="Arial" charset="0"/>
                          <a:ea typeface="+mn-ea"/>
                          <a:cs typeface="+mn-cs"/>
                        </a:rPr>
                        <a:t>Ghost</a:t>
                      </a:r>
                    </a:p>
                  </a:txBody>
                  <a:tcPr marL="143476" marR="14347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chemeClr val="bg2"/>
                        </a:buClr>
                        <a:buSzTx/>
                        <a:buFontTx/>
                        <a:buNone/>
                        <a:tabLst/>
                      </a:pPr>
                      <a:r>
                        <a:rPr kumimoji="0" lang="en-US" sz="1800" b="1" i="0" u="none" strike="noStrike" cap="none" normalizeH="0" baseline="0" dirty="0" err="1">
                          <a:ln>
                            <a:noFill/>
                          </a:ln>
                          <a:solidFill>
                            <a:srgbClr val="008000"/>
                          </a:solidFill>
                          <a:effectLst/>
                          <a:latin typeface="Arial" charset="0"/>
                        </a:rPr>
                        <a:t>Clonezilla</a:t>
                      </a:r>
                      <a:endParaRPr kumimoji="0" lang="en-US" sz="1800" b="1" i="0" u="none" strike="noStrike" cap="none" normalizeH="0" baseline="0" dirty="0">
                        <a:ln>
                          <a:noFill/>
                        </a:ln>
                        <a:solidFill>
                          <a:srgbClr val="008000"/>
                        </a:solidFill>
                        <a:effectLst/>
                        <a:latin typeface="Arial" charset="0"/>
                      </a:endParaRPr>
                    </a:p>
                  </a:txBody>
                  <a:tcPr marL="143476" marR="14347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pic>
        <p:nvPicPr>
          <p:cNvPr id="16411" name="Picture 38" descr="tux"/>
          <p:cNvPicPr>
            <a:picLocks noChangeAspect="1" noChangeArrowheads="1"/>
          </p:cNvPicPr>
          <p:nvPr/>
        </p:nvPicPr>
        <p:blipFill>
          <a:blip r:embed="rId3" cstate="print"/>
          <a:srcRect/>
          <a:stretch>
            <a:fillRect/>
          </a:stretch>
        </p:blipFill>
        <p:spPr bwMode="auto">
          <a:xfrm>
            <a:off x="11163299" y="1672849"/>
            <a:ext cx="613959" cy="563292"/>
          </a:xfrm>
          <a:prstGeom prst="rect">
            <a:avLst/>
          </a:prstGeom>
          <a:noFill/>
          <a:ln w="9525">
            <a:noFill/>
            <a:miter lim="800000"/>
            <a:headEnd/>
            <a:tailEnd/>
          </a:ln>
        </p:spPr>
      </p:pic>
      <p:pic>
        <p:nvPicPr>
          <p:cNvPr id="16412" name="Picture 39" descr="vista"/>
          <p:cNvPicPr>
            <a:picLocks noChangeAspect="1" noChangeArrowheads="1"/>
          </p:cNvPicPr>
          <p:nvPr/>
        </p:nvPicPr>
        <p:blipFill>
          <a:blip r:embed="rId4" cstate="print"/>
          <a:srcRect/>
          <a:stretch>
            <a:fillRect/>
          </a:stretch>
        </p:blipFill>
        <p:spPr bwMode="auto">
          <a:xfrm>
            <a:off x="5505449" y="1704379"/>
            <a:ext cx="618835" cy="514446"/>
          </a:xfrm>
          <a:prstGeom prst="rect">
            <a:avLst/>
          </a:prstGeom>
          <a:noFill/>
          <a:ln w="9525">
            <a:noFill/>
            <a:miter lim="800000"/>
            <a:headEnd/>
            <a:tailEnd/>
          </a:ln>
        </p:spPr>
      </p:pic>
      <p:sp>
        <p:nvSpPr>
          <p:cNvPr id="11" name="Rounded Rectangle 10"/>
          <p:cNvSpPr/>
          <p:nvPr/>
        </p:nvSpPr>
        <p:spPr>
          <a:xfrm>
            <a:off x="1740921" y="5422718"/>
            <a:ext cx="8830182" cy="375517"/>
          </a:xfrm>
          <a:prstGeom prst="roundRect">
            <a:avLst>
              <a:gd name="adj" fmla="val 18421"/>
            </a:avLst>
          </a:prstGeom>
          <a:gradFill rotWithShape="1">
            <a:gsLst>
              <a:gs pos="0">
                <a:srgbClr val="FFFFFF"/>
              </a:gs>
              <a:gs pos="100000">
                <a:srgbClr val="EEEFD7"/>
              </a:gs>
            </a:gsLst>
            <a:path path="shape">
              <a:fillToRect l="50000" t="50000" r="50000" b="50000"/>
            </a:path>
          </a:gradFill>
          <a:ln w="9525" algn="ctr">
            <a:solidFill>
              <a:srgbClr val="808080"/>
            </a:solidFill>
            <a:round/>
            <a:headEnd/>
            <a:tailEnd/>
          </a:ln>
          <a:effectLst>
            <a:outerShdw dist="35921" dir="2700000" algn="ctr" rotWithShape="0">
              <a:srgbClr val="ADADAD"/>
            </a:outerShdw>
          </a:effectLst>
        </p:spPr>
        <p:txBody>
          <a:bodyPr wrap="none" anchor="ctr"/>
          <a:lstStyle/>
          <a:p>
            <a:pPr algn="ctr">
              <a:buClr>
                <a:srgbClr val="FF0000"/>
              </a:buClr>
              <a:buFont typeface="Arial" charset="0"/>
              <a:buNone/>
              <a:tabLst>
                <a:tab pos="2152650" algn="l"/>
              </a:tabLst>
            </a:pPr>
            <a:r>
              <a:rPr lang="en-GB" sz="1800" b="1" dirty="0">
                <a:solidFill>
                  <a:srgbClr val="008000"/>
                </a:solidFill>
              </a:rPr>
              <a:t>green colour = free and often (but not always) open source</a:t>
            </a:r>
          </a:p>
        </p:txBody>
      </p:sp>
    </p:spTree>
  </p:cSld>
  <p:clrMapOvr>
    <a:masterClrMapping/>
  </p:clrMapOvr>
</p:sld>
</file>

<file path=ppt/theme/theme1.xml><?xml version="1.0" encoding="utf-8"?>
<a:theme xmlns:a="http://schemas.openxmlformats.org/drawingml/2006/main" name="QAC_Powerpoint_Template">
  <a:themeElements>
    <a:clrScheme name="Custom 1">
      <a:dk1>
        <a:srgbClr val="565759"/>
      </a:dk1>
      <a:lt1>
        <a:srgbClr val="FFFFFF"/>
      </a:lt1>
      <a:dk2>
        <a:srgbClr val="0D3D59"/>
      </a:dk2>
      <a:lt2>
        <a:srgbClr val="DADADA"/>
      </a:lt2>
      <a:accent1>
        <a:srgbClr val="0A5188"/>
      </a:accent1>
      <a:accent2>
        <a:srgbClr val="CA1E17"/>
      </a:accent2>
      <a:accent3>
        <a:srgbClr val="18BF2B"/>
      </a:accent3>
      <a:accent4>
        <a:srgbClr val="7713B2"/>
      </a:accent4>
      <a:accent5>
        <a:srgbClr val="008FD0"/>
      </a:accent5>
      <a:accent6>
        <a:srgbClr val="F5871F"/>
      </a:accent6>
      <a:hlink>
        <a:srgbClr val="008FD0"/>
      </a:hlink>
      <a:folHlink>
        <a:srgbClr val="008FD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QAC" id="{548A3722-3215-4D67-97FC-52E9F00CBDD5}" vid="{5729C59F-F8F5-4EC0-8981-94A53BE01FC4}"/>
    </a:ext>
  </a:extLst>
</a:theme>
</file>

<file path=ppt/theme/theme2.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QA_Consulting_AWS_Powerpoint_Template_March_2018</Template>
  <TotalTime>15</TotalTime>
  <Words>2518</Words>
  <Application>Microsoft Office PowerPoint</Application>
  <PresentationFormat>Widescreen</PresentationFormat>
  <Paragraphs>190</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Lucida Sans Unicode</vt:lpstr>
      <vt:lpstr>Segoe UI</vt:lpstr>
      <vt:lpstr>Verdana</vt:lpstr>
      <vt:lpstr>QAC_Powerpoint_Template</vt:lpstr>
      <vt:lpstr>Just For Fun</vt:lpstr>
      <vt:lpstr>Contents</vt:lpstr>
      <vt:lpstr>The PC family of operating systems</vt:lpstr>
      <vt:lpstr>Best of all worlds</vt:lpstr>
      <vt:lpstr>Major distributions</vt:lpstr>
      <vt:lpstr>Distributor’s remuneration</vt:lpstr>
      <vt:lpstr>Linux diversity</vt:lpstr>
      <vt:lpstr>GPL and Free Software</vt:lpstr>
      <vt:lpstr>Choice of applications</vt:lpstr>
      <vt:lpstr>Linux relevance in the enterprise  </vt:lpstr>
      <vt:lpstr>Virtualisation</vt:lpstr>
      <vt:lpstr>Summary</vt:lpstr>
      <vt:lpstr>Thank you</vt:lpstr>
    </vt:vector>
  </TitlesOfParts>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Just For Fun</dc:title>
  <dc:creator>Rente, Hugo</dc:creator>
  <cp:lastModifiedBy>Gonsai, Devdatta</cp:lastModifiedBy>
  <cp:revision>3</cp:revision>
  <dcterms:created xsi:type="dcterms:W3CDTF">2018-03-29T09:51:54Z</dcterms:created>
  <dcterms:modified xsi:type="dcterms:W3CDTF">2018-07-23T08:49:21Z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ies>
</file>