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1"/>
  </p:sldMasterIdLst>
  <p:notesMasterIdLst>
    <p:notesMasterId r:id="rId18"/>
  </p:notesMasterIdLst>
  <p:handoutMasterIdLst>
    <p:handoutMasterId r:id="rId19"/>
  </p:handoutMasterIdLst>
  <p:sldIdLst>
    <p:sldId id="268" r:id="rId2"/>
    <p:sldId id="269" r:id="rId3"/>
    <p:sldId id="270" r:id="rId4"/>
    <p:sldId id="272" r:id="rId5"/>
    <p:sldId id="273" r:id="rId6"/>
    <p:sldId id="274" r:id="rId7"/>
    <p:sldId id="275" r:id="rId8"/>
    <p:sldId id="277" r:id="rId9"/>
    <p:sldId id="278" r:id="rId10"/>
    <p:sldId id="279" r:id="rId11"/>
    <p:sldId id="280" r:id="rId12"/>
    <p:sldId id="281" r:id="rId13"/>
    <p:sldId id="286" r:id="rId14"/>
    <p:sldId id="264" r:id="rId15"/>
    <p:sldId id="288" r:id="rId16"/>
    <p:sldId id="289" r:id="rId17"/>
  </p:sldIdLst>
  <p:sldSz cx="12192000" cy="6858000"/>
  <p:notesSz cx="6794500" cy="9921875"/>
  <p:defaultTextStyle>
    <a:defPPr>
      <a:defRPr lang="en-GB"/>
    </a:defPPr>
    <a:lvl1pPr algn="l" rtl="0" fontAlgn="base">
      <a:spcBef>
        <a:spcPct val="0"/>
      </a:spcBef>
      <a:spcAft>
        <a:spcPct val="0"/>
      </a:spcAft>
      <a:defRPr sz="1000" kern="1200">
        <a:solidFill>
          <a:schemeClr val="tx1"/>
        </a:solidFill>
        <a:latin typeface="Segoe UI" charset="0"/>
        <a:ea typeface="+mn-ea"/>
        <a:cs typeface="+mn-cs"/>
      </a:defRPr>
    </a:lvl1pPr>
    <a:lvl2pPr marL="457200" algn="l" rtl="0" fontAlgn="base">
      <a:spcBef>
        <a:spcPct val="0"/>
      </a:spcBef>
      <a:spcAft>
        <a:spcPct val="0"/>
      </a:spcAft>
      <a:defRPr sz="1000" kern="1200">
        <a:solidFill>
          <a:schemeClr val="tx1"/>
        </a:solidFill>
        <a:latin typeface="Segoe UI" charset="0"/>
        <a:ea typeface="+mn-ea"/>
        <a:cs typeface="+mn-cs"/>
      </a:defRPr>
    </a:lvl2pPr>
    <a:lvl3pPr marL="914400" algn="l" rtl="0" fontAlgn="base">
      <a:spcBef>
        <a:spcPct val="0"/>
      </a:spcBef>
      <a:spcAft>
        <a:spcPct val="0"/>
      </a:spcAft>
      <a:defRPr sz="1000" kern="1200">
        <a:solidFill>
          <a:schemeClr val="tx1"/>
        </a:solidFill>
        <a:latin typeface="Segoe UI" charset="0"/>
        <a:ea typeface="+mn-ea"/>
        <a:cs typeface="+mn-cs"/>
      </a:defRPr>
    </a:lvl3pPr>
    <a:lvl4pPr marL="1371600" algn="l" rtl="0" fontAlgn="base">
      <a:spcBef>
        <a:spcPct val="0"/>
      </a:spcBef>
      <a:spcAft>
        <a:spcPct val="0"/>
      </a:spcAft>
      <a:defRPr sz="1000" kern="1200">
        <a:solidFill>
          <a:schemeClr val="tx1"/>
        </a:solidFill>
        <a:latin typeface="Segoe UI" charset="0"/>
        <a:ea typeface="+mn-ea"/>
        <a:cs typeface="+mn-cs"/>
      </a:defRPr>
    </a:lvl4pPr>
    <a:lvl5pPr marL="1828800" algn="l" rtl="0" fontAlgn="base">
      <a:spcBef>
        <a:spcPct val="0"/>
      </a:spcBef>
      <a:spcAft>
        <a:spcPct val="0"/>
      </a:spcAft>
      <a:defRPr sz="1000" kern="1200">
        <a:solidFill>
          <a:schemeClr val="tx1"/>
        </a:solidFill>
        <a:latin typeface="Segoe UI" charset="0"/>
        <a:ea typeface="+mn-ea"/>
        <a:cs typeface="+mn-cs"/>
      </a:defRPr>
    </a:lvl5pPr>
    <a:lvl6pPr marL="2286000" algn="l" defTabSz="914400" rtl="0" eaLnBrk="1" latinLnBrk="0" hangingPunct="1">
      <a:defRPr sz="1000" kern="1200">
        <a:solidFill>
          <a:schemeClr val="tx1"/>
        </a:solidFill>
        <a:latin typeface="Segoe UI" charset="0"/>
        <a:ea typeface="+mn-ea"/>
        <a:cs typeface="+mn-cs"/>
      </a:defRPr>
    </a:lvl6pPr>
    <a:lvl7pPr marL="2743200" algn="l" defTabSz="914400" rtl="0" eaLnBrk="1" latinLnBrk="0" hangingPunct="1">
      <a:defRPr sz="1000" kern="1200">
        <a:solidFill>
          <a:schemeClr val="tx1"/>
        </a:solidFill>
        <a:latin typeface="Segoe UI" charset="0"/>
        <a:ea typeface="+mn-ea"/>
        <a:cs typeface="+mn-cs"/>
      </a:defRPr>
    </a:lvl7pPr>
    <a:lvl8pPr marL="3200400" algn="l" defTabSz="914400" rtl="0" eaLnBrk="1" latinLnBrk="0" hangingPunct="1">
      <a:defRPr sz="1000" kern="1200">
        <a:solidFill>
          <a:schemeClr val="tx1"/>
        </a:solidFill>
        <a:latin typeface="Segoe UI" charset="0"/>
        <a:ea typeface="+mn-ea"/>
        <a:cs typeface="+mn-cs"/>
      </a:defRPr>
    </a:lvl8pPr>
    <a:lvl9pPr marL="3657600" algn="l" defTabSz="914400" rtl="0" eaLnBrk="1" latinLnBrk="0" hangingPunct="1">
      <a:defRPr sz="1000" kern="1200">
        <a:solidFill>
          <a:schemeClr val="tx1"/>
        </a:solidFill>
        <a:latin typeface="Segoe UI"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5454"/>
    <a:srgbClr val="000000"/>
    <a:srgbClr val="B9CDE5"/>
    <a:srgbClr val="00519C"/>
    <a:srgbClr val="004F9F"/>
    <a:srgbClr val="0070C0"/>
    <a:srgbClr val="0070AB"/>
    <a:srgbClr val="FF70C0"/>
    <a:srgbClr val="005AAB"/>
    <a:srgbClr val="DFFF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31" autoAdjust="0"/>
  </p:normalViewPr>
  <p:slideViewPr>
    <p:cSldViewPr snapToGrid="0">
      <p:cViewPr varScale="1">
        <p:scale>
          <a:sx n="72" d="100"/>
          <a:sy n="72" d="100"/>
        </p:scale>
        <p:origin x="660" y="78"/>
      </p:cViewPr>
      <p:guideLst>
        <p:guide orient="horz" pos="2160"/>
        <p:guide pos="3840"/>
      </p:guideLst>
    </p:cSldViewPr>
  </p:slideViewPr>
  <p:outlineViewPr>
    <p:cViewPr>
      <p:scale>
        <a:sx n="33" d="100"/>
        <a:sy n="33" d="100"/>
      </p:scale>
      <p:origin x="0" y="762"/>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82" d="100"/>
          <a:sy n="82" d="100"/>
        </p:scale>
        <p:origin x="3972" y="90"/>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0B0A4D-1CA2-45DB-893D-B46B94F463BC}" type="doc">
      <dgm:prSet loTypeId="urn:microsoft.com/office/officeart/2005/8/layout/gear1" loCatId="relationship" qsTypeId="urn:microsoft.com/office/officeart/2005/8/quickstyle/simple1" qsCatId="simple" csTypeId="urn:microsoft.com/office/officeart/2005/8/colors/accent1_2" csCatId="accent1" phldr="1"/>
      <dgm:spPr/>
    </dgm:pt>
    <dgm:pt modelId="{005FF2E4-4F59-47FB-9485-C4A15999BA2B}">
      <dgm:prSet phldrT="[Text]"/>
      <dgm:spPr/>
      <dgm:t>
        <a:bodyPr/>
        <a:lstStyle/>
        <a:p>
          <a:r>
            <a:rPr lang="en-GB" dirty="0"/>
            <a:t>bash</a:t>
          </a:r>
        </a:p>
      </dgm:t>
    </dgm:pt>
    <dgm:pt modelId="{3634DF50-6D8D-4609-83AA-53127DA9E821}" type="parTrans" cxnId="{25A336C4-3CB3-4958-892C-E6E63DB72DC1}">
      <dgm:prSet/>
      <dgm:spPr/>
      <dgm:t>
        <a:bodyPr/>
        <a:lstStyle/>
        <a:p>
          <a:endParaRPr lang="en-GB"/>
        </a:p>
      </dgm:t>
    </dgm:pt>
    <dgm:pt modelId="{170BE4D6-0CDB-4B93-B9EF-ADA3720F3D2E}" type="sibTrans" cxnId="{25A336C4-3CB3-4958-892C-E6E63DB72DC1}">
      <dgm:prSet/>
      <dgm:spPr/>
      <dgm:t>
        <a:bodyPr/>
        <a:lstStyle/>
        <a:p>
          <a:endParaRPr lang="en-GB"/>
        </a:p>
      </dgm:t>
    </dgm:pt>
    <dgm:pt modelId="{3368B390-1D56-4838-92E7-306F436A228B}">
      <dgm:prSet phldrT="[Text]"/>
      <dgm:spPr/>
      <dgm:t>
        <a:bodyPr/>
        <a:lstStyle/>
        <a:p>
          <a:r>
            <a:rPr lang="en-GB" dirty="0" err="1"/>
            <a:t>sh</a:t>
          </a:r>
          <a:endParaRPr lang="en-GB" dirty="0"/>
        </a:p>
      </dgm:t>
    </dgm:pt>
    <dgm:pt modelId="{E9D56F54-A27C-40E3-BA91-30F0E9CFCB1C}" type="parTrans" cxnId="{C892A563-6127-461D-989A-39CACF021117}">
      <dgm:prSet/>
      <dgm:spPr/>
      <dgm:t>
        <a:bodyPr/>
        <a:lstStyle/>
        <a:p>
          <a:endParaRPr lang="en-GB"/>
        </a:p>
      </dgm:t>
    </dgm:pt>
    <dgm:pt modelId="{6CFC2BA0-44BC-461E-BCFF-B9A41A2CDF08}" type="sibTrans" cxnId="{C892A563-6127-461D-989A-39CACF021117}">
      <dgm:prSet/>
      <dgm:spPr/>
      <dgm:t>
        <a:bodyPr/>
        <a:lstStyle/>
        <a:p>
          <a:endParaRPr lang="en-GB"/>
        </a:p>
      </dgm:t>
    </dgm:pt>
    <dgm:pt modelId="{55212A14-7503-4321-AB32-D880E19FCF37}">
      <dgm:prSet phldrT="[Text]"/>
      <dgm:spPr/>
      <dgm:t>
        <a:bodyPr/>
        <a:lstStyle/>
        <a:p>
          <a:r>
            <a:rPr lang="en-GB" dirty="0" err="1"/>
            <a:t>ksh</a:t>
          </a:r>
          <a:endParaRPr lang="en-GB" dirty="0"/>
        </a:p>
      </dgm:t>
    </dgm:pt>
    <dgm:pt modelId="{38E536E9-0B64-4549-9BFD-5A8185E49BEE}" type="parTrans" cxnId="{88BC5BF8-5D7A-442D-9766-84B35ED9B75F}">
      <dgm:prSet/>
      <dgm:spPr/>
      <dgm:t>
        <a:bodyPr/>
        <a:lstStyle/>
        <a:p>
          <a:endParaRPr lang="en-GB"/>
        </a:p>
      </dgm:t>
    </dgm:pt>
    <dgm:pt modelId="{07CDEF10-EA0C-4E8E-A151-F3A065F6F1F0}" type="sibTrans" cxnId="{88BC5BF8-5D7A-442D-9766-84B35ED9B75F}">
      <dgm:prSet/>
      <dgm:spPr/>
      <dgm:t>
        <a:bodyPr/>
        <a:lstStyle/>
        <a:p>
          <a:endParaRPr lang="en-GB"/>
        </a:p>
      </dgm:t>
    </dgm:pt>
    <dgm:pt modelId="{3F81B599-5BBA-424A-A04A-314CE86F1744}" type="pres">
      <dgm:prSet presAssocID="{080B0A4D-1CA2-45DB-893D-B46B94F463BC}" presName="composite" presStyleCnt="0">
        <dgm:presLayoutVars>
          <dgm:chMax val="3"/>
          <dgm:animLvl val="lvl"/>
          <dgm:resizeHandles val="exact"/>
        </dgm:presLayoutVars>
      </dgm:prSet>
      <dgm:spPr/>
    </dgm:pt>
    <dgm:pt modelId="{F8D79352-47D9-4CB4-B9D9-8668ECD87E50}" type="pres">
      <dgm:prSet presAssocID="{005FF2E4-4F59-47FB-9485-C4A15999BA2B}" presName="gear1" presStyleLbl="node1" presStyleIdx="0" presStyleCnt="3">
        <dgm:presLayoutVars>
          <dgm:chMax val="1"/>
          <dgm:bulletEnabled val="1"/>
        </dgm:presLayoutVars>
      </dgm:prSet>
      <dgm:spPr/>
    </dgm:pt>
    <dgm:pt modelId="{75087E26-8028-4704-8120-EBE6B53E2659}" type="pres">
      <dgm:prSet presAssocID="{005FF2E4-4F59-47FB-9485-C4A15999BA2B}" presName="gear1srcNode" presStyleLbl="node1" presStyleIdx="0" presStyleCnt="3"/>
      <dgm:spPr/>
    </dgm:pt>
    <dgm:pt modelId="{F9E48617-3EEC-4E20-95A7-4F8D98050CA8}" type="pres">
      <dgm:prSet presAssocID="{005FF2E4-4F59-47FB-9485-C4A15999BA2B}" presName="gear1dstNode" presStyleLbl="node1" presStyleIdx="0" presStyleCnt="3"/>
      <dgm:spPr/>
    </dgm:pt>
    <dgm:pt modelId="{D1D431FA-7A22-4ADB-BAEB-9900AB38D6FA}" type="pres">
      <dgm:prSet presAssocID="{3368B390-1D56-4838-92E7-306F436A228B}" presName="gear2" presStyleLbl="node1" presStyleIdx="1" presStyleCnt="3">
        <dgm:presLayoutVars>
          <dgm:chMax val="1"/>
          <dgm:bulletEnabled val="1"/>
        </dgm:presLayoutVars>
      </dgm:prSet>
      <dgm:spPr/>
    </dgm:pt>
    <dgm:pt modelId="{085648B6-F0F1-4B66-B164-2F234B8D887B}" type="pres">
      <dgm:prSet presAssocID="{3368B390-1D56-4838-92E7-306F436A228B}" presName="gear2srcNode" presStyleLbl="node1" presStyleIdx="1" presStyleCnt="3"/>
      <dgm:spPr/>
    </dgm:pt>
    <dgm:pt modelId="{3FF29103-6D2A-4242-BAAD-ED287EC197D1}" type="pres">
      <dgm:prSet presAssocID="{3368B390-1D56-4838-92E7-306F436A228B}" presName="gear2dstNode" presStyleLbl="node1" presStyleIdx="1" presStyleCnt="3"/>
      <dgm:spPr/>
    </dgm:pt>
    <dgm:pt modelId="{414B6A76-CE82-44FA-B840-1FD8930ED469}" type="pres">
      <dgm:prSet presAssocID="{55212A14-7503-4321-AB32-D880E19FCF37}" presName="gear3" presStyleLbl="node1" presStyleIdx="2" presStyleCnt="3"/>
      <dgm:spPr/>
    </dgm:pt>
    <dgm:pt modelId="{34E39CCB-2DAA-4922-89AE-6D38FCEC90B4}" type="pres">
      <dgm:prSet presAssocID="{55212A14-7503-4321-AB32-D880E19FCF37}" presName="gear3tx" presStyleLbl="node1" presStyleIdx="2" presStyleCnt="3">
        <dgm:presLayoutVars>
          <dgm:chMax val="1"/>
          <dgm:bulletEnabled val="1"/>
        </dgm:presLayoutVars>
      </dgm:prSet>
      <dgm:spPr/>
    </dgm:pt>
    <dgm:pt modelId="{A45A5023-D107-4BD4-B408-30F371124FC7}" type="pres">
      <dgm:prSet presAssocID="{55212A14-7503-4321-AB32-D880E19FCF37}" presName="gear3srcNode" presStyleLbl="node1" presStyleIdx="2" presStyleCnt="3"/>
      <dgm:spPr/>
    </dgm:pt>
    <dgm:pt modelId="{F2A2E2DF-17E9-4D6B-AFC1-2A7FC812F2D0}" type="pres">
      <dgm:prSet presAssocID="{55212A14-7503-4321-AB32-D880E19FCF37}" presName="gear3dstNode" presStyleLbl="node1" presStyleIdx="2" presStyleCnt="3"/>
      <dgm:spPr/>
    </dgm:pt>
    <dgm:pt modelId="{31C5B7D6-CE0E-4261-B132-6A5BF6C04E26}" type="pres">
      <dgm:prSet presAssocID="{170BE4D6-0CDB-4B93-B9EF-ADA3720F3D2E}" presName="connector1" presStyleLbl="sibTrans2D1" presStyleIdx="0" presStyleCnt="3"/>
      <dgm:spPr/>
    </dgm:pt>
    <dgm:pt modelId="{32CA2EBF-1B08-416A-BD79-16DB6BDFB37A}" type="pres">
      <dgm:prSet presAssocID="{6CFC2BA0-44BC-461E-BCFF-B9A41A2CDF08}" presName="connector2" presStyleLbl="sibTrans2D1" presStyleIdx="1" presStyleCnt="3"/>
      <dgm:spPr/>
    </dgm:pt>
    <dgm:pt modelId="{6CE3582B-E193-41DD-9B85-1B92885EB169}" type="pres">
      <dgm:prSet presAssocID="{07CDEF10-EA0C-4E8E-A151-F3A065F6F1F0}" presName="connector3" presStyleLbl="sibTrans2D1" presStyleIdx="2" presStyleCnt="3"/>
      <dgm:spPr/>
    </dgm:pt>
  </dgm:ptLst>
  <dgm:cxnLst>
    <dgm:cxn modelId="{795D8D09-B321-4F32-A11C-33B0408FE340}" type="presOf" srcId="{005FF2E4-4F59-47FB-9485-C4A15999BA2B}" destId="{F9E48617-3EEC-4E20-95A7-4F8D98050CA8}" srcOrd="2" destOrd="0" presId="urn:microsoft.com/office/officeart/2005/8/layout/gear1"/>
    <dgm:cxn modelId="{9324DC1C-90F8-490A-8B19-9F6CA1A34D11}" type="presOf" srcId="{3368B390-1D56-4838-92E7-306F436A228B}" destId="{3FF29103-6D2A-4242-BAAD-ED287EC197D1}" srcOrd="2" destOrd="0" presId="urn:microsoft.com/office/officeart/2005/8/layout/gear1"/>
    <dgm:cxn modelId="{1219D337-7FE3-4EEF-B607-A3668B0CCD0A}" type="presOf" srcId="{55212A14-7503-4321-AB32-D880E19FCF37}" destId="{A45A5023-D107-4BD4-B408-30F371124FC7}" srcOrd="2" destOrd="0" presId="urn:microsoft.com/office/officeart/2005/8/layout/gear1"/>
    <dgm:cxn modelId="{1FC0373D-0FD9-40A2-9C37-1E2CB9F6E0DF}" type="presOf" srcId="{07CDEF10-EA0C-4E8E-A151-F3A065F6F1F0}" destId="{6CE3582B-E193-41DD-9B85-1B92885EB169}" srcOrd="0" destOrd="0" presId="urn:microsoft.com/office/officeart/2005/8/layout/gear1"/>
    <dgm:cxn modelId="{C892A563-6127-461D-989A-39CACF021117}" srcId="{080B0A4D-1CA2-45DB-893D-B46B94F463BC}" destId="{3368B390-1D56-4838-92E7-306F436A228B}" srcOrd="1" destOrd="0" parTransId="{E9D56F54-A27C-40E3-BA91-30F0E9CFCB1C}" sibTransId="{6CFC2BA0-44BC-461E-BCFF-B9A41A2CDF08}"/>
    <dgm:cxn modelId="{56840859-5E02-467D-8CC6-7AD92B3AFBCA}" type="presOf" srcId="{170BE4D6-0CDB-4B93-B9EF-ADA3720F3D2E}" destId="{31C5B7D6-CE0E-4261-B132-6A5BF6C04E26}" srcOrd="0" destOrd="0" presId="urn:microsoft.com/office/officeart/2005/8/layout/gear1"/>
    <dgm:cxn modelId="{94D5AC7B-9933-4721-8D20-86504A2D1168}" type="presOf" srcId="{005FF2E4-4F59-47FB-9485-C4A15999BA2B}" destId="{75087E26-8028-4704-8120-EBE6B53E2659}" srcOrd="1" destOrd="0" presId="urn:microsoft.com/office/officeart/2005/8/layout/gear1"/>
    <dgm:cxn modelId="{7133187C-9118-4556-8ACC-D6CCBD84DA0C}" type="presOf" srcId="{3368B390-1D56-4838-92E7-306F436A228B}" destId="{085648B6-F0F1-4B66-B164-2F234B8D887B}" srcOrd="1" destOrd="0" presId="urn:microsoft.com/office/officeart/2005/8/layout/gear1"/>
    <dgm:cxn modelId="{B97FE096-EB02-47FB-9CA3-58ADAD3BD09E}" type="presOf" srcId="{3368B390-1D56-4838-92E7-306F436A228B}" destId="{D1D431FA-7A22-4ADB-BAEB-9900AB38D6FA}" srcOrd="0" destOrd="0" presId="urn:microsoft.com/office/officeart/2005/8/layout/gear1"/>
    <dgm:cxn modelId="{8ADC53AD-7143-49C7-90F3-B92D0C5EDD1E}" type="presOf" srcId="{55212A14-7503-4321-AB32-D880E19FCF37}" destId="{F2A2E2DF-17E9-4D6B-AFC1-2A7FC812F2D0}" srcOrd="3" destOrd="0" presId="urn:microsoft.com/office/officeart/2005/8/layout/gear1"/>
    <dgm:cxn modelId="{25A336C4-3CB3-4958-892C-E6E63DB72DC1}" srcId="{080B0A4D-1CA2-45DB-893D-B46B94F463BC}" destId="{005FF2E4-4F59-47FB-9485-C4A15999BA2B}" srcOrd="0" destOrd="0" parTransId="{3634DF50-6D8D-4609-83AA-53127DA9E821}" sibTransId="{170BE4D6-0CDB-4B93-B9EF-ADA3720F3D2E}"/>
    <dgm:cxn modelId="{049693D8-2BFC-4DD9-8A2A-089E7601D687}" type="presOf" srcId="{55212A14-7503-4321-AB32-D880E19FCF37}" destId="{34E39CCB-2DAA-4922-89AE-6D38FCEC90B4}" srcOrd="1" destOrd="0" presId="urn:microsoft.com/office/officeart/2005/8/layout/gear1"/>
    <dgm:cxn modelId="{A3DD96E7-2511-41F8-9974-519966198C55}" type="presOf" srcId="{005FF2E4-4F59-47FB-9485-C4A15999BA2B}" destId="{F8D79352-47D9-4CB4-B9D9-8668ECD87E50}" srcOrd="0" destOrd="0" presId="urn:microsoft.com/office/officeart/2005/8/layout/gear1"/>
    <dgm:cxn modelId="{FB74C5E7-A4DC-4DC7-B37E-A23300C57C82}" type="presOf" srcId="{6CFC2BA0-44BC-461E-BCFF-B9A41A2CDF08}" destId="{32CA2EBF-1B08-416A-BD79-16DB6BDFB37A}" srcOrd="0" destOrd="0" presId="urn:microsoft.com/office/officeart/2005/8/layout/gear1"/>
    <dgm:cxn modelId="{CC4E5CF0-AB30-4499-9D59-7552FE0F2D4A}" type="presOf" srcId="{080B0A4D-1CA2-45DB-893D-B46B94F463BC}" destId="{3F81B599-5BBA-424A-A04A-314CE86F1744}" srcOrd="0" destOrd="0" presId="urn:microsoft.com/office/officeart/2005/8/layout/gear1"/>
    <dgm:cxn modelId="{8DFAA2F2-3336-4D9D-A34D-8ADF9B0F7E29}" type="presOf" srcId="{55212A14-7503-4321-AB32-D880E19FCF37}" destId="{414B6A76-CE82-44FA-B840-1FD8930ED469}" srcOrd="0" destOrd="0" presId="urn:microsoft.com/office/officeart/2005/8/layout/gear1"/>
    <dgm:cxn modelId="{88BC5BF8-5D7A-442D-9766-84B35ED9B75F}" srcId="{080B0A4D-1CA2-45DB-893D-B46B94F463BC}" destId="{55212A14-7503-4321-AB32-D880E19FCF37}" srcOrd="2" destOrd="0" parTransId="{38E536E9-0B64-4549-9BFD-5A8185E49BEE}" sibTransId="{07CDEF10-EA0C-4E8E-A151-F3A065F6F1F0}"/>
    <dgm:cxn modelId="{A902988B-288F-47E6-8A46-A48802CA86EB}" type="presParOf" srcId="{3F81B599-5BBA-424A-A04A-314CE86F1744}" destId="{F8D79352-47D9-4CB4-B9D9-8668ECD87E50}" srcOrd="0" destOrd="0" presId="urn:microsoft.com/office/officeart/2005/8/layout/gear1"/>
    <dgm:cxn modelId="{4268EC52-E912-484F-A6C9-27EDD5407780}" type="presParOf" srcId="{3F81B599-5BBA-424A-A04A-314CE86F1744}" destId="{75087E26-8028-4704-8120-EBE6B53E2659}" srcOrd="1" destOrd="0" presId="urn:microsoft.com/office/officeart/2005/8/layout/gear1"/>
    <dgm:cxn modelId="{D999687F-0578-4B3F-A509-001503AEB3FA}" type="presParOf" srcId="{3F81B599-5BBA-424A-A04A-314CE86F1744}" destId="{F9E48617-3EEC-4E20-95A7-4F8D98050CA8}" srcOrd="2" destOrd="0" presId="urn:microsoft.com/office/officeart/2005/8/layout/gear1"/>
    <dgm:cxn modelId="{5FFD522F-68BC-4C23-B8EE-4509CFE171F9}" type="presParOf" srcId="{3F81B599-5BBA-424A-A04A-314CE86F1744}" destId="{D1D431FA-7A22-4ADB-BAEB-9900AB38D6FA}" srcOrd="3" destOrd="0" presId="urn:microsoft.com/office/officeart/2005/8/layout/gear1"/>
    <dgm:cxn modelId="{D1984026-53F6-44D8-B6CF-08291FD79BB0}" type="presParOf" srcId="{3F81B599-5BBA-424A-A04A-314CE86F1744}" destId="{085648B6-F0F1-4B66-B164-2F234B8D887B}" srcOrd="4" destOrd="0" presId="urn:microsoft.com/office/officeart/2005/8/layout/gear1"/>
    <dgm:cxn modelId="{2BC9BD0B-E5A4-4F15-925A-B3EE4AA5CCE0}" type="presParOf" srcId="{3F81B599-5BBA-424A-A04A-314CE86F1744}" destId="{3FF29103-6D2A-4242-BAAD-ED287EC197D1}" srcOrd="5" destOrd="0" presId="urn:microsoft.com/office/officeart/2005/8/layout/gear1"/>
    <dgm:cxn modelId="{792FDE94-A742-405A-811D-D78EEB84A563}" type="presParOf" srcId="{3F81B599-5BBA-424A-A04A-314CE86F1744}" destId="{414B6A76-CE82-44FA-B840-1FD8930ED469}" srcOrd="6" destOrd="0" presId="urn:microsoft.com/office/officeart/2005/8/layout/gear1"/>
    <dgm:cxn modelId="{7945B48F-82FA-44CF-92B0-A0E20FADD428}" type="presParOf" srcId="{3F81B599-5BBA-424A-A04A-314CE86F1744}" destId="{34E39CCB-2DAA-4922-89AE-6D38FCEC90B4}" srcOrd="7" destOrd="0" presId="urn:microsoft.com/office/officeart/2005/8/layout/gear1"/>
    <dgm:cxn modelId="{2AF38966-0DD7-43D4-AD10-4ADD3BEE8EC0}" type="presParOf" srcId="{3F81B599-5BBA-424A-A04A-314CE86F1744}" destId="{A45A5023-D107-4BD4-B408-30F371124FC7}" srcOrd="8" destOrd="0" presId="urn:microsoft.com/office/officeart/2005/8/layout/gear1"/>
    <dgm:cxn modelId="{490E73AB-6388-4B4D-9199-9F3FE89459B5}" type="presParOf" srcId="{3F81B599-5BBA-424A-A04A-314CE86F1744}" destId="{F2A2E2DF-17E9-4D6B-AFC1-2A7FC812F2D0}" srcOrd="9" destOrd="0" presId="urn:microsoft.com/office/officeart/2005/8/layout/gear1"/>
    <dgm:cxn modelId="{DE3B2C2A-56B4-47C5-B872-DFEC909495EF}" type="presParOf" srcId="{3F81B599-5BBA-424A-A04A-314CE86F1744}" destId="{31C5B7D6-CE0E-4261-B132-6A5BF6C04E26}" srcOrd="10" destOrd="0" presId="urn:microsoft.com/office/officeart/2005/8/layout/gear1"/>
    <dgm:cxn modelId="{D8174910-CCF5-444C-A489-E1741DDD109D}" type="presParOf" srcId="{3F81B599-5BBA-424A-A04A-314CE86F1744}" destId="{32CA2EBF-1B08-416A-BD79-16DB6BDFB37A}" srcOrd="11" destOrd="0" presId="urn:microsoft.com/office/officeart/2005/8/layout/gear1"/>
    <dgm:cxn modelId="{93F9B651-BBDB-4423-ACC0-51E0549A8368}" type="presParOf" srcId="{3F81B599-5BBA-424A-A04A-314CE86F1744}" destId="{6CE3582B-E193-41DD-9B85-1B92885EB169}" srcOrd="12"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D79352-47D9-4CB4-B9D9-8668ECD87E50}">
      <dsp:nvSpPr>
        <dsp:cNvPr id="0" name=""/>
        <dsp:cNvSpPr/>
      </dsp:nvSpPr>
      <dsp:spPr>
        <a:xfrm>
          <a:off x="1731961" y="1500187"/>
          <a:ext cx="1833562" cy="1833562"/>
        </a:xfrm>
        <a:prstGeom prst="gear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GB" sz="3200" kern="1200" dirty="0"/>
            <a:t>bash</a:t>
          </a:r>
        </a:p>
      </dsp:txBody>
      <dsp:txXfrm>
        <a:off x="2100589" y="1929690"/>
        <a:ext cx="1096306" cy="942489"/>
      </dsp:txXfrm>
    </dsp:sp>
    <dsp:sp modelId="{D1D431FA-7A22-4ADB-BAEB-9900AB38D6FA}">
      <dsp:nvSpPr>
        <dsp:cNvPr id="0" name=""/>
        <dsp:cNvSpPr/>
      </dsp:nvSpPr>
      <dsp:spPr>
        <a:xfrm>
          <a:off x="665161" y="1066800"/>
          <a:ext cx="1333500" cy="1333500"/>
        </a:xfrm>
        <a:prstGeom prst="gear6">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GB" sz="3200" kern="1200" dirty="0" err="1"/>
            <a:t>sh</a:t>
          </a:r>
          <a:endParaRPr lang="en-GB" sz="3200" kern="1200" dirty="0"/>
        </a:p>
      </dsp:txBody>
      <dsp:txXfrm>
        <a:off x="1000874" y="1404542"/>
        <a:ext cx="662074" cy="658016"/>
      </dsp:txXfrm>
    </dsp:sp>
    <dsp:sp modelId="{414B6A76-CE82-44FA-B840-1FD8930ED469}">
      <dsp:nvSpPr>
        <dsp:cNvPr id="0" name=""/>
        <dsp:cNvSpPr/>
      </dsp:nvSpPr>
      <dsp:spPr>
        <a:xfrm rot="20700000">
          <a:off x="1412058" y="146821"/>
          <a:ext cx="1306557" cy="1306557"/>
        </a:xfrm>
        <a:prstGeom prst="gear6">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GB" sz="3200" kern="1200" dirty="0" err="1"/>
            <a:t>ksh</a:t>
          </a:r>
          <a:endParaRPr lang="en-GB" sz="3200" kern="1200" dirty="0"/>
        </a:p>
      </dsp:txBody>
      <dsp:txXfrm rot="-20700000">
        <a:off x="1698624" y="433387"/>
        <a:ext cx="733425" cy="733425"/>
      </dsp:txXfrm>
    </dsp:sp>
    <dsp:sp modelId="{31C5B7D6-CE0E-4261-B132-6A5BF6C04E26}">
      <dsp:nvSpPr>
        <dsp:cNvPr id="0" name=""/>
        <dsp:cNvSpPr/>
      </dsp:nvSpPr>
      <dsp:spPr>
        <a:xfrm>
          <a:off x="1581756" y="1228709"/>
          <a:ext cx="2346960" cy="2346960"/>
        </a:xfrm>
        <a:prstGeom prst="circularArrow">
          <a:avLst>
            <a:gd name="adj1" fmla="val 4688"/>
            <a:gd name="adj2" fmla="val 299029"/>
            <a:gd name="adj3" fmla="val 2491503"/>
            <a:gd name="adj4" fmla="val 15915466"/>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2CA2EBF-1B08-416A-BD79-16DB6BDFB37A}">
      <dsp:nvSpPr>
        <dsp:cNvPr id="0" name=""/>
        <dsp:cNvSpPr/>
      </dsp:nvSpPr>
      <dsp:spPr>
        <a:xfrm>
          <a:off x="429001" y="775439"/>
          <a:ext cx="1705213" cy="1705213"/>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CE3582B-E193-41DD-9B85-1B92885EB169}">
      <dsp:nvSpPr>
        <dsp:cNvPr id="0" name=""/>
        <dsp:cNvSpPr/>
      </dsp:nvSpPr>
      <dsp:spPr>
        <a:xfrm>
          <a:off x="1109837" y="-135671"/>
          <a:ext cx="1838563" cy="1838563"/>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76971"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1"/>
                </a:solidFill>
                <a:latin typeface="Segoe UI" panose="020B0502040204020203" pitchFamily="34" charset="0"/>
                <a:cs typeface="Segoe UI" panose="020B0502040204020203" pitchFamily="34" charset="0"/>
              </a:rPr>
              <a:t>Edit course title here	</a:t>
            </a:r>
          </a:p>
        </p:txBody>
      </p:sp>
      <p:sp>
        <p:nvSpPr>
          <p:cNvPr id="5" name="TextBox 4"/>
          <p:cNvSpPr txBox="1"/>
          <p:nvPr/>
        </p:nvSpPr>
        <p:spPr>
          <a:xfrm>
            <a:off x="1033463"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1"/>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4119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570998" y="581025"/>
            <a:ext cx="5716003" cy="3216039"/>
          </a:xfrm>
          <a:prstGeom prst="rect">
            <a:avLst/>
          </a:prstGeom>
          <a:noFill/>
          <a:ln w="3175">
            <a:solidFill>
              <a:srgbClr val="555454"/>
            </a:solidFill>
          </a:ln>
        </p:spPr>
        <p:txBody>
          <a:bodyPr vert="horz" lIns="91440" tIns="45720" rIns="91440" bIns="45720" rtlCol="0" anchor="ctr"/>
          <a:lstStyle/>
          <a:p>
            <a:pPr lvl="0"/>
            <a:endParaRPr lang="en-GB" noProof="0"/>
          </a:p>
        </p:txBody>
      </p:sp>
      <p:sp>
        <p:nvSpPr>
          <p:cNvPr id="13" name="TextBox 12"/>
          <p:cNvSpPr txBox="1"/>
          <p:nvPr/>
        </p:nvSpPr>
        <p:spPr>
          <a:xfrm>
            <a:off x="576264"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4"/>
                </a:solidFill>
                <a:latin typeface="Segoe UI" panose="020B0502040204020203" pitchFamily="34" charset="0"/>
                <a:cs typeface="Segoe UI" panose="020B0502040204020203" pitchFamily="34" charset="0"/>
              </a:rPr>
              <a:t>Edit course title here</a:t>
            </a:r>
            <a:r>
              <a:rPr lang="en-GB" sz="1000" cap="all" spc="300" baseline="0" dirty="0">
                <a:solidFill>
                  <a:schemeClr val="accent1"/>
                </a:solidFill>
                <a:latin typeface="Segoe UI" panose="020B0502040204020203" pitchFamily="34" charset="0"/>
                <a:cs typeface="Segoe UI" panose="020B0502040204020203" pitchFamily="34" charset="0"/>
              </a:rPr>
              <a:t>	</a:t>
            </a:r>
          </a:p>
        </p:txBody>
      </p:sp>
      <p:sp>
        <p:nvSpPr>
          <p:cNvPr id="14" name="TextBox 13"/>
          <p:cNvSpPr txBox="1"/>
          <p:nvPr/>
        </p:nvSpPr>
        <p:spPr>
          <a:xfrm>
            <a:off x="892785"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4"/>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4"/>
              </a:solidFill>
              <a:latin typeface="Segoe UI" panose="020B0502040204020203" pitchFamily="34" charset="0"/>
              <a:cs typeface="Segoe UI" panose="020B0502040204020203" pitchFamily="34" charset="0"/>
            </a:endParaRPr>
          </a:p>
        </p:txBody>
      </p:sp>
      <p:sp>
        <p:nvSpPr>
          <p:cNvPr id="12" name="Notes Placeholder 4"/>
          <p:cNvSpPr>
            <a:spLocks noGrp="1"/>
          </p:cNvSpPr>
          <p:nvPr>
            <p:ph type="body" sz="quarter" idx="3"/>
          </p:nvPr>
        </p:nvSpPr>
        <p:spPr>
          <a:xfrm>
            <a:off x="570999" y="3952480"/>
            <a:ext cx="5716002" cy="546115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7" name="Slide Number Placeholder 1"/>
          <p:cNvSpPr>
            <a:spLocks noGrp="1"/>
          </p:cNvSpPr>
          <p:nvPr>
            <p:ph type="sldNum" sz="quarter" idx="5"/>
          </p:nvPr>
        </p:nvSpPr>
        <p:spPr>
          <a:xfrm>
            <a:off x="3440999" y="9570802"/>
            <a:ext cx="2944813" cy="265271"/>
          </a:xfrm>
          <a:prstGeom prst="rect">
            <a:avLst/>
          </a:prstGeom>
          <a:solidFill>
            <a:schemeClr val="bg1"/>
          </a:solidFill>
        </p:spPr>
        <p:txBody>
          <a:bodyPr vert="horz" lIns="91440" tIns="45720" rIns="91440" bIns="45720" rtlCol="0" anchor="b"/>
          <a:lstStyle>
            <a:lvl1pPr algn="r" rtl="0" eaLnBrk="0" fontAlgn="base" hangingPunct="0">
              <a:spcBef>
                <a:spcPct val="50000"/>
              </a:spcBef>
              <a:spcAft>
                <a:spcPct val="0"/>
              </a:spcAft>
              <a:tabLst>
                <a:tab pos="8793163" algn="r"/>
              </a:tabLst>
              <a:defRPr lang="en-GB" sz="1000" kern="1200" cap="all" spc="300" baseline="0" smtClean="0">
                <a:solidFill>
                  <a:schemeClr val="accent4"/>
                </a:solidFill>
                <a:latin typeface="Segoe UI" panose="020B0502040204020203" pitchFamily="34" charset="0"/>
                <a:ea typeface="+mn-ea"/>
                <a:cs typeface="Segoe UI" panose="020B0502040204020203" pitchFamily="34" charset="0"/>
              </a:defRPr>
            </a:lvl1pPr>
          </a:lstStyle>
          <a:p>
            <a:pPr>
              <a:defRPr/>
            </a:pPr>
            <a:r>
              <a:rPr lang="en-GB" dirty="0"/>
              <a:t>CONTINUED </a:t>
            </a:r>
            <a:fld id="{993982D2-741D-4BC6-8F8E-84F7C8891268}" type="slidenum">
              <a:rPr smtClean="0"/>
              <a:pPr>
                <a:defRPr/>
              </a:pPr>
              <a:t>‹#›</a:t>
            </a:fld>
            <a:endParaRPr dirty="0"/>
          </a:p>
        </p:txBody>
      </p:sp>
    </p:spTree>
    <p:extLst>
      <p:ext uri="{BB962C8B-B14F-4D97-AF65-F5344CB8AC3E}">
        <p14:creationId xmlns:p14="http://schemas.microsoft.com/office/powerpoint/2010/main" val="417443139"/>
      </p:ext>
    </p:extLst>
  </p:cSld>
  <p:clrMap bg1="lt1" tx1="dk1" bg2="lt2" tx2="dk2" accent1="accent1" accent2="accent2" accent3="accent3" accent4="accent4" accent5="accent5" accent6="accent6" hlink="hlink" folHlink="folHlink"/>
  <p:hf hdr="0" dt="0"/>
  <p:notesStyle>
    <a:lvl1pPr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1pPr>
    <a:lvl2pPr marL="447675" indent="952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2pPr>
    <a:lvl3pPr marL="9144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3pPr>
    <a:lvl4pPr marL="1343025" indent="2857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4pPr>
    <a:lvl5pPr marL="18288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571500" y="581025"/>
            <a:ext cx="5715000" cy="3216275"/>
          </a:xfrm>
        </p:spPr>
        <p:style>
          <a:lnRef idx="2">
            <a:schemeClr val="accent1"/>
          </a:lnRef>
          <a:fillRef idx="1">
            <a:schemeClr val="lt1"/>
          </a:fillRef>
          <a:effectRef idx="0">
            <a:schemeClr val="accent1"/>
          </a:effectRef>
          <a:fontRef idx="minor">
            <a:schemeClr val="dk1"/>
          </a:fontRef>
        </p:style>
      </p:sp>
      <p:sp>
        <p:nvSpPr>
          <p:cNvPr id="7" name="Notes Placeholder 6"/>
          <p:cNvSpPr>
            <a:spLocks noGrp="1"/>
          </p:cNvSpPr>
          <p:nvPr>
            <p:ph type="body" idx="1"/>
          </p:nvPr>
        </p:nvSpPr>
        <p:spPr/>
        <p:txBody>
          <a:bodyPr/>
          <a:lstStyle/>
          <a:p>
            <a:endParaRPr lang="en-GB"/>
          </a:p>
        </p:txBody>
      </p:sp>
    </p:spTree>
    <p:extLst>
      <p:ext uri="{BB962C8B-B14F-4D97-AF65-F5344CB8AC3E}">
        <p14:creationId xmlns:p14="http://schemas.microsoft.com/office/powerpoint/2010/main" val="21301037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body" idx="1"/>
          </p:nvPr>
        </p:nvSpPr>
        <p:spPr/>
        <p:txBody>
          <a:bodyPr>
            <a:normAutofit/>
          </a:bodyPr>
          <a:lstStyle/>
          <a:p>
            <a:r>
              <a:rPr lang="en-GB" dirty="0"/>
              <a:t>Getting help to explain, debug, design (or any other) is always possible.  There are so many sources of information, help, advice that the most tedious part of getting help is choosing which way to turn ;-)</a:t>
            </a:r>
          </a:p>
          <a:p>
            <a:r>
              <a:rPr lang="en-GB" dirty="0"/>
              <a:t>Reaching for help available on the web is probably the most obvious approach these days. Nothing wrong with it in principle, but ensure you are looking at the information that is (a) verifiable and (b) relevant to your distribution and the version in use. </a:t>
            </a:r>
          </a:p>
          <a:p>
            <a:r>
              <a:rPr lang="en-GB" dirty="0"/>
              <a:t>Avoid a 'copy and paste' of code examples from the web, directly into your machine. If you want to use existing solutions, test them first in a sandbox environment.</a:t>
            </a:r>
          </a:p>
        </p:txBody>
      </p:sp>
      <p:sp>
        <p:nvSpPr>
          <p:cNvPr id="6" name="Slide Image Placeholder 5"/>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20479657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normAutofit/>
          </a:bodyPr>
          <a:lstStyle/>
          <a:p>
            <a:r>
              <a:rPr lang="en-GB" dirty="0"/>
              <a:t>The manual pages, better known as 'man' pages, provide the best reference to Linux commands.  You  may need to refer to the manual pages to determine how a command behaves and what it is used for.  All manual pages are organised in a similar way, with key paragraphs clearly marked.  The -k option allows you to search database of manual pages for a keyword. </a:t>
            </a:r>
          </a:p>
          <a:p>
            <a:r>
              <a:rPr lang="en-GB" dirty="0"/>
              <a:t>The sections on Linux are:</a:t>
            </a:r>
          </a:p>
          <a:p>
            <a:pPr>
              <a:spcBef>
                <a:spcPts val="0"/>
              </a:spcBef>
              <a:spcAft>
                <a:spcPts val="0"/>
              </a:spcAft>
            </a:pPr>
            <a:r>
              <a:rPr lang="en-GB" dirty="0"/>
              <a:t>1	User commands</a:t>
            </a:r>
          </a:p>
          <a:p>
            <a:pPr>
              <a:spcBef>
                <a:spcPts val="0"/>
              </a:spcBef>
              <a:spcAft>
                <a:spcPts val="0"/>
              </a:spcAft>
            </a:pPr>
            <a:r>
              <a:rPr lang="en-GB" dirty="0"/>
              <a:t>2	Linux System Calls (for C programmers)</a:t>
            </a:r>
            <a:r>
              <a:rPr lang="ar-SA" dirty="0"/>
              <a:t>‏</a:t>
            </a:r>
            <a:endParaRPr lang="en-GB" dirty="0"/>
          </a:p>
          <a:p>
            <a:pPr>
              <a:spcBef>
                <a:spcPts val="0"/>
              </a:spcBef>
              <a:spcAft>
                <a:spcPts val="0"/>
              </a:spcAft>
            </a:pPr>
            <a:r>
              <a:rPr lang="en-GB" dirty="0"/>
              <a:t>3	C library functions</a:t>
            </a:r>
          </a:p>
          <a:p>
            <a:pPr>
              <a:spcBef>
                <a:spcPts val="0"/>
              </a:spcBef>
              <a:spcAft>
                <a:spcPts val="0"/>
              </a:spcAft>
            </a:pPr>
            <a:r>
              <a:rPr lang="en-GB" dirty="0"/>
              <a:t>4	Special files (/dev/*)</a:t>
            </a:r>
            <a:r>
              <a:rPr lang="ar-SA" dirty="0"/>
              <a:t>‏</a:t>
            </a:r>
            <a:endParaRPr lang="en-GB" dirty="0"/>
          </a:p>
          <a:p>
            <a:pPr>
              <a:spcBef>
                <a:spcPts val="0"/>
              </a:spcBef>
              <a:spcAft>
                <a:spcPts val="0"/>
              </a:spcAft>
            </a:pPr>
            <a:r>
              <a:rPr lang="en-GB" dirty="0"/>
              <a:t>5	File formats and protocols</a:t>
            </a:r>
          </a:p>
          <a:p>
            <a:pPr>
              <a:spcBef>
                <a:spcPts val="0"/>
              </a:spcBef>
              <a:spcAft>
                <a:spcPts val="0"/>
              </a:spcAft>
            </a:pPr>
            <a:r>
              <a:rPr lang="en-GB" dirty="0"/>
              <a:t>6	Games and "funny little files"</a:t>
            </a:r>
          </a:p>
          <a:p>
            <a:pPr>
              <a:spcBef>
                <a:spcPts val="0"/>
              </a:spcBef>
              <a:spcAft>
                <a:spcPts val="0"/>
              </a:spcAft>
            </a:pPr>
            <a:r>
              <a:rPr lang="en-GB" dirty="0"/>
              <a:t>7	Conventions, protocols, character sets, file system layout, miscellaneous</a:t>
            </a:r>
          </a:p>
          <a:p>
            <a:pPr>
              <a:spcBef>
                <a:spcPts val="0"/>
              </a:spcBef>
              <a:spcAft>
                <a:spcPts val="0"/>
              </a:spcAft>
            </a:pPr>
            <a:r>
              <a:rPr lang="en-GB" dirty="0"/>
              <a:t>8	Administration and privileged commands</a:t>
            </a:r>
          </a:p>
          <a:p>
            <a:r>
              <a:rPr lang="en-GB" dirty="0"/>
              <a:t>You can specify the section number as a second argument to the man program, for example: man 2 write, but usually you do not need to do that. There are several command line arguments to man(1), naturally details of man(1) can be found with man </a:t>
            </a:r>
            <a:r>
              <a:rPr lang="en-GB" dirty="0" err="1"/>
              <a:t>man</a:t>
            </a:r>
            <a:r>
              <a:rPr lang="en-GB" dirty="0"/>
              <a:t>.</a:t>
            </a:r>
          </a:p>
          <a:p>
            <a:endParaRPr lang="en-GB" dirty="0"/>
          </a:p>
        </p:txBody>
      </p:sp>
    </p:spTree>
    <p:extLst>
      <p:ext uri="{BB962C8B-B14F-4D97-AF65-F5344CB8AC3E}">
        <p14:creationId xmlns:p14="http://schemas.microsoft.com/office/powerpoint/2010/main" val="14500800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normAutofit/>
          </a:bodyPr>
          <a:lstStyle/>
          <a:p>
            <a:r>
              <a:rPr lang="en-GB" dirty="0"/>
              <a:t>The info documentation is the GNU answer to manual pages. </a:t>
            </a:r>
          </a:p>
          <a:p>
            <a:r>
              <a:rPr lang="en-GB" dirty="0"/>
              <a:t>Arguably, the info utility it is more user-friendly in the phraseology used than manual pages. Having said that, navigating info pages is not intuitive and initially cumbersome to master.</a:t>
            </a:r>
          </a:p>
          <a:p>
            <a:r>
              <a:rPr lang="en-GB" dirty="0"/>
              <a:t>Here are few hints:</a:t>
            </a:r>
          </a:p>
          <a:p>
            <a:pPr>
              <a:spcBef>
                <a:spcPts val="0"/>
              </a:spcBef>
              <a:spcAft>
                <a:spcPts val="0"/>
              </a:spcAft>
            </a:pPr>
            <a:r>
              <a:rPr lang="en-GB" dirty="0"/>
              <a:t>   spacebar 	– moves through menu items (down 1 screen)‏</a:t>
            </a:r>
          </a:p>
          <a:p>
            <a:pPr>
              <a:spcBef>
                <a:spcPts val="0"/>
              </a:spcBef>
              <a:spcAft>
                <a:spcPts val="0"/>
              </a:spcAft>
            </a:pPr>
            <a:r>
              <a:rPr lang="en-GB" dirty="0"/>
              <a:t>   m 	- allows to enter menu name</a:t>
            </a:r>
          </a:p>
          <a:p>
            <a:pPr>
              <a:spcBef>
                <a:spcPts val="0"/>
              </a:spcBef>
              <a:spcAft>
                <a:spcPts val="0"/>
              </a:spcAft>
            </a:pPr>
            <a:r>
              <a:rPr lang="en-GB" dirty="0"/>
              <a:t>   backspace 	– moves back through info pages (up 1 screen)‏</a:t>
            </a:r>
          </a:p>
          <a:p>
            <a:pPr>
              <a:spcBef>
                <a:spcPts val="0"/>
              </a:spcBef>
              <a:spcAft>
                <a:spcPts val="0"/>
              </a:spcAft>
            </a:pPr>
            <a:r>
              <a:rPr lang="en-GB" dirty="0"/>
              <a:t>   n 	– jump forward to the next topic</a:t>
            </a:r>
          </a:p>
          <a:p>
            <a:pPr>
              <a:spcBef>
                <a:spcPts val="0"/>
              </a:spcBef>
              <a:spcAft>
                <a:spcPts val="0"/>
              </a:spcAft>
            </a:pPr>
            <a:r>
              <a:rPr lang="en-GB" dirty="0"/>
              <a:t>   p 	– jump to the previous topic</a:t>
            </a:r>
          </a:p>
          <a:p>
            <a:pPr>
              <a:spcBef>
                <a:spcPts val="0"/>
              </a:spcBef>
              <a:spcAft>
                <a:spcPts val="0"/>
              </a:spcAft>
            </a:pPr>
            <a:r>
              <a:rPr lang="en-GB" dirty="0"/>
              <a:t>   q 	– quit the info pages</a:t>
            </a:r>
          </a:p>
          <a:p>
            <a:r>
              <a:rPr lang="en-GB" dirty="0"/>
              <a:t>The HOWTO and FAQ information may no longer be installed (or even provided) by default, due to the dynamically changing contents as well as sheer amount of data …</a:t>
            </a:r>
          </a:p>
          <a:p>
            <a:r>
              <a:rPr lang="en-GB" dirty="0"/>
              <a:t>Even if you do have these files installed (probably somewhere in the /usr/share location), it might be worth downloading the latest version from the central repository, the site of The Linux Documentation Project: http://www.tldp.org</a:t>
            </a:r>
          </a:p>
          <a:p>
            <a:endParaRPr lang="en-GB" dirty="0"/>
          </a:p>
          <a:p>
            <a:endParaRPr lang="en-GB" dirty="0"/>
          </a:p>
          <a:p>
            <a:endParaRPr lang="en-GB" dirty="0"/>
          </a:p>
        </p:txBody>
      </p:sp>
    </p:spTree>
    <p:extLst>
      <p:ext uri="{BB962C8B-B14F-4D97-AF65-F5344CB8AC3E}">
        <p14:creationId xmlns:p14="http://schemas.microsoft.com/office/powerpoint/2010/main" val="25934012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571500" y="581025"/>
            <a:ext cx="5715000" cy="3216275"/>
          </a:xfrm>
        </p:spPr>
      </p:sp>
      <p:sp>
        <p:nvSpPr>
          <p:cNvPr id="6" name="Notes Placeholder 5"/>
          <p:cNvSpPr>
            <a:spLocks noGrp="1"/>
          </p:cNvSpPr>
          <p:nvPr>
            <p:ph type="body" idx="1"/>
          </p:nvPr>
        </p:nvSpPr>
        <p:spPr/>
        <p:txBody>
          <a:bodyPr>
            <a:normAutofit/>
          </a:bodyPr>
          <a:lstStyle/>
          <a:p>
            <a:endParaRPr lang="en-GB"/>
          </a:p>
        </p:txBody>
      </p:sp>
    </p:spTree>
    <p:extLst>
      <p:ext uri="{BB962C8B-B14F-4D97-AF65-F5344CB8AC3E}">
        <p14:creationId xmlns:p14="http://schemas.microsoft.com/office/powerpoint/2010/main" val="24869491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5038898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571500" y="581025"/>
            <a:ext cx="5715000" cy="3216275"/>
          </a:xfrm>
        </p:spPr>
      </p:sp>
      <p:sp>
        <p:nvSpPr>
          <p:cNvPr id="7" name="Notes Placeholder 6"/>
          <p:cNvSpPr>
            <a:spLocks noGrp="1"/>
          </p:cNvSpPr>
          <p:nvPr>
            <p:ph type="body" idx="1"/>
          </p:nvPr>
        </p:nvSpPr>
        <p:spPr/>
        <p:txBody>
          <a:bodyPr>
            <a:normAutofit/>
          </a:bodyPr>
          <a:lstStyle/>
          <a:p>
            <a:endParaRPr lang="en-GB"/>
          </a:p>
        </p:txBody>
      </p:sp>
    </p:spTree>
    <p:extLst>
      <p:ext uri="{BB962C8B-B14F-4D97-AF65-F5344CB8AC3E}">
        <p14:creationId xmlns:p14="http://schemas.microsoft.com/office/powerpoint/2010/main" val="10593674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571500" y="581025"/>
            <a:ext cx="5715000" cy="3216275"/>
          </a:xfrm>
        </p:spPr>
      </p:sp>
      <p:sp>
        <p:nvSpPr>
          <p:cNvPr id="7" name="Notes Placeholder 6"/>
          <p:cNvSpPr>
            <a:spLocks noGrp="1"/>
          </p:cNvSpPr>
          <p:nvPr>
            <p:ph type="body" idx="1"/>
          </p:nvPr>
        </p:nvSpPr>
        <p:spPr/>
        <p:txBody>
          <a:bodyPr>
            <a:normAutofit/>
          </a:bodyPr>
          <a:lstStyle/>
          <a:p>
            <a:endParaRPr lang="en-GB"/>
          </a:p>
        </p:txBody>
      </p:sp>
    </p:spTree>
    <p:extLst>
      <p:ext uri="{BB962C8B-B14F-4D97-AF65-F5344CB8AC3E}">
        <p14:creationId xmlns:p14="http://schemas.microsoft.com/office/powerpoint/2010/main" val="2822707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5"/>
          <p:cNvSpPr>
            <a:spLocks noGrp="1" noChangeArrowheads="1"/>
          </p:cNvSpPr>
          <p:nvPr>
            <p:ph type="body" idx="1"/>
          </p:nvPr>
        </p:nvSpPr>
        <p:spPr/>
        <p:txBody>
          <a:bodyPr>
            <a:normAutofit/>
          </a:bodyPr>
          <a:lstStyle/>
          <a:p>
            <a:r>
              <a:rPr lang="en-GB" dirty="0"/>
              <a:t>We start the chapter by introducing the idea of user interfaces (one that is command line based, and another, graphical one). </a:t>
            </a:r>
          </a:p>
          <a:p>
            <a:r>
              <a:rPr lang="en-GB" dirty="0"/>
              <a:t>We then discuss a typical Linux session sequence of events: we log in, perform some operations (concentrating on the command line method), eventually log out.</a:t>
            </a:r>
          </a:p>
          <a:p>
            <a:r>
              <a:rPr lang="en-GB" dirty="0"/>
              <a:t>As we do all this, we learn about the shell as the command line interpreter and have a quick look at a selection of simple system interrogation and file reading tools and utilities.</a:t>
            </a:r>
          </a:p>
          <a:p>
            <a:r>
              <a:rPr lang="en-GB" dirty="0"/>
              <a:t> </a:t>
            </a:r>
          </a:p>
          <a:p>
            <a:endParaRPr lang="en-GB" dirty="0"/>
          </a:p>
        </p:txBody>
      </p:sp>
      <p:sp>
        <p:nvSpPr>
          <p:cNvPr id="6" name="Slide Image Placeholder 5"/>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1935514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3"/>
          <p:cNvSpPr>
            <a:spLocks noGrp="1" noChangeArrowheads="1"/>
          </p:cNvSpPr>
          <p:nvPr>
            <p:ph type="body" idx="1"/>
          </p:nvPr>
        </p:nvSpPr>
        <p:spPr/>
        <p:txBody>
          <a:bodyPr>
            <a:normAutofit/>
          </a:bodyPr>
          <a:lstStyle/>
          <a:p>
            <a:r>
              <a:rPr lang="en-GB"/>
              <a:t>Linux is a multi-user system.  This means that there may be several people using the system at any time.  It is therefore important to prevent each user's activities from being damaged, either accidentally or maliciously, by other users. </a:t>
            </a:r>
          </a:p>
          <a:p>
            <a:r>
              <a:rPr lang="en-GB"/>
              <a:t>As part of this process, everybody who is authorised to use a Linux system is given a user name, and normally also a password.  Before any interaction with Linux can start, users must identify themselves to the system.  This process is known as logging in, and involves the user entering his/her user name and password. The configuration of user accounts and passwords are stored in the files located in the system configuration directory: /etc.</a:t>
            </a:r>
          </a:p>
          <a:p>
            <a:r>
              <a:rPr lang="en-GB"/>
              <a:t>If the user name and password match the system's authentication information for the user, access is allowed.  If either is wrong (i.e. the user name is unknown or the password does not match), access will not be allowed. </a:t>
            </a:r>
          </a:p>
          <a:p>
            <a:r>
              <a:rPr lang="en-GB"/>
              <a:t>If you connect to Linux through a text login, either on a text console or through a remote tool, such as ssh, a shell session will be started automatically.  For obvious reasons this is called a login shell (and it’s referred to as the CLI – Command Line Interface).</a:t>
            </a:r>
          </a:p>
          <a:p>
            <a:r>
              <a:rPr lang="en-GB"/>
              <a:t>A GUI itself is a login shell, but does not automatically execute any of the command line interpreters unless we tell it. You need to identify Terminal program in the desktop menus…</a:t>
            </a:r>
          </a:p>
          <a:p>
            <a:r>
              <a:rPr lang="en-GB"/>
              <a:t>Terminal sessions started from a GUI are not normally login shells, since the user is already logged-in!  Whether your session is a login or non-login shell determines which initialisation files are executed.  Most GUI terminal sessions can be made into login shells through the terminal emulator menu.</a:t>
            </a:r>
            <a:endParaRPr lang="en-US" dirty="0"/>
          </a:p>
        </p:txBody>
      </p:sp>
      <p:sp>
        <p:nvSpPr>
          <p:cNvPr id="6" name="Slide Image Placeholder 5"/>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1052486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normAutofit/>
          </a:bodyPr>
          <a:lstStyle/>
          <a:p>
            <a:r>
              <a:rPr lang="en-GB" dirty="0"/>
              <a:t>After the login procedure has been successfully completed, the user is known to the system by his/her user id, a number that is associated with each user name.  (Numeric user ids are used internally in preference to the user names, because numbers are easier to manipulate than strings inside the operating system.)  Now, everything that the user does while using the system can be attributed to that user.</a:t>
            </a:r>
          </a:p>
          <a:p>
            <a:r>
              <a:rPr lang="en-GB" dirty="0"/>
              <a:t>In the above example, the user's name is “</a:t>
            </a:r>
            <a:r>
              <a:rPr lang="en-GB" dirty="0" err="1"/>
              <a:t>laura</a:t>
            </a:r>
            <a:r>
              <a:rPr lang="en-GB" dirty="0"/>
              <a:t>” and her password is “ch3rryp1e”.  but system will know her by her UID of 1318 and every command that is executed by user </a:t>
            </a:r>
            <a:r>
              <a:rPr lang="en-GB" dirty="0" err="1"/>
              <a:t>laura</a:t>
            </a:r>
            <a:r>
              <a:rPr lang="en-GB" dirty="0"/>
              <a:t> will be associated with this UID.</a:t>
            </a:r>
          </a:p>
          <a:p>
            <a:r>
              <a:rPr lang="en-GB" dirty="0"/>
              <a:t>Linux will prevent ordinary users from accessing data and programs, and from carrying out operations for which they have not been given permission.  In this way, the risk of accidental and malicious damage can normally be reduced substantially.</a:t>
            </a:r>
          </a:p>
          <a:p>
            <a:r>
              <a:rPr lang="en-GB" dirty="0"/>
              <a:t>Each Linux system, however, has a special user, known as the “super user”, who has unlimited privileges. The UID of the super user is always 0. Normal controls that are used when a user attempts to access system resources are not applied to the super user.  For example, any file on the system can be deleted by the super user, no matter how critical.  Great care should therefore be taken when using a Linux system as the super user. </a:t>
            </a:r>
          </a:p>
          <a:p>
            <a:r>
              <a:rPr lang="en-GB" dirty="0"/>
              <a:t>Ideally, root's password should be removed, and all administration performed using a 'system owner': an ordinary account (with non-zero UID), that would be assigned special privileges using sudo or other job role based mechanism. In Ubuntu, this is a default approach already. Other distributions still ask you to assign root password during installation, although you can always remove it later, once sudo has been configured to apportion administration of the system to otherwise ordinary users.</a:t>
            </a:r>
          </a:p>
          <a:p>
            <a:endParaRPr lang="en-GB" dirty="0"/>
          </a:p>
        </p:txBody>
      </p:sp>
    </p:spTree>
    <p:extLst>
      <p:ext uri="{BB962C8B-B14F-4D97-AF65-F5344CB8AC3E}">
        <p14:creationId xmlns:p14="http://schemas.microsoft.com/office/powerpoint/2010/main" val="6516499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normAutofit/>
          </a:bodyPr>
          <a:lstStyle/>
          <a:p>
            <a:r>
              <a:rPr lang="en-GB" dirty="0"/>
              <a:t>Shells provide the end user with an interface to the system by using built-in commands and enabling external programs to be run (more about built-ins, internal commands vs. external programs later).  Traditionally a command line is provided for this purpose, hence the alternative name for a shell – command line interface (CLI).</a:t>
            </a:r>
          </a:p>
          <a:p>
            <a:r>
              <a:rPr lang="en-GB" dirty="0"/>
              <a:t>A shell requires no special privileges to do its job – anyone can write their own shell, and many do.  Therefore in Linux (and most UNIX variants) there is a choice of shell programs to be used.  The list of shells available on Linux is different to those seen on "standard" UNIX, where you will see Bourne, </a:t>
            </a:r>
            <a:r>
              <a:rPr lang="en-GB" dirty="0" err="1"/>
              <a:t>Korn</a:t>
            </a:r>
            <a:r>
              <a:rPr lang="en-GB" dirty="0"/>
              <a:t>, and C shells.  On Linux the shells are highly developed, and usually extensions of the old UNIX shells.  </a:t>
            </a:r>
          </a:p>
          <a:p>
            <a:r>
              <a:rPr lang="en-GB" dirty="0"/>
              <a:t>The Bourne-Again Shell (bash) merges the features of the three standard UNIX shells, and adds some of its own.  It is the default shell on Linux so this is the one used in this course.</a:t>
            </a:r>
          </a:p>
          <a:p>
            <a:r>
              <a:rPr lang="en-GB" dirty="0"/>
              <a:t>The Turbo C-shell takes the standard UNIX C-shell and adds extensions.  The syntax is supposed to be familiar to C-programmers, and it has its advocates.  Less popular, it is best described as "an acquired taste".</a:t>
            </a:r>
          </a:p>
          <a:p>
            <a:r>
              <a:rPr lang="en-GB" dirty="0"/>
              <a:t>The Z-shell takes the basic </a:t>
            </a:r>
            <a:r>
              <a:rPr lang="en-GB" dirty="0" err="1"/>
              <a:t>Korn</a:t>
            </a:r>
            <a:r>
              <a:rPr lang="en-GB" dirty="0"/>
              <a:t> shell and provides an enormous number of extensions – the program itself is twice as large as a basic </a:t>
            </a:r>
            <a:r>
              <a:rPr lang="en-GB" dirty="0" err="1"/>
              <a:t>Korn</a:t>
            </a:r>
            <a:r>
              <a:rPr lang="en-GB" dirty="0"/>
              <a:t> shell.</a:t>
            </a:r>
          </a:p>
          <a:p>
            <a:r>
              <a:rPr lang="en-GB" dirty="0"/>
              <a:t>All these shells are usually referred to by their program names, Bourn-Again Shell is bash, Turbo C-shell is </a:t>
            </a:r>
            <a:r>
              <a:rPr lang="en-GB" dirty="0" err="1"/>
              <a:t>tcsh</a:t>
            </a:r>
            <a:r>
              <a:rPr lang="en-GB" dirty="0"/>
              <a:t>, and Z-shell is </a:t>
            </a:r>
            <a:r>
              <a:rPr lang="en-GB" dirty="0" err="1"/>
              <a:t>zsh</a:t>
            </a:r>
            <a:r>
              <a:rPr lang="en-GB" dirty="0"/>
              <a:t>.  However, they can all emulate the behaviour of the old UNIX shells when invoked by other names - they can use a symbolic link (a shortcut) to achieve this.</a:t>
            </a:r>
          </a:p>
          <a:p>
            <a:endParaRPr lang="en-GB" dirty="0"/>
          </a:p>
        </p:txBody>
      </p:sp>
    </p:spTree>
    <p:extLst>
      <p:ext uri="{BB962C8B-B14F-4D97-AF65-F5344CB8AC3E}">
        <p14:creationId xmlns:p14="http://schemas.microsoft.com/office/powerpoint/2010/main" val="2866464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normAutofit/>
          </a:bodyPr>
          <a:lstStyle/>
          <a:p>
            <a:r>
              <a:rPr lang="en-GB" dirty="0"/>
              <a:t>In many cases, a command will have arguments.  These could be objects, such as files, on which the command is to work, and/or options to control the way the command behaves.</a:t>
            </a:r>
          </a:p>
          <a:p>
            <a:r>
              <a:rPr lang="en-GB" dirty="0"/>
              <a:t>The example in the slide shows a number of arguments in applied to the command ls, which is used to list details about files.  Without any arguments, ls simply lists the names of all the files in the current directory.</a:t>
            </a:r>
          </a:p>
          <a:p>
            <a:r>
              <a:rPr lang="en-GB" dirty="0"/>
              <a:t>Options are used to modify the way in which a command operates, and are usually single characters preceded with a hyphen. The example shows the use of the l and the a options to ls.  The l option signifies that the output from the command is to be in “long” format, showing more details about each file than just its name.  The a option asks ls to show so called 'hidden' files.  Options can be combined, and in any order, so ls –la, ls –al, ls –l –a and ls –a –l all do the same thing. Many programs, particularly those from GNU, now use long options.  These are prefixed with two hyphens, and are several characters long, so they cannot be combined.  Like short options, they are not ordered. </a:t>
            </a:r>
          </a:p>
          <a:p>
            <a:r>
              <a:rPr lang="en-GB" dirty="0"/>
              <a:t>Filenames can also be passed to ls as arguments, in which case it lists only the files we have specified.</a:t>
            </a:r>
          </a:p>
          <a:p>
            <a:r>
              <a:rPr lang="en-GB" dirty="0"/>
              <a:t>Each command has its own list of recognised options and arguments.  You should check the reference manual for any details on this. Options always occur before arguments such as filenames, and are recognised by a preceding hyphen or plus sign.  If you want to pass a filename (or any other object) that starts with a hyphen, then specify two hyphens (- -) as the last option before it, for example ls  -la  - -  -Z.</a:t>
            </a:r>
          </a:p>
          <a:p>
            <a:endParaRPr lang="en-GB" dirty="0"/>
          </a:p>
        </p:txBody>
      </p:sp>
    </p:spTree>
    <p:extLst>
      <p:ext uri="{BB962C8B-B14F-4D97-AF65-F5344CB8AC3E}">
        <p14:creationId xmlns:p14="http://schemas.microsoft.com/office/powerpoint/2010/main" val="17944418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normAutofit/>
          </a:bodyPr>
          <a:lstStyle/>
          <a:p>
            <a:r>
              <a:rPr lang="en-GB" dirty="0"/>
              <a:t>The shell will prompt when it is ready to receive a command.  The default prompt characters are:</a:t>
            </a:r>
          </a:p>
          <a:p>
            <a:pPr lvl="1">
              <a:spcBef>
                <a:spcPts val="0"/>
              </a:spcBef>
              <a:spcAft>
                <a:spcPts val="0"/>
              </a:spcAft>
            </a:pPr>
            <a:r>
              <a:rPr lang="en-GB" dirty="0"/>
              <a:t>$ 	for the Bourne and </a:t>
            </a:r>
            <a:r>
              <a:rPr lang="en-GB" dirty="0" err="1"/>
              <a:t>Korn</a:t>
            </a:r>
            <a:r>
              <a:rPr lang="en-GB" dirty="0"/>
              <a:t> shells</a:t>
            </a:r>
          </a:p>
          <a:p>
            <a:pPr lvl="1">
              <a:spcBef>
                <a:spcPts val="0"/>
              </a:spcBef>
              <a:spcAft>
                <a:spcPts val="0"/>
              </a:spcAft>
            </a:pPr>
            <a:r>
              <a:rPr lang="en-GB" dirty="0"/>
              <a:t>%	for the C shell</a:t>
            </a:r>
          </a:p>
          <a:p>
            <a:pPr lvl="1">
              <a:spcBef>
                <a:spcPts val="0"/>
              </a:spcBef>
              <a:spcAft>
                <a:spcPts val="0"/>
              </a:spcAft>
            </a:pPr>
            <a:r>
              <a:rPr lang="en-GB" dirty="0"/>
              <a:t>#	for any shell run by the super user</a:t>
            </a:r>
          </a:p>
          <a:p>
            <a:r>
              <a:rPr lang="en-GB" dirty="0"/>
              <a:t>It is very easy for users to change their prompts, and in the </a:t>
            </a:r>
            <a:r>
              <a:rPr lang="en-GB" dirty="0" err="1"/>
              <a:t>Korn</a:t>
            </a:r>
            <a:r>
              <a:rPr lang="en-GB" dirty="0"/>
              <a:t> and C shells, information can be embedded in the prompt, which changes under certain circumstances.  Most users do not use the default prompts.</a:t>
            </a:r>
          </a:p>
          <a:p>
            <a:r>
              <a:rPr lang="en-GB" dirty="0"/>
              <a:t>The shell reads all the characters typed until the Return/Enter (&lt;CR&gt;), key is pressed.  When &lt;CR&gt; is pressed, the shell divides the line into a number of words.  Words are separated by white space characters (space and/or tab).  The first word is interpreted as the command and subsequent words are interpreted as arguments to the command.</a:t>
            </a:r>
          </a:p>
          <a:p>
            <a:r>
              <a:rPr lang="en-GB" dirty="0"/>
              <a:t>As the shell recognises upper-case and lower-case characters, it is possible to have two commands or filenames whose names differ only in the use of case; for example, cal and Cal would be different commands.</a:t>
            </a:r>
          </a:p>
          <a:p>
            <a:r>
              <a:rPr lang="en-GB" dirty="0"/>
              <a:t>The calendar (cal) command outputs a calendar for a named year or month and year.  Any year between 1 and 9999 can be given.  Use numbers 1 to 12 to specify the month.  Try September 1752.</a:t>
            </a:r>
          </a:p>
          <a:p>
            <a:r>
              <a:rPr lang="en-GB" dirty="0"/>
              <a:t>Most commands take arguments, which allow to control the manner of the command behaviour and output.</a:t>
            </a:r>
          </a:p>
          <a:p>
            <a:endParaRPr lang="en-GB" dirty="0"/>
          </a:p>
        </p:txBody>
      </p:sp>
    </p:spTree>
    <p:extLst>
      <p:ext uri="{BB962C8B-B14F-4D97-AF65-F5344CB8AC3E}">
        <p14:creationId xmlns:p14="http://schemas.microsoft.com/office/powerpoint/2010/main" val="16536226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normAutofit/>
          </a:bodyPr>
          <a:lstStyle/>
          <a:p>
            <a:r>
              <a:rPr lang="en-GB" dirty="0"/>
              <a:t>This list in the slide shows selected (simple) commands that have no effect on the system, and are used to show some system information on the screen. </a:t>
            </a:r>
          </a:p>
          <a:p>
            <a:r>
              <a:rPr lang="en-GB" dirty="0"/>
              <a:t>Most of the commands used here are introduced just for a brief illustration of using the shell command line. Most of these commands will be revisited and explained more fully further later... </a:t>
            </a:r>
          </a:p>
          <a:p>
            <a:r>
              <a:rPr lang="en-GB" dirty="0"/>
              <a:t>The ps command displays processes. On its own, it shows processes belonging to the user in the current session. The use of options allows to modify the detail that will be displayed, for example ps -e shows all active processes, whereas ps -u bob will show all processes belonging to user bob.</a:t>
            </a:r>
          </a:p>
          <a:p>
            <a:r>
              <a:rPr lang="en-GB" dirty="0"/>
              <a:t>The date command displays time zone, the current date and time.</a:t>
            </a:r>
          </a:p>
          <a:p>
            <a:r>
              <a:rPr lang="en-GB" dirty="0"/>
              <a:t>The uname command displays system information relating to the system hardware platform and the version of the operating system.</a:t>
            </a:r>
          </a:p>
          <a:p>
            <a:r>
              <a:rPr lang="en-GB" dirty="0"/>
              <a:t>The who command lists all users who are logged onto the system.  The alternative, the w command, shows not only who is logged on, but also what they are currently doing, as well as system information (equivalent to the ‘uptime’ tool.</a:t>
            </a:r>
          </a:p>
          <a:p>
            <a:r>
              <a:rPr lang="en-GB" dirty="0"/>
              <a:t>The </a:t>
            </a:r>
            <a:r>
              <a:rPr lang="en-GB" dirty="0" err="1"/>
              <a:t>df</a:t>
            </a:r>
            <a:r>
              <a:rPr lang="en-GB" dirty="0"/>
              <a:t> command shows the layout (partitioning) of a hard disk, and shows the filesystem utilisation.</a:t>
            </a:r>
          </a:p>
          <a:p>
            <a:r>
              <a:rPr lang="en-GB" dirty="0"/>
              <a:t>Finally, the echo command simply displays its arguments on the screen; it is often used in scripts.  A script is just a text file containing a bunch of commands and program calls (of course there are full programming structures as well).</a:t>
            </a:r>
          </a:p>
          <a:p>
            <a:endParaRPr lang="en-GB" dirty="0"/>
          </a:p>
          <a:p>
            <a:endParaRPr lang="en-GB" dirty="0"/>
          </a:p>
        </p:txBody>
      </p:sp>
    </p:spTree>
    <p:extLst>
      <p:ext uri="{BB962C8B-B14F-4D97-AF65-F5344CB8AC3E}">
        <p14:creationId xmlns:p14="http://schemas.microsoft.com/office/powerpoint/2010/main" val="16575507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2" name="Rectangle 12"/>
          <p:cNvSpPr>
            <a:spLocks noGrp="1" noChangeArrowheads="1"/>
          </p:cNvSpPr>
          <p:nvPr>
            <p:ph type="body" idx="1"/>
          </p:nvPr>
        </p:nvSpPr>
        <p:spPr/>
        <p:txBody>
          <a:bodyPr>
            <a:normAutofit/>
          </a:bodyPr>
          <a:lstStyle/>
          <a:p>
            <a:r>
              <a:rPr lang="en-GB" dirty="0"/>
              <a:t>There is, of course, a number of GUI driven file viewers and editors, but here we are interested in commands that are used on the command line.  </a:t>
            </a:r>
          </a:p>
          <a:p>
            <a:r>
              <a:rPr lang="en-GB" dirty="0"/>
              <a:t>Traditional UNIX (and Windows) users will be familiar with the more command, which pauses after displaying a screen full of data.  The less command is more powerful, and enables us to move backwards and forwards through a file using the arrow and page keys. </a:t>
            </a:r>
          </a:p>
          <a:p>
            <a:r>
              <a:rPr lang="en-GB" dirty="0"/>
              <a:t>Hint: more is interactive, use the following keys to control more operation:</a:t>
            </a:r>
          </a:p>
          <a:p>
            <a:pPr lvl="2">
              <a:spcBef>
                <a:spcPts val="0"/>
              </a:spcBef>
              <a:spcAft>
                <a:spcPts val="0"/>
              </a:spcAft>
            </a:pPr>
            <a:r>
              <a:rPr lang="en-GB" dirty="0"/>
              <a:t>Advance line by line by pressing &lt;RETURN&gt;</a:t>
            </a:r>
          </a:p>
          <a:p>
            <a:pPr lvl="2">
              <a:spcBef>
                <a:spcPts val="0"/>
              </a:spcBef>
              <a:spcAft>
                <a:spcPts val="0"/>
              </a:spcAft>
            </a:pPr>
            <a:r>
              <a:rPr lang="en-GB" dirty="0"/>
              <a:t>Advance to next screen by pressing &lt;SPACE&gt;</a:t>
            </a:r>
          </a:p>
          <a:p>
            <a:pPr lvl="2">
              <a:spcBef>
                <a:spcPts val="0"/>
              </a:spcBef>
              <a:spcAft>
                <a:spcPts val="0"/>
              </a:spcAft>
            </a:pPr>
            <a:r>
              <a:rPr lang="en-GB" dirty="0"/>
              <a:t>Search for text using /text</a:t>
            </a:r>
          </a:p>
          <a:p>
            <a:pPr lvl="2">
              <a:spcBef>
                <a:spcPts val="0"/>
              </a:spcBef>
              <a:spcAft>
                <a:spcPts val="0"/>
              </a:spcAft>
            </a:pPr>
            <a:r>
              <a:rPr lang="en-GB" dirty="0"/>
              <a:t>Quit by hitting &lt;Q&gt;</a:t>
            </a:r>
          </a:p>
          <a:p>
            <a:r>
              <a:rPr lang="en-GB" dirty="0"/>
              <a:t>Both more and less support text searching.  While displaying a page, press forward-slash (/) and type a text pattern, and the program will halt at the first occurrence.  Press n for the next occurrence,  or (in less) ? to search backwards.  The text pattern can be a complex regular expression, a sophisticated set of pattern matching characters.</a:t>
            </a:r>
          </a:p>
          <a:p>
            <a:r>
              <a:rPr lang="en-GB" dirty="0"/>
              <a:t>less can even read some types of binary files.  It uses a script (/usr/bin/lesspipe.sh) to read files depending on the filename suffix (extension). It supports .tar, .</a:t>
            </a:r>
            <a:r>
              <a:rPr lang="en-GB" dirty="0" err="1"/>
              <a:t>tgx</a:t>
            </a:r>
            <a:r>
              <a:rPr lang="en-GB" dirty="0"/>
              <a:t>, .tbz2, .bz2, .zip, .rpm, .</a:t>
            </a:r>
            <a:r>
              <a:rPr lang="en-GB" dirty="0" err="1"/>
              <a:t>cpio</a:t>
            </a:r>
            <a:r>
              <a:rPr lang="en-GB" dirty="0"/>
              <a:t>, .gif, and .jpeg.</a:t>
            </a:r>
          </a:p>
          <a:p>
            <a:r>
              <a:rPr lang="en-GB" dirty="0"/>
              <a:t>There are numerous commands, called filters, that allow us to extract selected data out of text files: grep, tail and wc are just for starters. You will meet all of these, as well as many more as we continue using and learning Linux.</a:t>
            </a:r>
          </a:p>
          <a:p>
            <a:endParaRPr lang="en-US" dirty="0"/>
          </a:p>
        </p:txBody>
      </p:sp>
      <p:sp>
        <p:nvSpPr>
          <p:cNvPr id="8" name="Slide Image Placeholder 7"/>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2717399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chemeClr val="tx2"/>
                </a:solidFill>
                <a:latin typeface="+mj-lt"/>
              </a:defRPr>
            </a:lvl1pPr>
          </a:lstStyle>
          <a:p>
            <a:r>
              <a:rPr lang="en-GB" noProof="0" dirty="0"/>
              <a:t>Insert module title</a:t>
            </a:r>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chemeClr val="accent6"/>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a:t>MODULE X</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544760"/>
            <a:ext cx="11404800" cy="4546800"/>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latin typeface="+mn-lt"/>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mn-lt"/>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mn-lt"/>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mn-lt"/>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mn-lt"/>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Click to 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24742"/>
            <a:ext cx="9126000" cy="1153618"/>
          </a:xfrm>
          <a:prstGeom prst="rect">
            <a:avLst/>
          </a:prstGeom>
        </p:spPr>
        <p:txBody>
          <a:bodyPr vert="horz" wrap="square" lIns="91440" tIns="45720" rIns="91440" bIns="45720" rtlCol="0" anchor="b" anchorCtr="0">
            <a:normAutofit/>
          </a:bodyPr>
          <a:lstStyle>
            <a:lvl1pPr>
              <a:defRPr baseline="0">
                <a:solidFill>
                  <a:schemeClr val="tx2"/>
                </a:solidFill>
              </a:defRPr>
            </a:lvl1pPr>
          </a:lstStyle>
          <a:p>
            <a:r>
              <a:rPr lang="en-US" noProof="0"/>
              <a:t>Click to edit Master title style</a:t>
            </a:r>
            <a:endParaRPr lang="en-GB" noProof="0" dirty="0"/>
          </a:p>
        </p:txBody>
      </p:sp>
      <p:sp>
        <p:nvSpPr>
          <p:cNvPr id="6"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544760"/>
            <a:ext cx="11404800" cy="4546800"/>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latin typeface="+mn-lt"/>
                <a:cs typeface="Arial" panose="020B0604020202020204" pitchFamily="34" charset="0"/>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mn-lt"/>
                <a:cs typeface="Arial" panose="020B0604020202020204" pitchFamily="34" charset="0"/>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mn-lt"/>
                <a:cs typeface="Arial" panose="020B0604020202020204" pitchFamily="34" charset="0"/>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mn-lt"/>
                <a:cs typeface="Arial" panose="020B0604020202020204" pitchFamily="34" charset="0"/>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mn-lt"/>
                <a:cs typeface="Arial" panose="020B0604020202020204" pitchFamily="34" charset="0"/>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Click to 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0"/>
            <a:ext cx="9126000" cy="1278360"/>
          </a:xfrm>
          <a:prstGeom prst="rect">
            <a:avLst/>
          </a:prstGeom>
        </p:spPr>
        <p:txBody>
          <a:bodyPr vert="horz" lIns="91440" tIns="45720" rIns="91440" bIns="45720" rtlCol="0" anchor="b" anchorCtr="0">
            <a:normAutofit/>
          </a:bodyPr>
          <a:lstStyle>
            <a:lvl1pPr>
              <a:defRPr>
                <a:solidFill>
                  <a:schemeClr val="tx2"/>
                </a:solidFill>
              </a:defRPr>
            </a:lvl1pPr>
          </a:lstStyle>
          <a:p>
            <a:r>
              <a:rPr lang="en-US" noProof="0"/>
              <a:t>Click to edit Master title style</a:t>
            </a:r>
            <a:endParaRPr lang="en-GB" noProof="0" dirty="0"/>
          </a:p>
        </p:txBody>
      </p:sp>
      <p:sp>
        <p:nvSpPr>
          <p:cNvPr id="8"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544760"/>
            <a:ext cx="5580000" cy="4546800"/>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solidFill>
                  <a:schemeClr val="tx1"/>
                </a:solidFill>
                <a:latin typeface="+mn-lt"/>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Click to 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6"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544760"/>
            <a:ext cx="5580000" cy="4546800"/>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solidFill>
                  <a:schemeClr val="tx1"/>
                </a:solidFill>
                <a:latin typeface="+mn-lt"/>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Click to 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10" name="Rectangle 9"/>
          <p:cNvSpPr/>
          <p:nvPr userDrawn="1"/>
        </p:nvSpPr>
        <p:spPr>
          <a:xfrm>
            <a:off x="6078034" y="1545562"/>
            <a:ext cx="45719" cy="454501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Title Placeholder 3"/>
          <p:cNvSpPr>
            <a:spLocks noGrp="1"/>
          </p:cNvSpPr>
          <p:nvPr>
            <p:ph type="title"/>
          </p:nvPr>
        </p:nvSpPr>
        <p:spPr>
          <a:xfrm>
            <a:off x="414000" y="124742"/>
            <a:ext cx="9126000" cy="1153618"/>
          </a:xfrm>
          <a:prstGeom prst="rect">
            <a:avLst/>
          </a:prstGeom>
        </p:spPr>
        <p:txBody>
          <a:bodyPr vert="horz" lIns="91440" tIns="45720" rIns="91440" bIns="45720" rtlCol="0" anchor="b" anchorCtr="0">
            <a:normAutofit/>
          </a:bodyPr>
          <a:lstStyle>
            <a:lvl1pPr>
              <a:defRPr>
                <a:solidFill>
                  <a:schemeClr val="tx2"/>
                </a:solidFill>
              </a:defRPr>
            </a:lvl1pPr>
          </a:lstStyle>
          <a:p>
            <a:r>
              <a:rPr lang="en-US" noProof="0"/>
              <a:t>Click to edit Master title style</a:t>
            </a:r>
            <a:endParaRPr lang="en-GB"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557588"/>
            <a:ext cx="5580000" cy="4546800"/>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solidFill>
                  <a:schemeClr val="tx1"/>
                </a:solidFill>
                <a:latin typeface="+mn-lt"/>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Click to 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557588"/>
            <a:ext cx="5580000" cy="4546800"/>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solidFill>
                  <a:schemeClr val="tx1"/>
                </a:solidFill>
                <a:latin typeface="+mn-lt"/>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Click to 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8" name="Title Placeholder 3"/>
          <p:cNvSpPr>
            <a:spLocks noGrp="1"/>
          </p:cNvSpPr>
          <p:nvPr>
            <p:ph type="title"/>
          </p:nvPr>
        </p:nvSpPr>
        <p:spPr>
          <a:xfrm>
            <a:off x="414000" y="147423"/>
            <a:ext cx="9126000" cy="1143765"/>
          </a:xfrm>
          <a:prstGeom prst="rect">
            <a:avLst/>
          </a:prstGeom>
        </p:spPr>
        <p:txBody>
          <a:bodyPr vert="horz" lIns="91440" tIns="45720" rIns="91440" bIns="45720" rtlCol="0" anchor="b" anchorCtr="0">
            <a:normAutofit/>
          </a:bodyPr>
          <a:lstStyle>
            <a:lvl1pPr>
              <a:defRPr>
                <a:solidFill>
                  <a:schemeClr val="tx2"/>
                </a:solidFill>
              </a:defRPr>
            </a:lvl1pPr>
          </a:lstStyle>
          <a:p>
            <a:r>
              <a:rPr lang="en-US" noProof="0"/>
              <a:t>Click to edit Master title style</a:t>
            </a:r>
            <a:endParaRPr lang="en-GB" noProof="0" dirty="0"/>
          </a:p>
        </p:txBody>
      </p:sp>
      <p:sp>
        <p:nvSpPr>
          <p:cNvPr id="9"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spTree>
    <p:extLst>
      <p:ext uri="{BB962C8B-B14F-4D97-AF65-F5344CB8AC3E}">
        <p14:creationId xmlns:p14="http://schemas.microsoft.com/office/powerpoint/2010/main" val="834059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1" y="0"/>
            <a:ext cx="5447921" cy="6858000"/>
          </a:xfrm>
        </p:spPr>
        <p:txBody>
          <a:bodyPr anchor="t" anchorCtr="0">
            <a:noAutofit/>
          </a:bodyPr>
          <a:lstStyle>
            <a:lvl1pPr marL="0" indent="0" algn="l">
              <a:buNone/>
              <a:defRPr baseline="0"/>
            </a:lvl1pPr>
          </a:lstStyle>
          <a:p>
            <a:r>
              <a:rPr lang="en-GB" dirty="0"/>
              <a:t>Use images from the photography folder from the Central Repository&gt;image library on CWS</a:t>
            </a:r>
          </a:p>
        </p:txBody>
      </p:sp>
      <p:sp>
        <p:nvSpPr>
          <p:cNvPr id="14" name="Rectangle 13"/>
          <p:cNvSpPr/>
          <p:nvPr userDrawn="1"/>
        </p:nvSpPr>
        <p:spPr>
          <a:xfrm>
            <a:off x="5447921" y="0"/>
            <a:ext cx="6744079" cy="6858000"/>
          </a:xfrm>
          <a:prstGeom prst="rect">
            <a:avLst/>
          </a:prstGeom>
          <a:solidFill>
            <a:schemeClr val="tx2">
              <a:alpha val="9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solidFill>
                <a:schemeClr val="tx2"/>
              </a:solidFill>
            </a:endParaRPr>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800"/>
              </a:spcAft>
              <a:buClr>
                <a:schemeClr val="accent6"/>
              </a:buClr>
              <a:buFont typeface="Arial" panose="020B0604020202020204" pitchFamily="34" charset="0"/>
              <a:buChar char="›"/>
              <a:defRPr b="0" baseline="0">
                <a:solidFill>
                  <a:schemeClr val="bg1"/>
                </a:solidFill>
                <a:latin typeface="+mn-lt"/>
              </a:defRPr>
            </a:lvl1pPr>
            <a:lvl2pPr marL="742950" indent="-285750">
              <a:spcAft>
                <a:spcPts val="800"/>
              </a:spcAft>
              <a:buClr>
                <a:schemeClr val="accent6"/>
              </a:buClr>
              <a:buFont typeface="Arial" panose="020B0604020202020204" pitchFamily="34" charset="0"/>
              <a:buChar char="›"/>
              <a:defRPr sz="1800" b="0" baseline="0">
                <a:solidFill>
                  <a:schemeClr val="bg1"/>
                </a:solidFill>
                <a:latin typeface="+mn-lt"/>
              </a:defRPr>
            </a:lvl2pPr>
            <a:lvl3pPr marL="1143000" indent="-228600">
              <a:spcAft>
                <a:spcPts val="800"/>
              </a:spcAft>
              <a:buClr>
                <a:schemeClr val="accent6"/>
              </a:buClr>
              <a:buFont typeface="Arial" panose="020B0604020202020204" pitchFamily="34" charset="0"/>
              <a:buChar char="›"/>
              <a:defRPr sz="1800" b="0" baseline="0">
                <a:solidFill>
                  <a:schemeClr val="bg1"/>
                </a:solidFill>
                <a:latin typeface="+mn-lt"/>
              </a:defRPr>
            </a:lvl3pPr>
            <a:lvl4pPr marL="1600200" indent="-228600">
              <a:spcAft>
                <a:spcPts val="800"/>
              </a:spcAft>
              <a:buClr>
                <a:schemeClr val="accent6"/>
              </a:buClr>
              <a:buFont typeface="Arial" panose="020B0604020202020204" pitchFamily="34" charset="0"/>
              <a:buChar char="›"/>
              <a:defRPr sz="1800" b="0" baseline="0">
                <a:solidFill>
                  <a:schemeClr val="bg1"/>
                </a:solidFill>
                <a:latin typeface="+mn-lt"/>
              </a:defRPr>
            </a:lvl4pPr>
            <a:lvl5pPr marL="2057400" indent="-228600">
              <a:spcAft>
                <a:spcPts val="800"/>
              </a:spcAft>
              <a:buClr>
                <a:schemeClr val="accent6"/>
              </a:buClr>
              <a:buFont typeface="Arial" panose="020B0604020202020204" pitchFamily="34" charset="0"/>
              <a:buChar char="›"/>
              <a:defRPr sz="1800" b="0" baseline="0">
                <a:solidFill>
                  <a:schemeClr val="bg1"/>
                </a:solidFill>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cap="all" baseline="0">
                <a:solidFill>
                  <a:schemeClr val="accent5"/>
                </a:solidFill>
              </a:defRPr>
            </a:lvl1pPr>
          </a:lstStyle>
          <a:p>
            <a:r>
              <a:rPr lang="en-GB" noProof="0" dirty="0"/>
              <a:t>Course times/ objectives/summary</a:t>
            </a:r>
          </a:p>
        </p:txBody>
      </p:sp>
    </p:spTree>
    <p:extLst>
      <p:ext uri="{BB962C8B-B14F-4D97-AF65-F5344CB8AC3E}">
        <p14:creationId xmlns:p14="http://schemas.microsoft.com/office/powerpoint/2010/main" val="3039192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a:t>Click to add diagram, smart art, table, video etc.</a:t>
            </a:r>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accent5"/>
                </a:solidFill>
              </a:defRPr>
            </a:lvl1pPr>
          </a:lstStyle>
          <a:p>
            <a:r>
              <a:rPr lang="en-GB" noProof="0" dirty="0"/>
              <a:t>Diagram title goes here</a:t>
            </a:r>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solidFill>
                  <a:schemeClr val="tx1"/>
                </a:solidFill>
                <a:latin typeface="+mn-lt"/>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spTree>
    <p:extLst>
      <p:ext uri="{BB962C8B-B14F-4D97-AF65-F5344CB8AC3E}">
        <p14:creationId xmlns:p14="http://schemas.microsoft.com/office/powerpoint/2010/main" val="3652150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570416"/>
            <a:ext cx="11404800" cy="4546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Title Placeholder 3"/>
          <p:cNvSpPr>
            <a:spLocks noGrp="1"/>
          </p:cNvSpPr>
          <p:nvPr>
            <p:ph type="title"/>
          </p:nvPr>
        </p:nvSpPr>
        <p:spPr>
          <a:xfrm>
            <a:off x="414000" y="0"/>
            <a:ext cx="9126000" cy="1291188"/>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 bg1="lt1" tx1="dk1" bg2="lt2" tx2="dk2" accent1="accent1" accent2="accent2" accent3="accent3" accent4="accent4" accent5="accent5" accent6="accent6" hlink="hlink" folHlink="folHlink"/>
  <p:sldLayoutIdLst>
    <p:sldLayoutId id="2147483696" r:id="rId1"/>
    <p:sldLayoutId id="2147483714" r:id="rId2"/>
    <p:sldLayoutId id="2147483715" r:id="rId3"/>
    <p:sldLayoutId id="2147483698" r:id="rId4"/>
    <p:sldLayoutId id="2147483718" r:id="rId5"/>
    <p:sldLayoutId id="2147483716" r:id="rId6"/>
    <p:sldLayoutId id="2147483717" r:id="rId7"/>
  </p:sldLayoutIdLst>
  <p:hf hdr="0" ftr="0" dt="0"/>
  <p:txStyles>
    <p:title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none" spc="0" normalizeH="0" baseline="0" noProof="0" dirty="0">
          <a:ln>
            <a:noFill/>
          </a:ln>
          <a:solidFill>
            <a:schemeClr val="accent1"/>
          </a:solidFill>
          <a:effectLst/>
          <a:uLnTx/>
          <a:uFillTx/>
          <a:latin typeface="+mj-lt"/>
          <a:ea typeface="+mj-ea"/>
          <a:cs typeface="Arial" pitchFamily="34" charset="0"/>
        </a:defRPr>
      </a:lvl1pPr>
    </p:titleStyle>
    <p:bodyStyle>
      <a:lvl1pPr marL="185738" indent="-185738" algn="l" defTabSz="914400" rtl="0" eaLnBrk="1" latinLnBrk="0" hangingPunct="1">
        <a:spcBef>
          <a:spcPts val="1000"/>
        </a:spcBef>
        <a:spcAft>
          <a:spcPts val="1000"/>
        </a:spcAft>
        <a:buClr>
          <a:schemeClr val="accent5"/>
        </a:buClr>
        <a:buFont typeface="Arial" panose="020B0604020202020204" pitchFamily="34" charset="0"/>
        <a:buChar char="›"/>
        <a:defRPr sz="1800" b="0" kern="1200" baseline="0">
          <a:solidFill>
            <a:schemeClr val="tx1"/>
          </a:solidFill>
          <a:latin typeface="+mn-lt"/>
          <a:ea typeface="+mn-ea"/>
          <a:cs typeface="Arial" pitchFamily="34" charset="0"/>
        </a:defRPr>
      </a:lvl1pPr>
      <a:lvl2pPr marL="622300" indent="-165100" algn="l" defTabSz="914400" rtl="0" eaLnBrk="1" latinLnBrk="0" hangingPunct="1">
        <a:spcBef>
          <a:spcPts val="1000"/>
        </a:spcBef>
        <a:spcAft>
          <a:spcPts val="1000"/>
        </a:spcAft>
        <a:buClr>
          <a:schemeClr val="accent5"/>
        </a:buClr>
        <a:buFont typeface="Arial" panose="020B0604020202020204" pitchFamily="34" charset="0"/>
        <a:buChar char="›"/>
        <a:defRPr sz="1800" kern="1200" baseline="0">
          <a:solidFill>
            <a:schemeClr val="tx1"/>
          </a:solidFill>
          <a:latin typeface="+mn-lt"/>
          <a:ea typeface="+mn-ea"/>
          <a:cs typeface="Arial" pitchFamily="34" charset="0"/>
        </a:defRPr>
      </a:lvl2pPr>
      <a:lvl3pPr marL="1073150" indent="-158750" algn="l" defTabSz="914400" rtl="0" eaLnBrk="1" latinLnBrk="0" hangingPunct="1">
        <a:spcBef>
          <a:spcPts val="1000"/>
        </a:spcBef>
        <a:spcAft>
          <a:spcPts val="1000"/>
        </a:spcAft>
        <a:buClr>
          <a:schemeClr val="accent5"/>
        </a:buClr>
        <a:buFont typeface="Arial" panose="020B0604020202020204" pitchFamily="34" charset="0"/>
        <a:buChar char="›"/>
        <a:defRPr sz="1600" kern="1200" baseline="0">
          <a:solidFill>
            <a:schemeClr val="tx1"/>
          </a:solidFill>
          <a:latin typeface="+mn-lt"/>
          <a:ea typeface="+mn-ea"/>
          <a:cs typeface="Arial" pitchFamily="34" charset="0"/>
        </a:defRPr>
      </a:lvl3pPr>
      <a:lvl4pPr marL="1524000" indent="-152400" algn="l" defTabSz="914400" rtl="0" eaLnBrk="1" latinLnBrk="0" hangingPunct="1">
        <a:spcBef>
          <a:spcPts val="1000"/>
        </a:spcBef>
        <a:spcAft>
          <a:spcPts val="1000"/>
        </a:spcAft>
        <a:buClr>
          <a:schemeClr val="accent5"/>
        </a:buClr>
        <a:buFont typeface="Arial" panose="020B0604020202020204" pitchFamily="34" charset="0"/>
        <a:buChar char="›"/>
        <a:defRPr sz="1600" kern="1200" baseline="0">
          <a:solidFill>
            <a:schemeClr val="tx1"/>
          </a:solidFill>
          <a:latin typeface="+mn-lt"/>
          <a:ea typeface="+mn-ea"/>
          <a:cs typeface="Arial" pitchFamily="34" charset="0"/>
        </a:defRPr>
      </a:lvl4pPr>
      <a:lvl5pPr marL="1974850" indent="-146050" algn="l" defTabSz="914400" rtl="0" eaLnBrk="1" latinLnBrk="0" hangingPunct="1">
        <a:spcBef>
          <a:spcPts val="1000"/>
        </a:spcBef>
        <a:spcAft>
          <a:spcPts val="1000"/>
        </a:spcAft>
        <a:buClr>
          <a:schemeClr val="accent5"/>
        </a:buClr>
        <a:buFont typeface="Arial" panose="020B0604020202020204" pitchFamily="34" charset="0"/>
        <a:buChar char="›"/>
        <a:defRPr sz="1400" kern="1200" baseline="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Linux Session</a:t>
            </a:r>
          </a:p>
        </p:txBody>
      </p:sp>
      <p:sp>
        <p:nvSpPr>
          <p:cNvPr id="3" name="Subtitle 2"/>
          <p:cNvSpPr>
            <a:spLocks noGrp="1"/>
          </p:cNvSpPr>
          <p:nvPr>
            <p:ph type="subTitle" idx="1"/>
          </p:nvPr>
        </p:nvSpPr>
        <p:spPr>
          <a:xfrm>
            <a:off x="1038226" y="3886200"/>
            <a:ext cx="10240574" cy="439200"/>
          </a:xfrm>
        </p:spPr>
        <p:txBody>
          <a:bodyPr/>
          <a:lstStyle/>
          <a:p>
            <a:r>
              <a:rPr lang="en-US" dirty="0"/>
              <a:t>login in, doing some work, login out...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Grp="1" noChangeArrowheads="1"/>
          </p:cNvSpPr>
          <p:nvPr>
            <p:ph sz="quarter" idx="15"/>
          </p:nvPr>
        </p:nvSpPr>
        <p:spPr/>
        <p:txBody>
          <a:bodyPr>
            <a:normAutofit/>
          </a:bodyPr>
          <a:lstStyle/>
          <a:p>
            <a:pPr>
              <a:lnSpc>
                <a:spcPct val="100000"/>
              </a:lnSpc>
            </a:pPr>
            <a:r>
              <a:rPr lang="en-US" dirty="0"/>
              <a:t>Locally installed documentation</a:t>
            </a:r>
          </a:p>
          <a:p>
            <a:pPr lvl="1"/>
            <a:r>
              <a:rPr lang="en-US" dirty="0"/>
              <a:t>The traditional help: </a:t>
            </a:r>
            <a:r>
              <a:rPr lang="en-US" i="1" dirty="0"/>
              <a:t>'manual pages</a:t>
            </a:r>
            <a:r>
              <a:rPr lang="en-US" dirty="0"/>
              <a:t>'</a:t>
            </a:r>
          </a:p>
          <a:p>
            <a:pPr lvl="1"/>
            <a:r>
              <a:rPr lang="en-US" dirty="0"/>
              <a:t>The '</a:t>
            </a:r>
            <a:r>
              <a:rPr lang="en-US" b="1" dirty="0">
                <a:solidFill>
                  <a:srgbClr val="0000C8"/>
                </a:solidFill>
              </a:rPr>
              <a:t>help</a:t>
            </a:r>
            <a:r>
              <a:rPr lang="en-US" dirty="0"/>
              <a:t>' command </a:t>
            </a:r>
          </a:p>
          <a:p>
            <a:pPr lvl="1"/>
            <a:r>
              <a:rPr lang="en-US" dirty="0"/>
              <a:t>The '</a:t>
            </a:r>
            <a:r>
              <a:rPr lang="en-US" b="1" dirty="0">
                <a:solidFill>
                  <a:srgbClr val="0000C8"/>
                </a:solidFill>
              </a:rPr>
              <a:t>info</a:t>
            </a:r>
            <a:r>
              <a:rPr lang="en-US" dirty="0"/>
              <a:t>'  documentation</a:t>
            </a:r>
          </a:p>
          <a:p>
            <a:pPr lvl="1"/>
            <a:r>
              <a:rPr lang="en-US" dirty="0"/>
              <a:t>On-line collection of </a:t>
            </a:r>
            <a:r>
              <a:rPr lang="en-US" i="1" dirty="0"/>
              <a:t>HOWTO</a:t>
            </a:r>
            <a:r>
              <a:rPr lang="en-US" dirty="0"/>
              <a:t>s and FAQs</a:t>
            </a:r>
          </a:p>
          <a:p>
            <a:pPr lvl="1"/>
            <a:r>
              <a:rPr lang="en-US" dirty="0"/>
              <a:t>The '</a:t>
            </a:r>
            <a:r>
              <a:rPr lang="en-US" i="1" dirty="0"/>
              <a:t>doc</a:t>
            </a:r>
            <a:r>
              <a:rPr lang="en-US" dirty="0"/>
              <a:t>' - program documentation under </a:t>
            </a:r>
            <a:r>
              <a:rPr lang="en-US" b="1" dirty="0">
                <a:solidFill>
                  <a:srgbClr val="0000C8"/>
                </a:solidFill>
              </a:rPr>
              <a:t>/</a:t>
            </a:r>
            <a:r>
              <a:rPr lang="en-US" b="1" dirty="0" err="1">
                <a:solidFill>
                  <a:srgbClr val="0000C8"/>
                </a:solidFill>
              </a:rPr>
              <a:t>usr</a:t>
            </a:r>
            <a:r>
              <a:rPr lang="en-US" b="1" dirty="0">
                <a:solidFill>
                  <a:srgbClr val="0000C8"/>
                </a:solidFill>
              </a:rPr>
              <a:t>/share</a:t>
            </a:r>
          </a:p>
        </p:txBody>
      </p:sp>
      <p:sp>
        <p:nvSpPr>
          <p:cNvPr id="2" name="Content Placeholder 1"/>
          <p:cNvSpPr>
            <a:spLocks noGrp="1"/>
          </p:cNvSpPr>
          <p:nvPr>
            <p:ph sz="quarter" idx="16"/>
          </p:nvPr>
        </p:nvSpPr>
        <p:spPr/>
        <p:txBody>
          <a:bodyPr/>
          <a:lstStyle/>
          <a:p>
            <a:pPr>
              <a:lnSpc>
                <a:spcPct val="90000"/>
              </a:lnSpc>
            </a:pPr>
            <a:r>
              <a:rPr lang="en-US" dirty="0"/>
              <a:t>Browser based help tools</a:t>
            </a:r>
          </a:p>
          <a:p>
            <a:pPr lvl="1"/>
            <a:r>
              <a:rPr lang="en-US" dirty="0"/>
              <a:t>All desktops have a browser type of help tool</a:t>
            </a:r>
          </a:p>
          <a:p>
            <a:pPr>
              <a:lnSpc>
                <a:spcPct val="80000"/>
              </a:lnSpc>
            </a:pPr>
            <a:r>
              <a:rPr lang="en-US" dirty="0"/>
              <a:t>The web</a:t>
            </a:r>
          </a:p>
          <a:p>
            <a:pPr lvl="1"/>
            <a:r>
              <a:rPr lang="en-US" dirty="0"/>
              <a:t>GNU project sites</a:t>
            </a:r>
          </a:p>
          <a:p>
            <a:pPr lvl="1"/>
            <a:r>
              <a:rPr lang="en-US" dirty="0"/>
              <a:t>Newsgroups, Linux groups and </a:t>
            </a:r>
            <a:r>
              <a:rPr lang="en-US" dirty="0" err="1"/>
              <a:t>organisations</a:t>
            </a:r>
            <a:endParaRPr lang="en-US" dirty="0"/>
          </a:p>
          <a:p>
            <a:pPr>
              <a:lnSpc>
                <a:spcPct val="80000"/>
              </a:lnSpc>
            </a:pPr>
            <a:r>
              <a:rPr lang="en-US" dirty="0"/>
              <a:t>Books and CD-ROMS</a:t>
            </a:r>
          </a:p>
        </p:txBody>
      </p:sp>
      <p:sp>
        <p:nvSpPr>
          <p:cNvPr id="120834" name="Rectangle 2"/>
          <p:cNvSpPr>
            <a:spLocks noGrp="1" noChangeArrowheads="1"/>
          </p:cNvSpPr>
          <p:nvPr>
            <p:ph type="title"/>
          </p:nvPr>
        </p:nvSpPr>
        <p:spPr/>
        <p:txBody>
          <a:bodyPr>
            <a:normAutofit/>
          </a:bodyPr>
          <a:lstStyle/>
          <a:p>
            <a:r>
              <a:rPr lang="en-US" dirty="0"/>
              <a:t>Variety of resources</a:t>
            </a:r>
          </a:p>
        </p:txBody>
      </p:sp>
      <p:sp>
        <p:nvSpPr>
          <p:cNvPr id="120836" name="Rectangle 4"/>
          <p:cNvSpPr>
            <a:spLocks noChangeArrowheads="1"/>
          </p:cNvSpPr>
          <p:nvPr/>
        </p:nvSpPr>
        <p:spPr bwMode="auto">
          <a:xfrm>
            <a:off x="825500" y="5597527"/>
            <a:ext cx="10566400" cy="809625"/>
          </a:xfrm>
          <a:prstGeom prst="rect">
            <a:avLst/>
          </a:prstGeom>
          <a:noFill/>
          <a:ln w="12700">
            <a:noFill/>
            <a:miter lim="800000"/>
            <a:headEnd/>
            <a:tailEnd/>
          </a:ln>
          <a:effectLst/>
        </p:spPr>
        <p:txBody>
          <a:bodyPr lIns="79383" tIns="42867" rIns="79383" bIns="42867"/>
          <a:lstStyle/>
          <a:p>
            <a:pPr marL="239713" indent="-239713" defTabSz="638175">
              <a:lnSpc>
                <a:spcPct val="80000"/>
              </a:lnSpc>
              <a:spcBef>
                <a:spcPct val="60000"/>
              </a:spcBef>
              <a:buClr>
                <a:schemeClr val="bg2"/>
              </a:buClr>
              <a:buFontTx/>
              <a:buChar char="•"/>
              <a:tabLst>
                <a:tab pos="1933575" algn="l"/>
              </a:tabLst>
            </a:pPr>
            <a:endParaRPr lang="en-US" sz="3300" b="1">
              <a:solidFill>
                <a:schemeClr val="accent1"/>
              </a:solidFill>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Linux has on-line documentation: the ‘man pages’</a:t>
            </a:r>
          </a:p>
          <a:p>
            <a:pPr lvl="1">
              <a:buNone/>
            </a:pPr>
            <a:endParaRPr lang="en-GB" dirty="0"/>
          </a:p>
          <a:p>
            <a:pPr lvl="1">
              <a:buNone/>
            </a:pPr>
            <a:endParaRPr lang="en-GB" dirty="0"/>
          </a:p>
          <a:p>
            <a:r>
              <a:rPr lang="en-GB" dirty="0"/>
              <a:t>Manual pages are organised in sections</a:t>
            </a:r>
          </a:p>
          <a:p>
            <a:pPr lvl="1"/>
            <a:r>
              <a:rPr lang="en-GB" dirty="0"/>
              <a:t>Section </a:t>
            </a:r>
            <a:r>
              <a:rPr lang="en-GB" b="1" dirty="0">
                <a:solidFill>
                  <a:srgbClr val="0000C8"/>
                </a:solidFill>
              </a:rPr>
              <a:t>(1) </a:t>
            </a:r>
            <a:r>
              <a:rPr lang="en-GB" dirty="0"/>
              <a:t>– command line (user) programs</a:t>
            </a:r>
          </a:p>
          <a:p>
            <a:pPr lvl="1"/>
            <a:r>
              <a:rPr lang="en-GB" dirty="0"/>
              <a:t>Section </a:t>
            </a:r>
            <a:r>
              <a:rPr lang="en-GB" b="1" dirty="0">
                <a:solidFill>
                  <a:srgbClr val="0000C8"/>
                </a:solidFill>
              </a:rPr>
              <a:t>(5) </a:t>
            </a:r>
            <a:r>
              <a:rPr lang="en-GB" dirty="0"/>
              <a:t>– system configuration files</a:t>
            </a:r>
          </a:p>
          <a:p>
            <a:pPr lvl="1"/>
            <a:r>
              <a:rPr lang="en-GB" dirty="0"/>
              <a:t>Section </a:t>
            </a:r>
            <a:r>
              <a:rPr lang="en-GB" b="1" dirty="0">
                <a:solidFill>
                  <a:srgbClr val="0000C8"/>
                </a:solidFill>
              </a:rPr>
              <a:t>(8) </a:t>
            </a:r>
            <a:r>
              <a:rPr lang="en-GB" dirty="0"/>
              <a:t>– administration and privileged commands</a:t>
            </a:r>
          </a:p>
          <a:p>
            <a:r>
              <a:rPr lang="en-GB" dirty="0"/>
              <a:t>Look for a page using the section number</a:t>
            </a:r>
          </a:p>
          <a:p>
            <a:pPr lvl="1"/>
            <a:r>
              <a:rPr lang="en-GB" b="1" dirty="0">
                <a:solidFill>
                  <a:srgbClr val="0000C8"/>
                </a:solidFill>
              </a:rPr>
              <a:t>passwd(1)</a:t>
            </a:r>
            <a:r>
              <a:rPr lang="en-GB" dirty="0"/>
              <a:t> is very different to </a:t>
            </a:r>
            <a:r>
              <a:rPr lang="en-GB" b="1" dirty="0">
                <a:solidFill>
                  <a:srgbClr val="0000C8"/>
                </a:solidFill>
              </a:rPr>
              <a:t>passwd(5)</a:t>
            </a:r>
          </a:p>
          <a:p>
            <a:r>
              <a:rPr lang="en-GB" dirty="0"/>
              <a:t>Default program used to display man pages is </a:t>
            </a:r>
            <a:r>
              <a:rPr lang="en-GB" b="1" dirty="0">
                <a:solidFill>
                  <a:srgbClr val="0000C8"/>
                </a:solidFill>
              </a:rPr>
              <a:t>less(1)</a:t>
            </a:r>
          </a:p>
        </p:txBody>
      </p:sp>
      <p:sp>
        <p:nvSpPr>
          <p:cNvPr id="3" name="Title 2"/>
          <p:cNvSpPr>
            <a:spLocks noGrp="1"/>
          </p:cNvSpPr>
          <p:nvPr>
            <p:ph type="title"/>
          </p:nvPr>
        </p:nvSpPr>
        <p:spPr/>
        <p:txBody>
          <a:bodyPr/>
          <a:lstStyle/>
          <a:p>
            <a:r>
              <a:rPr lang="en-GB" dirty="0"/>
              <a:t>Help! – online (local) documentation</a:t>
            </a:r>
          </a:p>
        </p:txBody>
      </p:sp>
      <p:sp>
        <p:nvSpPr>
          <p:cNvPr id="6" name="Text Box 6"/>
          <p:cNvSpPr txBox="1">
            <a:spLocks noChangeArrowheads="1"/>
          </p:cNvSpPr>
          <p:nvPr/>
        </p:nvSpPr>
        <p:spPr bwMode="auto">
          <a:xfrm>
            <a:off x="850238" y="2028823"/>
            <a:ext cx="10474987" cy="439095"/>
          </a:xfrm>
          <a:prstGeom prst="rect">
            <a:avLst/>
          </a:prstGeom>
          <a:solidFill>
            <a:schemeClr val="tx2">
              <a:lumMod val="20000"/>
              <a:lumOff val="80000"/>
            </a:schemeClr>
          </a:solidFill>
          <a:ln w="12700" algn="ctr">
            <a:solidFill>
              <a:srgbClr val="000000"/>
            </a:solidFill>
            <a:miter lim="800000"/>
            <a:headEnd/>
            <a:tailEnd/>
          </a:ln>
          <a:effectLst>
            <a:outerShdw dist="107763" dir="2700000" algn="ctr" rotWithShape="0">
              <a:schemeClr val="bg2"/>
            </a:outerShdw>
          </a:effectLst>
        </p:spPr>
        <p:txBody>
          <a:bodyPr wrap="square" lIns="95250" tIns="91440" rIns="95250" bIns="50800">
            <a:spAutoFit/>
          </a:bodyPr>
          <a:lstStyle/>
          <a:p>
            <a:pPr defTabSz="720725">
              <a:lnSpc>
                <a:spcPct val="80000"/>
              </a:lnSpc>
              <a:buClr>
                <a:srgbClr val="000066"/>
              </a:buClr>
              <a:buSzPct val="100000"/>
              <a:tabLst>
                <a:tab pos="1431925" algn="l"/>
                <a:tab pos="3489325" algn="l"/>
                <a:tab pos="7050088" algn="r"/>
              </a:tabLst>
              <a:defRPr/>
            </a:pPr>
            <a:r>
              <a:rPr lang="en-GB" sz="2400" dirty="0">
                <a:latin typeface="Courier New" pitchFamily="49" charset="0"/>
              </a:rPr>
              <a:t>$ </a:t>
            </a:r>
            <a:r>
              <a:rPr lang="en-GB" sz="2400" b="1" dirty="0">
                <a:latin typeface="Courier New" pitchFamily="49" charset="0"/>
              </a:rPr>
              <a:t>man</a:t>
            </a:r>
            <a:r>
              <a:rPr lang="en-GB" sz="2400" dirty="0">
                <a:latin typeface="Courier New" pitchFamily="49" charset="0"/>
              </a:rPr>
              <a:t> </a:t>
            </a:r>
            <a:r>
              <a:rPr lang="en-GB" sz="2400" b="1" dirty="0" err="1">
                <a:latin typeface="Courier New" pitchFamily="49" charset="0"/>
              </a:rPr>
              <a:t>ls</a:t>
            </a:r>
            <a:endParaRPr lang="en-GB" sz="2400" b="1" dirty="0">
              <a:latin typeface="Courier New" pitchFamily="49" charset="0"/>
            </a:endParaRPr>
          </a:p>
        </p:txBody>
      </p:sp>
      <p:sp>
        <p:nvSpPr>
          <p:cNvPr id="7" name="Text Box 7"/>
          <p:cNvSpPr txBox="1">
            <a:spLocks noChangeArrowheads="1"/>
          </p:cNvSpPr>
          <p:nvPr/>
        </p:nvSpPr>
        <p:spPr bwMode="auto">
          <a:xfrm>
            <a:off x="7010400" y="3546476"/>
            <a:ext cx="4314824" cy="439095"/>
          </a:xfrm>
          <a:prstGeom prst="rect">
            <a:avLst/>
          </a:prstGeom>
          <a:solidFill>
            <a:schemeClr val="tx2">
              <a:lumMod val="20000"/>
              <a:lumOff val="80000"/>
            </a:schemeClr>
          </a:solidFill>
          <a:ln w="12700" algn="ctr">
            <a:solidFill>
              <a:srgbClr val="000000"/>
            </a:solidFill>
            <a:miter lim="800000"/>
            <a:headEnd/>
            <a:tailEnd/>
          </a:ln>
          <a:effectLst>
            <a:outerShdw dist="107763" dir="2700000" algn="ctr" rotWithShape="0">
              <a:schemeClr val="bg2"/>
            </a:outerShdw>
          </a:effectLst>
        </p:spPr>
        <p:txBody>
          <a:bodyPr wrap="square" lIns="95250" tIns="91440" rIns="95250" bIns="50800">
            <a:spAutoFit/>
          </a:bodyPr>
          <a:lstStyle/>
          <a:p>
            <a:pPr defTabSz="720725">
              <a:lnSpc>
                <a:spcPct val="80000"/>
              </a:lnSpc>
              <a:buClr>
                <a:srgbClr val="000066"/>
              </a:buClr>
              <a:buSzPct val="100000"/>
              <a:tabLst>
                <a:tab pos="1431925" algn="l"/>
                <a:tab pos="3489325" algn="l"/>
                <a:tab pos="7050088" algn="r"/>
              </a:tabLst>
              <a:defRPr/>
            </a:pPr>
            <a:r>
              <a:rPr lang="en-GB" sz="2400" dirty="0">
                <a:latin typeface="Courier New" pitchFamily="49" charset="0"/>
              </a:rPr>
              <a:t>$ </a:t>
            </a:r>
            <a:r>
              <a:rPr lang="en-GB" sz="2400" b="1" dirty="0">
                <a:latin typeface="Courier New" pitchFamily="49" charset="0"/>
              </a:rPr>
              <a:t>man 1 </a:t>
            </a:r>
            <a:r>
              <a:rPr lang="en-GB" sz="2400" b="1" dirty="0" err="1">
                <a:latin typeface="Courier New" pitchFamily="49" charset="0"/>
              </a:rPr>
              <a:t>passwd</a:t>
            </a:r>
            <a:r>
              <a:rPr lang="en-GB" sz="2400" b="1" dirty="0">
                <a:latin typeface="Courier New" pitchFamily="49" charset="0"/>
              </a:rPr>
              <a:t> </a:t>
            </a:r>
          </a:p>
        </p:txBody>
      </p:sp>
      <p:sp>
        <p:nvSpPr>
          <p:cNvPr id="8" name="Text Box 8"/>
          <p:cNvSpPr txBox="1">
            <a:spLocks noChangeArrowheads="1"/>
          </p:cNvSpPr>
          <p:nvPr/>
        </p:nvSpPr>
        <p:spPr bwMode="auto">
          <a:xfrm>
            <a:off x="864525" y="2647949"/>
            <a:ext cx="10460699" cy="439095"/>
          </a:xfrm>
          <a:prstGeom prst="rect">
            <a:avLst/>
          </a:prstGeom>
          <a:solidFill>
            <a:schemeClr val="tx2">
              <a:lumMod val="20000"/>
              <a:lumOff val="80000"/>
            </a:schemeClr>
          </a:solidFill>
          <a:ln w="12700" algn="ctr">
            <a:solidFill>
              <a:srgbClr val="000000"/>
            </a:solidFill>
            <a:miter lim="800000"/>
            <a:headEnd/>
            <a:tailEnd/>
          </a:ln>
          <a:effectLst>
            <a:outerShdw dist="107763" dir="2700000" algn="ctr" rotWithShape="0">
              <a:schemeClr val="bg2"/>
            </a:outerShdw>
          </a:effectLst>
        </p:spPr>
        <p:txBody>
          <a:bodyPr wrap="square" lIns="95250" tIns="91440" rIns="95250" bIns="50800">
            <a:spAutoFit/>
          </a:bodyPr>
          <a:lstStyle/>
          <a:p>
            <a:pPr defTabSz="720725">
              <a:lnSpc>
                <a:spcPct val="80000"/>
              </a:lnSpc>
              <a:buClr>
                <a:srgbClr val="000066"/>
              </a:buClr>
              <a:buSzPct val="100000"/>
              <a:tabLst>
                <a:tab pos="1431925" algn="l"/>
                <a:tab pos="3489325" algn="l"/>
                <a:tab pos="7050088" algn="r"/>
              </a:tabLst>
              <a:defRPr/>
            </a:pPr>
            <a:r>
              <a:rPr lang="en-GB" sz="2400" dirty="0">
                <a:latin typeface="Courier New" pitchFamily="49" charset="0"/>
              </a:rPr>
              <a:t>$ </a:t>
            </a:r>
            <a:r>
              <a:rPr lang="en-GB" sz="2400" b="1" dirty="0">
                <a:latin typeface="Courier New" pitchFamily="49" charset="0"/>
              </a:rPr>
              <a:t>man -k edit</a:t>
            </a:r>
          </a:p>
        </p:txBody>
      </p:sp>
      <p:sp>
        <p:nvSpPr>
          <p:cNvPr id="9" name="Text Box 7"/>
          <p:cNvSpPr txBox="1">
            <a:spLocks noChangeArrowheads="1"/>
          </p:cNvSpPr>
          <p:nvPr/>
        </p:nvSpPr>
        <p:spPr bwMode="auto">
          <a:xfrm>
            <a:off x="7000875" y="5165506"/>
            <a:ext cx="4324350" cy="439095"/>
          </a:xfrm>
          <a:prstGeom prst="rect">
            <a:avLst/>
          </a:prstGeom>
          <a:solidFill>
            <a:schemeClr val="tx2">
              <a:lumMod val="20000"/>
              <a:lumOff val="80000"/>
            </a:schemeClr>
          </a:solidFill>
          <a:ln w="12700" algn="ctr">
            <a:solidFill>
              <a:srgbClr val="000000"/>
            </a:solidFill>
            <a:miter lim="800000"/>
            <a:headEnd/>
            <a:tailEnd/>
          </a:ln>
          <a:effectLst>
            <a:outerShdw dist="107763" dir="2700000" algn="ctr" rotWithShape="0">
              <a:schemeClr val="bg2"/>
            </a:outerShdw>
          </a:effectLst>
        </p:spPr>
        <p:txBody>
          <a:bodyPr wrap="square" lIns="95250" tIns="91440" rIns="95250" bIns="50800">
            <a:spAutoFit/>
          </a:bodyPr>
          <a:lstStyle/>
          <a:p>
            <a:pPr defTabSz="720725">
              <a:lnSpc>
                <a:spcPct val="80000"/>
              </a:lnSpc>
              <a:buClr>
                <a:srgbClr val="000066"/>
              </a:buClr>
              <a:buSzPct val="100000"/>
              <a:tabLst>
                <a:tab pos="1431925" algn="l"/>
                <a:tab pos="3489325" algn="l"/>
                <a:tab pos="7050088" algn="r"/>
              </a:tabLst>
              <a:defRPr/>
            </a:pPr>
            <a:r>
              <a:rPr lang="en-GB" sz="2400" dirty="0">
                <a:latin typeface="Courier New" pitchFamily="49" charset="0"/>
              </a:rPr>
              <a:t>$ </a:t>
            </a:r>
            <a:r>
              <a:rPr lang="en-GB" sz="2400" b="1" dirty="0">
                <a:latin typeface="Courier New" pitchFamily="49" charset="0"/>
              </a:rPr>
              <a:t>man 5 </a:t>
            </a:r>
            <a:r>
              <a:rPr lang="en-GB" sz="2400" b="1" dirty="0" err="1">
                <a:latin typeface="Courier New" pitchFamily="49" charset="0"/>
              </a:rPr>
              <a:t>passwd</a:t>
            </a:r>
            <a:endParaRPr lang="en-GB" sz="2400" b="1" dirty="0">
              <a:latin typeface="Courier New" pitchFamily="49" charset="0"/>
            </a:endParaRPr>
          </a:p>
        </p:txBody>
      </p:sp>
      <p:sp>
        <p:nvSpPr>
          <p:cNvPr id="10" name="Text Box 6"/>
          <p:cNvSpPr txBox="1">
            <a:spLocks noChangeArrowheads="1"/>
          </p:cNvSpPr>
          <p:nvPr/>
        </p:nvSpPr>
        <p:spPr bwMode="auto">
          <a:xfrm>
            <a:off x="6981824" y="2066920"/>
            <a:ext cx="4314825" cy="353486"/>
          </a:xfrm>
          <a:prstGeom prst="rect">
            <a:avLst/>
          </a:prstGeom>
          <a:gradFill>
            <a:gsLst>
              <a:gs pos="0">
                <a:srgbClr val="FFEFD1"/>
              </a:gs>
              <a:gs pos="64999">
                <a:srgbClr val="F0EBD5"/>
              </a:gs>
              <a:gs pos="100000">
                <a:srgbClr val="D1C39F"/>
              </a:gs>
            </a:gsLst>
            <a:lin ang="4200000" scaled="0"/>
          </a:gradFill>
          <a:ln w="12700">
            <a:solidFill>
              <a:srgbClr val="000000"/>
            </a:solidFill>
            <a:miter lim="800000"/>
            <a:headEnd/>
            <a:tailEnd/>
          </a:ln>
          <a:effectLst>
            <a:outerShdw blurRad="127000" dir="3660000" sx="101000" sy="101000" algn="tl" rotWithShape="0">
              <a:schemeClr val="bg2">
                <a:lumMod val="50000"/>
                <a:alpha val="65000"/>
              </a:schemeClr>
            </a:outerShdw>
          </a:effectLst>
        </p:spPr>
        <p:txBody>
          <a:bodyPr wrap="square" lIns="0" tIns="36000" rIns="0" bIns="36000">
            <a:spAutoFit/>
          </a:bodyPr>
          <a:lstStyle/>
          <a:p>
            <a:pPr algn="ctr" defTabSz="720725" eaLnBrk="0" hangingPunct="0">
              <a:lnSpc>
                <a:spcPct val="110000"/>
              </a:lnSpc>
              <a:buClr>
                <a:srgbClr val="FF0000"/>
              </a:buClr>
              <a:buSzPct val="100000"/>
              <a:tabLst>
                <a:tab pos="571500" algn="l"/>
                <a:tab pos="1855788" algn="l"/>
              </a:tabLst>
              <a:defRPr/>
            </a:pPr>
            <a:r>
              <a:rPr lang="en-US" sz="1800" i="1" dirty="0"/>
              <a:t>get a description of a program</a:t>
            </a:r>
          </a:p>
        </p:txBody>
      </p:sp>
      <p:sp>
        <p:nvSpPr>
          <p:cNvPr id="11" name="Text Box 6"/>
          <p:cNvSpPr txBox="1">
            <a:spLocks noChangeArrowheads="1"/>
          </p:cNvSpPr>
          <p:nvPr/>
        </p:nvSpPr>
        <p:spPr bwMode="auto">
          <a:xfrm>
            <a:off x="6981824" y="2690809"/>
            <a:ext cx="4319587" cy="353486"/>
          </a:xfrm>
          <a:prstGeom prst="rect">
            <a:avLst/>
          </a:prstGeom>
          <a:gradFill>
            <a:gsLst>
              <a:gs pos="0">
                <a:srgbClr val="FFEFD1"/>
              </a:gs>
              <a:gs pos="64999">
                <a:srgbClr val="F0EBD5"/>
              </a:gs>
              <a:gs pos="100000">
                <a:srgbClr val="D1C39F"/>
              </a:gs>
            </a:gsLst>
            <a:lin ang="4200000" scaled="0"/>
          </a:gradFill>
          <a:ln w="12700">
            <a:solidFill>
              <a:srgbClr val="000000"/>
            </a:solidFill>
            <a:miter lim="800000"/>
            <a:headEnd/>
            <a:tailEnd/>
          </a:ln>
          <a:effectLst>
            <a:outerShdw blurRad="127000" dir="3660000" sx="101000" sy="101000" algn="tl" rotWithShape="0">
              <a:schemeClr val="bg2">
                <a:lumMod val="50000"/>
                <a:alpha val="65000"/>
              </a:schemeClr>
            </a:outerShdw>
          </a:effectLst>
        </p:spPr>
        <p:txBody>
          <a:bodyPr wrap="square" lIns="0" tIns="36000" rIns="0" bIns="36000">
            <a:spAutoFit/>
          </a:bodyPr>
          <a:lstStyle/>
          <a:p>
            <a:pPr algn="ctr" defTabSz="720725" eaLnBrk="0" hangingPunct="0">
              <a:lnSpc>
                <a:spcPct val="110000"/>
              </a:lnSpc>
              <a:buClr>
                <a:srgbClr val="FF0000"/>
              </a:buClr>
              <a:buSzPct val="100000"/>
              <a:tabLst>
                <a:tab pos="571500" algn="l"/>
                <a:tab pos="1855788" algn="l"/>
              </a:tabLst>
              <a:defRPr/>
            </a:pPr>
            <a:r>
              <a:rPr lang="en-US" sz="1800" i="1" dirty="0"/>
              <a:t>locate a command using a keyword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Using </a:t>
            </a:r>
            <a:r>
              <a:rPr lang="en-GB" b="1" dirty="0">
                <a:solidFill>
                  <a:srgbClr val="0000C8"/>
                </a:solidFill>
              </a:rPr>
              <a:t>info</a:t>
            </a:r>
            <a:r>
              <a:rPr lang="en-GB" dirty="0"/>
              <a:t> pages</a:t>
            </a:r>
          </a:p>
          <a:p>
            <a:pPr lvl="1"/>
            <a:r>
              <a:rPr lang="en-GB" dirty="0"/>
              <a:t>Manual pages are the traditional UNIX documentation</a:t>
            </a:r>
          </a:p>
          <a:p>
            <a:pPr lvl="1"/>
            <a:r>
              <a:rPr lang="en-GB" dirty="0"/>
              <a:t>The info command is the GNU documentation</a:t>
            </a:r>
          </a:p>
          <a:p>
            <a:pPr lvl="1"/>
            <a:r>
              <a:rPr lang="en-GB" dirty="0"/>
              <a:t>Most commands have both!</a:t>
            </a:r>
          </a:p>
          <a:p>
            <a:pPr marL="457200" lvl="1" indent="0">
              <a:buNone/>
            </a:pPr>
            <a:endParaRPr lang="en-GB" dirty="0"/>
          </a:p>
          <a:p>
            <a:pPr marL="457200" lvl="1" indent="0">
              <a:buNone/>
            </a:pPr>
            <a:endParaRPr lang="en-GB" dirty="0"/>
          </a:p>
          <a:p>
            <a:r>
              <a:rPr lang="en-GB" dirty="0"/>
              <a:t>On-line collection of various documents</a:t>
            </a:r>
          </a:p>
          <a:p>
            <a:pPr lvl="1"/>
            <a:r>
              <a:rPr lang="en-GB" dirty="0"/>
              <a:t>HOWTO and FAQs</a:t>
            </a:r>
          </a:p>
          <a:p>
            <a:pPr lvl="1"/>
            <a:r>
              <a:rPr lang="en-GB" dirty="0"/>
              <a:t>Program documentation under </a:t>
            </a:r>
            <a:r>
              <a:rPr lang="en-GB" b="1" dirty="0">
                <a:solidFill>
                  <a:srgbClr val="0000C8"/>
                </a:solidFill>
              </a:rPr>
              <a:t>/usr/share/doc</a:t>
            </a:r>
          </a:p>
          <a:p>
            <a:pPr lvl="1"/>
            <a:r>
              <a:rPr lang="en-GB" dirty="0"/>
              <a:t>The Linux Documentation Project: </a:t>
            </a:r>
            <a:r>
              <a:rPr lang="en-GB" b="1" dirty="0">
                <a:solidFill>
                  <a:srgbClr val="0000C8"/>
                </a:solidFill>
              </a:rPr>
              <a:t>http://www.tldp.org</a:t>
            </a:r>
          </a:p>
        </p:txBody>
      </p:sp>
      <p:sp>
        <p:nvSpPr>
          <p:cNvPr id="3" name="Title 2"/>
          <p:cNvSpPr>
            <a:spLocks noGrp="1"/>
          </p:cNvSpPr>
          <p:nvPr>
            <p:ph type="title"/>
          </p:nvPr>
        </p:nvSpPr>
        <p:spPr/>
        <p:txBody>
          <a:bodyPr/>
          <a:lstStyle/>
          <a:p>
            <a:r>
              <a:rPr lang="en-GB" dirty="0"/>
              <a:t>More online documentation</a:t>
            </a:r>
          </a:p>
        </p:txBody>
      </p:sp>
      <p:sp>
        <p:nvSpPr>
          <p:cNvPr id="4" name="Rectangle 5"/>
          <p:cNvSpPr>
            <a:spLocks noChangeArrowheads="1"/>
          </p:cNvSpPr>
          <p:nvPr/>
        </p:nvSpPr>
        <p:spPr bwMode="auto">
          <a:xfrm>
            <a:off x="886751" y="3109912"/>
            <a:ext cx="10438473" cy="1177758"/>
          </a:xfrm>
          <a:prstGeom prst="rect">
            <a:avLst/>
          </a:prstGeom>
          <a:solidFill>
            <a:schemeClr val="tx2">
              <a:lumMod val="20000"/>
              <a:lumOff val="80000"/>
            </a:schemeClr>
          </a:solidFill>
          <a:ln w="12700" algn="ctr">
            <a:solidFill>
              <a:srgbClr val="000000"/>
            </a:solidFill>
            <a:miter lim="800000"/>
            <a:headEnd/>
            <a:tailEnd/>
          </a:ln>
          <a:effectLst>
            <a:outerShdw dist="107763" dir="2700000" algn="ctr" rotWithShape="0">
              <a:schemeClr val="bg2"/>
            </a:outerShdw>
          </a:effectLst>
        </p:spPr>
        <p:txBody>
          <a:bodyPr wrap="square" lIns="95250" tIns="91440" rIns="95250" bIns="50800">
            <a:spAutoFit/>
          </a:bodyPr>
          <a:lstStyle/>
          <a:p>
            <a:pPr defTabSz="720725">
              <a:lnSpc>
                <a:spcPct val="80000"/>
              </a:lnSpc>
              <a:buClr>
                <a:srgbClr val="000066"/>
              </a:buClr>
              <a:buSzPct val="100000"/>
              <a:tabLst>
                <a:tab pos="1431925" algn="l"/>
                <a:tab pos="3489325" algn="l"/>
                <a:tab pos="7050088" algn="r"/>
              </a:tabLst>
              <a:defRPr/>
            </a:pPr>
            <a:r>
              <a:rPr lang="en-GB" sz="2400" dirty="0">
                <a:latin typeface="Courier New" pitchFamily="49" charset="0"/>
              </a:rPr>
              <a:t>$ </a:t>
            </a:r>
            <a:r>
              <a:rPr lang="en-GB" sz="2400" b="1" dirty="0">
                <a:latin typeface="Courier New" pitchFamily="49" charset="0"/>
              </a:rPr>
              <a:t>info who</a:t>
            </a:r>
          </a:p>
          <a:p>
            <a:pPr defTabSz="720725">
              <a:lnSpc>
                <a:spcPct val="80000"/>
              </a:lnSpc>
              <a:buClr>
                <a:srgbClr val="000066"/>
              </a:buClr>
              <a:buSzPct val="100000"/>
              <a:tabLst>
                <a:tab pos="1431925" algn="l"/>
                <a:tab pos="3489325" algn="l"/>
                <a:tab pos="7050088" algn="r"/>
              </a:tabLst>
              <a:defRPr/>
            </a:pPr>
            <a:r>
              <a:rPr lang="en-GB" sz="2000" dirty="0">
                <a:latin typeface="Courier New" pitchFamily="49" charset="0"/>
              </a:rPr>
              <a:t>...</a:t>
            </a:r>
          </a:p>
          <a:p>
            <a:pPr defTabSz="720725">
              <a:lnSpc>
                <a:spcPct val="80000"/>
              </a:lnSpc>
              <a:buClr>
                <a:srgbClr val="000066"/>
              </a:buClr>
              <a:buSzPct val="100000"/>
              <a:tabLst>
                <a:tab pos="1431925" algn="l"/>
                <a:tab pos="3489325" algn="l"/>
                <a:tab pos="7050088" algn="r"/>
              </a:tabLst>
              <a:defRPr/>
            </a:pPr>
            <a:r>
              <a:rPr lang="en-GB" sz="2000" dirty="0">
                <a:latin typeface="Courier New" pitchFamily="49" charset="0"/>
              </a:rPr>
              <a:t>'who': Print who is currently logged in</a:t>
            </a:r>
          </a:p>
          <a:p>
            <a:pPr defTabSz="720725">
              <a:lnSpc>
                <a:spcPct val="80000"/>
              </a:lnSpc>
              <a:buClr>
                <a:srgbClr val="000066"/>
              </a:buClr>
              <a:buSzPct val="100000"/>
              <a:tabLst>
                <a:tab pos="1431925" algn="l"/>
                <a:tab pos="3489325" algn="l"/>
                <a:tab pos="7050088" algn="r"/>
              </a:tabLst>
              <a:defRPr/>
            </a:pPr>
            <a:r>
              <a:rPr lang="en-GB" sz="2000" dirty="0">
                <a:latin typeface="Courier New" pitchFamily="49" charset="0"/>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body" sz="quarter" idx="15"/>
          </p:nvPr>
        </p:nvSpPr>
        <p:spPr/>
        <p:txBody>
          <a:bodyPr/>
          <a:lstStyle/>
          <a:p>
            <a:r>
              <a:rPr lang="en-US" dirty="0"/>
              <a:t>Shells are mainly to provide command line interpretation</a:t>
            </a:r>
          </a:p>
          <a:p>
            <a:r>
              <a:rPr lang="en-GB" dirty="0"/>
              <a:t>Command lines layout is: command options arguments</a:t>
            </a:r>
            <a:endParaRPr lang="en-US" dirty="0"/>
          </a:p>
          <a:p>
            <a:pPr lvl="1"/>
            <a:r>
              <a:rPr lang="en-GB" dirty="0"/>
              <a:t>All items on the command line are case sensitive</a:t>
            </a:r>
            <a:r>
              <a:rPr lang="en-US" dirty="0"/>
              <a:t> </a:t>
            </a:r>
          </a:p>
          <a:p>
            <a:r>
              <a:rPr lang="en-GB" dirty="0"/>
              <a:t>Using simple commands</a:t>
            </a:r>
          </a:p>
          <a:p>
            <a:pPr lvl="1"/>
            <a:r>
              <a:rPr lang="en-GB" dirty="0"/>
              <a:t>To interrogate the system and read text files</a:t>
            </a:r>
          </a:p>
          <a:p>
            <a:r>
              <a:rPr lang="en-GB" dirty="0"/>
              <a:t>Use the man and info commands to access online help</a:t>
            </a:r>
          </a:p>
          <a:p>
            <a:pPr lvl="1"/>
            <a:r>
              <a:rPr lang="en-GB" dirty="0"/>
              <a:t>Identify and use vendor-specific information</a:t>
            </a:r>
            <a:endParaRPr lang="en-US" dirty="0"/>
          </a:p>
        </p:txBody>
      </p:sp>
      <p:sp>
        <p:nvSpPr>
          <p:cNvPr id="19458" name="Rectangle 2"/>
          <p:cNvSpPr>
            <a:spLocks noGrp="1" noChangeArrowheads="1"/>
          </p:cNvSpPr>
          <p:nvPr>
            <p:ph type="title"/>
          </p:nvPr>
        </p:nvSpPr>
        <p:spPr/>
        <p:txBody>
          <a:bodyPr/>
          <a:lstStyle/>
          <a:p>
            <a:r>
              <a:rPr lang="en-GB"/>
              <a:t>Summary</a:t>
            </a:r>
          </a:p>
        </p:txBody>
      </p:sp>
      <p:grpSp>
        <p:nvGrpSpPr>
          <p:cNvPr id="2" name="Group 13"/>
          <p:cNvGrpSpPr/>
          <p:nvPr/>
        </p:nvGrpSpPr>
        <p:grpSpPr>
          <a:xfrm>
            <a:off x="10616364" y="4974965"/>
            <a:ext cx="1004136" cy="1041195"/>
            <a:chOff x="4831556" y="5521337"/>
            <a:chExt cx="1066114" cy="1041195"/>
          </a:xfrm>
        </p:grpSpPr>
        <p:pic>
          <p:nvPicPr>
            <p:cNvPr id="6" name="Picture 5"/>
            <p:cNvPicPr>
              <a:picLocks noChangeAspect="1" noChangeArrowheads="1"/>
            </p:cNvPicPr>
            <p:nvPr/>
          </p:nvPicPr>
          <p:blipFill>
            <a:blip r:embed="rId3" cstate="print"/>
            <a:srcRect/>
            <a:stretch>
              <a:fillRect/>
            </a:stretch>
          </p:blipFill>
          <p:spPr bwMode="auto">
            <a:xfrm>
              <a:off x="4831556" y="5521337"/>
              <a:ext cx="1066114" cy="1041195"/>
            </a:xfrm>
            <a:prstGeom prst="rect">
              <a:avLst/>
            </a:prstGeom>
            <a:noFill/>
            <a:ln w="9525">
              <a:noFill/>
              <a:round/>
              <a:headEnd/>
              <a:tailEnd/>
            </a:ln>
          </p:spPr>
        </p:pic>
        <p:sp>
          <p:nvSpPr>
            <p:cNvPr id="7" name="TextBox 6"/>
            <p:cNvSpPr txBox="1"/>
            <p:nvPr/>
          </p:nvSpPr>
          <p:spPr>
            <a:xfrm>
              <a:off x="5158854" y="5977719"/>
              <a:ext cx="368489" cy="409433"/>
            </a:xfrm>
            <a:prstGeom prst="rect">
              <a:avLst/>
            </a:prstGeom>
            <a:noFill/>
          </p:spPr>
          <p:txBody>
            <a:bodyPr wrap="square" lIns="0" tIns="0" rIns="0" bIns="0" rtlCol="0" anchor="ctr" anchorCtr="1">
              <a:noAutofit/>
            </a:bodyPr>
            <a:lstStyle/>
            <a:p>
              <a:pPr marL="288925" lvl="0" indent="-288925" eaLnBrk="0" hangingPunct="0">
                <a:lnSpc>
                  <a:spcPct val="120000"/>
                </a:lnSpc>
                <a:spcBef>
                  <a:spcPct val="60000"/>
                </a:spcBef>
                <a:buClr>
                  <a:srgbClr val="AAAAAA"/>
                </a:buClr>
              </a:pPr>
              <a:r>
                <a:rPr lang="en-GB" sz="2000" b="1" kern="0" dirty="0">
                  <a:solidFill>
                    <a:srgbClr val="005AA9"/>
                  </a:solidFill>
                  <a:latin typeface="Verdana" pitchFamily="34" charset="0"/>
                  <a:ea typeface="Verdana" pitchFamily="34" charset="0"/>
                  <a:cs typeface="Verdana" pitchFamily="34" charset="0"/>
                </a:rPr>
                <a:t>∑</a:t>
              </a:r>
              <a:endParaRPr lang="en-GB" sz="900" dirty="0">
                <a:solidFill>
                  <a:srgbClr val="005AA9"/>
                </a:solidFill>
              </a:endParaRPr>
            </a:p>
          </p:txBody>
        </p:sp>
      </p:gr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987732"/>
            <a:ext cx="10364400" cy="1821530"/>
          </a:xfrm>
        </p:spPr>
        <p:txBody>
          <a:bodyPr/>
          <a:lstStyle/>
          <a:p>
            <a:r>
              <a:rPr lang="en-GB" dirty="0"/>
              <a:t>Thank you</a:t>
            </a:r>
          </a:p>
        </p:txBody>
      </p:sp>
      <p:sp>
        <p:nvSpPr>
          <p:cNvPr id="3" name="Subtitle 2"/>
          <p:cNvSpPr>
            <a:spLocks noGrp="1"/>
          </p:cNvSpPr>
          <p:nvPr>
            <p:ph type="subTitle" idx="1"/>
          </p:nvPr>
        </p:nvSpPr>
        <p:spPr>
          <a:xfrm>
            <a:off x="914400" y="3129367"/>
            <a:ext cx="10364400" cy="439200"/>
          </a:xfrm>
        </p:spPr>
        <p:txBody>
          <a:bodyPr/>
          <a:lstStyle/>
          <a:p>
            <a:pPr lvl="0"/>
            <a:r>
              <a:rPr lang="en-GB" dirty="0"/>
              <a:t>QA hopes you enjoyed your course, </a:t>
            </a:r>
          </a:p>
          <a:p>
            <a:pPr lvl="0"/>
            <a:r>
              <a:rPr lang="en-GB" dirty="0"/>
              <a:t>as much as we enjoyed teaching you.</a:t>
            </a:r>
          </a:p>
        </p:txBody>
      </p:sp>
    </p:spTree>
    <p:extLst>
      <p:ext uri="{BB962C8B-B14F-4D97-AF65-F5344CB8AC3E}">
        <p14:creationId xmlns:p14="http://schemas.microsoft.com/office/powerpoint/2010/main" val="4012029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p:txBody>
          <a:bodyPr/>
          <a:lstStyle/>
          <a:p>
            <a:pPr>
              <a:buNone/>
            </a:pPr>
            <a:endParaRPr lang="en-GB" dirty="0"/>
          </a:p>
        </p:txBody>
      </p:sp>
      <p:sp>
        <p:nvSpPr>
          <p:cNvPr id="18434" name="Rectangle 2"/>
          <p:cNvSpPr>
            <a:spLocks noGrp="1" noChangeArrowheads="1"/>
          </p:cNvSpPr>
          <p:nvPr>
            <p:ph type="title"/>
          </p:nvPr>
        </p:nvSpPr>
        <p:spPr/>
        <p:txBody>
          <a:bodyPr/>
          <a:lstStyle/>
          <a:p>
            <a:r>
              <a:rPr lang="en-GB"/>
              <a:t>Glossary (1)</a:t>
            </a:r>
            <a:endParaRPr lang="en-GB" dirty="0"/>
          </a:p>
        </p:txBody>
      </p:sp>
      <p:graphicFrame>
        <p:nvGraphicFramePr>
          <p:cNvPr id="19512" name="Group 56"/>
          <p:cNvGraphicFramePr>
            <a:graphicFrameLocks noGrp="1"/>
          </p:cNvGraphicFramePr>
          <p:nvPr>
            <p:ph idx="4294967295"/>
          </p:nvPr>
        </p:nvGraphicFramePr>
        <p:xfrm>
          <a:off x="523875" y="1490663"/>
          <a:ext cx="10801350" cy="3629538"/>
        </p:xfrm>
        <a:graphic>
          <a:graphicData uri="http://schemas.openxmlformats.org/drawingml/2006/table">
            <a:tbl>
              <a:tblPr/>
              <a:tblGrid>
                <a:gridCol w="2337932">
                  <a:extLst>
                    <a:ext uri="{9D8B030D-6E8A-4147-A177-3AD203B41FA5}">
                      <a16:colId xmlns:a16="http://schemas.microsoft.com/office/drawing/2014/main" val="20000"/>
                    </a:ext>
                  </a:extLst>
                </a:gridCol>
                <a:gridCol w="8463418">
                  <a:extLst>
                    <a:ext uri="{9D8B030D-6E8A-4147-A177-3AD203B41FA5}">
                      <a16:colId xmlns:a16="http://schemas.microsoft.com/office/drawing/2014/main" val="20001"/>
                    </a:ext>
                  </a:extLst>
                </a:gridCol>
              </a:tblGrid>
              <a:tr h="119063">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800" b="1" i="0" u="none" strike="noStrike" cap="none" normalizeH="0" baseline="0" dirty="0">
                          <a:ln>
                            <a:noFill/>
                          </a:ln>
                          <a:solidFill>
                            <a:srgbClr val="134183"/>
                          </a:solidFill>
                          <a:effectLst/>
                          <a:latin typeface="Arial" charset="0"/>
                        </a:rPr>
                        <a:t>entity</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ED5EA"/>
                    </a:solid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800" b="1" i="0" u="none" strike="noStrike" cap="none" normalizeH="0" baseline="0" dirty="0">
                          <a:ln>
                            <a:noFill/>
                          </a:ln>
                          <a:solidFill>
                            <a:srgbClr val="134183"/>
                          </a:solidFill>
                          <a:effectLst/>
                          <a:latin typeface="Arial" charset="0"/>
                        </a:rPr>
                        <a:t>meaning</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ED5EA"/>
                    </a:solidFill>
                  </a:tcPr>
                </a:tc>
                <a:extLst>
                  <a:ext uri="{0D108BD9-81ED-4DB2-BD59-A6C34878D82A}">
                    <a16:rowId xmlns:a16="http://schemas.microsoft.com/office/drawing/2014/main" val="10000"/>
                  </a:ext>
                </a:extLst>
              </a:tr>
              <a:tr h="0">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a:ln>
                            <a:noFill/>
                          </a:ln>
                          <a:solidFill>
                            <a:srgbClr val="0000C8"/>
                          </a:solidFill>
                          <a:effectLst/>
                          <a:latin typeface="Arial" charset="0"/>
                        </a:rPr>
                        <a:t>/etc/passwd(5)</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a:ln>
                            <a:noFill/>
                          </a:ln>
                          <a:solidFill>
                            <a:srgbClr val="134183"/>
                          </a:solidFill>
                          <a:effectLst/>
                          <a:latin typeface="Arial" charset="0"/>
                        </a:rPr>
                        <a:t>user account information (text)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dirty="0">
                          <a:ln>
                            <a:noFill/>
                          </a:ln>
                          <a:solidFill>
                            <a:srgbClr val="0000C8"/>
                          </a:solidFill>
                          <a:effectLst/>
                          <a:latin typeface="Arial" charset="0"/>
                        </a:rPr>
                        <a:t>/etc/shadow(5)</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a:ln>
                            <a:noFill/>
                          </a:ln>
                          <a:solidFill>
                            <a:srgbClr val="134183"/>
                          </a:solidFill>
                          <a:effectLst/>
                          <a:latin typeface="Arial" charset="0"/>
                        </a:rPr>
                        <a:t>user encrypted passwords (text)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a:ln>
                            <a:noFill/>
                          </a:ln>
                          <a:solidFill>
                            <a:srgbClr val="0000C8"/>
                          </a:solidFill>
                          <a:effectLst/>
                          <a:latin typeface="Arial" charset="0"/>
                        </a:rPr>
                        <a:t>cal(1)</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a:ln>
                            <a:noFill/>
                          </a:ln>
                          <a:solidFill>
                            <a:srgbClr val="134183"/>
                          </a:solidFill>
                          <a:effectLst/>
                          <a:latin typeface="Arial" charset="0"/>
                        </a:rPr>
                        <a:t>display a calendar; </a:t>
                      </a:r>
                      <a:r>
                        <a:rPr kumimoji="0" lang="en-US" sz="1400" b="1" i="0" u="none" strike="noStrike" cap="none" normalizeH="0" baseline="0">
                          <a:ln>
                            <a:noFill/>
                          </a:ln>
                          <a:solidFill>
                            <a:srgbClr val="134183"/>
                          </a:solidFill>
                          <a:effectLst/>
                          <a:latin typeface="Arial" charset="0"/>
                        </a:rPr>
                        <a:t>cal 5 2012</a:t>
                      </a:r>
                      <a:r>
                        <a:rPr kumimoji="0" lang="en-US" sz="1400" b="0" i="0" u="none" strike="noStrike" cap="none" normalizeH="0" baseline="0">
                          <a:ln>
                            <a:noFill/>
                          </a:ln>
                          <a:solidFill>
                            <a:srgbClr val="134183"/>
                          </a:solidFill>
                          <a:effectLst/>
                          <a:latin typeface="Arial" charset="0"/>
                        </a:rPr>
                        <a:t> – display May 2012</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0">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a:ln>
                            <a:noFill/>
                          </a:ln>
                          <a:solidFill>
                            <a:srgbClr val="0000C8"/>
                          </a:solidFill>
                          <a:effectLst/>
                          <a:latin typeface="Arial" charset="0"/>
                        </a:rPr>
                        <a:t>ps(1)</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a:ln>
                            <a:noFill/>
                          </a:ln>
                          <a:solidFill>
                            <a:srgbClr val="134183"/>
                          </a:solidFill>
                          <a:effectLst/>
                          <a:latin typeface="Arial" charset="0"/>
                        </a:rPr>
                        <a:t>show processes</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0">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a:ln>
                            <a:noFill/>
                          </a:ln>
                          <a:solidFill>
                            <a:srgbClr val="0000C8"/>
                          </a:solidFill>
                          <a:effectLst/>
                          <a:latin typeface="Arial" charset="0"/>
                        </a:rPr>
                        <a:t>date(1)</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a:ln>
                            <a:noFill/>
                          </a:ln>
                          <a:solidFill>
                            <a:srgbClr val="134183"/>
                          </a:solidFill>
                          <a:effectLst/>
                          <a:latin typeface="Arial" charset="0"/>
                        </a:rPr>
                        <a:t>display current date, time, day of week and timezone</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0">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a:ln>
                            <a:noFill/>
                          </a:ln>
                          <a:solidFill>
                            <a:srgbClr val="0000C8"/>
                          </a:solidFill>
                          <a:effectLst/>
                          <a:latin typeface="Arial" charset="0"/>
                        </a:rPr>
                        <a:t>who(1)</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dirty="0">
                          <a:ln>
                            <a:noFill/>
                          </a:ln>
                          <a:solidFill>
                            <a:srgbClr val="134183"/>
                          </a:solidFill>
                          <a:effectLst/>
                          <a:latin typeface="Arial" charset="0"/>
                        </a:rPr>
                        <a:t>list users currently logged on</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0">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a:ln>
                            <a:noFill/>
                          </a:ln>
                          <a:solidFill>
                            <a:srgbClr val="0000C8"/>
                          </a:solidFill>
                          <a:effectLst/>
                          <a:latin typeface="Arial" charset="0"/>
                        </a:rPr>
                        <a:t>uname(1)</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a:ln>
                            <a:noFill/>
                          </a:ln>
                          <a:solidFill>
                            <a:srgbClr val="134183"/>
                          </a:solidFill>
                          <a:effectLst/>
                          <a:latin typeface="Arial" charset="0"/>
                        </a:rPr>
                        <a:t>show hardware level and operating system version</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0">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a:ln>
                            <a:noFill/>
                          </a:ln>
                          <a:solidFill>
                            <a:srgbClr val="0000C8"/>
                          </a:solidFill>
                          <a:effectLst/>
                          <a:latin typeface="Arial" charset="0"/>
                        </a:rPr>
                        <a:t>df(1)</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a:ln>
                            <a:noFill/>
                          </a:ln>
                          <a:solidFill>
                            <a:srgbClr val="134183"/>
                          </a:solidFill>
                          <a:effectLst/>
                          <a:latin typeface="Arial" charset="0"/>
                        </a:rPr>
                        <a:t>show layout and utilisation of filesystems</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0">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a:ln>
                            <a:noFill/>
                          </a:ln>
                          <a:solidFill>
                            <a:srgbClr val="0000C8"/>
                          </a:solidFill>
                          <a:effectLst/>
                          <a:latin typeface="Arial" charset="0"/>
                        </a:rPr>
                        <a:t>man(1)</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a:ln>
                            <a:noFill/>
                          </a:ln>
                          <a:solidFill>
                            <a:srgbClr val="134183"/>
                          </a:solidFill>
                          <a:effectLst/>
                          <a:latin typeface="Arial" charset="0"/>
                        </a:rPr>
                        <a:t>display online help; </a:t>
                      </a:r>
                      <a:r>
                        <a:rPr kumimoji="0" lang="en-US" sz="1400" b="1" i="0" u="none" strike="noStrike" cap="none" normalizeH="0" baseline="0">
                          <a:ln>
                            <a:noFill/>
                          </a:ln>
                          <a:solidFill>
                            <a:srgbClr val="134183"/>
                          </a:solidFill>
                          <a:effectLst/>
                          <a:latin typeface="Arial" charset="0"/>
                        </a:rPr>
                        <a:t>man –k word</a:t>
                      </a:r>
                      <a:r>
                        <a:rPr kumimoji="0" lang="en-US" sz="1400" b="0" i="0" u="none" strike="noStrike" cap="none" normalizeH="0" baseline="0">
                          <a:ln>
                            <a:noFill/>
                          </a:ln>
                          <a:solidFill>
                            <a:srgbClr val="134183"/>
                          </a:solidFill>
                          <a:effectLst/>
                          <a:latin typeface="Arial" charset="0"/>
                        </a:rPr>
                        <a:t> – search for commands relating to ‘word’</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0">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a:ln>
                            <a:noFill/>
                          </a:ln>
                          <a:solidFill>
                            <a:srgbClr val="0000C8"/>
                          </a:solidFill>
                          <a:effectLst/>
                          <a:latin typeface="Arial" charset="0"/>
                        </a:rPr>
                        <a:t>echo(1)</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dirty="0">
                          <a:ln>
                            <a:noFill/>
                          </a:ln>
                          <a:solidFill>
                            <a:srgbClr val="134183"/>
                          </a:solidFill>
                          <a:effectLst/>
                          <a:latin typeface="Arial" charset="0"/>
                        </a:rPr>
                        <a:t>print on the screen all argument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5"/>
          </p:nvPr>
        </p:nvSpPr>
        <p:spPr/>
        <p:txBody>
          <a:bodyPr/>
          <a:lstStyle/>
          <a:p>
            <a:endParaRPr lang="en-GB"/>
          </a:p>
        </p:txBody>
      </p:sp>
      <p:sp>
        <p:nvSpPr>
          <p:cNvPr id="19458" name="Rectangle 2"/>
          <p:cNvSpPr>
            <a:spLocks noGrp="1" noChangeArrowheads="1"/>
          </p:cNvSpPr>
          <p:nvPr>
            <p:ph type="title"/>
          </p:nvPr>
        </p:nvSpPr>
        <p:spPr/>
        <p:txBody>
          <a:bodyPr>
            <a:normAutofit/>
          </a:bodyPr>
          <a:lstStyle/>
          <a:p>
            <a:r>
              <a:rPr lang="en-GB"/>
              <a:t>Glossary (2)</a:t>
            </a:r>
            <a:endParaRPr lang="en-GB" dirty="0"/>
          </a:p>
        </p:txBody>
      </p:sp>
      <p:graphicFrame>
        <p:nvGraphicFramePr>
          <p:cNvPr id="20541" name="Group 61"/>
          <p:cNvGraphicFramePr>
            <a:graphicFrameLocks noGrp="1"/>
          </p:cNvGraphicFramePr>
          <p:nvPr>
            <p:ph idx="4294967295"/>
          </p:nvPr>
        </p:nvGraphicFramePr>
        <p:xfrm>
          <a:off x="523876" y="1468438"/>
          <a:ext cx="10801350" cy="4277366"/>
        </p:xfrm>
        <a:graphic>
          <a:graphicData uri="http://schemas.openxmlformats.org/drawingml/2006/table">
            <a:tbl>
              <a:tblPr/>
              <a:tblGrid>
                <a:gridCol w="2337932">
                  <a:extLst>
                    <a:ext uri="{9D8B030D-6E8A-4147-A177-3AD203B41FA5}">
                      <a16:colId xmlns:a16="http://schemas.microsoft.com/office/drawing/2014/main" val="20000"/>
                    </a:ext>
                  </a:extLst>
                </a:gridCol>
                <a:gridCol w="8463418">
                  <a:extLst>
                    <a:ext uri="{9D8B030D-6E8A-4147-A177-3AD203B41FA5}">
                      <a16:colId xmlns:a16="http://schemas.microsoft.com/office/drawing/2014/main" val="20001"/>
                    </a:ext>
                  </a:extLst>
                </a:gridCol>
              </a:tblGrid>
              <a:tr h="119063">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800" b="1" i="0" u="none" strike="noStrike" cap="none" normalizeH="0" baseline="0" dirty="0">
                          <a:ln>
                            <a:noFill/>
                          </a:ln>
                          <a:solidFill>
                            <a:srgbClr val="134183"/>
                          </a:solidFill>
                          <a:effectLst/>
                          <a:latin typeface="Arial" charset="0"/>
                        </a:rPr>
                        <a:t>entity</a:t>
                      </a:r>
                    </a:p>
                  </a:txBody>
                  <a:tcPr marL="123028" marR="123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ED5EA"/>
                    </a:solid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800" b="1" i="0" u="none" strike="noStrike" cap="none" normalizeH="0" baseline="0" dirty="0">
                          <a:ln>
                            <a:noFill/>
                          </a:ln>
                          <a:solidFill>
                            <a:srgbClr val="134183"/>
                          </a:solidFill>
                          <a:effectLst/>
                          <a:latin typeface="Arial" charset="0"/>
                        </a:rPr>
                        <a:t>meaning</a:t>
                      </a:r>
                    </a:p>
                  </a:txBody>
                  <a:tcPr marL="123028" marR="1230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ED5EA"/>
                    </a:solidFill>
                  </a:tcPr>
                </a:tc>
                <a:extLst>
                  <a:ext uri="{0D108BD9-81ED-4DB2-BD59-A6C34878D82A}">
                    <a16:rowId xmlns:a16="http://schemas.microsoft.com/office/drawing/2014/main" val="10000"/>
                  </a:ext>
                </a:extLst>
              </a:tr>
              <a:tr h="0">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a:ln>
                            <a:noFill/>
                          </a:ln>
                          <a:solidFill>
                            <a:srgbClr val="0000C8"/>
                          </a:solidFill>
                          <a:effectLst/>
                          <a:latin typeface="Arial" charset="0"/>
                        </a:rPr>
                        <a:t>cat(1)</a:t>
                      </a:r>
                    </a:p>
                  </a:txBody>
                  <a:tcPr marL="123028" marR="123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a:ln>
                            <a:noFill/>
                          </a:ln>
                          <a:solidFill>
                            <a:srgbClr val="134183"/>
                          </a:solidFill>
                          <a:effectLst/>
                          <a:latin typeface="Arial" charset="0"/>
                        </a:rPr>
                        <a:t>display on the screen (standard output) content of text file(s)</a:t>
                      </a:r>
                    </a:p>
                  </a:txBody>
                  <a:tcPr marL="123028" marR="1230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dirty="0">
                          <a:ln>
                            <a:noFill/>
                          </a:ln>
                          <a:solidFill>
                            <a:srgbClr val="0000C8"/>
                          </a:solidFill>
                          <a:effectLst/>
                          <a:latin typeface="Arial" charset="0"/>
                        </a:rPr>
                        <a:t>more(1)</a:t>
                      </a:r>
                      <a:r>
                        <a:rPr kumimoji="0" lang="en-US" sz="1400" b="1" i="0" u="none" strike="noStrike" cap="none" normalizeH="0" baseline="0" dirty="0">
                          <a:ln>
                            <a:noFill/>
                          </a:ln>
                          <a:solidFill>
                            <a:srgbClr val="134183"/>
                          </a:solidFill>
                          <a:effectLst/>
                          <a:latin typeface="Arial" charset="0"/>
                        </a:rPr>
                        <a:t> , </a:t>
                      </a:r>
                      <a:r>
                        <a:rPr kumimoji="0" lang="en-US" sz="1400" b="0" i="0" u="none" strike="noStrike" cap="none" normalizeH="0" baseline="0" dirty="0">
                          <a:ln>
                            <a:noFill/>
                          </a:ln>
                          <a:solidFill>
                            <a:srgbClr val="0000C8"/>
                          </a:solidFill>
                          <a:effectLst/>
                          <a:latin typeface="Arial" charset="0"/>
                        </a:rPr>
                        <a:t>less(1)</a:t>
                      </a:r>
                    </a:p>
                  </a:txBody>
                  <a:tcPr marL="123028" marR="123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a:ln>
                            <a:noFill/>
                          </a:ln>
                          <a:solidFill>
                            <a:srgbClr val="134183"/>
                          </a:solidFill>
                          <a:effectLst/>
                          <a:latin typeface="Arial" charset="0"/>
                        </a:rPr>
                        <a:t>display text file(s) one page at a time (allows navigation and searches)</a:t>
                      </a:r>
                    </a:p>
                  </a:txBody>
                  <a:tcPr marL="123028" marR="1230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a:ln>
                            <a:noFill/>
                          </a:ln>
                          <a:solidFill>
                            <a:srgbClr val="0000C8"/>
                          </a:solidFill>
                          <a:effectLst/>
                          <a:latin typeface="Arial" charset="0"/>
                        </a:rPr>
                        <a:t>grep(1)</a:t>
                      </a:r>
                    </a:p>
                  </a:txBody>
                  <a:tcPr marL="123028" marR="123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a:ln>
                            <a:noFill/>
                          </a:ln>
                          <a:solidFill>
                            <a:srgbClr val="134183"/>
                          </a:solidFill>
                          <a:effectLst/>
                          <a:latin typeface="Arial" charset="0"/>
                        </a:rPr>
                        <a:t>display lines containing the pattern (*)</a:t>
                      </a:r>
                    </a:p>
                  </a:txBody>
                  <a:tcPr marL="123028" marR="1230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0">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a:ln>
                            <a:noFill/>
                          </a:ln>
                          <a:solidFill>
                            <a:srgbClr val="0000C8"/>
                          </a:solidFill>
                          <a:effectLst/>
                          <a:latin typeface="Arial" charset="0"/>
                        </a:rPr>
                        <a:t>tail(1)</a:t>
                      </a:r>
                    </a:p>
                  </a:txBody>
                  <a:tcPr marL="123028" marR="123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dirty="0">
                          <a:ln>
                            <a:noFill/>
                          </a:ln>
                          <a:solidFill>
                            <a:srgbClr val="134183"/>
                          </a:solidFill>
                          <a:effectLst/>
                          <a:latin typeface="Arial" charset="0"/>
                        </a:rPr>
                        <a:t>show the last 10 lines of text file (*); </a:t>
                      </a:r>
                      <a:r>
                        <a:rPr kumimoji="0" lang="en-US" sz="1400" b="1" i="0" u="none" strike="noStrike" cap="none" normalizeH="0" baseline="0" dirty="0">
                          <a:ln>
                            <a:noFill/>
                          </a:ln>
                          <a:solidFill>
                            <a:srgbClr val="134183"/>
                          </a:solidFill>
                          <a:effectLst/>
                          <a:latin typeface="Arial" charset="0"/>
                        </a:rPr>
                        <a:t>tail -2 log</a:t>
                      </a:r>
                      <a:r>
                        <a:rPr kumimoji="0" lang="en-US" sz="1400" b="0" i="0" u="none" strike="noStrike" cap="none" normalizeH="0" baseline="0" dirty="0">
                          <a:ln>
                            <a:noFill/>
                          </a:ln>
                          <a:solidFill>
                            <a:srgbClr val="134183"/>
                          </a:solidFill>
                          <a:effectLst/>
                          <a:latin typeface="Arial" charset="0"/>
                        </a:rPr>
                        <a:t>  – show the last 2 lines in </a:t>
                      </a:r>
                      <a:r>
                        <a:rPr kumimoji="0" lang="en-US" sz="1400" b="1" i="0" u="none" strike="noStrike" cap="none" normalizeH="0" baseline="0" dirty="0">
                          <a:ln>
                            <a:noFill/>
                          </a:ln>
                          <a:solidFill>
                            <a:srgbClr val="134183"/>
                          </a:solidFill>
                          <a:effectLst/>
                          <a:latin typeface="Arial" charset="0"/>
                        </a:rPr>
                        <a:t>log</a:t>
                      </a:r>
                    </a:p>
                  </a:txBody>
                  <a:tcPr marL="123028" marR="1230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0">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GB" sz="1400" b="0" i="0" u="none" strike="noStrike" cap="none" normalizeH="0" baseline="0">
                          <a:ln>
                            <a:noFill/>
                          </a:ln>
                          <a:solidFill>
                            <a:srgbClr val="0000C8"/>
                          </a:solidFill>
                          <a:effectLst/>
                          <a:latin typeface="Arial" charset="0"/>
                        </a:rPr>
                        <a:t>head</a:t>
                      </a:r>
                      <a:r>
                        <a:rPr kumimoji="0" lang="en-US" sz="1400" b="0" i="0" u="none" strike="noStrike" cap="none" normalizeH="0" baseline="0">
                          <a:ln>
                            <a:noFill/>
                          </a:ln>
                          <a:solidFill>
                            <a:srgbClr val="0000C8"/>
                          </a:solidFill>
                          <a:effectLst/>
                          <a:latin typeface="Arial" charset="0"/>
                        </a:rPr>
                        <a:t>(1)</a:t>
                      </a:r>
                    </a:p>
                  </a:txBody>
                  <a:tcPr marL="123028" marR="123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GB" sz="1400" b="0" i="0" u="none" strike="noStrike" cap="none" normalizeH="0" baseline="0" dirty="0">
                          <a:ln>
                            <a:noFill/>
                          </a:ln>
                          <a:solidFill>
                            <a:srgbClr val="134183"/>
                          </a:solidFill>
                          <a:effectLst/>
                          <a:latin typeface="Arial" charset="0"/>
                        </a:rPr>
                        <a:t>show the top 10 line of text file</a:t>
                      </a:r>
                      <a:r>
                        <a:rPr kumimoji="0" lang="en-US" sz="1400" b="0" i="0" u="none" strike="noStrike" cap="none" normalizeH="0" baseline="0" dirty="0">
                          <a:ln>
                            <a:noFill/>
                          </a:ln>
                          <a:solidFill>
                            <a:srgbClr val="134183"/>
                          </a:solidFill>
                          <a:effectLst/>
                          <a:latin typeface="Arial" charset="0"/>
                        </a:rPr>
                        <a:t> (*); </a:t>
                      </a:r>
                      <a:r>
                        <a:rPr kumimoji="0" lang="en-US" sz="1400" b="1" i="0" u="none" strike="noStrike" cap="none" normalizeH="0" baseline="0" dirty="0">
                          <a:ln>
                            <a:noFill/>
                          </a:ln>
                          <a:solidFill>
                            <a:srgbClr val="134183"/>
                          </a:solidFill>
                          <a:effectLst/>
                          <a:latin typeface="Arial" charset="0"/>
                        </a:rPr>
                        <a:t>head -2 log</a:t>
                      </a:r>
                      <a:r>
                        <a:rPr kumimoji="0" lang="en-US" sz="1400" b="0" i="0" u="none" strike="noStrike" cap="none" normalizeH="0" baseline="0" dirty="0">
                          <a:ln>
                            <a:noFill/>
                          </a:ln>
                          <a:solidFill>
                            <a:srgbClr val="134183"/>
                          </a:solidFill>
                          <a:effectLst/>
                          <a:latin typeface="Arial" charset="0"/>
                        </a:rPr>
                        <a:t>  – show the first 2 lines in </a:t>
                      </a:r>
                      <a:r>
                        <a:rPr kumimoji="0" lang="en-US" sz="1400" b="1" i="0" u="none" strike="noStrike" cap="none" normalizeH="0" baseline="0" dirty="0">
                          <a:ln>
                            <a:noFill/>
                          </a:ln>
                          <a:solidFill>
                            <a:srgbClr val="134183"/>
                          </a:solidFill>
                          <a:effectLst/>
                          <a:latin typeface="Arial" charset="0"/>
                        </a:rPr>
                        <a:t>log</a:t>
                      </a:r>
                    </a:p>
                  </a:txBody>
                  <a:tcPr marL="123028" marR="1230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0">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a:ln>
                            <a:noFill/>
                          </a:ln>
                          <a:solidFill>
                            <a:srgbClr val="0000C8"/>
                          </a:solidFill>
                          <a:effectLst/>
                          <a:latin typeface="Arial" charset="0"/>
                        </a:rPr>
                        <a:t>wc(1)</a:t>
                      </a:r>
                    </a:p>
                  </a:txBody>
                  <a:tcPr marL="123028" marR="123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dirty="0">
                          <a:ln>
                            <a:noFill/>
                          </a:ln>
                          <a:solidFill>
                            <a:srgbClr val="134183"/>
                          </a:solidFill>
                          <a:effectLst/>
                          <a:latin typeface="Arial" charset="0"/>
                        </a:rPr>
                        <a:t>count lines, words and characters in file(s) (*); </a:t>
                      </a:r>
                      <a:r>
                        <a:rPr kumimoji="0" lang="en-US" sz="1400" b="1" i="0" u="none" strike="noStrike" cap="none" normalizeH="0" baseline="0" dirty="0">
                          <a:ln>
                            <a:noFill/>
                          </a:ln>
                          <a:solidFill>
                            <a:srgbClr val="134183"/>
                          </a:solidFill>
                          <a:effectLst/>
                          <a:latin typeface="Arial" charset="0"/>
                        </a:rPr>
                        <a:t>wc –l</a:t>
                      </a:r>
                      <a:r>
                        <a:rPr kumimoji="0" lang="en-US" sz="1400" b="0" i="0" u="none" strike="noStrike" cap="none" normalizeH="0" baseline="0" dirty="0">
                          <a:ln>
                            <a:noFill/>
                          </a:ln>
                          <a:solidFill>
                            <a:srgbClr val="134183"/>
                          </a:solidFill>
                          <a:effectLst/>
                          <a:latin typeface="Arial" charset="0"/>
                        </a:rPr>
                        <a:t>   – count lines</a:t>
                      </a:r>
                    </a:p>
                  </a:txBody>
                  <a:tcPr marL="123028" marR="1230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0">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dirty="0">
                          <a:ln>
                            <a:noFill/>
                          </a:ln>
                          <a:solidFill>
                            <a:srgbClr val="0000C8"/>
                          </a:solidFill>
                          <a:effectLst/>
                          <a:latin typeface="Arial" charset="0"/>
                        </a:rPr>
                        <a:t>stty(1)</a:t>
                      </a:r>
                    </a:p>
                  </a:txBody>
                  <a:tcPr marL="123028" marR="123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dirty="0">
                          <a:ln>
                            <a:noFill/>
                          </a:ln>
                          <a:solidFill>
                            <a:srgbClr val="134183"/>
                          </a:solidFill>
                          <a:effectLst/>
                          <a:latin typeface="Arial" charset="0"/>
                        </a:rPr>
                        <a:t>set tty - list and set terminal characteristics and keyboard mappings</a:t>
                      </a:r>
                    </a:p>
                  </a:txBody>
                  <a:tcPr marL="123028" marR="1230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0">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1" i="0" u="none" strike="noStrike" cap="none" normalizeH="0" baseline="0" dirty="0">
                          <a:ln>
                            <a:noFill/>
                          </a:ln>
                          <a:solidFill>
                            <a:srgbClr val="134183"/>
                          </a:solidFill>
                          <a:effectLst/>
                          <a:latin typeface="Arial" charset="0"/>
                        </a:rPr>
                        <a:t>login name</a:t>
                      </a:r>
                    </a:p>
                  </a:txBody>
                  <a:tcPr marL="125026" marR="1250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a:ln>
                            <a:noFill/>
                          </a:ln>
                          <a:solidFill>
                            <a:srgbClr val="134183"/>
                          </a:solidFill>
                          <a:effectLst/>
                          <a:latin typeface="Arial" charset="0"/>
                        </a:rPr>
                        <a:t>string used to log onto Linux system</a:t>
                      </a:r>
                    </a:p>
                  </a:txBody>
                  <a:tcPr marL="125026" marR="1250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0">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1" i="0" u="none" strike="noStrike" cap="none" normalizeH="0" baseline="0" dirty="0">
                          <a:ln>
                            <a:noFill/>
                          </a:ln>
                          <a:solidFill>
                            <a:srgbClr val="134183"/>
                          </a:solidFill>
                          <a:effectLst/>
                          <a:latin typeface="Arial" charset="0"/>
                        </a:rPr>
                        <a:t>password</a:t>
                      </a:r>
                    </a:p>
                  </a:txBody>
                  <a:tcPr marL="125026" marR="1250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a:ln>
                            <a:noFill/>
                          </a:ln>
                          <a:solidFill>
                            <a:srgbClr val="134183"/>
                          </a:solidFill>
                          <a:effectLst/>
                          <a:latin typeface="Arial" charset="0"/>
                        </a:rPr>
                        <a:t>string used to authenticate the user; never echoed when typed</a:t>
                      </a:r>
                    </a:p>
                  </a:txBody>
                  <a:tcPr marL="125026" marR="1250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0">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a:ln>
                            <a:noFill/>
                          </a:ln>
                          <a:solidFill>
                            <a:srgbClr val="0000C8"/>
                          </a:solidFill>
                          <a:effectLst/>
                          <a:latin typeface="Arial" charset="0"/>
                        </a:rPr>
                        <a:t>UID</a:t>
                      </a:r>
                    </a:p>
                  </a:txBody>
                  <a:tcPr marL="125026" marR="1250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dirty="0">
                          <a:ln>
                            <a:noFill/>
                          </a:ln>
                          <a:solidFill>
                            <a:srgbClr val="134183"/>
                          </a:solidFill>
                          <a:effectLst/>
                          <a:latin typeface="Arial" charset="0"/>
                        </a:rPr>
                        <a:t>variable; numeric user id (assigned in </a:t>
                      </a:r>
                      <a:r>
                        <a:rPr kumimoji="0" lang="en-US" sz="1400" b="1" i="0" u="none" strike="noStrike" cap="none" normalizeH="0" baseline="0" dirty="0">
                          <a:ln>
                            <a:noFill/>
                          </a:ln>
                          <a:solidFill>
                            <a:srgbClr val="134183"/>
                          </a:solidFill>
                          <a:effectLst/>
                          <a:latin typeface="Arial" charset="0"/>
                        </a:rPr>
                        <a:t>/etc/password</a:t>
                      </a:r>
                      <a:r>
                        <a:rPr kumimoji="0" lang="en-US" sz="1400" b="0" i="0" u="none" strike="noStrike" cap="none" normalizeH="0" baseline="0" dirty="0">
                          <a:ln>
                            <a:noFill/>
                          </a:ln>
                          <a:solidFill>
                            <a:srgbClr val="134183"/>
                          </a:solidFill>
                          <a:effectLst/>
                          <a:latin typeface="Arial" charset="0"/>
                        </a:rPr>
                        <a:t> file)</a:t>
                      </a:r>
                    </a:p>
                  </a:txBody>
                  <a:tcPr marL="125026" marR="1250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0">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1" i="0" u="none" strike="noStrike" cap="none" normalizeH="0" baseline="0">
                          <a:ln>
                            <a:noFill/>
                          </a:ln>
                          <a:solidFill>
                            <a:srgbClr val="134183"/>
                          </a:solidFill>
                          <a:effectLst/>
                          <a:latin typeface="Arial" charset="0"/>
                        </a:rPr>
                        <a:t>super user</a:t>
                      </a:r>
                    </a:p>
                  </a:txBody>
                  <a:tcPr marL="125026" marR="1250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dirty="0">
                          <a:ln>
                            <a:noFill/>
                          </a:ln>
                          <a:solidFill>
                            <a:srgbClr val="134183"/>
                          </a:solidFill>
                          <a:effectLst/>
                          <a:latin typeface="Arial" charset="0"/>
                        </a:rPr>
                        <a:t>identity used by system administrator; normally user named root, always UID of 0</a:t>
                      </a:r>
                    </a:p>
                  </a:txBody>
                  <a:tcPr marL="125026" marR="1250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0">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1" i="0" u="none" strike="noStrike" cap="none" normalizeH="0" baseline="0">
                          <a:ln>
                            <a:noFill/>
                          </a:ln>
                          <a:solidFill>
                            <a:srgbClr val="134183"/>
                          </a:solidFill>
                          <a:effectLst/>
                          <a:latin typeface="Arial" charset="0"/>
                        </a:rPr>
                        <a:t>special keys</a:t>
                      </a:r>
                    </a:p>
                  </a:txBody>
                  <a:tcPr marL="125026" marR="1250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dirty="0">
                          <a:ln>
                            <a:noFill/>
                          </a:ln>
                          <a:solidFill>
                            <a:srgbClr val="134183"/>
                          </a:solidFill>
                          <a:effectLst/>
                          <a:latin typeface="Arial" charset="0"/>
                        </a:rPr>
                        <a:t>keys used with </a:t>
                      </a:r>
                      <a:r>
                        <a:rPr kumimoji="0" lang="en-US" sz="1400" b="1" i="0" u="none" strike="noStrike" cap="none" normalizeH="0" baseline="0" dirty="0">
                          <a:ln>
                            <a:noFill/>
                          </a:ln>
                          <a:solidFill>
                            <a:srgbClr val="134183"/>
                          </a:solidFill>
                          <a:effectLst/>
                          <a:latin typeface="Arial" charset="0"/>
                        </a:rPr>
                        <a:t>CTRL</a:t>
                      </a:r>
                      <a:r>
                        <a:rPr kumimoji="0" lang="en-US" sz="1400" b="0" i="0" u="none" strike="noStrike" cap="none" normalizeH="0" baseline="0" dirty="0">
                          <a:ln>
                            <a:noFill/>
                          </a:ln>
                          <a:solidFill>
                            <a:srgbClr val="134183"/>
                          </a:solidFill>
                          <a:effectLst/>
                          <a:latin typeface="Arial" charset="0"/>
                        </a:rPr>
                        <a:t>, to control the keyboard</a:t>
                      </a:r>
                    </a:p>
                  </a:txBody>
                  <a:tcPr marL="125026" marR="1250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
        <p:nvSpPr>
          <p:cNvPr id="19505" name="Rectangle 54"/>
          <p:cNvSpPr>
            <a:spLocks noChangeArrowheads="1"/>
          </p:cNvSpPr>
          <p:nvPr/>
        </p:nvSpPr>
        <p:spPr bwMode="auto">
          <a:xfrm>
            <a:off x="537376" y="6116131"/>
            <a:ext cx="3203120" cy="246221"/>
          </a:xfrm>
          <a:prstGeom prst="rect">
            <a:avLst/>
          </a:prstGeom>
          <a:solidFill>
            <a:schemeClr val="bg1">
              <a:lumMod val="95000"/>
            </a:schemeClr>
          </a:solidFill>
          <a:ln w="9525">
            <a:solidFill>
              <a:schemeClr val="tx1"/>
            </a:solidFill>
            <a:miter lim="800000"/>
            <a:headEnd/>
            <a:tailEnd/>
          </a:ln>
        </p:spPr>
        <p:txBody>
          <a:bodyPr wrap="none" anchor="ctr">
            <a:spAutoFit/>
          </a:bodyPr>
          <a:lstStyle/>
          <a:p>
            <a:pPr algn="ctr"/>
            <a:r>
              <a:rPr lang="en-GB"/>
              <a:t>(*) See </a:t>
            </a:r>
            <a:r>
              <a:rPr lang="en-GB" b="1"/>
              <a:t>Tools by Example</a:t>
            </a:r>
            <a:r>
              <a:rPr lang="en-GB"/>
              <a:t> chapter for more examples</a:t>
            </a:r>
            <a:endParaRPr lang="en-US"/>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7"/>
          <p:cNvSpPr>
            <a:spLocks noGrp="1" noChangeArrowheads="1"/>
          </p:cNvSpPr>
          <p:nvPr>
            <p:ph type="body" sz="quarter" idx="15"/>
          </p:nvPr>
        </p:nvSpPr>
        <p:spPr/>
        <p:txBody>
          <a:bodyPr/>
          <a:lstStyle/>
          <a:p>
            <a:r>
              <a:rPr lang="en-GB" dirty="0"/>
              <a:t>Gaining access to the system</a:t>
            </a:r>
          </a:p>
          <a:p>
            <a:pPr lvl="1"/>
            <a:r>
              <a:rPr lang="en-GB" dirty="0"/>
              <a:t>Ordinary users vs. the </a:t>
            </a:r>
            <a:r>
              <a:rPr lang="en-GB" dirty="0" err="1"/>
              <a:t>superuser</a:t>
            </a:r>
            <a:endParaRPr lang="en-GB" dirty="0"/>
          </a:p>
          <a:p>
            <a:pPr lvl="1"/>
            <a:r>
              <a:rPr lang="en-GB" dirty="0"/>
              <a:t>Login process</a:t>
            </a:r>
          </a:p>
          <a:p>
            <a:pPr lvl="1"/>
            <a:r>
              <a:rPr lang="en-GB" dirty="0"/>
              <a:t>Shells and line interpreters</a:t>
            </a:r>
          </a:p>
          <a:p>
            <a:r>
              <a:rPr lang="en-GB" dirty="0"/>
              <a:t>Command line structure, control and examples</a:t>
            </a:r>
          </a:p>
          <a:p>
            <a:pPr lvl="1"/>
            <a:r>
              <a:rPr lang="en-GB" dirty="0"/>
              <a:t>Simple system interrogation utilities</a:t>
            </a:r>
          </a:p>
          <a:p>
            <a:pPr lvl="1"/>
            <a:r>
              <a:rPr lang="en-GB" dirty="0"/>
              <a:t>Simple file reading utilities</a:t>
            </a:r>
          </a:p>
          <a:p>
            <a:r>
              <a:rPr lang="en-GB" dirty="0"/>
              <a:t>Getting help</a:t>
            </a:r>
          </a:p>
          <a:p>
            <a:endParaRPr lang="en-GB" dirty="0"/>
          </a:p>
        </p:txBody>
      </p:sp>
      <p:sp>
        <p:nvSpPr>
          <p:cNvPr id="4098" name="Rectangle 6"/>
          <p:cNvSpPr>
            <a:spLocks noGrp="1" noChangeArrowheads="1"/>
          </p:cNvSpPr>
          <p:nvPr>
            <p:ph type="title"/>
          </p:nvPr>
        </p:nvSpPr>
        <p:spPr/>
        <p:txBody>
          <a:bodyPr>
            <a:normAutofit/>
          </a:bodyPr>
          <a:lstStyle/>
          <a:p>
            <a:r>
              <a:rPr lang="en-GB" dirty="0"/>
              <a:t>Contents</a:t>
            </a:r>
          </a:p>
        </p:txBody>
      </p:sp>
      <p:graphicFrame>
        <p:nvGraphicFramePr>
          <p:cNvPr id="4" name="Diagram 3"/>
          <p:cNvGraphicFramePr/>
          <p:nvPr/>
        </p:nvGraphicFramePr>
        <p:xfrm>
          <a:off x="7610475" y="2705100"/>
          <a:ext cx="3797299" cy="3333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r>
              <a:rPr lang="en-US"/>
              <a:t>Logging into Linux</a:t>
            </a:r>
          </a:p>
        </p:txBody>
      </p:sp>
      <p:sp>
        <p:nvSpPr>
          <p:cNvPr id="60" name="Text Box 6"/>
          <p:cNvSpPr txBox="1">
            <a:spLocks noChangeArrowheads="1"/>
          </p:cNvSpPr>
          <p:nvPr/>
        </p:nvSpPr>
        <p:spPr bwMode="auto">
          <a:xfrm>
            <a:off x="7473706" y="1985046"/>
            <a:ext cx="3782646" cy="324111"/>
          </a:xfrm>
          <a:prstGeom prst="rect">
            <a:avLst/>
          </a:prstGeom>
          <a:noFill/>
          <a:ln w="9525">
            <a:noFill/>
            <a:round/>
            <a:headEnd/>
            <a:tailEnd/>
          </a:ln>
        </p:spPr>
        <p:txBody>
          <a:bodyPr lIns="95400" tIns="50760" rIns="95400" bIns="50760">
            <a:spAutoFit/>
          </a:bodyPr>
          <a:lstStyle/>
          <a:p>
            <a:pPr defTabSz="449263">
              <a:lnSpc>
                <a:spcPct val="80000"/>
              </a:lnSpc>
              <a:spcBef>
                <a:spcPct val="0"/>
              </a:spcBef>
              <a:buClr>
                <a:srgbClr val="0000C8"/>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00C8"/>
                </a:solidFill>
              </a:rPr>
              <a:t>/etc/shadow</a:t>
            </a:r>
            <a:r>
              <a:rPr lang="en-GB" sz="1800" dirty="0">
                <a:solidFill>
                  <a:srgbClr val="C80000"/>
                </a:solidFill>
              </a:rPr>
              <a:t> </a:t>
            </a:r>
            <a:r>
              <a:rPr lang="en-GB" sz="1800" dirty="0"/>
              <a:t>file</a:t>
            </a:r>
            <a:r>
              <a:rPr lang="en-GB" sz="1800" dirty="0">
                <a:solidFill>
                  <a:srgbClr val="C80000"/>
                </a:solidFill>
              </a:rPr>
              <a:t> </a:t>
            </a:r>
            <a:r>
              <a:rPr lang="en-GB" sz="1800" dirty="0"/>
              <a:t>consulted</a:t>
            </a:r>
          </a:p>
        </p:txBody>
      </p:sp>
      <p:sp>
        <p:nvSpPr>
          <p:cNvPr id="61" name="Line 7"/>
          <p:cNvSpPr>
            <a:spLocks noChangeShapeType="1"/>
          </p:cNvSpPr>
          <p:nvPr/>
        </p:nvSpPr>
        <p:spPr bwMode="auto">
          <a:xfrm flipH="1">
            <a:off x="6042271" y="2129508"/>
            <a:ext cx="1459524" cy="1587"/>
          </a:xfrm>
          <a:prstGeom prst="line">
            <a:avLst/>
          </a:prstGeom>
          <a:ln w="19050">
            <a:solidFill>
              <a:srgbClr val="134183"/>
            </a:solidFill>
            <a:tailEnd type="arrow"/>
          </a:ln>
        </p:spPr>
        <p:style>
          <a:lnRef idx="1">
            <a:schemeClr val="accent1"/>
          </a:lnRef>
          <a:fillRef idx="0">
            <a:schemeClr val="accent1"/>
          </a:fillRef>
          <a:effectRef idx="0">
            <a:schemeClr val="accent1"/>
          </a:effectRef>
          <a:fontRef idx="minor">
            <a:schemeClr val="tx1"/>
          </a:fontRef>
        </p:style>
        <p:txBody>
          <a:bodyPr/>
          <a:lstStyle/>
          <a:p>
            <a:endParaRPr lang="en-US"/>
          </a:p>
        </p:txBody>
      </p:sp>
      <p:sp>
        <p:nvSpPr>
          <p:cNvPr id="62" name="Text Box 8"/>
          <p:cNvSpPr txBox="1">
            <a:spLocks noChangeArrowheads="1"/>
          </p:cNvSpPr>
          <p:nvPr/>
        </p:nvSpPr>
        <p:spPr bwMode="auto">
          <a:xfrm>
            <a:off x="3689840" y="4090070"/>
            <a:ext cx="3257062" cy="411257"/>
          </a:xfrm>
          <a:prstGeom prst="rect">
            <a:avLst/>
          </a:prstGeom>
          <a:gradFill>
            <a:gsLst>
              <a:gs pos="0">
                <a:srgbClr val="FFEFD1"/>
              </a:gs>
              <a:gs pos="64999">
                <a:srgbClr val="F0EBD5"/>
              </a:gs>
              <a:gs pos="100000">
                <a:srgbClr val="D1C39F"/>
              </a:gs>
            </a:gsLst>
            <a:lin ang="4200000" scaled="0"/>
          </a:gradFill>
          <a:ln w="12700">
            <a:solidFill>
              <a:srgbClr val="000000"/>
            </a:solidFill>
            <a:miter lim="800000"/>
            <a:headEnd/>
            <a:tailEnd/>
          </a:ln>
          <a:effectLst>
            <a:outerShdw blurRad="127000" dir="3660000" sx="101000" sy="101000" algn="tl" rotWithShape="0">
              <a:schemeClr val="bg2">
                <a:lumMod val="50000"/>
                <a:alpha val="65000"/>
              </a:schemeClr>
            </a:outerShdw>
          </a:effectLst>
        </p:spPr>
        <p:txBody>
          <a:bodyPr wrap="square" lIns="95250" tIns="36000" rIns="95250" bIns="36000">
            <a:spAutoFit/>
          </a:bodyPr>
          <a:lstStyle/>
          <a:p>
            <a:pPr indent="168275" algn="ctr" defTabSz="720725" eaLnBrk="0" hangingPunct="0">
              <a:lnSpc>
                <a:spcPct val="110000"/>
              </a:lnSpc>
              <a:buClr>
                <a:srgbClr val="FF0000"/>
              </a:buClr>
              <a:buSzPct val="100000"/>
              <a:tabLst>
                <a:tab pos="571500" algn="l"/>
                <a:tab pos="1855788" algn="l"/>
              </a:tabLst>
              <a:defRPr/>
            </a:pPr>
            <a:r>
              <a:rPr lang="en-GB" sz="2000" i="1" dirty="0" err="1"/>
              <a:t>start console</a:t>
            </a:r>
          </a:p>
        </p:txBody>
      </p:sp>
      <p:sp>
        <p:nvSpPr>
          <p:cNvPr id="63" name="Text Box 9"/>
          <p:cNvSpPr txBox="1">
            <a:spLocks noChangeArrowheads="1"/>
          </p:cNvSpPr>
          <p:nvPr/>
        </p:nvSpPr>
        <p:spPr bwMode="auto">
          <a:xfrm>
            <a:off x="7320087" y="4090070"/>
            <a:ext cx="3909888" cy="411257"/>
          </a:xfrm>
          <a:prstGeom prst="rect">
            <a:avLst/>
          </a:prstGeom>
          <a:gradFill>
            <a:gsLst>
              <a:gs pos="0">
                <a:srgbClr val="FFEFD1"/>
              </a:gs>
              <a:gs pos="64999">
                <a:srgbClr val="F0EBD5"/>
              </a:gs>
              <a:gs pos="100000">
                <a:srgbClr val="D1C39F"/>
              </a:gs>
            </a:gsLst>
            <a:lin ang="4200000" scaled="0"/>
          </a:gradFill>
          <a:ln w="12700">
            <a:solidFill>
              <a:srgbClr val="000000"/>
            </a:solidFill>
            <a:miter lim="800000"/>
            <a:headEnd/>
            <a:tailEnd/>
          </a:ln>
          <a:effectLst>
            <a:outerShdw blurRad="127000" dir="3660000" sx="101000" sy="101000" algn="tl" rotWithShape="0">
              <a:schemeClr val="bg2">
                <a:lumMod val="50000"/>
                <a:alpha val="65000"/>
              </a:schemeClr>
            </a:outerShdw>
          </a:effectLst>
        </p:spPr>
        <p:txBody>
          <a:bodyPr wrap="square" lIns="95250" tIns="36000" rIns="95250" bIns="36000">
            <a:spAutoFit/>
          </a:bodyPr>
          <a:lstStyle/>
          <a:p>
            <a:pPr indent="168275" algn="ctr" defTabSz="720725" eaLnBrk="0" hangingPunct="0">
              <a:lnSpc>
                <a:spcPct val="110000"/>
              </a:lnSpc>
              <a:buClr>
                <a:srgbClr val="FF0000"/>
              </a:buClr>
              <a:buSzPct val="100000"/>
              <a:tabLst>
                <a:tab pos="571500" algn="l"/>
                <a:tab pos="1855788" algn="l"/>
              </a:tabLst>
              <a:defRPr/>
            </a:pPr>
            <a:r>
              <a:rPr lang="en-GB" sz="2000" i="1" dirty="0" err="1"/>
              <a:t>start desktop</a:t>
            </a:r>
          </a:p>
        </p:txBody>
      </p:sp>
      <p:sp>
        <p:nvSpPr>
          <p:cNvPr id="64" name="Text Box 11"/>
          <p:cNvSpPr txBox="1">
            <a:spLocks noChangeArrowheads="1"/>
          </p:cNvSpPr>
          <p:nvPr/>
        </p:nvSpPr>
        <p:spPr bwMode="auto">
          <a:xfrm>
            <a:off x="587132" y="4096420"/>
            <a:ext cx="2825262" cy="411257"/>
          </a:xfrm>
          <a:prstGeom prst="rect">
            <a:avLst/>
          </a:prstGeom>
          <a:gradFill>
            <a:gsLst>
              <a:gs pos="0">
                <a:srgbClr val="FFEFD1"/>
              </a:gs>
              <a:gs pos="64999">
                <a:srgbClr val="F0EBD5"/>
              </a:gs>
              <a:gs pos="100000">
                <a:srgbClr val="D1C39F"/>
              </a:gs>
            </a:gsLst>
            <a:lin ang="4200000" scaled="0"/>
          </a:gradFill>
          <a:ln w="12700">
            <a:solidFill>
              <a:srgbClr val="000000"/>
            </a:solidFill>
            <a:miter lim="800000"/>
            <a:headEnd/>
            <a:tailEnd/>
          </a:ln>
          <a:effectLst>
            <a:outerShdw blurRad="127000" dir="3660000" sx="101000" sy="101000" algn="tl" rotWithShape="0">
              <a:schemeClr val="bg2">
                <a:lumMod val="50000"/>
                <a:alpha val="65000"/>
              </a:schemeClr>
            </a:outerShdw>
          </a:effectLst>
        </p:spPr>
        <p:txBody>
          <a:bodyPr wrap="square" lIns="95250" tIns="36000" rIns="95250" bIns="36000">
            <a:spAutoFit/>
          </a:bodyPr>
          <a:lstStyle/>
          <a:p>
            <a:pPr indent="168275" algn="ctr" defTabSz="720725" eaLnBrk="0" hangingPunct="0">
              <a:lnSpc>
                <a:spcPct val="110000"/>
              </a:lnSpc>
              <a:buClr>
                <a:srgbClr val="FF0000"/>
              </a:buClr>
              <a:buSzPct val="100000"/>
              <a:tabLst>
                <a:tab pos="571500" algn="l"/>
                <a:tab pos="1855788" algn="l"/>
              </a:tabLst>
              <a:defRPr/>
            </a:pPr>
            <a:r>
              <a:rPr lang="en-GB" sz="2000" i="1" dirty="0" err="1"/>
              <a:t>permission denied</a:t>
            </a:r>
          </a:p>
        </p:txBody>
      </p:sp>
      <p:sp>
        <p:nvSpPr>
          <p:cNvPr id="65" name="Text Box 13"/>
          <p:cNvSpPr txBox="1">
            <a:spLocks noChangeArrowheads="1"/>
          </p:cNvSpPr>
          <p:nvPr/>
        </p:nvSpPr>
        <p:spPr bwMode="auto">
          <a:xfrm>
            <a:off x="4574933" y="2805781"/>
            <a:ext cx="1152769" cy="398462"/>
          </a:xfrm>
          <a:prstGeom prst="rect">
            <a:avLst/>
          </a:prstGeom>
          <a:noFill/>
          <a:ln w="9525">
            <a:noFill/>
            <a:round/>
            <a:headEnd/>
            <a:tailEnd/>
          </a:ln>
        </p:spPr>
        <p:txBody>
          <a:bodyPr lIns="90000" tIns="46800" rIns="90000" bIns="46800">
            <a:spAutoFit/>
          </a:bodyPr>
          <a:lstStyle/>
          <a:p>
            <a:pPr algn="ctr" defTabSz="449263">
              <a:spcBef>
                <a:spcPts val="1250"/>
              </a:spcBef>
              <a:buClr>
                <a:srgbClr val="0000C8"/>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t>YES</a:t>
            </a:r>
          </a:p>
        </p:txBody>
      </p:sp>
      <p:sp>
        <p:nvSpPr>
          <p:cNvPr id="66" name="Text Box 14"/>
          <p:cNvSpPr txBox="1">
            <a:spLocks noChangeArrowheads="1"/>
          </p:cNvSpPr>
          <p:nvPr/>
        </p:nvSpPr>
        <p:spPr bwMode="auto">
          <a:xfrm>
            <a:off x="2453056" y="2805781"/>
            <a:ext cx="1324708" cy="398462"/>
          </a:xfrm>
          <a:prstGeom prst="rect">
            <a:avLst/>
          </a:prstGeom>
          <a:noFill/>
          <a:ln w="9525">
            <a:noFill/>
            <a:round/>
            <a:headEnd/>
            <a:tailEnd/>
          </a:ln>
        </p:spPr>
        <p:txBody>
          <a:bodyPr lIns="90000" tIns="46800" rIns="90000" bIns="46800">
            <a:spAutoFit/>
          </a:bodyPr>
          <a:lstStyle/>
          <a:p>
            <a:pPr algn="ctr" defTabSz="449263">
              <a:spcBef>
                <a:spcPts val="1250"/>
              </a:spcBef>
              <a:buClr>
                <a:srgbClr val="0000C8"/>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t>NO</a:t>
            </a:r>
          </a:p>
        </p:txBody>
      </p:sp>
      <p:sp>
        <p:nvSpPr>
          <p:cNvPr id="67" name="Line 16"/>
          <p:cNvSpPr>
            <a:spLocks noChangeShapeType="1"/>
          </p:cNvSpPr>
          <p:nvPr/>
        </p:nvSpPr>
        <p:spPr bwMode="auto">
          <a:xfrm flipH="1">
            <a:off x="4095750" y="2131096"/>
            <a:ext cx="489" cy="993104"/>
          </a:xfrm>
          <a:prstGeom prst="line">
            <a:avLst/>
          </a:prstGeom>
          <a:noFill/>
          <a:ln w="9360">
            <a:solidFill>
              <a:srgbClr val="000066"/>
            </a:solidFill>
            <a:miter lim="800000"/>
            <a:headEnd/>
            <a:tailEnd type="triangle" w="med" len="med"/>
          </a:ln>
        </p:spPr>
        <p:txBody>
          <a:bodyPr/>
          <a:lstStyle/>
          <a:p>
            <a:endParaRPr lang="en-US"/>
          </a:p>
        </p:txBody>
      </p:sp>
      <p:sp>
        <p:nvSpPr>
          <p:cNvPr id="68" name="Line 17"/>
          <p:cNvSpPr>
            <a:spLocks noChangeShapeType="1"/>
          </p:cNvSpPr>
          <p:nvPr/>
        </p:nvSpPr>
        <p:spPr bwMode="auto">
          <a:xfrm>
            <a:off x="1915746" y="3143918"/>
            <a:ext cx="8304" cy="913732"/>
          </a:xfrm>
          <a:prstGeom prst="line">
            <a:avLst/>
          </a:prstGeom>
          <a:noFill/>
          <a:ln w="9360">
            <a:solidFill>
              <a:srgbClr val="000066"/>
            </a:solidFill>
            <a:miter lim="800000"/>
            <a:headEnd/>
            <a:tailEnd type="triangle" w="med" len="med"/>
          </a:ln>
        </p:spPr>
        <p:txBody>
          <a:bodyPr/>
          <a:lstStyle/>
          <a:p>
            <a:endParaRPr lang="en-US"/>
          </a:p>
        </p:txBody>
      </p:sp>
      <p:sp>
        <p:nvSpPr>
          <p:cNvPr id="69" name="Text Box 19"/>
          <p:cNvSpPr txBox="1">
            <a:spLocks noChangeArrowheads="1"/>
          </p:cNvSpPr>
          <p:nvPr/>
        </p:nvSpPr>
        <p:spPr bwMode="auto">
          <a:xfrm>
            <a:off x="3390903" y="4529809"/>
            <a:ext cx="3432907" cy="693442"/>
          </a:xfrm>
          <a:prstGeom prst="rect">
            <a:avLst/>
          </a:prstGeom>
          <a:noFill/>
          <a:ln w="9525">
            <a:noFill/>
            <a:round/>
            <a:headEnd/>
            <a:tailEnd/>
          </a:ln>
        </p:spPr>
        <p:txBody>
          <a:bodyPr lIns="95400" tIns="50760" rIns="95400" bIns="50760">
            <a:spAutoFit/>
          </a:bodyPr>
          <a:lstStyle/>
          <a:p>
            <a:pPr algn="ctr" defTabSz="449263">
              <a:lnSpc>
                <a:spcPct val="80000"/>
              </a:lnSpc>
              <a:buClr>
                <a:srgbClr val="0000C8"/>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t>known as CLI: </a:t>
            </a:r>
            <a:br>
              <a:rPr lang="en-GB" sz="1600" i="1" dirty="0"/>
            </a:br>
            <a:r>
              <a:rPr lang="en-GB" sz="1600" i="1" dirty="0"/>
              <a:t>Command Line Interface, </a:t>
            </a:r>
            <a:br>
              <a:rPr lang="en-GB" sz="1600" i="1" dirty="0"/>
            </a:br>
            <a:r>
              <a:rPr lang="en-GB" sz="1600" i="1" dirty="0"/>
              <a:t>or simply: a ‘login shell’</a:t>
            </a:r>
          </a:p>
        </p:txBody>
      </p:sp>
      <p:sp>
        <p:nvSpPr>
          <p:cNvPr id="70" name="Text Box 23"/>
          <p:cNvSpPr txBox="1">
            <a:spLocks noChangeArrowheads="1"/>
          </p:cNvSpPr>
          <p:nvPr/>
        </p:nvSpPr>
        <p:spPr bwMode="auto">
          <a:xfrm>
            <a:off x="7473706" y="1618333"/>
            <a:ext cx="3782646" cy="324111"/>
          </a:xfrm>
          <a:prstGeom prst="rect">
            <a:avLst/>
          </a:prstGeom>
          <a:noFill/>
          <a:ln w="9525">
            <a:noFill/>
            <a:round/>
            <a:headEnd/>
            <a:tailEnd/>
          </a:ln>
        </p:spPr>
        <p:txBody>
          <a:bodyPr lIns="95400" tIns="50760" rIns="95400" bIns="50760">
            <a:spAutoFit/>
          </a:bodyPr>
          <a:lstStyle/>
          <a:p>
            <a:pPr defTabSz="449263">
              <a:lnSpc>
                <a:spcPct val="80000"/>
              </a:lnSpc>
              <a:spcBef>
                <a:spcPct val="0"/>
              </a:spcBef>
              <a:buClr>
                <a:srgbClr val="0000C8"/>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00C8"/>
                </a:solidFill>
              </a:rPr>
              <a:t>/etc/</a:t>
            </a:r>
            <a:r>
              <a:rPr lang="en-GB" sz="1800" b="1" dirty="0" err="1">
                <a:solidFill>
                  <a:srgbClr val="0000C8"/>
                </a:solidFill>
              </a:rPr>
              <a:t>passwd</a:t>
            </a:r>
            <a:r>
              <a:rPr lang="en-GB" sz="1800" dirty="0">
                <a:solidFill>
                  <a:srgbClr val="C80000"/>
                </a:solidFill>
              </a:rPr>
              <a:t> </a:t>
            </a:r>
            <a:r>
              <a:rPr lang="en-GB" sz="1800" dirty="0"/>
              <a:t>file consulted</a:t>
            </a:r>
          </a:p>
        </p:txBody>
      </p:sp>
      <p:sp>
        <p:nvSpPr>
          <p:cNvPr id="71" name="Line 24"/>
          <p:cNvSpPr>
            <a:spLocks noChangeShapeType="1"/>
          </p:cNvSpPr>
          <p:nvPr/>
        </p:nvSpPr>
        <p:spPr bwMode="auto">
          <a:xfrm flipH="1">
            <a:off x="6034456" y="1781843"/>
            <a:ext cx="1459524" cy="1588"/>
          </a:xfrm>
          <a:prstGeom prst="line">
            <a:avLst/>
          </a:prstGeom>
          <a:ln w="19050">
            <a:solidFill>
              <a:srgbClr val="134183"/>
            </a:solidFill>
            <a:tailEnd type="arrow"/>
          </a:ln>
        </p:spPr>
        <p:style>
          <a:lnRef idx="1">
            <a:schemeClr val="accent1"/>
          </a:lnRef>
          <a:fillRef idx="0">
            <a:schemeClr val="accent1"/>
          </a:fillRef>
          <a:effectRef idx="0">
            <a:schemeClr val="accent1"/>
          </a:effectRef>
          <a:fontRef idx="minor">
            <a:schemeClr val="tx1"/>
          </a:fontRef>
        </p:style>
        <p:txBody>
          <a:bodyPr/>
          <a:lstStyle/>
          <a:p>
            <a:endParaRPr lang="en-US"/>
          </a:p>
        </p:txBody>
      </p:sp>
      <p:sp>
        <p:nvSpPr>
          <p:cNvPr id="72" name="Line 27"/>
          <p:cNvSpPr>
            <a:spLocks noChangeShapeType="1"/>
          </p:cNvSpPr>
          <p:nvPr/>
        </p:nvSpPr>
        <p:spPr bwMode="auto">
          <a:xfrm>
            <a:off x="1915748" y="3132806"/>
            <a:ext cx="5232400" cy="0"/>
          </a:xfrm>
          <a:prstGeom prst="line">
            <a:avLst/>
          </a:prstGeom>
          <a:noFill/>
          <a:ln w="9525">
            <a:solidFill>
              <a:schemeClr val="tx1"/>
            </a:solidFill>
            <a:round/>
            <a:headEnd/>
            <a:tailEnd/>
          </a:ln>
        </p:spPr>
        <p:txBody>
          <a:bodyPr>
            <a:spAutoFit/>
          </a:bodyPr>
          <a:lstStyle/>
          <a:p>
            <a:endParaRPr lang="en-US"/>
          </a:p>
        </p:txBody>
      </p:sp>
      <p:sp>
        <p:nvSpPr>
          <p:cNvPr id="74" name="Line 30"/>
          <p:cNvSpPr>
            <a:spLocks noChangeShapeType="1"/>
          </p:cNvSpPr>
          <p:nvPr/>
        </p:nvSpPr>
        <p:spPr bwMode="auto">
          <a:xfrm flipH="1">
            <a:off x="7143750" y="3143918"/>
            <a:ext cx="4396" cy="751808"/>
          </a:xfrm>
          <a:prstGeom prst="line">
            <a:avLst/>
          </a:prstGeom>
          <a:noFill/>
          <a:ln w="9360">
            <a:solidFill>
              <a:srgbClr val="000066"/>
            </a:solidFill>
            <a:miter lim="800000"/>
            <a:headEnd/>
            <a:tailEnd type="triangle" w="med" len="med"/>
          </a:ln>
        </p:spPr>
        <p:txBody>
          <a:bodyPr/>
          <a:lstStyle/>
          <a:p>
            <a:endParaRPr lang="en-US"/>
          </a:p>
        </p:txBody>
      </p:sp>
      <p:sp>
        <p:nvSpPr>
          <p:cNvPr id="75" name="Text Box 31"/>
          <p:cNvSpPr txBox="1">
            <a:spLocks noChangeArrowheads="1"/>
          </p:cNvSpPr>
          <p:nvPr/>
        </p:nvSpPr>
        <p:spPr bwMode="auto">
          <a:xfrm>
            <a:off x="8233081" y="3550320"/>
            <a:ext cx="1152769" cy="398463"/>
          </a:xfrm>
          <a:prstGeom prst="rect">
            <a:avLst/>
          </a:prstGeom>
          <a:noFill/>
          <a:ln w="9525">
            <a:noFill/>
            <a:round/>
            <a:headEnd/>
            <a:tailEnd/>
          </a:ln>
        </p:spPr>
        <p:txBody>
          <a:bodyPr lIns="90000" tIns="46800" rIns="90000" bIns="46800">
            <a:spAutoFit/>
          </a:bodyPr>
          <a:lstStyle/>
          <a:p>
            <a:pPr algn="ctr" defTabSz="449263">
              <a:spcBef>
                <a:spcPts val="1250"/>
              </a:spcBef>
              <a:buClr>
                <a:srgbClr val="0000C8"/>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t>YES</a:t>
            </a:r>
          </a:p>
        </p:txBody>
      </p:sp>
      <p:sp>
        <p:nvSpPr>
          <p:cNvPr id="76" name="Text Box 32"/>
          <p:cNvSpPr txBox="1">
            <a:spLocks noChangeArrowheads="1"/>
          </p:cNvSpPr>
          <p:nvPr/>
        </p:nvSpPr>
        <p:spPr bwMode="auto">
          <a:xfrm>
            <a:off x="4940830" y="3559845"/>
            <a:ext cx="1324708" cy="398463"/>
          </a:xfrm>
          <a:prstGeom prst="rect">
            <a:avLst/>
          </a:prstGeom>
          <a:noFill/>
          <a:ln w="9525">
            <a:noFill/>
            <a:round/>
            <a:headEnd/>
            <a:tailEnd/>
          </a:ln>
        </p:spPr>
        <p:txBody>
          <a:bodyPr lIns="90000" tIns="46800" rIns="90000" bIns="46800">
            <a:spAutoFit/>
          </a:bodyPr>
          <a:lstStyle/>
          <a:p>
            <a:pPr algn="ctr" defTabSz="449263">
              <a:spcBef>
                <a:spcPts val="1250"/>
              </a:spcBef>
              <a:buClr>
                <a:srgbClr val="0000C8"/>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t>NO</a:t>
            </a:r>
          </a:p>
        </p:txBody>
      </p:sp>
      <p:sp>
        <p:nvSpPr>
          <p:cNvPr id="78" name="Line 35"/>
          <p:cNvSpPr>
            <a:spLocks noChangeShapeType="1"/>
          </p:cNvSpPr>
          <p:nvPr/>
        </p:nvSpPr>
        <p:spPr bwMode="auto">
          <a:xfrm>
            <a:off x="9184054" y="3885284"/>
            <a:ext cx="0" cy="179387"/>
          </a:xfrm>
          <a:prstGeom prst="line">
            <a:avLst/>
          </a:prstGeom>
          <a:noFill/>
          <a:ln w="9525">
            <a:solidFill>
              <a:schemeClr val="tx1"/>
            </a:solidFill>
            <a:round/>
            <a:headEnd/>
            <a:tailEnd/>
          </a:ln>
        </p:spPr>
        <p:txBody>
          <a:bodyPr>
            <a:spAutoFit/>
          </a:bodyPr>
          <a:lstStyle/>
          <a:p>
            <a:endParaRPr lang="en-US"/>
          </a:p>
        </p:txBody>
      </p:sp>
      <p:sp>
        <p:nvSpPr>
          <p:cNvPr id="79" name="Line 36"/>
          <p:cNvSpPr>
            <a:spLocks noChangeShapeType="1"/>
          </p:cNvSpPr>
          <p:nvPr/>
        </p:nvSpPr>
        <p:spPr bwMode="auto">
          <a:xfrm>
            <a:off x="5108331" y="3897981"/>
            <a:ext cx="0" cy="190500"/>
          </a:xfrm>
          <a:prstGeom prst="line">
            <a:avLst/>
          </a:prstGeom>
          <a:noFill/>
          <a:ln w="9525">
            <a:solidFill>
              <a:schemeClr val="tx1"/>
            </a:solidFill>
            <a:round/>
            <a:headEnd/>
            <a:tailEnd/>
          </a:ln>
        </p:spPr>
        <p:txBody>
          <a:bodyPr>
            <a:spAutoFit/>
          </a:bodyPr>
          <a:lstStyle/>
          <a:p>
            <a:endParaRPr lang="en-US"/>
          </a:p>
        </p:txBody>
      </p:sp>
      <p:sp>
        <p:nvSpPr>
          <p:cNvPr id="81" name="Line 40"/>
          <p:cNvSpPr>
            <a:spLocks noChangeShapeType="1"/>
          </p:cNvSpPr>
          <p:nvPr/>
        </p:nvSpPr>
        <p:spPr bwMode="auto">
          <a:xfrm>
            <a:off x="5108333" y="3897981"/>
            <a:ext cx="4075723" cy="0"/>
          </a:xfrm>
          <a:prstGeom prst="line">
            <a:avLst/>
          </a:prstGeom>
          <a:noFill/>
          <a:ln w="9525">
            <a:solidFill>
              <a:schemeClr val="tx1"/>
            </a:solidFill>
            <a:round/>
            <a:headEnd/>
            <a:tailEnd/>
          </a:ln>
        </p:spPr>
        <p:txBody>
          <a:bodyPr>
            <a:spAutoFit/>
          </a:bodyPr>
          <a:lstStyle/>
          <a:p>
            <a:endParaRPr lang="en-US"/>
          </a:p>
        </p:txBody>
      </p:sp>
      <p:sp>
        <p:nvSpPr>
          <p:cNvPr id="82" name="Text Box 19"/>
          <p:cNvSpPr txBox="1">
            <a:spLocks noChangeArrowheads="1"/>
          </p:cNvSpPr>
          <p:nvPr/>
        </p:nvSpPr>
        <p:spPr bwMode="auto">
          <a:xfrm>
            <a:off x="7962901" y="2978821"/>
            <a:ext cx="2708764" cy="324111"/>
          </a:xfrm>
          <a:prstGeom prst="rect">
            <a:avLst/>
          </a:prstGeom>
          <a:noFill/>
          <a:ln w="9525">
            <a:noFill/>
            <a:round/>
            <a:headEnd/>
            <a:tailEnd/>
          </a:ln>
        </p:spPr>
        <p:txBody>
          <a:bodyPr wrap="square" lIns="95400" tIns="50760" rIns="95400" bIns="50760">
            <a:spAutoFit/>
          </a:bodyPr>
          <a:lstStyle/>
          <a:p>
            <a:pPr algn="ctr" defTabSz="449263">
              <a:lnSpc>
                <a:spcPct val="80000"/>
              </a:lnSpc>
              <a:spcBef>
                <a:spcPct val="0"/>
              </a:spcBef>
              <a:buClr>
                <a:srgbClr val="0000C8"/>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i="1" dirty="0"/>
              <a:t>Graphical User Interface</a:t>
            </a:r>
          </a:p>
        </p:txBody>
      </p:sp>
      <p:sp>
        <p:nvSpPr>
          <p:cNvPr id="83" name="Line 32"/>
          <p:cNvSpPr>
            <a:spLocks noChangeShapeType="1"/>
          </p:cNvSpPr>
          <p:nvPr/>
        </p:nvSpPr>
        <p:spPr bwMode="auto">
          <a:xfrm flipH="1">
            <a:off x="7628707" y="3167866"/>
            <a:ext cx="296985" cy="114300"/>
          </a:xfrm>
          <a:prstGeom prst="line">
            <a:avLst/>
          </a:prstGeom>
          <a:ln w="19050">
            <a:solidFill>
              <a:srgbClr val="134183"/>
            </a:solidFill>
            <a:tailEnd type="arrow"/>
          </a:ln>
        </p:spPr>
        <p:style>
          <a:lnRef idx="1">
            <a:schemeClr val="accent1"/>
          </a:lnRef>
          <a:fillRef idx="0">
            <a:schemeClr val="accent1"/>
          </a:fillRef>
          <a:effectRef idx="0">
            <a:schemeClr val="accent1"/>
          </a:effectRef>
          <a:fontRef idx="minor">
            <a:schemeClr val="tx1"/>
          </a:fontRef>
        </p:style>
        <p:txBody>
          <a:bodyPr>
            <a:spAutoFit/>
          </a:bodyPr>
          <a:lstStyle/>
          <a:p>
            <a:endParaRPr lang="en-US"/>
          </a:p>
        </p:txBody>
      </p:sp>
      <p:pic>
        <p:nvPicPr>
          <p:cNvPr id="31" name="Picture 4"/>
          <p:cNvPicPr>
            <a:picLocks noChangeAspect="1" noChangeArrowheads="1"/>
          </p:cNvPicPr>
          <p:nvPr/>
        </p:nvPicPr>
        <p:blipFill>
          <a:blip r:embed="rId3" cstate="print"/>
          <a:srcRect/>
          <a:stretch>
            <a:fillRect/>
          </a:stretch>
        </p:blipFill>
        <p:spPr bwMode="auto">
          <a:xfrm>
            <a:off x="775963" y="5240565"/>
            <a:ext cx="6194772" cy="1113745"/>
          </a:xfrm>
          <a:prstGeom prst="rect">
            <a:avLst/>
          </a:prstGeom>
          <a:noFill/>
          <a:ln w="9525">
            <a:solidFill>
              <a:schemeClr val="accent1">
                <a:lumMod val="50000"/>
              </a:schemeClr>
            </a:solidFill>
            <a:miter lim="800000"/>
            <a:headEnd/>
            <a:tailEnd/>
          </a:ln>
        </p:spPr>
      </p:pic>
      <p:pic>
        <p:nvPicPr>
          <p:cNvPr id="84" name="Picture 3"/>
          <p:cNvPicPr>
            <a:picLocks noChangeAspect="1" noChangeArrowheads="1"/>
          </p:cNvPicPr>
          <p:nvPr/>
        </p:nvPicPr>
        <p:blipFill>
          <a:blip r:embed="rId4" cstate="print"/>
          <a:srcRect/>
          <a:stretch>
            <a:fillRect/>
          </a:stretch>
        </p:blipFill>
        <p:spPr bwMode="auto">
          <a:xfrm>
            <a:off x="7327728" y="4629150"/>
            <a:ext cx="3959397" cy="1762125"/>
          </a:xfrm>
          <a:prstGeom prst="rect">
            <a:avLst/>
          </a:prstGeom>
          <a:noFill/>
          <a:ln w="9525">
            <a:noFill/>
            <a:miter lim="800000"/>
            <a:headEnd/>
            <a:tailEnd/>
          </a:ln>
        </p:spPr>
      </p:pic>
      <p:sp>
        <p:nvSpPr>
          <p:cNvPr id="33" name="Flowchart: Decision 32"/>
          <p:cNvSpPr/>
          <p:nvPr/>
        </p:nvSpPr>
        <p:spPr>
          <a:xfrm>
            <a:off x="3162300" y="2381250"/>
            <a:ext cx="1885950" cy="523875"/>
          </a:xfrm>
          <a:prstGeom prst="flowChartDecision">
            <a:avLst/>
          </a:prstGeom>
          <a:ln w="15875"/>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b="1" dirty="0">
                <a:solidFill>
                  <a:schemeClr val="tx1"/>
                </a:solidFill>
                <a:cs typeface="Arial" pitchFamily="34" charset="0"/>
              </a:rPr>
              <a:t>allowed</a:t>
            </a:r>
            <a:r>
              <a:rPr lang="en-GB" sz="1100" b="1" dirty="0">
                <a:solidFill>
                  <a:schemeClr val="tx1"/>
                </a:solidFill>
                <a:cs typeface="Arial" pitchFamily="34" charset="0"/>
              </a:rPr>
              <a:t>?</a:t>
            </a:r>
          </a:p>
        </p:txBody>
      </p:sp>
      <p:sp>
        <p:nvSpPr>
          <p:cNvPr id="34" name="Flowchart: Decision 33"/>
          <p:cNvSpPr/>
          <p:nvPr/>
        </p:nvSpPr>
        <p:spPr>
          <a:xfrm>
            <a:off x="6210300" y="3219450"/>
            <a:ext cx="1885950" cy="523875"/>
          </a:xfrm>
          <a:prstGeom prst="flowChartDecision">
            <a:avLst/>
          </a:prstGeom>
          <a:ln w="22225"/>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b="1" dirty="0">
                <a:solidFill>
                  <a:schemeClr val="tx1"/>
                </a:solidFill>
                <a:cs typeface="Arial" pitchFamily="34" charset="0"/>
              </a:rPr>
              <a:t>GUI ?</a:t>
            </a:r>
            <a:endParaRPr lang="en-GB" sz="1100" b="1" dirty="0">
              <a:solidFill>
                <a:schemeClr val="tx1"/>
              </a:solidFill>
              <a:cs typeface="Arial" pitchFamily="34" charset="0"/>
            </a:endParaRPr>
          </a:p>
        </p:txBody>
      </p:sp>
      <p:sp>
        <p:nvSpPr>
          <p:cNvPr id="59" name="Text Box 4"/>
          <p:cNvSpPr txBox="1">
            <a:spLocks noChangeArrowheads="1"/>
          </p:cNvSpPr>
          <p:nvPr/>
        </p:nvSpPr>
        <p:spPr bwMode="auto">
          <a:xfrm>
            <a:off x="2310509" y="1609725"/>
            <a:ext cx="3583354" cy="650364"/>
          </a:xfrm>
          <a:prstGeom prst="rect">
            <a:avLst/>
          </a:prstGeom>
          <a:gradFill rotWithShape="1">
            <a:gsLst>
              <a:gs pos="0">
                <a:srgbClr val="FFFFFF"/>
              </a:gs>
              <a:gs pos="100000">
                <a:srgbClr val="EEEFD7"/>
              </a:gs>
            </a:gsLst>
            <a:path path="shape">
              <a:fillToRect l="50000" t="50000" r="50000" b="50000"/>
            </a:path>
          </a:gradFill>
          <a:ln w="9525" algn="ctr">
            <a:solidFill>
              <a:srgbClr val="808080"/>
            </a:solidFill>
            <a:miter lim="800000"/>
            <a:headEnd/>
            <a:tailEnd type="triangle"/>
          </a:ln>
          <a:effectLst/>
        </p:spPr>
        <p:txBody>
          <a:bodyPr wrap="none" rtlCol="0" anchor="ctr"/>
          <a:lstStyle/>
          <a:p>
            <a:pPr defTabSz="720725">
              <a:buClr>
                <a:srgbClr val="000066"/>
              </a:buClr>
              <a:buSzPct val="100000"/>
              <a:buFont typeface="Arial" charset="0"/>
              <a:buNone/>
              <a:tabLst>
                <a:tab pos="649288" algn="l"/>
                <a:tab pos="7050088" algn="r"/>
              </a:tabLst>
            </a:pPr>
            <a:r>
              <a:rPr lang="en-GB" sz="1800" dirty="0">
                <a:solidFill>
                  <a:srgbClr val="0000C8"/>
                </a:solidFill>
                <a:latin typeface="Verdana" pitchFamily="34" charset="0"/>
                <a:ea typeface="Verdana" pitchFamily="34" charset="0"/>
                <a:cs typeface="Verdana" pitchFamily="34" charset="0"/>
              </a:rPr>
              <a:t>login:  </a:t>
            </a:r>
            <a:r>
              <a:rPr lang="en-GB" sz="2000" b="1" dirty="0" err="1">
                <a:solidFill>
                  <a:srgbClr val="0000C8"/>
                </a:solidFill>
                <a:latin typeface="+mn-lt"/>
                <a:cs typeface="Arial" pitchFamily="34" charset="0"/>
              </a:rPr>
              <a:t>laura</a:t>
            </a:r>
            <a:endParaRPr lang="en-GB" sz="2000" b="1" dirty="0">
              <a:solidFill>
                <a:srgbClr val="0000C8"/>
              </a:solidFill>
              <a:latin typeface="+mn-lt"/>
              <a:cs typeface="Arial" pitchFamily="34" charset="0"/>
            </a:endParaRPr>
          </a:p>
          <a:p>
            <a:pPr defTabSz="720725">
              <a:buClr>
                <a:srgbClr val="000066"/>
              </a:buClr>
              <a:buSzPct val="100000"/>
              <a:buFont typeface="Arial" charset="0"/>
              <a:buNone/>
              <a:tabLst>
                <a:tab pos="649288" algn="l"/>
                <a:tab pos="7050088" algn="r"/>
              </a:tabLst>
            </a:pPr>
            <a:r>
              <a:rPr lang="en-GB" sz="1800" dirty="0">
                <a:solidFill>
                  <a:srgbClr val="0000C8"/>
                </a:solidFill>
                <a:latin typeface="Verdana" pitchFamily="34" charset="0"/>
                <a:ea typeface="Verdana" pitchFamily="34" charset="0"/>
                <a:cs typeface="Verdana" pitchFamily="34" charset="0"/>
              </a:rPr>
              <a:t>password: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dirty="0"/>
          </a:p>
          <a:p>
            <a:endParaRPr lang="en-US" dirty="0"/>
          </a:p>
          <a:p>
            <a:pPr>
              <a:buNone/>
            </a:pPr>
            <a:endParaRPr lang="en-US" dirty="0"/>
          </a:p>
          <a:p>
            <a:r>
              <a:rPr lang="en-US" dirty="0"/>
              <a:t>The number obtained during login (from </a:t>
            </a:r>
            <a:r>
              <a:rPr lang="en-US" b="1" dirty="0">
                <a:solidFill>
                  <a:srgbClr val="0000C8"/>
                </a:solidFill>
              </a:rPr>
              <a:t>/etc/passwd</a:t>
            </a:r>
            <a:r>
              <a:rPr lang="en-US" dirty="0"/>
              <a:t>) </a:t>
            </a:r>
          </a:p>
          <a:p>
            <a:r>
              <a:rPr lang="en-US" dirty="0"/>
              <a:t>Super user (login name </a:t>
            </a:r>
            <a:r>
              <a:rPr lang="en-US" b="1" dirty="0">
                <a:solidFill>
                  <a:srgbClr val="0000C8"/>
                </a:solidFill>
              </a:rPr>
              <a:t>root</a:t>
            </a:r>
            <a:r>
              <a:rPr lang="en-US" dirty="0"/>
              <a:t>) has </a:t>
            </a:r>
            <a:r>
              <a:rPr lang="en-US" b="1" dirty="0">
                <a:solidFill>
                  <a:srgbClr val="0000C8"/>
                </a:solidFill>
              </a:rPr>
              <a:t>UID</a:t>
            </a:r>
            <a:r>
              <a:rPr lang="en-US" dirty="0"/>
              <a:t> of </a:t>
            </a:r>
            <a:r>
              <a:rPr lang="en-US" b="1" dirty="0">
                <a:solidFill>
                  <a:srgbClr val="0000C8"/>
                </a:solidFill>
              </a:rPr>
              <a:t>0</a:t>
            </a:r>
          </a:p>
          <a:p>
            <a:pPr lvl="1"/>
            <a:r>
              <a:rPr lang="en-US" dirty="0"/>
              <a:t>Unrestricted access to the entire system - TAKE CARE if you are the super user </a:t>
            </a:r>
          </a:p>
          <a:p>
            <a:r>
              <a:rPr lang="en-US" dirty="0"/>
              <a:t>Ordinary users have </a:t>
            </a:r>
            <a:r>
              <a:rPr lang="en-US" b="1" dirty="0">
                <a:solidFill>
                  <a:srgbClr val="0000C8"/>
                </a:solidFill>
              </a:rPr>
              <a:t>UID</a:t>
            </a:r>
            <a:r>
              <a:rPr lang="en-US" dirty="0"/>
              <a:t> &gt; </a:t>
            </a:r>
            <a:r>
              <a:rPr lang="en-US" b="1" dirty="0">
                <a:solidFill>
                  <a:srgbClr val="0000C8"/>
                </a:solidFill>
              </a:rPr>
              <a:t>0</a:t>
            </a:r>
          </a:p>
          <a:p>
            <a:pPr lvl="1"/>
            <a:r>
              <a:rPr lang="en-US" dirty="0"/>
              <a:t>Restricted to areas and activities for which they have been given permission</a:t>
            </a:r>
          </a:p>
          <a:p>
            <a:pPr lvl="1"/>
            <a:r>
              <a:rPr lang="en-US" dirty="0"/>
              <a:t>Typically, only the temporary and home directories can be modified</a:t>
            </a:r>
          </a:p>
          <a:p>
            <a:endParaRPr lang="en-GB" dirty="0"/>
          </a:p>
        </p:txBody>
      </p:sp>
      <p:sp>
        <p:nvSpPr>
          <p:cNvPr id="3" name="Title 2"/>
          <p:cNvSpPr>
            <a:spLocks noGrp="1"/>
          </p:cNvSpPr>
          <p:nvPr>
            <p:ph type="title"/>
          </p:nvPr>
        </p:nvSpPr>
        <p:spPr/>
        <p:txBody>
          <a:bodyPr/>
          <a:lstStyle/>
          <a:p>
            <a:r>
              <a:rPr lang="en-GB" dirty="0"/>
              <a:t>Linux users: you are a number</a:t>
            </a:r>
          </a:p>
        </p:txBody>
      </p:sp>
      <p:sp>
        <p:nvSpPr>
          <p:cNvPr id="4" name="AutoShape 2"/>
          <p:cNvSpPr>
            <a:spLocks noChangeArrowheads="1"/>
          </p:cNvSpPr>
          <p:nvPr/>
        </p:nvSpPr>
        <p:spPr bwMode="auto">
          <a:xfrm>
            <a:off x="917575" y="1724025"/>
            <a:ext cx="4311650" cy="990600"/>
          </a:xfrm>
          <a:prstGeom prst="horizontalScroll">
            <a:avLst>
              <a:gd name="adj" fmla="val 12500"/>
            </a:avLst>
          </a:prstGeom>
          <a:noFill/>
          <a:ln w="9525">
            <a:noFill/>
            <a:round/>
            <a:headEnd/>
            <a:tailEnd/>
          </a:ln>
        </p:spPr>
        <p:txBody>
          <a:bodyPr wrap="none" anchor="ctr"/>
          <a:lstStyle/>
          <a:p>
            <a:endParaRPr lang="en-US"/>
          </a:p>
        </p:txBody>
      </p:sp>
      <p:sp>
        <p:nvSpPr>
          <p:cNvPr id="5" name="Rectangle 94"/>
          <p:cNvSpPr>
            <a:spLocks noChangeArrowheads="1"/>
          </p:cNvSpPr>
          <p:nvPr/>
        </p:nvSpPr>
        <p:spPr bwMode="auto">
          <a:xfrm>
            <a:off x="846802" y="2426589"/>
            <a:ext cx="3839633" cy="648512"/>
          </a:xfrm>
          <a:prstGeom prst="rect">
            <a:avLst/>
          </a:prstGeom>
          <a:gradFill rotWithShape="1">
            <a:gsLst>
              <a:gs pos="0">
                <a:srgbClr val="FFFFFF"/>
              </a:gs>
              <a:gs pos="100000">
                <a:srgbClr val="EEEFD7"/>
              </a:gs>
            </a:gsLst>
            <a:path path="shape">
              <a:fillToRect l="50000" t="50000" r="50000" b="50000"/>
            </a:path>
          </a:gradFill>
          <a:ln w="9525" algn="ctr">
            <a:solidFill>
              <a:srgbClr val="808080"/>
            </a:solidFill>
            <a:miter lim="800000"/>
            <a:headEnd/>
            <a:tailEnd type="triangle"/>
          </a:ln>
          <a:effectLst/>
        </p:spPr>
        <p:txBody>
          <a:bodyPr wrap="none" anchor="ctr"/>
          <a:lstStyle/>
          <a:p>
            <a:pPr algn="ctr" defTabSz="449263" eaLnBrk="0" hangingPunct="0">
              <a:buClr>
                <a:srgbClr val="CC0066"/>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solidFill>
                  <a:srgbClr val="0000C8"/>
                </a:solidFill>
              </a:rPr>
              <a:t>user types password</a:t>
            </a:r>
            <a:br>
              <a:rPr lang="en-GB" sz="2000" dirty="0">
                <a:solidFill>
                  <a:srgbClr val="0000C8"/>
                </a:solidFill>
              </a:rPr>
            </a:br>
            <a:r>
              <a:rPr lang="en-GB" sz="2000" dirty="0">
                <a:solidFill>
                  <a:srgbClr val="0000C8"/>
                </a:solidFill>
              </a:rPr>
              <a:t>e.g. "</a:t>
            </a:r>
            <a:r>
              <a:rPr lang="en-GB" sz="2000" b="1" i="1" dirty="0">
                <a:solidFill>
                  <a:srgbClr val="0000C8"/>
                </a:solidFill>
              </a:rPr>
              <a:t>ch3RRyp1e</a:t>
            </a:r>
            <a:r>
              <a:rPr lang="en-GB" sz="2000" dirty="0">
                <a:solidFill>
                  <a:srgbClr val="0000C8"/>
                </a:solidFill>
              </a:rPr>
              <a:t>"</a:t>
            </a:r>
          </a:p>
        </p:txBody>
      </p:sp>
      <p:sp>
        <p:nvSpPr>
          <p:cNvPr id="6" name="Rectangle 95"/>
          <p:cNvSpPr>
            <a:spLocks noChangeArrowheads="1"/>
          </p:cNvSpPr>
          <p:nvPr/>
        </p:nvSpPr>
        <p:spPr bwMode="auto">
          <a:xfrm>
            <a:off x="7662468" y="1726502"/>
            <a:ext cx="3143249" cy="1088366"/>
          </a:xfrm>
          <a:prstGeom prst="rect">
            <a:avLst/>
          </a:prstGeom>
          <a:gradFill>
            <a:gsLst>
              <a:gs pos="0">
                <a:srgbClr val="FFEFD1"/>
              </a:gs>
              <a:gs pos="64999">
                <a:srgbClr val="F0EBD5"/>
              </a:gs>
              <a:gs pos="100000">
                <a:srgbClr val="D1C39F"/>
              </a:gs>
            </a:gsLst>
            <a:lin ang="4200000" scaled="0"/>
          </a:gradFill>
          <a:ln w="12700">
            <a:solidFill>
              <a:srgbClr val="000000"/>
            </a:solidFill>
            <a:miter lim="800000"/>
            <a:headEnd/>
            <a:tailEnd/>
          </a:ln>
          <a:effectLst>
            <a:outerShdw blurRad="127000" dir="3660000" sx="101000" sy="101000" algn="tl" rotWithShape="0">
              <a:schemeClr val="bg2">
                <a:lumMod val="50000"/>
                <a:alpha val="65000"/>
              </a:schemeClr>
            </a:outerShdw>
          </a:effectLst>
        </p:spPr>
        <p:txBody>
          <a:bodyPr wrap="square" lIns="95250" tIns="36000" rIns="95250" bIns="36000">
            <a:spAutoFit/>
          </a:bodyPr>
          <a:lstStyle/>
          <a:p>
            <a:pPr indent="168275" algn="ctr" defTabSz="720725" eaLnBrk="0" hangingPunct="0">
              <a:lnSpc>
                <a:spcPct val="110000"/>
              </a:lnSpc>
              <a:buClr>
                <a:srgbClr val="FF0000"/>
              </a:buClr>
              <a:buSzPct val="100000"/>
              <a:tabLst>
                <a:tab pos="571500" algn="l"/>
                <a:tab pos="1855788" algn="l"/>
              </a:tabLst>
              <a:defRPr/>
            </a:pPr>
            <a:r>
              <a:rPr lang="en-GB" sz="2000" i="1" dirty="0" err="1"/>
              <a:t>system applies </a:t>
            </a:r>
            <a:br>
              <a:rPr lang="en-GB" sz="2000" i="1" dirty="0" err="1"/>
            </a:br>
            <a:r>
              <a:rPr lang="en-GB" sz="2000" i="1" dirty="0" err="1"/>
              <a:t>numeric id (</a:t>
            </a:r>
            <a:r>
              <a:rPr lang="en-GB" sz="2000" b="1" i="1" dirty="0" err="1">
                <a:solidFill>
                  <a:schemeClr val="accent2">
                    <a:lumMod val="75000"/>
                  </a:schemeClr>
                </a:solidFill>
              </a:rPr>
              <a:t>UID</a:t>
            </a:r>
            <a:r>
              <a:rPr lang="en-GB" sz="2000" i="1" dirty="0" err="1"/>
              <a:t>)</a:t>
            </a:r>
            <a:br>
              <a:rPr lang="en-GB" sz="2000" i="1" dirty="0" err="1"/>
            </a:br>
            <a:r>
              <a:rPr lang="en-GB" sz="2000" i="1" dirty="0" err="1"/>
              <a:t>e.g. </a:t>
            </a:r>
            <a:r>
              <a:rPr lang="en-GB" sz="2000" b="1" i="1" dirty="0" err="1">
                <a:solidFill>
                  <a:schemeClr val="accent2">
                    <a:lumMod val="75000"/>
                  </a:schemeClr>
                </a:solidFill>
              </a:rPr>
              <a:t>1318</a:t>
            </a:r>
          </a:p>
        </p:txBody>
      </p:sp>
      <p:sp>
        <p:nvSpPr>
          <p:cNvPr id="7" name="Line 96"/>
          <p:cNvSpPr>
            <a:spLocks noChangeShapeType="1"/>
          </p:cNvSpPr>
          <p:nvPr/>
        </p:nvSpPr>
        <p:spPr bwMode="auto">
          <a:xfrm flipV="1">
            <a:off x="6921636" y="2232914"/>
            <a:ext cx="740833" cy="0"/>
          </a:xfrm>
          <a:prstGeom prst="line">
            <a:avLst/>
          </a:prstGeom>
          <a:gradFill rotWithShape="1">
            <a:gsLst>
              <a:gs pos="0">
                <a:srgbClr val="FFFFFF"/>
              </a:gs>
              <a:gs pos="100000">
                <a:srgbClr val="EEEFD7"/>
              </a:gs>
            </a:gsLst>
            <a:path path="shape">
              <a:fillToRect l="50000" t="50000" r="50000" b="50000"/>
            </a:path>
          </a:gradFill>
          <a:ln w="9525" algn="ctr">
            <a:solidFill>
              <a:srgbClr val="808080"/>
            </a:solidFill>
            <a:miter lim="800000"/>
            <a:headEnd/>
            <a:tailEnd type="triangle"/>
          </a:ln>
          <a:effectLst/>
        </p:spPr>
        <p:txBody>
          <a:bodyPr wrap="none" anchor="ctr"/>
          <a:lstStyle/>
          <a:p>
            <a:pPr algn="ctr" defTabSz="720725" eaLnBrk="0" hangingPunct="0">
              <a:spcBef>
                <a:spcPct val="50000"/>
              </a:spcBef>
              <a:buClr>
                <a:srgbClr val="000066"/>
              </a:buClr>
              <a:buSzPct val="100000"/>
              <a:tabLst>
                <a:tab pos="649288" algn="l"/>
                <a:tab pos="7050088" algn="r"/>
              </a:tabLst>
            </a:pPr>
            <a:endParaRPr lang="en-GB" sz="1800">
              <a:solidFill>
                <a:srgbClr val="0000C8"/>
              </a:solidFill>
              <a:latin typeface="Arial" pitchFamily="34" charset="0"/>
              <a:cs typeface="Arial" pitchFamily="34" charset="0"/>
            </a:endParaRPr>
          </a:p>
        </p:txBody>
      </p:sp>
      <p:sp>
        <p:nvSpPr>
          <p:cNvPr id="8" name="Line 97"/>
          <p:cNvSpPr>
            <a:spLocks noChangeShapeType="1"/>
          </p:cNvSpPr>
          <p:nvPr/>
        </p:nvSpPr>
        <p:spPr bwMode="auto">
          <a:xfrm flipV="1">
            <a:off x="4686435" y="2440877"/>
            <a:ext cx="952500" cy="171450"/>
          </a:xfrm>
          <a:prstGeom prst="line">
            <a:avLst/>
          </a:prstGeom>
          <a:gradFill rotWithShape="1">
            <a:gsLst>
              <a:gs pos="0">
                <a:srgbClr val="FFFFFF"/>
              </a:gs>
              <a:gs pos="100000">
                <a:srgbClr val="EEEFD7"/>
              </a:gs>
            </a:gsLst>
            <a:path path="shape">
              <a:fillToRect l="50000" t="50000" r="50000" b="50000"/>
            </a:path>
          </a:gradFill>
          <a:ln w="9525" algn="ctr">
            <a:solidFill>
              <a:srgbClr val="808080"/>
            </a:solidFill>
            <a:miter lim="800000"/>
            <a:headEnd/>
            <a:tailEnd type="triangle"/>
          </a:ln>
          <a:effectLst/>
        </p:spPr>
        <p:txBody>
          <a:bodyPr wrap="none" anchor="ctr"/>
          <a:lstStyle/>
          <a:p>
            <a:pPr algn="ctr" defTabSz="720725" eaLnBrk="0" hangingPunct="0">
              <a:spcBef>
                <a:spcPct val="50000"/>
              </a:spcBef>
              <a:buClr>
                <a:srgbClr val="000066"/>
              </a:buClr>
              <a:buSzPct val="100000"/>
              <a:tabLst>
                <a:tab pos="649288" algn="l"/>
                <a:tab pos="7050088" algn="r"/>
              </a:tabLst>
            </a:pPr>
            <a:endParaRPr lang="en-GB" sz="1800">
              <a:solidFill>
                <a:srgbClr val="0000C8"/>
              </a:solidFill>
              <a:latin typeface="Arial" pitchFamily="34" charset="0"/>
              <a:cs typeface="Arial" pitchFamily="34" charset="0"/>
            </a:endParaRPr>
          </a:p>
        </p:txBody>
      </p:sp>
      <p:sp>
        <p:nvSpPr>
          <p:cNvPr id="9" name="Line 98"/>
          <p:cNvSpPr>
            <a:spLocks noChangeShapeType="1"/>
          </p:cNvSpPr>
          <p:nvPr/>
        </p:nvSpPr>
        <p:spPr bwMode="auto">
          <a:xfrm>
            <a:off x="4686436" y="1956691"/>
            <a:ext cx="975782" cy="163513"/>
          </a:xfrm>
          <a:prstGeom prst="line">
            <a:avLst/>
          </a:prstGeom>
          <a:gradFill rotWithShape="1">
            <a:gsLst>
              <a:gs pos="0">
                <a:srgbClr val="FFFFFF"/>
              </a:gs>
              <a:gs pos="100000">
                <a:srgbClr val="EEEFD7"/>
              </a:gs>
            </a:gsLst>
            <a:path path="shape">
              <a:fillToRect l="50000" t="50000" r="50000" b="50000"/>
            </a:path>
          </a:gradFill>
          <a:ln w="9525" algn="ctr">
            <a:solidFill>
              <a:srgbClr val="808080"/>
            </a:solidFill>
            <a:miter lim="800000"/>
            <a:headEnd/>
            <a:tailEnd type="triangle"/>
          </a:ln>
          <a:effectLst/>
        </p:spPr>
        <p:txBody>
          <a:bodyPr wrap="none" anchor="ctr"/>
          <a:lstStyle/>
          <a:p>
            <a:pPr algn="ctr" defTabSz="720725" eaLnBrk="0" hangingPunct="0">
              <a:spcBef>
                <a:spcPct val="50000"/>
              </a:spcBef>
              <a:buClr>
                <a:srgbClr val="000066"/>
              </a:buClr>
              <a:buSzPct val="100000"/>
              <a:tabLst>
                <a:tab pos="649288" algn="l"/>
                <a:tab pos="7050088" algn="r"/>
              </a:tabLst>
            </a:pPr>
            <a:endParaRPr lang="en-GB" sz="1800">
              <a:solidFill>
                <a:srgbClr val="0000C8"/>
              </a:solidFill>
              <a:latin typeface="Arial" pitchFamily="34" charset="0"/>
              <a:cs typeface="Arial" pitchFamily="34" charset="0"/>
            </a:endParaRPr>
          </a:p>
        </p:txBody>
      </p:sp>
      <p:sp>
        <p:nvSpPr>
          <p:cNvPr id="10" name="Rectangle 99"/>
          <p:cNvSpPr>
            <a:spLocks noChangeArrowheads="1"/>
          </p:cNvSpPr>
          <p:nvPr/>
        </p:nvSpPr>
        <p:spPr bwMode="auto">
          <a:xfrm>
            <a:off x="6165984" y="2070990"/>
            <a:ext cx="38100" cy="49213"/>
          </a:xfrm>
          <a:prstGeom prst="rect">
            <a:avLst/>
          </a:prstGeom>
          <a:solidFill>
            <a:srgbClr val="4B434B"/>
          </a:solidFill>
          <a:ln w="9525">
            <a:noFill/>
            <a:miter lim="800000"/>
            <a:headEnd/>
            <a:tailEnd/>
          </a:ln>
        </p:spPr>
        <p:txBody>
          <a:bodyPr/>
          <a:lstStyle/>
          <a:p>
            <a:endParaRPr lang="en-US"/>
          </a:p>
        </p:txBody>
      </p:sp>
      <p:sp>
        <p:nvSpPr>
          <p:cNvPr id="11" name="Rectangle 100"/>
          <p:cNvSpPr>
            <a:spLocks noChangeArrowheads="1"/>
          </p:cNvSpPr>
          <p:nvPr/>
        </p:nvSpPr>
        <p:spPr bwMode="auto">
          <a:xfrm>
            <a:off x="6208318" y="2070990"/>
            <a:ext cx="38100" cy="49213"/>
          </a:xfrm>
          <a:prstGeom prst="rect">
            <a:avLst/>
          </a:prstGeom>
          <a:solidFill>
            <a:srgbClr val="454767"/>
          </a:solidFill>
          <a:ln w="9525">
            <a:noFill/>
            <a:miter lim="800000"/>
            <a:headEnd/>
            <a:tailEnd/>
          </a:ln>
        </p:spPr>
        <p:txBody>
          <a:bodyPr/>
          <a:lstStyle/>
          <a:p>
            <a:endParaRPr lang="en-US"/>
          </a:p>
        </p:txBody>
      </p:sp>
      <p:sp>
        <p:nvSpPr>
          <p:cNvPr id="12" name="Rectangle 101"/>
          <p:cNvSpPr>
            <a:spLocks noChangeArrowheads="1"/>
          </p:cNvSpPr>
          <p:nvPr/>
        </p:nvSpPr>
        <p:spPr bwMode="auto">
          <a:xfrm>
            <a:off x="6250651" y="2070990"/>
            <a:ext cx="38100" cy="49213"/>
          </a:xfrm>
          <a:prstGeom prst="rect">
            <a:avLst/>
          </a:prstGeom>
          <a:solidFill>
            <a:srgbClr val="5F585F"/>
          </a:solidFill>
          <a:ln w="9525">
            <a:noFill/>
            <a:miter lim="800000"/>
            <a:headEnd/>
            <a:tailEnd/>
          </a:ln>
        </p:spPr>
        <p:txBody>
          <a:bodyPr/>
          <a:lstStyle/>
          <a:p>
            <a:endParaRPr lang="en-US"/>
          </a:p>
        </p:txBody>
      </p:sp>
      <p:sp>
        <p:nvSpPr>
          <p:cNvPr id="13" name="Rectangle 102"/>
          <p:cNvSpPr>
            <a:spLocks noChangeArrowheads="1"/>
          </p:cNvSpPr>
          <p:nvPr/>
        </p:nvSpPr>
        <p:spPr bwMode="auto">
          <a:xfrm>
            <a:off x="6295102" y="2070990"/>
            <a:ext cx="35983" cy="49213"/>
          </a:xfrm>
          <a:prstGeom prst="rect">
            <a:avLst/>
          </a:prstGeom>
          <a:solidFill>
            <a:srgbClr val="5F585F"/>
          </a:solidFill>
          <a:ln w="9525">
            <a:noFill/>
            <a:miter lim="800000"/>
            <a:headEnd/>
            <a:tailEnd/>
          </a:ln>
        </p:spPr>
        <p:txBody>
          <a:bodyPr/>
          <a:lstStyle/>
          <a:p>
            <a:endParaRPr lang="en-US"/>
          </a:p>
        </p:txBody>
      </p:sp>
      <p:sp>
        <p:nvSpPr>
          <p:cNvPr id="14" name="Rectangle 103"/>
          <p:cNvSpPr>
            <a:spLocks noChangeArrowheads="1"/>
          </p:cNvSpPr>
          <p:nvPr/>
        </p:nvSpPr>
        <p:spPr bwMode="auto">
          <a:xfrm>
            <a:off x="6337435" y="2070990"/>
            <a:ext cx="38100" cy="49213"/>
          </a:xfrm>
          <a:prstGeom prst="rect">
            <a:avLst/>
          </a:prstGeom>
          <a:solidFill>
            <a:srgbClr val="776D78"/>
          </a:solidFill>
          <a:ln w="9525">
            <a:noFill/>
            <a:miter lim="800000"/>
            <a:headEnd/>
            <a:tailEnd/>
          </a:ln>
        </p:spPr>
        <p:txBody>
          <a:bodyPr/>
          <a:lstStyle/>
          <a:p>
            <a:endParaRPr lang="en-US"/>
          </a:p>
        </p:txBody>
      </p:sp>
      <p:sp>
        <p:nvSpPr>
          <p:cNvPr id="15" name="Rectangle 104"/>
          <p:cNvSpPr>
            <a:spLocks noChangeArrowheads="1"/>
          </p:cNvSpPr>
          <p:nvPr/>
        </p:nvSpPr>
        <p:spPr bwMode="auto">
          <a:xfrm>
            <a:off x="6379768" y="2070990"/>
            <a:ext cx="38100" cy="49213"/>
          </a:xfrm>
          <a:prstGeom prst="rect">
            <a:avLst/>
          </a:prstGeom>
          <a:solidFill>
            <a:srgbClr val="AD9EAE"/>
          </a:solidFill>
          <a:ln w="9525">
            <a:noFill/>
            <a:miter lim="800000"/>
            <a:headEnd/>
            <a:tailEnd/>
          </a:ln>
        </p:spPr>
        <p:txBody>
          <a:bodyPr/>
          <a:lstStyle/>
          <a:p>
            <a:endParaRPr lang="en-US"/>
          </a:p>
        </p:txBody>
      </p:sp>
      <p:sp>
        <p:nvSpPr>
          <p:cNvPr id="16" name="Rectangle 105"/>
          <p:cNvSpPr>
            <a:spLocks noChangeArrowheads="1"/>
          </p:cNvSpPr>
          <p:nvPr/>
        </p:nvSpPr>
        <p:spPr bwMode="auto">
          <a:xfrm>
            <a:off x="6422101" y="2070990"/>
            <a:ext cx="38100" cy="49213"/>
          </a:xfrm>
          <a:prstGeom prst="rect">
            <a:avLst/>
          </a:prstGeom>
          <a:solidFill>
            <a:srgbClr val="CBB8CB"/>
          </a:solidFill>
          <a:ln w="9525">
            <a:noFill/>
            <a:miter lim="800000"/>
            <a:headEnd/>
            <a:tailEnd/>
          </a:ln>
        </p:spPr>
        <p:txBody>
          <a:bodyPr/>
          <a:lstStyle/>
          <a:p>
            <a:endParaRPr lang="en-US"/>
          </a:p>
        </p:txBody>
      </p:sp>
      <p:sp>
        <p:nvSpPr>
          <p:cNvPr id="17" name="Rectangle 106"/>
          <p:cNvSpPr>
            <a:spLocks noChangeArrowheads="1"/>
          </p:cNvSpPr>
          <p:nvPr/>
        </p:nvSpPr>
        <p:spPr bwMode="auto">
          <a:xfrm>
            <a:off x="6464435" y="2070990"/>
            <a:ext cx="38100" cy="49213"/>
          </a:xfrm>
          <a:prstGeom prst="rect">
            <a:avLst/>
          </a:prstGeom>
          <a:solidFill>
            <a:srgbClr val="CCB4C8"/>
          </a:solidFill>
          <a:ln w="9525">
            <a:noFill/>
            <a:miter lim="800000"/>
            <a:headEnd/>
            <a:tailEnd/>
          </a:ln>
        </p:spPr>
        <p:txBody>
          <a:bodyPr/>
          <a:lstStyle/>
          <a:p>
            <a:endParaRPr lang="en-US"/>
          </a:p>
        </p:txBody>
      </p:sp>
      <p:sp>
        <p:nvSpPr>
          <p:cNvPr id="18" name="Rectangle 107"/>
          <p:cNvSpPr>
            <a:spLocks noChangeArrowheads="1"/>
          </p:cNvSpPr>
          <p:nvPr/>
        </p:nvSpPr>
        <p:spPr bwMode="auto">
          <a:xfrm>
            <a:off x="5840017" y="1904302"/>
            <a:ext cx="948267" cy="544512"/>
          </a:xfrm>
          <a:prstGeom prst="rect">
            <a:avLst/>
          </a:prstGeom>
          <a:solidFill>
            <a:srgbClr val="CCB4C8"/>
          </a:solidFill>
          <a:ln w="9525">
            <a:noFill/>
            <a:miter lim="800000"/>
            <a:headEnd/>
            <a:tailEnd/>
          </a:ln>
        </p:spPr>
        <p:txBody>
          <a:bodyPr/>
          <a:lstStyle/>
          <a:p>
            <a:endParaRPr lang="en-US"/>
          </a:p>
        </p:txBody>
      </p:sp>
      <p:sp>
        <p:nvSpPr>
          <p:cNvPr id="19" name="Rectangle 108"/>
          <p:cNvSpPr>
            <a:spLocks noChangeArrowheads="1"/>
          </p:cNvSpPr>
          <p:nvPr/>
        </p:nvSpPr>
        <p:spPr bwMode="auto">
          <a:xfrm>
            <a:off x="5909869" y="1964627"/>
            <a:ext cx="806449" cy="412750"/>
          </a:xfrm>
          <a:prstGeom prst="rect">
            <a:avLst/>
          </a:prstGeom>
          <a:solidFill>
            <a:srgbClr val="454767"/>
          </a:solidFill>
          <a:ln w="9525">
            <a:noFill/>
            <a:miter lim="800000"/>
            <a:headEnd/>
            <a:tailEnd/>
          </a:ln>
        </p:spPr>
        <p:txBody>
          <a:bodyPr/>
          <a:lstStyle/>
          <a:p>
            <a:endParaRPr lang="en-US"/>
          </a:p>
        </p:txBody>
      </p:sp>
      <p:sp>
        <p:nvSpPr>
          <p:cNvPr id="20" name="Rectangle 109"/>
          <p:cNvSpPr>
            <a:spLocks noChangeArrowheads="1"/>
          </p:cNvSpPr>
          <p:nvPr/>
        </p:nvSpPr>
        <p:spPr bwMode="auto">
          <a:xfrm>
            <a:off x="5865418" y="2442464"/>
            <a:ext cx="895350" cy="71438"/>
          </a:xfrm>
          <a:prstGeom prst="rect">
            <a:avLst/>
          </a:prstGeom>
          <a:solidFill>
            <a:srgbClr val="4B434B"/>
          </a:solidFill>
          <a:ln w="9525">
            <a:noFill/>
            <a:miter lim="800000"/>
            <a:headEnd/>
            <a:tailEnd/>
          </a:ln>
        </p:spPr>
        <p:txBody>
          <a:bodyPr/>
          <a:lstStyle/>
          <a:p>
            <a:endParaRPr lang="en-US"/>
          </a:p>
        </p:txBody>
      </p:sp>
      <p:sp>
        <p:nvSpPr>
          <p:cNvPr id="21" name="Freeform 110"/>
          <p:cNvSpPr>
            <a:spLocks/>
          </p:cNvSpPr>
          <p:nvPr/>
        </p:nvSpPr>
        <p:spPr bwMode="auto">
          <a:xfrm>
            <a:off x="5899284" y="1955103"/>
            <a:ext cx="48684" cy="434975"/>
          </a:xfrm>
          <a:custGeom>
            <a:avLst/>
            <a:gdLst>
              <a:gd name="T0" fmla="*/ 0 w 206"/>
              <a:gd name="T1" fmla="*/ 0 h 2462"/>
              <a:gd name="T2" fmla="*/ 2147483647 w 206"/>
              <a:gd name="T3" fmla="*/ 2147483647 h 2462"/>
              <a:gd name="T4" fmla="*/ 2147483647 w 206"/>
              <a:gd name="T5" fmla="*/ 2147483647 h 2462"/>
              <a:gd name="T6" fmla="*/ 2147483647 w 206"/>
              <a:gd name="T7" fmla="*/ 2147483647 h 2462"/>
              <a:gd name="T8" fmla="*/ 2147483647 w 206"/>
              <a:gd name="T9" fmla="*/ 2147483647 h 2462"/>
              <a:gd name="T10" fmla="*/ 2147483647 w 206"/>
              <a:gd name="T11" fmla="*/ 2147483647 h 2462"/>
              <a:gd name="T12" fmla="*/ 2147483647 w 206"/>
              <a:gd name="T13" fmla="*/ 2147483647 h 2462"/>
              <a:gd name="T14" fmla="*/ 2147483647 w 206"/>
              <a:gd name="T15" fmla="*/ 2147483647 h 2462"/>
              <a:gd name="T16" fmla="*/ 2147483647 w 206"/>
              <a:gd name="T17" fmla="*/ 2147483647 h 2462"/>
              <a:gd name="T18" fmla="*/ 2147483647 w 206"/>
              <a:gd name="T19" fmla="*/ 2147483647 h 2462"/>
              <a:gd name="T20" fmla="*/ 2147483647 w 206"/>
              <a:gd name="T21" fmla="*/ 2147483647 h 2462"/>
              <a:gd name="T22" fmla="*/ 2147483647 w 206"/>
              <a:gd name="T23" fmla="*/ 2147483647 h 2462"/>
              <a:gd name="T24" fmla="*/ 0 w 206"/>
              <a:gd name="T25" fmla="*/ 2147483647 h 2462"/>
              <a:gd name="T26" fmla="*/ 0 w 206"/>
              <a:gd name="T27" fmla="*/ 0 h 246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06"/>
              <a:gd name="T43" fmla="*/ 0 h 2462"/>
              <a:gd name="T44" fmla="*/ 206 w 206"/>
              <a:gd name="T45" fmla="*/ 2462 h 246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06" h="2462">
                <a:moveTo>
                  <a:pt x="0" y="0"/>
                </a:moveTo>
                <a:lnTo>
                  <a:pt x="206" y="164"/>
                </a:lnTo>
                <a:lnTo>
                  <a:pt x="197" y="224"/>
                </a:lnTo>
                <a:lnTo>
                  <a:pt x="176" y="471"/>
                </a:lnTo>
                <a:lnTo>
                  <a:pt x="159" y="721"/>
                </a:lnTo>
                <a:lnTo>
                  <a:pt x="150" y="974"/>
                </a:lnTo>
                <a:lnTo>
                  <a:pt x="148" y="1236"/>
                </a:lnTo>
                <a:lnTo>
                  <a:pt x="150" y="1501"/>
                </a:lnTo>
                <a:lnTo>
                  <a:pt x="159" y="1753"/>
                </a:lnTo>
                <a:lnTo>
                  <a:pt x="176" y="2003"/>
                </a:lnTo>
                <a:lnTo>
                  <a:pt x="197" y="2251"/>
                </a:lnTo>
                <a:lnTo>
                  <a:pt x="206" y="2289"/>
                </a:lnTo>
                <a:lnTo>
                  <a:pt x="0" y="2462"/>
                </a:lnTo>
                <a:lnTo>
                  <a:pt x="0" y="0"/>
                </a:lnTo>
                <a:close/>
              </a:path>
            </a:pathLst>
          </a:custGeom>
          <a:solidFill>
            <a:srgbClr val="776D78"/>
          </a:solidFill>
          <a:ln w="9525">
            <a:noFill/>
            <a:round/>
            <a:headEnd/>
            <a:tailEnd/>
          </a:ln>
        </p:spPr>
        <p:txBody>
          <a:bodyPr/>
          <a:lstStyle/>
          <a:p>
            <a:endParaRPr lang="en-GB"/>
          </a:p>
        </p:txBody>
      </p:sp>
      <p:sp>
        <p:nvSpPr>
          <p:cNvPr id="22" name="Freeform 111"/>
          <p:cNvSpPr>
            <a:spLocks/>
          </p:cNvSpPr>
          <p:nvPr/>
        </p:nvSpPr>
        <p:spPr bwMode="auto">
          <a:xfrm>
            <a:off x="6680335" y="1955103"/>
            <a:ext cx="52916" cy="434975"/>
          </a:xfrm>
          <a:custGeom>
            <a:avLst/>
            <a:gdLst>
              <a:gd name="T0" fmla="*/ 2147483647 w 226"/>
              <a:gd name="T1" fmla="*/ 0 h 2462"/>
              <a:gd name="T2" fmla="*/ 0 w 226"/>
              <a:gd name="T3" fmla="*/ 2147483647 h 2462"/>
              <a:gd name="T4" fmla="*/ 2147483647 w 226"/>
              <a:gd name="T5" fmla="*/ 2147483647 h 2462"/>
              <a:gd name="T6" fmla="*/ 2147483647 w 226"/>
              <a:gd name="T7" fmla="*/ 2147483647 h 2462"/>
              <a:gd name="T8" fmla="*/ 2147483647 w 226"/>
              <a:gd name="T9" fmla="*/ 2147483647 h 2462"/>
              <a:gd name="T10" fmla="*/ 2147483647 w 226"/>
              <a:gd name="T11" fmla="*/ 2147483647 h 2462"/>
              <a:gd name="T12" fmla="*/ 2147483647 w 226"/>
              <a:gd name="T13" fmla="*/ 2147483647 h 2462"/>
              <a:gd name="T14" fmla="*/ 2147483647 w 226"/>
              <a:gd name="T15" fmla="*/ 2147483647 h 2462"/>
              <a:gd name="T16" fmla="*/ 2147483647 w 226"/>
              <a:gd name="T17" fmla="*/ 2147483647 h 2462"/>
              <a:gd name="T18" fmla="*/ 2147483647 w 226"/>
              <a:gd name="T19" fmla="*/ 2147483647 h 2462"/>
              <a:gd name="T20" fmla="*/ 2147483647 w 226"/>
              <a:gd name="T21" fmla="*/ 2147483647 h 2462"/>
              <a:gd name="T22" fmla="*/ 0 w 226"/>
              <a:gd name="T23" fmla="*/ 2147483647 h 2462"/>
              <a:gd name="T24" fmla="*/ 2147483647 w 226"/>
              <a:gd name="T25" fmla="*/ 2147483647 h 2462"/>
              <a:gd name="T26" fmla="*/ 2147483647 w 226"/>
              <a:gd name="T27" fmla="*/ 0 h 246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6"/>
              <a:gd name="T43" fmla="*/ 0 h 2462"/>
              <a:gd name="T44" fmla="*/ 226 w 226"/>
              <a:gd name="T45" fmla="*/ 2462 h 246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6" h="2462">
                <a:moveTo>
                  <a:pt x="226" y="0"/>
                </a:moveTo>
                <a:lnTo>
                  <a:pt x="0" y="164"/>
                </a:lnTo>
                <a:lnTo>
                  <a:pt x="8" y="224"/>
                </a:lnTo>
                <a:lnTo>
                  <a:pt x="29" y="471"/>
                </a:lnTo>
                <a:lnTo>
                  <a:pt x="47" y="721"/>
                </a:lnTo>
                <a:lnTo>
                  <a:pt x="57" y="974"/>
                </a:lnTo>
                <a:lnTo>
                  <a:pt x="61" y="1236"/>
                </a:lnTo>
                <a:lnTo>
                  <a:pt x="57" y="1501"/>
                </a:lnTo>
                <a:lnTo>
                  <a:pt x="47" y="1753"/>
                </a:lnTo>
                <a:lnTo>
                  <a:pt x="29" y="2003"/>
                </a:lnTo>
                <a:lnTo>
                  <a:pt x="8" y="2251"/>
                </a:lnTo>
                <a:lnTo>
                  <a:pt x="0" y="2289"/>
                </a:lnTo>
                <a:lnTo>
                  <a:pt x="226" y="2462"/>
                </a:lnTo>
                <a:lnTo>
                  <a:pt x="226" y="0"/>
                </a:lnTo>
                <a:close/>
              </a:path>
            </a:pathLst>
          </a:custGeom>
          <a:solidFill>
            <a:srgbClr val="AD9EAE"/>
          </a:solidFill>
          <a:ln w="9525">
            <a:noFill/>
            <a:round/>
            <a:headEnd/>
            <a:tailEnd/>
          </a:ln>
        </p:spPr>
        <p:txBody>
          <a:bodyPr/>
          <a:lstStyle/>
          <a:p>
            <a:endParaRPr lang="en-GB"/>
          </a:p>
        </p:txBody>
      </p:sp>
      <p:sp>
        <p:nvSpPr>
          <p:cNvPr id="23" name="Freeform 112"/>
          <p:cNvSpPr>
            <a:spLocks/>
          </p:cNvSpPr>
          <p:nvPr/>
        </p:nvSpPr>
        <p:spPr bwMode="auto">
          <a:xfrm>
            <a:off x="5899284" y="2358327"/>
            <a:ext cx="833967" cy="31750"/>
          </a:xfrm>
          <a:custGeom>
            <a:avLst/>
            <a:gdLst>
              <a:gd name="T0" fmla="*/ 0 w 3543"/>
              <a:gd name="T1" fmla="*/ 2147483647 h 173"/>
              <a:gd name="T2" fmla="*/ 2147483647 w 3543"/>
              <a:gd name="T3" fmla="*/ 0 h 173"/>
              <a:gd name="T4" fmla="*/ 2147483647 w 3543"/>
              <a:gd name="T5" fmla="*/ 2147483647 h 173"/>
              <a:gd name="T6" fmla="*/ 2147483647 w 3543"/>
              <a:gd name="T7" fmla="*/ 2147483647 h 173"/>
              <a:gd name="T8" fmla="*/ 2147483647 w 3543"/>
              <a:gd name="T9" fmla="*/ 2147483647 h 173"/>
              <a:gd name="T10" fmla="*/ 2147483647 w 3543"/>
              <a:gd name="T11" fmla="*/ 2147483647 h 173"/>
              <a:gd name="T12" fmla="*/ 2147483647 w 3543"/>
              <a:gd name="T13" fmla="*/ 2147483647 h 173"/>
              <a:gd name="T14" fmla="*/ 2147483647 w 3543"/>
              <a:gd name="T15" fmla="*/ 2147483647 h 173"/>
              <a:gd name="T16" fmla="*/ 2147483647 w 3543"/>
              <a:gd name="T17" fmla="*/ 2147483647 h 173"/>
              <a:gd name="T18" fmla="*/ 2147483647 w 3543"/>
              <a:gd name="T19" fmla="*/ 0 h 173"/>
              <a:gd name="T20" fmla="*/ 2147483647 w 3543"/>
              <a:gd name="T21" fmla="*/ 2147483647 h 173"/>
              <a:gd name="T22" fmla="*/ 0 w 3543"/>
              <a:gd name="T23" fmla="*/ 2147483647 h 17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543"/>
              <a:gd name="T37" fmla="*/ 0 h 173"/>
              <a:gd name="T38" fmla="*/ 3543 w 3543"/>
              <a:gd name="T39" fmla="*/ 173 h 17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543" h="173">
                <a:moveTo>
                  <a:pt x="0" y="164"/>
                </a:moveTo>
                <a:lnTo>
                  <a:pt x="206" y="0"/>
                </a:lnTo>
                <a:lnTo>
                  <a:pt x="598" y="14"/>
                </a:lnTo>
                <a:lnTo>
                  <a:pt x="982" y="26"/>
                </a:lnTo>
                <a:lnTo>
                  <a:pt x="1380" y="31"/>
                </a:lnTo>
                <a:lnTo>
                  <a:pt x="1772" y="31"/>
                </a:lnTo>
                <a:lnTo>
                  <a:pt x="2162" y="34"/>
                </a:lnTo>
                <a:lnTo>
                  <a:pt x="2557" y="26"/>
                </a:lnTo>
                <a:lnTo>
                  <a:pt x="2947" y="14"/>
                </a:lnTo>
                <a:lnTo>
                  <a:pt x="3337" y="0"/>
                </a:lnTo>
                <a:lnTo>
                  <a:pt x="3543" y="173"/>
                </a:lnTo>
                <a:lnTo>
                  <a:pt x="0" y="164"/>
                </a:lnTo>
                <a:close/>
              </a:path>
            </a:pathLst>
          </a:custGeom>
          <a:solidFill>
            <a:srgbClr val="CBB8CB"/>
          </a:solidFill>
          <a:ln w="9525">
            <a:noFill/>
            <a:round/>
            <a:headEnd/>
            <a:tailEnd/>
          </a:ln>
        </p:spPr>
        <p:txBody>
          <a:bodyPr/>
          <a:lstStyle/>
          <a:p>
            <a:endParaRPr lang="en-GB"/>
          </a:p>
        </p:txBody>
      </p:sp>
      <p:sp>
        <p:nvSpPr>
          <p:cNvPr id="24" name="Freeform 113"/>
          <p:cNvSpPr>
            <a:spLocks/>
          </p:cNvSpPr>
          <p:nvPr/>
        </p:nvSpPr>
        <p:spPr bwMode="auto">
          <a:xfrm>
            <a:off x="5899284" y="1955104"/>
            <a:ext cx="833967" cy="28575"/>
          </a:xfrm>
          <a:custGeom>
            <a:avLst/>
            <a:gdLst>
              <a:gd name="T0" fmla="*/ 0 w 3543"/>
              <a:gd name="T1" fmla="*/ 0 h 164"/>
              <a:gd name="T2" fmla="*/ 2147483647 w 3543"/>
              <a:gd name="T3" fmla="*/ 2147483647 h 164"/>
              <a:gd name="T4" fmla="*/ 2147483647 w 3543"/>
              <a:gd name="T5" fmla="*/ 2147483647 h 164"/>
              <a:gd name="T6" fmla="*/ 2147483647 w 3543"/>
              <a:gd name="T7" fmla="*/ 2147483647 h 164"/>
              <a:gd name="T8" fmla="*/ 2147483647 w 3543"/>
              <a:gd name="T9" fmla="*/ 2147483647 h 164"/>
              <a:gd name="T10" fmla="*/ 2147483647 w 3543"/>
              <a:gd name="T11" fmla="*/ 2147483647 h 164"/>
              <a:gd name="T12" fmla="*/ 2147483647 w 3543"/>
              <a:gd name="T13" fmla="*/ 2147483647 h 164"/>
              <a:gd name="T14" fmla="*/ 2147483647 w 3543"/>
              <a:gd name="T15" fmla="*/ 2147483647 h 164"/>
              <a:gd name="T16" fmla="*/ 2147483647 w 3543"/>
              <a:gd name="T17" fmla="*/ 2147483647 h 164"/>
              <a:gd name="T18" fmla="*/ 2147483647 w 3543"/>
              <a:gd name="T19" fmla="*/ 2147483647 h 164"/>
              <a:gd name="T20" fmla="*/ 2147483647 w 3543"/>
              <a:gd name="T21" fmla="*/ 0 h 164"/>
              <a:gd name="T22" fmla="*/ 0 w 3543"/>
              <a:gd name="T23" fmla="*/ 0 h 1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543"/>
              <a:gd name="T37" fmla="*/ 0 h 164"/>
              <a:gd name="T38" fmla="*/ 3543 w 3543"/>
              <a:gd name="T39" fmla="*/ 164 h 16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543" h="164">
                <a:moveTo>
                  <a:pt x="0" y="0"/>
                </a:moveTo>
                <a:lnTo>
                  <a:pt x="206" y="164"/>
                </a:lnTo>
                <a:lnTo>
                  <a:pt x="598" y="149"/>
                </a:lnTo>
                <a:lnTo>
                  <a:pt x="982" y="139"/>
                </a:lnTo>
                <a:lnTo>
                  <a:pt x="1380" y="133"/>
                </a:lnTo>
                <a:lnTo>
                  <a:pt x="1772" y="133"/>
                </a:lnTo>
                <a:lnTo>
                  <a:pt x="2162" y="130"/>
                </a:lnTo>
                <a:lnTo>
                  <a:pt x="2557" y="139"/>
                </a:lnTo>
                <a:lnTo>
                  <a:pt x="2947" y="149"/>
                </a:lnTo>
                <a:lnTo>
                  <a:pt x="3317" y="164"/>
                </a:lnTo>
                <a:lnTo>
                  <a:pt x="3543" y="0"/>
                </a:lnTo>
                <a:lnTo>
                  <a:pt x="0" y="0"/>
                </a:lnTo>
                <a:close/>
              </a:path>
            </a:pathLst>
          </a:custGeom>
          <a:solidFill>
            <a:srgbClr val="5F585F"/>
          </a:solidFill>
          <a:ln w="9525">
            <a:noFill/>
            <a:round/>
            <a:headEnd/>
            <a:tailEnd/>
          </a:ln>
        </p:spPr>
        <p:txBody>
          <a:bodyPr/>
          <a:lstStyle/>
          <a:p>
            <a:endParaRPr lang="en-GB"/>
          </a:p>
        </p:txBody>
      </p:sp>
      <p:sp>
        <p:nvSpPr>
          <p:cNvPr id="25" name="Rectangle 114"/>
          <p:cNvSpPr>
            <a:spLocks noChangeArrowheads="1"/>
          </p:cNvSpPr>
          <p:nvPr/>
        </p:nvSpPr>
        <p:spPr bwMode="auto">
          <a:xfrm>
            <a:off x="5901401" y="1956691"/>
            <a:ext cx="829733" cy="430213"/>
          </a:xfrm>
          <a:prstGeom prst="rect">
            <a:avLst/>
          </a:prstGeom>
          <a:noFill/>
          <a:ln w="4763">
            <a:solidFill>
              <a:srgbClr val="4B434B"/>
            </a:solidFill>
            <a:miter lim="800000"/>
            <a:headEnd/>
            <a:tailEnd/>
          </a:ln>
        </p:spPr>
        <p:txBody>
          <a:bodyPr/>
          <a:lstStyle/>
          <a:p>
            <a:endParaRPr lang="en-US"/>
          </a:p>
        </p:txBody>
      </p:sp>
      <p:sp>
        <p:nvSpPr>
          <p:cNvPr id="26" name="Freeform 115"/>
          <p:cNvSpPr>
            <a:spLocks/>
          </p:cNvSpPr>
          <p:nvPr/>
        </p:nvSpPr>
        <p:spPr bwMode="auto">
          <a:xfrm>
            <a:off x="5638935" y="2499616"/>
            <a:ext cx="1394882" cy="125413"/>
          </a:xfrm>
          <a:custGeom>
            <a:avLst/>
            <a:gdLst>
              <a:gd name="T0" fmla="*/ 2147483647 w 5928"/>
              <a:gd name="T1" fmla="*/ 0 h 711"/>
              <a:gd name="T2" fmla="*/ 2147483647 w 5928"/>
              <a:gd name="T3" fmla="*/ 0 h 711"/>
              <a:gd name="T4" fmla="*/ 2147483647 w 5928"/>
              <a:gd name="T5" fmla="*/ 2147483647 h 711"/>
              <a:gd name="T6" fmla="*/ 0 w 5928"/>
              <a:gd name="T7" fmla="*/ 2147483647 h 711"/>
              <a:gd name="T8" fmla="*/ 2147483647 w 5928"/>
              <a:gd name="T9" fmla="*/ 0 h 711"/>
              <a:gd name="T10" fmla="*/ 0 60000 65536"/>
              <a:gd name="T11" fmla="*/ 0 60000 65536"/>
              <a:gd name="T12" fmla="*/ 0 60000 65536"/>
              <a:gd name="T13" fmla="*/ 0 60000 65536"/>
              <a:gd name="T14" fmla="*/ 0 60000 65536"/>
              <a:gd name="T15" fmla="*/ 0 w 5928"/>
              <a:gd name="T16" fmla="*/ 0 h 711"/>
              <a:gd name="T17" fmla="*/ 5928 w 5928"/>
              <a:gd name="T18" fmla="*/ 711 h 711"/>
            </a:gdLst>
            <a:ahLst/>
            <a:cxnLst>
              <a:cxn ang="T10">
                <a:pos x="T0" y="T1"/>
              </a:cxn>
              <a:cxn ang="T11">
                <a:pos x="T2" y="T3"/>
              </a:cxn>
              <a:cxn ang="T12">
                <a:pos x="T4" y="T5"/>
              </a:cxn>
              <a:cxn ang="T13">
                <a:pos x="T6" y="T7"/>
              </a:cxn>
              <a:cxn ang="T14">
                <a:pos x="T8" y="T9"/>
              </a:cxn>
            </a:cxnLst>
            <a:rect l="T15" t="T16" r="T17" b="T18"/>
            <a:pathLst>
              <a:path w="5928" h="711">
                <a:moveTo>
                  <a:pt x="380" y="0"/>
                </a:moveTo>
                <a:lnTo>
                  <a:pt x="5472" y="0"/>
                </a:lnTo>
                <a:lnTo>
                  <a:pt x="5928" y="711"/>
                </a:lnTo>
                <a:lnTo>
                  <a:pt x="0" y="711"/>
                </a:lnTo>
                <a:lnTo>
                  <a:pt x="380" y="0"/>
                </a:lnTo>
                <a:close/>
              </a:path>
            </a:pathLst>
          </a:custGeom>
          <a:solidFill>
            <a:srgbClr val="CCB4C8"/>
          </a:solidFill>
          <a:ln w="9525">
            <a:noFill/>
            <a:round/>
            <a:headEnd/>
            <a:tailEnd/>
          </a:ln>
        </p:spPr>
        <p:txBody>
          <a:bodyPr/>
          <a:lstStyle/>
          <a:p>
            <a:endParaRPr lang="en-GB"/>
          </a:p>
        </p:txBody>
      </p:sp>
      <p:sp>
        <p:nvSpPr>
          <p:cNvPr id="27" name="Rectangle 116"/>
          <p:cNvSpPr>
            <a:spLocks noChangeArrowheads="1"/>
          </p:cNvSpPr>
          <p:nvPr/>
        </p:nvSpPr>
        <p:spPr bwMode="auto">
          <a:xfrm>
            <a:off x="5638935" y="2625027"/>
            <a:ext cx="1394882" cy="23812"/>
          </a:xfrm>
          <a:prstGeom prst="rect">
            <a:avLst/>
          </a:prstGeom>
          <a:solidFill>
            <a:srgbClr val="5F585F"/>
          </a:solidFill>
          <a:ln w="9525">
            <a:noFill/>
            <a:miter lim="800000"/>
            <a:headEnd/>
            <a:tailEnd/>
          </a:ln>
        </p:spPr>
        <p:txBody>
          <a:bodyPr/>
          <a:lstStyle/>
          <a:p>
            <a:endParaRPr lang="en-US"/>
          </a:p>
        </p:txBody>
      </p:sp>
      <p:sp>
        <p:nvSpPr>
          <p:cNvPr id="28" name="Freeform 117"/>
          <p:cNvSpPr>
            <a:spLocks/>
          </p:cNvSpPr>
          <p:nvPr/>
        </p:nvSpPr>
        <p:spPr bwMode="auto">
          <a:xfrm>
            <a:off x="5780751" y="2501204"/>
            <a:ext cx="268817" cy="7937"/>
          </a:xfrm>
          <a:custGeom>
            <a:avLst/>
            <a:gdLst>
              <a:gd name="T0" fmla="*/ 2147483647 w 1143"/>
              <a:gd name="T1" fmla="*/ 0 h 45"/>
              <a:gd name="T2" fmla="*/ 2147483647 w 1143"/>
              <a:gd name="T3" fmla="*/ 2147483647 h 45"/>
              <a:gd name="T4" fmla="*/ 2147483647 w 1143"/>
              <a:gd name="T5" fmla="*/ 2147483647 h 45"/>
              <a:gd name="T6" fmla="*/ 2147483647 w 1143"/>
              <a:gd name="T7" fmla="*/ 2147483647 h 45"/>
              <a:gd name="T8" fmla="*/ 2147483647 w 1143"/>
              <a:gd name="T9" fmla="*/ 2147483647 h 45"/>
              <a:gd name="T10" fmla="*/ 2147483647 w 1143"/>
              <a:gd name="T11" fmla="*/ 2147483647 h 45"/>
              <a:gd name="T12" fmla="*/ 0 w 1143"/>
              <a:gd name="T13" fmla="*/ 2147483647 h 45"/>
              <a:gd name="T14" fmla="*/ 2147483647 w 1143"/>
              <a:gd name="T15" fmla="*/ 0 h 45"/>
              <a:gd name="T16" fmla="*/ 0 60000 65536"/>
              <a:gd name="T17" fmla="*/ 0 60000 65536"/>
              <a:gd name="T18" fmla="*/ 0 60000 65536"/>
              <a:gd name="T19" fmla="*/ 0 60000 65536"/>
              <a:gd name="T20" fmla="*/ 0 60000 65536"/>
              <a:gd name="T21" fmla="*/ 0 60000 65536"/>
              <a:gd name="T22" fmla="*/ 0 60000 65536"/>
              <a:gd name="T23" fmla="*/ 0 60000 65536"/>
              <a:gd name="T24" fmla="*/ 0 w 1143"/>
              <a:gd name="T25" fmla="*/ 0 h 45"/>
              <a:gd name="T26" fmla="*/ 1143 w 1143"/>
              <a:gd name="T27" fmla="*/ 45 h 4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43" h="45">
                <a:moveTo>
                  <a:pt x="22" y="0"/>
                </a:moveTo>
                <a:lnTo>
                  <a:pt x="28" y="15"/>
                </a:lnTo>
                <a:lnTo>
                  <a:pt x="1143" y="15"/>
                </a:lnTo>
                <a:lnTo>
                  <a:pt x="1143" y="45"/>
                </a:lnTo>
                <a:lnTo>
                  <a:pt x="897" y="45"/>
                </a:lnTo>
                <a:lnTo>
                  <a:pt x="893" y="35"/>
                </a:lnTo>
                <a:lnTo>
                  <a:pt x="0" y="35"/>
                </a:lnTo>
                <a:lnTo>
                  <a:pt x="22" y="0"/>
                </a:lnTo>
                <a:close/>
              </a:path>
            </a:pathLst>
          </a:custGeom>
          <a:solidFill>
            <a:srgbClr val="5F585F"/>
          </a:solidFill>
          <a:ln w="9525">
            <a:noFill/>
            <a:round/>
            <a:headEnd/>
            <a:tailEnd/>
          </a:ln>
        </p:spPr>
        <p:txBody>
          <a:bodyPr/>
          <a:lstStyle/>
          <a:p>
            <a:endParaRPr lang="en-GB"/>
          </a:p>
        </p:txBody>
      </p:sp>
      <p:sp>
        <p:nvSpPr>
          <p:cNvPr id="29" name="Freeform 118"/>
          <p:cNvSpPr>
            <a:spLocks/>
          </p:cNvSpPr>
          <p:nvPr/>
        </p:nvSpPr>
        <p:spPr bwMode="auto">
          <a:xfrm>
            <a:off x="5770168" y="2512316"/>
            <a:ext cx="220133" cy="17463"/>
          </a:xfrm>
          <a:custGeom>
            <a:avLst/>
            <a:gdLst>
              <a:gd name="T0" fmla="*/ 2147483647 w 935"/>
              <a:gd name="T1" fmla="*/ 2147483647 h 98"/>
              <a:gd name="T2" fmla="*/ 2147483647 w 935"/>
              <a:gd name="T3" fmla="*/ 2147483647 h 98"/>
              <a:gd name="T4" fmla="*/ 2147483647 w 935"/>
              <a:gd name="T5" fmla="*/ 0 h 98"/>
              <a:gd name="T6" fmla="*/ 2147483647 w 935"/>
              <a:gd name="T7" fmla="*/ 2147483647 h 98"/>
              <a:gd name="T8" fmla="*/ 2147483647 w 935"/>
              <a:gd name="T9" fmla="*/ 2147483647 h 98"/>
              <a:gd name="T10" fmla="*/ 2147483647 w 935"/>
              <a:gd name="T11" fmla="*/ 0 h 98"/>
              <a:gd name="T12" fmla="*/ 2147483647 w 935"/>
              <a:gd name="T13" fmla="*/ 2147483647 h 98"/>
              <a:gd name="T14" fmla="*/ 2147483647 w 935"/>
              <a:gd name="T15" fmla="*/ 2147483647 h 98"/>
              <a:gd name="T16" fmla="*/ 2147483647 w 935"/>
              <a:gd name="T17" fmla="*/ 0 h 98"/>
              <a:gd name="T18" fmla="*/ 2147483647 w 935"/>
              <a:gd name="T19" fmla="*/ 2147483647 h 98"/>
              <a:gd name="T20" fmla="*/ 2147483647 w 935"/>
              <a:gd name="T21" fmla="*/ 2147483647 h 98"/>
              <a:gd name="T22" fmla="*/ 2147483647 w 935"/>
              <a:gd name="T23" fmla="*/ 0 h 98"/>
              <a:gd name="T24" fmla="*/ 2147483647 w 935"/>
              <a:gd name="T25" fmla="*/ 2147483647 h 98"/>
              <a:gd name="T26" fmla="*/ 2147483647 w 935"/>
              <a:gd name="T27" fmla="*/ 2147483647 h 98"/>
              <a:gd name="T28" fmla="*/ 2147483647 w 935"/>
              <a:gd name="T29" fmla="*/ 2147483647 h 98"/>
              <a:gd name="T30" fmla="*/ 2147483647 w 935"/>
              <a:gd name="T31" fmla="*/ 2147483647 h 98"/>
              <a:gd name="T32" fmla="*/ 2147483647 w 935"/>
              <a:gd name="T33" fmla="*/ 2147483647 h 98"/>
              <a:gd name="T34" fmla="*/ 2147483647 w 935"/>
              <a:gd name="T35" fmla="*/ 2147483647 h 98"/>
              <a:gd name="T36" fmla="*/ 2147483647 w 935"/>
              <a:gd name="T37" fmla="*/ 2147483647 h 98"/>
              <a:gd name="T38" fmla="*/ 2147483647 w 935"/>
              <a:gd name="T39" fmla="*/ 2147483647 h 98"/>
              <a:gd name="T40" fmla="*/ 2147483647 w 935"/>
              <a:gd name="T41" fmla="*/ 2147483647 h 98"/>
              <a:gd name="T42" fmla="*/ 2147483647 w 935"/>
              <a:gd name="T43" fmla="*/ 2147483647 h 98"/>
              <a:gd name="T44" fmla="*/ 2147483647 w 935"/>
              <a:gd name="T45" fmla="*/ 2147483647 h 98"/>
              <a:gd name="T46" fmla="*/ 2147483647 w 935"/>
              <a:gd name="T47" fmla="*/ 2147483647 h 98"/>
              <a:gd name="T48" fmla="*/ 2147483647 w 935"/>
              <a:gd name="T49" fmla="*/ 2147483647 h 98"/>
              <a:gd name="T50" fmla="*/ 0 w 935"/>
              <a:gd name="T51" fmla="*/ 2147483647 h 98"/>
              <a:gd name="T52" fmla="*/ 2147483647 w 935"/>
              <a:gd name="T53" fmla="*/ 2147483647 h 9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35"/>
              <a:gd name="T82" fmla="*/ 0 h 98"/>
              <a:gd name="T83" fmla="*/ 935 w 935"/>
              <a:gd name="T84" fmla="*/ 98 h 9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35" h="98">
                <a:moveTo>
                  <a:pt x="30" y="23"/>
                </a:moveTo>
                <a:lnTo>
                  <a:pt x="176" y="23"/>
                </a:lnTo>
                <a:lnTo>
                  <a:pt x="197" y="0"/>
                </a:lnTo>
                <a:lnTo>
                  <a:pt x="218" y="23"/>
                </a:lnTo>
                <a:lnTo>
                  <a:pt x="354" y="23"/>
                </a:lnTo>
                <a:lnTo>
                  <a:pt x="369" y="0"/>
                </a:lnTo>
                <a:lnTo>
                  <a:pt x="385" y="23"/>
                </a:lnTo>
                <a:lnTo>
                  <a:pt x="543" y="23"/>
                </a:lnTo>
                <a:lnTo>
                  <a:pt x="562" y="0"/>
                </a:lnTo>
                <a:lnTo>
                  <a:pt x="578" y="23"/>
                </a:lnTo>
                <a:lnTo>
                  <a:pt x="727" y="23"/>
                </a:lnTo>
                <a:lnTo>
                  <a:pt x="745" y="0"/>
                </a:lnTo>
                <a:lnTo>
                  <a:pt x="762" y="23"/>
                </a:lnTo>
                <a:lnTo>
                  <a:pt x="927" y="23"/>
                </a:lnTo>
                <a:lnTo>
                  <a:pt x="935" y="95"/>
                </a:lnTo>
                <a:lnTo>
                  <a:pt x="741" y="91"/>
                </a:lnTo>
                <a:lnTo>
                  <a:pt x="692" y="97"/>
                </a:lnTo>
                <a:lnTo>
                  <a:pt x="642" y="88"/>
                </a:lnTo>
                <a:lnTo>
                  <a:pt x="542" y="85"/>
                </a:lnTo>
                <a:lnTo>
                  <a:pt x="505" y="97"/>
                </a:lnTo>
                <a:lnTo>
                  <a:pt x="470" y="97"/>
                </a:lnTo>
                <a:lnTo>
                  <a:pt x="464" y="91"/>
                </a:lnTo>
                <a:lnTo>
                  <a:pt x="249" y="83"/>
                </a:lnTo>
                <a:lnTo>
                  <a:pt x="139" y="93"/>
                </a:lnTo>
                <a:lnTo>
                  <a:pt x="137" y="98"/>
                </a:lnTo>
                <a:lnTo>
                  <a:pt x="0" y="94"/>
                </a:lnTo>
                <a:lnTo>
                  <a:pt x="30" y="23"/>
                </a:lnTo>
                <a:close/>
              </a:path>
            </a:pathLst>
          </a:custGeom>
          <a:solidFill>
            <a:srgbClr val="5F585F"/>
          </a:solidFill>
          <a:ln w="9525">
            <a:noFill/>
            <a:round/>
            <a:headEnd/>
            <a:tailEnd/>
          </a:ln>
        </p:spPr>
        <p:txBody>
          <a:bodyPr/>
          <a:lstStyle/>
          <a:p>
            <a:endParaRPr lang="en-GB"/>
          </a:p>
        </p:txBody>
      </p:sp>
      <p:sp>
        <p:nvSpPr>
          <p:cNvPr id="30" name="Freeform 119"/>
          <p:cNvSpPr>
            <a:spLocks/>
          </p:cNvSpPr>
          <p:nvPr/>
        </p:nvSpPr>
        <p:spPr bwMode="auto">
          <a:xfrm>
            <a:off x="5994535" y="2512315"/>
            <a:ext cx="270933" cy="15875"/>
          </a:xfrm>
          <a:custGeom>
            <a:avLst/>
            <a:gdLst>
              <a:gd name="T0" fmla="*/ 0 w 1154"/>
              <a:gd name="T1" fmla="*/ 2147483647 h 95"/>
              <a:gd name="T2" fmla="*/ 2147483647 w 1154"/>
              <a:gd name="T3" fmla="*/ 2147483647 h 95"/>
              <a:gd name="T4" fmla="*/ 2147483647 w 1154"/>
              <a:gd name="T5" fmla="*/ 0 h 95"/>
              <a:gd name="T6" fmla="*/ 2147483647 w 1154"/>
              <a:gd name="T7" fmla="*/ 2147483647 h 95"/>
              <a:gd name="T8" fmla="*/ 2147483647 w 1154"/>
              <a:gd name="T9" fmla="*/ 2147483647 h 95"/>
              <a:gd name="T10" fmla="*/ 2147483647 w 1154"/>
              <a:gd name="T11" fmla="*/ 2147483647 h 95"/>
              <a:gd name="T12" fmla="*/ 2147483647 w 1154"/>
              <a:gd name="T13" fmla="*/ 2147483647 h 95"/>
              <a:gd name="T14" fmla="*/ 2147483647 w 1154"/>
              <a:gd name="T15" fmla="*/ 2147483647 h 95"/>
              <a:gd name="T16" fmla="*/ 0 w 1154"/>
              <a:gd name="T17" fmla="*/ 2147483647 h 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54"/>
              <a:gd name="T28" fmla="*/ 0 h 95"/>
              <a:gd name="T29" fmla="*/ 1154 w 1154"/>
              <a:gd name="T30" fmla="*/ 95 h 9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54" h="95">
                <a:moveTo>
                  <a:pt x="0" y="23"/>
                </a:moveTo>
                <a:lnTo>
                  <a:pt x="381" y="23"/>
                </a:lnTo>
                <a:lnTo>
                  <a:pt x="398" y="0"/>
                </a:lnTo>
                <a:lnTo>
                  <a:pt x="414" y="23"/>
                </a:lnTo>
                <a:lnTo>
                  <a:pt x="1136" y="23"/>
                </a:lnTo>
                <a:lnTo>
                  <a:pt x="1154" y="95"/>
                </a:lnTo>
                <a:lnTo>
                  <a:pt x="207" y="95"/>
                </a:lnTo>
                <a:lnTo>
                  <a:pt x="216" y="36"/>
                </a:lnTo>
                <a:lnTo>
                  <a:pt x="0" y="23"/>
                </a:lnTo>
                <a:close/>
              </a:path>
            </a:pathLst>
          </a:custGeom>
          <a:solidFill>
            <a:srgbClr val="5F585F"/>
          </a:solidFill>
          <a:ln w="9525">
            <a:noFill/>
            <a:round/>
            <a:headEnd/>
            <a:tailEnd/>
          </a:ln>
        </p:spPr>
        <p:txBody>
          <a:bodyPr/>
          <a:lstStyle/>
          <a:p>
            <a:endParaRPr lang="en-GB"/>
          </a:p>
        </p:txBody>
      </p:sp>
      <p:sp>
        <p:nvSpPr>
          <p:cNvPr id="31" name="Freeform 120"/>
          <p:cNvSpPr>
            <a:spLocks/>
          </p:cNvSpPr>
          <p:nvPr/>
        </p:nvSpPr>
        <p:spPr bwMode="auto">
          <a:xfrm>
            <a:off x="6267585" y="2512315"/>
            <a:ext cx="268817" cy="15875"/>
          </a:xfrm>
          <a:custGeom>
            <a:avLst/>
            <a:gdLst>
              <a:gd name="T0" fmla="*/ 0 w 1140"/>
              <a:gd name="T1" fmla="*/ 2147483647 h 89"/>
              <a:gd name="T2" fmla="*/ 2147483647 w 1140"/>
              <a:gd name="T3" fmla="*/ 2147483647 h 89"/>
              <a:gd name="T4" fmla="*/ 2147483647 w 1140"/>
              <a:gd name="T5" fmla="*/ 0 h 89"/>
              <a:gd name="T6" fmla="*/ 2147483647 w 1140"/>
              <a:gd name="T7" fmla="*/ 2147483647 h 89"/>
              <a:gd name="T8" fmla="*/ 2147483647 w 1140"/>
              <a:gd name="T9" fmla="*/ 2147483647 h 89"/>
              <a:gd name="T10" fmla="*/ 2147483647 w 1140"/>
              <a:gd name="T11" fmla="*/ 0 h 89"/>
              <a:gd name="T12" fmla="*/ 2147483647 w 1140"/>
              <a:gd name="T13" fmla="*/ 2147483647 h 89"/>
              <a:gd name="T14" fmla="*/ 2147483647 w 1140"/>
              <a:gd name="T15" fmla="*/ 2147483647 h 89"/>
              <a:gd name="T16" fmla="*/ 2147483647 w 1140"/>
              <a:gd name="T17" fmla="*/ 0 h 89"/>
              <a:gd name="T18" fmla="*/ 2147483647 w 1140"/>
              <a:gd name="T19" fmla="*/ 2147483647 h 89"/>
              <a:gd name="T20" fmla="*/ 2147483647 w 1140"/>
              <a:gd name="T21" fmla="*/ 2147483647 h 89"/>
              <a:gd name="T22" fmla="*/ 2147483647 w 1140"/>
              <a:gd name="T23" fmla="*/ 0 h 89"/>
              <a:gd name="T24" fmla="*/ 2147483647 w 1140"/>
              <a:gd name="T25" fmla="*/ 2147483647 h 89"/>
              <a:gd name="T26" fmla="*/ 2147483647 w 1140"/>
              <a:gd name="T27" fmla="*/ 2147483647 h 89"/>
              <a:gd name="T28" fmla="*/ 2147483647 w 1140"/>
              <a:gd name="T29" fmla="*/ 2147483647 h 89"/>
              <a:gd name="T30" fmla="*/ 2147483647 w 1140"/>
              <a:gd name="T31" fmla="*/ 2147483647 h 89"/>
              <a:gd name="T32" fmla="*/ 2147483647 w 1140"/>
              <a:gd name="T33" fmla="*/ 2147483647 h 89"/>
              <a:gd name="T34" fmla="*/ 2147483647 w 1140"/>
              <a:gd name="T35" fmla="*/ 2147483647 h 89"/>
              <a:gd name="T36" fmla="*/ 0 w 1140"/>
              <a:gd name="T37" fmla="*/ 2147483647 h 8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40"/>
              <a:gd name="T58" fmla="*/ 0 h 89"/>
              <a:gd name="T59" fmla="*/ 1140 w 1140"/>
              <a:gd name="T60" fmla="*/ 89 h 8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40" h="89">
                <a:moveTo>
                  <a:pt x="0" y="17"/>
                </a:moveTo>
                <a:lnTo>
                  <a:pt x="213" y="17"/>
                </a:lnTo>
                <a:lnTo>
                  <a:pt x="226" y="0"/>
                </a:lnTo>
                <a:lnTo>
                  <a:pt x="240" y="17"/>
                </a:lnTo>
                <a:lnTo>
                  <a:pt x="384" y="17"/>
                </a:lnTo>
                <a:lnTo>
                  <a:pt x="400" y="0"/>
                </a:lnTo>
                <a:lnTo>
                  <a:pt x="416" y="17"/>
                </a:lnTo>
                <a:lnTo>
                  <a:pt x="572" y="17"/>
                </a:lnTo>
                <a:lnTo>
                  <a:pt x="588" y="0"/>
                </a:lnTo>
                <a:lnTo>
                  <a:pt x="606" y="17"/>
                </a:lnTo>
                <a:lnTo>
                  <a:pt x="756" y="17"/>
                </a:lnTo>
                <a:lnTo>
                  <a:pt x="773" y="0"/>
                </a:lnTo>
                <a:lnTo>
                  <a:pt x="793" y="17"/>
                </a:lnTo>
                <a:lnTo>
                  <a:pt x="1140" y="17"/>
                </a:lnTo>
                <a:lnTo>
                  <a:pt x="941" y="34"/>
                </a:lnTo>
                <a:lnTo>
                  <a:pt x="946" y="89"/>
                </a:lnTo>
                <a:lnTo>
                  <a:pt x="218" y="89"/>
                </a:lnTo>
                <a:lnTo>
                  <a:pt x="207" y="34"/>
                </a:lnTo>
                <a:lnTo>
                  <a:pt x="0" y="17"/>
                </a:lnTo>
                <a:close/>
              </a:path>
            </a:pathLst>
          </a:custGeom>
          <a:solidFill>
            <a:srgbClr val="5F585F"/>
          </a:solidFill>
          <a:ln w="9525">
            <a:noFill/>
            <a:round/>
            <a:headEnd/>
            <a:tailEnd/>
          </a:ln>
        </p:spPr>
        <p:txBody>
          <a:bodyPr/>
          <a:lstStyle/>
          <a:p>
            <a:endParaRPr lang="en-GB"/>
          </a:p>
        </p:txBody>
      </p:sp>
      <p:sp>
        <p:nvSpPr>
          <p:cNvPr id="32" name="Freeform 121"/>
          <p:cNvSpPr>
            <a:spLocks/>
          </p:cNvSpPr>
          <p:nvPr/>
        </p:nvSpPr>
        <p:spPr bwMode="auto">
          <a:xfrm>
            <a:off x="6538518" y="2515489"/>
            <a:ext cx="182033" cy="12700"/>
          </a:xfrm>
          <a:custGeom>
            <a:avLst/>
            <a:gdLst>
              <a:gd name="T0" fmla="*/ 2147483647 w 779"/>
              <a:gd name="T1" fmla="*/ 0 h 72"/>
              <a:gd name="T2" fmla="*/ 2147483647 w 779"/>
              <a:gd name="T3" fmla="*/ 0 h 72"/>
              <a:gd name="T4" fmla="*/ 2147483647 w 779"/>
              <a:gd name="T5" fmla="*/ 2147483647 h 72"/>
              <a:gd name="T6" fmla="*/ 2147483647 w 779"/>
              <a:gd name="T7" fmla="*/ 0 h 72"/>
              <a:gd name="T8" fmla="*/ 2147483647 w 779"/>
              <a:gd name="T9" fmla="*/ 0 h 72"/>
              <a:gd name="T10" fmla="*/ 2147483647 w 779"/>
              <a:gd name="T11" fmla="*/ 2147483647 h 72"/>
              <a:gd name="T12" fmla="*/ 2147483647 w 779"/>
              <a:gd name="T13" fmla="*/ 2147483647 h 72"/>
              <a:gd name="T14" fmla="*/ 2147483647 w 779"/>
              <a:gd name="T15" fmla="*/ 2147483647 h 72"/>
              <a:gd name="T16" fmla="*/ 0 w 779"/>
              <a:gd name="T17" fmla="*/ 2147483647 h 72"/>
              <a:gd name="T18" fmla="*/ 2147483647 w 779"/>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79"/>
              <a:gd name="T31" fmla="*/ 0 h 72"/>
              <a:gd name="T32" fmla="*/ 779 w 779"/>
              <a:gd name="T33" fmla="*/ 72 h 7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79" h="72">
                <a:moveTo>
                  <a:pt x="30" y="0"/>
                </a:moveTo>
                <a:lnTo>
                  <a:pt x="180" y="0"/>
                </a:lnTo>
                <a:lnTo>
                  <a:pt x="199" y="30"/>
                </a:lnTo>
                <a:lnTo>
                  <a:pt x="214" y="0"/>
                </a:lnTo>
                <a:lnTo>
                  <a:pt x="779" y="0"/>
                </a:lnTo>
                <a:lnTo>
                  <a:pt x="623" y="17"/>
                </a:lnTo>
                <a:lnTo>
                  <a:pt x="629" y="72"/>
                </a:lnTo>
                <a:lnTo>
                  <a:pt x="9" y="72"/>
                </a:lnTo>
                <a:lnTo>
                  <a:pt x="0" y="72"/>
                </a:lnTo>
                <a:lnTo>
                  <a:pt x="30" y="0"/>
                </a:lnTo>
                <a:close/>
              </a:path>
            </a:pathLst>
          </a:custGeom>
          <a:solidFill>
            <a:srgbClr val="5F585F"/>
          </a:solidFill>
          <a:ln w="9525">
            <a:noFill/>
            <a:round/>
            <a:headEnd/>
            <a:tailEnd/>
          </a:ln>
        </p:spPr>
        <p:txBody>
          <a:bodyPr/>
          <a:lstStyle/>
          <a:p>
            <a:endParaRPr lang="en-GB"/>
          </a:p>
        </p:txBody>
      </p:sp>
      <p:sp>
        <p:nvSpPr>
          <p:cNvPr id="33" name="Freeform 122"/>
          <p:cNvSpPr>
            <a:spLocks/>
          </p:cNvSpPr>
          <p:nvPr/>
        </p:nvSpPr>
        <p:spPr bwMode="auto">
          <a:xfrm>
            <a:off x="6720551" y="2512316"/>
            <a:ext cx="175684" cy="17463"/>
          </a:xfrm>
          <a:custGeom>
            <a:avLst/>
            <a:gdLst>
              <a:gd name="T0" fmla="*/ 2147483647 w 751"/>
              <a:gd name="T1" fmla="*/ 2147483647 h 92"/>
              <a:gd name="T2" fmla="*/ 2147483647 w 751"/>
              <a:gd name="T3" fmla="*/ 2147483647 h 92"/>
              <a:gd name="T4" fmla="*/ 2147483647 w 751"/>
              <a:gd name="T5" fmla="*/ 0 h 92"/>
              <a:gd name="T6" fmla="*/ 2147483647 w 751"/>
              <a:gd name="T7" fmla="*/ 2147483647 h 92"/>
              <a:gd name="T8" fmla="*/ 2147483647 w 751"/>
              <a:gd name="T9" fmla="*/ 2147483647 h 92"/>
              <a:gd name="T10" fmla="*/ 2147483647 w 751"/>
              <a:gd name="T11" fmla="*/ 0 h 92"/>
              <a:gd name="T12" fmla="*/ 2147483647 w 751"/>
              <a:gd name="T13" fmla="*/ 2147483647 h 92"/>
              <a:gd name="T14" fmla="*/ 2147483647 w 751"/>
              <a:gd name="T15" fmla="*/ 2147483647 h 92"/>
              <a:gd name="T16" fmla="*/ 2147483647 w 751"/>
              <a:gd name="T17" fmla="*/ 0 h 92"/>
              <a:gd name="T18" fmla="*/ 2147483647 w 751"/>
              <a:gd name="T19" fmla="*/ 2147483647 h 92"/>
              <a:gd name="T20" fmla="*/ 2147483647 w 751"/>
              <a:gd name="T21" fmla="*/ 2147483647 h 92"/>
              <a:gd name="T22" fmla="*/ 2147483647 w 751"/>
              <a:gd name="T23" fmla="*/ 2147483647 h 92"/>
              <a:gd name="T24" fmla="*/ 0 w 751"/>
              <a:gd name="T25" fmla="*/ 2147483647 h 92"/>
              <a:gd name="T26" fmla="*/ 2147483647 w 751"/>
              <a:gd name="T27" fmla="*/ 2147483647 h 9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51"/>
              <a:gd name="T43" fmla="*/ 0 h 92"/>
              <a:gd name="T44" fmla="*/ 751 w 751"/>
              <a:gd name="T45" fmla="*/ 92 h 9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51" h="92">
                <a:moveTo>
                  <a:pt x="25" y="17"/>
                </a:moveTo>
                <a:lnTo>
                  <a:pt x="166" y="17"/>
                </a:lnTo>
                <a:lnTo>
                  <a:pt x="180" y="0"/>
                </a:lnTo>
                <a:lnTo>
                  <a:pt x="194" y="17"/>
                </a:lnTo>
                <a:lnTo>
                  <a:pt x="349" y="17"/>
                </a:lnTo>
                <a:lnTo>
                  <a:pt x="363" y="0"/>
                </a:lnTo>
                <a:lnTo>
                  <a:pt x="376" y="17"/>
                </a:lnTo>
                <a:lnTo>
                  <a:pt x="529" y="17"/>
                </a:lnTo>
                <a:lnTo>
                  <a:pt x="550" y="0"/>
                </a:lnTo>
                <a:lnTo>
                  <a:pt x="569" y="17"/>
                </a:lnTo>
                <a:lnTo>
                  <a:pt x="720" y="17"/>
                </a:lnTo>
                <a:lnTo>
                  <a:pt x="751" y="92"/>
                </a:lnTo>
                <a:lnTo>
                  <a:pt x="0" y="92"/>
                </a:lnTo>
                <a:lnTo>
                  <a:pt x="25" y="17"/>
                </a:lnTo>
                <a:close/>
              </a:path>
            </a:pathLst>
          </a:custGeom>
          <a:solidFill>
            <a:srgbClr val="5F585F"/>
          </a:solidFill>
          <a:ln w="9525">
            <a:noFill/>
            <a:round/>
            <a:headEnd/>
            <a:tailEnd/>
          </a:ln>
        </p:spPr>
        <p:txBody>
          <a:bodyPr/>
          <a:lstStyle/>
          <a:p>
            <a:endParaRPr lang="en-GB"/>
          </a:p>
        </p:txBody>
      </p:sp>
      <p:sp>
        <p:nvSpPr>
          <p:cNvPr id="34" name="Freeform 123"/>
          <p:cNvSpPr>
            <a:spLocks/>
          </p:cNvSpPr>
          <p:nvPr/>
        </p:nvSpPr>
        <p:spPr bwMode="auto">
          <a:xfrm>
            <a:off x="5797684" y="2537714"/>
            <a:ext cx="33867" cy="6350"/>
          </a:xfrm>
          <a:custGeom>
            <a:avLst/>
            <a:gdLst>
              <a:gd name="T0" fmla="*/ 2147483647 w 139"/>
              <a:gd name="T1" fmla="*/ 0 h 38"/>
              <a:gd name="T2" fmla="*/ 2147483647 w 139"/>
              <a:gd name="T3" fmla="*/ 0 h 38"/>
              <a:gd name="T4" fmla="*/ 2147483647 w 139"/>
              <a:gd name="T5" fmla="*/ 2147483647 h 38"/>
              <a:gd name="T6" fmla="*/ 0 w 139"/>
              <a:gd name="T7" fmla="*/ 2147483647 h 38"/>
              <a:gd name="T8" fmla="*/ 2147483647 w 139"/>
              <a:gd name="T9" fmla="*/ 0 h 38"/>
              <a:gd name="T10" fmla="*/ 0 60000 65536"/>
              <a:gd name="T11" fmla="*/ 0 60000 65536"/>
              <a:gd name="T12" fmla="*/ 0 60000 65536"/>
              <a:gd name="T13" fmla="*/ 0 60000 65536"/>
              <a:gd name="T14" fmla="*/ 0 60000 65536"/>
              <a:gd name="T15" fmla="*/ 0 w 139"/>
              <a:gd name="T16" fmla="*/ 0 h 38"/>
              <a:gd name="T17" fmla="*/ 139 w 139"/>
              <a:gd name="T18" fmla="*/ 38 h 38"/>
            </a:gdLst>
            <a:ahLst/>
            <a:cxnLst>
              <a:cxn ang="T10">
                <a:pos x="T0" y="T1"/>
              </a:cxn>
              <a:cxn ang="T11">
                <a:pos x="T2" y="T3"/>
              </a:cxn>
              <a:cxn ang="T12">
                <a:pos x="T4" y="T5"/>
              </a:cxn>
              <a:cxn ang="T13">
                <a:pos x="T6" y="T7"/>
              </a:cxn>
              <a:cxn ang="T14">
                <a:pos x="T8" y="T9"/>
              </a:cxn>
            </a:cxnLst>
            <a:rect l="T15" t="T16" r="T17" b="T18"/>
            <a:pathLst>
              <a:path w="139" h="38">
                <a:moveTo>
                  <a:pt x="19" y="0"/>
                </a:moveTo>
                <a:lnTo>
                  <a:pt x="134" y="0"/>
                </a:lnTo>
                <a:lnTo>
                  <a:pt x="139" y="38"/>
                </a:lnTo>
                <a:lnTo>
                  <a:pt x="0" y="38"/>
                </a:lnTo>
                <a:lnTo>
                  <a:pt x="19" y="0"/>
                </a:lnTo>
                <a:close/>
              </a:path>
            </a:pathLst>
          </a:custGeom>
          <a:solidFill>
            <a:srgbClr val="5F585F"/>
          </a:solidFill>
          <a:ln w="9525">
            <a:noFill/>
            <a:round/>
            <a:headEnd/>
            <a:tailEnd/>
          </a:ln>
        </p:spPr>
        <p:txBody>
          <a:bodyPr/>
          <a:lstStyle/>
          <a:p>
            <a:endParaRPr lang="en-GB"/>
          </a:p>
        </p:txBody>
      </p:sp>
      <p:sp>
        <p:nvSpPr>
          <p:cNvPr id="35" name="Freeform 124"/>
          <p:cNvSpPr>
            <a:spLocks/>
          </p:cNvSpPr>
          <p:nvPr/>
        </p:nvSpPr>
        <p:spPr bwMode="auto">
          <a:xfrm>
            <a:off x="5740533" y="2566289"/>
            <a:ext cx="40217" cy="6350"/>
          </a:xfrm>
          <a:custGeom>
            <a:avLst/>
            <a:gdLst>
              <a:gd name="T0" fmla="*/ 2147483647 w 163"/>
              <a:gd name="T1" fmla="*/ 0 h 42"/>
              <a:gd name="T2" fmla="*/ 2147483647 w 163"/>
              <a:gd name="T3" fmla="*/ 0 h 42"/>
              <a:gd name="T4" fmla="*/ 2147483647 w 163"/>
              <a:gd name="T5" fmla="*/ 2147483647 h 42"/>
              <a:gd name="T6" fmla="*/ 0 w 163"/>
              <a:gd name="T7" fmla="*/ 2147483647 h 42"/>
              <a:gd name="T8" fmla="*/ 2147483647 w 163"/>
              <a:gd name="T9" fmla="*/ 0 h 42"/>
              <a:gd name="T10" fmla="*/ 0 60000 65536"/>
              <a:gd name="T11" fmla="*/ 0 60000 65536"/>
              <a:gd name="T12" fmla="*/ 0 60000 65536"/>
              <a:gd name="T13" fmla="*/ 0 60000 65536"/>
              <a:gd name="T14" fmla="*/ 0 60000 65536"/>
              <a:gd name="T15" fmla="*/ 0 w 163"/>
              <a:gd name="T16" fmla="*/ 0 h 42"/>
              <a:gd name="T17" fmla="*/ 163 w 163"/>
              <a:gd name="T18" fmla="*/ 42 h 42"/>
            </a:gdLst>
            <a:ahLst/>
            <a:cxnLst>
              <a:cxn ang="T10">
                <a:pos x="T0" y="T1"/>
              </a:cxn>
              <a:cxn ang="T11">
                <a:pos x="T2" y="T3"/>
              </a:cxn>
              <a:cxn ang="T12">
                <a:pos x="T4" y="T5"/>
              </a:cxn>
              <a:cxn ang="T13">
                <a:pos x="T6" y="T7"/>
              </a:cxn>
              <a:cxn ang="T14">
                <a:pos x="T8" y="T9"/>
              </a:cxn>
            </a:cxnLst>
            <a:rect l="T15" t="T16" r="T17" b="T18"/>
            <a:pathLst>
              <a:path w="163" h="42">
                <a:moveTo>
                  <a:pt x="17" y="0"/>
                </a:moveTo>
                <a:lnTo>
                  <a:pt x="146" y="0"/>
                </a:lnTo>
                <a:lnTo>
                  <a:pt x="163" y="42"/>
                </a:lnTo>
                <a:lnTo>
                  <a:pt x="0" y="42"/>
                </a:lnTo>
                <a:lnTo>
                  <a:pt x="17" y="0"/>
                </a:lnTo>
                <a:close/>
              </a:path>
            </a:pathLst>
          </a:custGeom>
          <a:solidFill>
            <a:srgbClr val="5F585F"/>
          </a:solidFill>
          <a:ln w="9525">
            <a:noFill/>
            <a:round/>
            <a:headEnd/>
            <a:tailEnd/>
          </a:ln>
        </p:spPr>
        <p:txBody>
          <a:bodyPr/>
          <a:lstStyle/>
          <a:p>
            <a:endParaRPr lang="en-GB"/>
          </a:p>
        </p:txBody>
      </p:sp>
      <p:sp>
        <p:nvSpPr>
          <p:cNvPr id="36" name="Freeform 125"/>
          <p:cNvSpPr>
            <a:spLocks/>
          </p:cNvSpPr>
          <p:nvPr/>
        </p:nvSpPr>
        <p:spPr bwMode="auto">
          <a:xfrm>
            <a:off x="5729950" y="2580577"/>
            <a:ext cx="143934" cy="31750"/>
          </a:xfrm>
          <a:custGeom>
            <a:avLst/>
            <a:gdLst>
              <a:gd name="T0" fmla="*/ 2147483647 w 612"/>
              <a:gd name="T1" fmla="*/ 0 h 186"/>
              <a:gd name="T2" fmla="*/ 2147483647 w 612"/>
              <a:gd name="T3" fmla="*/ 0 h 186"/>
              <a:gd name="T4" fmla="*/ 2147483647 w 612"/>
              <a:gd name="T5" fmla="*/ 2147483647 h 186"/>
              <a:gd name="T6" fmla="*/ 2147483647 w 612"/>
              <a:gd name="T7" fmla="*/ 2147483647 h 186"/>
              <a:gd name="T8" fmla="*/ 2147483647 w 612"/>
              <a:gd name="T9" fmla="*/ 2147483647 h 186"/>
              <a:gd name="T10" fmla="*/ 2147483647 w 612"/>
              <a:gd name="T11" fmla="*/ 2147483647 h 186"/>
              <a:gd name="T12" fmla="*/ 2147483647 w 612"/>
              <a:gd name="T13" fmla="*/ 2147483647 h 186"/>
              <a:gd name="T14" fmla="*/ 2147483647 w 612"/>
              <a:gd name="T15" fmla="*/ 2147483647 h 186"/>
              <a:gd name="T16" fmla="*/ 2147483647 w 612"/>
              <a:gd name="T17" fmla="*/ 2147483647 h 186"/>
              <a:gd name="T18" fmla="*/ 0 w 612"/>
              <a:gd name="T19" fmla="*/ 2147483647 h 186"/>
              <a:gd name="T20" fmla="*/ 2147483647 w 612"/>
              <a:gd name="T21" fmla="*/ 0 h 18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12"/>
              <a:gd name="T34" fmla="*/ 0 h 186"/>
              <a:gd name="T35" fmla="*/ 612 w 612"/>
              <a:gd name="T36" fmla="*/ 186 h 18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12" h="186">
                <a:moveTo>
                  <a:pt x="34" y="0"/>
                </a:moveTo>
                <a:lnTo>
                  <a:pt x="352" y="0"/>
                </a:lnTo>
                <a:lnTo>
                  <a:pt x="377" y="50"/>
                </a:lnTo>
                <a:lnTo>
                  <a:pt x="285" y="50"/>
                </a:lnTo>
                <a:lnTo>
                  <a:pt x="279" y="102"/>
                </a:lnTo>
                <a:lnTo>
                  <a:pt x="603" y="102"/>
                </a:lnTo>
                <a:lnTo>
                  <a:pt x="612" y="186"/>
                </a:lnTo>
                <a:lnTo>
                  <a:pt x="229" y="186"/>
                </a:lnTo>
                <a:lnTo>
                  <a:pt x="249" y="70"/>
                </a:lnTo>
                <a:lnTo>
                  <a:pt x="0" y="70"/>
                </a:lnTo>
                <a:lnTo>
                  <a:pt x="34" y="0"/>
                </a:lnTo>
                <a:close/>
              </a:path>
            </a:pathLst>
          </a:custGeom>
          <a:solidFill>
            <a:srgbClr val="5F585F"/>
          </a:solidFill>
          <a:ln w="9525">
            <a:noFill/>
            <a:round/>
            <a:headEnd/>
            <a:tailEnd/>
          </a:ln>
        </p:spPr>
        <p:txBody>
          <a:bodyPr/>
          <a:lstStyle/>
          <a:p>
            <a:endParaRPr lang="en-GB"/>
          </a:p>
        </p:txBody>
      </p:sp>
      <p:sp>
        <p:nvSpPr>
          <p:cNvPr id="37" name="Freeform 126"/>
          <p:cNvSpPr>
            <a:spLocks/>
          </p:cNvSpPr>
          <p:nvPr/>
        </p:nvSpPr>
        <p:spPr bwMode="auto">
          <a:xfrm>
            <a:off x="5784984" y="2537714"/>
            <a:ext cx="107951" cy="50800"/>
          </a:xfrm>
          <a:custGeom>
            <a:avLst/>
            <a:gdLst>
              <a:gd name="T0" fmla="*/ 2147483647 w 461"/>
              <a:gd name="T1" fmla="*/ 0 h 289"/>
              <a:gd name="T2" fmla="*/ 2147483647 w 461"/>
              <a:gd name="T3" fmla="*/ 0 h 289"/>
              <a:gd name="T4" fmla="*/ 2147483647 w 461"/>
              <a:gd name="T5" fmla="*/ 2147483647 h 289"/>
              <a:gd name="T6" fmla="*/ 2147483647 w 461"/>
              <a:gd name="T7" fmla="*/ 2147483647 h 289"/>
              <a:gd name="T8" fmla="*/ 2147483647 w 461"/>
              <a:gd name="T9" fmla="*/ 2147483647 h 289"/>
              <a:gd name="T10" fmla="*/ 2147483647 w 461"/>
              <a:gd name="T11" fmla="*/ 2147483647 h 289"/>
              <a:gd name="T12" fmla="*/ 2147483647 w 461"/>
              <a:gd name="T13" fmla="*/ 2147483647 h 289"/>
              <a:gd name="T14" fmla="*/ 2147483647 w 461"/>
              <a:gd name="T15" fmla="*/ 2147483647 h 289"/>
              <a:gd name="T16" fmla="*/ 2147483647 w 461"/>
              <a:gd name="T17" fmla="*/ 2147483647 h 289"/>
              <a:gd name="T18" fmla="*/ 2147483647 w 461"/>
              <a:gd name="T19" fmla="*/ 2147483647 h 289"/>
              <a:gd name="T20" fmla="*/ 2147483647 w 461"/>
              <a:gd name="T21" fmla="*/ 2147483647 h 289"/>
              <a:gd name="T22" fmla="*/ 2147483647 w 461"/>
              <a:gd name="T23" fmla="*/ 2147483647 h 289"/>
              <a:gd name="T24" fmla="*/ 2147483647 w 461"/>
              <a:gd name="T25" fmla="*/ 2147483647 h 289"/>
              <a:gd name="T26" fmla="*/ 2147483647 w 461"/>
              <a:gd name="T27" fmla="*/ 2147483647 h 289"/>
              <a:gd name="T28" fmla="*/ 2147483647 w 461"/>
              <a:gd name="T29" fmla="*/ 2147483647 h 289"/>
              <a:gd name="T30" fmla="*/ 2147483647 w 461"/>
              <a:gd name="T31" fmla="*/ 2147483647 h 289"/>
              <a:gd name="T32" fmla="*/ 2147483647 w 461"/>
              <a:gd name="T33" fmla="*/ 2147483647 h 289"/>
              <a:gd name="T34" fmla="*/ 2147483647 w 461"/>
              <a:gd name="T35" fmla="*/ 2147483647 h 289"/>
              <a:gd name="T36" fmla="*/ 2147483647 w 461"/>
              <a:gd name="T37" fmla="*/ 2147483647 h 289"/>
              <a:gd name="T38" fmla="*/ 2147483647 w 461"/>
              <a:gd name="T39" fmla="*/ 2147483647 h 289"/>
              <a:gd name="T40" fmla="*/ 2147483647 w 461"/>
              <a:gd name="T41" fmla="*/ 2147483647 h 289"/>
              <a:gd name="T42" fmla="*/ 2147483647 w 461"/>
              <a:gd name="T43" fmla="*/ 2147483647 h 289"/>
              <a:gd name="T44" fmla="*/ 2147483647 w 461"/>
              <a:gd name="T45" fmla="*/ 2147483647 h 289"/>
              <a:gd name="T46" fmla="*/ 0 w 461"/>
              <a:gd name="T47" fmla="*/ 2147483647 h 289"/>
              <a:gd name="T48" fmla="*/ 2147483647 w 461"/>
              <a:gd name="T49" fmla="*/ 2147483647 h 289"/>
              <a:gd name="T50" fmla="*/ 2147483647 w 461"/>
              <a:gd name="T51" fmla="*/ 2147483647 h 289"/>
              <a:gd name="T52" fmla="*/ 2147483647 w 461"/>
              <a:gd name="T53" fmla="*/ 2147483647 h 289"/>
              <a:gd name="T54" fmla="*/ 2147483647 w 461"/>
              <a:gd name="T55" fmla="*/ 2147483647 h 289"/>
              <a:gd name="T56" fmla="*/ 2147483647 w 461"/>
              <a:gd name="T57" fmla="*/ 0 h 28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61"/>
              <a:gd name="T88" fmla="*/ 0 h 289"/>
              <a:gd name="T89" fmla="*/ 461 w 461"/>
              <a:gd name="T90" fmla="*/ 289 h 28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61" h="289">
                <a:moveTo>
                  <a:pt x="245" y="0"/>
                </a:moveTo>
                <a:lnTo>
                  <a:pt x="380" y="0"/>
                </a:lnTo>
                <a:lnTo>
                  <a:pt x="395" y="38"/>
                </a:lnTo>
                <a:lnTo>
                  <a:pt x="333" y="38"/>
                </a:lnTo>
                <a:lnTo>
                  <a:pt x="322" y="82"/>
                </a:lnTo>
                <a:lnTo>
                  <a:pt x="452" y="82"/>
                </a:lnTo>
                <a:lnTo>
                  <a:pt x="461" y="133"/>
                </a:lnTo>
                <a:lnTo>
                  <a:pt x="359" y="133"/>
                </a:lnTo>
                <a:lnTo>
                  <a:pt x="331" y="167"/>
                </a:lnTo>
                <a:lnTo>
                  <a:pt x="297" y="133"/>
                </a:lnTo>
                <a:lnTo>
                  <a:pt x="66" y="133"/>
                </a:lnTo>
                <a:lnTo>
                  <a:pt x="48" y="158"/>
                </a:lnTo>
                <a:lnTo>
                  <a:pt x="268" y="158"/>
                </a:lnTo>
                <a:lnTo>
                  <a:pt x="278" y="201"/>
                </a:lnTo>
                <a:lnTo>
                  <a:pt x="212" y="201"/>
                </a:lnTo>
                <a:lnTo>
                  <a:pt x="214" y="238"/>
                </a:lnTo>
                <a:lnTo>
                  <a:pt x="322" y="238"/>
                </a:lnTo>
                <a:lnTo>
                  <a:pt x="346" y="289"/>
                </a:lnTo>
                <a:lnTo>
                  <a:pt x="172" y="289"/>
                </a:lnTo>
                <a:lnTo>
                  <a:pt x="187" y="238"/>
                </a:lnTo>
                <a:lnTo>
                  <a:pt x="153" y="201"/>
                </a:lnTo>
                <a:lnTo>
                  <a:pt x="30" y="201"/>
                </a:lnTo>
                <a:lnTo>
                  <a:pt x="26" y="158"/>
                </a:lnTo>
                <a:lnTo>
                  <a:pt x="0" y="133"/>
                </a:lnTo>
                <a:lnTo>
                  <a:pt x="16" y="82"/>
                </a:lnTo>
                <a:lnTo>
                  <a:pt x="274" y="82"/>
                </a:lnTo>
                <a:lnTo>
                  <a:pt x="297" y="38"/>
                </a:lnTo>
                <a:lnTo>
                  <a:pt x="233" y="38"/>
                </a:lnTo>
                <a:lnTo>
                  <a:pt x="245" y="0"/>
                </a:lnTo>
                <a:close/>
              </a:path>
            </a:pathLst>
          </a:custGeom>
          <a:solidFill>
            <a:srgbClr val="5F585F"/>
          </a:solidFill>
          <a:ln w="9525">
            <a:noFill/>
            <a:round/>
            <a:headEnd/>
            <a:tailEnd/>
          </a:ln>
        </p:spPr>
        <p:txBody>
          <a:bodyPr/>
          <a:lstStyle/>
          <a:p>
            <a:endParaRPr lang="en-GB"/>
          </a:p>
        </p:txBody>
      </p:sp>
      <p:sp>
        <p:nvSpPr>
          <p:cNvPr id="38" name="Freeform 127"/>
          <p:cNvSpPr>
            <a:spLocks/>
          </p:cNvSpPr>
          <p:nvPr/>
        </p:nvSpPr>
        <p:spPr bwMode="auto">
          <a:xfrm>
            <a:off x="5865418" y="2564704"/>
            <a:ext cx="467785" cy="47625"/>
          </a:xfrm>
          <a:custGeom>
            <a:avLst/>
            <a:gdLst>
              <a:gd name="T0" fmla="*/ 2147483647 w 1987"/>
              <a:gd name="T1" fmla="*/ 0 h 267"/>
              <a:gd name="T2" fmla="*/ 2147483647 w 1987"/>
              <a:gd name="T3" fmla="*/ 0 h 267"/>
              <a:gd name="T4" fmla="*/ 2147483647 w 1987"/>
              <a:gd name="T5" fmla="*/ 2147483647 h 267"/>
              <a:gd name="T6" fmla="*/ 2147483647 w 1987"/>
              <a:gd name="T7" fmla="*/ 2147483647 h 267"/>
              <a:gd name="T8" fmla="*/ 2147483647 w 1987"/>
              <a:gd name="T9" fmla="*/ 2147483647 h 267"/>
              <a:gd name="T10" fmla="*/ 2147483647 w 1987"/>
              <a:gd name="T11" fmla="*/ 2147483647 h 267"/>
              <a:gd name="T12" fmla="*/ 2147483647 w 1987"/>
              <a:gd name="T13" fmla="*/ 2147483647 h 267"/>
              <a:gd name="T14" fmla="*/ 2147483647 w 1987"/>
              <a:gd name="T15" fmla="*/ 2147483647 h 267"/>
              <a:gd name="T16" fmla="*/ 2147483647 w 1987"/>
              <a:gd name="T17" fmla="*/ 2147483647 h 267"/>
              <a:gd name="T18" fmla="*/ 2147483647 w 1987"/>
              <a:gd name="T19" fmla="*/ 2147483647 h 267"/>
              <a:gd name="T20" fmla="*/ 2147483647 w 1987"/>
              <a:gd name="T21" fmla="*/ 2147483647 h 267"/>
              <a:gd name="T22" fmla="*/ 2147483647 w 1987"/>
              <a:gd name="T23" fmla="*/ 2147483647 h 267"/>
              <a:gd name="T24" fmla="*/ 2147483647 w 1987"/>
              <a:gd name="T25" fmla="*/ 2147483647 h 267"/>
              <a:gd name="T26" fmla="*/ 2147483647 w 1987"/>
              <a:gd name="T27" fmla="*/ 2147483647 h 267"/>
              <a:gd name="T28" fmla="*/ 2147483647 w 1987"/>
              <a:gd name="T29" fmla="*/ 2147483647 h 267"/>
              <a:gd name="T30" fmla="*/ 2147483647 w 1987"/>
              <a:gd name="T31" fmla="*/ 2147483647 h 267"/>
              <a:gd name="T32" fmla="*/ 0 w 1987"/>
              <a:gd name="T33" fmla="*/ 2147483647 h 267"/>
              <a:gd name="T34" fmla="*/ 2147483647 w 1987"/>
              <a:gd name="T35" fmla="*/ 0 h 26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987"/>
              <a:gd name="T55" fmla="*/ 0 h 267"/>
              <a:gd name="T56" fmla="*/ 1987 w 1987"/>
              <a:gd name="T57" fmla="*/ 267 h 26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987" h="267">
                <a:moveTo>
                  <a:pt x="14" y="0"/>
                </a:moveTo>
                <a:lnTo>
                  <a:pt x="131" y="0"/>
                </a:lnTo>
                <a:lnTo>
                  <a:pt x="136" y="43"/>
                </a:lnTo>
                <a:lnTo>
                  <a:pt x="75" y="43"/>
                </a:lnTo>
                <a:lnTo>
                  <a:pt x="68" y="80"/>
                </a:lnTo>
                <a:lnTo>
                  <a:pt x="196" y="80"/>
                </a:lnTo>
                <a:lnTo>
                  <a:pt x="237" y="131"/>
                </a:lnTo>
                <a:lnTo>
                  <a:pt x="116" y="131"/>
                </a:lnTo>
                <a:lnTo>
                  <a:pt x="164" y="183"/>
                </a:lnTo>
                <a:lnTo>
                  <a:pt x="1938" y="183"/>
                </a:lnTo>
                <a:lnTo>
                  <a:pt x="1987" y="267"/>
                </a:lnTo>
                <a:lnTo>
                  <a:pt x="68" y="267"/>
                </a:lnTo>
                <a:lnTo>
                  <a:pt x="82" y="183"/>
                </a:lnTo>
                <a:lnTo>
                  <a:pt x="40" y="131"/>
                </a:lnTo>
                <a:lnTo>
                  <a:pt x="53" y="80"/>
                </a:lnTo>
                <a:lnTo>
                  <a:pt x="16" y="43"/>
                </a:lnTo>
                <a:lnTo>
                  <a:pt x="0" y="43"/>
                </a:lnTo>
                <a:lnTo>
                  <a:pt x="14" y="0"/>
                </a:lnTo>
                <a:close/>
              </a:path>
            </a:pathLst>
          </a:custGeom>
          <a:solidFill>
            <a:srgbClr val="5F585F"/>
          </a:solidFill>
          <a:ln w="9525">
            <a:noFill/>
            <a:round/>
            <a:headEnd/>
            <a:tailEnd/>
          </a:ln>
        </p:spPr>
        <p:txBody>
          <a:bodyPr/>
          <a:lstStyle/>
          <a:p>
            <a:endParaRPr lang="en-GB"/>
          </a:p>
        </p:txBody>
      </p:sp>
      <p:sp>
        <p:nvSpPr>
          <p:cNvPr id="39" name="Freeform 128"/>
          <p:cNvSpPr>
            <a:spLocks/>
          </p:cNvSpPr>
          <p:nvPr/>
        </p:nvSpPr>
        <p:spPr bwMode="auto">
          <a:xfrm>
            <a:off x="5890818" y="2537714"/>
            <a:ext cx="74084" cy="50800"/>
          </a:xfrm>
          <a:custGeom>
            <a:avLst/>
            <a:gdLst>
              <a:gd name="T0" fmla="*/ 2147483647 w 316"/>
              <a:gd name="T1" fmla="*/ 0 h 289"/>
              <a:gd name="T2" fmla="*/ 2147483647 w 316"/>
              <a:gd name="T3" fmla="*/ 0 h 289"/>
              <a:gd name="T4" fmla="*/ 2147483647 w 316"/>
              <a:gd name="T5" fmla="*/ 2147483647 h 289"/>
              <a:gd name="T6" fmla="*/ 2147483647 w 316"/>
              <a:gd name="T7" fmla="*/ 2147483647 h 289"/>
              <a:gd name="T8" fmla="*/ 2147483647 w 316"/>
              <a:gd name="T9" fmla="*/ 2147483647 h 289"/>
              <a:gd name="T10" fmla="*/ 2147483647 w 316"/>
              <a:gd name="T11" fmla="*/ 2147483647 h 289"/>
              <a:gd name="T12" fmla="*/ 2147483647 w 316"/>
              <a:gd name="T13" fmla="*/ 2147483647 h 289"/>
              <a:gd name="T14" fmla="*/ 2147483647 w 316"/>
              <a:gd name="T15" fmla="*/ 2147483647 h 289"/>
              <a:gd name="T16" fmla="*/ 2147483647 w 316"/>
              <a:gd name="T17" fmla="*/ 2147483647 h 289"/>
              <a:gd name="T18" fmla="*/ 2147483647 w 316"/>
              <a:gd name="T19" fmla="*/ 2147483647 h 289"/>
              <a:gd name="T20" fmla="*/ 2147483647 w 316"/>
              <a:gd name="T21" fmla="*/ 2147483647 h 289"/>
              <a:gd name="T22" fmla="*/ 2147483647 w 316"/>
              <a:gd name="T23" fmla="*/ 2147483647 h 289"/>
              <a:gd name="T24" fmla="*/ 2147483647 w 316"/>
              <a:gd name="T25" fmla="*/ 2147483647 h 289"/>
              <a:gd name="T26" fmla="*/ 2147483647 w 316"/>
              <a:gd name="T27" fmla="*/ 2147483647 h 289"/>
              <a:gd name="T28" fmla="*/ 2147483647 w 316"/>
              <a:gd name="T29" fmla="*/ 2147483647 h 289"/>
              <a:gd name="T30" fmla="*/ 2147483647 w 316"/>
              <a:gd name="T31" fmla="*/ 2147483647 h 289"/>
              <a:gd name="T32" fmla="*/ 2147483647 w 316"/>
              <a:gd name="T33" fmla="*/ 2147483647 h 289"/>
              <a:gd name="T34" fmla="*/ 2147483647 w 316"/>
              <a:gd name="T35" fmla="*/ 2147483647 h 289"/>
              <a:gd name="T36" fmla="*/ 2147483647 w 316"/>
              <a:gd name="T37" fmla="*/ 2147483647 h 289"/>
              <a:gd name="T38" fmla="*/ 2147483647 w 316"/>
              <a:gd name="T39" fmla="*/ 2147483647 h 289"/>
              <a:gd name="T40" fmla="*/ 2147483647 w 316"/>
              <a:gd name="T41" fmla="*/ 2147483647 h 289"/>
              <a:gd name="T42" fmla="*/ 2147483647 w 316"/>
              <a:gd name="T43" fmla="*/ 2147483647 h 289"/>
              <a:gd name="T44" fmla="*/ 0 w 316"/>
              <a:gd name="T45" fmla="*/ 2147483647 h 289"/>
              <a:gd name="T46" fmla="*/ 2147483647 w 316"/>
              <a:gd name="T47" fmla="*/ 0 h 28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16"/>
              <a:gd name="T73" fmla="*/ 0 h 289"/>
              <a:gd name="T74" fmla="*/ 316 w 316"/>
              <a:gd name="T75" fmla="*/ 289 h 28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16" h="289">
                <a:moveTo>
                  <a:pt x="14" y="0"/>
                </a:moveTo>
                <a:lnTo>
                  <a:pt x="118" y="0"/>
                </a:lnTo>
                <a:lnTo>
                  <a:pt x="138" y="38"/>
                </a:lnTo>
                <a:lnTo>
                  <a:pt x="85" y="38"/>
                </a:lnTo>
                <a:lnTo>
                  <a:pt x="70" y="85"/>
                </a:lnTo>
                <a:lnTo>
                  <a:pt x="206" y="85"/>
                </a:lnTo>
                <a:lnTo>
                  <a:pt x="206" y="133"/>
                </a:lnTo>
                <a:lnTo>
                  <a:pt x="119" y="133"/>
                </a:lnTo>
                <a:lnTo>
                  <a:pt x="102" y="158"/>
                </a:lnTo>
                <a:lnTo>
                  <a:pt x="217" y="158"/>
                </a:lnTo>
                <a:lnTo>
                  <a:pt x="237" y="201"/>
                </a:lnTo>
                <a:lnTo>
                  <a:pt x="175" y="201"/>
                </a:lnTo>
                <a:lnTo>
                  <a:pt x="157" y="238"/>
                </a:lnTo>
                <a:lnTo>
                  <a:pt x="300" y="238"/>
                </a:lnTo>
                <a:lnTo>
                  <a:pt x="316" y="289"/>
                </a:lnTo>
                <a:lnTo>
                  <a:pt x="150" y="289"/>
                </a:lnTo>
                <a:lnTo>
                  <a:pt x="153" y="265"/>
                </a:lnTo>
                <a:lnTo>
                  <a:pt x="114" y="201"/>
                </a:lnTo>
                <a:lnTo>
                  <a:pt x="84" y="201"/>
                </a:lnTo>
                <a:lnTo>
                  <a:pt x="56" y="142"/>
                </a:lnTo>
                <a:lnTo>
                  <a:pt x="58" y="98"/>
                </a:lnTo>
                <a:lnTo>
                  <a:pt x="24" y="38"/>
                </a:lnTo>
                <a:lnTo>
                  <a:pt x="0" y="38"/>
                </a:lnTo>
                <a:lnTo>
                  <a:pt x="14" y="0"/>
                </a:lnTo>
                <a:close/>
              </a:path>
            </a:pathLst>
          </a:custGeom>
          <a:solidFill>
            <a:srgbClr val="5F585F"/>
          </a:solidFill>
          <a:ln w="9525">
            <a:noFill/>
            <a:round/>
            <a:headEnd/>
            <a:tailEnd/>
          </a:ln>
        </p:spPr>
        <p:txBody>
          <a:bodyPr/>
          <a:lstStyle/>
          <a:p>
            <a:endParaRPr lang="en-GB"/>
          </a:p>
        </p:txBody>
      </p:sp>
      <p:sp>
        <p:nvSpPr>
          <p:cNvPr id="40" name="Freeform 129"/>
          <p:cNvSpPr>
            <a:spLocks/>
          </p:cNvSpPr>
          <p:nvPr/>
        </p:nvSpPr>
        <p:spPr bwMode="auto">
          <a:xfrm>
            <a:off x="5935267" y="2537714"/>
            <a:ext cx="76201" cy="50800"/>
          </a:xfrm>
          <a:custGeom>
            <a:avLst/>
            <a:gdLst>
              <a:gd name="T0" fmla="*/ 2147483647 w 326"/>
              <a:gd name="T1" fmla="*/ 0 h 289"/>
              <a:gd name="T2" fmla="*/ 2147483647 w 326"/>
              <a:gd name="T3" fmla="*/ 0 h 289"/>
              <a:gd name="T4" fmla="*/ 2147483647 w 326"/>
              <a:gd name="T5" fmla="*/ 2147483647 h 289"/>
              <a:gd name="T6" fmla="*/ 2147483647 w 326"/>
              <a:gd name="T7" fmla="*/ 2147483647 h 289"/>
              <a:gd name="T8" fmla="*/ 2147483647 w 326"/>
              <a:gd name="T9" fmla="*/ 2147483647 h 289"/>
              <a:gd name="T10" fmla="*/ 2147483647 w 326"/>
              <a:gd name="T11" fmla="*/ 2147483647 h 289"/>
              <a:gd name="T12" fmla="*/ 2147483647 w 326"/>
              <a:gd name="T13" fmla="*/ 2147483647 h 289"/>
              <a:gd name="T14" fmla="*/ 2147483647 w 326"/>
              <a:gd name="T15" fmla="*/ 2147483647 h 289"/>
              <a:gd name="T16" fmla="*/ 2147483647 w 326"/>
              <a:gd name="T17" fmla="*/ 2147483647 h 289"/>
              <a:gd name="T18" fmla="*/ 2147483647 w 326"/>
              <a:gd name="T19" fmla="*/ 2147483647 h 289"/>
              <a:gd name="T20" fmla="*/ 2147483647 w 326"/>
              <a:gd name="T21" fmla="*/ 2147483647 h 289"/>
              <a:gd name="T22" fmla="*/ 2147483647 w 326"/>
              <a:gd name="T23" fmla="*/ 2147483647 h 289"/>
              <a:gd name="T24" fmla="*/ 2147483647 w 326"/>
              <a:gd name="T25" fmla="*/ 2147483647 h 289"/>
              <a:gd name="T26" fmla="*/ 2147483647 w 326"/>
              <a:gd name="T27" fmla="*/ 2147483647 h 289"/>
              <a:gd name="T28" fmla="*/ 2147483647 w 326"/>
              <a:gd name="T29" fmla="*/ 2147483647 h 289"/>
              <a:gd name="T30" fmla="*/ 2147483647 w 326"/>
              <a:gd name="T31" fmla="*/ 2147483647 h 289"/>
              <a:gd name="T32" fmla="*/ 2147483647 w 326"/>
              <a:gd name="T33" fmla="*/ 2147483647 h 289"/>
              <a:gd name="T34" fmla="*/ 2147483647 w 326"/>
              <a:gd name="T35" fmla="*/ 2147483647 h 289"/>
              <a:gd name="T36" fmla="*/ 2147483647 w 326"/>
              <a:gd name="T37" fmla="*/ 2147483647 h 289"/>
              <a:gd name="T38" fmla="*/ 2147483647 w 326"/>
              <a:gd name="T39" fmla="*/ 2147483647 h 289"/>
              <a:gd name="T40" fmla="*/ 2147483647 w 326"/>
              <a:gd name="T41" fmla="*/ 2147483647 h 289"/>
              <a:gd name="T42" fmla="*/ 2147483647 w 326"/>
              <a:gd name="T43" fmla="*/ 2147483647 h 289"/>
              <a:gd name="T44" fmla="*/ 0 w 326"/>
              <a:gd name="T45" fmla="*/ 2147483647 h 289"/>
              <a:gd name="T46" fmla="*/ 2147483647 w 326"/>
              <a:gd name="T47" fmla="*/ 0 h 28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26"/>
              <a:gd name="T73" fmla="*/ 0 h 289"/>
              <a:gd name="T74" fmla="*/ 326 w 326"/>
              <a:gd name="T75" fmla="*/ 289 h 28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26" h="289">
                <a:moveTo>
                  <a:pt x="12" y="0"/>
                </a:moveTo>
                <a:lnTo>
                  <a:pt x="143" y="0"/>
                </a:lnTo>
                <a:lnTo>
                  <a:pt x="154" y="38"/>
                </a:lnTo>
                <a:lnTo>
                  <a:pt x="84" y="38"/>
                </a:lnTo>
                <a:lnTo>
                  <a:pt x="86" y="85"/>
                </a:lnTo>
                <a:lnTo>
                  <a:pt x="218" y="85"/>
                </a:lnTo>
                <a:lnTo>
                  <a:pt x="226" y="133"/>
                </a:lnTo>
                <a:lnTo>
                  <a:pt x="130" y="133"/>
                </a:lnTo>
                <a:lnTo>
                  <a:pt x="122" y="158"/>
                </a:lnTo>
                <a:lnTo>
                  <a:pt x="242" y="158"/>
                </a:lnTo>
                <a:lnTo>
                  <a:pt x="251" y="201"/>
                </a:lnTo>
                <a:lnTo>
                  <a:pt x="203" y="201"/>
                </a:lnTo>
                <a:lnTo>
                  <a:pt x="182" y="238"/>
                </a:lnTo>
                <a:lnTo>
                  <a:pt x="317" y="238"/>
                </a:lnTo>
                <a:lnTo>
                  <a:pt x="326" y="289"/>
                </a:lnTo>
                <a:lnTo>
                  <a:pt x="172" y="289"/>
                </a:lnTo>
                <a:lnTo>
                  <a:pt x="175" y="267"/>
                </a:lnTo>
                <a:lnTo>
                  <a:pt x="130" y="201"/>
                </a:lnTo>
                <a:lnTo>
                  <a:pt x="90" y="201"/>
                </a:lnTo>
                <a:lnTo>
                  <a:pt x="65" y="132"/>
                </a:lnTo>
                <a:lnTo>
                  <a:pt x="57" y="82"/>
                </a:lnTo>
                <a:lnTo>
                  <a:pt x="39" y="38"/>
                </a:lnTo>
                <a:lnTo>
                  <a:pt x="0" y="38"/>
                </a:lnTo>
                <a:lnTo>
                  <a:pt x="12" y="0"/>
                </a:lnTo>
                <a:close/>
              </a:path>
            </a:pathLst>
          </a:custGeom>
          <a:solidFill>
            <a:srgbClr val="5F585F"/>
          </a:solidFill>
          <a:ln w="9525">
            <a:noFill/>
            <a:round/>
            <a:headEnd/>
            <a:tailEnd/>
          </a:ln>
        </p:spPr>
        <p:txBody>
          <a:bodyPr/>
          <a:lstStyle/>
          <a:p>
            <a:endParaRPr lang="en-GB"/>
          </a:p>
        </p:txBody>
      </p:sp>
      <p:sp>
        <p:nvSpPr>
          <p:cNvPr id="41" name="Freeform 130"/>
          <p:cNvSpPr>
            <a:spLocks/>
          </p:cNvSpPr>
          <p:nvPr/>
        </p:nvSpPr>
        <p:spPr bwMode="auto">
          <a:xfrm>
            <a:off x="5981835" y="2537714"/>
            <a:ext cx="33867" cy="14288"/>
          </a:xfrm>
          <a:custGeom>
            <a:avLst/>
            <a:gdLst>
              <a:gd name="T0" fmla="*/ 2147483647 w 143"/>
              <a:gd name="T1" fmla="*/ 0 h 85"/>
              <a:gd name="T2" fmla="*/ 2147483647 w 143"/>
              <a:gd name="T3" fmla="*/ 0 h 85"/>
              <a:gd name="T4" fmla="*/ 2147483647 w 143"/>
              <a:gd name="T5" fmla="*/ 2147483647 h 85"/>
              <a:gd name="T6" fmla="*/ 2147483647 w 143"/>
              <a:gd name="T7" fmla="*/ 2147483647 h 85"/>
              <a:gd name="T8" fmla="*/ 2147483647 w 143"/>
              <a:gd name="T9" fmla="*/ 2147483647 h 85"/>
              <a:gd name="T10" fmla="*/ 2147483647 w 143"/>
              <a:gd name="T11" fmla="*/ 2147483647 h 85"/>
              <a:gd name="T12" fmla="*/ 0 w 143"/>
              <a:gd name="T13" fmla="*/ 2147483647 h 85"/>
              <a:gd name="T14" fmla="*/ 2147483647 w 143"/>
              <a:gd name="T15" fmla="*/ 0 h 85"/>
              <a:gd name="T16" fmla="*/ 0 60000 65536"/>
              <a:gd name="T17" fmla="*/ 0 60000 65536"/>
              <a:gd name="T18" fmla="*/ 0 60000 65536"/>
              <a:gd name="T19" fmla="*/ 0 60000 65536"/>
              <a:gd name="T20" fmla="*/ 0 60000 65536"/>
              <a:gd name="T21" fmla="*/ 0 60000 65536"/>
              <a:gd name="T22" fmla="*/ 0 60000 65536"/>
              <a:gd name="T23" fmla="*/ 0 60000 65536"/>
              <a:gd name="T24" fmla="*/ 0 w 143"/>
              <a:gd name="T25" fmla="*/ 0 h 85"/>
              <a:gd name="T26" fmla="*/ 143 w 143"/>
              <a:gd name="T27" fmla="*/ 85 h 8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3" h="85">
                <a:moveTo>
                  <a:pt x="12" y="0"/>
                </a:moveTo>
                <a:lnTo>
                  <a:pt x="134" y="0"/>
                </a:lnTo>
                <a:lnTo>
                  <a:pt x="143" y="38"/>
                </a:lnTo>
                <a:lnTo>
                  <a:pt x="89" y="38"/>
                </a:lnTo>
                <a:lnTo>
                  <a:pt x="67" y="85"/>
                </a:lnTo>
                <a:lnTo>
                  <a:pt x="26" y="38"/>
                </a:lnTo>
                <a:lnTo>
                  <a:pt x="0" y="38"/>
                </a:lnTo>
                <a:lnTo>
                  <a:pt x="12" y="0"/>
                </a:lnTo>
                <a:close/>
              </a:path>
            </a:pathLst>
          </a:custGeom>
          <a:solidFill>
            <a:srgbClr val="5F585F"/>
          </a:solidFill>
          <a:ln w="9525">
            <a:noFill/>
            <a:round/>
            <a:headEnd/>
            <a:tailEnd/>
          </a:ln>
        </p:spPr>
        <p:txBody>
          <a:bodyPr/>
          <a:lstStyle/>
          <a:p>
            <a:endParaRPr lang="en-GB"/>
          </a:p>
        </p:txBody>
      </p:sp>
      <p:sp>
        <p:nvSpPr>
          <p:cNvPr id="42" name="Freeform 131"/>
          <p:cNvSpPr>
            <a:spLocks/>
          </p:cNvSpPr>
          <p:nvPr/>
        </p:nvSpPr>
        <p:spPr bwMode="auto">
          <a:xfrm>
            <a:off x="5996651" y="2552002"/>
            <a:ext cx="63500" cy="36512"/>
          </a:xfrm>
          <a:custGeom>
            <a:avLst/>
            <a:gdLst>
              <a:gd name="T0" fmla="*/ 2147483647 w 271"/>
              <a:gd name="T1" fmla="*/ 0 h 204"/>
              <a:gd name="T2" fmla="*/ 2147483647 w 271"/>
              <a:gd name="T3" fmla="*/ 0 h 204"/>
              <a:gd name="T4" fmla="*/ 2147483647 w 271"/>
              <a:gd name="T5" fmla="*/ 2147483647 h 204"/>
              <a:gd name="T6" fmla="*/ 2147483647 w 271"/>
              <a:gd name="T7" fmla="*/ 2147483647 h 204"/>
              <a:gd name="T8" fmla="*/ 2147483647 w 271"/>
              <a:gd name="T9" fmla="*/ 2147483647 h 204"/>
              <a:gd name="T10" fmla="*/ 2147483647 w 271"/>
              <a:gd name="T11" fmla="*/ 2147483647 h 204"/>
              <a:gd name="T12" fmla="*/ 2147483647 w 271"/>
              <a:gd name="T13" fmla="*/ 2147483647 h 204"/>
              <a:gd name="T14" fmla="*/ 2147483647 w 271"/>
              <a:gd name="T15" fmla="*/ 2147483647 h 204"/>
              <a:gd name="T16" fmla="*/ 2147483647 w 271"/>
              <a:gd name="T17" fmla="*/ 2147483647 h 204"/>
              <a:gd name="T18" fmla="*/ 2147483647 w 271"/>
              <a:gd name="T19" fmla="*/ 2147483647 h 204"/>
              <a:gd name="T20" fmla="*/ 2147483647 w 271"/>
              <a:gd name="T21" fmla="*/ 2147483647 h 204"/>
              <a:gd name="T22" fmla="*/ 2147483647 w 271"/>
              <a:gd name="T23" fmla="*/ 2147483647 h 204"/>
              <a:gd name="T24" fmla="*/ 2147483647 w 271"/>
              <a:gd name="T25" fmla="*/ 2147483647 h 204"/>
              <a:gd name="T26" fmla="*/ 2147483647 w 271"/>
              <a:gd name="T27" fmla="*/ 2147483647 h 204"/>
              <a:gd name="T28" fmla="*/ 2147483647 w 271"/>
              <a:gd name="T29" fmla="*/ 2147483647 h 204"/>
              <a:gd name="T30" fmla="*/ 2147483647 w 271"/>
              <a:gd name="T31" fmla="*/ 2147483647 h 204"/>
              <a:gd name="T32" fmla="*/ 2147483647 w 271"/>
              <a:gd name="T33" fmla="*/ 2147483647 h 204"/>
              <a:gd name="T34" fmla="*/ 0 w 271"/>
              <a:gd name="T35" fmla="*/ 2147483647 h 204"/>
              <a:gd name="T36" fmla="*/ 2147483647 w 271"/>
              <a:gd name="T37" fmla="*/ 0 h 20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1"/>
              <a:gd name="T58" fmla="*/ 0 h 204"/>
              <a:gd name="T59" fmla="*/ 271 w 271"/>
              <a:gd name="T60" fmla="*/ 204 h 20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1" h="204">
                <a:moveTo>
                  <a:pt x="19" y="0"/>
                </a:moveTo>
                <a:lnTo>
                  <a:pt x="148" y="0"/>
                </a:lnTo>
                <a:lnTo>
                  <a:pt x="158" y="48"/>
                </a:lnTo>
                <a:lnTo>
                  <a:pt x="73" y="48"/>
                </a:lnTo>
                <a:lnTo>
                  <a:pt x="56" y="57"/>
                </a:lnTo>
                <a:lnTo>
                  <a:pt x="49" y="73"/>
                </a:lnTo>
                <a:lnTo>
                  <a:pt x="190" y="73"/>
                </a:lnTo>
                <a:lnTo>
                  <a:pt x="197" y="116"/>
                </a:lnTo>
                <a:lnTo>
                  <a:pt x="137" y="116"/>
                </a:lnTo>
                <a:lnTo>
                  <a:pt x="118" y="138"/>
                </a:lnTo>
                <a:lnTo>
                  <a:pt x="132" y="156"/>
                </a:lnTo>
                <a:lnTo>
                  <a:pt x="258" y="156"/>
                </a:lnTo>
                <a:lnTo>
                  <a:pt x="271" y="204"/>
                </a:lnTo>
                <a:lnTo>
                  <a:pt x="118" y="204"/>
                </a:lnTo>
                <a:lnTo>
                  <a:pt x="118" y="190"/>
                </a:lnTo>
                <a:lnTo>
                  <a:pt x="69" y="115"/>
                </a:lnTo>
                <a:lnTo>
                  <a:pt x="22" y="88"/>
                </a:lnTo>
                <a:lnTo>
                  <a:pt x="0" y="48"/>
                </a:lnTo>
                <a:lnTo>
                  <a:pt x="19" y="0"/>
                </a:lnTo>
                <a:close/>
              </a:path>
            </a:pathLst>
          </a:custGeom>
          <a:solidFill>
            <a:srgbClr val="5F585F"/>
          </a:solidFill>
          <a:ln w="9525">
            <a:noFill/>
            <a:round/>
            <a:headEnd/>
            <a:tailEnd/>
          </a:ln>
        </p:spPr>
        <p:txBody>
          <a:bodyPr/>
          <a:lstStyle/>
          <a:p>
            <a:endParaRPr lang="en-GB"/>
          </a:p>
        </p:txBody>
      </p:sp>
      <p:sp>
        <p:nvSpPr>
          <p:cNvPr id="43" name="Freeform 132"/>
          <p:cNvSpPr>
            <a:spLocks/>
          </p:cNvSpPr>
          <p:nvPr/>
        </p:nvSpPr>
        <p:spPr bwMode="auto">
          <a:xfrm>
            <a:off x="6026284" y="2537714"/>
            <a:ext cx="86784" cy="50800"/>
          </a:xfrm>
          <a:custGeom>
            <a:avLst/>
            <a:gdLst>
              <a:gd name="T0" fmla="*/ 2147483647 w 373"/>
              <a:gd name="T1" fmla="*/ 0 h 289"/>
              <a:gd name="T2" fmla="*/ 2147483647 w 373"/>
              <a:gd name="T3" fmla="*/ 0 h 289"/>
              <a:gd name="T4" fmla="*/ 2147483647 w 373"/>
              <a:gd name="T5" fmla="*/ 2147483647 h 289"/>
              <a:gd name="T6" fmla="*/ 2147483647 w 373"/>
              <a:gd name="T7" fmla="*/ 2147483647 h 289"/>
              <a:gd name="T8" fmla="*/ 2147483647 w 373"/>
              <a:gd name="T9" fmla="*/ 2147483647 h 289"/>
              <a:gd name="T10" fmla="*/ 2147483647 w 373"/>
              <a:gd name="T11" fmla="*/ 2147483647 h 289"/>
              <a:gd name="T12" fmla="*/ 2147483647 w 373"/>
              <a:gd name="T13" fmla="*/ 2147483647 h 289"/>
              <a:gd name="T14" fmla="*/ 2147483647 w 373"/>
              <a:gd name="T15" fmla="*/ 2147483647 h 289"/>
              <a:gd name="T16" fmla="*/ 2147483647 w 373"/>
              <a:gd name="T17" fmla="*/ 2147483647 h 289"/>
              <a:gd name="T18" fmla="*/ 2147483647 w 373"/>
              <a:gd name="T19" fmla="*/ 2147483647 h 289"/>
              <a:gd name="T20" fmla="*/ 2147483647 w 373"/>
              <a:gd name="T21" fmla="*/ 2147483647 h 289"/>
              <a:gd name="T22" fmla="*/ 2147483647 w 373"/>
              <a:gd name="T23" fmla="*/ 2147483647 h 289"/>
              <a:gd name="T24" fmla="*/ 2147483647 w 373"/>
              <a:gd name="T25" fmla="*/ 2147483647 h 289"/>
              <a:gd name="T26" fmla="*/ 2147483647 w 373"/>
              <a:gd name="T27" fmla="*/ 2147483647 h 289"/>
              <a:gd name="T28" fmla="*/ 2147483647 w 373"/>
              <a:gd name="T29" fmla="*/ 2147483647 h 289"/>
              <a:gd name="T30" fmla="*/ 2147483647 w 373"/>
              <a:gd name="T31" fmla="*/ 2147483647 h 289"/>
              <a:gd name="T32" fmla="*/ 2147483647 w 373"/>
              <a:gd name="T33" fmla="*/ 2147483647 h 289"/>
              <a:gd name="T34" fmla="*/ 2147483647 w 373"/>
              <a:gd name="T35" fmla="*/ 2147483647 h 289"/>
              <a:gd name="T36" fmla="*/ 2147483647 w 373"/>
              <a:gd name="T37" fmla="*/ 2147483647 h 289"/>
              <a:gd name="T38" fmla="*/ 2147483647 w 373"/>
              <a:gd name="T39" fmla="*/ 2147483647 h 289"/>
              <a:gd name="T40" fmla="*/ 2147483647 w 373"/>
              <a:gd name="T41" fmla="*/ 2147483647 h 289"/>
              <a:gd name="T42" fmla="*/ 2147483647 w 373"/>
              <a:gd name="T43" fmla="*/ 2147483647 h 289"/>
              <a:gd name="T44" fmla="*/ 2147483647 w 373"/>
              <a:gd name="T45" fmla="*/ 2147483647 h 289"/>
              <a:gd name="T46" fmla="*/ 2147483647 w 373"/>
              <a:gd name="T47" fmla="*/ 2147483647 h 289"/>
              <a:gd name="T48" fmla="*/ 0 w 373"/>
              <a:gd name="T49" fmla="*/ 2147483647 h 289"/>
              <a:gd name="T50" fmla="*/ 2147483647 w 373"/>
              <a:gd name="T51" fmla="*/ 0 h 28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73"/>
              <a:gd name="T79" fmla="*/ 0 h 289"/>
              <a:gd name="T80" fmla="*/ 373 w 373"/>
              <a:gd name="T81" fmla="*/ 289 h 28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73" h="289">
                <a:moveTo>
                  <a:pt x="19" y="0"/>
                </a:moveTo>
                <a:lnTo>
                  <a:pt x="147" y="0"/>
                </a:lnTo>
                <a:lnTo>
                  <a:pt x="157" y="38"/>
                </a:lnTo>
                <a:lnTo>
                  <a:pt x="102" y="38"/>
                </a:lnTo>
                <a:lnTo>
                  <a:pt x="89" y="85"/>
                </a:lnTo>
                <a:lnTo>
                  <a:pt x="107" y="85"/>
                </a:lnTo>
                <a:lnTo>
                  <a:pt x="229" y="85"/>
                </a:lnTo>
                <a:lnTo>
                  <a:pt x="239" y="133"/>
                </a:lnTo>
                <a:lnTo>
                  <a:pt x="143" y="133"/>
                </a:lnTo>
                <a:lnTo>
                  <a:pt x="141" y="158"/>
                </a:lnTo>
                <a:lnTo>
                  <a:pt x="276" y="158"/>
                </a:lnTo>
                <a:lnTo>
                  <a:pt x="281" y="201"/>
                </a:lnTo>
                <a:lnTo>
                  <a:pt x="221" y="201"/>
                </a:lnTo>
                <a:lnTo>
                  <a:pt x="207" y="241"/>
                </a:lnTo>
                <a:lnTo>
                  <a:pt x="355" y="241"/>
                </a:lnTo>
                <a:lnTo>
                  <a:pt x="373" y="289"/>
                </a:lnTo>
                <a:lnTo>
                  <a:pt x="200" y="289"/>
                </a:lnTo>
                <a:lnTo>
                  <a:pt x="197" y="265"/>
                </a:lnTo>
                <a:lnTo>
                  <a:pt x="157" y="201"/>
                </a:lnTo>
                <a:lnTo>
                  <a:pt x="112" y="201"/>
                </a:lnTo>
                <a:lnTo>
                  <a:pt x="91" y="134"/>
                </a:lnTo>
                <a:lnTo>
                  <a:pt x="91" y="117"/>
                </a:lnTo>
                <a:lnTo>
                  <a:pt x="64" y="98"/>
                </a:lnTo>
                <a:lnTo>
                  <a:pt x="34" y="38"/>
                </a:lnTo>
                <a:lnTo>
                  <a:pt x="0" y="38"/>
                </a:lnTo>
                <a:lnTo>
                  <a:pt x="19" y="0"/>
                </a:lnTo>
                <a:close/>
              </a:path>
            </a:pathLst>
          </a:custGeom>
          <a:solidFill>
            <a:srgbClr val="5F585F"/>
          </a:solidFill>
          <a:ln w="9525">
            <a:noFill/>
            <a:round/>
            <a:headEnd/>
            <a:tailEnd/>
          </a:ln>
        </p:spPr>
        <p:txBody>
          <a:bodyPr/>
          <a:lstStyle/>
          <a:p>
            <a:endParaRPr lang="en-GB"/>
          </a:p>
        </p:txBody>
      </p:sp>
      <p:sp>
        <p:nvSpPr>
          <p:cNvPr id="44" name="Freeform 133"/>
          <p:cNvSpPr>
            <a:spLocks/>
          </p:cNvSpPr>
          <p:nvPr/>
        </p:nvSpPr>
        <p:spPr bwMode="auto">
          <a:xfrm>
            <a:off x="6074968" y="2537714"/>
            <a:ext cx="86783" cy="50800"/>
          </a:xfrm>
          <a:custGeom>
            <a:avLst/>
            <a:gdLst>
              <a:gd name="T0" fmla="*/ 2147483647 w 370"/>
              <a:gd name="T1" fmla="*/ 0 h 289"/>
              <a:gd name="T2" fmla="*/ 2147483647 w 370"/>
              <a:gd name="T3" fmla="*/ 0 h 289"/>
              <a:gd name="T4" fmla="*/ 2147483647 w 370"/>
              <a:gd name="T5" fmla="*/ 2147483647 h 289"/>
              <a:gd name="T6" fmla="*/ 2147483647 w 370"/>
              <a:gd name="T7" fmla="*/ 2147483647 h 289"/>
              <a:gd name="T8" fmla="*/ 2147483647 w 370"/>
              <a:gd name="T9" fmla="*/ 2147483647 h 289"/>
              <a:gd name="T10" fmla="*/ 2147483647 w 370"/>
              <a:gd name="T11" fmla="*/ 2147483647 h 289"/>
              <a:gd name="T12" fmla="*/ 2147483647 w 370"/>
              <a:gd name="T13" fmla="*/ 2147483647 h 289"/>
              <a:gd name="T14" fmla="*/ 2147483647 w 370"/>
              <a:gd name="T15" fmla="*/ 2147483647 h 289"/>
              <a:gd name="T16" fmla="*/ 2147483647 w 370"/>
              <a:gd name="T17" fmla="*/ 2147483647 h 289"/>
              <a:gd name="T18" fmla="*/ 2147483647 w 370"/>
              <a:gd name="T19" fmla="*/ 2147483647 h 289"/>
              <a:gd name="T20" fmla="*/ 2147483647 w 370"/>
              <a:gd name="T21" fmla="*/ 2147483647 h 289"/>
              <a:gd name="T22" fmla="*/ 2147483647 w 370"/>
              <a:gd name="T23" fmla="*/ 2147483647 h 289"/>
              <a:gd name="T24" fmla="*/ 2147483647 w 370"/>
              <a:gd name="T25" fmla="*/ 2147483647 h 289"/>
              <a:gd name="T26" fmla="*/ 2147483647 w 370"/>
              <a:gd name="T27" fmla="*/ 2147483647 h 289"/>
              <a:gd name="T28" fmla="*/ 2147483647 w 370"/>
              <a:gd name="T29" fmla="*/ 2147483647 h 289"/>
              <a:gd name="T30" fmla="*/ 2147483647 w 370"/>
              <a:gd name="T31" fmla="*/ 2147483647 h 289"/>
              <a:gd name="T32" fmla="*/ 2147483647 w 370"/>
              <a:gd name="T33" fmla="*/ 2147483647 h 289"/>
              <a:gd name="T34" fmla="*/ 2147483647 w 370"/>
              <a:gd name="T35" fmla="*/ 2147483647 h 289"/>
              <a:gd name="T36" fmla="*/ 2147483647 w 370"/>
              <a:gd name="T37" fmla="*/ 2147483647 h 289"/>
              <a:gd name="T38" fmla="*/ 2147483647 w 370"/>
              <a:gd name="T39" fmla="*/ 2147483647 h 289"/>
              <a:gd name="T40" fmla="*/ 2147483647 w 370"/>
              <a:gd name="T41" fmla="*/ 2147483647 h 289"/>
              <a:gd name="T42" fmla="*/ 2147483647 w 370"/>
              <a:gd name="T43" fmla="*/ 2147483647 h 289"/>
              <a:gd name="T44" fmla="*/ 2147483647 w 370"/>
              <a:gd name="T45" fmla="*/ 2147483647 h 289"/>
              <a:gd name="T46" fmla="*/ 2147483647 w 370"/>
              <a:gd name="T47" fmla="*/ 2147483647 h 289"/>
              <a:gd name="T48" fmla="*/ 2147483647 w 370"/>
              <a:gd name="T49" fmla="*/ 2147483647 h 289"/>
              <a:gd name="T50" fmla="*/ 0 w 370"/>
              <a:gd name="T51" fmla="*/ 2147483647 h 289"/>
              <a:gd name="T52" fmla="*/ 2147483647 w 370"/>
              <a:gd name="T53" fmla="*/ 0 h 28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70"/>
              <a:gd name="T82" fmla="*/ 0 h 289"/>
              <a:gd name="T83" fmla="*/ 370 w 370"/>
              <a:gd name="T84" fmla="*/ 289 h 289"/>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70" h="289">
                <a:moveTo>
                  <a:pt x="10" y="0"/>
                </a:moveTo>
                <a:lnTo>
                  <a:pt x="142" y="0"/>
                </a:lnTo>
                <a:lnTo>
                  <a:pt x="158" y="38"/>
                </a:lnTo>
                <a:lnTo>
                  <a:pt x="102" y="38"/>
                </a:lnTo>
                <a:lnTo>
                  <a:pt x="83" y="64"/>
                </a:lnTo>
                <a:lnTo>
                  <a:pt x="98" y="85"/>
                </a:lnTo>
                <a:lnTo>
                  <a:pt x="226" y="85"/>
                </a:lnTo>
                <a:lnTo>
                  <a:pt x="236" y="133"/>
                </a:lnTo>
                <a:lnTo>
                  <a:pt x="158" y="133"/>
                </a:lnTo>
                <a:lnTo>
                  <a:pt x="141" y="148"/>
                </a:lnTo>
                <a:lnTo>
                  <a:pt x="153" y="158"/>
                </a:lnTo>
                <a:lnTo>
                  <a:pt x="272" y="158"/>
                </a:lnTo>
                <a:lnTo>
                  <a:pt x="280" y="201"/>
                </a:lnTo>
                <a:lnTo>
                  <a:pt x="236" y="201"/>
                </a:lnTo>
                <a:lnTo>
                  <a:pt x="212" y="230"/>
                </a:lnTo>
                <a:lnTo>
                  <a:pt x="228" y="241"/>
                </a:lnTo>
                <a:lnTo>
                  <a:pt x="358" y="241"/>
                </a:lnTo>
                <a:lnTo>
                  <a:pt x="370" y="289"/>
                </a:lnTo>
                <a:lnTo>
                  <a:pt x="206" y="289"/>
                </a:lnTo>
                <a:lnTo>
                  <a:pt x="192" y="247"/>
                </a:lnTo>
                <a:lnTo>
                  <a:pt x="165" y="201"/>
                </a:lnTo>
                <a:lnTo>
                  <a:pt x="119" y="201"/>
                </a:lnTo>
                <a:lnTo>
                  <a:pt x="88" y="130"/>
                </a:lnTo>
                <a:lnTo>
                  <a:pt x="62" y="75"/>
                </a:lnTo>
                <a:lnTo>
                  <a:pt x="33" y="38"/>
                </a:lnTo>
                <a:lnTo>
                  <a:pt x="0" y="38"/>
                </a:lnTo>
                <a:lnTo>
                  <a:pt x="10" y="0"/>
                </a:lnTo>
                <a:close/>
              </a:path>
            </a:pathLst>
          </a:custGeom>
          <a:solidFill>
            <a:srgbClr val="5F585F"/>
          </a:solidFill>
          <a:ln w="9525">
            <a:noFill/>
            <a:round/>
            <a:headEnd/>
            <a:tailEnd/>
          </a:ln>
        </p:spPr>
        <p:txBody>
          <a:bodyPr/>
          <a:lstStyle/>
          <a:p>
            <a:endParaRPr lang="en-GB"/>
          </a:p>
        </p:txBody>
      </p:sp>
      <p:sp>
        <p:nvSpPr>
          <p:cNvPr id="45" name="Freeform 134"/>
          <p:cNvSpPr>
            <a:spLocks/>
          </p:cNvSpPr>
          <p:nvPr/>
        </p:nvSpPr>
        <p:spPr bwMode="auto">
          <a:xfrm>
            <a:off x="6125768" y="2537714"/>
            <a:ext cx="86783" cy="50800"/>
          </a:xfrm>
          <a:custGeom>
            <a:avLst/>
            <a:gdLst>
              <a:gd name="T0" fmla="*/ 2147483647 w 371"/>
              <a:gd name="T1" fmla="*/ 0 h 289"/>
              <a:gd name="T2" fmla="*/ 2147483647 w 371"/>
              <a:gd name="T3" fmla="*/ 0 h 289"/>
              <a:gd name="T4" fmla="*/ 2147483647 w 371"/>
              <a:gd name="T5" fmla="*/ 2147483647 h 289"/>
              <a:gd name="T6" fmla="*/ 2147483647 w 371"/>
              <a:gd name="T7" fmla="*/ 2147483647 h 289"/>
              <a:gd name="T8" fmla="*/ 2147483647 w 371"/>
              <a:gd name="T9" fmla="*/ 2147483647 h 289"/>
              <a:gd name="T10" fmla="*/ 2147483647 w 371"/>
              <a:gd name="T11" fmla="*/ 2147483647 h 289"/>
              <a:gd name="T12" fmla="*/ 2147483647 w 371"/>
              <a:gd name="T13" fmla="*/ 2147483647 h 289"/>
              <a:gd name="T14" fmla="*/ 2147483647 w 371"/>
              <a:gd name="T15" fmla="*/ 2147483647 h 289"/>
              <a:gd name="T16" fmla="*/ 2147483647 w 371"/>
              <a:gd name="T17" fmla="*/ 2147483647 h 289"/>
              <a:gd name="T18" fmla="*/ 2147483647 w 371"/>
              <a:gd name="T19" fmla="*/ 2147483647 h 289"/>
              <a:gd name="T20" fmla="*/ 2147483647 w 371"/>
              <a:gd name="T21" fmla="*/ 2147483647 h 289"/>
              <a:gd name="T22" fmla="*/ 2147483647 w 371"/>
              <a:gd name="T23" fmla="*/ 2147483647 h 289"/>
              <a:gd name="T24" fmla="*/ 2147483647 w 371"/>
              <a:gd name="T25" fmla="*/ 2147483647 h 289"/>
              <a:gd name="T26" fmla="*/ 2147483647 w 371"/>
              <a:gd name="T27" fmla="*/ 2147483647 h 289"/>
              <a:gd name="T28" fmla="*/ 2147483647 w 371"/>
              <a:gd name="T29" fmla="*/ 2147483647 h 289"/>
              <a:gd name="T30" fmla="*/ 2147483647 w 371"/>
              <a:gd name="T31" fmla="*/ 2147483647 h 289"/>
              <a:gd name="T32" fmla="*/ 2147483647 w 371"/>
              <a:gd name="T33" fmla="*/ 2147483647 h 289"/>
              <a:gd name="T34" fmla="*/ 2147483647 w 371"/>
              <a:gd name="T35" fmla="*/ 2147483647 h 289"/>
              <a:gd name="T36" fmla="*/ 2147483647 w 371"/>
              <a:gd name="T37" fmla="*/ 2147483647 h 289"/>
              <a:gd name="T38" fmla="*/ 2147483647 w 371"/>
              <a:gd name="T39" fmla="*/ 2147483647 h 289"/>
              <a:gd name="T40" fmla="*/ 2147483647 w 371"/>
              <a:gd name="T41" fmla="*/ 2147483647 h 289"/>
              <a:gd name="T42" fmla="*/ 2147483647 w 371"/>
              <a:gd name="T43" fmla="*/ 2147483647 h 289"/>
              <a:gd name="T44" fmla="*/ 2147483647 w 371"/>
              <a:gd name="T45" fmla="*/ 2147483647 h 289"/>
              <a:gd name="T46" fmla="*/ 0 w 371"/>
              <a:gd name="T47" fmla="*/ 2147483647 h 289"/>
              <a:gd name="T48" fmla="*/ 2147483647 w 371"/>
              <a:gd name="T49" fmla="*/ 0 h 28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71"/>
              <a:gd name="T76" fmla="*/ 0 h 289"/>
              <a:gd name="T77" fmla="*/ 371 w 371"/>
              <a:gd name="T78" fmla="*/ 289 h 28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71" h="289">
                <a:moveTo>
                  <a:pt x="14" y="0"/>
                </a:moveTo>
                <a:lnTo>
                  <a:pt x="133" y="0"/>
                </a:lnTo>
                <a:lnTo>
                  <a:pt x="146" y="38"/>
                </a:lnTo>
                <a:lnTo>
                  <a:pt x="89" y="38"/>
                </a:lnTo>
                <a:lnTo>
                  <a:pt x="87" y="80"/>
                </a:lnTo>
                <a:lnTo>
                  <a:pt x="93" y="85"/>
                </a:lnTo>
                <a:lnTo>
                  <a:pt x="213" y="85"/>
                </a:lnTo>
                <a:lnTo>
                  <a:pt x="221" y="133"/>
                </a:lnTo>
                <a:lnTo>
                  <a:pt x="146" y="133"/>
                </a:lnTo>
                <a:lnTo>
                  <a:pt x="131" y="158"/>
                </a:lnTo>
                <a:lnTo>
                  <a:pt x="256" y="158"/>
                </a:lnTo>
                <a:lnTo>
                  <a:pt x="270" y="201"/>
                </a:lnTo>
                <a:lnTo>
                  <a:pt x="221" y="201"/>
                </a:lnTo>
                <a:lnTo>
                  <a:pt x="209" y="242"/>
                </a:lnTo>
                <a:lnTo>
                  <a:pt x="221" y="241"/>
                </a:lnTo>
                <a:lnTo>
                  <a:pt x="355" y="241"/>
                </a:lnTo>
                <a:lnTo>
                  <a:pt x="371" y="289"/>
                </a:lnTo>
                <a:lnTo>
                  <a:pt x="200" y="289"/>
                </a:lnTo>
                <a:lnTo>
                  <a:pt x="183" y="242"/>
                </a:lnTo>
                <a:lnTo>
                  <a:pt x="149" y="201"/>
                </a:lnTo>
                <a:lnTo>
                  <a:pt x="112" y="201"/>
                </a:lnTo>
                <a:lnTo>
                  <a:pt x="70" y="117"/>
                </a:lnTo>
                <a:lnTo>
                  <a:pt x="28" y="38"/>
                </a:lnTo>
                <a:lnTo>
                  <a:pt x="0" y="38"/>
                </a:lnTo>
                <a:lnTo>
                  <a:pt x="14" y="0"/>
                </a:lnTo>
                <a:close/>
              </a:path>
            </a:pathLst>
          </a:custGeom>
          <a:solidFill>
            <a:srgbClr val="5F585F"/>
          </a:solidFill>
          <a:ln w="9525">
            <a:noFill/>
            <a:round/>
            <a:headEnd/>
            <a:tailEnd/>
          </a:ln>
        </p:spPr>
        <p:txBody>
          <a:bodyPr/>
          <a:lstStyle/>
          <a:p>
            <a:endParaRPr lang="en-GB"/>
          </a:p>
        </p:txBody>
      </p:sp>
      <p:sp>
        <p:nvSpPr>
          <p:cNvPr id="46" name="Freeform 135"/>
          <p:cNvSpPr>
            <a:spLocks/>
          </p:cNvSpPr>
          <p:nvPr/>
        </p:nvSpPr>
        <p:spPr bwMode="auto">
          <a:xfrm>
            <a:off x="6170217" y="2537714"/>
            <a:ext cx="91018" cy="50800"/>
          </a:xfrm>
          <a:custGeom>
            <a:avLst/>
            <a:gdLst>
              <a:gd name="T0" fmla="*/ 2147483647 w 387"/>
              <a:gd name="T1" fmla="*/ 0 h 289"/>
              <a:gd name="T2" fmla="*/ 2147483647 w 387"/>
              <a:gd name="T3" fmla="*/ 0 h 289"/>
              <a:gd name="T4" fmla="*/ 2147483647 w 387"/>
              <a:gd name="T5" fmla="*/ 2147483647 h 289"/>
              <a:gd name="T6" fmla="*/ 2147483647 w 387"/>
              <a:gd name="T7" fmla="*/ 2147483647 h 289"/>
              <a:gd name="T8" fmla="*/ 2147483647 w 387"/>
              <a:gd name="T9" fmla="*/ 2147483647 h 289"/>
              <a:gd name="T10" fmla="*/ 2147483647 w 387"/>
              <a:gd name="T11" fmla="*/ 2147483647 h 289"/>
              <a:gd name="T12" fmla="*/ 2147483647 w 387"/>
              <a:gd name="T13" fmla="*/ 2147483647 h 289"/>
              <a:gd name="T14" fmla="*/ 2147483647 w 387"/>
              <a:gd name="T15" fmla="*/ 2147483647 h 289"/>
              <a:gd name="T16" fmla="*/ 2147483647 w 387"/>
              <a:gd name="T17" fmla="*/ 2147483647 h 289"/>
              <a:gd name="T18" fmla="*/ 2147483647 w 387"/>
              <a:gd name="T19" fmla="*/ 2147483647 h 289"/>
              <a:gd name="T20" fmla="*/ 2147483647 w 387"/>
              <a:gd name="T21" fmla="*/ 2147483647 h 289"/>
              <a:gd name="T22" fmla="*/ 2147483647 w 387"/>
              <a:gd name="T23" fmla="*/ 2147483647 h 289"/>
              <a:gd name="T24" fmla="*/ 2147483647 w 387"/>
              <a:gd name="T25" fmla="*/ 2147483647 h 289"/>
              <a:gd name="T26" fmla="*/ 2147483647 w 387"/>
              <a:gd name="T27" fmla="*/ 2147483647 h 289"/>
              <a:gd name="T28" fmla="*/ 2147483647 w 387"/>
              <a:gd name="T29" fmla="*/ 2147483647 h 289"/>
              <a:gd name="T30" fmla="*/ 2147483647 w 387"/>
              <a:gd name="T31" fmla="*/ 2147483647 h 289"/>
              <a:gd name="T32" fmla="*/ 2147483647 w 387"/>
              <a:gd name="T33" fmla="*/ 2147483647 h 289"/>
              <a:gd name="T34" fmla="*/ 2147483647 w 387"/>
              <a:gd name="T35" fmla="*/ 2147483647 h 289"/>
              <a:gd name="T36" fmla="*/ 2147483647 w 387"/>
              <a:gd name="T37" fmla="*/ 2147483647 h 289"/>
              <a:gd name="T38" fmla="*/ 2147483647 w 387"/>
              <a:gd name="T39" fmla="*/ 2147483647 h 289"/>
              <a:gd name="T40" fmla="*/ 2147483647 w 387"/>
              <a:gd name="T41" fmla="*/ 2147483647 h 289"/>
              <a:gd name="T42" fmla="*/ 2147483647 w 387"/>
              <a:gd name="T43" fmla="*/ 2147483647 h 289"/>
              <a:gd name="T44" fmla="*/ 2147483647 w 387"/>
              <a:gd name="T45" fmla="*/ 2147483647 h 289"/>
              <a:gd name="T46" fmla="*/ 0 w 387"/>
              <a:gd name="T47" fmla="*/ 2147483647 h 289"/>
              <a:gd name="T48" fmla="*/ 2147483647 w 387"/>
              <a:gd name="T49" fmla="*/ 0 h 28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7"/>
              <a:gd name="T76" fmla="*/ 0 h 289"/>
              <a:gd name="T77" fmla="*/ 387 w 387"/>
              <a:gd name="T78" fmla="*/ 289 h 28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7" h="289">
                <a:moveTo>
                  <a:pt x="17" y="0"/>
                </a:moveTo>
                <a:lnTo>
                  <a:pt x="137" y="0"/>
                </a:lnTo>
                <a:lnTo>
                  <a:pt x="148" y="38"/>
                </a:lnTo>
                <a:lnTo>
                  <a:pt x="91" y="38"/>
                </a:lnTo>
                <a:lnTo>
                  <a:pt x="94" y="90"/>
                </a:lnTo>
                <a:lnTo>
                  <a:pt x="96" y="85"/>
                </a:lnTo>
                <a:lnTo>
                  <a:pt x="232" y="85"/>
                </a:lnTo>
                <a:lnTo>
                  <a:pt x="237" y="133"/>
                </a:lnTo>
                <a:lnTo>
                  <a:pt x="150" y="133"/>
                </a:lnTo>
                <a:lnTo>
                  <a:pt x="131" y="158"/>
                </a:lnTo>
                <a:lnTo>
                  <a:pt x="277" y="158"/>
                </a:lnTo>
                <a:lnTo>
                  <a:pt x="289" y="201"/>
                </a:lnTo>
                <a:lnTo>
                  <a:pt x="230" y="201"/>
                </a:lnTo>
                <a:lnTo>
                  <a:pt x="229" y="222"/>
                </a:lnTo>
                <a:lnTo>
                  <a:pt x="244" y="241"/>
                </a:lnTo>
                <a:lnTo>
                  <a:pt x="380" y="241"/>
                </a:lnTo>
                <a:lnTo>
                  <a:pt x="387" y="289"/>
                </a:lnTo>
                <a:lnTo>
                  <a:pt x="226" y="289"/>
                </a:lnTo>
                <a:lnTo>
                  <a:pt x="202" y="240"/>
                </a:lnTo>
                <a:lnTo>
                  <a:pt x="156" y="201"/>
                </a:lnTo>
                <a:lnTo>
                  <a:pt x="111" y="201"/>
                </a:lnTo>
                <a:lnTo>
                  <a:pt x="57" y="79"/>
                </a:lnTo>
                <a:lnTo>
                  <a:pt x="3" y="31"/>
                </a:lnTo>
                <a:lnTo>
                  <a:pt x="0" y="38"/>
                </a:lnTo>
                <a:lnTo>
                  <a:pt x="17" y="0"/>
                </a:lnTo>
                <a:close/>
              </a:path>
            </a:pathLst>
          </a:custGeom>
          <a:solidFill>
            <a:srgbClr val="5F585F"/>
          </a:solidFill>
          <a:ln w="9525">
            <a:noFill/>
            <a:round/>
            <a:headEnd/>
            <a:tailEnd/>
          </a:ln>
        </p:spPr>
        <p:txBody>
          <a:bodyPr/>
          <a:lstStyle/>
          <a:p>
            <a:endParaRPr lang="en-GB"/>
          </a:p>
        </p:txBody>
      </p:sp>
      <p:sp>
        <p:nvSpPr>
          <p:cNvPr id="47" name="Freeform 136"/>
          <p:cNvSpPr>
            <a:spLocks/>
          </p:cNvSpPr>
          <p:nvPr/>
        </p:nvSpPr>
        <p:spPr bwMode="auto">
          <a:xfrm>
            <a:off x="6216784" y="2537714"/>
            <a:ext cx="93134" cy="50800"/>
          </a:xfrm>
          <a:custGeom>
            <a:avLst/>
            <a:gdLst>
              <a:gd name="T0" fmla="*/ 2147483647 w 395"/>
              <a:gd name="T1" fmla="*/ 0 h 289"/>
              <a:gd name="T2" fmla="*/ 2147483647 w 395"/>
              <a:gd name="T3" fmla="*/ 0 h 289"/>
              <a:gd name="T4" fmla="*/ 2147483647 w 395"/>
              <a:gd name="T5" fmla="*/ 2147483647 h 289"/>
              <a:gd name="T6" fmla="*/ 2147483647 w 395"/>
              <a:gd name="T7" fmla="*/ 2147483647 h 289"/>
              <a:gd name="T8" fmla="*/ 2147483647 w 395"/>
              <a:gd name="T9" fmla="*/ 2147483647 h 289"/>
              <a:gd name="T10" fmla="*/ 2147483647 w 395"/>
              <a:gd name="T11" fmla="*/ 2147483647 h 289"/>
              <a:gd name="T12" fmla="*/ 2147483647 w 395"/>
              <a:gd name="T13" fmla="*/ 2147483647 h 289"/>
              <a:gd name="T14" fmla="*/ 2147483647 w 395"/>
              <a:gd name="T15" fmla="*/ 2147483647 h 289"/>
              <a:gd name="T16" fmla="*/ 2147483647 w 395"/>
              <a:gd name="T17" fmla="*/ 2147483647 h 289"/>
              <a:gd name="T18" fmla="*/ 2147483647 w 395"/>
              <a:gd name="T19" fmla="*/ 2147483647 h 289"/>
              <a:gd name="T20" fmla="*/ 2147483647 w 395"/>
              <a:gd name="T21" fmla="*/ 2147483647 h 289"/>
              <a:gd name="T22" fmla="*/ 2147483647 w 395"/>
              <a:gd name="T23" fmla="*/ 2147483647 h 289"/>
              <a:gd name="T24" fmla="*/ 2147483647 w 395"/>
              <a:gd name="T25" fmla="*/ 2147483647 h 289"/>
              <a:gd name="T26" fmla="*/ 2147483647 w 395"/>
              <a:gd name="T27" fmla="*/ 2147483647 h 289"/>
              <a:gd name="T28" fmla="*/ 2147483647 w 395"/>
              <a:gd name="T29" fmla="*/ 2147483647 h 289"/>
              <a:gd name="T30" fmla="*/ 2147483647 w 395"/>
              <a:gd name="T31" fmla="*/ 2147483647 h 289"/>
              <a:gd name="T32" fmla="*/ 2147483647 w 395"/>
              <a:gd name="T33" fmla="*/ 2147483647 h 289"/>
              <a:gd name="T34" fmla="*/ 2147483647 w 395"/>
              <a:gd name="T35" fmla="*/ 2147483647 h 289"/>
              <a:gd name="T36" fmla="*/ 2147483647 w 395"/>
              <a:gd name="T37" fmla="*/ 2147483647 h 289"/>
              <a:gd name="T38" fmla="*/ 2147483647 w 395"/>
              <a:gd name="T39" fmla="*/ 2147483647 h 289"/>
              <a:gd name="T40" fmla="*/ 2147483647 w 395"/>
              <a:gd name="T41" fmla="*/ 2147483647 h 289"/>
              <a:gd name="T42" fmla="*/ 2147483647 w 395"/>
              <a:gd name="T43" fmla="*/ 2147483647 h 289"/>
              <a:gd name="T44" fmla="*/ 2147483647 w 395"/>
              <a:gd name="T45" fmla="*/ 2147483647 h 289"/>
              <a:gd name="T46" fmla="*/ 0 w 395"/>
              <a:gd name="T47" fmla="*/ 2147483647 h 289"/>
              <a:gd name="T48" fmla="*/ 2147483647 w 395"/>
              <a:gd name="T49" fmla="*/ 0 h 28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95"/>
              <a:gd name="T76" fmla="*/ 0 h 289"/>
              <a:gd name="T77" fmla="*/ 395 w 395"/>
              <a:gd name="T78" fmla="*/ 289 h 28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95" h="289">
                <a:moveTo>
                  <a:pt x="13" y="0"/>
                </a:moveTo>
                <a:lnTo>
                  <a:pt x="128" y="0"/>
                </a:lnTo>
                <a:lnTo>
                  <a:pt x="141" y="38"/>
                </a:lnTo>
                <a:lnTo>
                  <a:pt x="96" y="38"/>
                </a:lnTo>
                <a:lnTo>
                  <a:pt x="76" y="38"/>
                </a:lnTo>
                <a:lnTo>
                  <a:pt x="102" y="85"/>
                </a:lnTo>
                <a:lnTo>
                  <a:pt x="220" y="85"/>
                </a:lnTo>
                <a:lnTo>
                  <a:pt x="238" y="133"/>
                </a:lnTo>
                <a:lnTo>
                  <a:pt x="154" y="133"/>
                </a:lnTo>
                <a:lnTo>
                  <a:pt x="140" y="158"/>
                </a:lnTo>
                <a:lnTo>
                  <a:pt x="287" y="158"/>
                </a:lnTo>
                <a:lnTo>
                  <a:pt x="298" y="201"/>
                </a:lnTo>
                <a:lnTo>
                  <a:pt x="253" y="201"/>
                </a:lnTo>
                <a:lnTo>
                  <a:pt x="235" y="216"/>
                </a:lnTo>
                <a:lnTo>
                  <a:pt x="263" y="241"/>
                </a:lnTo>
                <a:lnTo>
                  <a:pt x="377" y="241"/>
                </a:lnTo>
                <a:lnTo>
                  <a:pt x="395" y="289"/>
                </a:lnTo>
                <a:lnTo>
                  <a:pt x="243" y="289"/>
                </a:lnTo>
                <a:lnTo>
                  <a:pt x="204" y="245"/>
                </a:lnTo>
                <a:lnTo>
                  <a:pt x="164" y="201"/>
                </a:lnTo>
                <a:lnTo>
                  <a:pt x="120" y="201"/>
                </a:lnTo>
                <a:lnTo>
                  <a:pt x="56" y="91"/>
                </a:lnTo>
                <a:lnTo>
                  <a:pt x="33" y="38"/>
                </a:lnTo>
                <a:lnTo>
                  <a:pt x="0" y="38"/>
                </a:lnTo>
                <a:lnTo>
                  <a:pt x="13" y="0"/>
                </a:lnTo>
                <a:close/>
              </a:path>
            </a:pathLst>
          </a:custGeom>
          <a:solidFill>
            <a:srgbClr val="5F585F"/>
          </a:solidFill>
          <a:ln w="9525">
            <a:noFill/>
            <a:round/>
            <a:headEnd/>
            <a:tailEnd/>
          </a:ln>
        </p:spPr>
        <p:txBody>
          <a:bodyPr/>
          <a:lstStyle/>
          <a:p>
            <a:endParaRPr lang="en-GB"/>
          </a:p>
        </p:txBody>
      </p:sp>
      <p:sp>
        <p:nvSpPr>
          <p:cNvPr id="48" name="Freeform 137"/>
          <p:cNvSpPr>
            <a:spLocks/>
          </p:cNvSpPr>
          <p:nvPr/>
        </p:nvSpPr>
        <p:spPr bwMode="auto">
          <a:xfrm>
            <a:off x="6263351" y="2537714"/>
            <a:ext cx="71967" cy="39688"/>
          </a:xfrm>
          <a:custGeom>
            <a:avLst/>
            <a:gdLst>
              <a:gd name="T0" fmla="*/ 2147483647 w 304"/>
              <a:gd name="T1" fmla="*/ 0 h 229"/>
              <a:gd name="T2" fmla="*/ 2147483647 w 304"/>
              <a:gd name="T3" fmla="*/ 0 h 229"/>
              <a:gd name="T4" fmla="*/ 2147483647 w 304"/>
              <a:gd name="T5" fmla="*/ 2147483647 h 229"/>
              <a:gd name="T6" fmla="*/ 2147483647 w 304"/>
              <a:gd name="T7" fmla="*/ 2147483647 h 229"/>
              <a:gd name="T8" fmla="*/ 2147483647 w 304"/>
              <a:gd name="T9" fmla="*/ 2147483647 h 229"/>
              <a:gd name="T10" fmla="*/ 2147483647 w 304"/>
              <a:gd name="T11" fmla="*/ 2147483647 h 229"/>
              <a:gd name="T12" fmla="*/ 2147483647 w 304"/>
              <a:gd name="T13" fmla="*/ 2147483647 h 229"/>
              <a:gd name="T14" fmla="*/ 2147483647 w 304"/>
              <a:gd name="T15" fmla="*/ 2147483647 h 229"/>
              <a:gd name="T16" fmla="*/ 2147483647 w 304"/>
              <a:gd name="T17" fmla="*/ 2147483647 h 229"/>
              <a:gd name="T18" fmla="*/ 2147483647 w 304"/>
              <a:gd name="T19" fmla="*/ 2147483647 h 229"/>
              <a:gd name="T20" fmla="*/ 2147483647 w 304"/>
              <a:gd name="T21" fmla="*/ 2147483647 h 229"/>
              <a:gd name="T22" fmla="*/ 2147483647 w 304"/>
              <a:gd name="T23" fmla="*/ 2147483647 h 229"/>
              <a:gd name="T24" fmla="*/ 2147483647 w 304"/>
              <a:gd name="T25" fmla="*/ 2147483647 h 229"/>
              <a:gd name="T26" fmla="*/ 2147483647 w 304"/>
              <a:gd name="T27" fmla="*/ 2147483647 h 229"/>
              <a:gd name="T28" fmla="*/ 2147483647 w 304"/>
              <a:gd name="T29" fmla="*/ 2147483647 h 229"/>
              <a:gd name="T30" fmla="*/ 2147483647 w 304"/>
              <a:gd name="T31" fmla="*/ 2147483647 h 229"/>
              <a:gd name="T32" fmla="*/ 2147483647 w 304"/>
              <a:gd name="T33" fmla="*/ 2147483647 h 229"/>
              <a:gd name="T34" fmla="*/ 2147483647 w 304"/>
              <a:gd name="T35" fmla="*/ 2147483647 h 229"/>
              <a:gd name="T36" fmla="*/ 2147483647 w 304"/>
              <a:gd name="T37" fmla="*/ 2147483647 h 229"/>
              <a:gd name="T38" fmla="*/ 2147483647 w 304"/>
              <a:gd name="T39" fmla="*/ 2147483647 h 229"/>
              <a:gd name="T40" fmla="*/ 0 w 304"/>
              <a:gd name="T41" fmla="*/ 2147483647 h 229"/>
              <a:gd name="T42" fmla="*/ 2147483647 w 304"/>
              <a:gd name="T43" fmla="*/ 0 h 22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04"/>
              <a:gd name="T67" fmla="*/ 0 h 229"/>
              <a:gd name="T68" fmla="*/ 304 w 304"/>
              <a:gd name="T69" fmla="*/ 229 h 22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04" h="229">
                <a:moveTo>
                  <a:pt x="12" y="0"/>
                </a:moveTo>
                <a:lnTo>
                  <a:pt x="155" y="0"/>
                </a:lnTo>
                <a:lnTo>
                  <a:pt x="157" y="38"/>
                </a:lnTo>
                <a:lnTo>
                  <a:pt x="91" y="38"/>
                </a:lnTo>
                <a:lnTo>
                  <a:pt x="87" y="76"/>
                </a:lnTo>
                <a:lnTo>
                  <a:pt x="106" y="85"/>
                </a:lnTo>
                <a:lnTo>
                  <a:pt x="217" y="85"/>
                </a:lnTo>
                <a:lnTo>
                  <a:pt x="235" y="133"/>
                </a:lnTo>
                <a:lnTo>
                  <a:pt x="161" y="133"/>
                </a:lnTo>
                <a:lnTo>
                  <a:pt x="134" y="158"/>
                </a:lnTo>
                <a:lnTo>
                  <a:pt x="274" y="158"/>
                </a:lnTo>
                <a:lnTo>
                  <a:pt x="289" y="178"/>
                </a:lnTo>
                <a:lnTo>
                  <a:pt x="304" y="201"/>
                </a:lnTo>
                <a:lnTo>
                  <a:pt x="251" y="201"/>
                </a:lnTo>
                <a:lnTo>
                  <a:pt x="210" y="229"/>
                </a:lnTo>
                <a:lnTo>
                  <a:pt x="187" y="201"/>
                </a:lnTo>
                <a:lnTo>
                  <a:pt x="126" y="201"/>
                </a:lnTo>
                <a:lnTo>
                  <a:pt x="88" y="117"/>
                </a:lnTo>
                <a:lnTo>
                  <a:pt x="64" y="96"/>
                </a:lnTo>
                <a:lnTo>
                  <a:pt x="33" y="38"/>
                </a:lnTo>
                <a:lnTo>
                  <a:pt x="0" y="38"/>
                </a:lnTo>
                <a:lnTo>
                  <a:pt x="12" y="0"/>
                </a:lnTo>
                <a:close/>
              </a:path>
            </a:pathLst>
          </a:custGeom>
          <a:solidFill>
            <a:srgbClr val="5F585F"/>
          </a:solidFill>
          <a:ln w="9525">
            <a:noFill/>
            <a:round/>
            <a:headEnd/>
            <a:tailEnd/>
          </a:ln>
        </p:spPr>
        <p:txBody>
          <a:bodyPr/>
          <a:lstStyle/>
          <a:p>
            <a:endParaRPr lang="en-GB"/>
          </a:p>
        </p:txBody>
      </p:sp>
      <p:sp>
        <p:nvSpPr>
          <p:cNvPr id="49" name="Freeform 138"/>
          <p:cNvSpPr>
            <a:spLocks/>
          </p:cNvSpPr>
          <p:nvPr/>
        </p:nvSpPr>
        <p:spPr bwMode="auto">
          <a:xfrm>
            <a:off x="6312036" y="2537714"/>
            <a:ext cx="67733" cy="46038"/>
          </a:xfrm>
          <a:custGeom>
            <a:avLst/>
            <a:gdLst>
              <a:gd name="T0" fmla="*/ 2147483647 w 287"/>
              <a:gd name="T1" fmla="*/ 0 h 264"/>
              <a:gd name="T2" fmla="*/ 2147483647 w 287"/>
              <a:gd name="T3" fmla="*/ 0 h 264"/>
              <a:gd name="T4" fmla="*/ 2147483647 w 287"/>
              <a:gd name="T5" fmla="*/ 2147483647 h 264"/>
              <a:gd name="T6" fmla="*/ 2147483647 w 287"/>
              <a:gd name="T7" fmla="*/ 2147483647 h 264"/>
              <a:gd name="T8" fmla="*/ 2147483647 w 287"/>
              <a:gd name="T9" fmla="*/ 2147483647 h 264"/>
              <a:gd name="T10" fmla="*/ 2147483647 w 287"/>
              <a:gd name="T11" fmla="*/ 2147483647 h 264"/>
              <a:gd name="T12" fmla="*/ 2147483647 w 287"/>
              <a:gd name="T13" fmla="*/ 2147483647 h 264"/>
              <a:gd name="T14" fmla="*/ 2147483647 w 287"/>
              <a:gd name="T15" fmla="*/ 2147483647 h 264"/>
              <a:gd name="T16" fmla="*/ 2147483647 w 287"/>
              <a:gd name="T17" fmla="*/ 2147483647 h 264"/>
              <a:gd name="T18" fmla="*/ 2147483647 w 287"/>
              <a:gd name="T19" fmla="*/ 2147483647 h 264"/>
              <a:gd name="T20" fmla="*/ 2147483647 w 287"/>
              <a:gd name="T21" fmla="*/ 2147483647 h 264"/>
              <a:gd name="T22" fmla="*/ 2147483647 w 287"/>
              <a:gd name="T23" fmla="*/ 2147483647 h 264"/>
              <a:gd name="T24" fmla="*/ 2147483647 w 287"/>
              <a:gd name="T25" fmla="*/ 2147483647 h 264"/>
              <a:gd name="T26" fmla="*/ 2147483647 w 287"/>
              <a:gd name="T27" fmla="*/ 2147483647 h 264"/>
              <a:gd name="T28" fmla="*/ 2147483647 w 287"/>
              <a:gd name="T29" fmla="*/ 2147483647 h 264"/>
              <a:gd name="T30" fmla="*/ 2147483647 w 287"/>
              <a:gd name="T31" fmla="*/ 2147483647 h 264"/>
              <a:gd name="T32" fmla="*/ 2147483647 w 287"/>
              <a:gd name="T33" fmla="*/ 2147483647 h 264"/>
              <a:gd name="T34" fmla="*/ 2147483647 w 287"/>
              <a:gd name="T35" fmla="*/ 2147483647 h 264"/>
              <a:gd name="T36" fmla="*/ 2147483647 w 287"/>
              <a:gd name="T37" fmla="*/ 2147483647 h 264"/>
              <a:gd name="T38" fmla="*/ 0 w 287"/>
              <a:gd name="T39" fmla="*/ 2147483647 h 264"/>
              <a:gd name="T40" fmla="*/ 2147483647 w 287"/>
              <a:gd name="T41" fmla="*/ 0 h 26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87"/>
              <a:gd name="T64" fmla="*/ 0 h 264"/>
              <a:gd name="T65" fmla="*/ 287 w 287"/>
              <a:gd name="T66" fmla="*/ 264 h 26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87" h="264">
                <a:moveTo>
                  <a:pt x="9" y="0"/>
                </a:moveTo>
                <a:lnTo>
                  <a:pt x="125" y="0"/>
                </a:lnTo>
                <a:lnTo>
                  <a:pt x="134" y="38"/>
                </a:lnTo>
                <a:lnTo>
                  <a:pt x="77" y="38"/>
                </a:lnTo>
                <a:lnTo>
                  <a:pt x="81" y="85"/>
                </a:lnTo>
                <a:lnTo>
                  <a:pt x="175" y="85"/>
                </a:lnTo>
                <a:lnTo>
                  <a:pt x="202" y="133"/>
                </a:lnTo>
                <a:lnTo>
                  <a:pt x="171" y="133"/>
                </a:lnTo>
                <a:lnTo>
                  <a:pt x="145" y="133"/>
                </a:lnTo>
                <a:lnTo>
                  <a:pt x="133" y="158"/>
                </a:lnTo>
                <a:lnTo>
                  <a:pt x="282" y="158"/>
                </a:lnTo>
                <a:lnTo>
                  <a:pt x="287" y="201"/>
                </a:lnTo>
                <a:lnTo>
                  <a:pt x="243" y="201"/>
                </a:lnTo>
                <a:lnTo>
                  <a:pt x="225" y="264"/>
                </a:lnTo>
                <a:lnTo>
                  <a:pt x="171" y="201"/>
                </a:lnTo>
                <a:lnTo>
                  <a:pt x="114" y="201"/>
                </a:lnTo>
                <a:lnTo>
                  <a:pt x="77" y="130"/>
                </a:lnTo>
                <a:lnTo>
                  <a:pt x="52" y="109"/>
                </a:lnTo>
                <a:lnTo>
                  <a:pt x="28" y="38"/>
                </a:lnTo>
                <a:lnTo>
                  <a:pt x="0" y="38"/>
                </a:lnTo>
                <a:lnTo>
                  <a:pt x="9" y="0"/>
                </a:lnTo>
                <a:close/>
              </a:path>
            </a:pathLst>
          </a:custGeom>
          <a:solidFill>
            <a:srgbClr val="5F585F"/>
          </a:solidFill>
          <a:ln w="9525">
            <a:noFill/>
            <a:round/>
            <a:headEnd/>
            <a:tailEnd/>
          </a:ln>
        </p:spPr>
        <p:txBody>
          <a:bodyPr/>
          <a:lstStyle/>
          <a:p>
            <a:endParaRPr lang="en-GB"/>
          </a:p>
        </p:txBody>
      </p:sp>
      <p:sp>
        <p:nvSpPr>
          <p:cNvPr id="50" name="Freeform 139"/>
          <p:cNvSpPr>
            <a:spLocks/>
          </p:cNvSpPr>
          <p:nvPr/>
        </p:nvSpPr>
        <p:spPr bwMode="auto">
          <a:xfrm>
            <a:off x="6354369" y="2537715"/>
            <a:ext cx="69850" cy="34925"/>
          </a:xfrm>
          <a:custGeom>
            <a:avLst/>
            <a:gdLst>
              <a:gd name="T0" fmla="*/ 2147483647 w 299"/>
              <a:gd name="T1" fmla="*/ 0 h 201"/>
              <a:gd name="T2" fmla="*/ 2147483647 w 299"/>
              <a:gd name="T3" fmla="*/ 0 h 201"/>
              <a:gd name="T4" fmla="*/ 2147483647 w 299"/>
              <a:gd name="T5" fmla="*/ 2147483647 h 201"/>
              <a:gd name="T6" fmla="*/ 2147483647 w 299"/>
              <a:gd name="T7" fmla="*/ 2147483647 h 201"/>
              <a:gd name="T8" fmla="*/ 2147483647 w 299"/>
              <a:gd name="T9" fmla="*/ 2147483647 h 201"/>
              <a:gd name="T10" fmla="*/ 2147483647 w 299"/>
              <a:gd name="T11" fmla="*/ 2147483647 h 201"/>
              <a:gd name="T12" fmla="*/ 2147483647 w 299"/>
              <a:gd name="T13" fmla="*/ 2147483647 h 201"/>
              <a:gd name="T14" fmla="*/ 2147483647 w 299"/>
              <a:gd name="T15" fmla="*/ 2147483647 h 201"/>
              <a:gd name="T16" fmla="*/ 2147483647 w 299"/>
              <a:gd name="T17" fmla="*/ 2147483647 h 201"/>
              <a:gd name="T18" fmla="*/ 2147483647 w 299"/>
              <a:gd name="T19" fmla="*/ 2147483647 h 201"/>
              <a:gd name="T20" fmla="*/ 2147483647 w 299"/>
              <a:gd name="T21" fmla="*/ 2147483647 h 201"/>
              <a:gd name="T22" fmla="*/ 2147483647 w 299"/>
              <a:gd name="T23" fmla="*/ 2147483647 h 201"/>
              <a:gd name="T24" fmla="*/ 2147483647 w 299"/>
              <a:gd name="T25" fmla="*/ 2147483647 h 201"/>
              <a:gd name="T26" fmla="*/ 2147483647 w 299"/>
              <a:gd name="T27" fmla="*/ 2147483647 h 201"/>
              <a:gd name="T28" fmla="*/ 2147483647 w 299"/>
              <a:gd name="T29" fmla="*/ 2147483647 h 201"/>
              <a:gd name="T30" fmla="*/ 2147483647 w 299"/>
              <a:gd name="T31" fmla="*/ 2147483647 h 201"/>
              <a:gd name="T32" fmla="*/ 2147483647 w 299"/>
              <a:gd name="T33" fmla="*/ 2147483647 h 201"/>
              <a:gd name="T34" fmla="*/ 0 w 299"/>
              <a:gd name="T35" fmla="*/ 2147483647 h 201"/>
              <a:gd name="T36" fmla="*/ 2147483647 w 299"/>
              <a:gd name="T37" fmla="*/ 0 h 20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99"/>
              <a:gd name="T58" fmla="*/ 0 h 201"/>
              <a:gd name="T59" fmla="*/ 299 w 299"/>
              <a:gd name="T60" fmla="*/ 201 h 20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99" h="201">
                <a:moveTo>
                  <a:pt x="17" y="0"/>
                </a:moveTo>
                <a:lnTo>
                  <a:pt x="127" y="0"/>
                </a:lnTo>
                <a:lnTo>
                  <a:pt x="144" y="38"/>
                </a:lnTo>
                <a:lnTo>
                  <a:pt x="97" y="38"/>
                </a:lnTo>
                <a:lnTo>
                  <a:pt x="85" y="85"/>
                </a:lnTo>
                <a:lnTo>
                  <a:pt x="133" y="85"/>
                </a:lnTo>
                <a:lnTo>
                  <a:pt x="228" y="85"/>
                </a:lnTo>
                <a:lnTo>
                  <a:pt x="258" y="133"/>
                </a:lnTo>
                <a:lnTo>
                  <a:pt x="160" y="133"/>
                </a:lnTo>
                <a:lnTo>
                  <a:pt x="136" y="158"/>
                </a:lnTo>
                <a:lnTo>
                  <a:pt x="298" y="158"/>
                </a:lnTo>
                <a:lnTo>
                  <a:pt x="299" y="201"/>
                </a:lnTo>
                <a:lnTo>
                  <a:pt x="160" y="201"/>
                </a:lnTo>
                <a:lnTo>
                  <a:pt x="117" y="177"/>
                </a:lnTo>
                <a:lnTo>
                  <a:pt x="99" y="117"/>
                </a:lnTo>
                <a:lnTo>
                  <a:pt x="66" y="101"/>
                </a:lnTo>
                <a:lnTo>
                  <a:pt x="29" y="38"/>
                </a:lnTo>
                <a:lnTo>
                  <a:pt x="0" y="38"/>
                </a:lnTo>
                <a:lnTo>
                  <a:pt x="17" y="0"/>
                </a:lnTo>
                <a:close/>
              </a:path>
            </a:pathLst>
          </a:custGeom>
          <a:solidFill>
            <a:srgbClr val="5F585F"/>
          </a:solidFill>
          <a:ln w="9525">
            <a:noFill/>
            <a:round/>
            <a:headEnd/>
            <a:tailEnd/>
          </a:ln>
        </p:spPr>
        <p:txBody>
          <a:bodyPr/>
          <a:lstStyle/>
          <a:p>
            <a:endParaRPr lang="en-GB"/>
          </a:p>
        </p:txBody>
      </p:sp>
      <p:sp>
        <p:nvSpPr>
          <p:cNvPr id="51" name="Freeform 140"/>
          <p:cNvSpPr>
            <a:spLocks/>
          </p:cNvSpPr>
          <p:nvPr/>
        </p:nvSpPr>
        <p:spPr bwMode="auto">
          <a:xfrm>
            <a:off x="6318385" y="2537716"/>
            <a:ext cx="167217" cy="66675"/>
          </a:xfrm>
          <a:custGeom>
            <a:avLst/>
            <a:gdLst>
              <a:gd name="T0" fmla="*/ 2147483647 w 713"/>
              <a:gd name="T1" fmla="*/ 0 h 379"/>
              <a:gd name="T2" fmla="*/ 2147483647 w 713"/>
              <a:gd name="T3" fmla="*/ 0 h 379"/>
              <a:gd name="T4" fmla="*/ 2147483647 w 713"/>
              <a:gd name="T5" fmla="*/ 2147483647 h 379"/>
              <a:gd name="T6" fmla="*/ 2147483647 w 713"/>
              <a:gd name="T7" fmla="*/ 2147483647 h 379"/>
              <a:gd name="T8" fmla="*/ 2147483647 w 713"/>
              <a:gd name="T9" fmla="*/ 2147483647 h 379"/>
              <a:gd name="T10" fmla="*/ 2147483647 w 713"/>
              <a:gd name="T11" fmla="*/ 2147483647 h 379"/>
              <a:gd name="T12" fmla="*/ 2147483647 w 713"/>
              <a:gd name="T13" fmla="*/ 2147483647 h 379"/>
              <a:gd name="T14" fmla="*/ 2147483647 w 713"/>
              <a:gd name="T15" fmla="*/ 2147483647 h 379"/>
              <a:gd name="T16" fmla="*/ 2147483647 w 713"/>
              <a:gd name="T17" fmla="*/ 2147483647 h 379"/>
              <a:gd name="T18" fmla="*/ 2147483647 w 713"/>
              <a:gd name="T19" fmla="*/ 2147483647 h 379"/>
              <a:gd name="T20" fmla="*/ 2147483647 w 713"/>
              <a:gd name="T21" fmla="*/ 2147483647 h 379"/>
              <a:gd name="T22" fmla="*/ 2147483647 w 713"/>
              <a:gd name="T23" fmla="*/ 2147483647 h 379"/>
              <a:gd name="T24" fmla="*/ 2147483647 w 713"/>
              <a:gd name="T25" fmla="*/ 2147483647 h 379"/>
              <a:gd name="T26" fmla="*/ 2147483647 w 713"/>
              <a:gd name="T27" fmla="*/ 2147483647 h 379"/>
              <a:gd name="T28" fmla="*/ 0 w 713"/>
              <a:gd name="T29" fmla="*/ 2147483647 h 379"/>
              <a:gd name="T30" fmla="*/ 2147483647 w 713"/>
              <a:gd name="T31" fmla="*/ 2147483647 h 379"/>
              <a:gd name="T32" fmla="*/ 2147483647 w 713"/>
              <a:gd name="T33" fmla="*/ 2147483647 h 379"/>
              <a:gd name="T34" fmla="*/ 2147483647 w 713"/>
              <a:gd name="T35" fmla="*/ 2147483647 h 379"/>
              <a:gd name="T36" fmla="*/ 2147483647 w 713"/>
              <a:gd name="T37" fmla="*/ 2147483647 h 379"/>
              <a:gd name="T38" fmla="*/ 2147483647 w 713"/>
              <a:gd name="T39" fmla="*/ 2147483647 h 379"/>
              <a:gd name="T40" fmla="*/ 2147483647 w 713"/>
              <a:gd name="T41" fmla="*/ 2147483647 h 379"/>
              <a:gd name="T42" fmla="*/ 2147483647 w 713"/>
              <a:gd name="T43" fmla="*/ 2147483647 h 379"/>
              <a:gd name="T44" fmla="*/ 2147483647 w 713"/>
              <a:gd name="T45" fmla="*/ 2147483647 h 379"/>
              <a:gd name="T46" fmla="*/ 2147483647 w 713"/>
              <a:gd name="T47" fmla="*/ 2147483647 h 379"/>
              <a:gd name="T48" fmla="*/ 2147483647 w 713"/>
              <a:gd name="T49" fmla="*/ 2147483647 h 379"/>
              <a:gd name="T50" fmla="*/ 2147483647 w 713"/>
              <a:gd name="T51" fmla="*/ 2147483647 h 379"/>
              <a:gd name="T52" fmla="*/ 2147483647 w 713"/>
              <a:gd name="T53" fmla="*/ 0 h 37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13"/>
              <a:gd name="T82" fmla="*/ 0 h 379"/>
              <a:gd name="T83" fmla="*/ 713 w 713"/>
              <a:gd name="T84" fmla="*/ 379 h 379"/>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13" h="379">
                <a:moveTo>
                  <a:pt x="363" y="0"/>
                </a:moveTo>
                <a:lnTo>
                  <a:pt x="579" y="0"/>
                </a:lnTo>
                <a:lnTo>
                  <a:pt x="584" y="38"/>
                </a:lnTo>
                <a:lnTo>
                  <a:pt x="453" y="38"/>
                </a:lnTo>
                <a:lnTo>
                  <a:pt x="469" y="85"/>
                </a:lnTo>
                <a:lnTo>
                  <a:pt x="501" y="85"/>
                </a:lnTo>
                <a:lnTo>
                  <a:pt x="515" y="158"/>
                </a:lnTo>
                <a:lnTo>
                  <a:pt x="642" y="158"/>
                </a:lnTo>
                <a:lnTo>
                  <a:pt x="677" y="89"/>
                </a:lnTo>
                <a:lnTo>
                  <a:pt x="713" y="241"/>
                </a:lnTo>
                <a:lnTo>
                  <a:pt x="593" y="241"/>
                </a:lnTo>
                <a:lnTo>
                  <a:pt x="593" y="347"/>
                </a:lnTo>
                <a:lnTo>
                  <a:pt x="68" y="347"/>
                </a:lnTo>
                <a:lnTo>
                  <a:pt x="55" y="379"/>
                </a:lnTo>
                <a:lnTo>
                  <a:pt x="0" y="306"/>
                </a:lnTo>
                <a:lnTo>
                  <a:pt x="31" y="241"/>
                </a:lnTo>
                <a:lnTo>
                  <a:pt x="153" y="241"/>
                </a:lnTo>
                <a:lnTo>
                  <a:pt x="204" y="295"/>
                </a:lnTo>
                <a:lnTo>
                  <a:pt x="228" y="241"/>
                </a:lnTo>
                <a:lnTo>
                  <a:pt x="550" y="241"/>
                </a:lnTo>
                <a:lnTo>
                  <a:pt x="548" y="212"/>
                </a:lnTo>
                <a:lnTo>
                  <a:pt x="475" y="156"/>
                </a:lnTo>
                <a:lnTo>
                  <a:pt x="451" y="133"/>
                </a:lnTo>
                <a:lnTo>
                  <a:pt x="410" y="85"/>
                </a:lnTo>
                <a:lnTo>
                  <a:pt x="385" y="38"/>
                </a:lnTo>
                <a:lnTo>
                  <a:pt x="340" y="38"/>
                </a:lnTo>
                <a:lnTo>
                  <a:pt x="363" y="0"/>
                </a:lnTo>
                <a:close/>
              </a:path>
            </a:pathLst>
          </a:custGeom>
          <a:solidFill>
            <a:srgbClr val="5F585F"/>
          </a:solidFill>
          <a:ln w="9525">
            <a:noFill/>
            <a:round/>
            <a:headEnd/>
            <a:tailEnd/>
          </a:ln>
        </p:spPr>
        <p:txBody>
          <a:bodyPr/>
          <a:lstStyle/>
          <a:p>
            <a:endParaRPr lang="en-GB"/>
          </a:p>
        </p:txBody>
      </p:sp>
      <p:sp>
        <p:nvSpPr>
          <p:cNvPr id="52" name="Freeform 141"/>
          <p:cNvSpPr>
            <a:spLocks/>
          </p:cNvSpPr>
          <p:nvPr/>
        </p:nvSpPr>
        <p:spPr bwMode="auto">
          <a:xfrm>
            <a:off x="6551218" y="2537715"/>
            <a:ext cx="122767" cy="11113"/>
          </a:xfrm>
          <a:custGeom>
            <a:avLst/>
            <a:gdLst>
              <a:gd name="T0" fmla="*/ 2147483647 w 523"/>
              <a:gd name="T1" fmla="*/ 0 h 64"/>
              <a:gd name="T2" fmla="*/ 2147483647 w 523"/>
              <a:gd name="T3" fmla="*/ 0 h 64"/>
              <a:gd name="T4" fmla="*/ 2147483647 w 523"/>
              <a:gd name="T5" fmla="*/ 2147483647 h 64"/>
              <a:gd name="T6" fmla="*/ 2147483647 w 523"/>
              <a:gd name="T7" fmla="*/ 0 h 64"/>
              <a:gd name="T8" fmla="*/ 2147483647 w 523"/>
              <a:gd name="T9" fmla="*/ 0 h 64"/>
              <a:gd name="T10" fmla="*/ 2147483647 w 523"/>
              <a:gd name="T11" fmla="*/ 2147483647 h 64"/>
              <a:gd name="T12" fmla="*/ 2147483647 w 523"/>
              <a:gd name="T13" fmla="*/ 0 h 64"/>
              <a:gd name="T14" fmla="*/ 2147483647 w 523"/>
              <a:gd name="T15" fmla="*/ 0 h 64"/>
              <a:gd name="T16" fmla="*/ 2147483647 w 523"/>
              <a:gd name="T17" fmla="*/ 2147483647 h 64"/>
              <a:gd name="T18" fmla="*/ 2147483647 w 523"/>
              <a:gd name="T19" fmla="*/ 2147483647 h 64"/>
              <a:gd name="T20" fmla="*/ 2147483647 w 523"/>
              <a:gd name="T21" fmla="*/ 2147483647 h 64"/>
              <a:gd name="T22" fmla="*/ 2147483647 w 523"/>
              <a:gd name="T23" fmla="*/ 2147483647 h 64"/>
              <a:gd name="T24" fmla="*/ 2147483647 w 523"/>
              <a:gd name="T25" fmla="*/ 2147483647 h 64"/>
              <a:gd name="T26" fmla="*/ 2147483647 w 523"/>
              <a:gd name="T27" fmla="*/ 2147483647 h 64"/>
              <a:gd name="T28" fmla="*/ 2147483647 w 523"/>
              <a:gd name="T29" fmla="*/ 2147483647 h 64"/>
              <a:gd name="T30" fmla="*/ 0 w 523"/>
              <a:gd name="T31" fmla="*/ 2147483647 h 64"/>
              <a:gd name="T32" fmla="*/ 2147483647 w 523"/>
              <a:gd name="T33" fmla="*/ 0 h 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23"/>
              <a:gd name="T52" fmla="*/ 0 h 64"/>
              <a:gd name="T53" fmla="*/ 523 w 523"/>
              <a:gd name="T54" fmla="*/ 64 h 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23" h="64">
                <a:moveTo>
                  <a:pt x="16" y="0"/>
                </a:moveTo>
                <a:lnTo>
                  <a:pt x="149" y="0"/>
                </a:lnTo>
                <a:lnTo>
                  <a:pt x="185" y="27"/>
                </a:lnTo>
                <a:lnTo>
                  <a:pt x="202" y="0"/>
                </a:lnTo>
                <a:lnTo>
                  <a:pt x="356" y="0"/>
                </a:lnTo>
                <a:lnTo>
                  <a:pt x="380" y="30"/>
                </a:lnTo>
                <a:lnTo>
                  <a:pt x="400" y="0"/>
                </a:lnTo>
                <a:lnTo>
                  <a:pt x="522" y="0"/>
                </a:lnTo>
                <a:lnTo>
                  <a:pt x="523" y="38"/>
                </a:lnTo>
                <a:lnTo>
                  <a:pt x="405" y="38"/>
                </a:lnTo>
                <a:lnTo>
                  <a:pt x="380" y="64"/>
                </a:lnTo>
                <a:lnTo>
                  <a:pt x="325" y="44"/>
                </a:lnTo>
                <a:lnTo>
                  <a:pt x="211" y="44"/>
                </a:lnTo>
                <a:lnTo>
                  <a:pt x="185" y="61"/>
                </a:lnTo>
                <a:lnTo>
                  <a:pt x="133" y="37"/>
                </a:lnTo>
                <a:lnTo>
                  <a:pt x="0" y="38"/>
                </a:lnTo>
                <a:lnTo>
                  <a:pt x="16" y="0"/>
                </a:lnTo>
                <a:close/>
              </a:path>
            </a:pathLst>
          </a:custGeom>
          <a:solidFill>
            <a:srgbClr val="5F585F"/>
          </a:solidFill>
          <a:ln w="9525">
            <a:noFill/>
            <a:round/>
            <a:headEnd/>
            <a:tailEnd/>
          </a:ln>
        </p:spPr>
        <p:txBody>
          <a:bodyPr/>
          <a:lstStyle/>
          <a:p>
            <a:endParaRPr lang="en-GB"/>
          </a:p>
        </p:txBody>
      </p:sp>
      <p:sp>
        <p:nvSpPr>
          <p:cNvPr id="53" name="Freeform 142"/>
          <p:cNvSpPr>
            <a:spLocks/>
          </p:cNvSpPr>
          <p:nvPr/>
        </p:nvSpPr>
        <p:spPr bwMode="auto">
          <a:xfrm>
            <a:off x="6551218" y="2552004"/>
            <a:ext cx="131233" cy="9525"/>
          </a:xfrm>
          <a:custGeom>
            <a:avLst/>
            <a:gdLst>
              <a:gd name="T0" fmla="*/ 0 w 559"/>
              <a:gd name="T1" fmla="*/ 2147483647 h 48"/>
              <a:gd name="T2" fmla="*/ 2147483647 w 559"/>
              <a:gd name="T3" fmla="*/ 0 h 48"/>
              <a:gd name="T4" fmla="*/ 2147483647 w 559"/>
              <a:gd name="T5" fmla="*/ 0 h 48"/>
              <a:gd name="T6" fmla="*/ 2147483647 w 559"/>
              <a:gd name="T7" fmla="*/ 2147483647 h 48"/>
              <a:gd name="T8" fmla="*/ 2147483647 w 559"/>
              <a:gd name="T9" fmla="*/ 2147483647 h 48"/>
              <a:gd name="T10" fmla="*/ 2147483647 w 559"/>
              <a:gd name="T11" fmla="*/ 0 h 48"/>
              <a:gd name="T12" fmla="*/ 2147483647 w 559"/>
              <a:gd name="T13" fmla="*/ 0 h 48"/>
              <a:gd name="T14" fmla="*/ 2147483647 w 559"/>
              <a:gd name="T15" fmla="*/ 2147483647 h 48"/>
              <a:gd name="T16" fmla="*/ 2147483647 w 559"/>
              <a:gd name="T17" fmla="*/ 0 h 48"/>
              <a:gd name="T18" fmla="*/ 2147483647 w 559"/>
              <a:gd name="T19" fmla="*/ 0 h 48"/>
              <a:gd name="T20" fmla="*/ 2147483647 w 559"/>
              <a:gd name="T21" fmla="*/ 2147483647 h 48"/>
              <a:gd name="T22" fmla="*/ 2147483647 w 559"/>
              <a:gd name="T23" fmla="*/ 2147483647 h 48"/>
              <a:gd name="T24" fmla="*/ 2147483647 w 559"/>
              <a:gd name="T25" fmla="*/ 2147483647 h 48"/>
              <a:gd name="T26" fmla="*/ 2147483647 w 559"/>
              <a:gd name="T27" fmla="*/ 2147483647 h 48"/>
              <a:gd name="T28" fmla="*/ 2147483647 w 559"/>
              <a:gd name="T29" fmla="*/ 2147483647 h 48"/>
              <a:gd name="T30" fmla="*/ 0 w 559"/>
              <a:gd name="T31" fmla="*/ 2147483647 h 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59"/>
              <a:gd name="T49" fmla="*/ 0 h 48"/>
              <a:gd name="T50" fmla="*/ 559 w 559"/>
              <a:gd name="T51" fmla="*/ 48 h 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59" h="48">
                <a:moveTo>
                  <a:pt x="0" y="48"/>
                </a:moveTo>
                <a:lnTo>
                  <a:pt x="16" y="0"/>
                </a:lnTo>
                <a:lnTo>
                  <a:pt x="158" y="0"/>
                </a:lnTo>
                <a:lnTo>
                  <a:pt x="198" y="32"/>
                </a:lnTo>
                <a:lnTo>
                  <a:pt x="189" y="24"/>
                </a:lnTo>
                <a:lnTo>
                  <a:pt x="223" y="0"/>
                </a:lnTo>
                <a:lnTo>
                  <a:pt x="356" y="0"/>
                </a:lnTo>
                <a:lnTo>
                  <a:pt x="386" y="34"/>
                </a:lnTo>
                <a:lnTo>
                  <a:pt x="419" y="0"/>
                </a:lnTo>
                <a:lnTo>
                  <a:pt x="547" y="0"/>
                </a:lnTo>
                <a:lnTo>
                  <a:pt x="559" y="48"/>
                </a:lnTo>
                <a:lnTo>
                  <a:pt x="405" y="48"/>
                </a:lnTo>
                <a:lnTo>
                  <a:pt x="317" y="48"/>
                </a:lnTo>
                <a:lnTo>
                  <a:pt x="233" y="48"/>
                </a:lnTo>
                <a:lnTo>
                  <a:pt x="94" y="48"/>
                </a:lnTo>
                <a:lnTo>
                  <a:pt x="0" y="48"/>
                </a:lnTo>
                <a:close/>
              </a:path>
            </a:pathLst>
          </a:custGeom>
          <a:solidFill>
            <a:srgbClr val="5F585F"/>
          </a:solidFill>
          <a:ln w="9525">
            <a:noFill/>
            <a:round/>
            <a:headEnd/>
            <a:tailEnd/>
          </a:ln>
        </p:spPr>
        <p:txBody>
          <a:bodyPr/>
          <a:lstStyle/>
          <a:p>
            <a:endParaRPr lang="en-GB"/>
          </a:p>
        </p:txBody>
      </p:sp>
      <p:sp>
        <p:nvSpPr>
          <p:cNvPr id="54" name="Freeform 143"/>
          <p:cNvSpPr>
            <a:spLocks/>
          </p:cNvSpPr>
          <p:nvPr/>
        </p:nvSpPr>
        <p:spPr bwMode="auto">
          <a:xfrm>
            <a:off x="6561801" y="2564704"/>
            <a:ext cx="139700" cy="33337"/>
          </a:xfrm>
          <a:custGeom>
            <a:avLst/>
            <a:gdLst>
              <a:gd name="T0" fmla="*/ 2147483647 w 596"/>
              <a:gd name="T1" fmla="*/ 0 h 189"/>
              <a:gd name="T2" fmla="*/ 2147483647 w 596"/>
              <a:gd name="T3" fmla="*/ 0 h 189"/>
              <a:gd name="T4" fmla="*/ 2147483647 w 596"/>
              <a:gd name="T5" fmla="*/ 2147483647 h 189"/>
              <a:gd name="T6" fmla="*/ 2147483647 w 596"/>
              <a:gd name="T7" fmla="*/ 2147483647 h 189"/>
              <a:gd name="T8" fmla="*/ 2147483647 w 596"/>
              <a:gd name="T9" fmla="*/ 2147483647 h 189"/>
              <a:gd name="T10" fmla="*/ 2147483647 w 596"/>
              <a:gd name="T11" fmla="*/ 2147483647 h 189"/>
              <a:gd name="T12" fmla="*/ 2147483647 w 596"/>
              <a:gd name="T13" fmla="*/ 2147483647 h 189"/>
              <a:gd name="T14" fmla="*/ 2147483647 w 596"/>
              <a:gd name="T15" fmla="*/ 2147483647 h 189"/>
              <a:gd name="T16" fmla="*/ 2147483647 w 596"/>
              <a:gd name="T17" fmla="*/ 2147483647 h 189"/>
              <a:gd name="T18" fmla="*/ 2147483647 w 596"/>
              <a:gd name="T19" fmla="*/ 2147483647 h 189"/>
              <a:gd name="T20" fmla="*/ 0 w 596"/>
              <a:gd name="T21" fmla="*/ 2147483647 h 189"/>
              <a:gd name="T22" fmla="*/ 2147483647 w 596"/>
              <a:gd name="T23" fmla="*/ 2147483647 h 189"/>
              <a:gd name="T24" fmla="*/ 2147483647 w 596"/>
              <a:gd name="T25" fmla="*/ 2147483647 h 189"/>
              <a:gd name="T26" fmla="*/ 2147483647 w 596"/>
              <a:gd name="T27" fmla="*/ 2147483647 h 189"/>
              <a:gd name="T28" fmla="*/ 2147483647 w 596"/>
              <a:gd name="T29" fmla="*/ 2147483647 h 189"/>
              <a:gd name="T30" fmla="*/ 2147483647 w 596"/>
              <a:gd name="T31" fmla="*/ 2147483647 h 189"/>
              <a:gd name="T32" fmla="*/ 2147483647 w 596"/>
              <a:gd name="T33" fmla="*/ 0 h 18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96"/>
              <a:gd name="T52" fmla="*/ 0 h 189"/>
              <a:gd name="T53" fmla="*/ 596 w 596"/>
              <a:gd name="T54" fmla="*/ 189 h 18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96" h="189">
                <a:moveTo>
                  <a:pt x="212" y="0"/>
                </a:moveTo>
                <a:lnTo>
                  <a:pt x="335" y="0"/>
                </a:lnTo>
                <a:lnTo>
                  <a:pt x="348" y="43"/>
                </a:lnTo>
                <a:lnTo>
                  <a:pt x="236" y="43"/>
                </a:lnTo>
                <a:lnTo>
                  <a:pt x="256" y="113"/>
                </a:lnTo>
                <a:lnTo>
                  <a:pt x="370" y="113"/>
                </a:lnTo>
                <a:lnTo>
                  <a:pt x="408" y="140"/>
                </a:lnTo>
                <a:lnTo>
                  <a:pt x="432" y="113"/>
                </a:lnTo>
                <a:lnTo>
                  <a:pt x="570" y="113"/>
                </a:lnTo>
                <a:lnTo>
                  <a:pt x="596" y="189"/>
                </a:lnTo>
                <a:lnTo>
                  <a:pt x="0" y="189"/>
                </a:lnTo>
                <a:lnTo>
                  <a:pt x="18" y="113"/>
                </a:lnTo>
                <a:lnTo>
                  <a:pt x="187" y="113"/>
                </a:lnTo>
                <a:lnTo>
                  <a:pt x="196" y="157"/>
                </a:lnTo>
                <a:lnTo>
                  <a:pt x="213" y="111"/>
                </a:lnTo>
                <a:lnTo>
                  <a:pt x="194" y="43"/>
                </a:lnTo>
                <a:lnTo>
                  <a:pt x="212" y="0"/>
                </a:lnTo>
                <a:close/>
              </a:path>
            </a:pathLst>
          </a:custGeom>
          <a:solidFill>
            <a:srgbClr val="5F585F"/>
          </a:solidFill>
          <a:ln w="9525">
            <a:noFill/>
            <a:round/>
            <a:headEnd/>
            <a:tailEnd/>
          </a:ln>
        </p:spPr>
        <p:txBody>
          <a:bodyPr/>
          <a:lstStyle/>
          <a:p>
            <a:endParaRPr lang="en-GB"/>
          </a:p>
        </p:txBody>
      </p:sp>
      <p:sp>
        <p:nvSpPr>
          <p:cNvPr id="55" name="Freeform 144"/>
          <p:cNvSpPr>
            <a:spLocks/>
          </p:cNvSpPr>
          <p:nvPr/>
        </p:nvSpPr>
        <p:spPr bwMode="auto">
          <a:xfrm>
            <a:off x="6731135" y="2537714"/>
            <a:ext cx="38100" cy="14288"/>
          </a:xfrm>
          <a:custGeom>
            <a:avLst/>
            <a:gdLst>
              <a:gd name="T0" fmla="*/ 2147483647 w 163"/>
              <a:gd name="T1" fmla="*/ 0 h 85"/>
              <a:gd name="T2" fmla="*/ 2147483647 w 163"/>
              <a:gd name="T3" fmla="*/ 0 h 85"/>
              <a:gd name="T4" fmla="*/ 2147483647 w 163"/>
              <a:gd name="T5" fmla="*/ 2147483647 h 85"/>
              <a:gd name="T6" fmla="*/ 2147483647 w 163"/>
              <a:gd name="T7" fmla="*/ 2147483647 h 85"/>
              <a:gd name="T8" fmla="*/ 0 w 163"/>
              <a:gd name="T9" fmla="*/ 2147483647 h 85"/>
              <a:gd name="T10" fmla="*/ 2147483647 w 163"/>
              <a:gd name="T11" fmla="*/ 0 h 85"/>
              <a:gd name="T12" fmla="*/ 0 60000 65536"/>
              <a:gd name="T13" fmla="*/ 0 60000 65536"/>
              <a:gd name="T14" fmla="*/ 0 60000 65536"/>
              <a:gd name="T15" fmla="*/ 0 60000 65536"/>
              <a:gd name="T16" fmla="*/ 0 60000 65536"/>
              <a:gd name="T17" fmla="*/ 0 60000 65536"/>
              <a:gd name="T18" fmla="*/ 0 w 163"/>
              <a:gd name="T19" fmla="*/ 0 h 85"/>
              <a:gd name="T20" fmla="*/ 163 w 163"/>
              <a:gd name="T21" fmla="*/ 85 h 85"/>
            </a:gdLst>
            <a:ahLst/>
            <a:cxnLst>
              <a:cxn ang="T12">
                <a:pos x="T0" y="T1"/>
              </a:cxn>
              <a:cxn ang="T13">
                <a:pos x="T2" y="T3"/>
              </a:cxn>
              <a:cxn ang="T14">
                <a:pos x="T4" y="T5"/>
              </a:cxn>
              <a:cxn ang="T15">
                <a:pos x="T6" y="T7"/>
              </a:cxn>
              <a:cxn ang="T16">
                <a:pos x="T8" y="T9"/>
              </a:cxn>
              <a:cxn ang="T17">
                <a:pos x="T10" y="T11"/>
              </a:cxn>
            </a:cxnLst>
            <a:rect l="T18" t="T19" r="T20" b="T21"/>
            <a:pathLst>
              <a:path w="163" h="85">
                <a:moveTo>
                  <a:pt x="39" y="0"/>
                </a:moveTo>
                <a:lnTo>
                  <a:pt x="147" y="0"/>
                </a:lnTo>
                <a:lnTo>
                  <a:pt x="163" y="38"/>
                </a:lnTo>
                <a:lnTo>
                  <a:pt x="38" y="38"/>
                </a:lnTo>
                <a:lnTo>
                  <a:pt x="0" y="85"/>
                </a:lnTo>
                <a:lnTo>
                  <a:pt x="39" y="0"/>
                </a:lnTo>
                <a:close/>
              </a:path>
            </a:pathLst>
          </a:custGeom>
          <a:solidFill>
            <a:srgbClr val="5F585F"/>
          </a:solidFill>
          <a:ln w="9525">
            <a:noFill/>
            <a:round/>
            <a:headEnd/>
            <a:tailEnd/>
          </a:ln>
        </p:spPr>
        <p:txBody>
          <a:bodyPr/>
          <a:lstStyle/>
          <a:p>
            <a:endParaRPr lang="en-GB"/>
          </a:p>
        </p:txBody>
      </p:sp>
      <p:sp>
        <p:nvSpPr>
          <p:cNvPr id="56" name="Freeform 145"/>
          <p:cNvSpPr>
            <a:spLocks/>
          </p:cNvSpPr>
          <p:nvPr/>
        </p:nvSpPr>
        <p:spPr bwMode="auto">
          <a:xfrm>
            <a:off x="6777700" y="2537714"/>
            <a:ext cx="127001" cy="12700"/>
          </a:xfrm>
          <a:custGeom>
            <a:avLst/>
            <a:gdLst>
              <a:gd name="T0" fmla="*/ 2147483647 w 543"/>
              <a:gd name="T1" fmla="*/ 0 h 74"/>
              <a:gd name="T2" fmla="*/ 2147483647 w 543"/>
              <a:gd name="T3" fmla="*/ 0 h 74"/>
              <a:gd name="T4" fmla="*/ 2147483647 w 543"/>
              <a:gd name="T5" fmla="*/ 2147483647 h 74"/>
              <a:gd name="T6" fmla="*/ 2147483647 w 543"/>
              <a:gd name="T7" fmla="*/ 0 h 74"/>
              <a:gd name="T8" fmla="*/ 2147483647 w 543"/>
              <a:gd name="T9" fmla="*/ 0 h 74"/>
              <a:gd name="T10" fmla="*/ 2147483647 w 543"/>
              <a:gd name="T11" fmla="*/ 2147483647 h 74"/>
              <a:gd name="T12" fmla="*/ 2147483647 w 543"/>
              <a:gd name="T13" fmla="*/ 0 h 74"/>
              <a:gd name="T14" fmla="*/ 2147483647 w 543"/>
              <a:gd name="T15" fmla="*/ 0 h 74"/>
              <a:gd name="T16" fmla="*/ 2147483647 w 543"/>
              <a:gd name="T17" fmla="*/ 2147483647 h 74"/>
              <a:gd name="T18" fmla="*/ 2147483647 w 543"/>
              <a:gd name="T19" fmla="*/ 2147483647 h 74"/>
              <a:gd name="T20" fmla="*/ 2147483647 w 543"/>
              <a:gd name="T21" fmla="*/ 2147483647 h 74"/>
              <a:gd name="T22" fmla="*/ 2147483647 w 543"/>
              <a:gd name="T23" fmla="*/ 2147483647 h 74"/>
              <a:gd name="T24" fmla="*/ 2147483647 w 543"/>
              <a:gd name="T25" fmla="*/ 2147483647 h 74"/>
              <a:gd name="T26" fmla="*/ 2147483647 w 543"/>
              <a:gd name="T27" fmla="*/ 2147483647 h 74"/>
              <a:gd name="T28" fmla="*/ 2147483647 w 543"/>
              <a:gd name="T29" fmla="*/ 2147483647 h 74"/>
              <a:gd name="T30" fmla="*/ 2147483647 w 543"/>
              <a:gd name="T31" fmla="*/ 2147483647 h 74"/>
              <a:gd name="T32" fmla="*/ 0 w 543"/>
              <a:gd name="T33" fmla="*/ 2147483647 h 74"/>
              <a:gd name="T34" fmla="*/ 2147483647 w 543"/>
              <a:gd name="T35" fmla="*/ 0 h 7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43"/>
              <a:gd name="T55" fmla="*/ 0 h 74"/>
              <a:gd name="T56" fmla="*/ 543 w 543"/>
              <a:gd name="T57" fmla="*/ 74 h 7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43" h="74">
                <a:moveTo>
                  <a:pt x="62" y="0"/>
                </a:moveTo>
                <a:lnTo>
                  <a:pt x="144" y="0"/>
                </a:lnTo>
                <a:lnTo>
                  <a:pt x="198" y="34"/>
                </a:lnTo>
                <a:lnTo>
                  <a:pt x="215" y="0"/>
                </a:lnTo>
                <a:lnTo>
                  <a:pt x="333" y="0"/>
                </a:lnTo>
                <a:lnTo>
                  <a:pt x="376" y="37"/>
                </a:lnTo>
                <a:lnTo>
                  <a:pt x="392" y="0"/>
                </a:lnTo>
                <a:lnTo>
                  <a:pt x="525" y="0"/>
                </a:lnTo>
                <a:lnTo>
                  <a:pt x="543" y="38"/>
                </a:lnTo>
                <a:lnTo>
                  <a:pt x="409" y="38"/>
                </a:lnTo>
                <a:lnTo>
                  <a:pt x="345" y="38"/>
                </a:lnTo>
                <a:lnTo>
                  <a:pt x="341" y="38"/>
                </a:lnTo>
                <a:lnTo>
                  <a:pt x="219" y="38"/>
                </a:lnTo>
                <a:lnTo>
                  <a:pt x="183" y="74"/>
                </a:lnTo>
                <a:lnTo>
                  <a:pt x="130" y="38"/>
                </a:lnTo>
                <a:lnTo>
                  <a:pt x="35" y="38"/>
                </a:lnTo>
                <a:lnTo>
                  <a:pt x="0" y="60"/>
                </a:lnTo>
                <a:lnTo>
                  <a:pt x="62" y="0"/>
                </a:lnTo>
                <a:close/>
              </a:path>
            </a:pathLst>
          </a:custGeom>
          <a:solidFill>
            <a:srgbClr val="5F585F"/>
          </a:solidFill>
          <a:ln w="9525">
            <a:noFill/>
            <a:round/>
            <a:headEnd/>
            <a:tailEnd/>
          </a:ln>
        </p:spPr>
        <p:txBody>
          <a:bodyPr/>
          <a:lstStyle/>
          <a:p>
            <a:endParaRPr lang="en-GB"/>
          </a:p>
        </p:txBody>
      </p:sp>
      <p:sp>
        <p:nvSpPr>
          <p:cNvPr id="57" name="Freeform 146"/>
          <p:cNvSpPr>
            <a:spLocks/>
          </p:cNvSpPr>
          <p:nvPr/>
        </p:nvSpPr>
        <p:spPr bwMode="auto">
          <a:xfrm>
            <a:off x="6741717" y="2552004"/>
            <a:ext cx="179918" cy="9525"/>
          </a:xfrm>
          <a:custGeom>
            <a:avLst/>
            <a:gdLst>
              <a:gd name="T0" fmla="*/ 2147483647 w 761"/>
              <a:gd name="T1" fmla="*/ 0 h 47"/>
              <a:gd name="T2" fmla="*/ 2147483647 w 761"/>
              <a:gd name="T3" fmla="*/ 0 h 47"/>
              <a:gd name="T4" fmla="*/ 2147483647 w 761"/>
              <a:gd name="T5" fmla="*/ 2147483647 h 47"/>
              <a:gd name="T6" fmla="*/ 2147483647 w 761"/>
              <a:gd name="T7" fmla="*/ 0 h 47"/>
              <a:gd name="T8" fmla="*/ 2147483647 w 761"/>
              <a:gd name="T9" fmla="*/ 0 h 47"/>
              <a:gd name="T10" fmla="*/ 2147483647 w 761"/>
              <a:gd name="T11" fmla="*/ 2147483647 h 47"/>
              <a:gd name="T12" fmla="*/ 2147483647 w 761"/>
              <a:gd name="T13" fmla="*/ 0 h 47"/>
              <a:gd name="T14" fmla="*/ 2147483647 w 761"/>
              <a:gd name="T15" fmla="*/ 0 h 47"/>
              <a:gd name="T16" fmla="*/ 2147483647 w 761"/>
              <a:gd name="T17" fmla="*/ 2147483647 h 47"/>
              <a:gd name="T18" fmla="*/ 2147483647 w 761"/>
              <a:gd name="T19" fmla="*/ 0 h 47"/>
              <a:gd name="T20" fmla="*/ 2147483647 w 761"/>
              <a:gd name="T21" fmla="*/ 0 h 47"/>
              <a:gd name="T22" fmla="*/ 2147483647 w 761"/>
              <a:gd name="T23" fmla="*/ 2147483647 h 47"/>
              <a:gd name="T24" fmla="*/ 0 w 761"/>
              <a:gd name="T25" fmla="*/ 2147483647 h 47"/>
              <a:gd name="T26" fmla="*/ 2147483647 w 761"/>
              <a:gd name="T27" fmla="*/ 0 h 4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61"/>
              <a:gd name="T43" fmla="*/ 0 h 47"/>
              <a:gd name="T44" fmla="*/ 761 w 761"/>
              <a:gd name="T45" fmla="*/ 47 h 4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61" h="47">
                <a:moveTo>
                  <a:pt x="12" y="0"/>
                </a:moveTo>
                <a:lnTo>
                  <a:pt x="148" y="0"/>
                </a:lnTo>
                <a:lnTo>
                  <a:pt x="187" y="27"/>
                </a:lnTo>
                <a:lnTo>
                  <a:pt x="227" y="0"/>
                </a:lnTo>
                <a:lnTo>
                  <a:pt x="357" y="0"/>
                </a:lnTo>
                <a:lnTo>
                  <a:pt x="398" y="27"/>
                </a:lnTo>
                <a:lnTo>
                  <a:pt x="424" y="0"/>
                </a:lnTo>
                <a:lnTo>
                  <a:pt x="542" y="0"/>
                </a:lnTo>
                <a:lnTo>
                  <a:pt x="578" y="30"/>
                </a:lnTo>
                <a:lnTo>
                  <a:pt x="646" y="0"/>
                </a:lnTo>
                <a:lnTo>
                  <a:pt x="731" y="0"/>
                </a:lnTo>
                <a:lnTo>
                  <a:pt x="761" y="47"/>
                </a:lnTo>
                <a:lnTo>
                  <a:pt x="0" y="47"/>
                </a:lnTo>
                <a:lnTo>
                  <a:pt x="12" y="0"/>
                </a:lnTo>
                <a:close/>
              </a:path>
            </a:pathLst>
          </a:custGeom>
          <a:solidFill>
            <a:srgbClr val="5F585F"/>
          </a:solidFill>
          <a:ln w="9525">
            <a:noFill/>
            <a:round/>
            <a:headEnd/>
            <a:tailEnd/>
          </a:ln>
        </p:spPr>
        <p:txBody>
          <a:bodyPr/>
          <a:lstStyle/>
          <a:p>
            <a:endParaRPr lang="en-GB"/>
          </a:p>
        </p:txBody>
      </p:sp>
      <p:sp>
        <p:nvSpPr>
          <p:cNvPr id="58" name="Freeform 147"/>
          <p:cNvSpPr>
            <a:spLocks/>
          </p:cNvSpPr>
          <p:nvPr/>
        </p:nvSpPr>
        <p:spPr bwMode="auto">
          <a:xfrm>
            <a:off x="6752302" y="2566289"/>
            <a:ext cx="124882" cy="31750"/>
          </a:xfrm>
          <a:custGeom>
            <a:avLst/>
            <a:gdLst>
              <a:gd name="T0" fmla="*/ 2147483647 w 533"/>
              <a:gd name="T1" fmla="*/ 0 h 180"/>
              <a:gd name="T2" fmla="*/ 2147483647 w 533"/>
              <a:gd name="T3" fmla="*/ 0 h 180"/>
              <a:gd name="T4" fmla="*/ 2147483647 w 533"/>
              <a:gd name="T5" fmla="*/ 2147483647 h 180"/>
              <a:gd name="T6" fmla="*/ 2147483647 w 533"/>
              <a:gd name="T7" fmla="*/ 0 h 180"/>
              <a:gd name="T8" fmla="*/ 2147483647 w 533"/>
              <a:gd name="T9" fmla="*/ 0 h 180"/>
              <a:gd name="T10" fmla="*/ 2147483647 w 533"/>
              <a:gd name="T11" fmla="*/ 2147483647 h 180"/>
              <a:gd name="T12" fmla="*/ 2147483647 w 533"/>
              <a:gd name="T13" fmla="*/ 0 h 180"/>
              <a:gd name="T14" fmla="*/ 2147483647 w 533"/>
              <a:gd name="T15" fmla="*/ 0 h 180"/>
              <a:gd name="T16" fmla="*/ 2147483647 w 533"/>
              <a:gd name="T17" fmla="*/ 2147483647 h 180"/>
              <a:gd name="T18" fmla="*/ 2147483647 w 533"/>
              <a:gd name="T19" fmla="*/ 2147483647 h 180"/>
              <a:gd name="T20" fmla="*/ 2147483647 w 533"/>
              <a:gd name="T21" fmla="*/ 2147483647 h 180"/>
              <a:gd name="T22" fmla="*/ 2147483647 w 533"/>
              <a:gd name="T23" fmla="*/ 2147483647 h 180"/>
              <a:gd name="T24" fmla="*/ 0 w 533"/>
              <a:gd name="T25" fmla="*/ 2147483647 h 180"/>
              <a:gd name="T26" fmla="*/ 2147483647 w 533"/>
              <a:gd name="T27" fmla="*/ 2147483647 h 180"/>
              <a:gd name="T28" fmla="*/ 2147483647 w 533"/>
              <a:gd name="T29" fmla="*/ 2147483647 h 180"/>
              <a:gd name="T30" fmla="*/ 2147483647 w 533"/>
              <a:gd name="T31" fmla="*/ 2147483647 h 180"/>
              <a:gd name="T32" fmla="*/ 2147483647 w 533"/>
              <a:gd name="T33" fmla="*/ 2147483647 h 180"/>
              <a:gd name="T34" fmla="*/ 2147483647 w 533"/>
              <a:gd name="T35" fmla="*/ 2147483647 h 180"/>
              <a:gd name="T36" fmla="*/ 2147483647 w 533"/>
              <a:gd name="T37" fmla="*/ 2147483647 h 180"/>
              <a:gd name="T38" fmla="*/ 0 w 533"/>
              <a:gd name="T39" fmla="*/ 2147483647 h 180"/>
              <a:gd name="T40" fmla="*/ 2147483647 w 533"/>
              <a:gd name="T41" fmla="*/ 0 h 18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33"/>
              <a:gd name="T64" fmla="*/ 0 h 180"/>
              <a:gd name="T65" fmla="*/ 533 w 533"/>
              <a:gd name="T66" fmla="*/ 180 h 18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33" h="180">
                <a:moveTo>
                  <a:pt x="54" y="0"/>
                </a:moveTo>
                <a:lnTo>
                  <a:pt x="158" y="0"/>
                </a:lnTo>
                <a:lnTo>
                  <a:pt x="212" y="34"/>
                </a:lnTo>
                <a:lnTo>
                  <a:pt x="265" y="0"/>
                </a:lnTo>
                <a:lnTo>
                  <a:pt x="371" y="0"/>
                </a:lnTo>
                <a:lnTo>
                  <a:pt x="424" y="34"/>
                </a:lnTo>
                <a:lnTo>
                  <a:pt x="476" y="0"/>
                </a:lnTo>
                <a:lnTo>
                  <a:pt x="533" y="0"/>
                </a:lnTo>
                <a:lnTo>
                  <a:pt x="533" y="45"/>
                </a:lnTo>
                <a:lnTo>
                  <a:pt x="424" y="90"/>
                </a:lnTo>
                <a:lnTo>
                  <a:pt x="476" y="135"/>
                </a:lnTo>
                <a:lnTo>
                  <a:pt x="54" y="135"/>
                </a:lnTo>
                <a:lnTo>
                  <a:pt x="0" y="180"/>
                </a:lnTo>
                <a:lnTo>
                  <a:pt x="54" y="90"/>
                </a:lnTo>
                <a:lnTo>
                  <a:pt x="212" y="90"/>
                </a:lnTo>
                <a:lnTo>
                  <a:pt x="265" y="124"/>
                </a:lnTo>
                <a:lnTo>
                  <a:pt x="318" y="90"/>
                </a:lnTo>
                <a:lnTo>
                  <a:pt x="417" y="90"/>
                </a:lnTo>
                <a:lnTo>
                  <a:pt x="371" y="45"/>
                </a:lnTo>
                <a:lnTo>
                  <a:pt x="0" y="45"/>
                </a:lnTo>
                <a:lnTo>
                  <a:pt x="54" y="0"/>
                </a:lnTo>
                <a:close/>
              </a:path>
            </a:pathLst>
          </a:custGeom>
          <a:solidFill>
            <a:srgbClr val="5F585F"/>
          </a:solidFill>
          <a:ln w="9525">
            <a:noFill/>
            <a:round/>
            <a:headEnd/>
            <a:tailEnd/>
          </a:ln>
        </p:spPr>
        <p:txBody>
          <a:bodyPr/>
          <a:lstStyle/>
          <a:p>
            <a:endParaRPr lang="en-GB"/>
          </a:p>
        </p:txBody>
      </p:sp>
      <p:sp>
        <p:nvSpPr>
          <p:cNvPr id="59" name="Freeform 148"/>
          <p:cNvSpPr>
            <a:spLocks/>
          </p:cNvSpPr>
          <p:nvPr/>
        </p:nvSpPr>
        <p:spPr bwMode="auto">
          <a:xfrm>
            <a:off x="6760768" y="2582166"/>
            <a:ext cx="207434" cy="30163"/>
          </a:xfrm>
          <a:custGeom>
            <a:avLst/>
            <a:gdLst>
              <a:gd name="T0" fmla="*/ 2147483647 w 882"/>
              <a:gd name="T1" fmla="*/ 2147483647 h 166"/>
              <a:gd name="T2" fmla="*/ 2147483647 w 882"/>
              <a:gd name="T3" fmla="*/ 2147483647 h 166"/>
              <a:gd name="T4" fmla="*/ 2147483647 w 882"/>
              <a:gd name="T5" fmla="*/ 2147483647 h 166"/>
              <a:gd name="T6" fmla="*/ 2147483647 w 882"/>
              <a:gd name="T7" fmla="*/ 0 h 166"/>
              <a:gd name="T8" fmla="*/ 2147483647 w 882"/>
              <a:gd name="T9" fmla="*/ 0 h 166"/>
              <a:gd name="T10" fmla="*/ 2147483647 w 882"/>
              <a:gd name="T11" fmla="*/ 2147483647 h 166"/>
              <a:gd name="T12" fmla="*/ 2147483647 w 882"/>
              <a:gd name="T13" fmla="*/ 2147483647 h 166"/>
              <a:gd name="T14" fmla="*/ 2147483647 w 882"/>
              <a:gd name="T15" fmla="*/ 2147483647 h 166"/>
              <a:gd name="T16" fmla="*/ 2147483647 w 882"/>
              <a:gd name="T17" fmla="*/ 2147483647 h 166"/>
              <a:gd name="T18" fmla="*/ 2147483647 w 882"/>
              <a:gd name="T19" fmla="*/ 2147483647 h 166"/>
              <a:gd name="T20" fmla="*/ 2147483647 w 882"/>
              <a:gd name="T21" fmla="*/ 2147483647 h 166"/>
              <a:gd name="T22" fmla="*/ 2147483647 w 882"/>
              <a:gd name="T23" fmla="*/ 2147483647 h 166"/>
              <a:gd name="T24" fmla="*/ 2147483647 w 882"/>
              <a:gd name="T25" fmla="*/ 2147483647 h 166"/>
              <a:gd name="T26" fmla="*/ 2147483647 w 882"/>
              <a:gd name="T27" fmla="*/ 2147483647 h 166"/>
              <a:gd name="T28" fmla="*/ 2147483647 w 882"/>
              <a:gd name="T29" fmla="*/ 2147483647 h 166"/>
              <a:gd name="T30" fmla="*/ 0 w 882"/>
              <a:gd name="T31" fmla="*/ 2147483647 h 166"/>
              <a:gd name="T32" fmla="*/ 2147483647 w 882"/>
              <a:gd name="T33" fmla="*/ 2147483647 h 1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82"/>
              <a:gd name="T52" fmla="*/ 0 h 166"/>
              <a:gd name="T53" fmla="*/ 882 w 882"/>
              <a:gd name="T54" fmla="*/ 166 h 1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82" h="166">
                <a:moveTo>
                  <a:pt x="29" y="84"/>
                </a:moveTo>
                <a:lnTo>
                  <a:pt x="414" y="84"/>
                </a:lnTo>
                <a:lnTo>
                  <a:pt x="459" y="45"/>
                </a:lnTo>
                <a:lnTo>
                  <a:pt x="459" y="0"/>
                </a:lnTo>
                <a:lnTo>
                  <a:pt x="601" y="0"/>
                </a:lnTo>
                <a:lnTo>
                  <a:pt x="601" y="45"/>
                </a:lnTo>
                <a:lnTo>
                  <a:pt x="507" y="45"/>
                </a:lnTo>
                <a:lnTo>
                  <a:pt x="459" y="84"/>
                </a:lnTo>
                <a:lnTo>
                  <a:pt x="507" y="144"/>
                </a:lnTo>
                <a:lnTo>
                  <a:pt x="554" y="84"/>
                </a:lnTo>
                <a:lnTo>
                  <a:pt x="647" y="84"/>
                </a:lnTo>
                <a:lnTo>
                  <a:pt x="694" y="144"/>
                </a:lnTo>
                <a:lnTo>
                  <a:pt x="741" y="84"/>
                </a:lnTo>
                <a:lnTo>
                  <a:pt x="836" y="84"/>
                </a:lnTo>
                <a:lnTo>
                  <a:pt x="882" y="166"/>
                </a:lnTo>
                <a:lnTo>
                  <a:pt x="0" y="166"/>
                </a:lnTo>
                <a:lnTo>
                  <a:pt x="29" y="84"/>
                </a:lnTo>
                <a:close/>
              </a:path>
            </a:pathLst>
          </a:custGeom>
          <a:solidFill>
            <a:srgbClr val="5F585F"/>
          </a:solidFill>
          <a:ln w="9525">
            <a:noFill/>
            <a:round/>
            <a:headEnd/>
            <a:tailEnd/>
          </a:ln>
        </p:spPr>
        <p:txBody>
          <a:bodyPr/>
          <a:lstStyle/>
          <a:p>
            <a:endParaRPr lang="en-GB"/>
          </a:p>
        </p:txBody>
      </p:sp>
      <p:sp>
        <p:nvSpPr>
          <p:cNvPr id="60" name="Freeform 149"/>
          <p:cNvSpPr>
            <a:spLocks/>
          </p:cNvSpPr>
          <p:nvPr/>
        </p:nvSpPr>
        <p:spPr bwMode="auto">
          <a:xfrm>
            <a:off x="6263351" y="2507553"/>
            <a:ext cx="57151" cy="1587"/>
          </a:xfrm>
          <a:custGeom>
            <a:avLst/>
            <a:gdLst>
              <a:gd name="T0" fmla="*/ 2147483647 w 240"/>
              <a:gd name="T1" fmla="*/ 0 h 17"/>
              <a:gd name="T2" fmla="*/ 2147483647 w 240"/>
              <a:gd name="T3" fmla="*/ 0 h 17"/>
              <a:gd name="T4" fmla="*/ 2147483647 w 240"/>
              <a:gd name="T5" fmla="*/ 2147483647 h 17"/>
              <a:gd name="T6" fmla="*/ 0 w 240"/>
              <a:gd name="T7" fmla="*/ 2147483647 h 17"/>
              <a:gd name="T8" fmla="*/ 2147483647 w 240"/>
              <a:gd name="T9" fmla="*/ 0 h 17"/>
              <a:gd name="T10" fmla="*/ 0 60000 65536"/>
              <a:gd name="T11" fmla="*/ 0 60000 65536"/>
              <a:gd name="T12" fmla="*/ 0 60000 65536"/>
              <a:gd name="T13" fmla="*/ 0 60000 65536"/>
              <a:gd name="T14" fmla="*/ 0 60000 65536"/>
              <a:gd name="T15" fmla="*/ 0 w 240"/>
              <a:gd name="T16" fmla="*/ 0 h 17"/>
              <a:gd name="T17" fmla="*/ 240 w 240"/>
              <a:gd name="T18" fmla="*/ 17 h 17"/>
            </a:gdLst>
            <a:ahLst/>
            <a:cxnLst>
              <a:cxn ang="T10">
                <a:pos x="T0" y="T1"/>
              </a:cxn>
              <a:cxn ang="T11">
                <a:pos x="T2" y="T3"/>
              </a:cxn>
              <a:cxn ang="T12">
                <a:pos x="T4" y="T5"/>
              </a:cxn>
              <a:cxn ang="T13">
                <a:pos x="T6" y="T7"/>
              </a:cxn>
              <a:cxn ang="T14">
                <a:pos x="T8" y="T9"/>
              </a:cxn>
            </a:cxnLst>
            <a:rect l="T15" t="T16" r="T17" b="T18"/>
            <a:pathLst>
              <a:path w="240" h="17">
                <a:moveTo>
                  <a:pt x="4" y="0"/>
                </a:moveTo>
                <a:lnTo>
                  <a:pt x="240" y="0"/>
                </a:lnTo>
                <a:lnTo>
                  <a:pt x="240" y="17"/>
                </a:lnTo>
                <a:lnTo>
                  <a:pt x="0" y="17"/>
                </a:lnTo>
                <a:lnTo>
                  <a:pt x="4" y="0"/>
                </a:lnTo>
                <a:close/>
              </a:path>
            </a:pathLst>
          </a:custGeom>
          <a:solidFill>
            <a:srgbClr val="5F585F"/>
          </a:solidFill>
          <a:ln w="9525">
            <a:noFill/>
            <a:round/>
            <a:headEnd/>
            <a:tailEnd/>
          </a:ln>
        </p:spPr>
        <p:txBody>
          <a:bodyPr/>
          <a:lstStyle/>
          <a:p>
            <a:endParaRPr lang="en-GB"/>
          </a:p>
        </p:txBody>
      </p:sp>
      <p:sp>
        <p:nvSpPr>
          <p:cNvPr id="61" name="Freeform 150"/>
          <p:cNvSpPr>
            <a:spLocks/>
          </p:cNvSpPr>
          <p:nvPr/>
        </p:nvSpPr>
        <p:spPr bwMode="auto">
          <a:xfrm>
            <a:off x="6485602" y="2507553"/>
            <a:ext cx="55034" cy="1587"/>
          </a:xfrm>
          <a:custGeom>
            <a:avLst/>
            <a:gdLst>
              <a:gd name="T0" fmla="*/ 2147483647 w 238"/>
              <a:gd name="T1" fmla="*/ 0 h 17"/>
              <a:gd name="T2" fmla="*/ 2147483647 w 238"/>
              <a:gd name="T3" fmla="*/ 0 h 17"/>
              <a:gd name="T4" fmla="*/ 2147483647 w 238"/>
              <a:gd name="T5" fmla="*/ 2147483647 h 17"/>
              <a:gd name="T6" fmla="*/ 0 w 238"/>
              <a:gd name="T7" fmla="*/ 2147483647 h 17"/>
              <a:gd name="T8" fmla="*/ 2147483647 w 238"/>
              <a:gd name="T9" fmla="*/ 0 h 17"/>
              <a:gd name="T10" fmla="*/ 0 60000 65536"/>
              <a:gd name="T11" fmla="*/ 0 60000 65536"/>
              <a:gd name="T12" fmla="*/ 0 60000 65536"/>
              <a:gd name="T13" fmla="*/ 0 60000 65536"/>
              <a:gd name="T14" fmla="*/ 0 60000 65536"/>
              <a:gd name="T15" fmla="*/ 0 w 238"/>
              <a:gd name="T16" fmla="*/ 0 h 17"/>
              <a:gd name="T17" fmla="*/ 238 w 238"/>
              <a:gd name="T18" fmla="*/ 17 h 17"/>
            </a:gdLst>
            <a:ahLst/>
            <a:cxnLst>
              <a:cxn ang="T10">
                <a:pos x="T0" y="T1"/>
              </a:cxn>
              <a:cxn ang="T11">
                <a:pos x="T2" y="T3"/>
              </a:cxn>
              <a:cxn ang="T12">
                <a:pos x="T4" y="T5"/>
              </a:cxn>
              <a:cxn ang="T13">
                <a:pos x="T6" y="T7"/>
              </a:cxn>
              <a:cxn ang="T14">
                <a:pos x="T8" y="T9"/>
              </a:cxn>
            </a:cxnLst>
            <a:rect l="T15" t="T16" r="T17" b="T18"/>
            <a:pathLst>
              <a:path w="238" h="17">
                <a:moveTo>
                  <a:pt x="4" y="0"/>
                </a:moveTo>
                <a:lnTo>
                  <a:pt x="238" y="0"/>
                </a:lnTo>
                <a:lnTo>
                  <a:pt x="238" y="17"/>
                </a:lnTo>
                <a:lnTo>
                  <a:pt x="0" y="17"/>
                </a:lnTo>
                <a:lnTo>
                  <a:pt x="4" y="0"/>
                </a:lnTo>
                <a:close/>
              </a:path>
            </a:pathLst>
          </a:custGeom>
          <a:solidFill>
            <a:srgbClr val="5F585F"/>
          </a:solidFill>
          <a:ln w="9525">
            <a:noFill/>
            <a:round/>
            <a:headEnd/>
            <a:tailEnd/>
          </a:ln>
        </p:spPr>
        <p:txBody>
          <a:bodyPr/>
          <a:lstStyle/>
          <a:p>
            <a:endParaRPr lang="en-GB"/>
          </a:p>
        </p:txBody>
      </p:sp>
      <p:sp>
        <p:nvSpPr>
          <p:cNvPr id="62" name="Freeform 151"/>
          <p:cNvSpPr>
            <a:spLocks/>
          </p:cNvSpPr>
          <p:nvPr/>
        </p:nvSpPr>
        <p:spPr bwMode="auto">
          <a:xfrm>
            <a:off x="6673985" y="2507553"/>
            <a:ext cx="57151" cy="1587"/>
          </a:xfrm>
          <a:custGeom>
            <a:avLst/>
            <a:gdLst>
              <a:gd name="T0" fmla="*/ 2147483647 w 241"/>
              <a:gd name="T1" fmla="*/ 0 h 17"/>
              <a:gd name="T2" fmla="*/ 2147483647 w 241"/>
              <a:gd name="T3" fmla="*/ 0 h 17"/>
              <a:gd name="T4" fmla="*/ 2147483647 w 241"/>
              <a:gd name="T5" fmla="*/ 2147483647 h 17"/>
              <a:gd name="T6" fmla="*/ 0 w 241"/>
              <a:gd name="T7" fmla="*/ 2147483647 h 17"/>
              <a:gd name="T8" fmla="*/ 2147483647 w 241"/>
              <a:gd name="T9" fmla="*/ 0 h 17"/>
              <a:gd name="T10" fmla="*/ 0 60000 65536"/>
              <a:gd name="T11" fmla="*/ 0 60000 65536"/>
              <a:gd name="T12" fmla="*/ 0 60000 65536"/>
              <a:gd name="T13" fmla="*/ 0 60000 65536"/>
              <a:gd name="T14" fmla="*/ 0 60000 65536"/>
              <a:gd name="T15" fmla="*/ 0 w 241"/>
              <a:gd name="T16" fmla="*/ 0 h 17"/>
              <a:gd name="T17" fmla="*/ 241 w 241"/>
              <a:gd name="T18" fmla="*/ 17 h 17"/>
            </a:gdLst>
            <a:ahLst/>
            <a:cxnLst>
              <a:cxn ang="T10">
                <a:pos x="T0" y="T1"/>
              </a:cxn>
              <a:cxn ang="T11">
                <a:pos x="T2" y="T3"/>
              </a:cxn>
              <a:cxn ang="T12">
                <a:pos x="T4" y="T5"/>
              </a:cxn>
              <a:cxn ang="T13">
                <a:pos x="T6" y="T7"/>
              </a:cxn>
              <a:cxn ang="T14">
                <a:pos x="T8" y="T9"/>
              </a:cxn>
            </a:cxnLst>
            <a:rect l="T15" t="T16" r="T17" b="T18"/>
            <a:pathLst>
              <a:path w="241" h="17">
                <a:moveTo>
                  <a:pt x="5" y="0"/>
                </a:moveTo>
                <a:lnTo>
                  <a:pt x="241" y="0"/>
                </a:lnTo>
                <a:lnTo>
                  <a:pt x="241" y="17"/>
                </a:lnTo>
                <a:lnTo>
                  <a:pt x="0" y="17"/>
                </a:lnTo>
                <a:lnTo>
                  <a:pt x="5" y="0"/>
                </a:lnTo>
                <a:close/>
              </a:path>
            </a:pathLst>
          </a:custGeom>
          <a:solidFill>
            <a:srgbClr val="5F585F"/>
          </a:solidFill>
          <a:ln w="9525">
            <a:noFill/>
            <a:round/>
            <a:headEnd/>
            <a:tailEnd/>
          </a:ln>
        </p:spPr>
        <p:txBody>
          <a:bodyPr/>
          <a:lstStyle/>
          <a:p>
            <a:endParaRPr lang="en-GB"/>
          </a:p>
        </p:txBody>
      </p:sp>
      <p:sp>
        <p:nvSpPr>
          <p:cNvPr id="63" name="Freeform 152"/>
          <p:cNvSpPr>
            <a:spLocks/>
          </p:cNvSpPr>
          <p:nvPr/>
        </p:nvSpPr>
        <p:spPr bwMode="auto">
          <a:xfrm>
            <a:off x="6498301" y="2398014"/>
            <a:ext cx="222250" cy="25400"/>
          </a:xfrm>
          <a:custGeom>
            <a:avLst/>
            <a:gdLst>
              <a:gd name="T0" fmla="*/ 0 w 940"/>
              <a:gd name="T1" fmla="*/ 2147483647 h 140"/>
              <a:gd name="T2" fmla="*/ 2147483647 w 940"/>
              <a:gd name="T3" fmla="*/ 2147483647 h 140"/>
              <a:gd name="T4" fmla="*/ 2147483647 w 940"/>
              <a:gd name="T5" fmla="*/ 2147483647 h 140"/>
              <a:gd name="T6" fmla="*/ 2147483647 w 940"/>
              <a:gd name="T7" fmla="*/ 2147483647 h 140"/>
              <a:gd name="T8" fmla="*/ 2147483647 w 940"/>
              <a:gd name="T9" fmla="*/ 2147483647 h 140"/>
              <a:gd name="T10" fmla="*/ 2147483647 w 940"/>
              <a:gd name="T11" fmla="*/ 2147483647 h 140"/>
              <a:gd name="T12" fmla="*/ 2147483647 w 940"/>
              <a:gd name="T13" fmla="*/ 2147483647 h 140"/>
              <a:gd name="T14" fmla="*/ 2147483647 w 940"/>
              <a:gd name="T15" fmla="*/ 2147483647 h 140"/>
              <a:gd name="T16" fmla="*/ 2147483647 w 940"/>
              <a:gd name="T17" fmla="*/ 0 h 140"/>
              <a:gd name="T18" fmla="*/ 2147483647 w 940"/>
              <a:gd name="T19" fmla="*/ 0 h 140"/>
              <a:gd name="T20" fmla="*/ 2147483647 w 940"/>
              <a:gd name="T21" fmla="*/ 2147483647 h 140"/>
              <a:gd name="T22" fmla="*/ 0 w 940"/>
              <a:gd name="T23" fmla="*/ 2147483647 h 140"/>
              <a:gd name="T24" fmla="*/ 0 w 940"/>
              <a:gd name="T25" fmla="*/ 2147483647 h 14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40"/>
              <a:gd name="T40" fmla="*/ 0 h 140"/>
              <a:gd name="T41" fmla="*/ 940 w 940"/>
              <a:gd name="T42" fmla="*/ 140 h 14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40" h="140">
                <a:moveTo>
                  <a:pt x="0" y="93"/>
                </a:moveTo>
                <a:lnTo>
                  <a:pt x="375" y="93"/>
                </a:lnTo>
                <a:lnTo>
                  <a:pt x="375" y="140"/>
                </a:lnTo>
                <a:lnTo>
                  <a:pt x="562" y="140"/>
                </a:lnTo>
                <a:lnTo>
                  <a:pt x="562" y="93"/>
                </a:lnTo>
                <a:lnTo>
                  <a:pt x="940" y="93"/>
                </a:lnTo>
                <a:lnTo>
                  <a:pt x="940" y="47"/>
                </a:lnTo>
                <a:lnTo>
                  <a:pt x="562" y="47"/>
                </a:lnTo>
                <a:lnTo>
                  <a:pt x="562" y="0"/>
                </a:lnTo>
                <a:lnTo>
                  <a:pt x="375" y="0"/>
                </a:lnTo>
                <a:lnTo>
                  <a:pt x="375" y="47"/>
                </a:lnTo>
                <a:lnTo>
                  <a:pt x="0" y="47"/>
                </a:lnTo>
                <a:lnTo>
                  <a:pt x="0" y="93"/>
                </a:lnTo>
                <a:close/>
              </a:path>
            </a:pathLst>
          </a:custGeom>
          <a:solidFill>
            <a:srgbClr val="575057"/>
          </a:solidFill>
          <a:ln w="9525">
            <a:noFill/>
            <a:round/>
            <a:headEnd/>
            <a:tailEnd/>
          </a:ln>
        </p:spPr>
        <p:txBody>
          <a:bodyPr/>
          <a:lstStyle/>
          <a:p>
            <a:endParaRPr lang="en-GB"/>
          </a:p>
        </p:txBody>
      </p:sp>
      <p:sp>
        <p:nvSpPr>
          <p:cNvPr id="64" name="Freeform 153"/>
          <p:cNvSpPr>
            <a:spLocks/>
          </p:cNvSpPr>
          <p:nvPr/>
        </p:nvSpPr>
        <p:spPr bwMode="auto">
          <a:xfrm>
            <a:off x="6504651" y="2402777"/>
            <a:ext cx="222251" cy="23812"/>
          </a:xfrm>
          <a:custGeom>
            <a:avLst/>
            <a:gdLst>
              <a:gd name="T0" fmla="*/ 0 w 939"/>
              <a:gd name="T1" fmla="*/ 2147483647 h 138"/>
              <a:gd name="T2" fmla="*/ 2147483647 w 939"/>
              <a:gd name="T3" fmla="*/ 2147483647 h 138"/>
              <a:gd name="T4" fmla="*/ 2147483647 w 939"/>
              <a:gd name="T5" fmla="*/ 2147483647 h 138"/>
              <a:gd name="T6" fmla="*/ 2147483647 w 939"/>
              <a:gd name="T7" fmla="*/ 2147483647 h 138"/>
              <a:gd name="T8" fmla="*/ 2147483647 w 939"/>
              <a:gd name="T9" fmla="*/ 2147483647 h 138"/>
              <a:gd name="T10" fmla="*/ 2147483647 w 939"/>
              <a:gd name="T11" fmla="*/ 2147483647 h 138"/>
              <a:gd name="T12" fmla="*/ 2147483647 w 939"/>
              <a:gd name="T13" fmla="*/ 2147483647 h 138"/>
              <a:gd name="T14" fmla="*/ 2147483647 w 939"/>
              <a:gd name="T15" fmla="*/ 2147483647 h 138"/>
              <a:gd name="T16" fmla="*/ 2147483647 w 939"/>
              <a:gd name="T17" fmla="*/ 0 h 138"/>
              <a:gd name="T18" fmla="*/ 2147483647 w 939"/>
              <a:gd name="T19" fmla="*/ 0 h 138"/>
              <a:gd name="T20" fmla="*/ 2147483647 w 939"/>
              <a:gd name="T21" fmla="*/ 2147483647 h 138"/>
              <a:gd name="T22" fmla="*/ 0 w 939"/>
              <a:gd name="T23" fmla="*/ 2147483647 h 138"/>
              <a:gd name="T24" fmla="*/ 0 w 939"/>
              <a:gd name="T25" fmla="*/ 2147483647 h 13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39"/>
              <a:gd name="T40" fmla="*/ 0 h 138"/>
              <a:gd name="T41" fmla="*/ 939 w 939"/>
              <a:gd name="T42" fmla="*/ 138 h 13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39" h="138">
                <a:moveTo>
                  <a:pt x="0" y="92"/>
                </a:moveTo>
                <a:lnTo>
                  <a:pt x="377" y="92"/>
                </a:lnTo>
                <a:lnTo>
                  <a:pt x="377" y="138"/>
                </a:lnTo>
                <a:lnTo>
                  <a:pt x="563" y="138"/>
                </a:lnTo>
                <a:lnTo>
                  <a:pt x="563" y="92"/>
                </a:lnTo>
                <a:lnTo>
                  <a:pt x="939" y="92"/>
                </a:lnTo>
                <a:lnTo>
                  <a:pt x="939" y="46"/>
                </a:lnTo>
                <a:lnTo>
                  <a:pt x="563" y="46"/>
                </a:lnTo>
                <a:lnTo>
                  <a:pt x="563" y="0"/>
                </a:lnTo>
                <a:lnTo>
                  <a:pt x="377" y="0"/>
                </a:lnTo>
                <a:lnTo>
                  <a:pt x="377" y="46"/>
                </a:lnTo>
                <a:lnTo>
                  <a:pt x="0" y="46"/>
                </a:lnTo>
                <a:lnTo>
                  <a:pt x="0" y="92"/>
                </a:lnTo>
                <a:close/>
              </a:path>
            </a:pathLst>
          </a:custGeom>
          <a:solidFill>
            <a:srgbClr val="978995"/>
          </a:solidFill>
          <a:ln w="9525">
            <a:noFill/>
            <a:round/>
            <a:headEnd/>
            <a:tailEnd/>
          </a:ln>
        </p:spPr>
        <p:txBody>
          <a:bodyPr/>
          <a:lstStyle/>
          <a:p>
            <a:endParaRPr lang="en-GB"/>
          </a:p>
        </p:txBody>
      </p:sp>
      <p:sp>
        <p:nvSpPr>
          <p:cNvPr id="65" name="Freeform 154"/>
          <p:cNvSpPr>
            <a:spLocks/>
          </p:cNvSpPr>
          <p:nvPr/>
        </p:nvSpPr>
        <p:spPr bwMode="auto">
          <a:xfrm>
            <a:off x="6502535" y="2401191"/>
            <a:ext cx="220133" cy="23813"/>
          </a:xfrm>
          <a:custGeom>
            <a:avLst/>
            <a:gdLst>
              <a:gd name="T0" fmla="*/ 0 w 941"/>
              <a:gd name="T1" fmla="*/ 2147483647 h 140"/>
              <a:gd name="T2" fmla="*/ 2147483647 w 941"/>
              <a:gd name="T3" fmla="*/ 2147483647 h 140"/>
              <a:gd name="T4" fmla="*/ 2147483647 w 941"/>
              <a:gd name="T5" fmla="*/ 2147483647 h 140"/>
              <a:gd name="T6" fmla="*/ 2147483647 w 941"/>
              <a:gd name="T7" fmla="*/ 2147483647 h 140"/>
              <a:gd name="T8" fmla="*/ 2147483647 w 941"/>
              <a:gd name="T9" fmla="*/ 2147483647 h 140"/>
              <a:gd name="T10" fmla="*/ 2147483647 w 941"/>
              <a:gd name="T11" fmla="*/ 2147483647 h 140"/>
              <a:gd name="T12" fmla="*/ 2147483647 w 941"/>
              <a:gd name="T13" fmla="*/ 2147483647 h 140"/>
              <a:gd name="T14" fmla="*/ 2147483647 w 941"/>
              <a:gd name="T15" fmla="*/ 2147483647 h 140"/>
              <a:gd name="T16" fmla="*/ 2147483647 w 941"/>
              <a:gd name="T17" fmla="*/ 0 h 140"/>
              <a:gd name="T18" fmla="*/ 2147483647 w 941"/>
              <a:gd name="T19" fmla="*/ 0 h 140"/>
              <a:gd name="T20" fmla="*/ 2147483647 w 941"/>
              <a:gd name="T21" fmla="*/ 2147483647 h 140"/>
              <a:gd name="T22" fmla="*/ 0 w 941"/>
              <a:gd name="T23" fmla="*/ 2147483647 h 140"/>
              <a:gd name="T24" fmla="*/ 0 w 941"/>
              <a:gd name="T25" fmla="*/ 2147483647 h 14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41"/>
              <a:gd name="T40" fmla="*/ 0 h 140"/>
              <a:gd name="T41" fmla="*/ 941 w 941"/>
              <a:gd name="T42" fmla="*/ 140 h 14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41" h="140">
                <a:moveTo>
                  <a:pt x="0" y="93"/>
                </a:moveTo>
                <a:lnTo>
                  <a:pt x="377" y="93"/>
                </a:lnTo>
                <a:lnTo>
                  <a:pt x="377" y="140"/>
                </a:lnTo>
                <a:lnTo>
                  <a:pt x="564" y="140"/>
                </a:lnTo>
                <a:lnTo>
                  <a:pt x="564" y="93"/>
                </a:lnTo>
                <a:lnTo>
                  <a:pt x="941" y="93"/>
                </a:lnTo>
                <a:lnTo>
                  <a:pt x="941" y="47"/>
                </a:lnTo>
                <a:lnTo>
                  <a:pt x="564" y="47"/>
                </a:lnTo>
                <a:lnTo>
                  <a:pt x="564" y="0"/>
                </a:lnTo>
                <a:lnTo>
                  <a:pt x="377" y="0"/>
                </a:lnTo>
                <a:lnTo>
                  <a:pt x="377" y="47"/>
                </a:lnTo>
                <a:lnTo>
                  <a:pt x="0" y="47"/>
                </a:lnTo>
                <a:lnTo>
                  <a:pt x="0" y="93"/>
                </a:lnTo>
                <a:close/>
              </a:path>
            </a:pathLst>
          </a:custGeom>
          <a:solidFill>
            <a:srgbClr val="000000"/>
          </a:solidFill>
          <a:ln w="9525">
            <a:noFill/>
            <a:round/>
            <a:headEnd/>
            <a:tailEnd/>
          </a:ln>
        </p:spPr>
        <p:txBody>
          <a:bodyPr/>
          <a:lstStyle/>
          <a:p>
            <a:endParaRPr lang="en-GB"/>
          </a:p>
        </p:txBody>
      </p:sp>
      <p:sp>
        <p:nvSpPr>
          <p:cNvPr id="66" name="Rectangle 155"/>
          <p:cNvSpPr>
            <a:spLocks noChangeArrowheads="1"/>
          </p:cNvSpPr>
          <p:nvPr/>
        </p:nvSpPr>
        <p:spPr bwMode="auto">
          <a:xfrm>
            <a:off x="5840017" y="2440879"/>
            <a:ext cx="948267" cy="20637"/>
          </a:xfrm>
          <a:prstGeom prst="rect">
            <a:avLst/>
          </a:prstGeom>
          <a:solidFill>
            <a:srgbClr val="776D78"/>
          </a:solidFill>
          <a:ln w="9525">
            <a:noFill/>
            <a:miter lim="800000"/>
            <a:headEnd/>
            <a:tailEnd/>
          </a:ln>
        </p:spPr>
        <p:txBody>
          <a:bodyPr/>
          <a:lstStyle/>
          <a:p>
            <a:endParaRPr lang="en-US"/>
          </a:p>
        </p:txBody>
      </p:sp>
      <p:sp>
        <p:nvSpPr>
          <p:cNvPr id="67" name="Rectangle 156"/>
          <p:cNvSpPr>
            <a:spLocks noChangeArrowheads="1"/>
          </p:cNvSpPr>
          <p:nvPr/>
        </p:nvSpPr>
        <p:spPr bwMode="auto">
          <a:xfrm>
            <a:off x="5842135" y="2442466"/>
            <a:ext cx="944033" cy="17463"/>
          </a:xfrm>
          <a:prstGeom prst="rect">
            <a:avLst/>
          </a:prstGeom>
          <a:noFill/>
          <a:ln w="3175">
            <a:solidFill>
              <a:srgbClr val="000000"/>
            </a:solidFill>
            <a:miter lim="800000"/>
            <a:headEnd/>
            <a:tailEnd/>
          </a:ln>
        </p:spPr>
        <p:txBody>
          <a:bodyPr/>
          <a:lstStyle/>
          <a:p>
            <a:endParaRPr lang="en-US"/>
          </a:p>
        </p:txBody>
      </p:sp>
      <p:sp>
        <p:nvSpPr>
          <p:cNvPr id="68" name="Rectangle 157"/>
          <p:cNvSpPr>
            <a:spLocks noChangeArrowheads="1"/>
          </p:cNvSpPr>
          <p:nvPr/>
        </p:nvSpPr>
        <p:spPr bwMode="auto">
          <a:xfrm>
            <a:off x="846802" y="1491552"/>
            <a:ext cx="3839633" cy="648512"/>
          </a:xfrm>
          <a:prstGeom prst="rect">
            <a:avLst/>
          </a:prstGeom>
          <a:gradFill rotWithShape="1">
            <a:gsLst>
              <a:gs pos="0">
                <a:srgbClr val="FFFFFF"/>
              </a:gs>
              <a:gs pos="100000">
                <a:srgbClr val="EEEFD7"/>
              </a:gs>
            </a:gsLst>
            <a:path path="shape">
              <a:fillToRect l="50000" t="50000" r="50000" b="50000"/>
            </a:path>
          </a:gradFill>
          <a:ln w="9525" algn="ctr">
            <a:solidFill>
              <a:srgbClr val="808080"/>
            </a:solidFill>
            <a:miter lim="800000"/>
            <a:headEnd/>
            <a:tailEnd type="triangle"/>
          </a:ln>
          <a:effectLst/>
        </p:spPr>
        <p:txBody>
          <a:bodyPr wrap="none" anchor="ctr"/>
          <a:lstStyle/>
          <a:p>
            <a:pPr algn="ctr" defTabSz="449263" eaLnBrk="0" hangingPunct="0">
              <a:buClr>
                <a:srgbClr val="CC0066"/>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solidFill>
                  <a:srgbClr val="0000C8"/>
                </a:solidFill>
              </a:rPr>
              <a:t>user types name</a:t>
            </a:r>
            <a:br>
              <a:rPr lang="en-GB" sz="2000" dirty="0">
                <a:solidFill>
                  <a:srgbClr val="0000C8"/>
                </a:solidFill>
              </a:rPr>
            </a:br>
            <a:r>
              <a:rPr lang="en-GB" sz="2000" dirty="0">
                <a:solidFill>
                  <a:srgbClr val="0000C8"/>
                </a:solidFill>
              </a:rPr>
              <a:t>e.g. "</a:t>
            </a:r>
            <a:r>
              <a:rPr lang="en-GB" sz="2000" b="1" i="1" dirty="0">
                <a:solidFill>
                  <a:srgbClr val="0000C8"/>
                </a:solidFill>
              </a:rPr>
              <a:t>laura</a:t>
            </a:r>
            <a:r>
              <a:rPr lang="en-GB" sz="2000" dirty="0">
                <a:solidFill>
                  <a:srgbClr val="0000C8"/>
                </a:solidFill>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a:spcBef>
                <a:spcPts val="600"/>
              </a:spcBef>
              <a:spcAft>
                <a:spcPts val="600"/>
              </a:spcAft>
            </a:pPr>
            <a:r>
              <a:rPr lang="en-GB" dirty="0"/>
              <a:t>Shells provide an interface to the system</a:t>
            </a:r>
          </a:p>
          <a:p>
            <a:pPr lvl="1">
              <a:spcBef>
                <a:spcPts val="600"/>
              </a:spcBef>
              <a:spcAft>
                <a:spcPts val="600"/>
              </a:spcAft>
            </a:pPr>
            <a:r>
              <a:rPr lang="en-GB" dirty="0"/>
              <a:t>No special privileges are required to run a shell</a:t>
            </a:r>
          </a:p>
          <a:p>
            <a:pPr lvl="1">
              <a:spcBef>
                <a:spcPts val="600"/>
              </a:spcBef>
              <a:spcAft>
                <a:spcPts val="600"/>
              </a:spcAft>
            </a:pPr>
            <a:r>
              <a:rPr lang="en-GB" dirty="0"/>
              <a:t>Shells are ordinary programs</a:t>
            </a:r>
          </a:p>
          <a:p>
            <a:pPr>
              <a:spcBef>
                <a:spcPts val="600"/>
              </a:spcBef>
              <a:spcAft>
                <a:spcPts val="600"/>
              </a:spcAft>
            </a:pPr>
            <a:r>
              <a:rPr lang="en-GB" dirty="0"/>
              <a:t>Traditional UNIX interactive shells:</a:t>
            </a:r>
          </a:p>
          <a:p>
            <a:pPr lvl="1">
              <a:spcBef>
                <a:spcPts val="600"/>
              </a:spcBef>
              <a:spcAft>
                <a:spcPts val="600"/>
              </a:spcAft>
            </a:pPr>
            <a:r>
              <a:rPr lang="en-GB" dirty="0"/>
              <a:t>Bourne shell:  	</a:t>
            </a:r>
            <a:r>
              <a:rPr lang="en-GB" b="1" dirty="0" err="1">
                <a:solidFill>
                  <a:srgbClr val="0000C8"/>
                </a:solidFill>
              </a:rPr>
              <a:t>sh</a:t>
            </a:r>
            <a:endParaRPr lang="en-GB" b="1" dirty="0">
              <a:solidFill>
                <a:srgbClr val="0000C8"/>
              </a:solidFill>
            </a:endParaRPr>
          </a:p>
          <a:p>
            <a:pPr lvl="1">
              <a:spcBef>
                <a:spcPts val="600"/>
              </a:spcBef>
              <a:spcAft>
                <a:spcPts val="600"/>
              </a:spcAft>
            </a:pPr>
            <a:r>
              <a:rPr lang="en-GB" dirty="0"/>
              <a:t>C shell:		</a:t>
            </a:r>
            <a:r>
              <a:rPr lang="en-GB" b="1" dirty="0" err="1">
                <a:solidFill>
                  <a:srgbClr val="0000C8"/>
                </a:solidFill>
              </a:rPr>
              <a:t>csh</a:t>
            </a:r>
            <a:endParaRPr lang="en-GB" b="1" dirty="0">
              <a:solidFill>
                <a:srgbClr val="0000C8"/>
              </a:solidFill>
            </a:endParaRPr>
          </a:p>
          <a:p>
            <a:pPr lvl="1">
              <a:spcBef>
                <a:spcPts val="600"/>
              </a:spcBef>
              <a:spcAft>
                <a:spcPts val="600"/>
              </a:spcAft>
            </a:pPr>
            <a:r>
              <a:rPr lang="en-GB" dirty="0" err="1"/>
              <a:t>Korn</a:t>
            </a:r>
            <a:r>
              <a:rPr lang="en-GB" dirty="0"/>
              <a:t> shell:	</a:t>
            </a:r>
            <a:r>
              <a:rPr lang="en-GB" b="1" dirty="0">
                <a:solidFill>
                  <a:srgbClr val="0000C8"/>
                </a:solidFill>
              </a:rPr>
              <a:t>	</a:t>
            </a:r>
            <a:r>
              <a:rPr lang="en-GB" b="1" dirty="0" err="1">
                <a:solidFill>
                  <a:srgbClr val="0000C8"/>
                </a:solidFill>
              </a:rPr>
              <a:t>ksh</a:t>
            </a:r>
            <a:r>
              <a:rPr lang="en-GB" dirty="0"/>
              <a:t>	</a:t>
            </a:r>
          </a:p>
          <a:p>
            <a:pPr>
              <a:spcBef>
                <a:spcPts val="600"/>
              </a:spcBef>
              <a:spcAft>
                <a:spcPts val="600"/>
              </a:spcAft>
            </a:pPr>
            <a:r>
              <a:rPr lang="en-GB" dirty="0"/>
              <a:t>Popular Linux shells:</a:t>
            </a:r>
          </a:p>
          <a:p>
            <a:pPr lvl="1">
              <a:spcBef>
                <a:spcPts val="600"/>
              </a:spcBef>
              <a:spcAft>
                <a:spcPts val="600"/>
              </a:spcAft>
            </a:pPr>
            <a:r>
              <a:rPr lang="en-GB" b="1" dirty="0">
                <a:solidFill>
                  <a:srgbClr val="0000C8"/>
                </a:solidFill>
              </a:rPr>
              <a:t>bash</a:t>
            </a:r>
            <a:r>
              <a:rPr lang="en-GB" dirty="0"/>
              <a:t> 	– Bourne-Again Shell - default shell on Linux; </a:t>
            </a:r>
            <a:br>
              <a:rPr lang="en-GB" dirty="0"/>
            </a:br>
            <a:r>
              <a:rPr lang="en-GB" dirty="0"/>
              <a:t>		   emulates Bourne Shell if invoked using </a:t>
            </a:r>
            <a:r>
              <a:rPr lang="en-GB" b="1" dirty="0" err="1">
                <a:solidFill>
                  <a:srgbClr val="0000C8"/>
                </a:solidFill>
              </a:rPr>
              <a:t>sh</a:t>
            </a:r>
            <a:endParaRPr lang="en-GB" b="1" dirty="0">
              <a:solidFill>
                <a:srgbClr val="0000C8"/>
              </a:solidFill>
            </a:endParaRPr>
          </a:p>
          <a:p>
            <a:pPr lvl="1">
              <a:spcBef>
                <a:spcPts val="600"/>
              </a:spcBef>
              <a:spcAft>
                <a:spcPts val="600"/>
              </a:spcAft>
            </a:pPr>
            <a:r>
              <a:rPr lang="en-GB" b="1" dirty="0" err="1">
                <a:solidFill>
                  <a:srgbClr val="0000C8"/>
                </a:solidFill>
              </a:rPr>
              <a:t>tcsh</a:t>
            </a:r>
            <a:r>
              <a:rPr lang="en-GB" dirty="0"/>
              <a:t>  	– Turbo C-shell; can also be invoked using </a:t>
            </a:r>
            <a:r>
              <a:rPr lang="en-GB" b="1" dirty="0" err="1">
                <a:solidFill>
                  <a:srgbClr val="0000C8"/>
                </a:solidFill>
              </a:rPr>
              <a:t>csh</a:t>
            </a:r>
            <a:endParaRPr lang="en-GB" b="1" dirty="0">
              <a:solidFill>
                <a:srgbClr val="0000C8"/>
              </a:solidFill>
            </a:endParaRPr>
          </a:p>
          <a:p>
            <a:pPr lvl="1">
              <a:spcBef>
                <a:spcPts val="600"/>
              </a:spcBef>
              <a:spcAft>
                <a:spcPts val="600"/>
              </a:spcAft>
            </a:pPr>
            <a:r>
              <a:rPr lang="en-GB" b="1" dirty="0" err="1">
                <a:solidFill>
                  <a:srgbClr val="0000C8"/>
                </a:solidFill>
              </a:rPr>
              <a:t>zsh</a:t>
            </a:r>
            <a:r>
              <a:rPr lang="en-GB" dirty="0"/>
              <a:t>   	– Z-shell; emulates </a:t>
            </a:r>
            <a:r>
              <a:rPr lang="en-GB" dirty="0" err="1"/>
              <a:t>Korn</a:t>
            </a:r>
            <a:r>
              <a:rPr lang="en-GB" dirty="0"/>
              <a:t> Shell when invoked using </a:t>
            </a:r>
            <a:r>
              <a:rPr lang="en-GB" b="1" dirty="0" err="1">
                <a:solidFill>
                  <a:srgbClr val="0000C8"/>
                </a:solidFill>
              </a:rPr>
              <a:t>ksh</a:t>
            </a:r>
            <a:endParaRPr lang="en-GB" b="1" dirty="0">
              <a:solidFill>
                <a:srgbClr val="0000C8"/>
              </a:solidFill>
            </a:endParaRPr>
          </a:p>
          <a:p>
            <a:pPr>
              <a:spcBef>
                <a:spcPts val="600"/>
              </a:spcBef>
              <a:spcAft>
                <a:spcPts val="600"/>
              </a:spcAft>
            </a:pPr>
            <a:endParaRPr lang="en-GB" dirty="0"/>
          </a:p>
        </p:txBody>
      </p:sp>
      <p:sp>
        <p:nvSpPr>
          <p:cNvPr id="3" name="Title 2"/>
          <p:cNvSpPr>
            <a:spLocks noGrp="1"/>
          </p:cNvSpPr>
          <p:nvPr>
            <p:ph type="title"/>
          </p:nvPr>
        </p:nvSpPr>
        <p:spPr/>
        <p:txBody>
          <a:bodyPr/>
          <a:lstStyle/>
          <a:p>
            <a:r>
              <a:rPr lang="en-GB" dirty="0"/>
              <a:t>Shells - command line interpreters</a:t>
            </a:r>
          </a:p>
        </p:txBody>
      </p:sp>
      <p:grpSp>
        <p:nvGrpSpPr>
          <p:cNvPr id="4" name="Group 5"/>
          <p:cNvGrpSpPr>
            <a:grpSpLocks/>
          </p:cNvGrpSpPr>
          <p:nvPr/>
        </p:nvGrpSpPr>
        <p:grpSpPr bwMode="auto">
          <a:xfrm>
            <a:off x="8368909" y="1585889"/>
            <a:ext cx="3164808" cy="2824186"/>
            <a:chOff x="3785" y="1311"/>
            <a:chExt cx="1727" cy="1557"/>
          </a:xfrm>
        </p:grpSpPr>
        <p:sp>
          <p:nvSpPr>
            <p:cNvPr id="5" name="Oval 6"/>
            <p:cNvSpPr>
              <a:spLocks noChangeArrowheads="1"/>
            </p:cNvSpPr>
            <p:nvPr/>
          </p:nvSpPr>
          <p:spPr bwMode="auto">
            <a:xfrm>
              <a:off x="3785" y="1311"/>
              <a:ext cx="1727" cy="1557"/>
            </a:xfrm>
            <a:prstGeom prst="ellipse">
              <a:avLst/>
            </a:prstGeom>
            <a:solidFill>
              <a:srgbClr val="DADADA"/>
            </a:solidFill>
            <a:ln w="12600">
              <a:solidFill>
                <a:srgbClr val="000066"/>
              </a:solidFill>
              <a:miter lim="800000"/>
              <a:headEnd/>
              <a:tailEnd/>
            </a:ln>
            <a:effectLst>
              <a:outerShdw dist="107933" dir="2700000" algn="ctr" rotWithShape="0">
                <a:srgbClr val="AAAAAA"/>
              </a:outerShdw>
            </a:effectLst>
          </p:spPr>
          <p:txBody>
            <a:bodyPr wrap="none" anchor="ctr"/>
            <a:lstStyle/>
            <a:p>
              <a:pPr>
                <a:defRPr/>
              </a:pPr>
              <a:endParaRPr lang="en-US"/>
            </a:p>
          </p:txBody>
        </p:sp>
        <p:sp>
          <p:nvSpPr>
            <p:cNvPr id="6" name="Oval 7"/>
            <p:cNvSpPr>
              <a:spLocks noChangeArrowheads="1"/>
            </p:cNvSpPr>
            <p:nvPr/>
          </p:nvSpPr>
          <p:spPr bwMode="auto">
            <a:xfrm>
              <a:off x="4001" y="1511"/>
              <a:ext cx="1272" cy="1148"/>
            </a:xfrm>
            <a:prstGeom prst="ellipse">
              <a:avLst/>
            </a:prstGeom>
            <a:solidFill>
              <a:srgbClr val="FFFFFF"/>
            </a:solidFill>
            <a:ln w="12600">
              <a:solidFill>
                <a:srgbClr val="000066"/>
              </a:solidFill>
              <a:miter lim="800000"/>
              <a:headEnd/>
              <a:tailEnd/>
            </a:ln>
          </p:spPr>
          <p:txBody>
            <a:bodyPr wrap="none" anchor="ctr"/>
            <a:lstStyle/>
            <a:p>
              <a:endParaRPr lang="en-US"/>
            </a:p>
          </p:txBody>
        </p:sp>
        <p:sp>
          <p:nvSpPr>
            <p:cNvPr id="7" name="Rectangle 8"/>
            <p:cNvSpPr>
              <a:spLocks noChangeArrowheads="1"/>
            </p:cNvSpPr>
            <p:nvPr/>
          </p:nvSpPr>
          <p:spPr bwMode="auto">
            <a:xfrm>
              <a:off x="4430" y="2409"/>
              <a:ext cx="380" cy="175"/>
            </a:xfrm>
            <a:prstGeom prst="rect">
              <a:avLst/>
            </a:prstGeom>
            <a:noFill/>
            <a:ln w="9525">
              <a:noFill/>
              <a:round/>
              <a:headEnd/>
              <a:tailEnd/>
            </a:ln>
          </p:spPr>
          <p:txBody>
            <a:bodyPr wrap="none" lIns="44280" tIns="15840" rIns="44280" bIns="15840">
              <a:spAutoFit/>
            </a:bodyPr>
            <a:lstStyle/>
            <a:p>
              <a:pPr defTabSz="449263">
                <a:spcBef>
                  <a:spcPct val="0"/>
                </a:spcBef>
                <a:buClr>
                  <a:srgbClr val="FF0066"/>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C80000"/>
                  </a:solidFill>
                </a:rPr>
                <a:t>utilities</a:t>
              </a:r>
            </a:p>
          </p:txBody>
        </p:sp>
        <p:sp>
          <p:nvSpPr>
            <p:cNvPr id="8" name="Rectangle 9"/>
            <p:cNvSpPr>
              <a:spLocks noChangeArrowheads="1"/>
            </p:cNvSpPr>
            <p:nvPr/>
          </p:nvSpPr>
          <p:spPr bwMode="auto">
            <a:xfrm>
              <a:off x="4486" y="2690"/>
              <a:ext cx="250" cy="175"/>
            </a:xfrm>
            <a:prstGeom prst="rect">
              <a:avLst/>
            </a:prstGeom>
            <a:noFill/>
            <a:ln w="9525">
              <a:noFill/>
              <a:round/>
              <a:headEnd/>
              <a:tailEnd/>
            </a:ln>
          </p:spPr>
          <p:txBody>
            <a:bodyPr wrap="none" lIns="44280" tIns="15840" rIns="44280" bIns="15840">
              <a:spAutoFit/>
            </a:bodyPr>
            <a:lstStyle/>
            <a:p>
              <a:pPr defTabSz="449263">
                <a:spcBef>
                  <a:spcPct val="0"/>
                </a:spcBef>
                <a:buClr>
                  <a:srgbClr val="FF0066"/>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C80000"/>
                  </a:solidFill>
                </a:rPr>
                <a:t>shell</a:t>
              </a:r>
            </a:p>
          </p:txBody>
        </p:sp>
        <p:sp>
          <p:nvSpPr>
            <p:cNvPr id="9" name="Rectangle 10"/>
            <p:cNvSpPr>
              <a:spLocks noChangeArrowheads="1"/>
            </p:cNvSpPr>
            <p:nvPr/>
          </p:nvSpPr>
          <p:spPr bwMode="auto">
            <a:xfrm>
              <a:off x="4315" y="1654"/>
              <a:ext cx="185" cy="136"/>
            </a:xfrm>
            <a:prstGeom prst="rect">
              <a:avLst/>
            </a:prstGeom>
            <a:noFill/>
            <a:ln w="9525">
              <a:noFill/>
              <a:round/>
              <a:headEnd/>
              <a:tailEnd/>
            </a:ln>
          </p:spPr>
          <p:txBody>
            <a:bodyPr wrap="none" lIns="44280" tIns="15840" rIns="44280" bIns="15840">
              <a:spAutoFit/>
            </a:bodyPr>
            <a:lstStyle/>
            <a:p>
              <a:pPr defTabSz="449263">
                <a:spcBef>
                  <a:spcPct val="0"/>
                </a:spcBef>
                <a:buClr>
                  <a:srgbClr val="000066"/>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dirty="0">
                  <a:solidFill>
                    <a:srgbClr val="000066"/>
                  </a:solidFill>
                </a:rPr>
                <a:t>date</a:t>
              </a:r>
            </a:p>
          </p:txBody>
        </p:sp>
        <p:sp>
          <p:nvSpPr>
            <p:cNvPr id="10" name="Rectangle 11"/>
            <p:cNvSpPr>
              <a:spLocks noChangeArrowheads="1"/>
            </p:cNvSpPr>
            <p:nvPr/>
          </p:nvSpPr>
          <p:spPr bwMode="auto">
            <a:xfrm>
              <a:off x="4799" y="1677"/>
              <a:ext cx="178" cy="136"/>
            </a:xfrm>
            <a:prstGeom prst="rect">
              <a:avLst/>
            </a:prstGeom>
            <a:noFill/>
            <a:ln w="9525">
              <a:noFill/>
              <a:round/>
              <a:headEnd/>
              <a:tailEnd/>
            </a:ln>
          </p:spPr>
          <p:txBody>
            <a:bodyPr wrap="none" lIns="44280" tIns="15840" rIns="44280" bIns="15840">
              <a:spAutoFit/>
            </a:bodyPr>
            <a:lstStyle/>
            <a:p>
              <a:pPr defTabSz="449263">
                <a:spcBef>
                  <a:spcPct val="0"/>
                </a:spcBef>
                <a:buClr>
                  <a:srgbClr val="000066"/>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000066"/>
                  </a:solidFill>
                </a:rPr>
                <a:t>who</a:t>
              </a:r>
            </a:p>
          </p:txBody>
        </p:sp>
        <p:sp>
          <p:nvSpPr>
            <p:cNvPr id="11" name="Rectangle 12"/>
            <p:cNvSpPr>
              <a:spLocks noChangeArrowheads="1"/>
            </p:cNvSpPr>
            <p:nvPr/>
          </p:nvSpPr>
          <p:spPr bwMode="auto">
            <a:xfrm>
              <a:off x="4126" y="1934"/>
              <a:ext cx="91" cy="136"/>
            </a:xfrm>
            <a:prstGeom prst="rect">
              <a:avLst/>
            </a:prstGeom>
            <a:noFill/>
            <a:ln w="9525">
              <a:noFill/>
              <a:round/>
              <a:headEnd/>
              <a:tailEnd/>
            </a:ln>
          </p:spPr>
          <p:txBody>
            <a:bodyPr wrap="none" lIns="44280" tIns="15840" rIns="44280" bIns="15840">
              <a:spAutoFit/>
            </a:bodyPr>
            <a:lstStyle/>
            <a:p>
              <a:pPr defTabSz="449263">
                <a:spcBef>
                  <a:spcPct val="0"/>
                </a:spcBef>
                <a:buClr>
                  <a:srgbClr val="000066"/>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000066"/>
                  </a:solidFill>
                </a:rPr>
                <a:t>ls</a:t>
              </a:r>
            </a:p>
          </p:txBody>
        </p:sp>
        <p:sp>
          <p:nvSpPr>
            <p:cNvPr id="12" name="Rectangle 13"/>
            <p:cNvSpPr>
              <a:spLocks noChangeArrowheads="1"/>
            </p:cNvSpPr>
            <p:nvPr/>
          </p:nvSpPr>
          <p:spPr bwMode="auto">
            <a:xfrm>
              <a:off x="4103" y="2221"/>
              <a:ext cx="138" cy="136"/>
            </a:xfrm>
            <a:prstGeom prst="rect">
              <a:avLst/>
            </a:prstGeom>
            <a:noFill/>
            <a:ln w="9525">
              <a:noFill/>
              <a:round/>
              <a:headEnd/>
              <a:tailEnd/>
            </a:ln>
          </p:spPr>
          <p:txBody>
            <a:bodyPr wrap="none" lIns="44280" tIns="15840" rIns="44280" bIns="15840">
              <a:spAutoFit/>
            </a:bodyPr>
            <a:lstStyle/>
            <a:p>
              <a:pPr defTabSz="449263">
                <a:spcBef>
                  <a:spcPct val="0"/>
                </a:spcBef>
                <a:buClr>
                  <a:srgbClr val="000066"/>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000066"/>
                  </a:solidFill>
                </a:rPr>
                <a:t>cat</a:t>
              </a:r>
            </a:p>
          </p:txBody>
        </p:sp>
        <p:sp>
          <p:nvSpPr>
            <p:cNvPr id="13" name="Rectangle 14"/>
            <p:cNvSpPr>
              <a:spLocks noChangeArrowheads="1"/>
            </p:cNvSpPr>
            <p:nvPr/>
          </p:nvSpPr>
          <p:spPr bwMode="auto">
            <a:xfrm>
              <a:off x="5034" y="1938"/>
              <a:ext cx="114" cy="136"/>
            </a:xfrm>
            <a:prstGeom prst="rect">
              <a:avLst/>
            </a:prstGeom>
            <a:noFill/>
            <a:ln w="9525">
              <a:noFill/>
              <a:round/>
              <a:headEnd/>
              <a:tailEnd/>
            </a:ln>
          </p:spPr>
          <p:txBody>
            <a:bodyPr wrap="none" lIns="44280" tIns="15840" rIns="44280" bIns="15840">
              <a:spAutoFit/>
            </a:bodyPr>
            <a:lstStyle/>
            <a:p>
              <a:pPr defTabSz="449263">
                <a:spcBef>
                  <a:spcPct val="0"/>
                </a:spcBef>
                <a:buClr>
                  <a:srgbClr val="000066"/>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000066"/>
                  </a:solidFill>
                </a:rPr>
                <a:t>sh</a:t>
              </a:r>
            </a:p>
          </p:txBody>
        </p:sp>
        <p:sp>
          <p:nvSpPr>
            <p:cNvPr id="14" name="Rectangle 15"/>
            <p:cNvSpPr>
              <a:spLocks noChangeArrowheads="1"/>
            </p:cNvSpPr>
            <p:nvPr/>
          </p:nvSpPr>
          <p:spPr bwMode="auto">
            <a:xfrm>
              <a:off x="4992" y="2204"/>
              <a:ext cx="130" cy="136"/>
            </a:xfrm>
            <a:prstGeom prst="rect">
              <a:avLst/>
            </a:prstGeom>
            <a:noFill/>
            <a:ln w="9525">
              <a:noFill/>
              <a:round/>
              <a:headEnd/>
              <a:tailEnd/>
            </a:ln>
          </p:spPr>
          <p:txBody>
            <a:bodyPr wrap="none" lIns="44280" tIns="15840" rIns="44280" bIns="15840">
              <a:spAutoFit/>
            </a:bodyPr>
            <a:lstStyle/>
            <a:p>
              <a:pPr defTabSz="449263">
                <a:spcBef>
                  <a:spcPct val="0"/>
                </a:spcBef>
                <a:buClr>
                  <a:srgbClr val="000066"/>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000066"/>
                  </a:solidFill>
                </a:rPr>
                <a:t>cal</a:t>
              </a:r>
            </a:p>
          </p:txBody>
        </p:sp>
        <p:sp>
          <p:nvSpPr>
            <p:cNvPr id="15" name="Oval 16"/>
            <p:cNvSpPr>
              <a:spLocks noChangeArrowheads="1"/>
            </p:cNvSpPr>
            <p:nvPr/>
          </p:nvSpPr>
          <p:spPr bwMode="auto">
            <a:xfrm>
              <a:off x="4324" y="1791"/>
              <a:ext cx="625" cy="562"/>
            </a:xfrm>
            <a:prstGeom prst="ellipse">
              <a:avLst/>
            </a:prstGeom>
            <a:solidFill>
              <a:srgbClr val="CECECE"/>
            </a:solidFill>
            <a:ln w="12600">
              <a:solidFill>
                <a:srgbClr val="000066"/>
              </a:solidFill>
              <a:miter lim="800000"/>
              <a:headEnd/>
              <a:tailEnd/>
            </a:ln>
          </p:spPr>
          <p:txBody>
            <a:bodyPr wrap="none" anchor="ctr"/>
            <a:lstStyle/>
            <a:p>
              <a:endParaRPr lang="en-US"/>
            </a:p>
          </p:txBody>
        </p:sp>
        <p:sp>
          <p:nvSpPr>
            <p:cNvPr id="16" name="Rectangle 17"/>
            <p:cNvSpPr>
              <a:spLocks noChangeArrowheads="1"/>
            </p:cNvSpPr>
            <p:nvPr/>
          </p:nvSpPr>
          <p:spPr bwMode="auto">
            <a:xfrm>
              <a:off x="4420" y="1982"/>
              <a:ext cx="396" cy="214"/>
            </a:xfrm>
            <a:prstGeom prst="rect">
              <a:avLst/>
            </a:prstGeom>
            <a:noFill/>
            <a:ln w="9525">
              <a:noFill/>
              <a:round/>
              <a:headEnd/>
              <a:tailEnd/>
            </a:ln>
          </p:spPr>
          <p:txBody>
            <a:bodyPr wrap="none" lIns="44280" tIns="15840" rIns="44280" bIns="15840">
              <a:spAutoFit/>
            </a:bodyPr>
            <a:lstStyle/>
            <a:p>
              <a:pPr defTabSz="449263">
                <a:spcBef>
                  <a:spcPct val="0"/>
                </a:spcBef>
                <a:buClr>
                  <a:srgbClr val="000066"/>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solidFill>
                    <a:schemeClr val="accent1">
                      <a:lumMod val="50000"/>
                    </a:schemeClr>
                  </a:solidFill>
                </a:rPr>
                <a:t>kernel</a:t>
              </a:r>
              <a:endParaRPr lang="en-GB" sz="1600" b="1" dirty="0">
                <a:solidFill>
                  <a:schemeClr val="accent1">
                    <a:lumMod val="50000"/>
                  </a:schemeClr>
                </a:solidFill>
              </a:endParaRPr>
            </a:p>
          </p:txBody>
        </p:sp>
      </p:grpSp>
      <p:sp>
        <p:nvSpPr>
          <p:cNvPr id="17" name="Line 18"/>
          <p:cNvSpPr>
            <a:spLocks noChangeShapeType="1"/>
          </p:cNvSpPr>
          <p:nvPr/>
        </p:nvSpPr>
        <p:spPr bwMode="auto">
          <a:xfrm flipV="1">
            <a:off x="7082496" y="2914622"/>
            <a:ext cx="1079371" cy="275707"/>
          </a:xfrm>
          <a:prstGeom prst="line">
            <a:avLst/>
          </a:prstGeom>
          <a:noFill/>
          <a:ln w="76320">
            <a:solidFill>
              <a:srgbClr val="0000C8"/>
            </a:solidFill>
            <a:miter lim="800000"/>
            <a:headEnd/>
            <a:tailEnd type="triangle" w="med" len="med"/>
          </a:ln>
        </p:spPr>
        <p:txBody>
          <a:bodyPr/>
          <a:lstStyle/>
          <a:p>
            <a:endParaRPr lang="en-GB"/>
          </a:p>
        </p:txBody>
      </p:sp>
      <p:grpSp>
        <p:nvGrpSpPr>
          <p:cNvPr id="18" name="Group 19"/>
          <p:cNvGrpSpPr>
            <a:grpSpLocks/>
          </p:cNvGrpSpPr>
          <p:nvPr/>
        </p:nvGrpSpPr>
        <p:grpSpPr bwMode="auto">
          <a:xfrm>
            <a:off x="5857875" y="2822551"/>
            <a:ext cx="1002404" cy="861586"/>
            <a:chOff x="2782" y="2090"/>
            <a:chExt cx="547" cy="475"/>
          </a:xfrm>
        </p:grpSpPr>
        <p:sp>
          <p:nvSpPr>
            <p:cNvPr id="19" name="Rectangle 20"/>
            <p:cNvSpPr>
              <a:spLocks noChangeArrowheads="1"/>
            </p:cNvSpPr>
            <p:nvPr/>
          </p:nvSpPr>
          <p:spPr bwMode="auto">
            <a:xfrm>
              <a:off x="3039" y="2382"/>
              <a:ext cx="29" cy="26"/>
            </a:xfrm>
            <a:prstGeom prst="rect">
              <a:avLst/>
            </a:prstGeom>
            <a:solidFill>
              <a:srgbClr val="3333CC"/>
            </a:solidFill>
            <a:ln w="9525">
              <a:noFill/>
              <a:round/>
              <a:headEnd/>
              <a:tailEnd/>
            </a:ln>
          </p:spPr>
          <p:txBody>
            <a:bodyPr wrap="none" anchor="ctr"/>
            <a:lstStyle/>
            <a:p>
              <a:endParaRPr lang="en-US"/>
            </a:p>
          </p:txBody>
        </p:sp>
        <p:sp>
          <p:nvSpPr>
            <p:cNvPr id="20" name="Rectangle 21"/>
            <p:cNvSpPr>
              <a:spLocks noChangeArrowheads="1"/>
            </p:cNvSpPr>
            <p:nvPr/>
          </p:nvSpPr>
          <p:spPr bwMode="auto">
            <a:xfrm>
              <a:off x="3072" y="2382"/>
              <a:ext cx="29" cy="26"/>
            </a:xfrm>
            <a:prstGeom prst="rect">
              <a:avLst/>
            </a:prstGeom>
            <a:solidFill>
              <a:srgbClr val="3333CC"/>
            </a:solidFill>
            <a:ln w="9525">
              <a:noFill/>
              <a:round/>
              <a:headEnd/>
              <a:tailEnd/>
            </a:ln>
          </p:spPr>
          <p:txBody>
            <a:bodyPr wrap="none" anchor="ctr"/>
            <a:lstStyle/>
            <a:p>
              <a:endParaRPr lang="en-US"/>
            </a:p>
          </p:txBody>
        </p:sp>
        <p:sp>
          <p:nvSpPr>
            <p:cNvPr id="21" name="Rectangle 22"/>
            <p:cNvSpPr>
              <a:spLocks noChangeArrowheads="1"/>
            </p:cNvSpPr>
            <p:nvPr/>
          </p:nvSpPr>
          <p:spPr bwMode="auto">
            <a:xfrm>
              <a:off x="3104" y="2382"/>
              <a:ext cx="29" cy="26"/>
            </a:xfrm>
            <a:prstGeom prst="rect">
              <a:avLst/>
            </a:prstGeom>
            <a:solidFill>
              <a:srgbClr val="3333CC"/>
            </a:solidFill>
            <a:ln w="9525">
              <a:noFill/>
              <a:round/>
              <a:headEnd/>
              <a:tailEnd/>
            </a:ln>
          </p:spPr>
          <p:txBody>
            <a:bodyPr wrap="none" anchor="ctr"/>
            <a:lstStyle/>
            <a:p>
              <a:endParaRPr lang="en-US"/>
            </a:p>
          </p:txBody>
        </p:sp>
        <p:sp>
          <p:nvSpPr>
            <p:cNvPr id="22" name="Rectangle 23"/>
            <p:cNvSpPr>
              <a:spLocks noChangeArrowheads="1"/>
            </p:cNvSpPr>
            <p:nvPr/>
          </p:nvSpPr>
          <p:spPr bwMode="auto">
            <a:xfrm>
              <a:off x="3136" y="2382"/>
              <a:ext cx="30" cy="26"/>
            </a:xfrm>
            <a:prstGeom prst="rect">
              <a:avLst/>
            </a:prstGeom>
            <a:solidFill>
              <a:srgbClr val="3333CC"/>
            </a:solidFill>
            <a:ln w="9525">
              <a:noFill/>
              <a:round/>
              <a:headEnd/>
              <a:tailEnd/>
            </a:ln>
          </p:spPr>
          <p:txBody>
            <a:bodyPr wrap="none" anchor="ctr"/>
            <a:lstStyle/>
            <a:p>
              <a:endParaRPr lang="en-US"/>
            </a:p>
          </p:txBody>
        </p:sp>
        <p:sp>
          <p:nvSpPr>
            <p:cNvPr id="23" name="Rectangle 24"/>
            <p:cNvSpPr>
              <a:spLocks noChangeArrowheads="1"/>
            </p:cNvSpPr>
            <p:nvPr/>
          </p:nvSpPr>
          <p:spPr bwMode="auto">
            <a:xfrm>
              <a:off x="3169" y="2382"/>
              <a:ext cx="29" cy="26"/>
            </a:xfrm>
            <a:prstGeom prst="rect">
              <a:avLst/>
            </a:prstGeom>
            <a:solidFill>
              <a:srgbClr val="3333CC"/>
            </a:solidFill>
            <a:ln w="9525">
              <a:noFill/>
              <a:round/>
              <a:headEnd/>
              <a:tailEnd/>
            </a:ln>
          </p:spPr>
          <p:txBody>
            <a:bodyPr wrap="none" anchor="ctr"/>
            <a:lstStyle/>
            <a:p>
              <a:endParaRPr lang="en-US"/>
            </a:p>
          </p:txBody>
        </p:sp>
        <p:sp>
          <p:nvSpPr>
            <p:cNvPr id="24" name="Rectangle 25"/>
            <p:cNvSpPr>
              <a:spLocks noChangeArrowheads="1"/>
            </p:cNvSpPr>
            <p:nvPr/>
          </p:nvSpPr>
          <p:spPr bwMode="auto">
            <a:xfrm>
              <a:off x="3202" y="2382"/>
              <a:ext cx="29" cy="26"/>
            </a:xfrm>
            <a:prstGeom prst="rect">
              <a:avLst/>
            </a:prstGeom>
            <a:solidFill>
              <a:srgbClr val="3333CC"/>
            </a:solidFill>
            <a:ln w="9525">
              <a:noFill/>
              <a:round/>
              <a:headEnd/>
              <a:tailEnd/>
            </a:ln>
          </p:spPr>
          <p:txBody>
            <a:bodyPr wrap="none" anchor="ctr"/>
            <a:lstStyle/>
            <a:p>
              <a:endParaRPr lang="en-US"/>
            </a:p>
          </p:txBody>
        </p:sp>
        <p:sp>
          <p:nvSpPr>
            <p:cNvPr id="25" name="Rectangle 26"/>
            <p:cNvSpPr>
              <a:spLocks noChangeArrowheads="1"/>
            </p:cNvSpPr>
            <p:nvPr/>
          </p:nvSpPr>
          <p:spPr bwMode="auto">
            <a:xfrm>
              <a:off x="3235" y="2382"/>
              <a:ext cx="29" cy="26"/>
            </a:xfrm>
            <a:prstGeom prst="rect">
              <a:avLst/>
            </a:prstGeom>
            <a:solidFill>
              <a:srgbClr val="3333CC"/>
            </a:solidFill>
            <a:ln w="9525">
              <a:noFill/>
              <a:round/>
              <a:headEnd/>
              <a:tailEnd/>
            </a:ln>
          </p:spPr>
          <p:txBody>
            <a:bodyPr wrap="none" anchor="ctr"/>
            <a:lstStyle/>
            <a:p>
              <a:endParaRPr lang="en-US"/>
            </a:p>
          </p:txBody>
        </p:sp>
        <p:sp>
          <p:nvSpPr>
            <p:cNvPr id="26" name="Rectangle 27"/>
            <p:cNvSpPr>
              <a:spLocks noChangeArrowheads="1"/>
            </p:cNvSpPr>
            <p:nvPr/>
          </p:nvSpPr>
          <p:spPr bwMode="auto">
            <a:xfrm>
              <a:off x="3267" y="2382"/>
              <a:ext cx="29" cy="26"/>
            </a:xfrm>
            <a:prstGeom prst="rect">
              <a:avLst/>
            </a:prstGeom>
            <a:solidFill>
              <a:srgbClr val="3333CC"/>
            </a:solidFill>
            <a:ln w="9525">
              <a:noFill/>
              <a:round/>
              <a:headEnd/>
              <a:tailEnd/>
            </a:ln>
          </p:spPr>
          <p:txBody>
            <a:bodyPr wrap="none" anchor="ctr"/>
            <a:lstStyle/>
            <a:p>
              <a:endParaRPr lang="en-US"/>
            </a:p>
          </p:txBody>
        </p:sp>
        <p:sp>
          <p:nvSpPr>
            <p:cNvPr id="27" name="Freeform 28"/>
            <p:cNvSpPr>
              <a:spLocks noChangeArrowheads="1"/>
            </p:cNvSpPr>
            <p:nvPr/>
          </p:nvSpPr>
          <p:spPr bwMode="auto">
            <a:xfrm>
              <a:off x="3003" y="2152"/>
              <a:ext cx="326" cy="414"/>
            </a:xfrm>
            <a:custGeom>
              <a:avLst/>
              <a:gdLst>
                <a:gd name="T0" fmla="*/ 0 w 1393"/>
                <a:gd name="T1" fmla="*/ 0 h 2394"/>
                <a:gd name="T2" fmla="*/ 0 w 1393"/>
                <a:gd name="T3" fmla="*/ 0 h 2394"/>
                <a:gd name="T4" fmla="*/ 0 w 1393"/>
                <a:gd name="T5" fmla="*/ 0 h 2394"/>
                <a:gd name="T6" fmla="*/ 0 w 1393"/>
                <a:gd name="T7" fmla="*/ 0 h 2394"/>
                <a:gd name="T8" fmla="*/ 0 w 1393"/>
                <a:gd name="T9" fmla="*/ 0 h 2394"/>
                <a:gd name="T10" fmla="*/ 0 w 1393"/>
                <a:gd name="T11" fmla="*/ 0 h 2394"/>
                <a:gd name="T12" fmla="*/ 0 w 1393"/>
                <a:gd name="T13" fmla="*/ 0 h 2394"/>
                <a:gd name="T14" fmla="*/ 0 w 1393"/>
                <a:gd name="T15" fmla="*/ 0 h 2394"/>
                <a:gd name="T16" fmla="*/ 0 w 1393"/>
                <a:gd name="T17" fmla="*/ 0 h 2394"/>
                <a:gd name="T18" fmla="*/ 0 w 1393"/>
                <a:gd name="T19" fmla="*/ 0 h 2394"/>
                <a:gd name="T20" fmla="*/ 0 w 1393"/>
                <a:gd name="T21" fmla="*/ 0 h 2394"/>
                <a:gd name="T22" fmla="*/ 0 w 1393"/>
                <a:gd name="T23" fmla="*/ 0 h 2394"/>
                <a:gd name="T24" fmla="*/ 0 w 1393"/>
                <a:gd name="T25" fmla="*/ 0 h 2394"/>
                <a:gd name="T26" fmla="*/ 0 w 1393"/>
                <a:gd name="T27" fmla="*/ 0 h 2394"/>
                <a:gd name="T28" fmla="*/ 0 w 1393"/>
                <a:gd name="T29" fmla="*/ 0 h 2394"/>
                <a:gd name="T30" fmla="*/ 0 w 1393"/>
                <a:gd name="T31" fmla="*/ 0 h 23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93"/>
                <a:gd name="T49" fmla="*/ 0 h 2394"/>
                <a:gd name="T50" fmla="*/ 1393 w 1393"/>
                <a:gd name="T51" fmla="*/ 2394 h 23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93" h="2394">
                  <a:moveTo>
                    <a:pt x="1155" y="2394"/>
                  </a:moveTo>
                  <a:lnTo>
                    <a:pt x="1155" y="1559"/>
                  </a:lnTo>
                  <a:lnTo>
                    <a:pt x="0" y="1559"/>
                  </a:lnTo>
                  <a:lnTo>
                    <a:pt x="0" y="1327"/>
                  </a:lnTo>
                  <a:lnTo>
                    <a:pt x="918" y="1067"/>
                  </a:lnTo>
                  <a:lnTo>
                    <a:pt x="1155" y="1067"/>
                  </a:lnTo>
                  <a:lnTo>
                    <a:pt x="1155" y="953"/>
                  </a:lnTo>
                  <a:lnTo>
                    <a:pt x="815" y="953"/>
                  </a:lnTo>
                  <a:lnTo>
                    <a:pt x="815" y="844"/>
                  </a:lnTo>
                  <a:lnTo>
                    <a:pt x="748" y="844"/>
                  </a:lnTo>
                  <a:lnTo>
                    <a:pt x="748" y="153"/>
                  </a:lnTo>
                  <a:lnTo>
                    <a:pt x="815" y="153"/>
                  </a:lnTo>
                  <a:lnTo>
                    <a:pt x="815" y="0"/>
                  </a:lnTo>
                  <a:lnTo>
                    <a:pt x="1393" y="0"/>
                  </a:lnTo>
                  <a:lnTo>
                    <a:pt x="1393" y="2394"/>
                  </a:lnTo>
                  <a:lnTo>
                    <a:pt x="1155" y="2394"/>
                  </a:lnTo>
                  <a:close/>
                </a:path>
              </a:pathLst>
            </a:custGeom>
            <a:solidFill>
              <a:srgbClr val="3333CC"/>
            </a:solidFill>
            <a:ln w="9525">
              <a:noFill/>
              <a:round/>
              <a:headEnd/>
              <a:tailEnd/>
            </a:ln>
          </p:spPr>
          <p:txBody>
            <a:bodyPr wrap="none" anchor="ctr"/>
            <a:lstStyle/>
            <a:p>
              <a:endParaRPr lang="en-GB"/>
            </a:p>
          </p:txBody>
        </p:sp>
        <p:sp>
          <p:nvSpPr>
            <p:cNvPr id="28" name="Rectangle 29"/>
            <p:cNvSpPr>
              <a:spLocks noChangeArrowheads="1"/>
            </p:cNvSpPr>
            <p:nvPr/>
          </p:nvSpPr>
          <p:spPr bwMode="auto">
            <a:xfrm>
              <a:off x="2844" y="2526"/>
              <a:ext cx="167" cy="39"/>
            </a:xfrm>
            <a:prstGeom prst="rect">
              <a:avLst/>
            </a:prstGeom>
            <a:solidFill>
              <a:srgbClr val="3333CC"/>
            </a:solidFill>
            <a:ln w="9525">
              <a:noFill/>
              <a:round/>
              <a:headEnd/>
              <a:tailEnd/>
            </a:ln>
          </p:spPr>
          <p:txBody>
            <a:bodyPr wrap="none" anchor="ctr"/>
            <a:lstStyle/>
            <a:p>
              <a:endParaRPr lang="en-US"/>
            </a:p>
          </p:txBody>
        </p:sp>
        <p:sp>
          <p:nvSpPr>
            <p:cNvPr id="29" name="Freeform 30"/>
            <p:cNvSpPr>
              <a:spLocks noChangeArrowheads="1"/>
            </p:cNvSpPr>
            <p:nvPr/>
          </p:nvSpPr>
          <p:spPr bwMode="auto">
            <a:xfrm>
              <a:off x="2788" y="2197"/>
              <a:ext cx="223" cy="195"/>
            </a:xfrm>
            <a:custGeom>
              <a:avLst/>
              <a:gdLst>
                <a:gd name="T0" fmla="*/ 0 w 952"/>
                <a:gd name="T1" fmla="*/ 0 h 1124"/>
                <a:gd name="T2" fmla="*/ 0 w 952"/>
                <a:gd name="T3" fmla="*/ 0 h 1124"/>
                <a:gd name="T4" fmla="*/ 0 w 952"/>
                <a:gd name="T5" fmla="*/ 0 h 1124"/>
                <a:gd name="T6" fmla="*/ 0 w 952"/>
                <a:gd name="T7" fmla="*/ 0 h 1124"/>
                <a:gd name="T8" fmla="*/ 0 w 952"/>
                <a:gd name="T9" fmla="*/ 0 h 1124"/>
                <a:gd name="T10" fmla="*/ 0 w 952"/>
                <a:gd name="T11" fmla="*/ 0 h 1124"/>
                <a:gd name="T12" fmla="*/ 0 w 952"/>
                <a:gd name="T13" fmla="*/ 0 h 1124"/>
                <a:gd name="T14" fmla="*/ 0 w 952"/>
                <a:gd name="T15" fmla="*/ 0 h 1124"/>
                <a:gd name="T16" fmla="*/ 0 60000 65536"/>
                <a:gd name="T17" fmla="*/ 0 60000 65536"/>
                <a:gd name="T18" fmla="*/ 0 60000 65536"/>
                <a:gd name="T19" fmla="*/ 0 60000 65536"/>
                <a:gd name="T20" fmla="*/ 0 60000 65536"/>
                <a:gd name="T21" fmla="*/ 0 60000 65536"/>
                <a:gd name="T22" fmla="*/ 0 60000 65536"/>
                <a:gd name="T23" fmla="*/ 0 60000 65536"/>
                <a:gd name="T24" fmla="*/ 0 w 952"/>
                <a:gd name="T25" fmla="*/ 0 h 1124"/>
                <a:gd name="T26" fmla="*/ 952 w 952"/>
                <a:gd name="T27" fmla="*/ 1124 h 11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52" h="1124">
                  <a:moveTo>
                    <a:pt x="681" y="201"/>
                  </a:moveTo>
                  <a:lnTo>
                    <a:pt x="374" y="777"/>
                  </a:lnTo>
                  <a:lnTo>
                    <a:pt x="918" y="770"/>
                  </a:lnTo>
                  <a:lnTo>
                    <a:pt x="952" y="1036"/>
                  </a:lnTo>
                  <a:lnTo>
                    <a:pt x="136" y="1124"/>
                  </a:lnTo>
                  <a:lnTo>
                    <a:pt x="0" y="863"/>
                  </a:lnTo>
                  <a:lnTo>
                    <a:pt x="476" y="0"/>
                  </a:lnTo>
                  <a:lnTo>
                    <a:pt x="681" y="201"/>
                  </a:lnTo>
                  <a:close/>
                </a:path>
              </a:pathLst>
            </a:custGeom>
            <a:solidFill>
              <a:srgbClr val="3333CC"/>
            </a:solidFill>
            <a:ln w="9525">
              <a:noFill/>
              <a:round/>
              <a:headEnd/>
              <a:tailEnd/>
            </a:ln>
          </p:spPr>
          <p:txBody>
            <a:bodyPr wrap="none" anchor="ctr"/>
            <a:lstStyle/>
            <a:p>
              <a:endParaRPr lang="en-GB"/>
            </a:p>
          </p:txBody>
        </p:sp>
        <p:sp>
          <p:nvSpPr>
            <p:cNvPr id="30" name="Freeform 31"/>
            <p:cNvSpPr>
              <a:spLocks noChangeArrowheads="1"/>
            </p:cNvSpPr>
            <p:nvPr/>
          </p:nvSpPr>
          <p:spPr bwMode="auto">
            <a:xfrm>
              <a:off x="2890" y="2221"/>
              <a:ext cx="88" cy="104"/>
            </a:xfrm>
            <a:custGeom>
              <a:avLst/>
              <a:gdLst>
                <a:gd name="T0" fmla="*/ 0 w 379"/>
                <a:gd name="T1" fmla="*/ 0 h 598"/>
                <a:gd name="T2" fmla="*/ 0 w 379"/>
                <a:gd name="T3" fmla="*/ 0 h 598"/>
                <a:gd name="T4" fmla="*/ 0 w 379"/>
                <a:gd name="T5" fmla="*/ 0 h 598"/>
                <a:gd name="T6" fmla="*/ 0 w 379"/>
                <a:gd name="T7" fmla="*/ 0 h 598"/>
                <a:gd name="T8" fmla="*/ 0 w 379"/>
                <a:gd name="T9" fmla="*/ 0 h 598"/>
                <a:gd name="T10" fmla="*/ 0 w 379"/>
                <a:gd name="T11" fmla="*/ 0 h 598"/>
                <a:gd name="T12" fmla="*/ 0 w 379"/>
                <a:gd name="T13" fmla="*/ 0 h 598"/>
                <a:gd name="T14" fmla="*/ 0 w 379"/>
                <a:gd name="T15" fmla="*/ 0 h 598"/>
                <a:gd name="T16" fmla="*/ 0 w 379"/>
                <a:gd name="T17" fmla="*/ 0 h 598"/>
                <a:gd name="T18" fmla="*/ 0 w 379"/>
                <a:gd name="T19" fmla="*/ 0 h 598"/>
                <a:gd name="T20" fmla="*/ 0 w 379"/>
                <a:gd name="T21" fmla="*/ 0 h 59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9"/>
                <a:gd name="T34" fmla="*/ 0 h 598"/>
                <a:gd name="T35" fmla="*/ 379 w 379"/>
                <a:gd name="T36" fmla="*/ 598 h 59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9" h="598">
                  <a:moveTo>
                    <a:pt x="324" y="0"/>
                  </a:moveTo>
                  <a:lnTo>
                    <a:pt x="0" y="598"/>
                  </a:lnTo>
                  <a:lnTo>
                    <a:pt x="346" y="586"/>
                  </a:lnTo>
                  <a:lnTo>
                    <a:pt x="379" y="173"/>
                  </a:lnTo>
                  <a:lnTo>
                    <a:pt x="377" y="147"/>
                  </a:lnTo>
                  <a:lnTo>
                    <a:pt x="375" y="122"/>
                  </a:lnTo>
                  <a:lnTo>
                    <a:pt x="371" y="71"/>
                  </a:lnTo>
                  <a:lnTo>
                    <a:pt x="363" y="29"/>
                  </a:lnTo>
                  <a:lnTo>
                    <a:pt x="346" y="0"/>
                  </a:lnTo>
                  <a:lnTo>
                    <a:pt x="335" y="0"/>
                  </a:lnTo>
                  <a:lnTo>
                    <a:pt x="324" y="0"/>
                  </a:lnTo>
                  <a:close/>
                </a:path>
              </a:pathLst>
            </a:custGeom>
            <a:solidFill>
              <a:srgbClr val="3333CC"/>
            </a:solidFill>
            <a:ln w="9525">
              <a:noFill/>
              <a:round/>
              <a:headEnd/>
              <a:tailEnd/>
            </a:ln>
          </p:spPr>
          <p:txBody>
            <a:bodyPr wrap="none" anchor="ctr"/>
            <a:lstStyle/>
            <a:p>
              <a:endParaRPr lang="en-GB"/>
            </a:p>
          </p:txBody>
        </p:sp>
        <p:sp>
          <p:nvSpPr>
            <p:cNvPr id="31" name="Freeform 32"/>
            <p:cNvSpPr>
              <a:spLocks noChangeArrowheads="1"/>
            </p:cNvSpPr>
            <p:nvPr/>
          </p:nvSpPr>
          <p:spPr bwMode="auto">
            <a:xfrm>
              <a:off x="2844" y="2386"/>
              <a:ext cx="295" cy="179"/>
            </a:xfrm>
            <a:custGeom>
              <a:avLst/>
              <a:gdLst>
                <a:gd name="T0" fmla="*/ 0 w 1257"/>
                <a:gd name="T1" fmla="*/ 0 h 1037"/>
                <a:gd name="T2" fmla="*/ 0 w 1257"/>
                <a:gd name="T3" fmla="*/ 0 h 1037"/>
                <a:gd name="T4" fmla="*/ 0 w 1257"/>
                <a:gd name="T5" fmla="*/ 0 h 1037"/>
                <a:gd name="T6" fmla="*/ 0 w 1257"/>
                <a:gd name="T7" fmla="*/ 0 h 1037"/>
                <a:gd name="T8" fmla="*/ 0 w 1257"/>
                <a:gd name="T9" fmla="*/ 0 h 1037"/>
                <a:gd name="T10" fmla="*/ 0 w 1257"/>
                <a:gd name="T11" fmla="*/ 0 h 1037"/>
                <a:gd name="T12" fmla="*/ 0 w 1257"/>
                <a:gd name="T13" fmla="*/ 0 h 1037"/>
                <a:gd name="T14" fmla="*/ 0 w 1257"/>
                <a:gd name="T15" fmla="*/ 0 h 1037"/>
                <a:gd name="T16" fmla="*/ 0 w 1257"/>
                <a:gd name="T17" fmla="*/ 0 h 1037"/>
                <a:gd name="T18" fmla="*/ 0 w 1257"/>
                <a:gd name="T19" fmla="*/ 0 h 1037"/>
                <a:gd name="T20" fmla="*/ 0 w 1257"/>
                <a:gd name="T21" fmla="*/ 0 h 10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7"/>
                <a:gd name="T34" fmla="*/ 0 h 1037"/>
                <a:gd name="T35" fmla="*/ 1257 w 1257"/>
                <a:gd name="T36" fmla="*/ 1037 h 10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7" h="1037">
                  <a:moveTo>
                    <a:pt x="544" y="0"/>
                  </a:moveTo>
                  <a:lnTo>
                    <a:pt x="68" y="57"/>
                  </a:lnTo>
                  <a:lnTo>
                    <a:pt x="0" y="431"/>
                  </a:lnTo>
                  <a:lnTo>
                    <a:pt x="238" y="720"/>
                  </a:lnTo>
                  <a:lnTo>
                    <a:pt x="849" y="749"/>
                  </a:lnTo>
                  <a:lnTo>
                    <a:pt x="782" y="1037"/>
                  </a:lnTo>
                  <a:lnTo>
                    <a:pt x="1156" y="1037"/>
                  </a:lnTo>
                  <a:lnTo>
                    <a:pt x="1257" y="575"/>
                  </a:lnTo>
                  <a:lnTo>
                    <a:pt x="1156" y="345"/>
                  </a:lnTo>
                  <a:lnTo>
                    <a:pt x="510" y="230"/>
                  </a:lnTo>
                  <a:lnTo>
                    <a:pt x="544" y="0"/>
                  </a:lnTo>
                  <a:close/>
                </a:path>
              </a:pathLst>
            </a:custGeom>
            <a:solidFill>
              <a:srgbClr val="3333CC"/>
            </a:solidFill>
            <a:ln w="9525">
              <a:noFill/>
              <a:round/>
              <a:headEnd/>
              <a:tailEnd/>
            </a:ln>
          </p:spPr>
          <p:txBody>
            <a:bodyPr wrap="none" anchor="ctr"/>
            <a:lstStyle/>
            <a:p>
              <a:endParaRPr lang="en-GB"/>
            </a:p>
          </p:txBody>
        </p:sp>
        <p:sp>
          <p:nvSpPr>
            <p:cNvPr id="32" name="Oval 33"/>
            <p:cNvSpPr>
              <a:spLocks noChangeArrowheads="1"/>
            </p:cNvSpPr>
            <p:nvPr/>
          </p:nvSpPr>
          <p:spPr bwMode="auto">
            <a:xfrm>
              <a:off x="2932" y="2090"/>
              <a:ext cx="107" cy="95"/>
            </a:xfrm>
            <a:prstGeom prst="ellipse">
              <a:avLst/>
            </a:prstGeom>
            <a:solidFill>
              <a:srgbClr val="3333CC"/>
            </a:solidFill>
            <a:ln w="9525">
              <a:noFill/>
              <a:round/>
              <a:headEnd/>
              <a:tailEnd/>
            </a:ln>
          </p:spPr>
          <p:txBody>
            <a:bodyPr wrap="none" anchor="ctr"/>
            <a:lstStyle/>
            <a:p>
              <a:endParaRPr lang="en-US"/>
            </a:p>
          </p:txBody>
        </p:sp>
        <p:sp>
          <p:nvSpPr>
            <p:cNvPr id="33" name="Oval 34"/>
            <p:cNvSpPr>
              <a:spLocks noChangeArrowheads="1"/>
            </p:cNvSpPr>
            <p:nvPr/>
          </p:nvSpPr>
          <p:spPr bwMode="auto">
            <a:xfrm>
              <a:off x="2979" y="2331"/>
              <a:ext cx="53" cy="46"/>
            </a:xfrm>
            <a:prstGeom prst="ellipse">
              <a:avLst/>
            </a:prstGeom>
            <a:solidFill>
              <a:srgbClr val="3333CC"/>
            </a:solidFill>
            <a:ln w="9525">
              <a:noFill/>
              <a:round/>
              <a:headEnd/>
              <a:tailEnd/>
            </a:ln>
          </p:spPr>
          <p:txBody>
            <a:bodyPr wrap="none" anchor="ctr"/>
            <a:lstStyle/>
            <a:p>
              <a:endParaRPr lang="en-US"/>
            </a:p>
          </p:txBody>
        </p:sp>
        <p:sp>
          <p:nvSpPr>
            <p:cNvPr id="34" name="Oval 35"/>
            <p:cNvSpPr>
              <a:spLocks noChangeArrowheads="1"/>
            </p:cNvSpPr>
            <p:nvPr/>
          </p:nvSpPr>
          <p:spPr bwMode="auto">
            <a:xfrm>
              <a:off x="2892" y="2189"/>
              <a:ext cx="61" cy="55"/>
            </a:xfrm>
            <a:prstGeom prst="ellipse">
              <a:avLst/>
            </a:prstGeom>
            <a:solidFill>
              <a:srgbClr val="3333CC"/>
            </a:solidFill>
            <a:ln w="9525">
              <a:noFill/>
              <a:round/>
              <a:headEnd/>
              <a:tailEnd/>
            </a:ln>
          </p:spPr>
          <p:txBody>
            <a:bodyPr wrap="none" anchor="ctr"/>
            <a:lstStyle/>
            <a:p>
              <a:endParaRPr lang="en-US"/>
            </a:p>
          </p:txBody>
        </p:sp>
        <p:sp>
          <p:nvSpPr>
            <p:cNvPr id="35" name="Oval 36"/>
            <p:cNvSpPr>
              <a:spLocks noChangeArrowheads="1"/>
            </p:cNvSpPr>
            <p:nvPr/>
          </p:nvSpPr>
          <p:spPr bwMode="auto">
            <a:xfrm>
              <a:off x="2782" y="2336"/>
              <a:ext cx="64" cy="56"/>
            </a:xfrm>
            <a:prstGeom prst="ellipse">
              <a:avLst/>
            </a:prstGeom>
            <a:solidFill>
              <a:srgbClr val="3333CC"/>
            </a:solidFill>
            <a:ln w="9525">
              <a:noFill/>
              <a:round/>
              <a:headEnd/>
              <a:tailEnd/>
            </a:ln>
          </p:spPr>
          <p:txBody>
            <a:bodyPr wrap="none" anchor="ctr"/>
            <a:lstStyle/>
            <a:p>
              <a:endParaRPr lang="en-US"/>
            </a:p>
          </p:txBody>
        </p:sp>
        <p:sp>
          <p:nvSpPr>
            <p:cNvPr id="36" name="Oval 37"/>
            <p:cNvSpPr>
              <a:spLocks noChangeArrowheads="1"/>
            </p:cNvSpPr>
            <p:nvPr/>
          </p:nvSpPr>
          <p:spPr bwMode="auto">
            <a:xfrm>
              <a:off x="2844" y="2420"/>
              <a:ext cx="103" cy="91"/>
            </a:xfrm>
            <a:prstGeom prst="ellipse">
              <a:avLst/>
            </a:prstGeom>
            <a:solidFill>
              <a:srgbClr val="3333CC"/>
            </a:solidFill>
            <a:ln w="9525">
              <a:noFill/>
              <a:round/>
              <a:headEnd/>
              <a:tailEnd/>
            </a:ln>
          </p:spPr>
          <p:txBody>
            <a:bodyPr wrap="none" anchor="ctr"/>
            <a:lstStyle/>
            <a:p>
              <a:endParaRPr lang="en-US"/>
            </a:p>
          </p:txBody>
        </p:sp>
        <p:sp>
          <p:nvSpPr>
            <p:cNvPr id="37" name="Oval 38"/>
            <p:cNvSpPr>
              <a:spLocks noChangeArrowheads="1"/>
            </p:cNvSpPr>
            <p:nvPr/>
          </p:nvSpPr>
          <p:spPr bwMode="auto">
            <a:xfrm>
              <a:off x="3082" y="2447"/>
              <a:ext cx="61" cy="53"/>
            </a:xfrm>
            <a:prstGeom prst="ellipse">
              <a:avLst/>
            </a:prstGeom>
            <a:solidFill>
              <a:srgbClr val="3333CC"/>
            </a:solidFill>
            <a:ln w="9525">
              <a:noFill/>
              <a:round/>
              <a:headEnd/>
              <a:tailEnd/>
            </a:ln>
          </p:spPr>
          <p:txBody>
            <a:bodyPr wrap="none" anchor="ctr"/>
            <a:lstStyle/>
            <a:p>
              <a:endParaRPr lang="en-US"/>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Commands tokens are separated by </a:t>
            </a:r>
            <a:r>
              <a:rPr lang="en-GB" i="1" dirty="0"/>
              <a:t>white space</a:t>
            </a:r>
          </a:p>
          <a:p>
            <a:endParaRPr lang="en-GB" dirty="0"/>
          </a:p>
          <a:p>
            <a:endParaRPr lang="en-GB" dirty="0"/>
          </a:p>
          <a:p>
            <a:pPr lvl="1">
              <a:buNone/>
            </a:pPr>
            <a:endParaRPr lang="en-GB" dirty="0"/>
          </a:p>
          <a:p>
            <a:pPr>
              <a:spcBef>
                <a:spcPts val="600"/>
              </a:spcBef>
              <a:spcAft>
                <a:spcPts val="600"/>
              </a:spcAft>
            </a:pPr>
            <a:r>
              <a:rPr lang="en-GB" dirty="0"/>
              <a:t>Options modify command behaviour</a:t>
            </a:r>
          </a:p>
          <a:p>
            <a:pPr lvl="1">
              <a:spcBef>
                <a:spcPts val="600"/>
              </a:spcBef>
              <a:spcAft>
                <a:spcPts val="600"/>
              </a:spcAft>
            </a:pPr>
            <a:r>
              <a:rPr lang="en-GB" dirty="0"/>
              <a:t>Single character (</a:t>
            </a:r>
            <a:r>
              <a:rPr lang="en-GB" i="1" dirty="0"/>
              <a:t>short</a:t>
            </a:r>
            <a:r>
              <a:rPr lang="en-GB" dirty="0"/>
              <a:t>) options are most common</a:t>
            </a:r>
          </a:p>
          <a:p>
            <a:pPr lvl="1">
              <a:spcBef>
                <a:spcPts val="600"/>
              </a:spcBef>
              <a:spcAft>
                <a:spcPts val="600"/>
              </a:spcAft>
            </a:pPr>
            <a:r>
              <a:rPr lang="en-GB" dirty="0"/>
              <a:t>Can combine multiple options after one ‘ </a:t>
            </a:r>
            <a:r>
              <a:rPr lang="en-GB" b="1" dirty="0">
                <a:solidFill>
                  <a:srgbClr val="0000C8"/>
                </a:solidFill>
              </a:rPr>
              <a:t>-</a:t>
            </a:r>
            <a:r>
              <a:rPr lang="en-GB" dirty="0"/>
              <a:t> ’</a:t>
            </a:r>
          </a:p>
          <a:p>
            <a:pPr lvl="1">
              <a:spcBef>
                <a:spcPts val="600"/>
              </a:spcBef>
              <a:spcAft>
                <a:spcPts val="600"/>
              </a:spcAft>
            </a:pPr>
            <a:r>
              <a:rPr lang="en-GB" dirty="0"/>
              <a:t>Multi-character (</a:t>
            </a:r>
            <a:r>
              <a:rPr lang="en-GB" i="1" dirty="0"/>
              <a:t>long</a:t>
            </a:r>
            <a:r>
              <a:rPr lang="en-GB" dirty="0"/>
              <a:t>) options are Common with GNU utilities</a:t>
            </a:r>
          </a:p>
          <a:p>
            <a:pPr lvl="2">
              <a:spcBef>
                <a:spcPts val="600"/>
              </a:spcBef>
              <a:spcAft>
                <a:spcPts val="600"/>
              </a:spcAft>
            </a:pPr>
            <a:r>
              <a:rPr lang="en-GB" dirty="0"/>
              <a:t>Preceded by two hyphens, </a:t>
            </a:r>
          </a:p>
          <a:p>
            <a:pPr lvl="2">
              <a:spcBef>
                <a:spcPts val="600"/>
              </a:spcBef>
              <a:spcAft>
                <a:spcPts val="600"/>
              </a:spcAft>
            </a:pPr>
            <a:r>
              <a:rPr lang="en-GB" dirty="0"/>
              <a:t>Option in full word</a:t>
            </a:r>
          </a:p>
          <a:p>
            <a:pPr lvl="1">
              <a:spcBef>
                <a:spcPts val="600"/>
              </a:spcBef>
              <a:spcAft>
                <a:spcPts val="600"/>
              </a:spcAft>
            </a:pPr>
            <a:r>
              <a:rPr lang="en-GB" dirty="0"/>
              <a:t>Options are not ordered, but may themselves have arguments</a:t>
            </a:r>
          </a:p>
        </p:txBody>
      </p:sp>
      <p:sp>
        <p:nvSpPr>
          <p:cNvPr id="3" name="Title 2"/>
          <p:cNvSpPr>
            <a:spLocks noGrp="1"/>
          </p:cNvSpPr>
          <p:nvPr>
            <p:ph type="title"/>
          </p:nvPr>
        </p:nvSpPr>
        <p:spPr/>
        <p:txBody>
          <a:bodyPr/>
          <a:lstStyle/>
          <a:p>
            <a:r>
              <a:rPr lang="en-GB" dirty="0"/>
              <a:t>Anatomy of the command line</a:t>
            </a:r>
          </a:p>
        </p:txBody>
      </p:sp>
      <p:sp>
        <p:nvSpPr>
          <p:cNvPr id="4" name="Rectangle 7"/>
          <p:cNvSpPr>
            <a:spLocks noChangeArrowheads="1"/>
          </p:cNvSpPr>
          <p:nvPr/>
        </p:nvSpPr>
        <p:spPr bwMode="auto">
          <a:xfrm>
            <a:off x="8579007" y="4157488"/>
            <a:ext cx="2936718" cy="439095"/>
          </a:xfrm>
          <a:prstGeom prst="rect">
            <a:avLst/>
          </a:prstGeom>
          <a:solidFill>
            <a:schemeClr val="tx2">
              <a:lumMod val="20000"/>
              <a:lumOff val="80000"/>
            </a:schemeClr>
          </a:solidFill>
          <a:ln w="12700" algn="ctr">
            <a:solidFill>
              <a:srgbClr val="000000"/>
            </a:solidFill>
            <a:miter lim="800000"/>
            <a:headEnd/>
            <a:tailEnd/>
          </a:ln>
          <a:effectLst>
            <a:outerShdw dist="107763" dir="2700000" algn="ctr" rotWithShape="0">
              <a:schemeClr val="bg2"/>
            </a:outerShdw>
          </a:effectLst>
        </p:spPr>
        <p:txBody>
          <a:bodyPr wrap="square" lIns="95250" tIns="91440" rIns="95250" bIns="50800" anchor="ctr">
            <a:spAutoFit/>
          </a:bodyPr>
          <a:lstStyle/>
          <a:p>
            <a:pPr defTabSz="720725">
              <a:lnSpc>
                <a:spcPct val="80000"/>
              </a:lnSpc>
              <a:tabLst>
                <a:tab pos="1431925" algn="l"/>
                <a:tab pos="3489325" algn="l"/>
                <a:tab pos="7050088" algn="r"/>
              </a:tabLst>
              <a:defRPr/>
            </a:pPr>
            <a:r>
              <a:rPr lang="en-GB" sz="2000" dirty="0">
                <a:latin typeface="Courier New" pitchFamily="49" charset="0"/>
              </a:rPr>
              <a:t>$ </a:t>
            </a:r>
            <a:r>
              <a:rPr lang="en-GB" sz="2400" b="1" dirty="0" err="1">
                <a:latin typeface="Courier New" pitchFamily="49" charset="0"/>
              </a:rPr>
              <a:t>ls</a:t>
            </a:r>
            <a:r>
              <a:rPr lang="en-GB" sz="2400" b="1" dirty="0">
                <a:latin typeface="Courier New" pitchFamily="49" charset="0"/>
              </a:rPr>
              <a:t>  -la</a:t>
            </a:r>
          </a:p>
        </p:txBody>
      </p:sp>
      <p:sp>
        <p:nvSpPr>
          <p:cNvPr id="5" name="Rectangle 7"/>
          <p:cNvSpPr>
            <a:spLocks noChangeArrowheads="1"/>
          </p:cNvSpPr>
          <p:nvPr/>
        </p:nvSpPr>
        <p:spPr bwMode="auto">
          <a:xfrm>
            <a:off x="8595940" y="5225113"/>
            <a:ext cx="2900735" cy="439095"/>
          </a:xfrm>
          <a:prstGeom prst="rect">
            <a:avLst/>
          </a:prstGeom>
          <a:solidFill>
            <a:schemeClr val="tx2">
              <a:lumMod val="20000"/>
              <a:lumOff val="80000"/>
            </a:schemeClr>
          </a:solidFill>
          <a:ln w="12700" algn="ctr">
            <a:solidFill>
              <a:srgbClr val="000000"/>
            </a:solidFill>
            <a:miter lim="800000"/>
            <a:headEnd/>
            <a:tailEnd/>
          </a:ln>
          <a:effectLst>
            <a:outerShdw dist="107763" dir="2700000" algn="ctr" rotWithShape="0">
              <a:schemeClr val="bg2"/>
            </a:outerShdw>
          </a:effectLst>
        </p:spPr>
        <p:txBody>
          <a:bodyPr wrap="square" lIns="95250" tIns="91440" rIns="95250" bIns="50800" anchor="ctr">
            <a:spAutoFit/>
          </a:bodyPr>
          <a:lstStyle/>
          <a:p>
            <a:pPr defTabSz="720725">
              <a:lnSpc>
                <a:spcPct val="80000"/>
              </a:lnSpc>
              <a:tabLst>
                <a:tab pos="1431925" algn="l"/>
                <a:tab pos="3489325" algn="l"/>
                <a:tab pos="7050088" algn="r"/>
              </a:tabLst>
              <a:defRPr/>
            </a:pPr>
            <a:r>
              <a:rPr lang="en-GB" sz="2000" dirty="0">
                <a:latin typeface="Courier New" pitchFamily="49" charset="0"/>
              </a:rPr>
              <a:t>$ </a:t>
            </a:r>
            <a:r>
              <a:rPr lang="en-GB" sz="2400" b="1" dirty="0" err="1">
                <a:latin typeface="Courier New" pitchFamily="49" charset="0"/>
              </a:rPr>
              <a:t>ls</a:t>
            </a:r>
            <a:r>
              <a:rPr lang="en-GB" sz="2400" b="1" dirty="0">
                <a:latin typeface="Courier New" pitchFamily="49" charset="0"/>
              </a:rPr>
              <a:t>  --help</a:t>
            </a:r>
          </a:p>
        </p:txBody>
      </p:sp>
      <p:sp>
        <p:nvSpPr>
          <p:cNvPr id="7" name="Rectangle 7"/>
          <p:cNvSpPr>
            <a:spLocks noChangeArrowheads="1"/>
          </p:cNvSpPr>
          <p:nvPr/>
        </p:nvSpPr>
        <p:spPr bwMode="auto">
          <a:xfrm>
            <a:off x="888513" y="1982305"/>
            <a:ext cx="10655788" cy="590931"/>
          </a:xfrm>
          <a:prstGeom prst="rect">
            <a:avLst/>
          </a:prstGeom>
          <a:solidFill>
            <a:schemeClr val="tx2">
              <a:lumMod val="20000"/>
              <a:lumOff val="80000"/>
            </a:schemeClr>
          </a:solidFill>
          <a:ln w="12700" algn="ctr">
            <a:solidFill>
              <a:srgbClr val="000000"/>
            </a:solidFill>
            <a:miter lim="800000"/>
            <a:headEnd/>
            <a:tailEnd/>
          </a:ln>
          <a:effectLst>
            <a:outerShdw dist="107763" dir="2700000" algn="ctr" rotWithShape="0">
              <a:schemeClr val="bg2"/>
            </a:outerShdw>
          </a:effectLst>
        </p:spPr>
        <p:txBody>
          <a:bodyPr wrap="square" lIns="95250" tIns="182880" rIns="95250" bIns="91440">
            <a:spAutoFit/>
          </a:bodyPr>
          <a:lstStyle/>
          <a:p>
            <a:pPr defTabSz="720725">
              <a:lnSpc>
                <a:spcPct val="80000"/>
              </a:lnSpc>
              <a:spcBef>
                <a:spcPts val="600"/>
              </a:spcBef>
              <a:spcAft>
                <a:spcPts val="600"/>
              </a:spcAft>
              <a:tabLst>
                <a:tab pos="1431925" algn="l"/>
                <a:tab pos="3489325" algn="l"/>
                <a:tab pos="7050088" algn="r"/>
              </a:tabLst>
              <a:defRPr/>
            </a:pPr>
            <a:r>
              <a:rPr lang="en-GB" sz="2400" dirty="0">
                <a:latin typeface="Courier New" pitchFamily="49" charset="0"/>
              </a:rPr>
              <a:t>$  </a:t>
            </a:r>
            <a:r>
              <a:rPr lang="en-GB" sz="2400" b="1" dirty="0">
                <a:latin typeface="Courier New" pitchFamily="49" charset="0"/>
              </a:rPr>
              <a:t>ls     -l    --</a:t>
            </a:r>
            <a:r>
              <a:rPr lang="en-GB" sz="2400" b="1" dirty="0" err="1">
                <a:latin typeface="Courier New" pitchFamily="49" charset="0"/>
              </a:rPr>
              <a:t>color</a:t>
            </a:r>
            <a:r>
              <a:rPr lang="en-GB" sz="2400" b="1" dirty="0">
                <a:latin typeface="Courier New" pitchFamily="49" charset="0"/>
              </a:rPr>
              <a:t>    --   /home/bobby  &lt;CR&gt;</a:t>
            </a:r>
            <a:endParaRPr lang="en-GB" sz="2800" b="1" dirty="0">
              <a:latin typeface="Courier New" pitchFamily="49" charset="0"/>
            </a:endParaRPr>
          </a:p>
        </p:txBody>
      </p:sp>
      <p:sp>
        <p:nvSpPr>
          <p:cNvPr id="9" name="Line 13"/>
          <p:cNvSpPr>
            <a:spLocks noChangeShapeType="1"/>
          </p:cNvSpPr>
          <p:nvPr/>
        </p:nvSpPr>
        <p:spPr bwMode="auto">
          <a:xfrm flipV="1">
            <a:off x="733425" y="2409824"/>
            <a:ext cx="266700" cy="828675"/>
          </a:xfrm>
          <a:prstGeom prst="line">
            <a:avLst/>
          </a:prstGeom>
          <a:ln w="2222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txBody>
          <a:bodyPr wrap="square">
            <a:spAutoFit/>
          </a:bodyPr>
          <a:lstStyle/>
          <a:p>
            <a:endParaRPr lang="en-US"/>
          </a:p>
        </p:txBody>
      </p:sp>
      <p:sp>
        <p:nvSpPr>
          <p:cNvPr id="10" name="Line 16"/>
          <p:cNvSpPr>
            <a:spLocks noChangeShapeType="1"/>
          </p:cNvSpPr>
          <p:nvPr/>
        </p:nvSpPr>
        <p:spPr bwMode="auto">
          <a:xfrm flipV="1">
            <a:off x="6143038" y="2404632"/>
            <a:ext cx="0" cy="509587"/>
          </a:xfrm>
          <a:prstGeom prst="line">
            <a:avLst/>
          </a:prstGeom>
          <a:ln w="2222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txBody>
          <a:bodyPr wrap="square">
            <a:spAutoFit/>
          </a:bodyPr>
          <a:lstStyle/>
          <a:p>
            <a:endParaRPr lang="en-US"/>
          </a:p>
        </p:txBody>
      </p:sp>
      <p:sp>
        <p:nvSpPr>
          <p:cNvPr id="11" name="Line 17"/>
          <p:cNvSpPr>
            <a:spLocks noChangeShapeType="1"/>
          </p:cNvSpPr>
          <p:nvPr/>
        </p:nvSpPr>
        <p:spPr bwMode="auto">
          <a:xfrm flipH="1" flipV="1">
            <a:off x="7893060" y="2403399"/>
            <a:ext cx="0" cy="561975"/>
          </a:xfrm>
          <a:prstGeom prst="line">
            <a:avLst/>
          </a:prstGeom>
          <a:ln w="2222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txBody>
          <a:bodyPr wrap="square">
            <a:spAutoFit/>
          </a:bodyPr>
          <a:lstStyle/>
          <a:p>
            <a:endParaRPr lang="en-US"/>
          </a:p>
        </p:txBody>
      </p:sp>
      <p:sp>
        <p:nvSpPr>
          <p:cNvPr id="12" name="Rectangle 12"/>
          <p:cNvSpPr>
            <a:spLocks noChangeArrowheads="1"/>
          </p:cNvSpPr>
          <p:nvPr/>
        </p:nvSpPr>
        <p:spPr bwMode="auto">
          <a:xfrm>
            <a:off x="5174846" y="2698980"/>
            <a:ext cx="1950603" cy="637354"/>
          </a:xfrm>
          <a:prstGeom prst="rect">
            <a:avLst/>
          </a:prstGeom>
          <a:gradFill rotWithShape="1">
            <a:gsLst>
              <a:gs pos="0">
                <a:srgbClr val="FFFFFF"/>
              </a:gs>
              <a:gs pos="100000">
                <a:srgbClr val="EEEFD7"/>
              </a:gs>
            </a:gsLst>
            <a:path path="shape">
              <a:fillToRect l="50000" t="50000" r="50000" b="50000"/>
            </a:path>
          </a:gradFill>
          <a:ln w="9525" algn="ctr">
            <a:solidFill>
              <a:srgbClr val="808080"/>
            </a:solidFill>
            <a:miter lim="800000"/>
            <a:headEnd/>
            <a:tailEnd type="triangle"/>
          </a:ln>
          <a:effectLst/>
        </p:spPr>
        <p:txBody>
          <a:bodyPr wrap="none" anchor="ctr"/>
          <a:lstStyle/>
          <a:p>
            <a:pPr algn="ctr" defTabSz="720725">
              <a:buClr>
                <a:srgbClr val="000066"/>
              </a:buClr>
              <a:buSzPct val="100000"/>
              <a:tabLst>
                <a:tab pos="649288" algn="l"/>
                <a:tab pos="7050088" algn="r"/>
              </a:tabLst>
            </a:pPr>
            <a:r>
              <a:rPr lang="en-GB" sz="1800" dirty="0">
                <a:solidFill>
                  <a:srgbClr val="0000C8"/>
                </a:solidFill>
                <a:latin typeface="Arial" pitchFamily="34" charset="0"/>
                <a:cs typeface="Arial" pitchFamily="34" charset="0"/>
              </a:rPr>
              <a:t>end of </a:t>
            </a:r>
            <a:br>
              <a:rPr lang="en-GB" sz="1800" dirty="0">
                <a:solidFill>
                  <a:srgbClr val="0000C8"/>
                </a:solidFill>
                <a:latin typeface="Arial" pitchFamily="34" charset="0"/>
                <a:cs typeface="Arial" pitchFamily="34" charset="0"/>
              </a:rPr>
            </a:br>
            <a:r>
              <a:rPr lang="en-GB" sz="1800" dirty="0">
                <a:solidFill>
                  <a:srgbClr val="0000C8"/>
                </a:solidFill>
                <a:latin typeface="Arial" pitchFamily="34" charset="0"/>
                <a:cs typeface="Arial" pitchFamily="34" charset="0"/>
              </a:rPr>
              <a:t>options marker</a:t>
            </a:r>
          </a:p>
        </p:txBody>
      </p:sp>
      <p:sp>
        <p:nvSpPr>
          <p:cNvPr id="13" name="Rectangle 10"/>
          <p:cNvSpPr>
            <a:spLocks noChangeArrowheads="1"/>
          </p:cNvSpPr>
          <p:nvPr/>
        </p:nvSpPr>
        <p:spPr bwMode="auto">
          <a:xfrm>
            <a:off x="7253799" y="2826316"/>
            <a:ext cx="1287122" cy="360355"/>
          </a:xfrm>
          <a:prstGeom prst="rect">
            <a:avLst/>
          </a:prstGeom>
          <a:gradFill rotWithShape="1">
            <a:gsLst>
              <a:gs pos="0">
                <a:srgbClr val="FFFFFF"/>
              </a:gs>
              <a:gs pos="100000">
                <a:srgbClr val="EEEFD7"/>
              </a:gs>
            </a:gsLst>
            <a:path path="shape">
              <a:fillToRect l="50000" t="50000" r="50000" b="50000"/>
            </a:path>
          </a:gradFill>
          <a:ln w="9525" algn="ctr">
            <a:solidFill>
              <a:srgbClr val="808080"/>
            </a:solidFill>
            <a:miter lim="800000"/>
            <a:headEnd/>
            <a:tailEnd type="triangle"/>
          </a:ln>
          <a:effectLst/>
        </p:spPr>
        <p:txBody>
          <a:bodyPr wrap="none" anchor="ctr"/>
          <a:lstStyle/>
          <a:p>
            <a:pPr algn="ctr" defTabSz="720725">
              <a:buClr>
                <a:srgbClr val="000066"/>
              </a:buClr>
              <a:buSzPct val="100000"/>
              <a:tabLst>
                <a:tab pos="649288" algn="l"/>
                <a:tab pos="7050088" algn="r"/>
              </a:tabLst>
            </a:pPr>
            <a:r>
              <a:rPr lang="en-GB" sz="1800" dirty="0">
                <a:solidFill>
                  <a:srgbClr val="0000C8"/>
                </a:solidFill>
                <a:latin typeface="Arial" pitchFamily="34" charset="0"/>
                <a:cs typeface="Arial" pitchFamily="34" charset="0"/>
              </a:rPr>
              <a:t>object(s)</a:t>
            </a:r>
          </a:p>
        </p:txBody>
      </p:sp>
      <p:sp>
        <p:nvSpPr>
          <p:cNvPr id="14" name="Line 16"/>
          <p:cNvSpPr>
            <a:spLocks noChangeShapeType="1"/>
          </p:cNvSpPr>
          <p:nvPr/>
        </p:nvSpPr>
        <p:spPr bwMode="auto">
          <a:xfrm flipV="1">
            <a:off x="4493579" y="2402284"/>
            <a:ext cx="0" cy="509587"/>
          </a:xfrm>
          <a:prstGeom prst="line">
            <a:avLst/>
          </a:prstGeom>
          <a:ln w="2222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txBody>
          <a:bodyPr wrap="square">
            <a:spAutoFit/>
          </a:bodyPr>
          <a:lstStyle/>
          <a:p>
            <a:endParaRPr lang="en-US"/>
          </a:p>
        </p:txBody>
      </p:sp>
      <p:sp>
        <p:nvSpPr>
          <p:cNvPr id="15" name="Line 16"/>
          <p:cNvSpPr>
            <a:spLocks noChangeShapeType="1"/>
          </p:cNvSpPr>
          <p:nvPr/>
        </p:nvSpPr>
        <p:spPr bwMode="auto">
          <a:xfrm flipV="1">
            <a:off x="3032926" y="2399936"/>
            <a:ext cx="0" cy="509587"/>
          </a:xfrm>
          <a:prstGeom prst="line">
            <a:avLst/>
          </a:prstGeom>
          <a:ln w="2222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txBody>
          <a:bodyPr wrap="square">
            <a:spAutoFit/>
          </a:bodyPr>
          <a:lstStyle/>
          <a:p>
            <a:endParaRPr lang="en-US"/>
          </a:p>
        </p:txBody>
      </p:sp>
      <p:sp>
        <p:nvSpPr>
          <p:cNvPr id="16" name="Line 16"/>
          <p:cNvSpPr>
            <a:spLocks noChangeShapeType="1"/>
          </p:cNvSpPr>
          <p:nvPr/>
        </p:nvSpPr>
        <p:spPr bwMode="auto">
          <a:xfrm flipV="1">
            <a:off x="1690810" y="2397588"/>
            <a:ext cx="0" cy="509587"/>
          </a:xfrm>
          <a:prstGeom prst="line">
            <a:avLst/>
          </a:prstGeom>
          <a:ln w="2222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txBody>
          <a:bodyPr wrap="square">
            <a:spAutoFit/>
          </a:bodyPr>
          <a:lstStyle/>
          <a:p>
            <a:endParaRPr lang="en-US"/>
          </a:p>
        </p:txBody>
      </p:sp>
      <p:sp>
        <p:nvSpPr>
          <p:cNvPr id="17" name="Rectangle 9"/>
          <p:cNvSpPr>
            <a:spLocks noChangeArrowheads="1"/>
          </p:cNvSpPr>
          <p:nvPr/>
        </p:nvSpPr>
        <p:spPr bwMode="auto">
          <a:xfrm>
            <a:off x="3830353" y="2692504"/>
            <a:ext cx="1252415" cy="637354"/>
          </a:xfrm>
          <a:prstGeom prst="rect">
            <a:avLst/>
          </a:prstGeom>
          <a:gradFill rotWithShape="1">
            <a:gsLst>
              <a:gs pos="0">
                <a:srgbClr val="FFFFFF"/>
              </a:gs>
              <a:gs pos="100000">
                <a:srgbClr val="EEEFD7"/>
              </a:gs>
            </a:gsLst>
            <a:path path="shape">
              <a:fillToRect l="50000" t="50000" r="50000" b="50000"/>
            </a:path>
          </a:gradFill>
          <a:ln w="9525" algn="ctr">
            <a:solidFill>
              <a:srgbClr val="808080"/>
            </a:solidFill>
            <a:miter lim="800000"/>
            <a:headEnd/>
            <a:tailEnd type="triangle"/>
          </a:ln>
          <a:effectLst/>
        </p:spPr>
        <p:txBody>
          <a:bodyPr wrap="none" anchor="ctr"/>
          <a:lstStyle/>
          <a:p>
            <a:pPr algn="ctr" defTabSz="720725">
              <a:buClr>
                <a:srgbClr val="000066"/>
              </a:buClr>
              <a:buSzPct val="100000"/>
              <a:tabLst>
                <a:tab pos="649288" algn="l"/>
                <a:tab pos="7050088" algn="r"/>
              </a:tabLst>
            </a:pPr>
            <a:r>
              <a:rPr lang="en-GB" sz="1800" dirty="0">
                <a:solidFill>
                  <a:srgbClr val="0000C8"/>
                </a:solidFill>
                <a:latin typeface="Arial" pitchFamily="34" charset="0"/>
                <a:cs typeface="Arial" pitchFamily="34" charset="0"/>
              </a:rPr>
              <a:t>‘long’ </a:t>
            </a:r>
            <a:br>
              <a:rPr lang="en-GB" sz="1800" dirty="0">
                <a:solidFill>
                  <a:srgbClr val="0000C8"/>
                </a:solidFill>
                <a:latin typeface="Arial" pitchFamily="34" charset="0"/>
                <a:cs typeface="Arial" pitchFamily="34" charset="0"/>
              </a:rPr>
            </a:br>
            <a:r>
              <a:rPr lang="en-GB" sz="1800" dirty="0">
                <a:solidFill>
                  <a:srgbClr val="0000C8"/>
                </a:solidFill>
                <a:latin typeface="Arial" pitchFamily="34" charset="0"/>
                <a:cs typeface="Arial" pitchFamily="34" charset="0"/>
              </a:rPr>
              <a:t>options</a:t>
            </a:r>
          </a:p>
        </p:txBody>
      </p:sp>
      <p:sp>
        <p:nvSpPr>
          <p:cNvPr id="18" name="Rectangle 9"/>
          <p:cNvSpPr>
            <a:spLocks noChangeArrowheads="1"/>
          </p:cNvSpPr>
          <p:nvPr/>
        </p:nvSpPr>
        <p:spPr bwMode="auto">
          <a:xfrm>
            <a:off x="2496681" y="2694852"/>
            <a:ext cx="1252415" cy="637354"/>
          </a:xfrm>
          <a:prstGeom prst="rect">
            <a:avLst/>
          </a:prstGeom>
          <a:gradFill rotWithShape="1">
            <a:gsLst>
              <a:gs pos="0">
                <a:srgbClr val="FFFFFF"/>
              </a:gs>
              <a:gs pos="100000">
                <a:srgbClr val="EEEFD7"/>
              </a:gs>
            </a:gsLst>
            <a:path path="shape">
              <a:fillToRect l="50000" t="50000" r="50000" b="50000"/>
            </a:path>
          </a:gradFill>
          <a:ln w="9525" algn="ctr">
            <a:solidFill>
              <a:srgbClr val="808080"/>
            </a:solidFill>
            <a:miter lim="800000"/>
            <a:headEnd/>
            <a:tailEnd type="triangle"/>
          </a:ln>
          <a:effectLst/>
        </p:spPr>
        <p:txBody>
          <a:bodyPr wrap="none" anchor="ctr"/>
          <a:lstStyle/>
          <a:p>
            <a:pPr algn="ctr" defTabSz="720725">
              <a:buClr>
                <a:srgbClr val="000066"/>
              </a:buClr>
              <a:buSzPct val="100000"/>
              <a:tabLst>
                <a:tab pos="649288" algn="l"/>
                <a:tab pos="7050088" algn="r"/>
              </a:tabLst>
            </a:pPr>
            <a:r>
              <a:rPr lang="en-GB" sz="1800" dirty="0">
                <a:solidFill>
                  <a:srgbClr val="0000C8"/>
                </a:solidFill>
                <a:latin typeface="Arial" pitchFamily="34" charset="0"/>
                <a:cs typeface="Arial" pitchFamily="34" charset="0"/>
              </a:rPr>
              <a:t>‘short’ </a:t>
            </a:r>
            <a:br>
              <a:rPr lang="en-GB" sz="1800" dirty="0">
                <a:solidFill>
                  <a:srgbClr val="0000C8"/>
                </a:solidFill>
                <a:latin typeface="Arial" pitchFamily="34" charset="0"/>
                <a:cs typeface="Arial" pitchFamily="34" charset="0"/>
              </a:rPr>
            </a:br>
            <a:r>
              <a:rPr lang="en-GB" sz="1800" dirty="0">
                <a:solidFill>
                  <a:srgbClr val="0000C8"/>
                </a:solidFill>
                <a:latin typeface="Arial" pitchFamily="34" charset="0"/>
                <a:cs typeface="Arial" pitchFamily="34" charset="0"/>
              </a:rPr>
              <a:t>options</a:t>
            </a:r>
          </a:p>
        </p:txBody>
      </p:sp>
      <p:sp>
        <p:nvSpPr>
          <p:cNvPr id="19" name="Line 16"/>
          <p:cNvSpPr>
            <a:spLocks noChangeShapeType="1"/>
          </p:cNvSpPr>
          <p:nvPr/>
        </p:nvSpPr>
        <p:spPr bwMode="auto">
          <a:xfrm flipV="1">
            <a:off x="9597322" y="2402288"/>
            <a:ext cx="0" cy="509587"/>
          </a:xfrm>
          <a:prstGeom prst="line">
            <a:avLst/>
          </a:prstGeom>
          <a:ln w="2222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txBody>
          <a:bodyPr wrap="square">
            <a:spAutoFit/>
          </a:bodyPr>
          <a:lstStyle/>
          <a:p>
            <a:endParaRPr lang="en-US"/>
          </a:p>
        </p:txBody>
      </p:sp>
      <p:sp>
        <p:nvSpPr>
          <p:cNvPr id="20" name="Rectangle 12"/>
          <p:cNvSpPr>
            <a:spLocks noChangeArrowheads="1"/>
          </p:cNvSpPr>
          <p:nvPr/>
        </p:nvSpPr>
        <p:spPr bwMode="auto">
          <a:xfrm>
            <a:off x="8854218" y="2696636"/>
            <a:ext cx="1462926" cy="637354"/>
          </a:xfrm>
          <a:prstGeom prst="rect">
            <a:avLst/>
          </a:prstGeom>
          <a:gradFill rotWithShape="1">
            <a:gsLst>
              <a:gs pos="0">
                <a:srgbClr val="FFFFFF"/>
              </a:gs>
              <a:gs pos="100000">
                <a:srgbClr val="EEEFD7"/>
              </a:gs>
            </a:gsLst>
            <a:path path="shape">
              <a:fillToRect l="50000" t="50000" r="50000" b="50000"/>
            </a:path>
          </a:gradFill>
          <a:ln w="9525" algn="ctr">
            <a:solidFill>
              <a:srgbClr val="808080"/>
            </a:solidFill>
            <a:miter lim="800000"/>
            <a:headEnd/>
            <a:tailEnd type="triangle"/>
          </a:ln>
          <a:effectLst/>
        </p:spPr>
        <p:txBody>
          <a:bodyPr wrap="none" anchor="ctr"/>
          <a:lstStyle/>
          <a:p>
            <a:pPr algn="ctr" defTabSz="720725">
              <a:buClr>
                <a:srgbClr val="000066"/>
              </a:buClr>
              <a:buSzPct val="100000"/>
              <a:tabLst>
                <a:tab pos="649288" algn="l"/>
                <a:tab pos="7050088" algn="r"/>
              </a:tabLst>
            </a:pPr>
            <a:r>
              <a:rPr lang="en-GB" sz="1800" dirty="0">
                <a:solidFill>
                  <a:srgbClr val="0000C8"/>
                </a:solidFill>
                <a:latin typeface="Arial" pitchFamily="34" charset="0"/>
                <a:cs typeface="Arial" pitchFamily="34" charset="0"/>
              </a:rPr>
              <a:t>end of </a:t>
            </a:r>
            <a:br>
              <a:rPr lang="en-GB" sz="1800" dirty="0">
                <a:solidFill>
                  <a:srgbClr val="0000C8"/>
                </a:solidFill>
                <a:latin typeface="Arial" pitchFamily="34" charset="0"/>
                <a:cs typeface="Arial" pitchFamily="34" charset="0"/>
              </a:rPr>
            </a:br>
            <a:r>
              <a:rPr lang="en-GB" sz="1800" dirty="0">
                <a:solidFill>
                  <a:srgbClr val="0000C8"/>
                </a:solidFill>
                <a:latin typeface="Arial" pitchFamily="34" charset="0"/>
                <a:cs typeface="Arial" pitchFamily="34" charset="0"/>
              </a:rPr>
              <a:t>command</a:t>
            </a:r>
          </a:p>
        </p:txBody>
      </p:sp>
      <p:sp>
        <p:nvSpPr>
          <p:cNvPr id="8" name="Rectangle 8"/>
          <p:cNvSpPr>
            <a:spLocks noChangeArrowheads="1"/>
          </p:cNvSpPr>
          <p:nvPr/>
        </p:nvSpPr>
        <p:spPr bwMode="auto">
          <a:xfrm>
            <a:off x="1095375" y="2708612"/>
            <a:ext cx="1285875" cy="291764"/>
          </a:xfrm>
          <a:prstGeom prst="rect">
            <a:avLst/>
          </a:prstGeom>
          <a:gradFill rotWithShape="1">
            <a:gsLst>
              <a:gs pos="0">
                <a:srgbClr val="FFFFFF"/>
              </a:gs>
              <a:gs pos="100000">
                <a:srgbClr val="EEEFD7"/>
              </a:gs>
            </a:gsLst>
            <a:path path="shape">
              <a:fillToRect l="50000" t="50000" r="50000" b="50000"/>
            </a:path>
          </a:gradFill>
          <a:ln w="9525" algn="ctr">
            <a:solidFill>
              <a:srgbClr val="808080"/>
            </a:solidFill>
            <a:miter lim="800000"/>
            <a:headEnd/>
            <a:tailEnd type="triangle"/>
          </a:ln>
          <a:effectLst/>
        </p:spPr>
        <p:txBody>
          <a:bodyPr wrap="none" anchor="ctr"/>
          <a:lstStyle/>
          <a:p>
            <a:pPr algn="ctr" defTabSz="720725">
              <a:buClr>
                <a:srgbClr val="000066"/>
              </a:buClr>
              <a:buSzPct val="100000"/>
              <a:tabLst>
                <a:tab pos="649288" algn="l"/>
                <a:tab pos="7050088" algn="r"/>
              </a:tabLst>
            </a:pPr>
            <a:r>
              <a:rPr lang="en-GB" sz="1800" dirty="0">
                <a:solidFill>
                  <a:srgbClr val="0000C8"/>
                </a:solidFill>
                <a:latin typeface="Arial" pitchFamily="34" charset="0"/>
                <a:cs typeface="Arial" pitchFamily="34" charset="0"/>
              </a:rPr>
              <a:t>command</a:t>
            </a:r>
          </a:p>
        </p:txBody>
      </p:sp>
      <p:sp>
        <p:nvSpPr>
          <p:cNvPr id="6" name="Rectangle 6"/>
          <p:cNvSpPr>
            <a:spLocks noChangeArrowheads="1"/>
          </p:cNvSpPr>
          <p:nvPr/>
        </p:nvSpPr>
        <p:spPr bwMode="auto">
          <a:xfrm>
            <a:off x="542925" y="3042437"/>
            <a:ext cx="1842468" cy="310364"/>
          </a:xfrm>
          <a:prstGeom prst="rect">
            <a:avLst/>
          </a:prstGeom>
          <a:gradFill rotWithShape="1">
            <a:gsLst>
              <a:gs pos="0">
                <a:srgbClr val="FFFFFF"/>
              </a:gs>
              <a:gs pos="100000">
                <a:srgbClr val="EEEFD7"/>
              </a:gs>
            </a:gsLst>
            <a:path path="shape">
              <a:fillToRect l="50000" t="50000" r="50000" b="50000"/>
            </a:path>
          </a:gradFill>
          <a:ln w="9525" algn="ctr">
            <a:solidFill>
              <a:srgbClr val="808080"/>
            </a:solidFill>
            <a:miter lim="800000"/>
            <a:headEnd/>
            <a:tailEnd type="triangle"/>
          </a:ln>
          <a:effectLst/>
        </p:spPr>
        <p:txBody>
          <a:bodyPr wrap="none" anchor="ctr"/>
          <a:lstStyle/>
          <a:p>
            <a:pPr algn="ctr" defTabSz="720725">
              <a:buClr>
                <a:srgbClr val="000066"/>
              </a:buClr>
              <a:buSzPct val="100000"/>
              <a:tabLst>
                <a:tab pos="649288" algn="l"/>
                <a:tab pos="7050088" algn="r"/>
              </a:tabLst>
            </a:pPr>
            <a:r>
              <a:rPr lang="en-GB" sz="1800" dirty="0">
                <a:solidFill>
                  <a:srgbClr val="0000C8"/>
                </a:solidFill>
                <a:latin typeface="Arial" pitchFamily="34" charset="0"/>
                <a:cs typeface="Arial" pitchFamily="34" charset="0"/>
              </a:rPr>
              <a:t>shell prompt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UNIX is case sensitive (and so is Linux!)</a:t>
            </a:r>
          </a:p>
          <a:p>
            <a:r>
              <a:rPr lang="en-GB" dirty="0"/>
              <a:t>Commands and arguments are separated by whitespace</a:t>
            </a:r>
          </a:p>
          <a:p>
            <a:pPr lvl="1"/>
            <a:r>
              <a:rPr lang="en-GB" i="1" dirty="0"/>
              <a:t>Whitespace</a:t>
            </a:r>
            <a:r>
              <a:rPr lang="en-GB" dirty="0"/>
              <a:t> characters are </a:t>
            </a:r>
            <a:r>
              <a:rPr lang="en-GB" i="1" dirty="0"/>
              <a:t>tabs</a:t>
            </a:r>
            <a:r>
              <a:rPr lang="en-GB" dirty="0"/>
              <a:t> or </a:t>
            </a:r>
            <a:r>
              <a:rPr lang="en-GB" i="1" dirty="0"/>
              <a:t>spaces</a:t>
            </a:r>
          </a:p>
          <a:p>
            <a:r>
              <a:rPr lang="en-GB" dirty="0"/>
              <a:t>Command lines are terminated with &lt;</a:t>
            </a:r>
            <a:r>
              <a:rPr lang="en-GB" b="1" dirty="0">
                <a:solidFill>
                  <a:srgbClr val="0000C8"/>
                </a:solidFill>
              </a:rPr>
              <a:t>CR</a:t>
            </a:r>
            <a:r>
              <a:rPr lang="en-GB" dirty="0"/>
              <a:t>&gt;</a:t>
            </a:r>
          </a:p>
          <a:p>
            <a:pPr lvl="1"/>
            <a:r>
              <a:rPr lang="en-GB" dirty="0"/>
              <a:t>The shell will react by interpreting the command</a:t>
            </a:r>
          </a:p>
          <a:p>
            <a:endParaRPr lang="en-GB" dirty="0"/>
          </a:p>
        </p:txBody>
      </p:sp>
      <p:sp>
        <p:nvSpPr>
          <p:cNvPr id="3" name="Title 2"/>
          <p:cNvSpPr>
            <a:spLocks noGrp="1"/>
          </p:cNvSpPr>
          <p:nvPr>
            <p:ph type="title"/>
          </p:nvPr>
        </p:nvSpPr>
        <p:spPr/>
        <p:txBody>
          <a:bodyPr/>
          <a:lstStyle/>
          <a:p>
            <a:r>
              <a:rPr lang="en-GB" dirty="0"/>
              <a:t>Entering commands</a:t>
            </a:r>
          </a:p>
        </p:txBody>
      </p:sp>
      <p:sp>
        <p:nvSpPr>
          <p:cNvPr id="5" name="Rectangle 4"/>
          <p:cNvSpPr>
            <a:spLocks noChangeArrowheads="1"/>
          </p:cNvSpPr>
          <p:nvPr/>
        </p:nvSpPr>
        <p:spPr bwMode="auto">
          <a:xfrm>
            <a:off x="1562085" y="4102850"/>
            <a:ext cx="5058699" cy="2121606"/>
          </a:xfrm>
          <a:prstGeom prst="rect">
            <a:avLst/>
          </a:prstGeom>
          <a:solidFill>
            <a:schemeClr val="tx2">
              <a:lumMod val="20000"/>
              <a:lumOff val="80000"/>
            </a:schemeClr>
          </a:solidFill>
          <a:ln w="12700" algn="ctr">
            <a:solidFill>
              <a:srgbClr val="000000"/>
            </a:solidFill>
            <a:miter lim="800000"/>
            <a:headEnd/>
            <a:tailEnd/>
          </a:ln>
          <a:effectLst>
            <a:outerShdw dist="107763" dir="2700000" algn="ctr" rotWithShape="0">
              <a:schemeClr val="bg2"/>
            </a:outerShdw>
          </a:effectLst>
        </p:spPr>
        <p:txBody>
          <a:bodyPr wrap="square" lIns="95250" tIns="50800" rIns="95250" bIns="50800">
            <a:spAutoFit/>
          </a:bodyPr>
          <a:lstStyle/>
          <a:p>
            <a:pPr marL="309563" indent="-309563" defTabSz="720725">
              <a:lnSpc>
                <a:spcPct val="80000"/>
              </a:lnSpc>
              <a:buClr>
                <a:srgbClr val="000066"/>
              </a:buClr>
              <a:buSzPct val="100000"/>
              <a:buFont typeface="Courier New" pitchFamily="49" charset="0"/>
              <a:buNone/>
              <a:tabLst>
                <a:tab pos="1431925" algn="l"/>
                <a:tab pos="3489325" algn="l"/>
                <a:tab pos="7050088" algn="r"/>
              </a:tabLst>
              <a:defRPr/>
            </a:pPr>
            <a:r>
              <a:rPr lang="en-GB" sz="2000" dirty="0">
                <a:latin typeface="Courier New" pitchFamily="49" charset="0"/>
              </a:rPr>
              <a:t>$ </a:t>
            </a:r>
            <a:r>
              <a:rPr lang="en-GB" sz="2400" b="1" dirty="0">
                <a:latin typeface="Courier New" pitchFamily="49" charset="0"/>
              </a:rPr>
              <a:t>cal</a:t>
            </a:r>
            <a:r>
              <a:rPr lang="en-GB" sz="2000" dirty="0">
                <a:latin typeface="Courier New" pitchFamily="49" charset="0"/>
              </a:rPr>
              <a:t> </a:t>
            </a:r>
          </a:p>
          <a:p>
            <a:pPr marL="309563" indent="-309563" defTabSz="720725">
              <a:lnSpc>
                <a:spcPct val="80000"/>
              </a:lnSpc>
              <a:buClr>
                <a:srgbClr val="000066"/>
              </a:buClr>
              <a:buSzPct val="100000"/>
              <a:buFont typeface="Courier New" pitchFamily="49" charset="0"/>
              <a:buNone/>
              <a:tabLst>
                <a:tab pos="1431925" algn="l"/>
                <a:tab pos="3489325" algn="l"/>
                <a:tab pos="7050088" algn="r"/>
              </a:tabLst>
              <a:defRPr/>
            </a:pPr>
            <a:r>
              <a:rPr lang="en-GB" sz="2000" dirty="0">
                <a:latin typeface="Courier New" pitchFamily="49" charset="0"/>
              </a:rPr>
              <a:t> September 2017     </a:t>
            </a:r>
          </a:p>
          <a:p>
            <a:pPr marL="309563" indent="-309563" defTabSz="720725">
              <a:lnSpc>
                <a:spcPct val="80000"/>
              </a:lnSpc>
              <a:buClr>
                <a:srgbClr val="000066"/>
              </a:buClr>
              <a:buSzPct val="100000"/>
              <a:buFont typeface="Courier New" pitchFamily="49" charset="0"/>
              <a:buNone/>
              <a:tabLst>
                <a:tab pos="1431925" algn="l"/>
                <a:tab pos="3489325" algn="l"/>
                <a:tab pos="7050088" algn="r"/>
              </a:tabLst>
              <a:defRPr/>
            </a:pPr>
            <a:r>
              <a:rPr lang="en-GB" sz="2000" dirty="0">
                <a:latin typeface="Courier New" pitchFamily="49" charset="0"/>
              </a:rPr>
              <a:t>Su Mo </a:t>
            </a:r>
            <a:r>
              <a:rPr lang="en-GB" sz="2000" dirty="0" err="1">
                <a:latin typeface="Courier New" pitchFamily="49" charset="0"/>
              </a:rPr>
              <a:t>Tu</a:t>
            </a:r>
            <a:r>
              <a:rPr lang="en-GB" sz="2000" dirty="0">
                <a:latin typeface="Courier New" pitchFamily="49" charset="0"/>
              </a:rPr>
              <a:t> We </a:t>
            </a:r>
            <a:r>
              <a:rPr lang="en-GB" sz="2000" dirty="0" err="1">
                <a:latin typeface="Courier New" pitchFamily="49" charset="0"/>
              </a:rPr>
              <a:t>Th</a:t>
            </a:r>
            <a:r>
              <a:rPr lang="en-GB" sz="2000" dirty="0">
                <a:latin typeface="Courier New" pitchFamily="49" charset="0"/>
              </a:rPr>
              <a:t> Fr Sa  </a:t>
            </a:r>
          </a:p>
          <a:p>
            <a:pPr marL="309563" indent="-309563" defTabSz="720725">
              <a:lnSpc>
                <a:spcPct val="80000"/>
              </a:lnSpc>
              <a:buClr>
                <a:srgbClr val="000066"/>
              </a:buClr>
              <a:buSzPct val="100000"/>
              <a:buFont typeface="Courier New" pitchFamily="49" charset="0"/>
              <a:buNone/>
              <a:tabLst>
                <a:tab pos="1431925" algn="l"/>
                <a:tab pos="3489325" algn="l"/>
                <a:tab pos="7050088" algn="r"/>
              </a:tabLst>
              <a:defRPr/>
            </a:pPr>
            <a:r>
              <a:rPr lang="en-GB" sz="2000" dirty="0">
                <a:latin typeface="Courier New" pitchFamily="49" charset="0"/>
              </a:rPr>
              <a:t>                1  2  </a:t>
            </a:r>
          </a:p>
          <a:p>
            <a:pPr marL="309563" indent="-309563" defTabSz="720725">
              <a:lnSpc>
                <a:spcPct val="80000"/>
              </a:lnSpc>
              <a:buClr>
                <a:srgbClr val="000066"/>
              </a:buClr>
              <a:buSzPct val="100000"/>
              <a:buFont typeface="Courier New" pitchFamily="49" charset="0"/>
              <a:buNone/>
              <a:tabLst>
                <a:tab pos="1431925" algn="l"/>
                <a:tab pos="3489325" algn="l"/>
                <a:tab pos="7050088" algn="r"/>
              </a:tabLst>
              <a:defRPr/>
            </a:pPr>
            <a:r>
              <a:rPr lang="en-GB" sz="2000" dirty="0">
                <a:latin typeface="Courier New" pitchFamily="49" charset="0"/>
              </a:rPr>
              <a:t> 3  4  5  6  7  8  9  </a:t>
            </a:r>
          </a:p>
          <a:p>
            <a:pPr marL="309563" indent="-309563" defTabSz="720725">
              <a:lnSpc>
                <a:spcPct val="80000"/>
              </a:lnSpc>
              <a:buClr>
                <a:srgbClr val="000066"/>
              </a:buClr>
              <a:buSzPct val="100000"/>
              <a:buFont typeface="Courier New" pitchFamily="49" charset="0"/>
              <a:buNone/>
              <a:tabLst>
                <a:tab pos="1431925" algn="l"/>
                <a:tab pos="3489325" algn="l"/>
                <a:tab pos="7050088" algn="r"/>
              </a:tabLst>
              <a:defRPr/>
            </a:pPr>
            <a:r>
              <a:rPr lang="en-GB" sz="2000" dirty="0">
                <a:latin typeface="Courier New" pitchFamily="49" charset="0"/>
              </a:rPr>
              <a:t>10 11 12 13 14 15 16  </a:t>
            </a:r>
          </a:p>
          <a:p>
            <a:pPr marL="309563" indent="-309563" defTabSz="720725">
              <a:lnSpc>
                <a:spcPct val="80000"/>
              </a:lnSpc>
              <a:buClr>
                <a:srgbClr val="000066"/>
              </a:buClr>
              <a:buSzPct val="100000"/>
              <a:buFont typeface="Courier New" pitchFamily="49" charset="0"/>
              <a:buNone/>
              <a:tabLst>
                <a:tab pos="1431925" algn="l"/>
                <a:tab pos="3489325" algn="l"/>
                <a:tab pos="7050088" algn="r"/>
              </a:tabLst>
              <a:defRPr/>
            </a:pPr>
            <a:r>
              <a:rPr lang="en-GB" sz="2000" dirty="0">
                <a:latin typeface="Courier New" pitchFamily="49" charset="0"/>
              </a:rPr>
              <a:t>17 18 19 20 21 22 23  </a:t>
            </a:r>
          </a:p>
          <a:p>
            <a:pPr marL="309563" indent="-309563" defTabSz="720725">
              <a:lnSpc>
                <a:spcPct val="80000"/>
              </a:lnSpc>
              <a:buClr>
                <a:srgbClr val="000066"/>
              </a:buClr>
              <a:buSzPct val="100000"/>
              <a:buFont typeface="Courier New" pitchFamily="49" charset="0"/>
              <a:buNone/>
              <a:tabLst>
                <a:tab pos="1431925" algn="l"/>
                <a:tab pos="3489325" algn="l"/>
                <a:tab pos="7050088" algn="r"/>
              </a:tabLst>
              <a:defRPr/>
            </a:pPr>
            <a:r>
              <a:rPr lang="en-GB" sz="2000" dirty="0">
                <a:latin typeface="Courier New" pitchFamily="49" charset="0"/>
              </a:rPr>
              <a:t>24 25 26 27 28 29 30</a:t>
            </a:r>
          </a:p>
        </p:txBody>
      </p:sp>
      <p:sp>
        <p:nvSpPr>
          <p:cNvPr id="6" name="Rectangle 5"/>
          <p:cNvSpPr>
            <a:spLocks noChangeArrowheads="1"/>
          </p:cNvSpPr>
          <p:nvPr/>
        </p:nvSpPr>
        <p:spPr bwMode="auto">
          <a:xfrm>
            <a:off x="5432234" y="4343049"/>
            <a:ext cx="5493850" cy="2014911"/>
          </a:xfrm>
          <a:prstGeom prst="rect">
            <a:avLst/>
          </a:prstGeom>
          <a:solidFill>
            <a:schemeClr val="tx2">
              <a:lumMod val="20000"/>
              <a:lumOff val="80000"/>
            </a:schemeClr>
          </a:solidFill>
          <a:ln w="12700" algn="ctr">
            <a:solidFill>
              <a:srgbClr val="000000"/>
            </a:solidFill>
            <a:miter lim="800000"/>
            <a:headEnd/>
            <a:tailEnd/>
          </a:ln>
          <a:effectLst>
            <a:outerShdw dist="107763" dir="2700000" algn="ctr" rotWithShape="0">
              <a:schemeClr val="bg2"/>
            </a:outerShdw>
          </a:effectLst>
        </p:spPr>
        <p:txBody>
          <a:bodyPr wrap="square" lIns="95250" tIns="91440" rIns="95250" bIns="50800">
            <a:spAutoFit/>
          </a:bodyPr>
          <a:lstStyle/>
          <a:p>
            <a:pPr marL="309563" indent="-309563" defTabSz="720725">
              <a:lnSpc>
                <a:spcPct val="80000"/>
              </a:lnSpc>
              <a:buClr>
                <a:srgbClr val="000066"/>
              </a:buClr>
              <a:buSzPct val="100000"/>
              <a:buFont typeface="Courier New" pitchFamily="49" charset="0"/>
              <a:buNone/>
              <a:tabLst>
                <a:tab pos="1431925" algn="l"/>
                <a:tab pos="3489325" algn="l"/>
                <a:tab pos="7050088" algn="r"/>
              </a:tabLst>
              <a:defRPr/>
            </a:pPr>
            <a:r>
              <a:rPr lang="en-GB" sz="2000" dirty="0">
                <a:latin typeface="Courier New" pitchFamily="49" charset="0"/>
              </a:rPr>
              <a:t>$ </a:t>
            </a:r>
            <a:r>
              <a:rPr lang="en-GB" sz="2400" b="1" dirty="0">
                <a:latin typeface="Courier New" pitchFamily="49" charset="0"/>
              </a:rPr>
              <a:t>cal 1 1970</a:t>
            </a:r>
          </a:p>
          <a:p>
            <a:pPr marL="309563" indent="-309563" defTabSz="720725">
              <a:lnSpc>
                <a:spcPct val="80000"/>
              </a:lnSpc>
              <a:buClr>
                <a:srgbClr val="000066"/>
              </a:buClr>
              <a:buSzPct val="100000"/>
              <a:buFont typeface="Courier New" pitchFamily="49" charset="0"/>
              <a:buNone/>
              <a:tabLst>
                <a:tab pos="1431925" algn="l"/>
                <a:tab pos="3489325" algn="l"/>
                <a:tab pos="7050088" algn="r"/>
              </a:tabLst>
              <a:defRPr/>
            </a:pPr>
            <a:r>
              <a:rPr lang="en-GB" sz="2000" dirty="0">
                <a:latin typeface="Courier New" pitchFamily="49" charset="0"/>
              </a:rPr>
              <a:t>     </a:t>
            </a:r>
            <a:r>
              <a:rPr lang="en-GB" sz="2400" dirty="0">
                <a:latin typeface="Courier New" pitchFamily="49" charset="0"/>
              </a:rPr>
              <a:t>January 1970</a:t>
            </a:r>
          </a:p>
          <a:p>
            <a:pPr marL="309563" indent="-309563" defTabSz="720725">
              <a:lnSpc>
                <a:spcPct val="80000"/>
              </a:lnSpc>
              <a:buClr>
                <a:srgbClr val="000066"/>
              </a:buClr>
              <a:buSzPct val="100000"/>
              <a:buFont typeface="Courier New" pitchFamily="49" charset="0"/>
              <a:buNone/>
              <a:tabLst>
                <a:tab pos="1431925" algn="l"/>
                <a:tab pos="3489325" algn="l"/>
                <a:tab pos="7050088" algn="r"/>
              </a:tabLst>
              <a:defRPr/>
            </a:pPr>
            <a:r>
              <a:rPr lang="en-GB" sz="2400" dirty="0">
                <a:latin typeface="Courier New" pitchFamily="49" charset="0"/>
              </a:rPr>
              <a:t> </a:t>
            </a:r>
            <a:r>
              <a:rPr lang="en-GB" sz="2000" dirty="0">
                <a:latin typeface="Courier New" pitchFamily="49" charset="0"/>
              </a:rPr>
              <a:t>S  M </a:t>
            </a:r>
            <a:r>
              <a:rPr lang="en-GB" sz="2000" dirty="0" err="1">
                <a:latin typeface="Courier New" pitchFamily="49" charset="0"/>
              </a:rPr>
              <a:t>Tu</a:t>
            </a:r>
            <a:r>
              <a:rPr lang="en-GB" sz="2000" dirty="0">
                <a:latin typeface="Courier New" pitchFamily="49" charset="0"/>
              </a:rPr>
              <a:t>  W </a:t>
            </a:r>
            <a:r>
              <a:rPr lang="en-GB" sz="2000" dirty="0" err="1">
                <a:latin typeface="Courier New" pitchFamily="49" charset="0"/>
              </a:rPr>
              <a:t>Th</a:t>
            </a:r>
            <a:r>
              <a:rPr lang="en-GB" sz="2000" dirty="0">
                <a:latin typeface="Courier New" pitchFamily="49" charset="0"/>
              </a:rPr>
              <a:t>  F  S</a:t>
            </a:r>
          </a:p>
          <a:p>
            <a:pPr marL="309563" indent="-309563" defTabSz="720725">
              <a:lnSpc>
                <a:spcPct val="80000"/>
              </a:lnSpc>
              <a:buClr>
                <a:srgbClr val="000066"/>
              </a:buClr>
              <a:buSzPct val="100000"/>
              <a:buFont typeface="Courier New" pitchFamily="49" charset="0"/>
              <a:buNone/>
              <a:tabLst>
                <a:tab pos="1431925" algn="l"/>
                <a:tab pos="3489325" algn="l"/>
                <a:tab pos="7050088" algn="r"/>
              </a:tabLst>
              <a:defRPr/>
            </a:pPr>
            <a:r>
              <a:rPr lang="en-GB" sz="2000" dirty="0">
                <a:latin typeface="Courier New" pitchFamily="49" charset="0"/>
              </a:rPr>
              <a:t>             1  2  3</a:t>
            </a:r>
          </a:p>
          <a:p>
            <a:pPr marL="309563" indent="-309563" defTabSz="720725">
              <a:lnSpc>
                <a:spcPct val="80000"/>
              </a:lnSpc>
              <a:buClr>
                <a:srgbClr val="000066"/>
              </a:buClr>
              <a:buSzPct val="100000"/>
              <a:buFont typeface="Courier New" pitchFamily="49" charset="0"/>
              <a:buNone/>
              <a:tabLst>
                <a:tab pos="1431925" algn="l"/>
                <a:tab pos="3489325" algn="l"/>
                <a:tab pos="7050088" algn="r"/>
              </a:tabLst>
              <a:defRPr/>
            </a:pPr>
            <a:r>
              <a:rPr lang="en-GB" sz="2000" dirty="0">
                <a:latin typeface="Courier New" pitchFamily="49" charset="0"/>
              </a:rPr>
              <a:t> 4  5  6  7  8  9 10</a:t>
            </a:r>
          </a:p>
          <a:p>
            <a:pPr marL="309563" indent="-309563" defTabSz="720725">
              <a:lnSpc>
                <a:spcPct val="80000"/>
              </a:lnSpc>
              <a:buClr>
                <a:srgbClr val="000066"/>
              </a:buClr>
              <a:buSzPct val="100000"/>
              <a:buFont typeface="Courier New" pitchFamily="49" charset="0"/>
              <a:buNone/>
              <a:tabLst>
                <a:tab pos="1431925" algn="l"/>
                <a:tab pos="3489325" algn="l"/>
                <a:tab pos="7050088" algn="r"/>
              </a:tabLst>
              <a:defRPr/>
            </a:pPr>
            <a:r>
              <a:rPr lang="en-GB" sz="2000" dirty="0">
                <a:latin typeface="Courier New" pitchFamily="49" charset="0"/>
              </a:rPr>
              <a:t>11 12 13 14 15 16 17</a:t>
            </a:r>
          </a:p>
          <a:p>
            <a:pPr marL="309563" indent="-309563" defTabSz="720725">
              <a:lnSpc>
                <a:spcPct val="80000"/>
              </a:lnSpc>
              <a:buClr>
                <a:srgbClr val="000066"/>
              </a:buClr>
              <a:buSzPct val="100000"/>
              <a:buFont typeface="Courier New" pitchFamily="49" charset="0"/>
              <a:buNone/>
              <a:tabLst>
                <a:tab pos="1431925" algn="l"/>
                <a:tab pos="3489325" algn="l"/>
                <a:tab pos="7050088" algn="r"/>
              </a:tabLst>
              <a:defRPr/>
            </a:pPr>
            <a:r>
              <a:rPr lang="en-GB" sz="2000" dirty="0">
                <a:latin typeface="Courier New" pitchFamily="49" charset="0"/>
              </a:rPr>
              <a:t>...</a:t>
            </a:r>
          </a:p>
        </p:txBody>
      </p:sp>
      <p:sp>
        <p:nvSpPr>
          <p:cNvPr id="7" name="Line 7"/>
          <p:cNvSpPr>
            <a:spLocks noChangeShapeType="1"/>
          </p:cNvSpPr>
          <p:nvPr/>
        </p:nvSpPr>
        <p:spPr bwMode="auto">
          <a:xfrm flipH="1">
            <a:off x="7695923" y="4276746"/>
            <a:ext cx="801285" cy="998660"/>
          </a:xfrm>
          <a:prstGeom prst="line">
            <a:avLst/>
          </a:prstGeom>
          <a:ln w="2222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txBody>
          <a:bodyPr wrap="square">
            <a:spAutoFit/>
          </a:bodyPr>
          <a:lstStyle/>
          <a:p>
            <a:pPr defTabSz="720725">
              <a:lnSpc>
                <a:spcPct val="80000"/>
              </a:lnSpc>
              <a:buClr>
                <a:srgbClr val="000066"/>
              </a:buClr>
              <a:buSzPct val="100000"/>
              <a:tabLst>
                <a:tab pos="2506663" algn="l"/>
              </a:tabLst>
            </a:pPr>
            <a:endParaRPr lang="en-GB"/>
          </a:p>
        </p:txBody>
      </p:sp>
      <p:sp>
        <p:nvSpPr>
          <p:cNvPr id="8" name="Oval 8"/>
          <p:cNvSpPr>
            <a:spLocks noChangeArrowheads="1"/>
          </p:cNvSpPr>
          <p:nvPr/>
        </p:nvSpPr>
        <p:spPr bwMode="auto">
          <a:xfrm>
            <a:off x="7325568" y="5257821"/>
            <a:ext cx="514416" cy="302955"/>
          </a:xfrm>
          <a:prstGeom prst="ellipse">
            <a:avLst/>
          </a:prstGeom>
          <a:ln w="2222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txBody>
          <a:bodyPr wrap="square">
            <a:spAutoFit/>
          </a:bodyPr>
          <a:lstStyle/>
          <a:p>
            <a:pPr defTabSz="720725">
              <a:lnSpc>
                <a:spcPct val="80000"/>
              </a:lnSpc>
              <a:buClr>
                <a:srgbClr val="000066"/>
              </a:buClr>
              <a:buSzPct val="100000"/>
              <a:tabLst>
                <a:tab pos="649288" algn="l"/>
                <a:tab pos="7050088" algn="r"/>
              </a:tabLst>
            </a:pPr>
            <a:endParaRPr lang="en-US"/>
          </a:p>
        </p:txBody>
      </p:sp>
      <p:sp>
        <p:nvSpPr>
          <p:cNvPr id="9" name="Line 7"/>
          <p:cNvSpPr>
            <a:spLocks noChangeShapeType="1"/>
          </p:cNvSpPr>
          <p:nvPr/>
        </p:nvSpPr>
        <p:spPr bwMode="auto">
          <a:xfrm flipV="1">
            <a:off x="1248684" y="4400571"/>
            <a:ext cx="381000" cy="552450"/>
          </a:xfrm>
          <a:prstGeom prst="line">
            <a:avLst/>
          </a:prstGeom>
          <a:ln w="2222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txBody>
          <a:bodyPr wrap="square">
            <a:spAutoFit/>
          </a:bodyPr>
          <a:lstStyle/>
          <a:p>
            <a:pPr defTabSz="720725">
              <a:lnSpc>
                <a:spcPct val="80000"/>
              </a:lnSpc>
              <a:buClr>
                <a:srgbClr val="000066"/>
              </a:buClr>
              <a:buSzPct val="100000"/>
              <a:tabLst>
                <a:tab pos="2506663" algn="l"/>
              </a:tabLst>
            </a:pPr>
            <a:endParaRPr lang="en-GB">
              <a:latin typeface="+mn-lt"/>
            </a:endParaRPr>
          </a:p>
        </p:txBody>
      </p:sp>
      <p:sp>
        <p:nvSpPr>
          <p:cNvPr id="10" name="Oval 8"/>
          <p:cNvSpPr>
            <a:spLocks noChangeArrowheads="1"/>
          </p:cNvSpPr>
          <p:nvPr/>
        </p:nvSpPr>
        <p:spPr bwMode="auto">
          <a:xfrm>
            <a:off x="1524909" y="4115551"/>
            <a:ext cx="381000" cy="312738"/>
          </a:xfrm>
          <a:prstGeom prst="ellipse">
            <a:avLst/>
          </a:prstGeom>
          <a:ln w="2222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txBody>
          <a:bodyPr wrap="square">
            <a:spAutoFit/>
          </a:bodyPr>
          <a:lstStyle/>
          <a:p>
            <a:pPr defTabSz="720725">
              <a:lnSpc>
                <a:spcPct val="80000"/>
              </a:lnSpc>
              <a:buClr>
                <a:srgbClr val="000066"/>
              </a:buClr>
              <a:buSzPct val="100000"/>
              <a:tabLst>
                <a:tab pos="649288" algn="l"/>
                <a:tab pos="7050088" algn="r"/>
              </a:tabLst>
            </a:pPr>
            <a:endParaRPr lang="en-US" dirty="0">
              <a:latin typeface="+mn-lt"/>
            </a:endParaRPr>
          </a:p>
        </p:txBody>
      </p:sp>
      <p:sp>
        <p:nvSpPr>
          <p:cNvPr id="11" name="Oval 7"/>
          <p:cNvSpPr>
            <a:spLocks noChangeArrowheads="1"/>
          </p:cNvSpPr>
          <p:nvPr/>
        </p:nvSpPr>
        <p:spPr bwMode="auto">
          <a:xfrm>
            <a:off x="8046662" y="3547279"/>
            <a:ext cx="2831797" cy="863949"/>
          </a:xfrm>
          <a:prstGeom prst="ellipse">
            <a:avLst/>
          </a:prstGeom>
          <a:gradFill>
            <a:gsLst>
              <a:gs pos="0">
                <a:srgbClr val="FFEFD1"/>
              </a:gs>
              <a:gs pos="64999">
                <a:srgbClr val="F0EBD5"/>
              </a:gs>
              <a:gs pos="100000">
                <a:srgbClr val="D1C39F"/>
              </a:gs>
            </a:gsLst>
            <a:lin ang="4200000" scaled="0"/>
          </a:gradFill>
          <a:ln w="12700">
            <a:solidFill>
              <a:srgbClr val="000000"/>
            </a:solidFill>
            <a:miter lim="800000"/>
            <a:headEnd/>
            <a:tailEnd/>
          </a:ln>
          <a:effectLst>
            <a:outerShdw blurRad="127000" dir="3660000" sx="101000" sy="101000" algn="tl" rotWithShape="0">
              <a:schemeClr val="bg2">
                <a:lumMod val="50000"/>
                <a:alpha val="65000"/>
              </a:schemeClr>
            </a:outerShdw>
          </a:effectLst>
        </p:spPr>
        <p:txBody>
          <a:bodyPr wrap="square" lIns="95250" tIns="36000" rIns="95250" bIns="36000">
            <a:spAutoFit/>
          </a:bodyPr>
          <a:lstStyle/>
          <a:p>
            <a:pPr indent="168275" algn="ctr" defTabSz="720725" eaLnBrk="0" hangingPunct="0">
              <a:lnSpc>
                <a:spcPct val="110000"/>
              </a:lnSpc>
              <a:buClr>
                <a:srgbClr val="FF0000"/>
              </a:buClr>
              <a:buSzPct val="100000"/>
              <a:buFont typeface="Arial" charset="0"/>
              <a:buNone/>
              <a:tabLst>
                <a:tab pos="571500" algn="l"/>
                <a:tab pos="1855788" algn="l"/>
              </a:tabLst>
              <a:defRPr/>
            </a:pPr>
            <a:r>
              <a:rPr lang="en-GB" sz="1600" i="1" dirty="0"/>
              <a:t>the 'epoch' - the official birth of UNIX</a:t>
            </a:r>
          </a:p>
        </p:txBody>
      </p:sp>
      <p:sp>
        <p:nvSpPr>
          <p:cNvPr id="12" name="Oval 7"/>
          <p:cNvSpPr>
            <a:spLocks noChangeArrowheads="1"/>
          </p:cNvSpPr>
          <p:nvPr/>
        </p:nvSpPr>
        <p:spPr bwMode="auto">
          <a:xfrm>
            <a:off x="414000" y="4933971"/>
            <a:ext cx="2320584" cy="761714"/>
          </a:xfrm>
          <a:prstGeom prst="ellipse">
            <a:avLst/>
          </a:prstGeom>
          <a:gradFill>
            <a:gsLst>
              <a:gs pos="0">
                <a:srgbClr val="FFEFD1"/>
              </a:gs>
              <a:gs pos="64999">
                <a:srgbClr val="F0EBD5"/>
              </a:gs>
              <a:gs pos="100000">
                <a:srgbClr val="D1C39F"/>
              </a:gs>
            </a:gsLst>
            <a:lin ang="4200000" scaled="0"/>
          </a:gradFill>
          <a:ln w="12700">
            <a:solidFill>
              <a:srgbClr val="000000"/>
            </a:solidFill>
            <a:miter lim="800000"/>
            <a:headEnd/>
            <a:tailEnd/>
          </a:ln>
          <a:effectLst>
            <a:outerShdw blurRad="127000" dir="3660000" sx="101000" sy="101000" algn="tl" rotWithShape="0">
              <a:schemeClr val="bg2">
                <a:lumMod val="50000"/>
                <a:alpha val="65000"/>
              </a:schemeClr>
            </a:outerShdw>
          </a:effectLst>
        </p:spPr>
        <p:txBody>
          <a:bodyPr wrap="square" lIns="0" tIns="0" rIns="0" bIns="0">
            <a:spAutoFit/>
          </a:bodyPr>
          <a:lstStyle/>
          <a:p>
            <a:pPr indent="168275" algn="ctr" defTabSz="720725" eaLnBrk="0" hangingPunct="0">
              <a:lnSpc>
                <a:spcPct val="110000"/>
              </a:lnSpc>
              <a:buClr>
                <a:srgbClr val="FF0000"/>
              </a:buClr>
              <a:buSzPct val="100000"/>
              <a:tabLst>
                <a:tab pos="571500" algn="l"/>
                <a:tab pos="1855788" algn="l"/>
              </a:tabLst>
              <a:defRPr/>
            </a:pPr>
            <a:r>
              <a:rPr lang="en-GB" sz="1600" i="1" dirty="0"/>
              <a:t>ordinary user’s </a:t>
            </a:r>
            <a:br>
              <a:rPr lang="en-GB" sz="1600" i="1" dirty="0"/>
            </a:br>
            <a:r>
              <a:rPr lang="en-GB" sz="1600" i="1" dirty="0"/>
              <a:t>shell </a:t>
            </a:r>
            <a:r>
              <a:rPr lang="en-GB" sz="1600" i="1" dirty="0" err="1"/>
              <a:t>rompt</a:t>
            </a:r>
            <a:endParaRPr lang="en-GB" sz="1600" i="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Examples show that most commands are in lower case</a:t>
            </a:r>
          </a:p>
          <a:p>
            <a:pPr lvl="1"/>
            <a:endParaRPr lang="en-GB" sz="2400" dirty="0"/>
          </a:p>
          <a:p>
            <a:pPr lvl="1"/>
            <a:endParaRPr lang="en-GB" sz="2400" dirty="0"/>
          </a:p>
          <a:p>
            <a:pPr marL="0" indent="0">
              <a:buNone/>
            </a:pPr>
            <a:endParaRPr lang="en-GB" sz="3200" dirty="0"/>
          </a:p>
          <a:p>
            <a:r>
              <a:rPr lang="en-GB" dirty="0"/>
              <a:t>Most commands may use </a:t>
            </a:r>
            <a:br>
              <a:rPr lang="en-GB" dirty="0"/>
            </a:br>
            <a:r>
              <a:rPr lang="en-GB" dirty="0"/>
              <a:t>additional options or arguments</a:t>
            </a:r>
          </a:p>
        </p:txBody>
      </p:sp>
      <p:sp>
        <p:nvSpPr>
          <p:cNvPr id="3" name="Title 2"/>
          <p:cNvSpPr>
            <a:spLocks noGrp="1"/>
          </p:cNvSpPr>
          <p:nvPr>
            <p:ph type="title"/>
          </p:nvPr>
        </p:nvSpPr>
        <p:spPr/>
        <p:txBody>
          <a:bodyPr/>
          <a:lstStyle/>
          <a:p>
            <a:r>
              <a:rPr lang="en-GB" dirty="0"/>
              <a:t>Some basic fact-finding commands</a:t>
            </a:r>
          </a:p>
        </p:txBody>
      </p:sp>
      <p:sp>
        <p:nvSpPr>
          <p:cNvPr id="4" name="AutoShape 5"/>
          <p:cNvSpPr>
            <a:spLocks noChangeArrowheads="1"/>
          </p:cNvSpPr>
          <p:nvPr/>
        </p:nvSpPr>
        <p:spPr bwMode="auto">
          <a:xfrm>
            <a:off x="858715" y="1909763"/>
            <a:ext cx="10637959" cy="2000250"/>
          </a:xfrm>
          <a:prstGeom prst="flowChartAlternateProcess">
            <a:avLst/>
          </a:prstGeom>
          <a:gradFill rotWithShape="1">
            <a:gsLst>
              <a:gs pos="0">
                <a:srgbClr val="FFFFFF"/>
              </a:gs>
              <a:gs pos="100000">
                <a:srgbClr val="EEEFD7"/>
              </a:gs>
            </a:gsLst>
            <a:path path="shape">
              <a:fillToRect l="50000" t="50000" r="50000" b="50000"/>
            </a:path>
          </a:gradFill>
          <a:ln w="9525" algn="ctr">
            <a:solidFill>
              <a:srgbClr val="808080"/>
            </a:solidFill>
            <a:round/>
            <a:headEnd/>
            <a:tailEnd/>
          </a:ln>
          <a:effectLst>
            <a:outerShdw blurRad="63500" sx="102000" sy="102000" algn="ctr" rotWithShape="0">
              <a:prstClr val="black">
                <a:alpha val="40000"/>
              </a:prstClr>
            </a:outerShdw>
          </a:effectLst>
        </p:spPr>
        <p:txBody>
          <a:bodyPr wrap="none" anchor="ctr"/>
          <a:lstStyle/>
          <a:p>
            <a:pPr defTabSz="720725">
              <a:buClr>
                <a:srgbClr val="000066"/>
              </a:buClr>
              <a:buSzPct val="100000"/>
              <a:tabLst>
                <a:tab pos="895350" algn="l"/>
                <a:tab pos="3943350" algn="l"/>
              </a:tabLst>
            </a:pPr>
            <a:r>
              <a:rPr lang="en-GB" sz="1800" b="1" dirty="0">
                <a:solidFill>
                  <a:srgbClr val="0000C8"/>
                </a:solidFill>
              </a:rPr>
              <a:t>	</a:t>
            </a:r>
            <a:r>
              <a:rPr lang="en-GB" sz="2000" b="1" dirty="0" err="1">
                <a:solidFill>
                  <a:srgbClr val="0000C8"/>
                </a:solidFill>
              </a:rPr>
              <a:t>ps</a:t>
            </a:r>
            <a:r>
              <a:rPr lang="en-GB" sz="2000" b="1" dirty="0">
                <a:solidFill>
                  <a:srgbClr val="0000C8"/>
                </a:solidFill>
              </a:rPr>
              <a:t> [options]	</a:t>
            </a:r>
            <a:r>
              <a:rPr lang="en-GB" sz="2000" dirty="0">
                <a:solidFill>
                  <a:srgbClr val="134183"/>
                </a:solidFill>
              </a:rPr>
              <a:t>– </a:t>
            </a:r>
            <a:r>
              <a:rPr lang="en-GB" sz="2000" dirty="0"/>
              <a:t>display active processes</a:t>
            </a:r>
          </a:p>
          <a:p>
            <a:pPr defTabSz="720725">
              <a:buClr>
                <a:srgbClr val="000066"/>
              </a:buClr>
              <a:buSzPct val="100000"/>
              <a:tabLst>
                <a:tab pos="895350" algn="l"/>
                <a:tab pos="3943350" algn="l"/>
              </a:tabLst>
            </a:pPr>
            <a:r>
              <a:rPr lang="en-GB" sz="2000" b="1" dirty="0">
                <a:solidFill>
                  <a:srgbClr val="0000C8"/>
                </a:solidFill>
              </a:rPr>
              <a:t>	date [+format]	</a:t>
            </a:r>
            <a:r>
              <a:rPr lang="en-GB" sz="2000" dirty="0">
                <a:solidFill>
                  <a:srgbClr val="134183"/>
                </a:solidFill>
              </a:rPr>
              <a:t>– </a:t>
            </a:r>
            <a:r>
              <a:rPr lang="en-GB" sz="2000" dirty="0"/>
              <a:t>display current time and date </a:t>
            </a:r>
          </a:p>
          <a:p>
            <a:pPr defTabSz="720725">
              <a:buClr>
                <a:srgbClr val="000066"/>
              </a:buClr>
              <a:buSzPct val="100000"/>
              <a:tabLst>
                <a:tab pos="895350" algn="l"/>
                <a:tab pos="3943350" algn="l"/>
              </a:tabLst>
            </a:pPr>
            <a:r>
              <a:rPr lang="en-GB" sz="2000" b="1" dirty="0">
                <a:solidFill>
                  <a:srgbClr val="0000C8"/>
                </a:solidFill>
              </a:rPr>
              <a:t>	</a:t>
            </a:r>
            <a:r>
              <a:rPr lang="en-GB" sz="2000" b="1" dirty="0" err="1">
                <a:solidFill>
                  <a:srgbClr val="0000C8"/>
                </a:solidFill>
              </a:rPr>
              <a:t>uname</a:t>
            </a:r>
            <a:r>
              <a:rPr lang="en-GB" sz="2000" b="1" dirty="0">
                <a:solidFill>
                  <a:srgbClr val="0000C8"/>
                </a:solidFill>
              </a:rPr>
              <a:t> [options]	</a:t>
            </a:r>
            <a:r>
              <a:rPr lang="en-GB" sz="2000" dirty="0">
                <a:solidFill>
                  <a:srgbClr val="134183"/>
                </a:solidFill>
              </a:rPr>
              <a:t>– </a:t>
            </a:r>
            <a:r>
              <a:rPr lang="en-GB" sz="2000" dirty="0"/>
              <a:t>display basic OS and platform info</a:t>
            </a:r>
          </a:p>
          <a:p>
            <a:pPr defTabSz="720725">
              <a:buClr>
                <a:srgbClr val="000066"/>
              </a:buClr>
              <a:buSzPct val="100000"/>
              <a:tabLst>
                <a:tab pos="895350" algn="l"/>
                <a:tab pos="3943350" algn="l"/>
              </a:tabLst>
            </a:pPr>
            <a:r>
              <a:rPr lang="en-GB" sz="2000" b="1" dirty="0">
                <a:solidFill>
                  <a:srgbClr val="0000C8"/>
                </a:solidFill>
              </a:rPr>
              <a:t>	who  </a:t>
            </a:r>
            <a:r>
              <a:rPr lang="en-GB" sz="2000" b="1" i="1" dirty="0">
                <a:solidFill>
                  <a:srgbClr val="134183"/>
                </a:solidFill>
              </a:rPr>
              <a:t>or</a:t>
            </a:r>
            <a:r>
              <a:rPr lang="en-GB" sz="2000" b="1" dirty="0">
                <a:solidFill>
                  <a:srgbClr val="0000C8"/>
                </a:solidFill>
              </a:rPr>
              <a:t>  w	</a:t>
            </a:r>
            <a:r>
              <a:rPr lang="en-GB" sz="2000" dirty="0">
                <a:solidFill>
                  <a:srgbClr val="134183"/>
                </a:solidFill>
              </a:rPr>
              <a:t>– </a:t>
            </a:r>
            <a:r>
              <a:rPr lang="en-GB" sz="2000" dirty="0"/>
              <a:t>list users logged onto system </a:t>
            </a:r>
          </a:p>
          <a:p>
            <a:pPr defTabSz="720725">
              <a:buClr>
                <a:srgbClr val="000066"/>
              </a:buClr>
              <a:buSzPct val="100000"/>
              <a:tabLst>
                <a:tab pos="895350" algn="l"/>
                <a:tab pos="3943350" algn="l"/>
              </a:tabLst>
            </a:pPr>
            <a:r>
              <a:rPr lang="en-GB" sz="2000" b="1" dirty="0">
                <a:solidFill>
                  <a:srgbClr val="0000C8"/>
                </a:solidFill>
              </a:rPr>
              <a:t>	echo [arguments]	</a:t>
            </a:r>
            <a:r>
              <a:rPr lang="en-GB" sz="2000" dirty="0">
                <a:solidFill>
                  <a:srgbClr val="134183"/>
                </a:solidFill>
              </a:rPr>
              <a:t>– </a:t>
            </a:r>
            <a:r>
              <a:rPr lang="en-GB" sz="2000" dirty="0"/>
              <a:t>display arguments on the screen</a:t>
            </a:r>
            <a:r>
              <a:rPr lang="en-GB" sz="2000" b="1" dirty="0">
                <a:solidFill>
                  <a:srgbClr val="0000C8"/>
                </a:solidFill>
              </a:rPr>
              <a:t>	</a:t>
            </a:r>
          </a:p>
        </p:txBody>
      </p:sp>
      <p:sp>
        <p:nvSpPr>
          <p:cNvPr id="5" name="Text Box 6"/>
          <p:cNvSpPr txBox="1">
            <a:spLocks noChangeArrowheads="1"/>
          </p:cNvSpPr>
          <p:nvPr/>
        </p:nvSpPr>
        <p:spPr bwMode="auto">
          <a:xfrm>
            <a:off x="825738" y="4991986"/>
            <a:ext cx="10680462" cy="1226421"/>
          </a:xfrm>
          <a:prstGeom prst="rect">
            <a:avLst/>
          </a:prstGeom>
          <a:solidFill>
            <a:schemeClr val="tx2">
              <a:lumMod val="20000"/>
              <a:lumOff val="80000"/>
            </a:schemeClr>
          </a:solidFill>
          <a:ln w="12700" algn="ctr">
            <a:solidFill>
              <a:srgbClr val="000000"/>
            </a:solidFill>
            <a:miter lim="800000"/>
            <a:headEnd/>
            <a:tailEnd/>
          </a:ln>
          <a:effectLst>
            <a:outerShdw dist="107763" dir="2700000" algn="ctr" rotWithShape="0">
              <a:schemeClr val="bg2"/>
            </a:outerShdw>
          </a:effectLst>
        </p:spPr>
        <p:txBody>
          <a:bodyPr wrap="square" lIns="95250" tIns="36000" rIns="95250" bIns="50800" anchor="b">
            <a:spAutoFit/>
          </a:bodyPr>
          <a:lstStyle/>
          <a:p>
            <a:pPr defTabSz="720725">
              <a:buClr>
                <a:srgbClr val="000066"/>
              </a:buClr>
              <a:buSzPct val="100000"/>
              <a:tabLst>
                <a:tab pos="1431925" algn="l"/>
                <a:tab pos="3489325" algn="l"/>
                <a:tab pos="7050088" algn="r"/>
              </a:tabLst>
              <a:defRPr/>
            </a:pPr>
            <a:r>
              <a:rPr lang="en-GB" sz="2000" dirty="0">
                <a:latin typeface="Courier New" pitchFamily="49" charset="0"/>
              </a:rPr>
              <a:t>$ </a:t>
            </a:r>
            <a:r>
              <a:rPr lang="en-GB" sz="2000" b="1" dirty="0">
                <a:latin typeface="Courier New" pitchFamily="49" charset="0"/>
              </a:rPr>
              <a:t>who -H</a:t>
            </a:r>
          </a:p>
          <a:p>
            <a:pPr defTabSz="720725">
              <a:buClr>
                <a:srgbClr val="000066"/>
              </a:buClr>
              <a:buSzPct val="100000"/>
              <a:tabLst>
                <a:tab pos="1431925" algn="l"/>
                <a:tab pos="3489325" algn="l"/>
                <a:tab pos="7050088" algn="r"/>
              </a:tabLst>
              <a:defRPr/>
            </a:pPr>
            <a:r>
              <a:rPr lang="en-GB" sz="1800" dirty="0">
                <a:latin typeface="Courier New" pitchFamily="49" charset="0"/>
              </a:rPr>
              <a:t>NAME     LINE       TIME         COMMENT</a:t>
            </a:r>
          </a:p>
          <a:p>
            <a:pPr defTabSz="720725">
              <a:buClr>
                <a:srgbClr val="000066"/>
              </a:buClr>
              <a:buSzPct val="100000"/>
              <a:tabLst>
                <a:tab pos="1431925" algn="l"/>
                <a:tab pos="3489325" algn="l"/>
                <a:tab pos="7050088" algn="r"/>
              </a:tabLst>
              <a:defRPr/>
            </a:pPr>
            <a:r>
              <a:rPr lang="en-GB" sz="1800" dirty="0">
                <a:latin typeface="Courier New" pitchFamily="49" charset="0"/>
              </a:rPr>
              <a:t>user1    pts/0      Jan 27 10:15 (</a:t>
            </a:r>
            <a:r>
              <a:rPr lang="en-GB" sz="1800" dirty="0" err="1">
                <a:latin typeface="Courier New" pitchFamily="49" charset="0"/>
              </a:rPr>
              <a:t>WonkyStack</a:t>
            </a:r>
            <a:r>
              <a:rPr lang="en-GB" sz="1800" dirty="0">
                <a:latin typeface="Courier New" pitchFamily="49" charset="0"/>
              </a:rPr>
              <a:t>)</a:t>
            </a:r>
            <a:r>
              <a:rPr lang="ar-SA" sz="1800" dirty="0">
                <a:latin typeface="Courier New" pitchFamily="49" charset="0"/>
              </a:rPr>
              <a:t>‏</a:t>
            </a:r>
            <a:endParaRPr lang="en-GB" sz="1800" dirty="0">
              <a:latin typeface="Courier New" pitchFamily="49" charset="0"/>
            </a:endParaRPr>
          </a:p>
          <a:p>
            <a:pPr defTabSz="720725">
              <a:buClr>
                <a:srgbClr val="000066"/>
              </a:buClr>
              <a:buSzPct val="100000"/>
              <a:tabLst>
                <a:tab pos="1431925" algn="l"/>
                <a:tab pos="3489325" algn="l"/>
                <a:tab pos="7050088" algn="r"/>
              </a:tabLst>
              <a:defRPr/>
            </a:pPr>
            <a:r>
              <a:rPr lang="en-GB" sz="1800" dirty="0">
                <a:latin typeface="Courier New" pitchFamily="49" charset="0"/>
              </a:rPr>
              <a:t>basher   pts/1      Jan 27 13:57 (Molly)</a:t>
            </a:r>
            <a:r>
              <a:rPr lang="ar-SA" sz="1800" dirty="0">
                <a:latin typeface="Courier New" pitchFamily="49" charset="0"/>
              </a:rPr>
              <a:t>‏</a:t>
            </a:r>
            <a:endParaRPr lang="en-GB" sz="1800" dirty="0">
              <a:latin typeface="Courier New" pitchFamily="49" charset="0"/>
            </a:endParaRPr>
          </a:p>
        </p:txBody>
      </p:sp>
      <p:sp>
        <p:nvSpPr>
          <p:cNvPr id="6" name="Text Box 4"/>
          <p:cNvSpPr txBox="1">
            <a:spLocks noChangeArrowheads="1"/>
          </p:cNvSpPr>
          <p:nvPr/>
        </p:nvSpPr>
        <p:spPr bwMode="auto">
          <a:xfrm>
            <a:off x="6337844" y="4393058"/>
            <a:ext cx="5158831" cy="672423"/>
          </a:xfrm>
          <a:prstGeom prst="rect">
            <a:avLst/>
          </a:prstGeom>
          <a:solidFill>
            <a:schemeClr val="tx2">
              <a:lumMod val="20000"/>
              <a:lumOff val="80000"/>
            </a:schemeClr>
          </a:solidFill>
          <a:ln w="12700" algn="ctr">
            <a:solidFill>
              <a:srgbClr val="000000"/>
            </a:solidFill>
            <a:miter lim="800000"/>
            <a:headEnd/>
            <a:tailEnd/>
          </a:ln>
          <a:effectLst>
            <a:outerShdw dist="107763" dir="2700000" algn="ctr" rotWithShape="0">
              <a:schemeClr val="bg2"/>
            </a:outerShdw>
          </a:effectLst>
        </p:spPr>
        <p:txBody>
          <a:bodyPr wrap="square" lIns="95250" tIns="36000" rIns="95250" bIns="50800" anchor="b">
            <a:spAutoFit/>
          </a:bodyPr>
          <a:lstStyle/>
          <a:p>
            <a:pPr defTabSz="720725">
              <a:buClr>
                <a:srgbClr val="000066"/>
              </a:buClr>
              <a:buSzPct val="100000"/>
              <a:tabLst>
                <a:tab pos="1431925" algn="l"/>
                <a:tab pos="3489325" algn="l"/>
                <a:tab pos="7050088" algn="r"/>
              </a:tabLst>
              <a:defRPr/>
            </a:pPr>
            <a:r>
              <a:rPr lang="en-GB" sz="2000" dirty="0">
                <a:latin typeface="Courier New" pitchFamily="49" charset="0"/>
              </a:rPr>
              <a:t>$ </a:t>
            </a:r>
            <a:r>
              <a:rPr lang="en-GB" sz="2000" b="1" dirty="0">
                <a:latin typeface="Courier New" pitchFamily="49" charset="0"/>
              </a:rPr>
              <a:t>date +%d/%m/%Y</a:t>
            </a:r>
          </a:p>
          <a:p>
            <a:pPr defTabSz="720725">
              <a:buClr>
                <a:srgbClr val="000066"/>
              </a:buClr>
              <a:buSzPct val="100000"/>
              <a:tabLst>
                <a:tab pos="1431925" algn="l"/>
                <a:tab pos="3489325" algn="l"/>
                <a:tab pos="7050088" algn="r"/>
              </a:tabLst>
              <a:defRPr/>
            </a:pPr>
            <a:r>
              <a:rPr lang="en-GB" sz="1800" dirty="0">
                <a:latin typeface="Courier New" pitchFamily="49" charset="0"/>
              </a:rPr>
              <a:t>18/04/2007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1650" name="Rectangle 2"/>
          <p:cNvSpPr>
            <a:spLocks noGrp="1" noChangeArrowheads="1"/>
          </p:cNvSpPr>
          <p:nvPr>
            <p:ph type="body" sz="quarter" idx="15"/>
          </p:nvPr>
        </p:nvSpPr>
        <p:spPr/>
        <p:txBody>
          <a:bodyPr/>
          <a:lstStyle/>
          <a:p>
            <a:r>
              <a:rPr lang="en-GB" dirty="0"/>
              <a:t>Tools to display files take filenames as arguments</a:t>
            </a:r>
          </a:p>
          <a:p>
            <a:pPr lvl="1"/>
            <a:endParaRPr lang="en-GB" sz="1600" dirty="0"/>
          </a:p>
          <a:p>
            <a:pPr marL="457200" lvl="1" indent="0">
              <a:buNone/>
            </a:pPr>
            <a:endParaRPr lang="en-GB" sz="1600" dirty="0"/>
          </a:p>
          <a:p>
            <a:r>
              <a:rPr lang="en-GB" dirty="0"/>
              <a:t>To filter or process selected data from files</a:t>
            </a:r>
          </a:p>
        </p:txBody>
      </p:sp>
      <p:sp>
        <p:nvSpPr>
          <p:cNvPr id="1051651" name="Rectangle 3"/>
          <p:cNvSpPr>
            <a:spLocks noGrp="1" noChangeArrowheads="1"/>
          </p:cNvSpPr>
          <p:nvPr>
            <p:ph type="title"/>
          </p:nvPr>
        </p:nvSpPr>
        <p:spPr/>
        <p:txBody>
          <a:bodyPr>
            <a:normAutofit/>
          </a:bodyPr>
          <a:lstStyle/>
          <a:p>
            <a:r>
              <a:rPr lang="en-GB" dirty="0"/>
              <a:t>Tools for working with text files</a:t>
            </a:r>
          </a:p>
        </p:txBody>
      </p:sp>
      <p:sp>
        <p:nvSpPr>
          <p:cNvPr id="13317" name="AutoShape 5"/>
          <p:cNvSpPr>
            <a:spLocks noChangeArrowheads="1"/>
          </p:cNvSpPr>
          <p:nvPr/>
        </p:nvSpPr>
        <p:spPr bwMode="auto">
          <a:xfrm>
            <a:off x="942974" y="1866898"/>
            <a:ext cx="10382251" cy="904877"/>
          </a:xfrm>
          <a:prstGeom prst="flowChartAlternateProcess">
            <a:avLst/>
          </a:prstGeom>
          <a:gradFill rotWithShape="1">
            <a:gsLst>
              <a:gs pos="0">
                <a:srgbClr val="FFFFFF"/>
              </a:gs>
              <a:gs pos="100000">
                <a:srgbClr val="EEEFD7"/>
              </a:gs>
            </a:gsLst>
            <a:path path="shape">
              <a:fillToRect l="50000" t="50000" r="50000" b="50000"/>
            </a:path>
          </a:gradFill>
          <a:ln w="9525" algn="ctr">
            <a:solidFill>
              <a:srgbClr val="808080"/>
            </a:solidFill>
            <a:round/>
            <a:headEnd/>
            <a:tailEnd/>
          </a:ln>
          <a:effectLst>
            <a:outerShdw blurRad="63500" sx="102000" sy="102000" algn="ctr" rotWithShape="0">
              <a:prstClr val="black">
                <a:alpha val="40000"/>
              </a:prstClr>
            </a:outerShdw>
          </a:effectLst>
        </p:spPr>
        <p:txBody>
          <a:bodyPr wrap="none" anchor="ctr"/>
          <a:lstStyle/>
          <a:p>
            <a:pPr defTabSz="720725">
              <a:buClr>
                <a:srgbClr val="000066"/>
              </a:buClr>
              <a:buSzPct val="100000"/>
              <a:buFont typeface="Lucida Console" pitchFamily="49" charset="0"/>
              <a:buNone/>
              <a:tabLst>
                <a:tab pos="457200" algn="l"/>
                <a:tab pos="2628900" algn="l"/>
              </a:tabLst>
            </a:pPr>
            <a:r>
              <a:rPr lang="en-GB" sz="1800" b="1" dirty="0">
                <a:solidFill>
                  <a:srgbClr val="0000C8"/>
                </a:solidFill>
              </a:rPr>
              <a:t>	cat 	– </a:t>
            </a:r>
            <a:r>
              <a:rPr lang="en-GB" sz="1800" dirty="0"/>
              <a:t>very basic, does not pause after a screen full</a:t>
            </a:r>
          </a:p>
        </p:txBody>
      </p:sp>
      <p:sp>
        <p:nvSpPr>
          <p:cNvPr id="13320" name="AutoShape 8"/>
          <p:cNvSpPr>
            <a:spLocks noChangeArrowheads="1"/>
          </p:cNvSpPr>
          <p:nvPr/>
        </p:nvSpPr>
        <p:spPr bwMode="auto">
          <a:xfrm>
            <a:off x="923925" y="3475042"/>
            <a:ext cx="10372725" cy="1163638"/>
          </a:xfrm>
          <a:prstGeom prst="flowChartAlternateProcess">
            <a:avLst/>
          </a:prstGeom>
          <a:gradFill rotWithShape="1">
            <a:gsLst>
              <a:gs pos="0">
                <a:srgbClr val="FFFFFF"/>
              </a:gs>
              <a:gs pos="100000">
                <a:srgbClr val="EEEFD7"/>
              </a:gs>
            </a:gsLst>
            <a:path path="shape">
              <a:fillToRect l="50000" t="50000" r="50000" b="50000"/>
            </a:path>
          </a:gradFill>
          <a:ln w="9525" algn="ctr">
            <a:solidFill>
              <a:srgbClr val="808080"/>
            </a:solidFill>
            <a:round/>
            <a:headEnd/>
            <a:tailEnd/>
          </a:ln>
          <a:effectLst>
            <a:outerShdw blurRad="63500" sx="102000" sy="102000" algn="ctr" rotWithShape="0">
              <a:prstClr val="black">
                <a:alpha val="40000"/>
              </a:prstClr>
            </a:outerShdw>
          </a:effectLst>
        </p:spPr>
        <p:txBody>
          <a:bodyPr wrap="none" anchor="ctr"/>
          <a:lstStyle/>
          <a:p>
            <a:pPr lvl="1" defTabSz="720725">
              <a:buClr>
                <a:srgbClr val="000066"/>
              </a:buClr>
              <a:buSzPct val="100000"/>
              <a:buFont typeface="Lucida Console" pitchFamily="49" charset="0"/>
              <a:buNone/>
              <a:tabLst>
                <a:tab pos="171450" algn="l"/>
                <a:tab pos="2628900" algn="l"/>
              </a:tabLst>
            </a:pPr>
            <a:r>
              <a:rPr lang="en-GB" sz="1800" b="1" dirty="0" err="1">
                <a:solidFill>
                  <a:srgbClr val="0000C8"/>
                </a:solidFill>
              </a:rPr>
              <a:t>grep</a:t>
            </a:r>
            <a:r>
              <a:rPr lang="en-GB" sz="1800" b="1" dirty="0">
                <a:solidFill>
                  <a:srgbClr val="0000C8"/>
                </a:solidFill>
              </a:rPr>
              <a:t> 	– </a:t>
            </a:r>
            <a:r>
              <a:rPr lang="en-GB" sz="1800" dirty="0"/>
              <a:t>display lines containing requested pattern</a:t>
            </a:r>
          </a:p>
          <a:p>
            <a:pPr lvl="1" defTabSz="720725">
              <a:buClr>
                <a:srgbClr val="000066"/>
              </a:buClr>
              <a:buSzPct val="100000"/>
              <a:buFont typeface="Lucida Console" pitchFamily="49" charset="0"/>
              <a:buNone/>
              <a:tabLst>
                <a:tab pos="171450" algn="l"/>
                <a:tab pos="2628900" algn="l"/>
              </a:tabLst>
            </a:pPr>
            <a:r>
              <a:rPr lang="en-GB" sz="1800" b="1" dirty="0" err="1">
                <a:solidFill>
                  <a:srgbClr val="0000C8"/>
                </a:solidFill>
              </a:rPr>
              <a:t>wc</a:t>
            </a:r>
            <a:r>
              <a:rPr lang="en-GB" sz="1800" b="1" dirty="0">
                <a:solidFill>
                  <a:srgbClr val="0000C8"/>
                </a:solidFill>
              </a:rPr>
              <a:t> –l 	– </a:t>
            </a:r>
            <a:r>
              <a:rPr lang="en-GB" sz="1800" dirty="0"/>
              <a:t>count lines in a file</a:t>
            </a:r>
          </a:p>
          <a:p>
            <a:pPr lvl="1" defTabSz="720725">
              <a:buClr>
                <a:srgbClr val="000066"/>
              </a:buClr>
              <a:buSzPct val="100000"/>
              <a:buFont typeface="Lucida Console" pitchFamily="49" charset="0"/>
              <a:buNone/>
              <a:tabLst>
                <a:tab pos="171450" algn="l"/>
                <a:tab pos="2628900" algn="l"/>
              </a:tabLst>
            </a:pPr>
            <a:r>
              <a:rPr lang="en-GB" sz="1800" b="1" dirty="0">
                <a:solidFill>
                  <a:srgbClr val="0000C8"/>
                </a:solidFill>
              </a:rPr>
              <a:t>tail 	– </a:t>
            </a:r>
            <a:r>
              <a:rPr lang="en-GB" sz="1800" dirty="0"/>
              <a:t>show the </a:t>
            </a:r>
            <a:r>
              <a:rPr lang="en-GB" sz="1800" i="1" dirty="0"/>
              <a:t>last</a:t>
            </a:r>
            <a:r>
              <a:rPr lang="en-GB" sz="1800" dirty="0"/>
              <a:t> few lines of the file; best for log files</a:t>
            </a:r>
          </a:p>
          <a:p>
            <a:pPr lvl="1" defTabSz="720725">
              <a:buClr>
                <a:srgbClr val="000066"/>
              </a:buClr>
              <a:buSzPct val="100000"/>
              <a:tabLst>
                <a:tab pos="171450" algn="l"/>
                <a:tab pos="2628900" algn="l"/>
              </a:tabLst>
            </a:pPr>
            <a:r>
              <a:rPr lang="en-GB" sz="1800" b="1" dirty="0">
                <a:solidFill>
                  <a:srgbClr val="0000C8"/>
                </a:solidFill>
              </a:rPr>
              <a:t>head	– </a:t>
            </a:r>
            <a:r>
              <a:rPr lang="en-GB" sz="1800" dirty="0"/>
              <a:t>show the </a:t>
            </a:r>
            <a:r>
              <a:rPr lang="en-GB" sz="1800" i="1" dirty="0"/>
              <a:t>first</a:t>
            </a:r>
            <a:r>
              <a:rPr lang="en-GB" sz="1800" dirty="0"/>
              <a:t> few lines of the file; best when reading </a:t>
            </a:r>
            <a:r>
              <a:rPr lang="en-GB" sz="1800" dirty="0" err="1"/>
              <a:t>headers,etc</a:t>
            </a:r>
            <a:endParaRPr lang="en-GB" sz="1800" dirty="0"/>
          </a:p>
        </p:txBody>
      </p:sp>
      <p:sp>
        <p:nvSpPr>
          <p:cNvPr id="1051658" name="Text Box 10"/>
          <p:cNvSpPr txBox="1">
            <a:spLocks noChangeArrowheads="1"/>
          </p:cNvSpPr>
          <p:nvPr/>
        </p:nvSpPr>
        <p:spPr bwMode="auto">
          <a:xfrm>
            <a:off x="814018" y="4816473"/>
            <a:ext cx="4748581" cy="687368"/>
          </a:xfrm>
          <a:prstGeom prst="rect">
            <a:avLst/>
          </a:prstGeom>
          <a:solidFill>
            <a:schemeClr val="tx2">
              <a:lumMod val="20000"/>
              <a:lumOff val="80000"/>
            </a:schemeClr>
          </a:solidFill>
          <a:ln w="12700" algn="ctr">
            <a:solidFill>
              <a:srgbClr val="000000"/>
            </a:solidFill>
            <a:miter lim="800000"/>
            <a:headEnd/>
            <a:tailEnd/>
          </a:ln>
          <a:effectLst>
            <a:outerShdw dist="107763" dir="2700000" algn="ctr" rotWithShape="0">
              <a:schemeClr val="bg2"/>
            </a:outerShdw>
          </a:effectLst>
        </p:spPr>
        <p:txBody>
          <a:bodyPr wrap="square" lIns="95250" tIns="50800" rIns="95250" bIns="50800">
            <a:spAutoFit/>
          </a:bodyPr>
          <a:lstStyle/>
          <a:p>
            <a:pPr defTabSz="720725">
              <a:buClr>
                <a:srgbClr val="000066"/>
              </a:buClr>
              <a:buSzPct val="100000"/>
              <a:tabLst>
                <a:tab pos="1431925" algn="l"/>
                <a:tab pos="3489325" algn="l"/>
                <a:tab pos="7050088" algn="r"/>
              </a:tabLst>
              <a:defRPr/>
            </a:pPr>
            <a:r>
              <a:rPr lang="en-GB" sz="2000" dirty="0">
                <a:latin typeface="Courier New" pitchFamily="49" charset="0"/>
              </a:rPr>
              <a:t>$ </a:t>
            </a:r>
            <a:r>
              <a:rPr lang="en-GB" sz="2000" b="1" dirty="0" err="1">
                <a:latin typeface="Courier New" pitchFamily="49" charset="0"/>
              </a:rPr>
              <a:t>wc</a:t>
            </a:r>
            <a:r>
              <a:rPr lang="en-GB" sz="2000" b="1" dirty="0">
                <a:latin typeface="Courier New" pitchFamily="49" charset="0"/>
              </a:rPr>
              <a:t> /etc/hosts</a:t>
            </a:r>
          </a:p>
          <a:p>
            <a:pPr defTabSz="720725">
              <a:buClr>
                <a:srgbClr val="000066"/>
              </a:buClr>
              <a:buSzPct val="100000"/>
              <a:tabLst>
                <a:tab pos="1431925" algn="l"/>
                <a:tab pos="3489325" algn="l"/>
                <a:tab pos="7050088" algn="r"/>
              </a:tabLst>
              <a:defRPr/>
            </a:pPr>
            <a:r>
              <a:rPr lang="en-GB" sz="1800" dirty="0">
                <a:latin typeface="Courier New" pitchFamily="49" charset="0"/>
              </a:rPr>
              <a:t>  27   120    998 /etc/hosts</a:t>
            </a:r>
          </a:p>
        </p:txBody>
      </p:sp>
      <p:sp>
        <p:nvSpPr>
          <p:cNvPr id="1051652" name="Text Box 4"/>
          <p:cNvSpPr txBox="1">
            <a:spLocks noChangeArrowheads="1"/>
          </p:cNvSpPr>
          <p:nvPr/>
        </p:nvSpPr>
        <p:spPr bwMode="auto">
          <a:xfrm>
            <a:off x="809626" y="5582158"/>
            <a:ext cx="4752974" cy="625812"/>
          </a:xfrm>
          <a:prstGeom prst="rect">
            <a:avLst/>
          </a:prstGeom>
          <a:solidFill>
            <a:schemeClr val="tx2">
              <a:lumMod val="20000"/>
              <a:lumOff val="80000"/>
            </a:schemeClr>
          </a:solidFill>
          <a:ln w="12700" algn="ctr">
            <a:solidFill>
              <a:srgbClr val="000000"/>
            </a:solidFill>
            <a:miter lim="800000"/>
            <a:headEnd/>
            <a:tailEnd/>
          </a:ln>
          <a:effectLst>
            <a:outerShdw dist="107763" dir="2700000" algn="ctr" rotWithShape="0">
              <a:schemeClr val="bg2"/>
            </a:outerShdw>
          </a:effectLst>
        </p:spPr>
        <p:txBody>
          <a:bodyPr wrap="square" lIns="95250" tIns="50800" rIns="95250" bIns="50800">
            <a:spAutoFit/>
          </a:bodyPr>
          <a:lstStyle/>
          <a:p>
            <a:pPr defTabSz="720725">
              <a:lnSpc>
                <a:spcPct val="80000"/>
              </a:lnSpc>
              <a:buClr>
                <a:srgbClr val="000066"/>
              </a:buClr>
              <a:buSzPct val="100000"/>
              <a:tabLst>
                <a:tab pos="1431925" algn="l"/>
                <a:tab pos="3489325" algn="l"/>
                <a:tab pos="7050088" algn="r"/>
              </a:tabLst>
              <a:defRPr/>
            </a:pPr>
            <a:r>
              <a:rPr lang="en-GB" sz="2000" dirty="0">
                <a:latin typeface="Courier New" pitchFamily="49" charset="0"/>
              </a:rPr>
              <a:t>$ </a:t>
            </a:r>
            <a:r>
              <a:rPr lang="en-GB" sz="2000" b="1" dirty="0" err="1">
                <a:latin typeface="Courier New" pitchFamily="49" charset="0"/>
              </a:rPr>
              <a:t>grep</a:t>
            </a:r>
            <a:r>
              <a:rPr lang="en-GB" sz="2000" b="1" dirty="0">
                <a:latin typeface="Courier New" pitchFamily="49" charset="0"/>
              </a:rPr>
              <a:t> yogi /etc/hosts</a:t>
            </a:r>
          </a:p>
          <a:p>
            <a:pPr defTabSz="720725">
              <a:buClr>
                <a:srgbClr val="000066"/>
              </a:buClr>
              <a:buSzPct val="100000"/>
              <a:tabLst>
                <a:tab pos="1431925" algn="l"/>
                <a:tab pos="3489325" algn="l"/>
                <a:tab pos="7050088" algn="r"/>
              </a:tabLst>
              <a:defRPr/>
            </a:pPr>
            <a:r>
              <a:rPr lang="en-GB" sz="1800" dirty="0">
                <a:latin typeface="Courier New" pitchFamily="49" charset="0"/>
              </a:rPr>
              <a:t>192.168.42.1  yogi.qa.com   yogi</a:t>
            </a:r>
          </a:p>
        </p:txBody>
      </p:sp>
      <p:sp>
        <p:nvSpPr>
          <p:cNvPr id="12" name="Text Box 10"/>
          <p:cNvSpPr txBox="1">
            <a:spLocks noChangeArrowheads="1"/>
          </p:cNvSpPr>
          <p:nvPr/>
        </p:nvSpPr>
        <p:spPr bwMode="auto">
          <a:xfrm>
            <a:off x="5734050" y="4816473"/>
            <a:ext cx="5553075" cy="687368"/>
          </a:xfrm>
          <a:prstGeom prst="rect">
            <a:avLst/>
          </a:prstGeom>
          <a:solidFill>
            <a:schemeClr val="tx2">
              <a:lumMod val="20000"/>
              <a:lumOff val="80000"/>
            </a:schemeClr>
          </a:solidFill>
          <a:ln w="12700" algn="ctr">
            <a:solidFill>
              <a:srgbClr val="000000"/>
            </a:solidFill>
            <a:miter lim="800000"/>
            <a:headEnd/>
            <a:tailEnd/>
          </a:ln>
          <a:effectLst>
            <a:outerShdw dist="107763" dir="2700000" algn="ctr" rotWithShape="0">
              <a:schemeClr val="bg2"/>
            </a:outerShdw>
          </a:effectLst>
        </p:spPr>
        <p:txBody>
          <a:bodyPr wrap="square" lIns="95250" tIns="50800" rIns="95250" bIns="50800">
            <a:spAutoFit/>
          </a:bodyPr>
          <a:lstStyle/>
          <a:p>
            <a:pPr defTabSz="720725">
              <a:buClr>
                <a:srgbClr val="000066"/>
              </a:buClr>
              <a:buSzPct val="100000"/>
              <a:tabLst>
                <a:tab pos="1431925" algn="l"/>
                <a:tab pos="3489325" algn="l"/>
                <a:tab pos="7050088" algn="r"/>
              </a:tabLst>
              <a:defRPr/>
            </a:pPr>
            <a:r>
              <a:rPr lang="en-GB" sz="2000" dirty="0">
                <a:latin typeface="Courier New" pitchFamily="49" charset="0"/>
              </a:rPr>
              <a:t>$ </a:t>
            </a:r>
            <a:r>
              <a:rPr lang="en-GB" sz="2000" b="1" dirty="0">
                <a:latin typeface="Courier New" pitchFamily="49" charset="0"/>
              </a:rPr>
              <a:t>who | </a:t>
            </a:r>
            <a:r>
              <a:rPr lang="en-GB" sz="2000" b="1" dirty="0" err="1">
                <a:latin typeface="Courier New" pitchFamily="49" charset="0"/>
              </a:rPr>
              <a:t>wc</a:t>
            </a:r>
            <a:r>
              <a:rPr lang="en-GB" sz="2000" b="1" dirty="0">
                <a:latin typeface="Courier New" pitchFamily="49" charset="0"/>
              </a:rPr>
              <a:t> -l</a:t>
            </a:r>
          </a:p>
          <a:p>
            <a:pPr defTabSz="720725">
              <a:buClr>
                <a:srgbClr val="000066"/>
              </a:buClr>
              <a:buSzPct val="100000"/>
              <a:tabLst>
                <a:tab pos="1431925" algn="l"/>
                <a:tab pos="3489325" algn="l"/>
                <a:tab pos="7050088" algn="r"/>
              </a:tabLst>
              <a:defRPr/>
            </a:pPr>
            <a:r>
              <a:rPr lang="en-GB" sz="1800" dirty="0">
                <a:latin typeface="Courier New" pitchFamily="49" charset="0"/>
              </a:rPr>
              <a:t>5</a:t>
            </a:r>
          </a:p>
        </p:txBody>
      </p:sp>
      <p:sp>
        <p:nvSpPr>
          <p:cNvPr id="13" name="Text Box 10"/>
          <p:cNvSpPr txBox="1">
            <a:spLocks noChangeArrowheads="1"/>
          </p:cNvSpPr>
          <p:nvPr/>
        </p:nvSpPr>
        <p:spPr bwMode="auto">
          <a:xfrm>
            <a:off x="5734050" y="5568948"/>
            <a:ext cx="5553075" cy="687368"/>
          </a:xfrm>
          <a:prstGeom prst="rect">
            <a:avLst/>
          </a:prstGeom>
          <a:solidFill>
            <a:schemeClr val="tx2">
              <a:lumMod val="20000"/>
              <a:lumOff val="80000"/>
            </a:schemeClr>
          </a:solidFill>
          <a:ln w="12700" algn="ctr">
            <a:solidFill>
              <a:srgbClr val="000000"/>
            </a:solidFill>
            <a:miter lim="800000"/>
            <a:headEnd/>
            <a:tailEnd/>
          </a:ln>
          <a:effectLst>
            <a:outerShdw dist="107763" dir="2700000" algn="ctr" rotWithShape="0">
              <a:schemeClr val="bg2"/>
            </a:outerShdw>
          </a:effectLst>
        </p:spPr>
        <p:txBody>
          <a:bodyPr wrap="square" lIns="95250" tIns="50800" rIns="95250" bIns="50800">
            <a:spAutoFit/>
          </a:bodyPr>
          <a:lstStyle/>
          <a:p>
            <a:pPr defTabSz="720725">
              <a:buClr>
                <a:srgbClr val="000066"/>
              </a:buClr>
              <a:buSzPct val="100000"/>
              <a:tabLst>
                <a:tab pos="1431925" algn="l"/>
                <a:tab pos="3489325" algn="l"/>
                <a:tab pos="7050088" algn="r"/>
              </a:tabLst>
              <a:defRPr/>
            </a:pPr>
            <a:r>
              <a:rPr lang="en-GB" sz="2000" dirty="0">
                <a:latin typeface="Courier New" pitchFamily="49" charset="0"/>
              </a:rPr>
              <a:t>$ </a:t>
            </a:r>
            <a:r>
              <a:rPr lang="en-GB" sz="2000" b="1" dirty="0" err="1">
                <a:latin typeface="Courier New" pitchFamily="49" charset="0"/>
              </a:rPr>
              <a:t>ps</a:t>
            </a:r>
            <a:r>
              <a:rPr lang="en-GB" sz="2000" b="1" dirty="0">
                <a:latin typeface="Courier New" pitchFamily="49" charset="0"/>
              </a:rPr>
              <a:t> -e | grep </a:t>
            </a:r>
            <a:r>
              <a:rPr lang="en-GB" sz="2000" b="1" dirty="0" err="1">
                <a:latin typeface="Courier New" pitchFamily="49" charset="0"/>
              </a:rPr>
              <a:t>Xorg</a:t>
            </a:r>
            <a:endParaRPr lang="en-GB" sz="2000" b="1" dirty="0">
              <a:latin typeface="Courier New" pitchFamily="49" charset="0"/>
            </a:endParaRPr>
          </a:p>
          <a:p>
            <a:pPr defTabSz="720725">
              <a:buClr>
                <a:srgbClr val="000066"/>
              </a:buClr>
              <a:buSzPct val="100000"/>
              <a:tabLst>
                <a:tab pos="1431925" algn="l"/>
                <a:tab pos="3489325" algn="l"/>
                <a:tab pos="7050088" algn="r"/>
              </a:tabLst>
              <a:defRPr/>
            </a:pPr>
            <a:r>
              <a:rPr lang="en-GB" sz="1800" dirty="0">
                <a:latin typeface="Courier New" pitchFamily="49" charset="0"/>
              </a:rPr>
              <a:t> 6778  tty1  00:02:05 </a:t>
            </a:r>
            <a:r>
              <a:rPr lang="en-GB" sz="1800" dirty="0" err="1">
                <a:latin typeface="Courier New" pitchFamily="49" charset="0"/>
              </a:rPr>
              <a:t>Xorg</a:t>
            </a:r>
            <a:endParaRPr lang="en-GB" sz="1800" dirty="0">
              <a:latin typeface="Courier New" pitchFamily="49" charset="0"/>
            </a:endParaRPr>
          </a:p>
        </p:txBody>
      </p:sp>
      <p:sp>
        <p:nvSpPr>
          <p:cNvPr id="11" name="Rectangle 95"/>
          <p:cNvSpPr>
            <a:spLocks noChangeArrowheads="1"/>
          </p:cNvSpPr>
          <p:nvPr/>
        </p:nvSpPr>
        <p:spPr bwMode="auto">
          <a:xfrm>
            <a:off x="8953500" y="5107882"/>
            <a:ext cx="2333624" cy="783667"/>
          </a:xfrm>
          <a:prstGeom prst="rect">
            <a:avLst/>
          </a:prstGeom>
          <a:gradFill>
            <a:gsLst>
              <a:gs pos="0">
                <a:srgbClr val="FFEFD1"/>
              </a:gs>
              <a:gs pos="64999">
                <a:srgbClr val="F0EBD5"/>
              </a:gs>
              <a:gs pos="100000">
                <a:srgbClr val="D1C39F"/>
              </a:gs>
            </a:gsLst>
            <a:lin ang="4200000" scaled="0"/>
          </a:gradFill>
          <a:ln w="12700">
            <a:solidFill>
              <a:srgbClr val="000000"/>
            </a:solidFill>
            <a:miter lim="800000"/>
            <a:headEnd/>
            <a:tailEnd/>
          </a:ln>
          <a:effectLst>
            <a:outerShdw blurRad="127000" dir="3660000" sx="101000" sy="101000" algn="tl" rotWithShape="0">
              <a:schemeClr val="bg2">
                <a:lumMod val="50000"/>
                <a:alpha val="65000"/>
              </a:schemeClr>
            </a:outerShdw>
          </a:effectLst>
        </p:spPr>
        <p:txBody>
          <a:bodyPr wrap="square" lIns="0" tIns="36000" rIns="0" bIns="36000">
            <a:spAutoFit/>
          </a:bodyPr>
          <a:lstStyle/>
          <a:p>
            <a:pPr algn="ctr" defTabSz="720725" eaLnBrk="0" hangingPunct="0">
              <a:lnSpc>
                <a:spcPct val="110000"/>
              </a:lnSpc>
              <a:buClr>
                <a:srgbClr val="FF0000"/>
              </a:buClr>
              <a:buSzPct val="100000"/>
              <a:tabLst>
                <a:tab pos="571500" algn="l"/>
                <a:tab pos="1855788" algn="l"/>
              </a:tabLst>
              <a:defRPr/>
            </a:pPr>
            <a:r>
              <a:rPr lang="en-GB" sz="1400" i="1" dirty="0"/>
              <a:t>pipe allows output of one command to be provided as input to another command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QAC_Powerpoint_Template">
  <a:themeElements>
    <a:clrScheme name="Custom 1">
      <a:dk1>
        <a:srgbClr val="565759"/>
      </a:dk1>
      <a:lt1>
        <a:srgbClr val="FFFFFF"/>
      </a:lt1>
      <a:dk2>
        <a:srgbClr val="0D3D59"/>
      </a:dk2>
      <a:lt2>
        <a:srgbClr val="DADADA"/>
      </a:lt2>
      <a:accent1>
        <a:srgbClr val="0A5188"/>
      </a:accent1>
      <a:accent2>
        <a:srgbClr val="CA1E17"/>
      </a:accent2>
      <a:accent3>
        <a:srgbClr val="18BF2B"/>
      </a:accent3>
      <a:accent4>
        <a:srgbClr val="7713B2"/>
      </a:accent4>
      <a:accent5>
        <a:srgbClr val="008FD0"/>
      </a:accent5>
      <a:accent6>
        <a:srgbClr val="F5871F"/>
      </a:accent6>
      <a:hlink>
        <a:srgbClr val="008FD0"/>
      </a:hlink>
      <a:folHlink>
        <a:srgbClr val="008FD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QAC" id="{548A3722-3215-4D67-97FC-52E9F00CBDD5}" vid="{5729C59F-F8F5-4EC0-8981-94A53BE01FC4}"/>
    </a:ext>
  </a:extLst>
</a:theme>
</file>

<file path=ppt/theme/theme2.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QA_Consulting_AWS_Powerpoint_Template_March_2018</Template>
  <TotalTime>9</TotalTime>
  <Words>3527</Words>
  <Application>Microsoft Office PowerPoint</Application>
  <PresentationFormat>Widescreen</PresentationFormat>
  <Paragraphs>332</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Courier New</vt:lpstr>
      <vt:lpstr>Lucida Console</vt:lpstr>
      <vt:lpstr>Segoe UI</vt:lpstr>
      <vt:lpstr>Verdana</vt:lpstr>
      <vt:lpstr>QAC_Powerpoint_Template</vt:lpstr>
      <vt:lpstr>Linux Session</vt:lpstr>
      <vt:lpstr>Contents</vt:lpstr>
      <vt:lpstr>Logging into Linux</vt:lpstr>
      <vt:lpstr>Linux users: you are a number</vt:lpstr>
      <vt:lpstr>Shells - command line interpreters</vt:lpstr>
      <vt:lpstr>Anatomy of the command line</vt:lpstr>
      <vt:lpstr>Entering commands</vt:lpstr>
      <vt:lpstr>Some basic fact-finding commands</vt:lpstr>
      <vt:lpstr>Tools for working with text files</vt:lpstr>
      <vt:lpstr>Variety of resources</vt:lpstr>
      <vt:lpstr>Help! – online (local) documentation</vt:lpstr>
      <vt:lpstr>More online documentation</vt:lpstr>
      <vt:lpstr>Summary</vt:lpstr>
      <vt:lpstr>Thank you</vt:lpstr>
      <vt:lpstr>Glossary (1)</vt:lpstr>
      <vt:lpstr>Glossary (2)</vt:lpstr>
    </vt:vector>
  </TitlesOfParts>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Session</dc:title>
  <dc:creator>Rente, Hugo</dc:creator>
  <cp:lastModifiedBy>Gonsai, Devdatta</cp:lastModifiedBy>
  <cp:revision>4</cp:revision>
  <dcterms:created xsi:type="dcterms:W3CDTF">2018-03-29T09:58:44Z</dcterms:created>
  <dcterms:modified xsi:type="dcterms:W3CDTF">2018-07-23T09:28:37Z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ies>
</file>