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4"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81215" autoAdjust="0"/>
  </p:normalViewPr>
  <p:slideViewPr>
    <p:cSldViewPr snapToGrid="0">
      <p:cViewPr varScale="1">
        <p:scale>
          <a:sx n="59" d="100"/>
          <a:sy n="59" d="100"/>
        </p:scale>
        <p:origin x="1158" y="6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Files are deleted using the remove (</a:t>
            </a:r>
            <a:r>
              <a:rPr lang="en-GB" dirty="0" err="1"/>
              <a:t>rm</a:t>
            </a:r>
            <a:r>
              <a:rPr lang="en-GB" dirty="0"/>
              <a:t>) command.  Remove will prompt for confirmation before deleting write-protected files.  It will also prompt for all files if the -i (interactive) option is used.  </a:t>
            </a:r>
          </a:p>
          <a:p>
            <a:r>
              <a:rPr lang="en-GB" dirty="0"/>
              <a:t>The recursive (-r) option is used to delete a directory and all its constituent files, including sub-directories.  Without the recursive option, remove will not delete a directory, even when it is empty (you can use the rmdir command to remove empty directories).</a:t>
            </a:r>
          </a:p>
          <a:p>
            <a:r>
              <a:rPr lang="en-GB" dirty="0"/>
              <a:t>Examples in the slide above:</a:t>
            </a:r>
          </a:p>
          <a:p>
            <a:r>
              <a:rPr lang="en-GB" dirty="0"/>
              <a:t>(1) Remove the </a:t>
            </a:r>
            <a:r>
              <a:rPr lang="en-GB" dirty="0" err="1"/>
              <a:t>mypass</a:t>
            </a:r>
            <a:r>
              <a:rPr lang="en-GB" dirty="0"/>
              <a:t> file. No questions asked, no second chances (as long, of course, as permissions allow).</a:t>
            </a:r>
          </a:p>
          <a:p>
            <a:r>
              <a:rPr lang="en-GB" dirty="0"/>
              <a:t>(2) Interactively ( -i) remove all files from the current directory that begin with my . The use of the interactive option when </a:t>
            </a:r>
            <a:r>
              <a:rPr lang="en-GB" dirty="0" err="1"/>
              <a:t>globbing</a:t>
            </a:r>
            <a:r>
              <a:rPr lang="en-GB" dirty="0"/>
              <a:t> is highly recommended, as you may not be able to predict which files match your wildcards.</a:t>
            </a:r>
          </a:p>
          <a:p>
            <a:r>
              <a:rPr lang="en-GB" dirty="0"/>
              <a:t>(3) Recursively remove the /</a:t>
            </a:r>
            <a:r>
              <a:rPr lang="en-GB" dirty="0" err="1"/>
              <a:t>tmp</a:t>
            </a:r>
            <a:r>
              <a:rPr lang="en-GB" dirty="0"/>
              <a:t>/</a:t>
            </a:r>
            <a:r>
              <a:rPr lang="en-GB" dirty="0" err="1"/>
              <a:t>myhome</a:t>
            </a:r>
            <a:r>
              <a:rPr lang="en-GB" dirty="0"/>
              <a:t> directory. Again, without the interactive option (as long as permissions allow) the operation will be immediate and final – no opportunity to change you mind.</a:t>
            </a:r>
          </a:p>
        </p:txBody>
      </p:sp>
    </p:spTree>
    <p:extLst>
      <p:ext uri="{BB962C8B-B14F-4D97-AF65-F5344CB8AC3E}">
        <p14:creationId xmlns:p14="http://schemas.microsoft.com/office/powerpoint/2010/main" val="237147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New directories are created with mkdir and are deleted with rmdir.  Both commands specify the directory name (absolute or relative).  </a:t>
            </a:r>
          </a:p>
          <a:p>
            <a:r>
              <a:rPr lang="en-GB" dirty="0"/>
              <a:t>The -p option in:</a:t>
            </a:r>
          </a:p>
          <a:p>
            <a:r>
              <a:rPr lang="en-GB" dirty="0"/>
              <a:t>     $ mkdir -p a/directory/path</a:t>
            </a:r>
          </a:p>
          <a:p>
            <a:r>
              <a:rPr lang="en-GB" dirty="0"/>
              <a:t>allows to create the three directories in one go.</a:t>
            </a:r>
          </a:p>
          <a:p>
            <a:r>
              <a:rPr lang="en-GB" dirty="0"/>
              <a:t>The -m option in:</a:t>
            </a:r>
          </a:p>
          <a:p>
            <a:r>
              <a:rPr lang="en-GB" dirty="0"/>
              <a:t>     $ mkdir -m 222 secure-dir</a:t>
            </a:r>
          </a:p>
          <a:p>
            <a:r>
              <a:rPr lang="en-GB" dirty="0"/>
              <a:t>allows to create a directory with a specified set of permissions. Permissions are discussed elsewhere, but (for completeness) 222 value means that all users on this system can see the content of the secure-dir, but only the </a:t>
            </a:r>
            <a:r>
              <a:rPr lang="en-GB" dirty="0" err="1"/>
              <a:t>superuser</a:t>
            </a:r>
            <a:r>
              <a:rPr lang="en-GB" dirty="0"/>
              <a:t> can write into it.</a:t>
            </a:r>
          </a:p>
          <a:p>
            <a:r>
              <a:rPr lang="en-GB" dirty="0"/>
              <a:t>To remove a directory with rmdir, it must be empty.  The -r option to the “file remove” command (</a:t>
            </a:r>
            <a:r>
              <a:rPr lang="en-GB" dirty="0" err="1"/>
              <a:t>rm</a:t>
            </a:r>
            <a:r>
              <a:rPr lang="en-GB" dirty="0"/>
              <a:t>) will delete a directory and all its contents; use this option with CAUTION.</a:t>
            </a:r>
          </a:p>
          <a:p>
            <a:r>
              <a:rPr lang="en-GB" dirty="0"/>
              <a:t>Directories are just files to most other commands, so the </a:t>
            </a:r>
            <a:r>
              <a:rPr lang="en-GB" dirty="0" err="1"/>
              <a:t>mv</a:t>
            </a:r>
            <a:r>
              <a:rPr lang="en-GB" dirty="0"/>
              <a:t> command renames a directory.  Note that you cannot move a directory out of its current position in the file system hierarchy (i.e. it cannot be moved to a new directory).</a:t>
            </a:r>
          </a:p>
          <a:p>
            <a:endParaRPr lang="en-GB" dirty="0"/>
          </a:p>
          <a:p>
            <a:endParaRPr lang="en-GB" dirty="0"/>
          </a:p>
        </p:txBody>
      </p:sp>
    </p:spTree>
    <p:extLst>
      <p:ext uri="{BB962C8B-B14F-4D97-AF65-F5344CB8AC3E}">
        <p14:creationId xmlns:p14="http://schemas.microsoft.com/office/powerpoint/2010/main" val="78738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dirty="0"/>
              <a:t>Linux disks are usually partitioned (for ease of maintenance and a choice of filesystem types).  </a:t>
            </a:r>
          </a:p>
          <a:p>
            <a:r>
              <a:rPr lang="en-GB" dirty="0"/>
              <a:t>Each partition is logically formatted (process that applies a filesystem). UNIX supports several different types of filesystem, </a:t>
            </a:r>
            <a:r>
              <a:rPr lang="en-GB" dirty="0" err="1"/>
              <a:t>ufs</a:t>
            </a:r>
            <a:r>
              <a:rPr lang="en-GB" dirty="0"/>
              <a:t>, </a:t>
            </a:r>
            <a:r>
              <a:rPr lang="en-GB" dirty="0" err="1"/>
              <a:t>jfs</a:t>
            </a:r>
            <a:r>
              <a:rPr lang="en-GB" dirty="0"/>
              <a:t> and </a:t>
            </a:r>
            <a:r>
              <a:rPr lang="en-GB" dirty="0" err="1"/>
              <a:t>vxfs</a:t>
            </a:r>
            <a:r>
              <a:rPr lang="en-GB" dirty="0"/>
              <a:t> are the most popular ones, whereas on Linux we use the family of ext? file system types (ext2, ext3 and ext4) as well as xfs, </a:t>
            </a:r>
            <a:r>
              <a:rPr lang="en-GB" dirty="0" err="1"/>
              <a:t>zfs</a:t>
            </a:r>
            <a:r>
              <a:rPr lang="en-GB" dirty="0"/>
              <a:t>, </a:t>
            </a:r>
            <a:r>
              <a:rPr lang="en-GB" dirty="0" err="1"/>
              <a:t>gvfs</a:t>
            </a:r>
            <a:r>
              <a:rPr lang="en-GB" dirty="0"/>
              <a:t>, </a:t>
            </a:r>
            <a:r>
              <a:rPr lang="en-GB" dirty="0" err="1"/>
              <a:t>reiserfs</a:t>
            </a:r>
            <a:r>
              <a:rPr lang="en-GB" dirty="0"/>
              <a:t> and </a:t>
            </a:r>
            <a:r>
              <a:rPr lang="en-GB" dirty="0" err="1"/>
              <a:t>btrfs</a:t>
            </a:r>
            <a:r>
              <a:rPr lang="en-GB" dirty="0"/>
              <a:t>. </a:t>
            </a:r>
          </a:p>
          <a:p>
            <a:r>
              <a:rPr lang="en-GB" dirty="0"/>
              <a:t>The resulting filesystem has its own i-node table, which in turn, contains one record (i-node) for each file or directory on this filesystem.</a:t>
            </a:r>
          </a:p>
          <a:p>
            <a:r>
              <a:rPr lang="en-GB" dirty="0"/>
              <a:t>Conversely, each file has one allocated i-node containing all the file information (including pointers to the file or directory data blocks). The only file attribute not stored on the i-node is its name. </a:t>
            </a:r>
          </a:p>
          <a:p>
            <a:r>
              <a:rPr lang="en-GB" dirty="0"/>
              <a:t>The filename is stored in the directory containing the file. In other words, directories simply relate names to i-node numbers.</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2200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dirty="0"/>
              <a:t>The stat command, just like ls -l, provides access to the i-node table content. It   is a less well known tool, possibly because it uses terminology not necessarily understood by end-users… It also is one of those Linux specific tools, that may not be available in commercial versions of UNIX (at least not as a user command).</a:t>
            </a:r>
          </a:p>
          <a:p>
            <a:r>
              <a:rPr lang="en-GB" dirty="0"/>
              <a:t>However, the information provided by stat is more comprehensive than that presented by ls. </a:t>
            </a:r>
          </a:p>
          <a:p>
            <a:r>
              <a:rPr lang="en-GB" dirty="0"/>
              <a:t>Apart from showing lower level, logical block information, you can see all three timestamps, which are maintained for each file and directory:</a:t>
            </a:r>
          </a:p>
          <a:p>
            <a:pPr>
              <a:spcBef>
                <a:spcPts val="0"/>
              </a:spcBef>
              <a:spcAft>
                <a:spcPts val="0"/>
              </a:spcAft>
            </a:pPr>
            <a:r>
              <a:rPr lang="en-GB" dirty="0"/>
              <a:t>     - Access time stores when the file was last opened for reading.</a:t>
            </a:r>
          </a:p>
          <a:p>
            <a:pPr>
              <a:spcBef>
                <a:spcPts val="0"/>
              </a:spcBef>
              <a:spcAft>
                <a:spcPts val="0"/>
              </a:spcAft>
            </a:pPr>
            <a:r>
              <a:rPr lang="en-GB" dirty="0"/>
              <a:t>     - Modification time shows when the contents of the file was last changed.</a:t>
            </a:r>
          </a:p>
          <a:p>
            <a:pPr>
              <a:spcBef>
                <a:spcPts val="0"/>
              </a:spcBef>
              <a:spcAft>
                <a:spcPts val="0"/>
              </a:spcAft>
            </a:pPr>
            <a:r>
              <a:rPr lang="en-GB" dirty="0"/>
              <a:t>     - Change time relates to the i-node change (not the content of the file). This</a:t>
            </a:r>
            <a:br>
              <a:rPr lang="en-GB" dirty="0"/>
            </a:br>
            <a:r>
              <a:rPr lang="en-GB" dirty="0"/>
              <a:t>       attribute records when the file attributes are modified, for example file</a:t>
            </a:r>
            <a:br>
              <a:rPr lang="en-GB" dirty="0"/>
            </a:br>
            <a:r>
              <a:rPr lang="en-GB" dirty="0"/>
              <a:t>       owner, or permissions, or size.</a:t>
            </a:r>
          </a:p>
          <a:p>
            <a:endParaRPr lang="en-GB" dirty="0"/>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8848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dirty="0"/>
              <a:t>All UNIX filesystems, including those used in Linux, implement the concept of a link, which mean that several names can be associated with one i-node. A link is an entry in the directory, which points to an already existing i-node. When a link is deleted, the kernel decrements the links count and de-allocates the i-node if this count becomes zero. This type of link, called hard link, can only be used within a single filesystem and can only point to files: a directory hard link cannot be created to prevent recursive de-reference.</a:t>
            </a:r>
          </a:p>
          <a:p>
            <a:r>
              <a:rPr lang="en-GB" dirty="0"/>
              <a:t>Linux filesystems provide an alternative to a hard link: a symbolic link, which is simply a file, which contains a filename. Since a symbolic link does not point to an i-node, it is possible to create cross-filesystems symbolic links. Symbolic links can point to any type of file, even to nonexistent files. </a:t>
            </a:r>
          </a:p>
          <a:p>
            <a:r>
              <a:rPr lang="en-GB" dirty="0"/>
              <a:t>Symbolic links are very useful because they don't have the limitations associated with hard links. However, they use some disk space, allocated for their i-node and their data blocks, and cause an overhead in the pathname to i-node conversion, because the kernel has to restart the name interpretation when it encounters a symbolic link. The ext? filesystems support a so-called ‘fast symbolic link’, which does not use any data block on the filesystem. The target name is not stored in a data block but in the i-node itself. This policy can save some disk space (no data block needs to be allocated) and speed up link operations (there is no need to read a data block when accessing such a link). Of course, the space available in the i-node is limited so not every link can be implemented as a fast symbolic link. The maximal size of the target name in a fast symbolic link is 60 characters. </a:t>
            </a:r>
          </a:p>
          <a:p>
            <a:r>
              <a:rPr lang="en-GB" dirty="0"/>
              <a:t>In xfs, symbolic link can be either ‘local’, in the </a:t>
            </a:r>
            <a:r>
              <a:rPr lang="en-GB" dirty="0" err="1"/>
              <a:t>inode</a:t>
            </a:r>
            <a:r>
              <a:rPr lang="en-GB" dirty="0"/>
              <a:t> table, or in the filesystem extend.</a:t>
            </a:r>
          </a:p>
          <a:p>
            <a:r>
              <a:rPr lang="en-GB" dirty="0"/>
              <a:t>There is no easy way to establish if your system is using ‘fast’ or ‘slow’ links. Every filesystem type has its own debugging or dumping tool, and you could use them to peek inside the filesystem arrangements. However, there is no real need for that in the normal day-to-day life - we don’t really care!</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071952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a:t>The example illustrates the creation of two link files: a hard link, and a symbolic link.</a:t>
            </a:r>
          </a:p>
          <a:p>
            <a:r>
              <a:rPr lang="en-GB"/>
              <a:t>Hard link is just another name pointing at the same i-node entry as the original filename. The moment the hard link has been created, the idea of an original and new name ceases to exist. Both names have the same 'power', and both names can be used to perform all allowed operations on the file. However, neither of the names can be moved into a different filesystem without destroying the link between them.</a:t>
            </a:r>
          </a:p>
          <a:p>
            <a:r>
              <a:rPr lang="en-GB"/>
              <a:t>The symbolic name, however is a totally different entity. Because it points at the logical name, rather than physical address of the file, it can be moved about without breaking the connection with the original. However, if the 'original' file is removed, the symbolic link breaks, and will report that file does not exist when you try to access it.</a:t>
            </a:r>
          </a:p>
          <a:p>
            <a:r>
              <a:rPr lang="en-GB"/>
              <a:t> </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13070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54289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04784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normAutofit/>
          </a:bodyPr>
          <a:lstStyle/>
          <a:p>
            <a:r>
              <a:rPr lang="en-GB"/>
              <a:t>This chapter discusses directory and file organisation in Linux, introducing the concept of FHS (Filesystem Hierarchy Standard).</a:t>
            </a:r>
          </a:p>
          <a:p>
            <a:r>
              <a:rPr lang="en-GB"/>
              <a:t>We look at file and directory manipulation commands, as well as the file attributes , where the attributes are stored and how we can investigate them. </a:t>
            </a:r>
          </a:p>
          <a:p>
            <a:r>
              <a:rPr lang="en-GB"/>
              <a:t>Finally, we will introduce the approach of handling Linux file attributes, and methods of creating shortcuts to Linux files and directories.</a:t>
            </a:r>
          </a:p>
          <a:p>
            <a:r>
              <a:rPr lang="en-GB"/>
              <a:t> </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43261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Grp="1" noChangeArrowheads="1"/>
          </p:cNvSpPr>
          <p:nvPr>
            <p:ph type="body" idx="1"/>
          </p:nvPr>
        </p:nvSpPr>
        <p:spPr/>
        <p:txBody>
          <a:bodyPr>
            <a:normAutofit/>
          </a:bodyPr>
          <a:lstStyle/>
          <a:p>
            <a:r>
              <a:rPr lang="en-GB" dirty="0"/>
              <a:t>File and directory names in UNIX can contain any ASCII characters except /.  This includes symbols, non-printing characters, spaces and tabs.</a:t>
            </a:r>
          </a:p>
          <a:p>
            <a:r>
              <a:rPr lang="en-GB" dirty="0"/>
              <a:t>On very old systems the maximum length for a filename is 14 characters, however you are unlikely to come across any of these today.</a:t>
            </a:r>
          </a:p>
          <a:p>
            <a:r>
              <a:rPr lang="en-GB" dirty="0"/>
              <a:t>UNIX filenames generally follow the convention of separating a file-type component from a file name by using a dot.  This allows many UNIX utilities to generate an output file from an input file.  The C compiler, for instance, expects its source filenames to end with .c and generates a similarly-named object file ending with .o in place of .c.</a:t>
            </a:r>
          </a:p>
          <a:p>
            <a:pPr lvl="1"/>
            <a:r>
              <a:rPr lang="en-GB" dirty="0" err="1"/>
              <a:t>prog.c</a:t>
            </a:r>
            <a:r>
              <a:rPr lang="en-GB" dirty="0"/>
              <a:t>	compiles to	</a:t>
            </a:r>
            <a:r>
              <a:rPr lang="en-GB" dirty="0" err="1"/>
              <a:t>prog.o</a:t>
            </a:r>
            <a:endParaRPr lang="en-GB" dirty="0"/>
          </a:p>
          <a:p>
            <a:r>
              <a:rPr lang="en-GB" dirty="0"/>
              <a:t>This is purely a convention and UNIX imposes no restriction on filename formats. File and directory names that begin with . (dot), such as:</a:t>
            </a:r>
          </a:p>
          <a:p>
            <a:pPr lvl="1"/>
            <a:r>
              <a:rPr lang="en-GB" dirty="0"/>
              <a:t>.</a:t>
            </a:r>
            <a:r>
              <a:rPr lang="en-GB" dirty="0" err="1"/>
              <a:t>bash_profile</a:t>
            </a:r>
            <a:r>
              <a:rPr lang="en-GB" dirty="0"/>
              <a:t> or .</a:t>
            </a:r>
            <a:r>
              <a:rPr lang="en-GB" dirty="0" err="1"/>
              <a:t>bashrc</a:t>
            </a:r>
            <a:endParaRPr lang="en-GB" dirty="0"/>
          </a:p>
          <a:p>
            <a:r>
              <a:rPr lang="en-GB" dirty="0"/>
              <a:t>are often treated specially.  We will see more of this later.</a:t>
            </a:r>
          </a:p>
          <a:p>
            <a:r>
              <a:rPr lang="en-GB" dirty="0"/>
              <a:t>Although any characters are allowed in a filename, in practice there are some characters that can cause difficulty, and these should be avoided if possible.  Examples are:</a:t>
            </a:r>
          </a:p>
          <a:p>
            <a:pPr lvl="1">
              <a:spcBef>
                <a:spcPts val="0"/>
              </a:spcBef>
              <a:spcAft>
                <a:spcPts val="0"/>
              </a:spcAft>
            </a:pPr>
            <a:r>
              <a:rPr lang="en-GB" dirty="0"/>
              <a:t>A hyphen “-” as the first character in a name.</a:t>
            </a:r>
          </a:p>
          <a:p>
            <a:pPr lvl="1">
              <a:spcBef>
                <a:spcPts val="0"/>
              </a:spcBef>
              <a:spcAft>
                <a:spcPts val="0"/>
              </a:spcAft>
            </a:pPr>
            <a:r>
              <a:rPr lang="en-GB" dirty="0"/>
              <a:t>Characters such as ?, *, (, ), &amp;, [, ], &gt;, &lt;, space and tab (these have special meaning on a command line).</a:t>
            </a:r>
          </a:p>
          <a:p>
            <a:pPr lvl="1">
              <a:spcBef>
                <a:spcPts val="0"/>
              </a:spcBef>
              <a:spcAft>
                <a:spcPts val="0"/>
              </a:spcAft>
            </a:pPr>
            <a:r>
              <a:rPr lang="en-GB" dirty="0"/>
              <a:t>Non-printing ASCII characters.</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29211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dirty="0"/>
              <a:t>This slide shows a typical Linux system directory tree concentrating on the directories which will be discussed in this course. </a:t>
            </a:r>
          </a:p>
          <a:p>
            <a:r>
              <a:rPr lang="en-GB" dirty="0"/>
              <a:t>Note: A fuller, more in-depth FHS description, is included after the Summary slide. </a:t>
            </a:r>
          </a:p>
          <a:p>
            <a:pPr>
              <a:spcBef>
                <a:spcPts val="0"/>
              </a:spcBef>
              <a:spcAft>
                <a:spcPts val="0"/>
              </a:spcAft>
            </a:pPr>
            <a:r>
              <a:rPr lang="en-GB" dirty="0"/>
              <a:t>Some of the top level directories are:</a:t>
            </a:r>
          </a:p>
          <a:p>
            <a:pPr>
              <a:spcBef>
                <a:spcPts val="0"/>
              </a:spcBef>
              <a:spcAft>
                <a:spcPts val="0"/>
              </a:spcAft>
            </a:pPr>
            <a:r>
              <a:rPr lang="en-GB" dirty="0"/>
              <a:t>/bin		essential binary programs to system operation</a:t>
            </a:r>
          </a:p>
          <a:p>
            <a:pPr>
              <a:spcBef>
                <a:spcPts val="0"/>
              </a:spcBef>
              <a:spcAft>
                <a:spcPts val="0"/>
              </a:spcAft>
            </a:pPr>
            <a:r>
              <a:rPr lang="en-GB" dirty="0"/>
              <a:t>/sbin		system bin, mostly admin executables</a:t>
            </a:r>
          </a:p>
          <a:p>
            <a:pPr>
              <a:spcBef>
                <a:spcPts val="0"/>
              </a:spcBef>
              <a:spcAft>
                <a:spcPts val="0"/>
              </a:spcAft>
            </a:pPr>
            <a:r>
              <a:rPr lang="en-GB" dirty="0"/>
              <a:t>/etc		system configuration files and some system executables</a:t>
            </a:r>
          </a:p>
          <a:p>
            <a:pPr>
              <a:spcBef>
                <a:spcPts val="0"/>
              </a:spcBef>
              <a:spcAft>
                <a:spcPts val="0"/>
              </a:spcAft>
            </a:pPr>
            <a:r>
              <a:rPr lang="en-GB" dirty="0"/>
              <a:t>/home 	user accounts (home directories)</a:t>
            </a:r>
          </a:p>
          <a:p>
            <a:pPr>
              <a:spcBef>
                <a:spcPts val="0"/>
              </a:spcBef>
              <a:spcAft>
                <a:spcPts val="0"/>
              </a:spcAft>
            </a:pPr>
            <a:r>
              <a:rPr lang="en-GB" dirty="0"/>
              <a:t>/</a:t>
            </a:r>
            <a:r>
              <a:rPr lang="en-GB" dirty="0" err="1"/>
              <a:t>tmp</a:t>
            </a:r>
            <a:r>
              <a:rPr lang="en-GB" dirty="0"/>
              <a:t>		temporary directory; used by host of utilities, such as pg, vi, etc</a:t>
            </a:r>
          </a:p>
          <a:p>
            <a:pPr>
              <a:spcBef>
                <a:spcPts val="0"/>
              </a:spcBef>
              <a:spcAft>
                <a:spcPts val="0"/>
              </a:spcAft>
            </a:pPr>
            <a:r>
              <a:rPr lang="en-GB" dirty="0"/>
              <a:t>/var		volatile information used for spool files, logs, requests, mail, etc.</a:t>
            </a:r>
          </a:p>
          <a:p>
            <a:pPr>
              <a:spcBef>
                <a:spcPts val="0"/>
              </a:spcBef>
              <a:spcAft>
                <a:spcPts val="0"/>
              </a:spcAft>
            </a:pPr>
            <a:r>
              <a:rPr lang="en-GB" dirty="0"/>
              <a:t>/proc	virtual filesystem in memory, with the kernel, processes, etc state </a:t>
            </a:r>
          </a:p>
          <a:p>
            <a:pPr>
              <a:spcBef>
                <a:spcPts val="0"/>
              </a:spcBef>
              <a:spcAft>
                <a:spcPts val="0"/>
              </a:spcAft>
            </a:pPr>
            <a:r>
              <a:rPr lang="en-GB" dirty="0"/>
              <a:t>/dev		the devices directory containing 'special' files, referring to all devices</a:t>
            </a:r>
          </a:p>
          <a:p>
            <a:pPr>
              <a:spcBef>
                <a:spcPts val="0"/>
              </a:spcBef>
              <a:spcAft>
                <a:spcPts val="0"/>
              </a:spcAft>
            </a:pPr>
            <a:r>
              <a:rPr lang="en-GB" dirty="0"/>
              <a:t>/boot	a directory with Linux kernel(s) and boot configuration files</a:t>
            </a:r>
          </a:p>
          <a:p>
            <a:pPr>
              <a:spcBef>
                <a:spcPts val="0"/>
              </a:spcBef>
              <a:spcAft>
                <a:spcPts val="0"/>
              </a:spcAft>
            </a:pPr>
            <a:r>
              <a:rPr lang="en-GB" dirty="0"/>
              <a:t>/usr		user related programs and libraries</a:t>
            </a:r>
            <a:br>
              <a:rPr lang="en-GB" dirty="0"/>
            </a:br>
            <a:endParaRPr lang="en-GB" dirty="0"/>
          </a:p>
          <a:p>
            <a:r>
              <a:rPr lang="en-GB" dirty="0"/>
              <a:t>Selected directories from the lower levels:</a:t>
            </a:r>
          </a:p>
          <a:p>
            <a:pPr>
              <a:spcBef>
                <a:spcPts val="0"/>
              </a:spcBef>
              <a:spcAft>
                <a:spcPts val="0"/>
              </a:spcAft>
            </a:pPr>
            <a:r>
              <a:rPr lang="en-GB" dirty="0"/>
              <a:t>/etc/default	system default files, with default parameters for several commands</a:t>
            </a:r>
          </a:p>
          <a:p>
            <a:pPr>
              <a:spcBef>
                <a:spcPts val="0"/>
              </a:spcBef>
              <a:spcAft>
                <a:spcPts val="0"/>
              </a:spcAft>
            </a:pPr>
            <a:r>
              <a:rPr lang="en-GB" dirty="0"/>
              <a:t>/etc/init		master startup scripts (not used as part of startup configuration)</a:t>
            </a:r>
          </a:p>
          <a:p>
            <a:pPr>
              <a:spcBef>
                <a:spcPts val="0"/>
              </a:spcBef>
              <a:spcAft>
                <a:spcPts val="0"/>
              </a:spcAft>
            </a:pPr>
            <a:r>
              <a:rPr lang="en-GB" dirty="0"/>
              <a:t>/etc/rc*.d		run-level startup </a:t>
            </a:r>
            <a:r>
              <a:rPr lang="en-GB" dirty="0" err="1"/>
              <a:t>config</a:t>
            </a:r>
            <a:r>
              <a:rPr lang="en-GB" dirty="0"/>
              <a:t> scripts, links to files in the /etc/init.d directory</a:t>
            </a:r>
          </a:p>
          <a:p>
            <a:pPr>
              <a:spcBef>
                <a:spcPts val="0"/>
              </a:spcBef>
              <a:spcAft>
                <a:spcPts val="0"/>
              </a:spcAft>
            </a:pPr>
            <a:r>
              <a:rPr lang="en-GB" dirty="0"/>
              <a:t>/usr/bin		‘user’ programs; /bin may be a symbolic link pointing here</a:t>
            </a:r>
          </a:p>
          <a:p>
            <a:pPr>
              <a:spcBef>
                <a:spcPts val="0"/>
              </a:spcBef>
              <a:spcAft>
                <a:spcPts val="0"/>
              </a:spcAft>
            </a:pPr>
            <a:r>
              <a:rPr lang="en-GB" dirty="0"/>
              <a:t>/usr/include	‘C’ programs’ header files</a:t>
            </a:r>
          </a:p>
          <a:p>
            <a:pPr>
              <a:spcBef>
                <a:spcPts val="0"/>
              </a:spcBef>
              <a:spcAft>
                <a:spcPts val="0"/>
              </a:spcAft>
            </a:pPr>
            <a:r>
              <a:rPr lang="en-GB" dirty="0"/>
              <a:t>/usr/lib		library files (run time, shared, etc.)</a:t>
            </a:r>
          </a:p>
          <a:p>
            <a:pPr>
              <a:spcBef>
                <a:spcPts val="0"/>
              </a:spcBef>
              <a:spcAft>
                <a:spcPts val="0"/>
              </a:spcAft>
            </a:pPr>
            <a:r>
              <a:rPr lang="en-GB" dirty="0"/>
              <a:t>/usr/lib64		as above, for 64-bit systems</a:t>
            </a:r>
          </a:p>
          <a:p>
            <a:pPr>
              <a:spcBef>
                <a:spcPts val="0"/>
              </a:spcBef>
              <a:spcAft>
                <a:spcPts val="0"/>
              </a:spcAft>
            </a:pPr>
            <a:r>
              <a:rPr lang="en-GB" dirty="0"/>
              <a:t>/usr/share		information shared read-only on a network (e.g. manual pages)</a:t>
            </a:r>
          </a:p>
          <a:p>
            <a:pPr>
              <a:spcBef>
                <a:spcPts val="0"/>
              </a:spcBef>
              <a:spcAft>
                <a:spcPts val="0"/>
              </a:spcAft>
            </a:pPr>
            <a:r>
              <a:rPr lang="en-GB" dirty="0"/>
              <a:t>/usr/sbin	 	system bin, mostly admin executables; /sbin may be a symbolic link pointing here</a:t>
            </a:r>
          </a:p>
          <a:p>
            <a:pPr>
              <a:spcBef>
                <a:spcPts val="0"/>
              </a:spcBef>
              <a:spcAft>
                <a:spcPts val="0"/>
              </a:spcAft>
            </a:pPr>
            <a:r>
              <a:rPr lang="en-GB" dirty="0"/>
              <a:t>/usr/src		source code for compilations</a:t>
            </a:r>
          </a:p>
          <a:p>
            <a:pPr>
              <a:spcBef>
                <a:spcPts val="0"/>
              </a:spcBef>
              <a:spcAft>
                <a:spcPts val="0"/>
              </a:spcAft>
            </a:pPr>
            <a:endParaRPr lang="en-GB" dirty="0"/>
          </a:p>
          <a:p>
            <a:endParaRPr lang="en-GB" dirty="0"/>
          </a:p>
        </p:txBody>
      </p:sp>
      <p:sp>
        <p:nvSpPr>
          <p:cNvPr id="6" name="Slide Image Placeholder 5"/>
          <p:cNvSpPr>
            <a:spLocks noGrp="1" noRot="1" noChangeAspect="1"/>
          </p:cNvSpPr>
          <p:nvPr>
            <p:ph type="sldImg"/>
          </p:nvPr>
        </p:nvSpPr>
        <p:spPr>
          <a:xfrm>
            <a:off x="571500" y="581025"/>
            <a:ext cx="5715000" cy="3216275"/>
          </a:xfrm>
        </p:spPr>
      </p:sp>
      <p:sp>
        <p:nvSpPr>
          <p:cNvPr id="8" name="Right Brace 7"/>
          <p:cNvSpPr/>
          <p:nvPr/>
        </p:nvSpPr>
        <p:spPr>
          <a:xfrm>
            <a:off x="3614738" y="4710113"/>
            <a:ext cx="90487" cy="247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3743326" y="4662487"/>
            <a:ext cx="1828800" cy="319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i="1" dirty="0">
                <a:solidFill>
                  <a:schemeClr val="tx1"/>
                </a:solidFill>
              </a:rPr>
              <a:t>in </a:t>
            </a:r>
            <a:r>
              <a:rPr lang="en-GB" sz="800" i="1" dirty="0" err="1">
                <a:solidFill>
                  <a:schemeClr val="tx1"/>
                </a:solidFill>
              </a:rPr>
              <a:t>RedHat</a:t>
            </a:r>
            <a:r>
              <a:rPr lang="en-GB" sz="800" i="1" dirty="0">
                <a:solidFill>
                  <a:schemeClr val="tx1"/>
                </a:solidFill>
              </a:rPr>
              <a:t> 7, these are symbolic links to /usr/bin and /usr/sbin, respectively</a:t>
            </a:r>
            <a:endParaRPr lang="en-GB" i="1" dirty="0">
              <a:solidFill>
                <a:schemeClr val="tx1"/>
              </a:solidFill>
            </a:endParaRPr>
          </a:p>
        </p:txBody>
      </p:sp>
    </p:spTree>
    <p:extLst>
      <p:ext uri="{BB962C8B-B14F-4D97-AF65-F5344CB8AC3E}">
        <p14:creationId xmlns:p14="http://schemas.microsoft.com/office/powerpoint/2010/main" val="49392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Every user has a 'home directory', which has a number of uses.  </a:t>
            </a:r>
          </a:p>
          <a:p>
            <a:r>
              <a:rPr lang="en-GB" dirty="0"/>
              <a:t>It is the current directory when a user signs in to an interactive shell, and it stores user specific configuration files.   </a:t>
            </a:r>
          </a:p>
          <a:p>
            <a:r>
              <a:rPr lang="en-GB" dirty="0"/>
              <a:t>The names of the configuration files depend on the applications in use, but usually start with a dot.  </a:t>
            </a:r>
          </a:p>
          <a:p>
            <a:r>
              <a:rPr lang="en-GB" dirty="0"/>
              <a:t>Normally a user's files will reside in their home directory, but any other directory may be used provided the user has sufficient permissions. </a:t>
            </a:r>
          </a:p>
          <a:p>
            <a:r>
              <a:rPr lang="en-GB" dirty="0"/>
              <a:t>Home directory contents is normally protected from other users, although (of course) this limitation does not apply to the super user.</a:t>
            </a:r>
          </a:p>
          <a:p>
            <a:r>
              <a:rPr lang="en-GB" dirty="0"/>
              <a:t>Every task running on Linux on our behalf has a current working directory.  When we first login to a shell this is the user's home directory, and our tasks 'inherit' this location. </a:t>
            </a:r>
          </a:p>
          <a:p>
            <a:r>
              <a:rPr lang="en-GB" dirty="0"/>
              <a:t>But of course we often want to move elsewhere - we use the cd command to achieve this.</a:t>
            </a:r>
          </a:p>
          <a:p>
            <a:r>
              <a:rPr lang="en-GB" dirty="0"/>
              <a:t>When used without an argument, cd places the user in his/her home directory.</a:t>
            </a:r>
          </a:p>
          <a:p>
            <a:r>
              <a:rPr lang="en-GB" dirty="0"/>
              <a:t>The cd shell command alters the current home directory, and this can be reflected in the prompt (but may not be set to this by default).</a:t>
            </a:r>
          </a:p>
        </p:txBody>
      </p:sp>
    </p:spTree>
    <p:extLst>
      <p:ext uri="{BB962C8B-B14F-4D97-AF65-F5344CB8AC3E}">
        <p14:creationId xmlns:p14="http://schemas.microsoft.com/office/powerpoint/2010/main" val="123951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dirty="0"/>
              <a:t>Every directory in the Linux file system has two special entries, with names “.” and “..”.  These are shorthand ways of referring to:</a:t>
            </a:r>
          </a:p>
          <a:p>
            <a:pPr lvl="1">
              <a:spcBef>
                <a:spcPts val="0"/>
              </a:spcBef>
              <a:spcAft>
                <a:spcPts val="0"/>
              </a:spcAft>
            </a:pPr>
            <a:r>
              <a:rPr lang="en-GB" dirty="0"/>
              <a:t>.	“this directory” </a:t>
            </a:r>
          </a:p>
          <a:p>
            <a:pPr lvl="1">
              <a:spcBef>
                <a:spcPts val="0"/>
              </a:spcBef>
              <a:spcAft>
                <a:spcPts val="0"/>
              </a:spcAft>
            </a:pPr>
            <a:r>
              <a:rPr lang="en-GB" dirty="0"/>
              <a:t>..	“the parent of this directory”</a:t>
            </a:r>
          </a:p>
          <a:p>
            <a:r>
              <a:rPr lang="en-GB" dirty="0"/>
              <a:t>These names can be used anywhere in a pathname, relative or absolute.  They are clearly of most use in relative pathnames, since they allow us to specify paths that traverse upwards through the hierarchy as well as downwards.</a:t>
            </a:r>
          </a:p>
          <a:p>
            <a:pPr>
              <a:spcBef>
                <a:spcPts val="0"/>
              </a:spcBef>
              <a:spcAft>
                <a:spcPts val="0"/>
              </a:spcAft>
              <a:tabLst>
                <a:tab pos="273050" algn="l"/>
                <a:tab pos="544513" algn="l"/>
                <a:tab pos="796925" algn="l"/>
                <a:tab pos="1069975" algn="l"/>
                <a:tab pos="1343025" algn="l"/>
                <a:tab pos="1614488" algn="l"/>
                <a:tab pos="1887538" algn="l"/>
                <a:tab pos="2159000" algn="l"/>
                <a:tab pos="2413000" algn="l"/>
                <a:tab pos="3319463" algn="l"/>
              </a:tabLst>
            </a:pPr>
            <a:r>
              <a:rPr lang="en-GB" dirty="0"/>
              <a:t>For example, in the slide, the current directory:	/home/</a:t>
            </a:r>
            <a:r>
              <a:rPr lang="en-GB" dirty="0" err="1"/>
              <a:t>laura</a:t>
            </a:r>
            <a:endParaRPr lang="en-GB" dirty="0"/>
          </a:p>
          <a:p>
            <a:pPr>
              <a:spcBef>
                <a:spcPts val="0"/>
              </a:spcBef>
              <a:spcAft>
                <a:spcPts val="0"/>
              </a:spcAft>
              <a:tabLst>
                <a:tab pos="273050" algn="l"/>
                <a:tab pos="544513" algn="l"/>
                <a:tab pos="796925" algn="l"/>
                <a:tab pos="1069975" algn="l"/>
                <a:tab pos="1343025" algn="l"/>
                <a:tab pos="1614488" algn="l"/>
                <a:tab pos="1887538" algn="l"/>
                <a:tab pos="2159000" algn="l"/>
                <a:tab pos="2413000" algn="l"/>
                <a:tab pos="3319463" algn="l"/>
              </a:tabLst>
            </a:pPr>
            <a:r>
              <a:rPr lang="en-GB" dirty="0"/>
              <a:t>From here, the relative path to the directory /home is:	..</a:t>
            </a:r>
          </a:p>
          <a:p>
            <a:pPr>
              <a:spcBef>
                <a:spcPts val="0"/>
              </a:spcBef>
              <a:spcAft>
                <a:spcPts val="0"/>
              </a:spcAft>
              <a:tabLst>
                <a:tab pos="273050" algn="l"/>
                <a:tab pos="544513" algn="l"/>
                <a:tab pos="796925" algn="l"/>
                <a:tab pos="1069975" algn="l"/>
                <a:tab pos="1343025" algn="l"/>
                <a:tab pos="1614488" algn="l"/>
                <a:tab pos="1887538" algn="l"/>
                <a:tab pos="2159000" algn="l"/>
                <a:tab pos="2413000" algn="l"/>
                <a:tab pos="3319463" algn="l"/>
              </a:tabLst>
            </a:pPr>
            <a:r>
              <a:rPr lang="en-GB" dirty="0"/>
              <a:t>Therefore, the relative path to the directory /home/dale is:	../dale</a:t>
            </a:r>
          </a:p>
          <a:p>
            <a:pPr>
              <a:tabLst>
                <a:tab pos="273050" algn="l"/>
                <a:tab pos="544513" algn="l"/>
                <a:tab pos="796925" algn="l"/>
                <a:tab pos="1069975" algn="l"/>
                <a:tab pos="1343025" algn="l"/>
                <a:tab pos="1614488" algn="l"/>
                <a:tab pos="1887538" algn="l"/>
                <a:tab pos="2159000" algn="l"/>
                <a:tab pos="2413000" algn="l"/>
                <a:tab pos="3319463" algn="l"/>
              </a:tabLst>
            </a:pPr>
            <a:r>
              <a:rPr lang="en-GB" dirty="0"/>
              <a:t>Similarly, we can specify a relative path to a file in our current directory. </a:t>
            </a:r>
            <a:br>
              <a:rPr lang="en-GB" dirty="0"/>
            </a:br>
            <a:r>
              <a:rPr lang="en-GB" dirty="0"/>
              <a:t>For example, the file </a:t>
            </a:r>
            <a:r>
              <a:rPr lang="en-GB" dirty="0" err="1"/>
              <a:t>myfile</a:t>
            </a:r>
            <a:r>
              <a:rPr lang="en-GB" dirty="0"/>
              <a:t> can also be referred to using:	./</a:t>
            </a:r>
            <a:r>
              <a:rPr lang="en-GB" dirty="0" err="1"/>
              <a:t>myfile</a:t>
            </a:r>
            <a:endParaRPr lang="en-GB" dirty="0"/>
          </a:p>
          <a:p>
            <a:r>
              <a:rPr lang="en-GB" dirty="0"/>
              <a:t>This can be used when the filename starts with a minus, as a command would normally treat a leading minus as a command option.  </a:t>
            </a:r>
          </a:p>
          <a:p>
            <a:r>
              <a:rPr lang="en-GB" dirty="0"/>
              <a:t>Preceding the name with  ./  removes any confusion, and allows commands to locate file quickly (example is when a shell script is run from a directory that is not included in the PATH variable – more about this later…).</a:t>
            </a:r>
          </a:p>
          <a:p>
            <a:endParaRPr lang="en-GB" dirty="0"/>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83187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a:t>This slides shows the annotated output from the long directory listing.  </a:t>
            </a:r>
          </a:p>
          <a:p>
            <a:r>
              <a:rPr lang="en-GB"/>
              <a:t>File functionality is described by the very first character in the output of ls -l. In addition to the plain file, directory or symbolic link file type shown in the slide, other popular types are ‘c’ for character special file (serial device under /dev) or ‘b’ for block special file (storage device under /dev). </a:t>
            </a:r>
          </a:p>
          <a:p>
            <a:r>
              <a:rPr lang="en-GB"/>
              <a:t>Files and directories have attributes which are stored in the i-node table.  Permission attributes and file ownership attributes (denoted by grey boxes on the slide above) provide between them, a basic file access mechanism. We will discuss these in a separate chapter…</a:t>
            </a:r>
          </a:p>
          <a:p>
            <a:r>
              <a:rPr lang="en-GB"/>
              <a:t>The "link count" field reflects the number of file names that point at the same data on disk (known as hard link, discussed separately).</a:t>
            </a:r>
          </a:p>
          <a:p>
            <a:r>
              <a:rPr lang="en-GB"/>
              <a:t>File size shows the precise number of characters in a file - Linux text files do not contain any formatting characters.</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7071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Files are copied using the cp command.  If the target file is a directory, all source files are copied into the directory, otherwise the single source file is copied to the target file.</a:t>
            </a:r>
          </a:p>
          <a:p>
            <a:r>
              <a:rPr lang="en-GB" dirty="0"/>
              <a:t>If the target already exists it will be overwritten (unless the ‘write’ permission is missing, in which case you would need either to delete the file or change its permissions before overwriting). This behaviour is changed with the –f option, which forces the new target file creation silently.</a:t>
            </a:r>
          </a:p>
          <a:p>
            <a:r>
              <a:rPr lang="en-GB" dirty="0"/>
              <a:t>Examples in the slide above:</a:t>
            </a:r>
          </a:p>
          <a:p>
            <a:r>
              <a:rPr lang="en-GB" dirty="0"/>
              <a:t>(1) Copy /etc/passwd to a target file also called passwd, in the current directory.</a:t>
            </a:r>
          </a:p>
          <a:p>
            <a:r>
              <a:rPr lang="en-GB" dirty="0"/>
              <a:t>(2) Copy all files from /etc that begin with p into the current directory. The interactive option is effective only on destination files that already exist. In other words you will be asked for confirmation only if you try to overwrite an existing file.</a:t>
            </a:r>
          </a:p>
          <a:p>
            <a:r>
              <a:rPr lang="en-GB" dirty="0"/>
              <a:t>(3) Copy the current directory recursively (recursively means work on the given directory and its entire content, all the way down) to /</a:t>
            </a:r>
            <a:r>
              <a:rPr lang="en-GB" dirty="0" err="1"/>
              <a:t>tmp</a:t>
            </a:r>
            <a:r>
              <a:rPr lang="en-GB" dirty="0"/>
              <a:t>/</a:t>
            </a:r>
            <a:r>
              <a:rPr lang="en-GB" dirty="0" err="1"/>
              <a:t>myhome</a:t>
            </a:r>
            <a:r>
              <a:rPr lang="en-GB" dirty="0"/>
              <a:t>.</a:t>
            </a:r>
          </a:p>
        </p:txBody>
      </p:sp>
    </p:spTree>
    <p:extLst>
      <p:ext uri="{BB962C8B-B14F-4D97-AF65-F5344CB8AC3E}">
        <p14:creationId xmlns:p14="http://schemas.microsoft.com/office/powerpoint/2010/main" val="390134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Files are moved or renamed using the </a:t>
            </a:r>
            <a:r>
              <a:rPr lang="en-GB" dirty="0" err="1"/>
              <a:t>mv</a:t>
            </a:r>
            <a:r>
              <a:rPr lang="en-GB" dirty="0"/>
              <a:t> (move) command, which changes the full pathname of a file name. If the source and the target names are in the same directory, we think of the operation as ‘rename’. However, if the source and the target names are in different directories, we then think of this operation as ‘move’.</a:t>
            </a:r>
          </a:p>
          <a:p>
            <a:r>
              <a:rPr lang="en-GB" dirty="0"/>
              <a:t>If the target file exists (and is not a directory), it is overwritten by the moved file.  To prevent accidental overwrite of existing files, use -i option: you will now be prompted to confirm the action.</a:t>
            </a:r>
          </a:p>
          <a:p>
            <a:r>
              <a:rPr lang="en-GB" dirty="0"/>
              <a:t>Target files can be overwritten even if the file permission is not writeable.  This is because overwriting in this way is seen as a directory deletion and addition, and thus the directory permissions, not the file permissions, are most applicable.  However, file permissions are taken into account, and an interactive user will be prompted if the target file does not have a write permission (-f option overwrites this behaviour).</a:t>
            </a:r>
          </a:p>
          <a:p>
            <a:r>
              <a:rPr lang="en-GB" dirty="0"/>
              <a:t>The syntax of the move and copy commands is very similar.</a:t>
            </a:r>
          </a:p>
          <a:p>
            <a:r>
              <a:rPr lang="en-GB" dirty="0"/>
              <a:t>Examples in the slide above:</a:t>
            </a:r>
          </a:p>
          <a:p>
            <a:r>
              <a:rPr lang="en-GB" dirty="0"/>
              <a:t>(1) Move the passwd file from the current directory into /</a:t>
            </a:r>
            <a:r>
              <a:rPr lang="en-GB" dirty="0" err="1"/>
              <a:t>tmp</a:t>
            </a:r>
            <a:r>
              <a:rPr lang="en-GB" dirty="0"/>
              <a:t>/</a:t>
            </a:r>
            <a:r>
              <a:rPr lang="en-GB" dirty="0" err="1"/>
              <a:t>mypass</a:t>
            </a:r>
            <a:r>
              <a:rPr lang="en-GB" dirty="0"/>
              <a:t>.</a:t>
            </a:r>
          </a:p>
          <a:p>
            <a:r>
              <a:rPr lang="en-GB" dirty="0"/>
              <a:t>(2) Move the file1 file from the current  directory into the target called /</a:t>
            </a:r>
            <a:r>
              <a:rPr lang="en-GB" dirty="0" err="1"/>
              <a:t>tmp</a:t>
            </a:r>
            <a:r>
              <a:rPr lang="en-GB" dirty="0"/>
              <a:t>/</a:t>
            </a:r>
            <a:r>
              <a:rPr lang="en-GB" dirty="0" err="1"/>
              <a:t>mypass</a:t>
            </a:r>
            <a:r>
              <a:rPr lang="en-GB" dirty="0"/>
              <a:t>; to avoid automatic overwriting of the </a:t>
            </a:r>
            <a:r>
              <a:rPr lang="en-GB" dirty="0" err="1"/>
              <a:t>mypass</a:t>
            </a:r>
            <a:r>
              <a:rPr lang="en-GB" dirty="0"/>
              <a:t> file, we are using the –i option. </a:t>
            </a:r>
          </a:p>
        </p:txBody>
      </p:sp>
    </p:spTree>
    <p:extLst>
      <p:ext uri="{BB962C8B-B14F-4D97-AF65-F5344CB8AC3E}">
        <p14:creationId xmlns:p14="http://schemas.microsoft.com/office/powerpoint/2010/main" val="88431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Files and Directories</a:t>
            </a:r>
          </a:p>
        </p:txBody>
      </p:sp>
      <p:sp>
        <p:nvSpPr>
          <p:cNvPr id="3" name="Subtitle 2"/>
          <p:cNvSpPr>
            <a:spLocks noGrp="1"/>
          </p:cNvSpPr>
          <p:nvPr>
            <p:ph type="subTitle" idx="1"/>
          </p:nvPr>
        </p:nvSpPr>
        <p:spPr>
          <a:xfrm>
            <a:off x="1038226" y="3886200"/>
            <a:ext cx="10240574" cy="439200"/>
          </a:xfrm>
        </p:spPr>
        <p:txBody>
          <a:bodyPr/>
          <a:lstStyle/>
          <a:p>
            <a:r>
              <a:rPr lang="en-US" dirty="0"/>
              <a:t>navigating and manipulating file system 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 the </a:t>
            </a:r>
            <a:r>
              <a:rPr lang="en-GB" b="1" dirty="0" err="1">
                <a:solidFill>
                  <a:srgbClr val="0000C8"/>
                </a:solidFill>
              </a:rPr>
              <a:t>rm</a:t>
            </a:r>
            <a:r>
              <a:rPr lang="en-GB" dirty="0"/>
              <a:t> command to remove files</a:t>
            </a:r>
          </a:p>
          <a:p>
            <a:pPr lvl="2">
              <a:spcAft>
                <a:spcPts val="0"/>
              </a:spcAft>
              <a:buNone/>
            </a:pPr>
            <a:r>
              <a:rPr lang="en-GB" b="1" dirty="0">
                <a:solidFill>
                  <a:srgbClr val="0000C8"/>
                </a:solidFill>
              </a:rPr>
              <a:t>-i	</a:t>
            </a:r>
            <a:r>
              <a:rPr lang="en-GB" dirty="0"/>
              <a:t>	interactive checking (prompts for each file) </a:t>
            </a:r>
          </a:p>
          <a:p>
            <a:pPr lvl="2">
              <a:spcAft>
                <a:spcPts val="0"/>
              </a:spcAft>
              <a:buNone/>
            </a:pPr>
            <a:r>
              <a:rPr lang="en-GB" b="1" dirty="0">
                <a:solidFill>
                  <a:srgbClr val="0000C8"/>
                </a:solidFill>
              </a:rPr>
              <a:t>-r	</a:t>
            </a:r>
            <a:r>
              <a:rPr lang="en-GB" dirty="0"/>
              <a:t>	recursive descent of directories</a:t>
            </a:r>
          </a:p>
          <a:p>
            <a:pPr lvl="2">
              <a:spcAft>
                <a:spcPts val="0"/>
              </a:spcAft>
              <a:buNone/>
            </a:pPr>
            <a:r>
              <a:rPr lang="en-GB" b="1" dirty="0">
                <a:solidFill>
                  <a:srgbClr val="0000C8"/>
                </a:solidFill>
              </a:rPr>
              <a:t>-f  </a:t>
            </a:r>
            <a:r>
              <a:rPr lang="en-GB" dirty="0"/>
              <a:t>	force removal (no interaction, not even error messages)</a:t>
            </a:r>
          </a:p>
          <a:p>
            <a:pPr lvl="1">
              <a:buNone/>
            </a:pPr>
            <a:endParaRPr lang="en-GB" dirty="0"/>
          </a:p>
          <a:p>
            <a:r>
              <a:rPr lang="en-GB" dirty="0"/>
              <a:t>Permissions on directory containing the file is crucial</a:t>
            </a:r>
          </a:p>
          <a:p>
            <a:pPr lvl="1"/>
            <a:r>
              <a:rPr lang="en-GB" dirty="0"/>
              <a:t>Directory permissions determine if delete is allowed</a:t>
            </a:r>
          </a:p>
          <a:p>
            <a:pPr lvl="1"/>
            <a:r>
              <a:rPr lang="en-GB" dirty="0"/>
              <a:t>File permissions are used, but only for extra confirmation</a:t>
            </a:r>
          </a:p>
          <a:p>
            <a:endParaRPr lang="en-GB" dirty="0"/>
          </a:p>
        </p:txBody>
      </p:sp>
      <p:sp>
        <p:nvSpPr>
          <p:cNvPr id="3" name="Title 2"/>
          <p:cNvSpPr>
            <a:spLocks noGrp="1"/>
          </p:cNvSpPr>
          <p:nvPr>
            <p:ph type="title"/>
          </p:nvPr>
        </p:nvSpPr>
        <p:spPr/>
        <p:txBody>
          <a:bodyPr/>
          <a:lstStyle/>
          <a:p>
            <a:r>
              <a:rPr lang="en-GB" dirty="0"/>
              <a:t>Removing files</a:t>
            </a:r>
          </a:p>
        </p:txBody>
      </p:sp>
      <p:sp>
        <p:nvSpPr>
          <p:cNvPr id="4" name="AutoShape 5"/>
          <p:cNvSpPr>
            <a:spLocks noChangeArrowheads="1"/>
          </p:cNvSpPr>
          <p:nvPr/>
        </p:nvSpPr>
        <p:spPr bwMode="auto">
          <a:xfrm>
            <a:off x="904371" y="3250153"/>
            <a:ext cx="10428978" cy="52228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80963"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rm</a:t>
            </a:r>
            <a:r>
              <a:rPr lang="en-GB" sz="2000" b="1" dirty="0">
                <a:solidFill>
                  <a:srgbClr val="3333CC"/>
                </a:solidFill>
                <a:latin typeface="Lucida Console" pitchFamily="49" charset="0"/>
              </a:rPr>
              <a:t>  [-</a:t>
            </a:r>
            <a:r>
              <a:rPr lang="en-GB" sz="2000" b="1" dirty="0" err="1">
                <a:solidFill>
                  <a:srgbClr val="3333CC"/>
                </a:solidFill>
                <a:latin typeface="Lucida Console" pitchFamily="49" charset="0"/>
              </a:rPr>
              <a:t>irf</a:t>
            </a:r>
            <a:r>
              <a:rPr lang="en-GB" sz="2000" b="1" dirty="0">
                <a:solidFill>
                  <a:srgbClr val="3333CC"/>
                </a:solidFill>
                <a:latin typeface="Lucida Console" pitchFamily="49" charset="0"/>
              </a:rPr>
              <a:t>]  file1  [file2...] </a:t>
            </a:r>
            <a:endParaRPr lang="en-US" sz="2000" b="1" dirty="0">
              <a:solidFill>
                <a:srgbClr val="3333CC"/>
              </a:solidFill>
              <a:latin typeface="Lucida Console" pitchFamily="49" charset="0"/>
            </a:endParaRPr>
          </a:p>
        </p:txBody>
      </p:sp>
      <p:sp>
        <p:nvSpPr>
          <p:cNvPr id="5" name="Heptagon 4"/>
          <p:cNvSpPr/>
          <p:nvPr/>
        </p:nvSpPr>
        <p:spPr>
          <a:xfrm>
            <a:off x="868089" y="5351633"/>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6" name="Heptagon 5"/>
          <p:cNvSpPr/>
          <p:nvPr/>
        </p:nvSpPr>
        <p:spPr>
          <a:xfrm>
            <a:off x="862228" y="5689770"/>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7" name="Heptagon 6"/>
          <p:cNvSpPr/>
          <p:nvPr/>
        </p:nvSpPr>
        <p:spPr>
          <a:xfrm>
            <a:off x="862229" y="6018385"/>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3</a:t>
            </a:r>
          </a:p>
        </p:txBody>
      </p:sp>
      <p:sp>
        <p:nvSpPr>
          <p:cNvPr id="8" name="Rectangle 7"/>
          <p:cNvSpPr>
            <a:spLocks noChangeArrowheads="1"/>
          </p:cNvSpPr>
          <p:nvPr/>
        </p:nvSpPr>
        <p:spPr bwMode="auto">
          <a:xfrm>
            <a:off x="1387105" y="5313850"/>
            <a:ext cx="9938120" cy="1051287"/>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rm</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mypass</a:t>
            </a:r>
            <a:endParaRPr lang="en-GB" sz="2000" b="1" dirty="0">
              <a:solidFill>
                <a:srgbClr val="000066"/>
              </a:solidFill>
              <a:latin typeface="Courier New" pitchFamily="49" charset="0"/>
            </a:endParaRPr>
          </a:p>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rm</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i</a:t>
            </a:r>
            <a:r>
              <a:rPr lang="en-GB" sz="2000" b="1" dirty="0">
                <a:solidFill>
                  <a:srgbClr val="000066"/>
                </a:solidFill>
                <a:latin typeface="Courier New" pitchFamily="49" charset="0"/>
              </a:rPr>
              <a:t> my*</a:t>
            </a:r>
          </a:p>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rm</a:t>
            </a:r>
            <a:r>
              <a:rPr lang="en-GB" sz="2000" b="1" dirty="0">
                <a:solidFill>
                  <a:srgbClr val="000066"/>
                </a:solidFill>
                <a:latin typeface="Courier New" pitchFamily="49" charset="0"/>
              </a:rPr>
              <a:t> -r /</a:t>
            </a:r>
            <a:r>
              <a:rPr lang="en-GB" sz="2000" b="1" dirty="0" err="1">
                <a:solidFill>
                  <a:srgbClr val="000066"/>
                </a:solidFill>
                <a:latin typeface="Courier New" pitchFamily="49" charset="0"/>
              </a:rPr>
              <a:t>tmp</a:t>
            </a:r>
            <a:r>
              <a:rPr lang="en-GB" sz="2000" b="1" dirty="0">
                <a:solidFill>
                  <a:srgbClr val="000066"/>
                </a:solidFill>
                <a:latin typeface="Courier New" pitchFamily="49" charset="0"/>
              </a:rPr>
              <a:t>/</a:t>
            </a:r>
            <a:r>
              <a:rPr lang="en-GB" sz="2000" b="1" dirty="0" err="1">
                <a:solidFill>
                  <a:srgbClr val="000066"/>
                </a:solidFill>
                <a:latin typeface="Courier New" pitchFamily="49" charset="0"/>
              </a:rPr>
              <a:t>myhome</a:t>
            </a:r>
            <a:endParaRPr lang="en-GB" sz="2000" b="1" dirty="0">
              <a:solidFill>
                <a:srgbClr val="000066"/>
              </a:solidFill>
              <a:latin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Create (make) a directory</a:t>
            </a:r>
          </a:p>
          <a:p>
            <a:endParaRPr lang="en-GB" sz="1200" dirty="0"/>
          </a:p>
          <a:p>
            <a:r>
              <a:rPr lang="en-GB" dirty="0"/>
              <a:t>Delete an empty directory</a:t>
            </a:r>
          </a:p>
          <a:p>
            <a:pPr marL="914400" lvl="2" indent="0">
              <a:buNone/>
            </a:pPr>
            <a:endParaRPr lang="en-GB" dirty="0"/>
          </a:p>
          <a:p>
            <a:r>
              <a:rPr lang="en-GB" dirty="0"/>
              <a:t>Delete a directory and all its contents recursively</a:t>
            </a:r>
          </a:p>
          <a:p>
            <a:pPr marL="457200" lvl="1" indent="0">
              <a:buNone/>
            </a:pPr>
            <a:endParaRPr lang="en-GB" sz="1600" dirty="0"/>
          </a:p>
          <a:p>
            <a:r>
              <a:rPr lang="en-GB" dirty="0"/>
              <a:t>Copy or rename a directory with standard </a:t>
            </a:r>
            <a:r>
              <a:rPr lang="en-GB" b="1" dirty="0">
                <a:solidFill>
                  <a:srgbClr val="0000C8"/>
                </a:solidFill>
              </a:rPr>
              <a:t>cp</a:t>
            </a:r>
            <a:r>
              <a:rPr lang="en-GB" dirty="0"/>
              <a:t> and </a:t>
            </a:r>
            <a:r>
              <a:rPr lang="en-GB" b="1" dirty="0" err="1">
                <a:solidFill>
                  <a:srgbClr val="0000C8"/>
                </a:solidFill>
              </a:rPr>
              <a:t>mv</a:t>
            </a:r>
            <a:r>
              <a:rPr lang="en-GB" dirty="0"/>
              <a:t> 	</a:t>
            </a:r>
          </a:p>
        </p:txBody>
      </p:sp>
      <p:sp>
        <p:nvSpPr>
          <p:cNvPr id="3" name="Title 2"/>
          <p:cNvSpPr>
            <a:spLocks noGrp="1"/>
          </p:cNvSpPr>
          <p:nvPr>
            <p:ph type="title"/>
          </p:nvPr>
        </p:nvSpPr>
        <p:spPr/>
        <p:txBody>
          <a:bodyPr/>
          <a:lstStyle/>
          <a:p>
            <a:r>
              <a:rPr lang="en-GB" dirty="0"/>
              <a:t>Directory commands</a:t>
            </a:r>
          </a:p>
        </p:txBody>
      </p:sp>
      <p:sp>
        <p:nvSpPr>
          <p:cNvPr id="5" name="AutoShape 4"/>
          <p:cNvSpPr>
            <a:spLocks noChangeArrowheads="1"/>
          </p:cNvSpPr>
          <p:nvPr/>
        </p:nvSpPr>
        <p:spPr bwMode="auto">
          <a:xfrm>
            <a:off x="857250" y="1938619"/>
            <a:ext cx="4524375" cy="485776"/>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366713"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a:solidFill>
                  <a:srgbClr val="3333CC"/>
                </a:solidFill>
                <a:latin typeface="Lucida Console" pitchFamily="49" charset="0"/>
              </a:rPr>
              <a:t>mkdir [-pm] directory </a:t>
            </a:r>
          </a:p>
        </p:txBody>
      </p:sp>
      <p:sp>
        <p:nvSpPr>
          <p:cNvPr id="6" name="AutoShape 7"/>
          <p:cNvSpPr>
            <a:spLocks noChangeArrowheads="1"/>
          </p:cNvSpPr>
          <p:nvPr/>
        </p:nvSpPr>
        <p:spPr bwMode="auto">
          <a:xfrm>
            <a:off x="857250" y="2992585"/>
            <a:ext cx="4514850" cy="532322"/>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366713"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err="1">
                <a:solidFill>
                  <a:srgbClr val="3333CC"/>
                </a:solidFill>
                <a:latin typeface="Lucida Console" pitchFamily="49" charset="0"/>
              </a:rPr>
              <a:t>rmdir</a:t>
            </a:r>
            <a:r>
              <a:rPr lang="en-GB" sz="2400" b="1" dirty="0">
                <a:solidFill>
                  <a:srgbClr val="3333CC"/>
                </a:solidFill>
                <a:latin typeface="Lucida Console" pitchFamily="49" charset="0"/>
              </a:rPr>
              <a:t> directory ...</a:t>
            </a:r>
          </a:p>
        </p:txBody>
      </p:sp>
      <p:sp>
        <p:nvSpPr>
          <p:cNvPr id="7" name="AutoShape 10"/>
          <p:cNvSpPr>
            <a:spLocks noChangeArrowheads="1"/>
          </p:cNvSpPr>
          <p:nvPr/>
        </p:nvSpPr>
        <p:spPr bwMode="auto">
          <a:xfrm>
            <a:off x="857250" y="3963969"/>
            <a:ext cx="4524375" cy="49949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366713"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err="1">
                <a:solidFill>
                  <a:srgbClr val="3333CC"/>
                </a:solidFill>
                <a:latin typeface="Lucida Console" pitchFamily="49" charset="0"/>
              </a:rPr>
              <a:t>rm</a:t>
            </a:r>
            <a:r>
              <a:rPr lang="en-GB" sz="2400" b="1" dirty="0">
                <a:solidFill>
                  <a:srgbClr val="3333CC"/>
                </a:solidFill>
                <a:latin typeface="Lucida Console" pitchFamily="49" charset="0"/>
              </a:rPr>
              <a:t>  -r  directory ... </a:t>
            </a:r>
          </a:p>
        </p:txBody>
      </p:sp>
      <p:sp>
        <p:nvSpPr>
          <p:cNvPr id="8" name="Rectangle 18"/>
          <p:cNvSpPr>
            <a:spLocks noChangeArrowheads="1"/>
          </p:cNvSpPr>
          <p:nvPr/>
        </p:nvSpPr>
        <p:spPr bwMode="auto">
          <a:xfrm>
            <a:off x="5534026" y="1952907"/>
            <a:ext cx="5781674" cy="483960"/>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72000" rIns="108000" bIns="72000">
            <a:spAutoFit/>
          </a:bodyPr>
          <a:lstStyle/>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a:solidFill>
                  <a:srgbClr val="000066"/>
                </a:solidFill>
                <a:latin typeface="Courier New" pitchFamily="49" charset="0"/>
              </a:rPr>
              <a:t>mkdir -p a/dir/path</a:t>
            </a:r>
          </a:p>
        </p:txBody>
      </p:sp>
      <p:sp>
        <p:nvSpPr>
          <p:cNvPr id="9" name="Rectangle 19"/>
          <p:cNvSpPr>
            <a:spLocks noChangeArrowheads="1"/>
          </p:cNvSpPr>
          <p:nvPr/>
        </p:nvSpPr>
        <p:spPr bwMode="auto">
          <a:xfrm>
            <a:off x="5562600" y="4005245"/>
            <a:ext cx="5762625" cy="447609"/>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36000" rIns="108000" bIns="72000">
            <a:spAutoFit/>
          </a:bodyPr>
          <a:lstStyle/>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rm</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rf</a:t>
            </a:r>
            <a:r>
              <a:rPr lang="en-GB" sz="2000" b="1" dirty="0">
                <a:solidFill>
                  <a:srgbClr val="000066"/>
                </a:solidFill>
                <a:latin typeface="Courier New" pitchFamily="49" charset="0"/>
              </a:rPr>
              <a:t> a</a:t>
            </a:r>
          </a:p>
        </p:txBody>
      </p:sp>
      <p:sp>
        <p:nvSpPr>
          <p:cNvPr id="10" name="Rectangle 20"/>
          <p:cNvSpPr>
            <a:spLocks noChangeArrowheads="1"/>
          </p:cNvSpPr>
          <p:nvPr/>
        </p:nvSpPr>
        <p:spPr bwMode="auto">
          <a:xfrm>
            <a:off x="5514975" y="2871774"/>
            <a:ext cx="5810249" cy="712733"/>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rmdir</a:t>
            </a:r>
            <a:r>
              <a:rPr lang="en-GB" sz="2000" b="1" dirty="0">
                <a:solidFill>
                  <a:srgbClr val="000066"/>
                </a:solidFill>
                <a:latin typeface="Courier New" pitchFamily="49" charset="0"/>
              </a:rPr>
              <a:t> a</a:t>
            </a:r>
          </a:p>
          <a:p>
            <a:pPr marL="360363" indent="-360363" defTabSz="449263">
              <a:lnSpc>
                <a:spcPct val="110000"/>
              </a:lnSpc>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err="1">
                <a:solidFill>
                  <a:srgbClr val="000066"/>
                </a:solidFill>
                <a:latin typeface="Courier New" pitchFamily="49" charset="0"/>
              </a:rPr>
              <a:t>rmdir:'a</a:t>
            </a:r>
            <a:r>
              <a:rPr lang="en-GB" sz="2000" dirty="0">
                <a:solidFill>
                  <a:srgbClr val="000066"/>
                </a:solidFill>
                <a:latin typeface="Courier New" pitchFamily="49" charset="0"/>
              </a:rPr>
              <a:t>': Directory not empty</a:t>
            </a:r>
          </a:p>
        </p:txBody>
      </p:sp>
      <p:sp>
        <p:nvSpPr>
          <p:cNvPr id="11" name="AutoShape 10"/>
          <p:cNvSpPr>
            <a:spLocks noChangeArrowheads="1"/>
          </p:cNvSpPr>
          <p:nvPr/>
        </p:nvSpPr>
        <p:spPr bwMode="auto">
          <a:xfrm>
            <a:off x="885825" y="5135542"/>
            <a:ext cx="10439400" cy="893779"/>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a:solidFill>
                  <a:srgbClr val="3333CC"/>
                </a:solidFill>
                <a:latin typeface="Lucida Console" pitchFamily="49" charset="0"/>
              </a:rPr>
              <a:t>cp -r   </a:t>
            </a:r>
            <a:r>
              <a:rPr lang="en-GB" sz="2400" b="1" dirty="0" err="1">
                <a:solidFill>
                  <a:srgbClr val="3333CC"/>
                </a:solidFill>
                <a:latin typeface="Lucida Console" pitchFamily="49" charset="0"/>
              </a:rPr>
              <a:t>old_directory</a:t>
            </a:r>
            <a:r>
              <a:rPr lang="en-GB" sz="2400" b="1" dirty="0">
                <a:solidFill>
                  <a:srgbClr val="3333CC"/>
                </a:solidFill>
                <a:latin typeface="Lucida Console" pitchFamily="49" charset="0"/>
              </a:rPr>
              <a:t>   </a:t>
            </a:r>
            <a:r>
              <a:rPr lang="en-GB" sz="2400" b="1" dirty="0" err="1">
                <a:solidFill>
                  <a:srgbClr val="3333CC"/>
                </a:solidFill>
                <a:latin typeface="Lucida Console" pitchFamily="49" charset="0"/>
              </a:rPr>
              <a:t>new_directory</a:t>
            </a:r>
            <a:endParaRPr lang="en-GB" sz="2400" b="1" dirty="0">
              <a:solidFill>
                <a:srgbClr val="3333CC"/>
              </a:solidFill>
              <a:latin typeface="Lucida Console" pitchFamily="49" charset="0"/>
            </a:endParaRPr>
          </a:p>
          <a:p>
            <a:pPr marL="538163" lvl="1"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err="1">
                <a:solidFill>
                  <a:srgbClr val="3333CC"/>
                </a:solidFill>
                <a:latin typeface="Lucida Console" pitchFamily="49" charset="0"/>
              </a:rPr>
              <a:t>mv</a:t>
            </a:r>
            <a:r>
              <a:rPr lang="en-GB" sz="2400" b="1" dirty="0">
                <a:solidFill>
                  <a:srgbClr val="3333CC"/>
                </a:solidFill>
                <a:latin typeface="Lucida Console" pitchFamily="49" charset="0"/>
              </a:rPr>
              <a:t>      </a:t>
            </a:r>
            <a:r>
              <a:rPr lang="en-GB" sz="2400" b="1" dirty="0" err="1">
                <a:solidFill>
                  <a:srgbClr val="3333CC"/>
                </a:solidFill>
                <a:latin typeface="Lucida Console" pitchFamily="49" charset="0"/>
              </a:rPr>
              <a:t>old_directory</a:t>
            </a:r>
            <a:r>
              <a:rPr lang="en-GB" sz="2400" b="1" dirty="0">
                <a:solidFill>
                  <a:srgbClr val="3333CC"/>
                </a:solidFill>
                <a:latin typeface="Lucida Console" pitchFamily="49" charset="0"/>
              </a:rPr>
              <a:t>   </a:t>
            </a:r>
            <a:r>
              <a:rPr lang="en-GB" sz="2400" b="1" dirty="0" err="1">
                <a:solidFill>
                  <a:srgbClr val="3333CC"/>
                </a:solidFill>
                <a:latin typeface="Lucida Console" pitchFamily="49" charset="0"/>
              </a:rPr>
              <a:t>new_directory</a:t>
            </a:r>
            <a:endParaRPr lang="en-GB" sz="2400" b="1" dirty="0">
              <a:solidFill>
                <a:srgbClr val="3333CC"/>
              </a:solidFill>
              <a:latin typeface="Lucida Console"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43"/>
          <p:cNvSpPr>
            <a:spLocks noGrp="1"/>
          </p:cNvSpPr>
          <p:nvPr>
            <p:ph type="body" sz="quarter" idx="15"/>
          </p:nvPr>
        </p:nvSpPr>
        <p:spPr/>
        <p:txBody>
          <a:bodyPr/>
          <a:lstStyle/>
          <a:p>
            <a:r>
              <a:rPr lang="en-GB" dirty="0"/>
              <a:t>UNIX disks are split into partitions with file system</a:t>
            </a:r>
          </a:p>
          <a:p>
            <a:pPr lvl="1"/>
            <a:r>
              <a:rPr lang="en-GB" dirty="0"/>
              <a:t>Each partition (filesystem) has its own </a:t>
            </a:r>
            <a:r>
              <a:rPr lang="en-GB" dirty="0" err="1"/>
              <a:t>i</a:t>
            </a:r>
            <a:r>
              <a:rPr lang="en-GB" dirty="0"/>
              <a:t>-node table</a:t>
            </a:r>
          </a:p>
          <a:p>
            <a:endParaRPr lang="en-US" dirty="0"/>
          </a:p>
        </p:txBody>
      </p:sp>
      <p:sp>
        <p:nvSpPr>
          <p:cNvPr id="15363" name="Rectangle 36"/>
          <p:cNvSpPr>
            <a:spLocks noGrp="1" noChangeArrowheads="1"/>
          </p:cNvSpPr>
          <p:nvPr>
            <p:ph type="title"/>
          </p:nvPr>
        </p:nvSpPr>
        <p:spPr/>
        <p:txBody>
          <a:bodyPr>
            <a:normAutofit/>
          </a:bodyPr>
          <a:lstStyle/>
          <a:p>
            <a:r>
              <a:rPr lang="en-US"/>
              <a:t>Filesystems, i-node tables and directories</a:t>
            </a:r>
          </a:p>
        </p:txBody>
      </p:sp>
      <p:sp>
        <p:nvSpPr>
          <p:cNvPr id="33" name="Rounded Rectangle 32"/>
          <p:cNvSpPr/>
          <p:nvPr/>
        </p:nvSpPr>
        <p:spPr bwMode="auto">
          <a:xfrm>
            <a:off x="4802718" y="2547270"/>
            <a:ext cx="5168900" cy="2382837"/>
          </a:xfrm>
          <a:prstGeom prst="roundRect">
            <a:avLst>
              <a:gd name="adj" fmla="val 4007"/>
            </a:avLst>
          </a:prstGeom>
          <a:solidFill>
            <a:srgbClr val="E8E4C6"/>
          </a:solidFill>
          <a:ln w="9525" cap="flat" cmpd="sng" algn="ctr">
            <a:solidFill>
              <a:srgbClr val="C80000"/>
            </a:solidFill>
            <a:prstDash val="solid"/>
            <a:round/>
            <a:headEnd type="none" w="med" len="med"/>
            <a:tailEnd type="triangle" w="med" len="med"/>
          </a:ln>
          <a:effectLst/>
        </p:spPr>
        <p:txBody>
          <a:bodyPr/>
          <a:lstStyle/>
          <a:p>
            <a:pPr>
              <a:defRPr/>
            </a:pPr>
            <a:endParaRPr lang="en-GB"/>
          </a:p>
        </p:txBody>
      </p:sp>
      <p:sp>
        <p:nvSpPr>
          <p:cNvPr id="15365" name="Text Box 5"/>
          <p:cNvSpPr txBox="1">
            <a:spLocks noChangeArrowheads="1"/>
          </p:cNvSpPr>
          <p:nvPr/>
        </p:nvSpPr>
        <p:spPr bwMode="auto">
          <a:xfrm>
            <a:off x="7992535" y="3417220"/>
            <a:ext cx="1826684"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a:t>data block(s)</a:t>
            </a:r>
            <a:r>
              <a:rPr lang="en-GB" sz="1400">
                <a:solidFill>
                  <a:srgbClr val="000066"/>
                </a:solidFill>
              </a:rPr>
              <a:t> </a:t>
            </a:r>
          </a:p>
        </p:txBody>
      </p:sp>
      <p:sp>
        <p:nvSpPr>
          <p:cNvPr id="15366" name="Rectangle 6"/>
          <p:cNvSpPr>
            <a:spLocks noChangeArrowheads="1"/>
          </p:cNvSpPr>
          <p:nvPr/>
        </p:nvSpPr>
        <p:spPr bwMode="auto">
          <a:xfrm>
            <a:off x="5044018" y="2548855"/>
            <a:ext cx="2156882" cy="1524000"/>
          </a:xfrm>
          <a:prstGeom prst="rect">
            <a:avLst/>
          </a:prstGeom>
          <a:solidFill>
            <a:srgbClr val="BBD1E3"/>
          </a:solidFill>
          <a:ln w="9398">
            <a:solidFill>
              <a:srgbClr val="000066"/>
            </a:solidFill>
            <a:miter lim="800000"/>
            <a:headEnd/>
            <a:tailEnd/>
          </a:ln>
        </p:spPr>
        <p:txBody>
          <a:bodyPr wrap="none" anchor="ctr"/>
          <a:lstStyle/>
          <a:p>
            <a:endParaRPr lang="en-US"/>
          </a:p>
        </p:txBody>
      </p:sp>
      <p:sp>
        <p:nvSpPr>
          <p:cNvPr id="15367" name="Line 7"/>
          <p:cNvSpPr>
            <a:spLocks noChangeShapeType="1"/>
          </p:cNvSpPr>
          <p:nvPr/>
        </p:nvSpPr>
        <p:spPr bwMode="auto">
          <a:xfrm>
            <a:off x="5044018" y="3691855"/>
            <a:ext cx="2156882" cy="1588"/>
          </a:xfrm>
          <a:prstGeom prst="line">
            <a:avLst/>
          </a:prstGeom>
          <a:noFill/>
          <a:ln w="9360">
            <a:solidFill>
              <a:srgbClr val="000066"/>
            </a:solidFill>
            <a:miter lim="800000"/>
            <a:headEnd/>
            <a:tailEnd/>
          </a:ln>
        </p:spPr>
        <p:txBody>
          <a:bodyPr/>
          <a:lstStyle/>
          <a:p>
            <a:endParaRPr lang="en-GB"/>
          </a:p>
        </p:txBody>
      </p:sp>
      <p:sp>
        <p:nvSpPr>
          <p:cNvPr id="15368" name="Line 8"/>
          <p:cNvSpPr>
            <a:spLocks noChangeShapeType="1"/>
          </p:cNvSpPr>
          <p:nvPr/>
        </p:nvSpPr>
        <p:spPr bwMode="auto">
          <a:xfrm>
            <a:off x="5044018" y="3310855"/>
            <a:ext cx="2156882" cy="1588"/>
          </a:xfrm>
          <a:prstGeom prst="line">
            <a:avLst/>
          </a:prstGeom>
          <a:noFill/>
          <a:ln w="9360">
            <a:solidFill>
              <a:srgbClr val="000066"/>
            </a:solidFill>
            <a:miter lim="800000"/>
            <a:headEnd/>
            <a:tailEnd/>
          </a:ln>
        </p:spPr>
        <p:txBody>
          <a:bodyPr/>
          <a:lstStyle/>
          <a:p>
            <a:endParaRPr lang="en-GB"/>
          </a:p>
        </p:txBody>
      </p:sp>
      <p:sp>
        <p:nvSpPr>
          <p:cNvPr id="15369" name="Line 9"/>
          <p:cNvSpPr>
            <a:spLocks noChangeShapeType="1"/>
          </p:cNvSpPr>
          <p:nvPr/>
        </p:nvSpPr>
        <p:spPr bwMode="auto">
          <a:xfrm>
            <a:off x="5044018" y="2929855"/>
            <a:ext cx="2156882" cy="1588"/>
          </a:xfrm>
          <a:prstGeom prst="line">
            <a:avLst/>
          </a:prstGeom>
          <a:noFill/>
          <a:ln w="9360">
            <a:solidFill>
              <a:srgbClr val="000066"/>
            </a:solidFill>
            <a:miter lim="800000"/>
            <a:headEnd/>
            <a:tailEnd/>
          </a:ln>
        </p:spPr>
        <p:txBody>
          <a:bodyPr/>
          <a:lstStyle/>
          <a:p>
            <a:endParaRPr lang="en-GB"/>
          </a:p>
        </p:txBody>
      </p:sp>
      <p:sp>
        <p:nvSpPr>
          <p:cNvPr id="15370" name="Text Box 10"/>
          <p:cNvSpPr txBox="1">
            <a:spLocks noChangeArrowheads="1"/>
          </p:cNvSpPr>
          <p:nvPr/>
        </p:nvSpPr>
        <p:spPr bwMode="auto">
          <a:xfrm>
            <a:off x="5223935" y="4080794"/>
            <a:ext cx="2230966" cy="337270"/>
          </a:xfrm>
          <a:prstGeom prst="rect">
            <a:avLst/>
          </a:prstGeom>
          <a:noFill/>
          <a:ln w="9525">
            <a:noFill/>
            <a:round/>
            <a:headEnd/>
            <a:tailEnd/>
          </a:ln>
        </p:spPr>
        <p:txBody>
          <a:bodyPr lIns="87120" tIns="43560" rIns="87120" bIns="43560">
            <a:spAutoFit/>
          </a:bodyPr>
          <a:lstStyle/>
          <a:p>
            <a:pPr defTabSz="449263">
              <a:lnSpc>
                <a:spcPct val="90000"/>
              </a:lnSpc>
              <a:spcBef>
                <a:spcPts val="100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C80000"/>
                </a:solidFill>
              </a:rPr>
              <a:t>i-node</a:t>
            </a:r>
            <a:r>
              <a:rPr lang="en-GB" sz="1600" b="1">
                <a:solidFill>
                  <a:srgbClr val="C80000"/>
                </a:solidFill>
              </a:rPr>
              <a:t> </a:t>
            </a:r>
            <a:r>
              <a:rPr lang="en-GB" sz="1800">
                <a:solidFill>
                  <a:srgbClr val="C80000"/>
                </a:solidFill>
              </a:rPr>
              <a:t>table</a:t>
            </a:r>
          </a:p>
        </p:txBody>
      </p:sp>
      <p:sp>
        <p:nvSpPr>
          <p:cNvPr id="15371" name="Line 20"/>
          <p:cNvSpPr>
            <a:spLocks noChangeShapeType="1"/>
          </p:cNvSpPr>
          <p:nvPr/>
        </p:nvSpPr>
        <p:spPr bwMode="auto">
          <a:xfrm flipV="1">
            <a:off x="3815862" y="2702843"/>
            <a:ext cx="1228155" cy="395299"/>
          </a:xfrm>
          <a:prstGeom prst="line">
            <a:avLst/>
          </a:prstGeom>
          <a:noFill/>
          <a:ln w="38100" cmpd="dbl">
            <a:solidFill>
              <a:schemeClr val="accent1">
                <a:lumMod val="50000"/>
              </a:schemeClr>
            </a:solidFill>
            <a:miter lim="800000"/>
            <a:headEnd/>
            <a:tailEnd type="triangle" w="med" len="med"/>
          </a:ln>
        </p:spPr>
        <p:txBody>
          <a:bodyPr/>
          <a:lstStyle/>
          <a:p>
            <a:endParaRPr lang="en-GB"/>
          </a:p>
        </p:txBody>
      </p:sp>
      <p:sp>
        <p:nvSpPr>
          <p:cNvPr id="15372" name="Line 22"/>
          <p:cNvSpPr>
            <a:spLocks noChangeShapeType="1"/>
          </p:cNvSpPr>
          <p:nvPr/>
        </p:nvSpPr>
        <p:spPr bwMode="auto">
          <a:xfrm>
            <a:off x="3851032" y="3455330"/>
            <a:ext cx="1192986" cy="7925"/>
          </a:xfrm>
          <a:prstGeom prst="line">
            <a:avLst/>
          </a:prstGeom>
          <a:noFill/>
          <a:ln w="38100" cmpd="dbl">
            <a:solidFill>
              <a:schemeClr val="accent1">
                <a:lumMod val="50000"/>
              </a:schemeClr>
            </a:solidFill>
            <a:miter lim="800000"/>
            <a:headEnd/>
            <a:tailEnd type="triangle" w="med" len="med"/>
          </a:ln>
        </p:spPr>
        <p:txBody>
          <a:bodyPr/>
          <a:lstStyle/>
          <a:p>
            <a:endParaRPr lang="en-GB"/>
          </a:p>
        </p:txBody>
      </p:sp>
      <p:sp>
        <p:nvSpPr>
          <p:cNvPr id="15387" name="Text Box 28"/>
          <p:cNvSpPr txBox="1">
            <a:spLocks noChangeArrowheads="1"/>
          </p:cNvSpPr>
          <p:nvPr/>
        </p:nvSpPr>
        <p:spPr bwMode="auto">
          <a:xfrm>
            <a:off x="8704385" y="2559969"/>
            <a:ext cx="1265930" cy="420369"/>
          </a:xfrm>
          <a:prstGeom prst="rect">
            <a:avLst/>
          </a:prstGeom>
          <a:noFill/>
          <a:ln w="9525">
            <a:noFill/>
            <a:round/>
            <a:headEnd/>
            <a:tailEnd/>
          </a:ln>
        </p:spPr>
        <p:txBody>
          <a:bodyPr wrap="square" lIns="87120" tIns="43560" rIns="87120" bIns="43560">
            <a:spAutoFit/>
          </a:bodyPr>
          <a:lstStyle/>
          <a:p>
            <a:pPr algn="r" defTabSz="449263">
              <a:lnSpc>
                <a:spcPct val="90000"/>
              </a:lnSpc>
              <a:spcBef>
                <a:spcPts val="100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Lucida Console" pitchFamily="49" charset="0"/>
              </a:rPr>
              <a:t>/</a:t>
            </a:r>
            <a:r>
              <a:rPr lang="en-GB" sz="2400" b="1" dirty="0" err="1">
                <a:latin typeface="Lucida Console" pitchFamily="49" charset="0"/>
              </a:rPr>
              <a:t>var</a:t>
            </a:r>
            <a:endParaRPr lang="en-GB" sz="2400" b="1" dirty="0">
              <a:latin typeface="Lucida Console" pitchFamily="49" charset="0"/>
            </a:endParaRPr>
          </a:p>
        </p:txBody>
      </p:sp>
      <p:sp>
        <p:nvSpPr>
          <p:cNvPr id="15375" name="Text Box 33"/>
          <p:cNvSpPr txBox="1">
            <a:spLocks noChangeArrowheads="1"/>
          </p:cNvSpPr>
          <p:nvPr/>
        </p:nvSpPr>
        <p:spPr bwMode="auto">
          <a:xfrm>
            <a:off x="5270010" y="2588543"/>
            <a:ext cx="1500716" cy="364970"/>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C8"/>
                </a:solidFill>
              </a:rPr>
              <a:t>31986</a:t>
            </a:r>
          </a:p>
        </p:txBody>
      </p:sp>
      <p:sp>
        <p:nvSpPr>
          <p:cNvPr id="15376" name="Text Box 34"/>
          <p:cNvSpPr txBox="1">
            <a:spLocks noChangeArrowheads="1"/>
          </p:cNvSpPr>
          <p:nvPr/>
        </p:nvSpPr>
        <p:spPr bwMode="auto">
          <a:xfrm>
            <a:off x="5278967" y="3307680"/>
            <a:ext cx="1500718" cy="364970"/>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C8"/>
                </a:solidFill>
              </a:rPr>
              <a:t>31984</a:t>
            </a:r>
          </a:p>
        </p:txBody>
      </p:sp>
      <p:sp>
        <p:nvSpPr>
          <p:cNvPr id="15377" name="Text Box 5"/>
          <p:cNvSpPr txBox="1">
            <a:spLocks noChangeArrowheads="1"/>
          </p:cNvSpPr>
          <p:nvPr/>
        </p:nvSpPr>
        <p:spPr bwMode="auto">
          <a:xfrm>
            <a:off x="7763933" y="4031582"/>
            <a:ext cx="1737785"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a:t>data block(s)</a:t>
            </a:r>
            <a:r>
              <a:rPr lang="en-GB" sz="1400">
                <a:solidFill>
                  <a:srgbClr val="000066"/>
                </a:solidFill>
              </a:rPr>
              <a:t> </a:t>
            </a:r>
          </a:p>
        </p:txBody>
      </p:sp>
      <p:sp>
        <p:nvSpPr>
          <p:cNvPr id="15378" name="Freeform 39"/>
          <p:cNvSpPr>
            <a:spLocks noChangeArrowheads="1"/>
          </p:cNvSpPr>
          <p:nvPr/>
        </p:nvSpPr>
        <p:spPr bwMode="auto">
          <a:xfrm>
            <a:off x="7203018" y="2748880"/>
            <a:ext cx="774700" cy="800100"/>
          </a:xfrm>
          <a:custGeom>
            <a:avLst/>
            <a:gdLst>
              <a:gd name="T0" fmla="*/ 0 w 581025"/>
              <a:gd name="T1" fmla="*/ 0 h 860007"/>
              <a:gd name="T2" fmla="*/ 104775 w 581025"/>
              <a:gd name="T3" fmla="*/ 14284 h 860007"/>
              <a:gd name="T4" fmla="*/ 133350 w 581025"/>
              <a:gd name="T5" fmla="*/ 28571 h 860007"/>
              <a:gd name="T6" fmla="*/ 180975 w 581025"/>
              <a:gd name="T7" fmla="*/ 42856 h 860007"/>
              <a:gd name="T8" fmla="*/ 209550 w 581025"/>
              <a:gd name="T9" fmla="*/ 71426 h 860007"/>
              <a:gd name="T10" fmla="*/ 247650 w 581025"/>
              <a:gd name="T11" fmla="*/ 99997 h 860007"/>
              <a:gd name="T12" fmla="*/ 257175 w 581025"/>
              <a:gd name="T13" fmla="*/ 128566 h 860007"/>
              <a:gd name="T14" fmla="*/ 276225 w 581025"/>
              <a:gd name="T15" fmla="*/ 149994 h 860007"/>
              <a:gd name="T16" fmla="*/ 304800 w 581025"/>
              <a:gd name="T17" fmla="*/ 535694 h 860007"/>
              <a:gd name="T18" fmla="*/ 333375 w 581025"/>
              <a:gd name="T19" fmla="*/ 585694 h 860007"/>
              <a:gd name="T20" fmla="*/ 352425 w 581025"/>
              <a:gd name="T21" fmla="*/ 614263 h 860007"/>
              <a:gd name="T22" fmla="*/ 409575 w 581025"/>
              <a:gd name="T23" fmla="*/ 628549 h 860007"/>
              <a:gd name="T24" fmla="*/ 438150 w 581025"/>
              <a:gd name="T25" fmla="*/ 635691 h 860007"/>
              <a:gd name="T26" fmla="*/ 581025 w 581025"/>
              <a:gd name="T27" fmla="*/ 642834 h 8600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1025"/>
              <a:gd name="T43" fmla="*/ 0 h 860007"/>
              <a:gd name="T44" fmla="*/ 581025 w 581025"/>
              <a:gd name="T45" fmla="*/ 860007 h 8600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1025" h="860007">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w="38100" cmpd="dbl">
            <a:solidFill>
              <a:schemeClr val="accent1">
                <a:lumMod val="50000"/>
              </a:schemeClr>
            </a:solidFill>
            <a:miter lim="800000"/>
            <a:headEnd/>
            <a:tailEnd type="triangle" w="med" len="med"/>
          </a:ln>
        </p:spPr>
        <p:txBody>
          <a:bodyPr/>
          <a:lstStyle/>
          <a:p>
            <a:endParaRPr lang="en-GB"/>
          </a:p>
        </p:txBody>
      </p:sp>
      <p:sp>
        <p:nvSpPr>
          <p:cNvPr id="15379" name="Freeform 40"/>
          <p:cNvSpPr>
            <a:spLocks noChangeArrowheads="1"/>
          </p:cNvSpPr>
          <p:nvPr/>
        </p:nvSpPr>
        <p:spPr bwMode="auto">
          <a:xfrm>
            <a:off x="7211484" y="3548982"/>
            <a:ext cx="539749" cy="646113"/>
          </a:xfrm>
          <a:custGeom>
            <a:avLst/>
            <a:gdLst>
              <a:gd name="T0" fmla="*/ 0 w 581025"/>
              <a:gd name="T1" fmla="*/ 0 h 860007"/>
              <a:gd name="T2" fmla="*/ 8349 w 581025"/>
              <a:gd name="T3" fmla="*/ 4221 h 860007"/>
              <a:gd name="T4" fmla="*/ 10627 w 581025"/>
              <a:gd name="T5" fmla="*/ 8444 h 860007"/>
              <a:gd name="T6" fmla="*/ 14422 w 581025"/>
              <a:gd name="T7" fmla="*/ 12664 h 860007"/>
              <a:gd name="T8" fmla="*/ 16700 w 581025"/>
              <a:gd name="T9" fmla="*/ 21108 h 860007"/>
              <a:gd name="T10" fmla="*/ 19736 w 581025"/>
              <a:gd name="T11" fmla="*/ 29551 h 860007"/>
              <a:gd name="T12" fmla="*/ 20495 w 581025"/>
              <a:gd name="T13" fmla="*/ 37995 h 860007"/>
              <a:gd name="T14" fmla="*/ 22013 w 581025"/>
              <a:gd name="T15" fmla="*/ 44327 h 860007"/>
              <a:gd name="T16" fmla="*/ 24290 w 581025"/>
              <a:gd name="T17" fmla="*/ 158311 h 860007"/>
              <a:gd name="T18" fmla="*/ 26567 w 581025"/>
              <a:gd name="T19" fmla="*/ 173087 h 860007"/>
              <a:gd name="T20" fmla="*/ 28085 w 581025"/>
              <a:gd name="T21" fmla="*/ 181530 h 860007"/>
              <a:gd name="T22" fmla="*/ 32639 w 581025"/>
              <a:gd name="T23" fmla="*/ 185751 h 860007"/>
              <a:gd name="T24" fmla="*/ 34917 w 581025"/>
              <a:gd name="T25" fmla="*/ 187862 h 860007"/>
              <a:gd name="T26" fmla="*/ 46303 w 581025"/>
              <a:gd name="T27" fmla="*/ 189973 h 8600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1025"/>
              <a:gd name="T43" fmla="*/ 0 h 860007"/>
              <a:gd name="T44" fmla="*/ 581025 w 581025"/>
              <a:gd name="T45" fmla="*/ 860007 h 8600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1025" h="860007">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w="38100" cmpd="dbl">
            <a:solidFill>
              <a:schemeClr val="accent1">
                <a:lumMod val="50000"/>
              </a:schemeClr>
            </a:solidFill>
            <a:miter lim="800000"/>
            <a:headEnd/>
            <a:tailEnd type="triangle" w="med" len="med"/>
          </a:ln>
        </p:spPr>
        <p:txBody>
          <a:bodyPr/>
          <a:lstStyle/>
          <a:p>
            <a:endParaRPr lang="en-GB"/>
          </a:p>
        </p:txBody>
      </p:sp>
      <p:sp>
        <p:nvSpPr>
          <p:cNvPr id="43" name="Rounded Rectangle 42"/>
          <p:cNvSpPr/>
          <p:nvPr/>
        </p:nvSpPr>
        <p:spPr bwMode="auto">
          <a:xfrm>
            <a:off x="4802718" y="4623718"/>
            <a:ext cx="5168900" cy="1817704"/>
          </a:xfrm>
          <a:prstGeom prst="roundRect">
            <a:avLst>
              <a:gd name="adj" fmla="val 4007"/>
            </a:avLst>
          </a:prstGeom>
          <a:solidFill>
            <a:srgbClr val="E8E4C6"/>
          </a:solidFill>
          <a:ln w="9525" cap="flat" cmpd="sng" algn="ctr">
            <a:solidFill>
              <a:srgbClr val="C80000"/>
            </a:solidFill>
            <a:prstDash val="solid"/>
            <a:round/>
            <a:headEnd type="none" w="med" len="med"/>
            <a:tailEnd type="triangle" w="med" len="med"/>
          </a:ln>
          <a:effectLst/>
        </p:spPr>
        <p:txBody>
          <a:bodyPr/>
          <a:lstStyle/>
          <a:p>
            <a:pPr>
              <a:defRPr/>
            </a:pPr>
            <a:endParaRPr lang="en-GB"/>
          </a:p>
        </p:txBody>
      </p:sp>
      <p:sp>
        <p:nvSpPr>
          <p:cNvPr id="15381" name="Text Box 5"/>
          <p:cNvSpPr txBox="1">
            <a:spLocks noChangeArrowheads="1"/>
          </p:cNvSpPr>
          <p:nvPr/>
        </p:nvSpPr>
        <p:spPr bwMode="auto">
          <a:xfrm>
            <a:off x="7992535" y="5426995"/>
            <a:ext cx="1826684"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a:t>data block(s)</a:t>
            </a:r>
            <a:r>
              <a:rPr lang="en-GB" sz="1400">
                <a:solidFill>
                  <a:srgbClr val="000066"/>
                </a:solidFill>
              </a:rPr>
              <a:t> </a:t>
            </a:r>
          </a:p>
        </p:txBody>
      </p:sp>
      <p:sp>
        <p:nvSpPr>
          <p:cNvPr id="15382" name="Rectangle 6"/>
          <p:cNvSpPr>
            <a:spLocks noChangeArrowheads="1"/>
          </p:cNvSpPr>
          <p:nvPr/>
        </p:nvSpPr>
        <p:spPr bwMode="auto">
          <a:xfrm>
            <a:off x="5044018" y="4625305"/>
            <a:ext cx="2156882" cy="1524000"/>
          </a:xfrm>
          <a:prstGeom prst="rect">
            <a:avLst/>
          </a:prstGeom>
          <a:solidFill>
            <a:srgbClr val="BBD1E3"/>
          </a:solidFill>
          <a:ln w="9398">
            <a:solidFill>
              <a:srgbClr val="000066"/>
            </a:solidFill>
            <a:miter lim="800000"/>
            <a:headEnd/>
            <a:tailEnd/>
          </a:ln>
        </p:spPr>
        <p:txBody>
          <a:bodyPr wrap="none" anchor="ctr"/>
          <a:lstStyle/>
          <a:p>
            <a:endParaRPr lang="en-US"/>
          </a:p>
        </p:txBody>
      </p:sp>
      <p:sp>
        <p:nvSpPr>
          <p:cNvPr id="15383" name="Line 7"/>
          <p:cNvSpPr>
            <a:spLocks noChangeShapeType="1"/>
          </p:cNvSpPr>
          <p:nvPr/>
        </p:nvSpPr>
        <p:spPr bwMode="auto">
          <a:xfrm>
            <a:off x="5044018" y="5768305"/>
            <a:ext cx="2156882" cy="1588"/>
          </a:xfrm>
          <a:prstGeom prst="line">
            <a:avLst/>
          </a:prstGeom>
          <a:noFill/>
          <a:ln w="9360">
            <a:solidFill>
              <a:srgbClr val="000066"/>
            </a:solidFill>
            <a:miter lim="800000"/>
            <a:headEnd/>
            <a:tailEnd/>
          </a:ln>
        </p:spPr>
        <p:txBody>
          <a:bodyPr/>
          <a:lstStyle/>
          <a:p>
            <a:endParaRPr lang="en-GB"/>
          </a:p>
        </p:txBody>
      </p:sp>
      <p:sp>
        <p:nvSpPr>
          <p:cNvPr id="15384" name="Line 8"/>
          <p:cNvSpPr>
            <a:spLocks noChangeShapeType="1"/>
          </p:cNvSpPr>
          <p:nvPr/>
        </p:nvSpPr>
        <p:spPr bwMode="auto">
          <a:xfrm>
            <a:off x="5044018" y="5387305"/>
            <a:ext cx="2156882" cy="1588"/>
          </a:xfrm>
          <a:prstGeom prst="line">
            <a:avLst/>
          </a:prstGeom>
          <a:noFill/>
          <a:ln w="9360">
            <a:solidFill>
              <a:srgbClr val="000066"/>
            </a:solidFill>
            <a:miter lim="800000"/>
            <a:headEnd/>
            <a:tailEnd/>
          </a:ln>
        </p:spPr>
        <p:txBody>
          <a:bodyPr/>
          <a:lstStyle/>
          <a:p>
            <a:endParaRPr lang="en-GB"/>
          </a:p>
        </p:txBody>
      </p:sp>
      <p:sp>
        <p:nvSpPr>
          <p:cNvPr id="15385" name="Line 9"/>
          <p:cNvSpPr>
            <a:spLocks noChangeShapeType="1"/>
          </p:cNvSpPr>
          <p:nvPr/>
        </p:nvSpPr>
        <p:spPr bwMode="auto">
          <a:xfrm>
            <a:off x="5044018" y="5006305"/>
            <a:ext cx="2156882" cy="1588"/>
          </a:xfrm>
          <a:prstGeom prst="line">
            <a:avLst/>
          </a:prstGeom>
          <a:noFill/>
          <a:ln w="9360">
            <a:solidFill>
              <a:srgbClr val="000066"/>
            </a:solidFill>
            <a:miter lim="800000"/>
            <a:headEnd/>
            <a:tailEnd/>
          </a:ln>
        </p:spPr>
        <p:txBody>
          <a:bodyPr/>
          <a:lstStyle/>
          <a:p>
            <a:endParaRPr lang="en-GB"/>
          </a:p>
        </p:txBody>
      </p:sp>
      <p:sp>
        <p:nvSpPr>
          <p:cNvPr id="15386" name="Text Box 10"/>
          <p:cNvSpPr txBox="1">
            <a:spLocks noChangeArrowheads="1"/>
          </p:cNvSpPr>
          <p:nvPr/>
        </p:nvSpPr>
        <p:spPr bwMode="auto">
          <a:xfrm>
            <a:off x="5179485" y="6123906"/>
            <a:ext cx="2527300" cy="337270"/>
          </a:xfrm>
          <a:prstGeom prst="rect">
            <a:avLst/>
          </a:prstGeom>
          <a:noFill/>
          <a:ln w="9525">
            <a:noFill/>
            <a:round/>
            <a:headEnd/>
            <a:tailEnd/>
          </a:ln>
        </p:spPr>
        <p:txBody>
          <a:bodyPr lIns="87120" tIns="43560" rIns="87120" bIns="43560">
            <a:spAutoFit/>
          </a:bodyPr>
          <a:lstStyle/>
          <a:p>
            <a:pPr defTabSz="449263">
              <a:lnSpc>
                <a:spcPct val="90000"/>
              </a:lnSpc>
              <a:spcBef>
                <a:spcPts val="100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C80000"/>
                </a:solidFill>
              </a:rPr>
              <a:t>i-node table</a:t>
            </a:r>
          </a:p>
        </p:txBody>
      </p:sp>
      <p:sp>
        <p:nvSpPr>
          <p:cNvPr id="2" name="Text Box 33"/>
          <p:cNvSpPr txBox="1">
            <a:spLocks noChangeArrowheads="1"/>
          </p:cNvSpPr>
          <p:nvPr/>
        </p:nvSpPr>
        <p:spPr bwMode="auto">
          <a:xfrm>
            <a:off x="5340351" y="4664993"/>
            <a:ext cx="1500716" cy="364970"/>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32232</a:t>
            </a:r>
            <a:endParaRPr lang="en-GB" sz="1800" dirty="0">
              <a:solidFill>
                <a:srgbClr val="0000C8"/>
              </a:solidFill>
            </a:endParaRPr>
          </a:p>
        </p:txBody>
      </p:sp>
      <p:sp>
        <p:nvSpPr>
          <p:cNvPr id="15388" name="Text Box 34"/>
          <p:cNvSpPr txBox="1">
            <a:spLocks noChangeArrowheads="1"/>
          </p:cNvSpPr>
          <p:nvPr/>
        </p:nvSpPr>
        <p:spPr bwMode="auto">
          <a:xfrm>
            <a:off x="5329767" y="5031705"/>
            <a:ext cx="1500718" cy="364970"/>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C8"/>
                </a:solidFill>
              </a:rPr>
              <a:t>2104</a:t>
            </a:r>
          </a:p>
        </p:txBody>
      </p:sp>
      <p:sp>
        <p:nvSpPr>
          <p:cNvPr id="15389" name="Text Box 5"/>
          <p:cNvSpPr txBox="1">
            <a:spLocks noChangeArrowheads="1"/>
          </p:cNvSpPr>
          <p:nvPr/>
        </p:nvSpPr>
        <p:spPr bwMode="auto">
          <a:xfrm>
            <a:off x="7763933" y="5985795"/>
            <a:ext cx="1737785"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a:t>data block(s)</a:t>
            </a:r>
            <a:r>
              <a:rPr lang="en-GB" sz="1400">
                <a:solidFill>
                  <a:srgbClr val="000066"/>
                </a:solidFill>
              </a:rPr>
              <a:t> </a:t>
            </a:r>
          </a:p>
        </p:txBody>
      </p:sp>
      <p:sp>
        <p:nvSpPr>
          <p:cNvPr id="15390" name="Freeform 52"/>
          <p:cNvSpPr>
            <a:spLocks noChangeArrowheads="1"/>
          </p:cNvSpPr>
          <p:nvPr/>
        </p:nvSpPr>
        <p:spPr bwMode="auto">
          <a:xfrm>
            <a:off x="7203018" y="4825330"/>
            <a:ext cx="774700" cy="769938"/>
          </a:xfrm>
          <a:custGeom>
            <a:avLst/>
            <a:gdLst>
              <a:gd name="T0" fmla="*/ 0 w 581025"/>
              <a:gd name="T1" fmla="*/ 0 h 860007"/>
              <a:gd name="T2" fmla="*/ 104775 w 581025"/>
              <a:gd name="T3" fmla="*/ 12249 h 860007"/>
              <a:gd name="T4" fmla="*/ 133350 w 581025"/>
              <a:gd name="T5" fmla="*/ 24501 h 860007"/>
              <a:gd name="T6" fmla="*/ 180975 w 581025"/>
              <a:gd name="T7" fmla="*/ 36750 h 860007"/>
              <a:gd name="T8" fmla="*/ 209550 w 581025"/>
              <a:gd name="T9" fmla="*/ 61250 h 860007"/>
              <a:gd name="T10" fmla="*/ 247650 w 581025"/>
              <a:gd name="T11" fmla="*/ 85750 h 860007"/>
              <a:gd name="T12" fmla="*/ 257175 w 581025"/>
              <a:gd name="T13" fmla="*/ 110249 h 860007"/>
              <a:gd name="T14" fmla="*/ 276225 w 581025"/>
              <a:gd name="T15" fmla="*/ 128623 h 860007"/>
              <a:gd name="T16" fmla="*/ 304800 w 581025"/>
              <a:gd name="T17" fmla="*/ 459371 h 860007"/>
              <a:gd name="T18" fmla="*/ 333375 w 581025"/>
              <a:gd name="T19" fmla="*/ 502246 h 860007"/>
              <a:gd name="T20" fmla="*/ 352425 w 581025"/>
              <a:gd name="T21" fmla="*/ 526745 h 860007"/>
              <a:gd name="T22" fmla="*/ 409575 w 581025"/>
              <a:gd name="T23" fmla="*/ 538995 h 860007"/>
              <a:gd name="T24" fmla="*/ 438150 w 581025"/>
              <a:gd name="T25" fmla="*/ 545120 h 860007"/>
              <a:gd name="T26" fmla="*/ 581025 w 581025"/>
              <a:gd name="T27" fmla="*/ 551245 h 8600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1025"/>
              <a:gd name="T43" fmla="*/ 0 h 860007"/>
              <a:gd name="T44" fmla="*/ 581025 w 581025"/>
              <a:gd name="T45" fmla="*/ 860007 h 8600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1025" h="860007">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w="38100" cmpd="dbl">
            <a:solidFill>
              <a:schemeClr val="accent1">
                <a:lumMod val="50000"/>
              </a:schemeClr>
            </a:solidFill>
            <a:miter lim="800000"/>
            <a:headEnd/>
            <a:tailEnd type="triangle" w="med" len="med"/>
          </a:ln>
        </p:spPr>
        <p:txBody>
          <a:bodyPr/>
          <a:lstStyle/>
          <a:p>
            <a:endParaRPr lang="en-GB"/>
          </a:p>
        </p:txBody>
      </p:sp>
      <p:sp>
        <p:nvSpPr>
          <p:cNvPr id="15391" name="Freeform 53"/>
          <p:cNvSpPr>
            <a:spLocks noChangeArrowheads="1"/>
          </p:cNvSpPr>
          <p:nvPr/>
        </p:nvSpPr>
        <p:spPr bwMode="auto">
          <a:xfrm>
            <a:off x="7211484" y="5274593"/>
            <a:ext cx="539749" cy="882650"/>
          </a:xfrm>
          <a:custGeom>
            <a:avLst/>
            <a:gdLst>
              <a:gd name="T0" fmla="*/ 0 w 581025"/>
              <a:gd name="T1" fmla="*/ 0 h 860007"/>
              <a:gd name="T2" fmla="*/ 8349 w 581025"/>
              <a:gd name="T3" fmla="*/ 45796 h 860007"/>
              <a:gd name="T4" fmla="*/ 10627 w 581025"/>
              <a:gd name="T5" fmla="*/ 91593 h 860007"/>
              <a:gd name="T6" fmla="*/ 14422 w 581025"/>
              <a:gd name="T7" fmla="*/ 137389 h 860007"/>
              <a:gd name="T8" fmla="*/ 16700 w 581025"/>
              <a:gd name="T9" fmla="*/ 228981 h 860007"/>
              <a:gd name="T10" fmla="*/ 19736 w 581025"/>
              <a:gd name="T11" fmla="*/ 320573 h 860007"/>
              <a:gd name="T12" fmla="*/ 20495 w 581025"/>
              <a:gd name="T13" fmla="*/ 412165 h 860007"/>
              <a:gd name="T14" fmla="*/ 22013 w 581025"/>
              <a:gd name="T15" fmla="*/ 480861 h 860007"/>
              <a:gd name="T16" fmla="*/ 24290 w 581025"/>
              <a:gd name="T17" fmla="*/ 1717363 h 860007"/>
              <a:gd name="T18" fmla="*/ 26567 w 581025"/>
              <a:gd name="T19" fmla="*/ 1877650 h 860007"/>
              <a:gd name="T20" fmla="*/ 28085 w 581025"/>
              <a:gd name="T21" fmla="*/ 1969244 h 860007"/>
              <a:gd name="T22" fmla="*/ 32639 w 581025"/>
              <a:gd name="T23" fmla="*/ 2015040 h 860007"/>
              <a:gd name="T24" fmla="*/ 34917 w 581025"/>
              <a:gd name="T25" fmla="*/ 2037937 h 860007"/>
              <a:gd name="T26" fmla="*/ 46303 w 581025"/>
              <a:gd name="T27" fmla="*/ 2060833 h 8600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1025"/>
              <a:gd name="T43" fmla="*/ 0 h 860007"/>
              <a:gd name="T44" fmla="*/ 581025 w 581025"/>
              <a:gd name="T45" fmla="*/ 860007 h 8600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1025" h="860007">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w="38100" cmpd="dbl">
            <a:solidFill>
              <a:schemeClr val="accent1">
                <a:lumMod val="50000"/>
              </a:schemeClr>
            </a:solidFill>
            <a:miter lim="800000"/>
            <a:headEnd/>
            <a:tailEnd type="triangle" w="med" len="med"/>
          </a:ln>
        </p:spPr>
        <p:txBody>
          <a:bodyPr/>
          <a:lstStyle/>
          <a:p>
            <a:endParaRPr lang="en-GB"/>
          </a:p>
        </p:txBody>
      </p:sp>
      <p:sp>
        <p:nvSpPr>
          <p:cNvPr id="55" name="Text Box 28"/>
          <p:cNvSpPr txBox="1">
            <a:spLocks noChangeArrowheads="1"/>
          </p:cNvSpPr>
          <p:nvPr/>
        </p:nvSpPr>
        <p:spPr bwMode="auto">
          <a:xfrm>
            <a:off x="8450548" y="4626892"/>
            <a:ext cx="1511300" cy="420369"/>
          </a:xfrm>
          <a:prstGeom prst="rect">
            <a:avLst/>
          </a:prstGeom>
          <a:noFill/>
          <a:ln w="9525">
            <a:noFill/>
            <a:round/>
            <a:headEnd/>
            <a:tailEnd/>
          </a:ln>
        </p:spPr>
        <p:txBody>
          <a:bodyPr lIns="87120" tIns="43560" rIns="87120" bIns="43560">
            <a:spAutoFit/>
          </a:bodyPr>
          <a:lstStyle/>
          <a:p>
            <a:pPr algn="r" defTabSz="449263">
              <a:lnSpc>
                <a:spcPct val="90000"/>
              </a:lnSpc>
              <a:spcBef>
                <a:spcPts val="100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Lucida Console" pitchFamily="49" charset="0"/>
              </a:rPr>
              <a:t>/</a:t>
            </a:r>
            <a:r>
              <a:rPr lang="en-GB" sz="2400" b="1" dirty="0" err="1">
                <a:latin typeface="Lucida Console" pitchFamily="49" charset="0"/>
              </a:rPr>
              <a:t>tmp</a:t>
            </a:r>
            <a:endParaRPr lang="en-GB" sz="2400" b="1" dirty="0">
              <a:latin typeface="Lucida Console" pitchFamily="49" charset="0"/>
            </a:endParaRPr>
          </a:p>
        </p:txBody>
      </p:sp>
      <p:sp>
        <p:nvSpPr>
          <p:cNvPr id="15394" name="Line 20"/>
          <p:cNvSpPr>
            <a:spLocks noChangeShapeType="1"/>
          </p:cNvSpPr>
          <p:nvPr/>
        </p:nvSpPr>
        <p:spPr bwMode="auto">
          <a:xfrm flipV="1">
            <a:off x="3833447" y="4836444"/>
            <a:ext cx="1210571" cy="176223"/>
          </a:xfrm>
          <a:prstGeom prst="line">
            <a:avLst/>
          </a:prstGeom>
          <a:noFill/>
          <a:ln w="38100" cmpd="dbl">
            <a:solidFill>
              <a:schemeClr val="accent1">
                <a:lumMod val="50000"/>
              </a:schemeClr>
            </a:solidFill>
            <a:miter lim="800000"/>
            <a:headEnd/>
            <a:tailEnd type="triangle" w="med" len="med"/>
          </a:ln>
        </p:spPr>
        <p:txBody>
          <a:bodyPr/>
          <a:lstStyle/>
          <a:p>
            <a:endParaRPr lang="en-GB"/>
          </a:p>
        </p:txBody>
      </p:sp>
      <p:sp>
        <p:nvSpPr>
          <p:cNvPr id="15395" name="Line 20"/>
          <p:cNvSpPr>
            <a:spLocks noChangeShapeType="1"/>
          </p:cNvSpPr>
          <p:nvPr/>
        </p:nvSpPr>
        <p:spPr bwMode="auto">
          <a:xfrm flipV="1">
            <a:off x="3815862" y="5195218"/>
            <a:ext cx="1228155" cy="203212"/>
          </a:xfrm>
          <a:prstGeom prst="line">
            <a:avLst/>
          </a:prstGeom>
          <a:noFill/>
          <a:ln w="38100" cmpd="dbl">
            <a:solidFill>
              <a:schemeClr val="accent1">
                <a:lumMod val="50000"/>
              </a:schemeClr>
            </a:solidFill>
            <a:miter lim="800000"/>
            <a:headEnd/>
            <a:tailEnd type="triangle" w="med" len="med"/>
          </a:ln>
        </p:spPr>
        <p:txBody>
          <a:bodyPr/>
          <a:lstStyle/>
          <a:p>
            <a:endParaRPr lang="en-GB"/>
          </a:p>
        </p:txBody>
      </p:sp>
      <p:sp>
        <p:nvSpPr>
          <p:cNvPr id="15396" name="AutoShape 48"/>
          <p:cNvSpPr>
            <a:spLocks/>
          </p:cNvSpPr>
          <p:nvPr/>
        </p:nvSpPr>
        <p:spPr bwMode="auto">
          <a:xfrm>
            <a:off x="10035685" y="2545698"/>
            <a:ext cx="263119" cy="3800474"/>
          </a:xfrm>
          <a:prstGeom prst="rightBrace">
            <a:avLst>
              <a:gd name="adj1" fmla="val 141395"/>
              <a:gd name="adj2" fmla="val 50000"/>
            </a:avLst>
          </a:prstGeom>
          <a:noFill/>
          <a:ln w="9525">
            <a:solidFill>
              <a:srgbClr val="134183"/>
            </a:solidFill>
            <a:round/>
            <a:headEnd/>
            <a:tailEnd/>
          </a:ln>
        </p:spPr>
        <p:txBody>
          <a:bodyPr anchor="ctr">
            <a:noAutofit/>
          </a:bodyPr>
          <a:lstStyle/>
          <a:p>
            <a:endParaRPr lang="en-US"/>
          </a:p>
        </p:txBody>
      </p:sp>
      <p:graphicFrame>
        <p:nvGraphicFramePr>
          <p:cNvPr id="14424" name="Group 88"/>
          <p:cNvGraphicFramePr>
            <a:graphicFrameLocks noGrp="1"/>
          </p:cNvGraphicFramePr>
          <p:nvPr>
            <p:extLst>
              <p:ext uri="{D42A27DB-BD31-4B8C-83A1-F6EECF244321}">
                <p14:modId xmlns:p14="http://schemas.microsoft.com/office/powerpoint/2010/main" val="1872218887"/>
              </p:ext>
            </p:extLst>
          </p:nvPr>
        </p:nvGraphicFramePr>
        <p:xfrm>
          <a:off x="1058333" y="2909225"/>
          <a:ext cx="2775112" cy="1443039"/>
        </p:xfrm>
        <a:graphic>
          <a:graphicData uri="http://schemas.openxmlformats.org/drawingml/2006/table">
            <a:tbl>
              <a:tblPr/>
              <a:tblGrid>
                <a:gridCol w="1604391">
                  <a:extLst>
                    <a:ext uri="{9D8B030D-6E8A-4147-A177-3AD203B41FA5}">
                      <a16:colId xmlns:a16="http://schemas.microsoft.com/office/drawing/2014/main" val="20000"/>
                    </a:ext>
                  </a:extLst>
                </a:gridCol>
                <a:gridCol w="1170721">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err="1">
                          <a:ln>
                            <a:noFill/>
                          </a:ln>
                          <a:solidFill>
                            <a:srgbClr val="0000C8"/>
                          </a:solidFill>
                          <a:effectLst/>
                          <a:latin typeface="Arial" charset="0"/>
                        </a:rPr>
                        <a:t>maillog</a:t>
                      </a:r>
                      <a:endParaRPr kumimoji="0" lang="en-US" sz="1600" b="0" i="0" u="none" strike="noStrike" cap="none" normalizeH="0" baseline="0" dirty="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31986</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0"/>
                  </a:ext>
                </a:extLst>
              </a:tr>
              <a:tr h="36195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messages</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31984</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1"/>
                  </a:ext>
                </a:extLst>
              </a:tr>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2"/>
                  </a:ext>
                </a:extLst>
              </a:tr>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3"/>
                  </a:ext>
                </a:extLst>
              </a:tr>
            </a:tbl>
          </a:graphicData>
        </a:graphic>
      </p:graphicFrame>
      <p:graphicFrame>
        <p:nvGraphicFramePr>
          <p:cNvPr id="14425" name="Group 89"/>
          <p:cNvGraphicFramePr>
            <a:graphicFrameLocks noGrp="1"/>
          </p:cNvGraphicFramePr>
          <p:nvPr>
            <p:extLst>
              <p:ext uri="{D42A27DB-BD31-4B8C-83A1-F6EECF244321}">
                <p14:modId xmlns:p14="http://schemas.microsoft.com/office/powerpoint/2010/main" val="53536771"/>
              </p:ext>
            </p:extLst>
          </p:nvPr>
        </p:nvGraphicFramePr>
        <p:xfrm>
          <a:off x="1058334" y="4866616"/>
          <a:ext cx="2747432" cy="1438277"/>
        </p:xfrm>
        <a:graphic>
          <a:graphicData uri="http://schemas.openxmlformats.org/drawingml/2006/table">
            <a:tbl>
              <a:tblPr/>
              <a:tblGrid>
                <a:gridCol w="1720850">
                  <a:extLst>
                    <a:ext uri="{9D8B030D-6E8A-4147-A177-3AD203B41FA5}">
                      <a16:colId xmlns:a16="http://schemas.microsoft.com/office/drawing/2014/main" val="20000"/>
                    </a:ext>
                  </a:extLst>
                </a:gridCol>
                <a:gridCol w="1026582">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ssh-mlid</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31984</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0"/>
                  </a:ext>
                </a:extLst>
              </a:tr>
              <a:tr h="35718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VMwareDnD</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a:ln>
                            <a:noFill/>
                          </a:ln>
                          <a:solidFill>
                            <a:srgbClr val="0000C8"/>
                          </a:solidFill>
                          <a:effectLst/>
                          <a:latin typeface="Arial" charset="0"/>
                        </a:rPr>
                        <a:t>2104</a:t>
                      </a: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1"/>
                  </a:ext>
                </a:extLst>
              </a:tr>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2"/>
                  </a:ext>
                </a:extLst>
              </a:tr>
              <a:tr h="3603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C8"/>
                        </a:solidFill>
                        <a:effectLst/>
                        <a:latin typeface="Arial" charset="0"/>
                      </a:endParaRPr>
                    </a:p>
                  </a:txBody>
                  <a:tcPr marL="121920" marR="121920" anchor="ctr" horzOverflow="overflow">
                    <a:lnL w="9398" cap="flat" cmpd="sng" algn="ctr">
                      <a:solidFill>
                        <a:srgbClr val="000066"/>
                      </a:solidFill>
                      <a:prstDash val="solid"/>
                      <a:round/>
                      <a:headEnd type="none" w="med" len="med"/>
                      <a:tailEnd type="none" w="med" len="med"/>
                    </a:lnL>
                    <a:lnR w="9398" cap="flat" cmpd="sng" algn="ctr">
                      <a:solidFill>
                        <a:srgbClr val="000066"/>
                      </a:solidFill>
                      <a:prstDash val="solid"/>
                      <a:round/>
                      <a:headEnd type="none" w="med" len="med"/>
                      <a:tailEnd type="none" w="med" len="med"/>
                    </a:lnR>
                    <a:lnT w="9398" cap="flat" cmpd="sng" algn="ctr">
                      <a:solidFill>
                        <a:srgbClr val="000066"/>
                      </a:solidFill>
                      <a:prstDash val="solid"/>
                      <a:round/>
                      <a:headEnd type="none" w="med" len="med"/>
                      <a:tailEnd type="none" w="med" len="med"/>
                    </a:lnT>
                    <a:lnB w="9398" cap="flat" cmpd="sng" algn="ctr">
                      <a:solidFill>
                        <a:srgbClr val="000066"/>
                      </a:solidFill>
                      <a:prstDash val="solid"/>
                      <a:round/>
                      <a:headEnd type="none" w="med" len="med"/>
                      <a:tailEnd type="none" w="med" len="med"/>
                    </a:lnB>
                    <a:lnTlToBr>
                      <a:noFill/>
                    </a:lnTlToBr>
                    <a:lnBlToTr>
                      <a:noFill/>
                    </a:lnBlToTr>
                    <a:solidFill>
                      <a:srgbClr val="DCE7F0"/>
                    </a:solidFill>
                  </a:tcPr>
                </a:tc>
                <a:extLst>
                  <a:ext uri="{0D108BD9-81ED-4DB2-BD59-A6C34878D82A}">
                    <a16:rowId xmlns:a16="http://schemas.microsoft.com/office/drawing/2014/main" val="10003"/>
                  </a:ext>
                </a:extLst>
              </a:tr>
            </a:tbl>
          </a:graphicData>
        </a:graphic>
      </p:graphicFrame>
      <p:sp>
        <p:nvSpPr>
          <p:cNvPr id="47" name="AutoShape 10"/>
          <p:cNvSpPr>
            <a:spLocks noChangeArrowheads="1"/>
          </p:cNvSpPr>
          <p:nvPr/>
        </p:nvSpPr>
        <p:spPr bwMode="auto">
          <a:xfrm>
            <a:off x="1072663" y="2540935"/>
            <a:ext cx="1652954" cy="32383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0" lvl="1" defTabSz="449263">
              <a:buClr>
                <a:srgbClr val="3333CC"/>
              </a:buClr>
              <a:buSzPct val="100000"/>
              <a:tabLst>
                <a:tab pos="1452563" algn="l"/>
                <a:tab pos="2366963" algn="l"/>
                <a:tab pos="3281363" algn="l"/>
                <a:tab pos="4195763" algn="l"/>
                <a:tab pos="5110163" algn="l"/>
                <a:tab pos="6024563" algn="l"/>
                <a:tab pos="6938963" algn="l"/>
                <a:tab pos="7853363" algn="l"/>
                <a:tab pos="8767763" algn="l"/>
                <a:tab pos="9682163" algn="l"/>
                <a:tab pos="10596563" algn="l"/>
              </a:tabLst>
            </a:pPr>
            <a:r>
              <a:rPr lang="en-GB" sz="1800" b="1" dirty="0">
                <a:latin typeface="Lucida Console" pitchFamily="49" charset="0"/>
              </a:rPr>
              <a:t>/</a:t>
            </a:r>
            <a:r>
              <a:rPr lang="en-GB" sz="1800" b="1" dirty="0" err="1">
                <a:latin typeface="Lucida Console" pitchFamily="49" charset="0"/>
              </a:rPr>
              <a:t>var</a:t>
            </a:r>
            <a:r>
              <a:rPr lang="en-GB" sz="1800" b="1" dirty="0">
                <a:latin typeface="Lucida Console" pitchFamily="49" charset="0"/>
              </a:rPr>
              <a:t>/log</a:t>
            </a:r>
          </a:p>
        </p:txBody>
      </p:sp>
      <p:sp>
        <p:nvSpPr>
          <p:cNvPr id="48" name="AutoShape 10"/>
          <p:cNvSpPr>
            <a:spLocks noChangeArrowheads="1"/>
          </p:cNvSpPr>
          <p:nvPr/>
        </p:nvSpPr>
        <p:spPr bwMode="auto">
          <a:xfrm>
            <a:off x="1066801" y="4498324"/>
            <a:ext cx="1711569" cy="319072"/>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0" lvl="1" defTabSz="449263">
              <a:buClr>
                <a:srgbClr val="3333CC"/>
              </a:buClr>
              <a:buSzPct val="100000"/>
              <a:tabLst>
                <a:tab pos="1452563" algn="l"/>
                <a:tab pos="2366963" algn="l"/>
                <a:tab pos="3281363" algn="l"/>
                <a:tab pos="4195763" algn="l"/>
                <a:tab pos="5110163" algn="l"/>
                <a:tab pos="6024563" algn="l"/>
                <a:tab pos="6938963" algn="l"/>
                <a:tab pos="7853363" algn="l"/>
                <a:tab pos="8767763" algn="l"/>
                <a:tab pos="9682163" algn="l"/>
                <a:tab pos="10596563" algn="l"/>
              </a:tabLst>
            </a:pPr>
            <a:r>
              <a:rPr lang="en-GB" sz="1800" b="1" dirty="0">
                <a:latin typeface="Lucida Console" pitchFamily="49" charset="0"/>
              </a:rPr>
              <a:t>/</a:t>
            </a:r>
            <a:r>
              <a:rPr lang="en-GB" sz="1800" b="1" dirty="0" err="1">
                <a:latin typeface="Lucida Console" pitchFamily="49" charset="0"/>
              </a:rPr>
              <a:t>tmp</a:t>
            </a:r>
            <a:endParaRPr lang="en-GB" sz="1800" b="1" dirty="0">
              <a:latin typeface="Lucida Console" pitchFamily="49" charset="0"/>
            </a:endParaRPr>
          </a:p>
        </p:txBody>
      </p:sp>
      <p:sp>
        <p:nvSpPr>
          <p:cNvPr id="49" name="AutoShape 10"/>
          <p:cNvSpPr>
            <a:spLocks noChangeArrowheads="1"/>
          </p:cNvSpPr>
          <p:nvPr/>
        </p:nvSpPr>
        <p:spPr bwMode="auto">
          <a:xfrm>
            <a:off x="10368331" y="4093505"/>
            <a:ext cx="956894" cy="68328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ctr" defTabSz="449263">
              <a:lnSpc>
                <a:spcPct val="90000"/>
              </a:lnSpc>
              <a:spcBef>
                <a:spcPts val="100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hard</a:t>
            </a:r>
            <a:br>
              <a:rPr lang="en-GB" sz="2000" dirty="0"/>
            </a:br>
            <a:r>
              <a:rPr lang="en-GB" sz="2000" dirty="0"/>
              <a:t>disk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Grp="1" noChangeArrowheads="1"/>
          </p:cNvSpPr>
          <p:nvPr>
            <p:ph type="body" sz="quarter" idx="15"/>
          </p:nvPr>
        </p:nvSpPr>
        <p:spPr/>
        <p:txBody>
          <a:bodyPr/>
          <a:lstStyle/>
          <a:p>
            <a:r>
              <a:rPr lang="en-GB" dirty="0"/>
              <a:t>I-nodes store all file attributes</a:t>
            </a:r>
          </a:p>
          <a:p>
            <a:pPr lvl="1"/>
            <a:r>
              <a:rPr lang="en-GB" dirty="0"/>
              <a:t>Except for the file name, which is stored in a directory</a:t>
            </a:r>
          </a:p>
          <a:p>
            <a:r>
              <a:rPr lang="en-GB" dirty="0"/>
              <a:t>I-node can be explored with the </a:t>
            </a:r>
            <a:r>
              <a:rPr lang="en-GB" b="1" dirty="0">
                <a:solidFill>
                  <a:srgbClr val="0000C8"/>
                </a:solidFill>
              </a:rPr>
              <a:t>stat</a:t>
            </a:r>
            <a:r>
              <a:rPr lang="en-GB" dirty="0"/>
              <a:t> command</a:t>
            </a:r>
          </a:p>
          <a:p>
            <a:endParaRPr lang="en-GB" dirty="0"/>
          </a:p>
          <a:p>
            <a:endParaRPr lang="en-GB" dirty="0"/>
          </a:p>
          <a:p>
            <a:pPr marL="457200" lvl="1" indent="0">
              <a:buNone/>
            </a:pPr>
            <a:endParaRPr lang="en-GB" dirty="0"/>
          </a:p>
          <a:p>
            <a:pPr lvl="1"/>
            <a:endParaRPr lang="en-GB" dirty="0"/>
          </a:p>
          <a:p>
            <a:r>
              <a:rPr lang="en-GB" dirty="0"/>
              <a:t>I-node number itself can be found with</a:t>
            </a:r>
          </a:p>
          <a:p>
            <a:pPr lvl="1"/>
            <a:endParaRPr lang="en-GB" dirty="0"/>
          </a:p>
        </p:txBody>
      </p:sp>
      <p:sp>
        <p:nvSpPr>
          <p:cNvPr id="16386" name="Rectangle 2"/>
          <p:cNvSpPr>
            <a:spLocks noGrp="1" noChangeArrowheads="1"/>
          </p:cNvSpPr>
          <p:nvPr>
            <p:ph type="title"/>
          </p:nvPr>
        </p:nvSpPr>
        <p:spPr/>
        <p:txBody>
          <a:bodyPr>
            <a:normAutofit/>
          </a:bodyPr>
          <a:lstStyle/>
          <a:p>
            <a:r>
              <a:rPr lang="en-GB" dirty="0"/>
              <a:t>Looking inside i-nodes</a:t>
            </a:r>
          </a:p>
        </p:txBody>
      </p:sp>
      <p:sp>
        <p:nvSpPr>
          <p:cNvPr id="1103876" name="Rectangle 4"/>
          <p:cNvSpPr>
            <a:spLocks noChangeArrowheads="1"/>
          </p:cNvSpPr>
          <p:nvPr/>
        </p:nvSpPr>
        <p:spPr bwMode="auto">
          <a:xfrm>
            <a:off x="830303" y="2946402"/>
            <a:ext cx="10494922" cy="2282393"/>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a:solidFill>
                  <a:srgbClr val="000066"/>
                </a:solidFill>
                <a:latin typeface="Courier New" pitchFamily="49" charset="0"/>
              </a:rPr>
              <a:t>stat script1.bash</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File: 'script1.bash'</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Size: 237   Blocks: 8   IO Blocks: 4096  regular file</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Device: 802h/2050d   </a:t>
            </a:r>
            <a:r>
              <a:rPr lang="en-GB" sz="1800" dirty="0" err="1">
                <a:solidFill>
                  <a:srgbClr val="000066"/>
                </a:solidFill>
                <a:latin typeface="Courier New" pitchFamily="49" charset="0"/>
              </a:rPr>
              <a:t>Inode</a:t>
            </a:r>
            <a:r>
              <a:rPr lang="en-GB" sz="1800" dirty="0">
                <a:solidFill>
                  <a:srgbClr val="000066"/>
                </a:solidFill>
                <a:latin typeface="Courier New" pitchFamily="49" charset="0"/>
              </a:rPr>
              <a:t>: 77909   Links: 1</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Access: (0755/-</a:t>
            </a:r>
            <a:r>
              <a:rPr lang="en-GB" sz="1800" dirty="0" err="1">
                <a:solidFill>
                  <a:srgbClr val="000066"/>
                </a:solidFill>
                <a:latin typeface="Courier New" pitchFamily="49" charset="0"/>
              </a:rPr>
              <a:t>rwxr</a:t>
            </a:r>
            <a:r>
              <a:rPr lang="en-GB" sz="1800" dirty="0">
                <a:solidFill>
                  <a:srgbClr val="000066"/>
                </a:solidFill>
                <a:latin typeface="Courier New" pitchFamily="49" charset="0"/>
              </a:rPr>
              <a:t>-</a:t>
            </a:r>
            <a:r>
              <a:rPr lang="en-GB" sz="1800" dirty="0" err="1">
                <a:solidFill>
                  <a:srgbClr val="000066"/>
                </a:solidFill>
                <a:latin typeface="Courier New" pitchFamily="49" charset="0"/>
              </a:rPr>
              <a:t>xr</a:t>
            </a:r>
            <a:r>
              <a:rPr lang="en-GB" sz="1800" dirty="0">
                <a:solidFill>
                  <a:srgbClr val="000066"/>
                </a:solidFill>
                <a:latin typeface="Courier New" pitchFamily="49" charset="0"/>
              </a:rPr>
              <a:t>-x) </a:t>
            </a:r>
            <a:r>
              <a:rPr lang="en-GB" sz="1800" dirty="0" err="1">
                <a:solidFill>
                  <a:srgbClr val="000066"/>
                </a:solidFill>
                <a:latin typeface="Courier New" pitchFamily="49" charset="0"/>
              </a:rPr>
              <a:t>Uid</a:t>
            </a:r>
            <a:r>
              <a:rPr lang="en-GB" sz="1800" dirty="0">
                <a:solidFill>
                  <a:srgbClr val="000066"/>
                </a:solidFill>
                <a:latin typeface="Courier New" pitchFamily="49" charset="0"/>
              </a:rPr>
              <a:t>: (501/hal9000) </a:t>
            </a:r>
            <a:r>
              <a:rPr lang="en-GB" sz="1800" dirty="0" err="1">
                <a:solidFill>
                  <a:srgbClr val="000066"/>
                </a:solidFill>
                <a:latin typeface="Courier New" pitchFamily="49" charset="0"/>
              </a:rPr>
              <a:t>Gid</a:t>
            </a:r>
            <a:r>
              <a:rPr lang="en-GB" sz="1800" dirty="0">
                <a:solidFill>
                  <a:srgbClr val="000066"/>
                </a:solidFill>
                <a:latin typeface="Courier New" pitchFamily="49" charset="0"/>
              </a:rPr>
              <a:t>: (500/cyber)</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Access: 2000-01-30 13:22:36.000000000 +0000 </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Modify: 2000-01-30 13:22:36.000000000 +0000</a:t>
            </a:r>
          </a:p>
          <a:p>
            <a:pPr marL="360363" lvl="1"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Change: 2000-01-30 13:22:36.000000000 +0000</a:t>
            </a:r>
          </a:p>
        </p:txBody>
      </p:sp>
      <p:sp>
        <p:nvSpPr>
          <p:cNvPr id="1103877" name="Rectangle 5"/>
          <p:cNvSpPr>
            <a:spLocks noChangeArrowheads="1"/>
          </p:cNvSpPr>
          <p:nvPr/>
        </p:nvSpPr>
        <p:spPr bwMode="auto">
          <a:xfrm>
            <a:off x="844714" y="5594349"/>
            <a:ext cx="10480511" cy="651178"/>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dirty="0" err="1">
                <a:solidFill>
                  <a:srgbClr val="000066"/>
                </a:solidFill>
                <a:latin typeface="Courier New" pitchFamily="49" charset="0"/>
              </a:rPr>
              <a:t>ls</a:t>
            </a:r>
            <a:r>
              <a:rPr lang="en-GB" sz="2000" dirty="0">
                <a:solidFill>
                  <a:srgbClr val="000066"/>
                </a:solidFill>
                <a:latin typeface="Courier New" pitchFamily="49" charset="0"/>
              </a:rPr>
              <a:t> -</a:t>
            </a:r>
            <a:r>
              <a:rPr lang="en-GB" sz="2000" dirty="0" err="1">
                <a:solidFill>
                  <a:srgbClr val="000066"/>
                </a:solidFill>
                <a:latin typeface="Courier New" pitchFamily="49" charset="0"/>
              </a:rPr>
              <a:t>i</a:t>
            </a:r>
            <a:r>
              <a:rPr lang="en-GB" sz="2000" dirty="0">
                <a:solidFill>
                  <a:srgbClr val="000066"/>
                </a:solidFill>
                <a:latin typeface="Courier New" pitchFamily="49" charset="0"/>
              </a:rPr>
              <a:t> script1.bash</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77909 script1.bash</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7"/>
          <p:cNvSpPr>
            <a:spLocks noGrp="1" noChangeArrowheads="1"/>
          </p:cNvSpPr>
          <p:nvPr>
            <p:ph type="body" sz="quarter" idx="15"/>
          </p:nvPr>
        </p:nvSpPr>
        <p:spPr/>
        <p:txBody>
          <a:bodyPr/>
          <a:lstStyle/>
          <a:p>
            <a:endParaRPr lang="en-GB" dirty="0"/>
          </a:p>
          <a:p>
            <a:endParaRPr lang="en-GB" dirty="0"/>
          </a:p>
          <a:p>
            <a:endParaRPr lang="en-GB" dirty="0"/>
          </a:p>
          <a:p>
            <a:endParaRPr lang="en-GB" dirty="0"/>
          </a:p>
          <a:p>
            <a:pPr marL="0" indent="0">
              <a:buNone/>
            </a:pPr>
            <a:endParaRPr lang="en-GB" dirty="0"/>
          </a:p>
          <a:p>
            <a:r>
              <a:rPr lang="en-GB" dirty="0"/>
              <a:t>Hard link count is stored in the i-node - an additional entry in the directory</a:t>
            </a:r>
          </a:p>
          <a:p>
            <a:r>
              <a:rPr lang="en-GB" dirty="0"/>
              <a:t>Symbolic link can go across filesystems</a:t>
            </a:r>
          </a:p>
          <a:p>
            <a:pPr lvl="1"/>
            <a:r>
              <a:rPr lang="en-GB" dirty="0"/>
              <a:t>Symbolic link is a file which content is another filename</a:t>
            </a:r>
          </a:p>
          <a:p>
            <a:r>
              <a:rPr lang="en-GB" dirty="0"/>
              <a:t>The </a:t>
            </a:r>
            <a:r>
              <a:rPr lang="en-GB" b="1" dirty="0">
                <a:solidFill>
                  <a:srgbClr val="0000C8"/>
                </a:solidFill>
              </a:rPr>
              <a:t>ext2/ext3</a:t>
            </a:r>
            <a:r>
              <a:rPr lang="en-GB" dirty="0"/>
              <a:t> have ‘fast link’ mechanism </a:t>
            </a:r>
          </a:p>
          <a:p>
            <a:pPr lvl="1"/>
            <a:r>
              <a:rPr lang="en-GB" dirty="0"/>
              <a:t>Fast link stores target filename in the i-node, not on disk</a:t>
            </a:r>
          </a:p>
        </p:txBody>
      </p:sp>
      <p:sp>
        <p:nvSpPr>
          <p:cNvPr id="17440" name="Rectangle 36"/>
          <p:cNvSpPr>
            <a:spLocks noGrp="1" noChangeArrowheads="1"/>
          </p:cNvSpPr>
          <p:nvPr>
            <p:ph type="title"/>
          </p:nvPr>
        </p:nvSpPr>
        <p:spPr/>
        <p:txBody>
          <a:bodyPr>
            <a:normAutofit/>
          </a:bodyPr>
          <a:lstStyle/>
          <a:p>
            <a:r>
              <a:rPr lang="en-US"/>
              <a:t>Symbolic links vs. hard links</a:t>
            </a:r>
          </a:p>
        </p:txBody>
      </p:sp>
      <p:sp>
        <p:nvSpPr>
          <p:cNvPr id="17411" name="Text Box 4"/>
          <p:cNvSpPr txBox="1">
            <a:spLocks noChangeArrowheads="1"/>
          </p:cNvSpPr>
          <p:nvPr/>
        </p:nvSpPr>
        <p:spPr bwMode="auto">
          <a:xfrm>
            <a:off x="8756651" y="2919407"/>
            <a:ext cx="1500716"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file1</a:t>
            </a:r>
          </a:p>
        </p:txBody>
      </p:sp>
      <p:sp>
        <p:nvSpPr>
          <p:cNvPr id="17412" name="Text Box 5"/>
          <p:cNvSpPr txBox="1">
            <a:spLocks noChangeArrowheads="1"/>
          </p:cNvSpPr>
          <p:nvPr/>
        </p:nvSpPr>
        <p:spPr bwMode="auto">
          <a:xfrm>
            <a:off x="8756651" y="2233606"/>
            <a:ext cx="1500716" cy="339725"/>
          </a:xfrm>
          <a:prstGeom prst="rect">
            <a:avLst/>
          </a:prstGeom>
          <a:noFill/>
          <a:ln w="9398" algn="ctr">
            <a:solidFill>
              <a:srgbClr val="000066"/>
            </a:solidFill>
            <a:miter lim="800000"/>
            <a:headEnd/>
            <a:tailEnd/>
          </a:ln>
        </p:spPr>
        <p:txBody>
          <a:bodyPr wrap="none" anchor="ctr"/>
          <a:lstStyle/>
          <a:p>
            <a:pPr algn="ct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t>data</a:t>
            </a:r>
            <a:r>
              <a:rPr lang="en-GB" sz="1400">
                <a:solidFill>
                  <a:srgbClr val="000066"/>
                </a:solidFill>
              </a:rPr>
              <a:t> </a:t>
            </a:r>
          </a:p>
        </p:txBody>
      </p:sp>
      <p:sp>
        <p:nvSpPr>
          <p:cNvPr id="17413" name="Rectangle 6"/>
          <p:cNvSpPr>
            <a:spLocks noChangeArrowheads="1"/>
          </p:cNvSpPr>
          <p:nvPr/>
        </p:nvSpPr>
        <p:spPr bwMode="auto">
          <a:xfrm>
            <a:off x="5943601" y="2124077"/>
            <a:ext cx="2156884" cy="1557328"/>
          </a:xfrm>
          <a:prstGeom prst="rect">
            <a:avLst/>
          </a:prstGeom>
          <a:solidFill>
            <a:srgbClr val="BBD1E3"/>
          </a:solidFill>
          <a:ln w="9398">
            <a:solidFill>
              <a:srgbClr val="000066"/>
            </a:solidFill>
            <a:miter lim="800000"/>
            <a:headEnd/>
            <a:tailEnd/>
          </a:ln>
        </p:spPr>
        <p:txBody>
          <a:bodyPr wrap="none" anchor="ctr"/>
          <a:lstStyle/>
          <a:p>
            <a:endParaRPr lang="en-US"/>
          </a:p>
        </p:txBody>
      </p:sp>
      <p:sp>
        <p:nvSpPr>
          <p:cNvPr id="17414" name="Line 7"/>
          <p:cNvSpPr>
            <a:spLocks noChangeShapeType="1"/>
          </p:cNvSpPr>
          <p:nvPr/>
        </p:nvSpPr>
        <p:spPr bwMode="auto">
          <a:xfrm>
            <a:off x="5943601" y="3300405"/>
            <a:ext cx="2156884" cy="1588"/>
          </a:xfrm>
          <a:prstGeom prst="line">
            <a:avLst/>
          </a:prstGeom>
          <a:noFill/>
          <a:ln w="9360">
            <a:solidFill>
              <a:srgbClr val="000066"/>
            </a:solidFill>
            <a:miter lim="800000"/>
            <a:headEnd/>
            <a:tailEnd/>
          </a:ln>
        </p:spPr>
        <p:txBody>
          <a:bodyPr/>
          <a:lstStyle/>
          <a:p>
            <a:endParaRPr lang="en-GB"/>
          </a:p>
        </p:txBody>
      </p:sp>
      <p:sp>
        <p:nvSpPr>
          <p:cNvPr id="17415" name="Line 8"/>
          <p:cNvSpPr>
            <a:spLocks noChangeShapeType="1"/>
          </p:cNvSpPr>
          <p:nvPr/>
        </p:nvSpPr>
        <p:spPr bwMode="auto">
          <a:xfrm>
            <a:off x="5943601" y="2919405"/>
            <a:ext cx="2156884" cy="1588"/>
          </a:xfrm>
          <a:prstGeom prst="line">
            <a:avLst/>
          </a:prstGeom>
          <a:noFill/>
          <a:ln w="9360">
            <a:solidFill>
              <a:srgbClr val="000066"/>
            </a:solidFill>
            <a:miter lim="800000"/>
            <a:headEnd/>
            <a:tailEnd/>
          </a:ln>
        </p:spPr>
        <p:txBody>
          <a:bodyPr/>
          <a:lstStyle/>
          <a:p>
            <a:endParaRPr lang="en-GB"/>
          </a:p>
        </p:txBody>
      </p:sp>
      <p:sp>
        <p:nvSpPr>
          <p:cNvPr id="17416" name="Line 9"/>
          <p:cNvSpPr>
            <a:spLocks noChangeShapeType="1"/>
          </p:cNvSpPr>
          <p:nvPr/>
        </p:nvSpPr>
        <p:spPr bwMode="auto">
          <a:xfrm>
            <a:off x="5943601" y="2538405"/>
            <a:ext cx="2156884" cy="1588"/>
          </a:xfrm>
          <a:prstGeom prst="line">
            <a:avLst/>
          </a:prstGeom>
          <a:noFill/>
          <a:ln w="9360">
            <a:solidFill>
              <a:srgbClr val="000066"/>
            </a:solidFill>
            <a:miter lim="800000"/>
            <a:headEnd/>
            <a:tailEnd/>
          </a:ln>
        </p:spPr>
        <p:txBody>
          <a:bodyPr/>
          <a:lstStyle/>
          <a:p>
            <a:endParaRPr lang="en-GB"/>
          </a:p>
        </p:txBody>
      </p:sp>
      <p:sp>
        <p:nvSpPr>
          <p:cNvPr id="17418" name="Text Box 11"/>
          <p:cNvSpPr txBox="1">
            <a:spLocks noChangeArrowheads="1"/>
          </p:cNvSpPr>
          <p:nvPr/>
        </p:nvSpPr>
        <p:spPr bwMode="auto">
          <a:xfrm>
            <a:off x="3972985" y="2309805"/>
            <a:ext cx="1500716" cy="303414"/>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rPr>
              <a:t>i-node</a:t>
            </a:r>
          </a:p>
        </p:txBody>
      </p:sp>
      <p:sp>
        <p:nvSpPr>
          <p:cNvPr id="17419" name="Rectangle 12"/>
          <p:cNvSpPr>
            <a:spLocks noChangeArrowheads="1"/>
          </p:cNvSpPr>
          <p:nvPr/>
        </p:nvSpPr>
        <p:spPr bwMode="auto">
          <a:xfrm>
            <a:off x="3128434" y="2081205"/>
            <a:ext cx="2156884" cy="1676400"/>
          </a:xfrm>
          <a:prstGeom prst="rect">
            <a:avLst/>
          </a:prstGeom>
          <a:solidFill>
            <a:srgbClr val="DCE7F0"/>
          </a:solidFill>
          <a:ln w="9398" algn="ctr">
            <a:solidFill>
              <a:srgbClr val="000066"/>
            </a:solidFill>
            <a:miter lim="800000"/>
            <a:headEnd/>
            <a:tailEnd/>
          </a:ln>
        </p:spPr>
        <p:txBody>
          <a:bodyPr wrap="none" anchor="ctr"/>
          <a:lstStyle/>
          <a:p>
            <a:endParaRPr lang="en-US"/>
          </a:p>
        </p:txBody>
      </p:sp>
      <p:sp>
        <p:nvSpPr>
          <p:cNvPr id="17420" name="Line 13"/>
          <p:cNvSpPr>
            <a:spLocks noChangeShapeType="1"/>
          </p:cNvSpPr>
          <p:nvPr/>
        </p:nvSpPr>
        <p:spPr bwMode="auto">
          <a:xfrm>
            <a:off x="3128434" y="3605205"/>
            <a:ext cx="2156884" cy="1588"/>
          </a:xfrm>
          <a:prstGeom prst="line">
            <a:avLst/>
          </a:prstGeom>
          <a:noFill/>
          <a:ln w="9360">
            <a:solidFill>
              <a:srgbClr val="000066"/>
            </a:solidFill>
            <a:miter lim="800000"/>
            <a:headEnd/>
            <a:tailEnd/>
          </a:ln>
        </p:spPr>
        <p:txBody>
          <a:bodyPr/>
          <a:lstStyle/>
          <a:p>
            <a:endParaRPr lang="en-GB"/>
          </a:p>
        </p:txBody>
      </p:sp>
      <p:sp>
        <p:nvSpPr>
          <p:cNvPr id="17421" name="Line 14"/>
          <p:cNvSpPr>
            <a:spLocks noChangeShapeType="1"/>
          </p:cNvSpPr>
          <p:nvPr/>
        </p:nvSpPr>
        <p:spPr bwMode="auto">
          <a:xfrm>
            <a:off x="3128434" y="3224205"/>
            <a:ext cx="2156884" cy="1588"/>
          </a:xfrm>
          <a:prstGeom prst="line">
            <a:avLst/>
          </a:prstGeom>
          <a:noFill/>
          <a:ln w="9360">
            <a:solidFill>
              <a:srgbClr val="000066"/>
            </a:solidFill>
            <a:miter lim="800000"/>
            <a:headEnd/>
            <a:tailEnd/>
          </a:ln>
        </p:spPr>
        <p:txBody>
          <a:bodyPr/>
          <a:lstStyle/>
          <a:p>
            <a:endParaRPr lang="en-GB"/>
          </a:p>
        </p:txBody>
      </p:sp>
      <p:sp>
        <p:nvSpPr>
          <p:cNvPr id="17422" name="Line 15"/>
          <p:cNvSpPr>
            <a:spLocks noChangeShapeType="1"/>
          </p:cNvSpPr>
          <p:nvPr/>
        </p:nvSpPr>
        <p:spPr bwMode="auto">
          <a:xfrm>
            <a:off x="3128434" y="2843205"/>
            <a:ext cx="2156884" cy="1588"/>
          </a:xfrm>
          <a:prstGeom prst="line">
            <a:avLst/>
          </a:prstGeom>
          <a:noFill/>
          <a:ln w="9360">
            <a:solidFill>
              <a:srgbClr val="000066"/>
            </a:solidFill>
            <a:miter lim="800000"/>
            <a:headEnd/>
            <a:tailEnd/>
          </a:ln>
        </p:spPr>
        <p:txBody>
          <a:bodyPr/>
          <a:lstStyle/>
          <a:p>
            <a:endParaRPr lang="en-GB"/>
          </a:p>
        </p:txBody>
      </p:sp>
      <p:sp>
        <p:nvSpPr>
          <p:cNvPr id="17423" name="Line 16"/>
          <p:cNvSpPr>
            <a:spLocks noChangeShapeType="1"/>
          </p:cNvSpPr>
          <p:nvPr/>
        </p:nvSpPr>
        <p:spPr bwMode="auto">
          <a:xfrm>
            <a:off x="3128434" y="2462205"/>
            <a:ext cx="2156884" cy="1588"/>
          </a:xfrm>
          <a:prstGeom prst="line">
            <a:avLst/>
          </a:prstGeom>
          <a:noFill/>
          <a:ln w="9360">
            <a:solidFill>
              <a:srgbClr val="000066"/>
            </a:solidFill>
            <a:miter lim="800000"/>
            <a:headEnd/>
            <a:tailEnd/>
          </a:ln>
        </p:spPr>
        <p:txBody>
          <a:bodyPr/>
          <a:lstStyle/>
          <a:p>
            <a:endParaRPr lang="en-GB"/>
          </a:p>
        </p:txBody>
      </p:sp>
      <p:sp>
        <p:nvSpPr>
          <p:cNvPr id="17424" name="Text Box 17"/>
          <p:cNvSpPr txBox="1">
            <a:spLocks noChangeArrowheads="1"/>
          </p:cNvSpPr>
          <p:nvPr/>
        </p:nvSpPr>
        <p:spPr bwMode="auto">
          <a:xfrm>
            <a:off x="3598334" y="2068507"/>
            <a:ext cx="1500718" cy="395747"/>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file1</a:t>
            </a:r>
          </a:p>
        </p:txBody>
      </p:sp>
      <p:sp>
        <p:nvSpPr>
          <p:cNvPr id="17425" name="Text Box 18"/>
          <p:cNvSpPr txBox="1">
            <a:spLocks noChangeArrowheads="1"/>
          </p:cNvSpPr>
          <p:nvPr/>
        </p:nvSpPr>
        <p:spPr bwMode="auto">
          <a:xfrm>
            <a:off x="3598334" y="2460620"/>
            <a:ext cx="1500718" cy="395747"/>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file2</a:t>
            </a:r>
          </a:p>
        </p:txBody>
      </p:sp>
      <p:sp>
        <p:nvSpPr>
          <p:cNvPr id="17426" name="Text Box 19"/>
          <p:cNvSpPr txBox="1">
            <a:spLocks noChangeArrowheads="1"/>
          </p:cNvSpPr>
          <p:nvPr/>
        </p:nvSpPr>
        <p:spPr bwMode="auto">
          <a:xfrm>
            <a:off x="3598334" y="2841620"/>
            <a:ext cx="1500718" cy="395747"/>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file3</a:t>
            </a:r>
          </a:p>
        </p:txBody>
      </p:sp>
      <p:sp>
        <p:nvSpPr>
          <p:cNvPr id="17427" name="Line 20"/>
          <p:cNvSpPr>
            <a:spLocks noChangeShapeType="1"/>
          </p:cNvSpPr>
          <p:nvPr/>
        </p:nvSpPr>
        <p:spPr bwMode="auto">
          <a:xfrm>
            <a:off x="5285318" y="2309805"/>
            <a:ext cx="658283" cy="1588"/>
          </a:xfrm>
          <a:prstGeom prst="line">
            <a:avLst/>
          </a:prstGeom>
          <a:noFill/>
          <a:ln w="9360">
            <a:solidFill>
              <a:srgbClr val="000066"/>
            </a:solidFill>
            <a:miter lim="800000"/>
            <a:headEnd/>
            <a:tailEnd type="triangle" w="med" len="med"/>
          </a:ln>
        </p:spPr>
        <p:txBody>
          <a:bodyPr/>
          <a:lstStyle/>
          <a:p>
            <a:endParaRPr lang="en-GB"/>
          </a:p>
        </p:txBody>
      </p:sp>
      <p:sp>
        <p:nvSpPr>
          <p:cNvPr id="17428" name="Line 21"/>
          <p:cNvSpPr>
            <a:spLocks noChangeShapeType="1"/>
          </p:cNvSpPr>
          <p:nvPr/>
        </p:nvSpPr>
        <p:spPr bwMode="auto">
          <a:xfrm flipV="1">
            <a:off x="5285318" y="2384420"/>
            <a:ext cx="658283" cy="231775"/>
          </a:xfrm>
          <a:prstGeom prst="line">
            <a:avLst/>
          </a:prstGeom>
          <a:noFill/>
          <a:ln w="9360">
            <a:solidFill>
              <a:srgbClr val="000066"/>
            </a:solidFill>
            <a:miter lim="800000"/>
            <a:headEnd/>
            <a:tailEnd type="triangle" w="med" len="med"/>
          </a:ln>
        </p:spPr>
        <p:txBody>
          <a:bodyPr/>
          <a:lstStyle/>
          <a:p>
            <a:endParaRPr lang="en-GB"/>
          </a:p>
        </p:txBody>
      </p:sp>
      <p:sp>
        <p:nvSpPr>
          <p:cNvPr id="17429" name="Line 22"/>
          <p:cNvSpPr>
            <a:spLocks noChangeShapeType="1"/>
          </p:cNvSpPr>
          <p:nvPr/>
        </p:nvSpPr>
        <p:spPr bwMode="auto">
          <a:xfrm>
            <a:off x="5285318" y="2995605"/>
            <a:ext cx="658283" cy="76200"/>
          </a:xfrm>
          <a:prstGeom prst="line">
            <a:avLst/>
          </a:prstGeom>
          <a:noFill/>
          <a:ln w="9360">
            <a:solidFill>
              <a:srgbClr val="000066"/>
            </a:solidFill>
            <a:miter lim="800000"/>
            <a:headEnd/>
            <a:tailEnd type="triangle" w="med" len="med"/>
          </a:ln>
        </p:spPr>
        <p:txBody>
          <a:bodyPr/>
          <a:lstStyle/>
          <a:p>
            <a:endParaRPr lang="en-GB"/>
          </a:p>
        </p:txBody>
      </p:sp>
      <p:sp>
        <p:nvSpPr>
          <p:cNvPr id="17430" name="Line 23"/>
          <p:cNvSpPr>
            <a:spLocks noChangeShapeType="1"/>
          </p:cNvSpPr>
          <p:nvPr/>
        </p:nvSpPr>
        <p:spPr bwMode="auto">
          <a:xfrm>
            <a:off x="8100486" y="2386005"/>
            <a:ext cx="656166" cy="1588"/>
          </a:xfrm>
          <a:prstGeom prst="line">
            <a:avLst/>
          </a:prstGeom>
          <a:noFill/>
          <a:ln w="9360">
            <a:solidFill>
              <a:srgbClr val="000066"/>
            </a:solidFill>
            <a:miter lim="800000"/>
            <a:headEnd/>
            <a:tailEnd type="triangle" w="med" len="med"/>
          </a:ln>
        </p:spPr>
        <p:txBody>
          <a:bodyPr/>
          <a:lstStyle/>
          <a:p>
            <a:endParaRPr lang="en-GB"/>
          </a:p>
        </p:txBody>
      </p:sp>
      <p:sp>
        <p:nvSpPr>
          <p:cNvPr id="17431" name="Line 24"/>
          <p:cNvSpPr>
            <a:spLocks noChangeShapeType="1"/>
          </p:cNvSpPr>
          <p:nvPr/>
        </p:nvSpPr>
        <p:spPr bwMode="auto">
          <a:xfrm>
            <a:off x="8100486" y="3071805"/>
            <a:ext cx="656166" cy="1588"/>
          </a:xfrm>
          <a:prstGeom prst="line">
            <a:avLst/>
          </a:prstGeom>
          <a:noFill/>
          <a:ln w="9360">
            <a:solidFill>
              <a:srgbClr val="000066"/>
            </a:solidFill>
            <a:miter lim="800000"/>
            <a:headEnd/>
            <a:tailEnd type="triangle" w="med" len="med"/>
          </a:ln>
        </p:spPr>
        <p:txBody>
          <a:bodyPr/>
          <a:lstStyle/>
          <a:p>
            <a:endParaRPr lang="en-GB"/>
          </a:p>
        </p:txBody>
      </p:sp>
      <p:sp>
        <p:nvSpPr>
          <p:cNvPr id="17434" name="Freeform 27"/>
          <p:cNvSpPr>
            <a:spLocks/>
          </p:cNvSpPr>
          <p:nvPr/>
        </p:nvSpPr>
        <p:spPr bwMode="auto">
          <a:xfrm>
            <a:off x="2755900" y="2305045"/>
            <a:ext cx="7903633" cy="1811337"/>
          </a:xfrm>
          <a:custGeom>
            <a:avLst/>
            <a:gdLst>
              <a:gd name="T0" fmla="*/ 2147483647 w 3734"/>
              <a:gd name="T1" fmla="*/ 0 h 1141"/>
              <a:gd name="T2" fmla="*/ 2147483647 w 3734"/>
              <a:gd name="T3" fmla="*/ 2147483647 h 1141"/>
              <a:gd name="T4" fmla="*/ 2147483647 w 3734"/>
              <a:gd name="T5" fmla="*/ 2147483647 h 1141"/>
              <a:gd name="T6" fmla="*/ 2147483647 w 3734"/>
              <a:gd name="T7" fmla="*/ 2147483647 h 1141"/>
              <a:gd name="T8" fmla="*/ 2147483647 w 3734"/>
              <a:gd name="T9" fmla="*/ 2147483647 h 1141"/>
              <a:gd name="T10" fmla="*/ 2147483647 w 3734"/>
              <a:gd name="T11" fmla="*/ 2147483647 h 1141"/>
              <a:gd name="T12" fmla="*/ 2147483647 w 3734"/>
              <a:gd name="T13" fmla="*/ 2147483647 h 1141"/>
              <a:gd name="T14" fmla="*/ 2147483647 w 3734"/>
              <a:gd name="T15" fmla="*/ 2147483647 h 1141"/>
              <a:gd name="T16" fmla="*/ 2147483647 w 3734"/>
              <a:gd name="T17" fmla="*/ 2147483647 h 1141"/>
              <a:gd name="T18" fmla="*/ 2147483647 w 3734"/>
              <a:gd name="T19" fmla="*/ 2147483647 h 1141"/>
              <a:gd name="T20" fmla="*/ 2147483647 w 3734"/>
              <a:gd name="T21" fmla="*/ 2147483647 h 1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34"/>
              <a:gd name="T34" fmla="*/ 0 h 1141"/>
              <a:gd name="T35" fmla="*/ 3734 w 3734"/>
              <a:gd name="T36" fmla="*/ 1141 h 1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34" h="1141">
                <a:moveTo>
                  <a:pt x="176" y="0"/>
                </a:moveTo>
                <a:cubicBezTo>
                  <a:pt x="157" y="17"/>
                  <a:pt x="87" y="18"/>
                  <a:pt x="58" y="102"/>
                </a:cubicBezTo>
                <a:cubicBezTo>
                  <a:pt x="30" y="185"/>
                  <a:pt x="0" y="359"/>
                  <a:pt x="6" y="501"/>
                </a:cubicBezTo>
                <a:cubicBezTo>
                  <a:pt x="13" y="643"/>
                  <a:pt x="35" y="854"/>
                  <a:pt x="95" y="955"/>
                </a:cubicBezTo>
                <a:cubicBezTo>
                  <a:pt x="155" y="1056"/>
                  <a:pt x="235" y="1073"/>
                  <a:pt x="368" y="1104"/>
                </a:cubicBezTo>
                <a:cubicBezTo>
                  <a:pt x="501" y="1134"/>
                  <a:pt x="676" y="1134"/>
                  <a:pt x="893" y="1138"/>
                </a:cubicBezTo>
                <a:cubicBezTo>
                  <a:pt x="1110" y="1141"/>
                  <a:pt x="1355" y="1137"/>
                  <a:pt x="1668" y="1124"/>
                </a:cubicBezTo>
                <a:cubicBezTo>
                  <a:pt x="1981" y="1111"/>
                  <a:pt x="2449" y="1097"/>
                  <a:pt x="2768" y="1063"/>
                </a:cubicBezTo>
                <a:cubicBezTo>
                  <a:pt x="3087" y="1029"/>
                  <a:pt x="3430" y="998"/>
                  <a:pt x="3582" y="919"/>
                </a:cubicBezTo>
                <a:cubicBezTo>
                  <a:pt x="3734" y="840"/>
                  <a:pt x="3682" y="659"/>
                  <a:pt x="3678" y="589"/>
                </a:cubicBezTo>
                <a:cubicBezTo>
                  <a:pt x="3674" y="519"/>
                  <a:pt x="3583" y="518"/>
                  <a:pt x="3558" y="499"/>
                </a:cubicBezTo>
              </a:path>
            </a:pathLst>
          </a:custGeom>
          <a:noFill/>
          <a:ln w="9360">
            <a:solidFill>
              <a:srgbClr val="000066"/>
            </a:solidFill>
            <a:round/>
            <a:headEnd type="triangle" w="med" len="med"/>
            <a:tailEnd/>
          </a:ln>
        </p:spPr>
        <p:txBody>
          <a:bodyPr wrap="none" anchor="ctr"/>
          <a:lstStyle/>
          <a:p>
            <a:endParaRPr lang="en-GB"/>
          </a:p>
        </p:txBody>
      </p:sp>
      <p:sp>
        <p:nvSpPr>
          <p:cNvPr id="17435" name="Text Box 28"/>
          <p:cNvSpPr txBox="1">
            <a:spLocks noChangeArrowheads="1"/>
          </p:cNvSpPr>
          <p:nvPr/>
        </p:nvSpPr>
        <p:spPr bwMode="auto">
          <a:xfrm>
            <a:off x="791310" y="2278058"/>
            <a:ext cx="1707662" cy="32200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marL="180975" indent="-180975" algn="ctr" defTabSz="449263">
              <a:lnSpc>
                <a:spcPct val="90000"/>
              </a:lnSpc>
              <a:buClr>
                <a:srgbClr val="B8CCE4"/>
              </a:buClr>
              <a:buSzPct val="100000"/>
              <a:tabLst>
                <a:tab pos="0" algn="l"/>
                <a:tab pos="714375" algn="l"/>
              </a:tabLst>
            </a:pPr>
            <a:r>
              <a:rPr lang="en-GB" sz="1800" i="1" dirty="0"/>
              <a:t>hard links</a:t>
            </a:r>
          </a:p>
        </p:txBody>
      </p:sp>
      <p:sp>
        <p:nvSpPr>
          <p:cNvPr id="17436" name="Text Box 29"/>
          <p:cNvSpPr txBox="1">
            <a:spLocks noChangeArrowheads="1"/>
          </p:cNvSpPr>
          <p:nvPr/>
        </p:nvSpPr>
        <p:spPr bwMode="auto">
          <a:xfrm>
            <a:off x="786258" y="2916231"/>
            <a:ext cx="2224617" cy="32200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marL="180975" indent="-180975" algn="ctr" defTabSz="449263">
              <a:lnSpc>
                <a:spcPct val="90000"/>
              </a:lnSpc>
              <a:buClr>
                <a:srgbClr val="B8CCE4"/>
              </a:buClr>
              <a:buSzPct val="100000"/>
              <a:buFont typeface="Arial" charset="0"/>
              <a:buNone/>
              <a:tabLst>
                <a:tab pos="0" algn="l"/>
                <a:tab pos="714375" algn="l"/>
              </a:tabLst>
            </a:pPr>
            <a:r>
              <a:rPr lang="en-GB" sz="1800" i="1" dirty="0"/>
              <a:t>symbolic  link</a:t>
            </a:r>
          </a:p>
        </p:txBody>
      </p:sp>
      <p:sp>
        <p:nvSpPr>
          <p:cNvPr id="17437" name="Text Box 33"/>
          <p:cNvSpPr txBox="1">
            <a:spLocks noChangeArrowheads="1"/>
          </p:cNvSpPr>
          <p:nvPr/>
        </p:nvSpPr>
        <p:spPr bwMode="auto">
          <a:xfrm>
            <a:off x="6328834" y="2141532"/>
            <a:ext cx="1500718" cy="395747"/>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136220</a:t>
            </a:r>
          </a:p>
        </p:txBody>
      </p:sp>
      <p:sp>
        <p:nvSpPr>
          <p:cNvPr id="17438" name="Text Box 34"/>
          <p:cNvSpPr txBox="1">
            <a:spLocks noChangeArrowheads="1"/>
          </p:cNvSpPr>
          <p:nvPr/>
        </p:nvSpPr>
        <p:spPr bwMode="auto">
          <a:xfrm>
            <a:off x="6341534" y="2916232"/>
            <a:ext cx="1500718" cy="395747"/>
          </a:xfrm>
          <a:prstGeom prst="rect">
            <a:avLst/>
          </a:prstGeom>
          <a:noFill/>
          <a:ln w="9525">
            <a:noFill/>
            <a:round/>
            <a:headEnd/>
            <a:tailEnd/>
          </a:ln>
        </p:spPr>
        <p:txBody>
          <a:bodyPr lIns="87120" tIns="43560" rIns="87120" bIns="43560">
            <a:spAutoFit/>
          </a:bodyPr>
          <a:lstStyle/>
          <a:p>
            <a:pPr defTabSz="449263">
              <a:spcBef>
                <a:spcPts val="875"/>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136324</a:t>
            </a:r>
          </a:p>
        </p:txBody>
      </p:sp>
      <p:sp>
        <p:nvSpPr>
          <p:cNvPr id="17439" name="AutoShape 35"/>
          <p:cNvSpPr>
            <a:spLocks/>
          </p:cNvSpPr>
          <p:nvPr/>
        </p:nvSpPr>
        <p:spPr bwMode="auto">
          <a:xfrm>
            <a:off x="2549769" y="2081214"/>
            <a:ext cx="158261" cy="742950"/>
          </a:xfrm>
          <a:prstGeom prst="leftBrace">
            <a:avLst>
              <a:gd name="adj1" fmla="val 48809"/>
              <a:gd name="adj2" fmla="val 50000"/>
            </a:avLst>
          </a:prstGeom>
          <a:noFill/>
          <a:ln w="9525">
            <a:solidFill>
              <a:srgbClr val="134183"/>
            </a:solidFill>
            <a:round/>
            <a:headEnd/>
            <a:tailEnd/>
          </a:ln>
        </p:spPr>
        <p:txBody>
          <a:bodyPr anchor="ctr">
            <a:noAutofit/>
          </a:bodyPr>
          <a:lstStyle/>
          <a:p>
            <a:endParaRPr lang="en-US"/>
          </a:p>
        </p:txBody>
      </p:sp>
      <p:sp>
        <p:nvSpPr>
          <p:cNvPr id="17441" name="Line 35"/>
          <p:cNvSpPr>
            <a:spLocks noChangeShapeType="1"/>
          </p:cNvSpPr>
          <p:nvPr/>
        </p:nvSpPr>
        <p:spPr bwMode="auto">
          <a:xfrm>
            <a:off x="3009900" y="3073393"/>
            <a:ext cx="311151" cy="0"/>
          </a:xfrm>
          <a:prstGeom prst="line">
            <a:avLst/>
          </a:prstGeom>
          <a:noFill/>
          <a:ln w="9525">
            <a:solidFill>
              <a:srgbClr val="134183"/>
            </a:solidFill>
            <a:round/>
            <a:headEnd/>
            <a:tailEnd type="triangle" w="med" len="med"/>
          </a:ln>
        </p:spPr>
        <p:txBody>
          <a:bodyPr>
            <a:spAutoFit/>
          </a:bodyPr>
          <a:lstStyle/>
          <a:p>
            <a:endParaRPr lang="en-GB"/>
          </a:p>
        </p:txBody>
      </p:sp>
      <p:sp>
        <p:nvSpPr>
          <p:cNvPr id="34" name="AutoShape 10"/>
          <p:cNvSpPr>
            <a:spLocks noChangeArrowheads="1"/>
          </p:cNvSpPr>
          <p:nvPr/>
        </p:nvSpPr>
        <p:spPr bwMode="auto">
          <a:xfrm>
            <a:off x="3124201" y="1581150"/>
            <a:ext cx="2143124" cy="356258"/>
          </a:xfrm>
          <a:prstGeom prst="flowChartAlternateProcess">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marL="180975" indent="-180975" algn="ctr" defTabSz="449263">
              <a:lnSpc>
                <a:spcPct val="90000"/>
              </a:lnSpc>
              <a:buClr>
                <a:srgbClr val="B8CCE4"/>
              </a:buClr>
              <a:buSzPct val="100000"/>
              <a:tabLst>
                <a:tab pos="0" algn="l"/>
                <a:tab pos="714375" algn="l"/>
              </a:tabLst>
            </a:pPr>
            <a:r>
              <a:rPr lang="en-GB" sz="1800" i="1" dirty="0"/>
              <a:t>directory</a:t>
            </a:r>
          </a:p>
        </p:txBody>
      </p:sp>
      <p:sp>
        <p:nvSpPr>
          <p:cNvPr id="35" name="AutoShape 10"/>
          <p:cNvSpPr>
            <a:spLocks noChangeArrowheads="1"/>
          </p:cNvSpPr>
          <p:nvPr/>
        </p:nvSpPr>
        <p:spPr bwMode="auto">
          <a:xfrm>
            <a:off x="8772526" y="1574571"/>
            <a:ext cx="1466849" cy="356258"/>
          </a:xfrm>
          <a:prstGeom prst="flowChartAlternateProcess">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marL="180975" indent="-180975" algn="ctr" defTabSz="449263">
              <a:lnSpc>
                <a:spcPct val="90000"/>
              </a:lnSpc>
              <a:buClr>
                <a:srgbClr val="B8CCE4"/>
              </a:buClr>
              <a:buSzPct val="100000"/>
              <a:tabLst>
                <a:tab pos="0" algn="l"/>
                <a:tab pos="714375" algn="l"/>
              </a:tabLst>
            </a:pPr>
            <a:r>
              <a:rPr lang="en-GB" sz="1800" i="1" dirty="0"/>
              <a:t>data blocks</a:t>
            </a:r>
          </a:p>
        </p:txBody>
      </p:sp>
      <p:sp>
        <p:nvSpPr>
          <p:cNvPr id="36" name="AutoShape 10"/>
          <p:cNvSpPr>
            <a:spLocks noChangeArrowheads="1"/>
          </p:cNvSpPr>
          <p:nvPr/>
        </p:nvSpPr>
        <p:spPr bwMode="auto">
          <a:xfrm>
            <a:off x="5953125" y="1571625"/>
            <a:ext cx="2143125" cy="356258"/>
          </a:xfrm>
          <a:prstGeom prst="flowChartAlternateProcess">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marL="180975" indent="-180975" algn="ctr" defTabSz="449263">
              <a:lnSpc>
                <a:spcPct val="90000"/>
              </a:lnSpc>
              <a:buClr>
                <a:srgbClr val="B8CCE4"/>
              </a:buClr>
              <a:buSzPct val="100000"/>
              <a:tabLst>
                <a:tab pos="0" algn="l"/>
                <a:tab pos="714375" algn="l"/>
              </a:tabLst>
            </a:pPr>
            <a:r>
              <a:rPr lang="en-GB" sz="1800" i="1" dirty="0" err="1"/>
              <a:t>i</a:t>
            </a:r>
            <a:r>
              <a:rPr lang="en-GB" sz="1800" i="1" dirty="0"/>
              <a:t>-node table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5"/>
          </p:nvPr>
        </p:nvSpPr>
        <p:spPr/>
        <p:txBody>
          <a:bodyPr/>
          <a:lstStyle/>
          <a:p>
            <a:r>
              <a:rPr lang="en-GB" dirty="0"/>
              <a:t>Use</a:t>
            </a:r>
            <a:r>
              <a:rPr lang="en-GB" b="1" dirty="0"/>
              <a:t> </a:t>
            </a:r>
            <a:r>
              <a:rPr lang="en-GB" b="1" dirty="0">
                <a:solidFill>
                  <a:srgbClr val="0000C8"/>
                </a:solidFill>
              </a:rPr>
              <a:t>ls -i </a:t>
            </a:r>
            <a:r>
              <a:rPr lang="en-GB" dirty="0"/>
              <a:t>command to identify file i-node number</a:t>
            </a:r>
          </a:p>
          <a:p>
            <a:endParaRPr lang="en-GB" dirty="0"/>
          </a:p>
          <a:p>
            <a:endParaRPr lang="en-GB" dirty="0"/>
          </a:p>
          <a:p>
            <a:endParaRPr lang="en-GB" dirty="0"/>
          </a:p>
          <a:p>
            <a:endParaRPr lang="en-GB" dirty="0"/>
          </a:p>
          <a:p>
            <a:endParaRPr lang="en-GB" dirty="0"/>
          </a:p>
          <a:p>
            <a:endParaRPr lang="en-GB" dirty="0"/>
          </a:p>
          <a:p>
            <a:pPr marL="0" indent="0">
              <a:buNone/>
            </a:pPr>
            <a:endParaRPr lang="en-GB" dirty="0"/>
          </a:p>
          <a:p>
            <a:r>
              <a:rPr lang="en-GB" dirty="0"/>
              <a:t>Remove links with </a:t>
            </a:r>
            <a:r>
              <a:rPr lang="en-GB" b="1" dirty="0" err="1">
                <a:solidFill>
                  <a:srgbClr val="0000C8"/>
                </a:solidFill>
              </a:rPr>
              <a:t>rm</a:t>
            </a:r>
            <a:r>
              <a:rPr lang="en-GB" dirty="0"/>
              <a:t>; a file is deleted when the last hard link is removed</a:t>
            </a:r>
          </a:p>
        </p:txBody>
      </p:sp>
      <p:sp>
        <p:nvSpPr>
          <p:cNvPr id="18434" name="Rectangle 2"/>
          <p:cNvSpPr>
            <a:spLocks noGrp="1" noChangeArrowheads="1"/>
          </p:cNvSpPr>
          <p:nvPr>
            <p:ph type="title"/>
          </p:nvPr>
        </p:nvSpPr>
        <p:spPr/>
        <p:txBody>
          <a:bodyPr>
            <a:normAutofit/>
          </a:bodyPr>
          <a:lstStyle/>
          <a:p>
            <a:r>
              <a:rPr lang="en-GB"/>
              <a:t>Handling links</a:t>
            </a:r>
          </a:p>
        </p:txBody>
      </p:sp>
      <p:sp>
        <p:nvSpPr>
          <p:cNvPr id="1101829" name="Rectangle 5"/>
          <p:cNvSpPr>
            <a:spLocks noChangeArrowheads="1"/>
          </p:cNvSpPr>
          <p:nvPr/>
        </p:nvSpPr>
        <p:spPr bwMode="auto">
          <a:xfrm>
            <a:off x="869543" y="2932113"/>
            <a:ext cx="10455682" cy="2374726"/>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ln</a:t>
            </a:r>
            <a:r>
              <a:rPr lang="en-GB" sz="2000" b="1" dirty="0">
                <a:solidFill>
                  <a:srgbClr val="000066"/>
                </a:solidFill>
                <a:latin typeface="Courier New" pitchFamily="49" charset="0"/>
              </a:rPr>
              <a:t> file1 file2</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ln</a:t>
            </a:r>
            <a:r>
              <a:rPr lang="en-GB" sz="2000" b="1" dirty="0">
                <a:solidFill>
                  <a:srgbClr val="000066"/>
                </a:solidFill>
                <a:latin typeface="Courier New" pitchFamily="49" charset="0"/>
              </a:rPr>
              <a:t> -s file1 file3</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ls</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il</a:t>
            </a:r>
            <a:r>
              <a:rPr lang="en-GB" sz="2000" b="1" dirty="0">
                <a:solidFill>
                  <a:srgbClr val="000066"/>
                </a:solidFill>
                <a:latin typeface="Courier New" pitchFamily="49" charset="0"/>
              </a:rPr>
              <a:t> file[1-3]</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77642 -</a:t>
            </a:r>
            <a:r>
              <a:rPr lang="en-GB" sz="1800" dirty="0" err="1">
                <a:solidFill>
                  <a:srgbClr val="000066"/>
                </a:solidFill>
                <a:latin typeface="Courier New" pitchFamily="49" charset="0"/>
              </a:rPr>
              <a:t>rw</a:t>
            </a:r>
            <a:r>
              <a:rPr lang="en-GB" sz="1800" dirty="0">
                <a:solidFill>
                  <a:srgbClr val="000066"/>
                </a:solidFill>
                <a:latin typeface="Courier New" pitchFamily="49" charset="0"/>
              </a:rPr>
              <a:t>-r--r--  2 </a:t>
            </a:r>
            <a:r>
              <a:rPr lang="en-GB" sz="1800" dirty="0" err="1">
                <a:solidFill>
                  <a:srgbClr val="000066"/>
                </a:solidFill>
                <a:latin typeface="Courier New" pitchFamily="49" charset="0"/>
              </a:rPr>
              <a:t>laura</a:t>
            </a:r>
            <a:r>
              <a:rPr lang="en-GB" sz="1800" dirty="0">
                <a:solidFill>
                  <a:srgbClr val="000066"/>
                </a:solidFill>
                <a:latin typeface="Courier New" pitchFamily="49" charset="0"/>
              </a:rPr>
              <a:t>  other  243  ... file1</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77642 -</a:t>
            </a:r>
            <a:r>
              <a:rPr lang="en-GB" sz="1800" dirty="0" err="1">
                <a:solidFill>
                  <a:srgbClr val="000066"/>
                </a:solidFill>
                <a:latin typeface="Courier New" pitchFamily="49" charset="0"/>
              </a:rPr>
              <a:t>rw</a:t>
            </a:r>
            <a:r>
              <a:rPr lang="en-GB" sz="1800" dirty="0">
                <a:solidFill>
                  <a:srgbClr val="000066"/>
                </a:solidFill>
                <a:latin typeface="Courier New" pitchFamily="49" charset="0"/>
              </a:rPr>
              <a:t>-r--r--  2 </a:t>
            </a:r>
            <a:r>
              <a:rPr lang="en-GB" sz="1800" dirty="0" err="1">
                <a:solidFill>
                  <a:srgbClr val="000066"/>
                </a:solidFill>
                <a:latin typeface="Courier New" pitchFamily="49" charset="0"/>
              </a:rPr>
              <a:t>laura</a:t>
            </a:r>
            <a:r>
              <a:rPr lang="en-GB" sz="1800" dirty="0">
                <a:solidFill>
                  <a:srgbClr val="000066"/>
                </a:solidFill>
                <a:latin typeface="Courier New" pitchFamily="49" charset="0"/>
              </a:rPr>
              <a:t>  other  243  ... file2</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77645 </a:t>
            </a:r>
            <a:r>
              <a:rPr lang="en-GB" sz="1800" dirty="0" err="1">
                <a:solidFill>
                  <a:srgbClr val="000066"/>
                </a:solidFill>
                <a:latin typeface="Courier New" pitchFamily="49" charset="0"/>
              </a:rPr>
              <a:t>lrwxrwxrwx</a:t>
            </a:r>
            <a:r>
              <a:rPr lang="en-GB" sz="1800" dirty="0">
                <a:solidFill>
                  <a:srgbClr val="000066"/>
                </a:solidFill>
                <a:latin typeface="Courier New" pitchFamily="49" charset="0"/>
              </a:rPr>
              <a:t>  1 </a:t>
            </a:r>
            <a:r>
              <a:rPr lang="en-GB" sz="1800" dirty="0" err="1">
                <a:solidFill>
                  <a:srgbClr val="000066"/>
                </a:solidFill>
                <a:latin typeface="Courier New" pitchFamily="49" charset="0"/>
              </a:rPr>
              <a:t>laura</a:t>
            </a:r>
            <a:r>
              <a:rPr lang="en-GB" sz="1800" dirty="0">
                <a:solidFill>
                  <a:srgbClr val="000066"/>
                </a:solidFill>
                <a:latin typeface="Courier New" pitchFamily="49" charset="0"/>
              </a:rPr>
              <a:t>  other    5  ... file3 --&gt; file1</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ls</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ilL</a:t>
            </a:r>
            <a:r>
              <a:rPr lang="en-GB" sz="2000" b="1" dirty="0">
                <a:solidFill>
                  <a:srgbClr val="000066"/>
                </a:solidFill>
                <a:latin typeface="Courier New" pitchFamily="49" charset="0"/>
              </a:rPr>
              <a:t> file3</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1800" dirty="0">
                <a:solidFill>
                  <a:srgbClr val="000066"/>
                </a:solidFill>
                <a:latin typeface="Courier New" pitchFamily="49" charset="0"/>
              </a:rPr>
              <a:t>77642 -</a:t>
            </a:r>
            <a:r>
              <a:rPr lang="en-GB" sz="1800" dirty="0" err="1">
                <a:solidFill>
                  <a:srgbClr val="000066"/>
                </a:solidFill>
                <a:latin typeface="Courier New" pitchFamily="49" charset="0"/>
              </a:rPr>
              <a:t>rw</a:t>
            </a:r>
            <a:r>
              <a:rPr lang="en-GB" sz="1800" dirty="0">
                <a:solidFill>
                  <a:srgbClr val="000066"/>
                </a:solidFill>
                <a:latin typeface="Courier New" pitchFamily="49" charset="0"/>
              </a:rPr>
              <a:t>-r--r--  2 </a:t>
            </a:r>
            <a:r>
              <a:rPr lang="en-GB" sz="1800" dirty="0" err="1">
                <a:solidFill>
                  <a:srgbClr val="000066"/>
                </a:solidFill>
                <a:latin typeface="Courier New" pitchFamily="49" charset="0"/>
              </a:rPr>
              <a:t>laura</a:t>
            </a:r>
            <a:r>
              <a:rPr lang="en-GB" sz="1800" dirty="0">
                <a:solidFill>
                  <a:srgbClr val="000066"/>
                </a:solidFill>
                <a:latin typeface="Courier New" pitchFamily="49" charset="0"/>
              </a:rPr>
              <a:t>  other  243  ...  file3</a:t>
            </a:r>
          </a:p>
        </p:txBody>
      </p:sp>
      <p:sp>
        <p:nvSpPr>
          <p:cNvPr id="11" name="AutoShape 10"/>
          <p:cNvSpPr>
            <a:spLocks noChangeArrowheads="1"/>
          </p:cNvSpPr>
          <p:nvPr/>
        </p:nvSpPr>
        <p:spPr bwMode="auto">
          <a:xfrm>
            <a:off x="859098" y="1990725"/>
            <a:ext cx="10456602" cy="727710"/>
          </a:xfrm>
          <a:prstGeom prst="roundRect">
            <a:avLst>
              <a:gd name="adj" fmla="val 16667"/>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ln</a:t>
            </a:r>
            <a:r>
              <a:rPr lang="en-GB" sz="2000" b="1" dirty="0">
                <a:solidFill>
                  <a:srgbClr val="3333CC"/>
                </a:solidFill>
                <a:latin typeface="Lucida Console" pitchFamily="49" charset="0"/>
              </a:rPr>
              <a:t> source   target		</a:t>
            </a:r>
            <a:r>
              <a:rPr lang="en-GB" sz="2000" dirty="0"/>
              <a:t>- for hard link</a:t>
            </a:r>
          </a:p>
          <a:p>
            <a:pPr marL="538163" lvl="1"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ln</a:t>
            </a:r>
            <a:r>
              <a:rPr lang="en-GB" sz="2000" b="1" dirty="0">
                <a:solidFill>
                  <a:srgbClr val="3333CC"/>
                </a:solidFill>
                <a:latin typeface="Lucida Console" pitchFamily="49" charset="0"/>
              </a:rPr>
              <a:t> -s source  …  directory	</a:t>
            </a:r>
            <a:r>
              <a:rPr lang="en-GB" sz="2000" dirty="0"/>
              <a:t>- for symbolic link</a:t>
            </a:r>
            <a:endParaRPr lang="en-GB" sz="2400" dirty="0">
              <a:solidFill>
                <a:srgbClr val="134183"/>
              </a:solidFill>
              <a:latin typeface="Times New Roman" pitchFamily="16" charset="0"/>
            </a:endParaRPr>
          </a:p>
        </p:txBody>
      </p:sp>
      <p:sp>
        <p:nvSpPr>
          <p:cNvPr id="9" name="Oval 8"/>
          <p:cNvSpPr/>
          <p:nvPr/>
        </p:nvSpPr>
        <p:spPr>
          <a:xfrm>
            <a:off x="7235338" y="2971801"/>
            <a:ext cx="4062046" cy="701123"/>
          </a:xfrm>
          <a:prstGeom prst="ellipse">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0" rIns="0" bIns="0">
            <a:spAutoFit/>
          </a:bodyPr>
          <a:lstStyle/>
          <a:p>
            <a:pPr marL="180975" algn="ctr" defTabSz="449263">
              <a:lnSpc>
                <a:spcPct val="90000"/>
              </a:lnSpc>
              <a:buClr>
                <a:srgbClr val="B8CCE4"/>
              </a:buClr>
              <a:buSzPct val="100000"/>
              <a:tabLst>
                <a:tab pos="0" algn="l"/>
                <a:tab pos="714375" algn="l"/>
              </a:tabLst>
            </a:pPr>
            <a:r>
              <a:rPr lang="en-US" sz="1800" dirty="0"/>
              <a:t>file being linked-to </a:t>
            </a:r>
            <a:br>
              <a:rPr lang="en-US" sz="1800" dirty="0"/>
            </a:br>
            <a:r>
              <a:rPr lang="en-US" sz="1800" dirty="0"/>
              <a:t>must exist (here: </a:t>
            </a:r>
            <a:r>
              <a:rPr lang="en-US" sz="1800" b="1" dirty="0">
                <a:solidFill>
                  <a:schemeClr val="accent2">
                    <a:lumMod val="75000"/>
                  </a:schemeClr>
                </a:solidFill>
              </a:rPr>
              <a:t>file1</a:t>
            </a:r>
            <a:r>
              <a:rPr lang="en-US" sz="1800" dirty="0"/>
              <a:t>)</a:t>
            </a:r>
            <a:endParaRPr lang="en-GB" sz="1800"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5"/>
          </p:nvPr>
        </p:nvSpPr>
        <p:spPr/>
        <p:txBody>
          <a:bodyPr>
            <a:normAutofit lnSpcReduction="10000"/>
          </a:bodyPr>
          <a:lstStyle/>
          <a:p>
            <a:r>
              <a:rPr lang="en-GB" dirty="0"/>
              <a:t>Linux directory layout follows </a:t>
            </a:r>
            <a:r>
              <a:rPr lang="en-GB" b="1" dirty="0">
                <a:solidFill>
                  <a:srgbClr val="0000C8"/>
                </a:solidFill>
              </a:rPr>
              <a:t>FHS</a:t>
            </a:r>
            <a:r>
              <a:rPr lang="en-GB" b="1" dirty="0"/>
              <a:t> </a:t>
            </a:r>
          </a:p>
          <a:p>
            <a:pPr lvl="1"/>
            <a:r>
              <a:rPr lang="en-GB" dirty="0"/>
              <a:t>Data is stored in files; files are grouped in directories</a:t>
            </a:r>
          </a:p>
          <a:p>
            <a:pPr lvl="1"/>
            <a:r>
              <a:rPr lang="en-GB" dirty="0"/>
              <a:t>The home directory is the starting point after user logs in</a:t>
            </a:r>
          </a:p>
          <a:p>
            <a:pPr lvl="1"/>
            <a:r>
              <a:rPr lang="en-GB" dirty="0"/>
              <a:t>Absolute pathname starts with the leading '</a:t>
            </a:r>
            <a:r>
              <a:rPr lang="en-GB" b="1" dirty="0">
                <a:solidFill>
                  <a:srgbClr val="0000C8"/>
                </a:solidFill>
              </a:rPr>
              <a:t>/</a:t>
            </a:r>
            <a:r>
              <a:rPr lang="en-GB" dirty="0"/>
              <a:t>‘</a:t>
            </a:r>
          </a:p>
          <a:p>
            <a:pPr lvl="1"/>
            <a:r>
              <a:rPr lang="en-GB" dirty="0"/>
              <a:t>Relative pathname is referenced to the current directory</a:t>
            </a:r>
          </a:p>
          <a:p>
            <a:r>
              <a:rPr lang="en-GB" dirty="0"/>
              <a:t>Files and directories can be managed with basic tools:</a:t>
            </a:r>
          </a:p>
          <a:p>
            <a:pPr lvl="1"/>
            <a:r>
              <a:rPr lang="en-GB" b="1" dirty="0">
                <a:solidFill>
                  <a:srgbClr val="0000C8"/>
                </a:solidFill>
              </a:rPr>
              <a:t>cp</a:t>
            </a:r>
            <a:r>
              <a:rPr lang="en-GB" dirty="0"/>
              <a:t>, </a:t>
            </a:r>
            <a:r>
              <a:rPr lang="en-GB" b="1" dirty="0">
                <a:solidFill>
                  <a:srgbClr val="0000C8"/>
                </a:solidFill>
              </a:rPr>
              <a:t>mv</a:t>
            </a:r>
            <a:r>
              <a:rPr lang="en-GB" dirty="0"/>
              <a:t>, </a:t>
            </a:r>
            <a:r>
              <a:rPr lang="en-GB" b="1" dirty="0" err="1">
                <a:solidFill>
                  <a:srgbClr val="0000C8"/>
                </a:solidFill>
              </a:rPr>
              <a:t>rm</a:t>
            </a:r>
            <a:r>
              <a:rPr lang="en-GB" dirty="0"/>
              <a:t>, </a:t>
            </a:r>
            <a:r>
              <a:rPr lang="en-GB" b="1" dirty="0">
                <a:solidFill>
                  <a:srgbClr val="0000C8"/>
                </a:solidFill>
              </a:rPr>
              <a:t>ln</a:t>
            </a:r>
            <a:r>
              <a:rPr lang="en-GB" dirty="0"/>
              <a:t>, </a:t>
            </a:r>
            <a:r>
              <a:rPr lang="en-GB" b="1" dirty="0" err="1">
                <a:solidFill>
                  <a:srgbClr val="0000C8"/>
                </a:solidFill>
              </a:rPr>
              <a:t>mkdir</a:t>
            </a:r>
            <a:r>
              <a:rPr lang="en-GB" dirty="0"/>
              <a:t>, </a:t>
            </a:r>
            <a:r>
              <a:rPr lang="en-GB" b="1" dirty="0" err="1">
                <a:solidFill>
                  <a:srgbClr val="0000C8"/>
                </a:solidFill>
              </a:rPr>
              <a:t>rmdir</a:t>
            </a:r>
            <a:endParaRPr lang="en-GB" b="1" dirty="0">
              <a:solidFill>
                <a:srgbClr val="0000C8"/>
              </a:solidFill>
            </a:endParaRPr>
          </a:p>
        </p:txBody>
      </p:sp>
      <p:sp>
        <p:nvSpPr>
          <p:cNvPr id="3" name="Content Placeholder 2"/>
          <p:cNvSpPr>
            <a:spLocks noGrp="1"/>
          </p:cNvSpPr>
          <p:nvPr>
            <p:ph sz="quarter" idx="16"/>
          </p:nvPr>
        </p:nvSpPr>
        <p:spPr/>
        <p:txBody>
          <a:bodyPr/>
          <a:lstStyle/>
          <a:p>
            <a:r>
              <a:rPr lang="en-GB" dirty="0"/>
              <a:t>Files can be accessed through alternative names (links)</a:t>
            </a:r>
          </a:p>
          <a:p>
            <a:pPr lvl="1"/>
            <a:r>
              <a:rPr lang="en-GB" dirty="0"/>
              <a:t>Hard link can only be created within the same filesystem</a:t>
            </a:r>
          </a:p>
          <a:p>
            <a:pPr lvl="1"/>
            <a:r>
              <a:rPr lang="en-GB" dirty="0"/>
              <a:t>Symbolic link file contains logical address of the original </a:t>
            </a:r>
          </a:p>
          <a:p>
            <a:r>
              <a:rPr lang="en-GB" dirty="0"/>
              <a:t>Files have attributes</a:t>
            </a:r>
          </a:p>
          <a:p>
            <a:pPr lvl="1"/>
            <a:r>
              <a:rPr lang="en-GB" dirty="0"/>
              <a:t>Stored on disk, in </a:t>
            </a:r>
            <a:r>
              <a:rPr lang="en-GB" b="1" dirty="0" err="1">
                <a:solidFill>
                  <a:srgbClr val="0000C8"/>
                </a:solidFill>
              </a:rPr>
              <a:t>i</a:t>
            </a:r>
            <a:r>
              <a:rPr lang="en-GB" b="1" dirty="0">
                <a:solidFill>
                  <a:srgbClr val="0000C8"/>
                </a:solidFill>
              </a:rPr>
              <a:t>-node</a:t>
            </a:r>
            <a:r>
              <a:rPr lang="en-GB" dirty="0"/>
              <a:t> table</a:t>
            </a:r>
          </a:p>
          <a:p>
            <a:endParaRPr lang="en-GB" dirty="0"/>
          </a:p>
        </p:txBody>
      </p:sp>
      <p:sp>
        <p:nvSpPr>
          <p:cNvPr id="19458" name="Rectangle 2"/>
          <p:cNvSpPr>
            <a:spLocks noGrp="1" noChangeArrowheads="1"/>
          </p:cNvSpPr>
          <p:nvPr>
            <p:ph type="title"/>
          </p:nvPr>
        </p:nvSpPr>
        <p:spPr/>
        <p:txBody>
          <a:bodyPr>
            <a:normAutofit/>
          </a:bodyPr>
          <a:lstStyle/>
          <a:p>
            <a:r>
              <a:rPr lang="en-GB"/>
              <a:t>Summary</a:t>
            </a:r>
          </a:p>
        </p:txBody>
      </p:sp>
      <p:sp>
        <p:nvSpPr>
          <p:cNvPr id="19460" name="Rectangle 4"/>
          <p:cNvSpPr>
            <a:spLocks noChangeArrowheads="1"/>
          </p:cNvSpPr>
          <p:nvPr/>
        </p:nvSpPr>
        <p:spPr bwMode="auto">
          <a:xfrm>
            <a:off x="825500" y="5597527"/>
            <a:ext cx="10566400" cy="809625"/>
          </a:xfrm>
          <a:prstGeom prst="rect">
            <a:avLst/>
          </a:prstGeom>
          <a:noFill/>
          <a:ln w="9525">
            <a:noFill/>
            <a:round/>
            <a:headEnd/>
            <a:tailEnd/>
          </a:ln>
        </p:spPr>
        <p:txBody>
          <a:bodyPr wrap="none" anchor="ctr"/>
          <a:lstStyle/>
          <a:p>
            <a:endParaRPr lang="en-US"/>
          </a:p>
        </p:txBody>
      </p:sp>
      <p:grpSp>
        <p:nvGrpSpPr>
          <p:cNvPr id="2" name="Group 13"/>
          <p:cNvGrpSpPr/>
          <p:nvPr/>
        </p:nvGrpSpPr>
        <p:grpSpPr>
          <a:xfrm>
            <a:off x="10587789" y="4965440"/>
            <a:ext cx="1013661" cy="1041195"/>
            <a:chOff x="4831556" y="5521337"/>
            <a:chExt cx="1066114" cy="1041195"/>
          </a:xfrm>
        </p:grpSpPr>
        <p:pic>
          <p:nvPicPr>
            <p:cNvPr id="6" name="Picture 5"/>
            <p:cNvPicPr>
              <a:picLocks noChangeAspect="1" noChangeArrowheads="1"/>
            </p:cNvPicPr>
            <p:nvPr/>
          </p:nvPicPr>
          <p:blipFill>
            <a:blip r:embed="rId3" cstate="print"/>
            <a:srcRect/>
            <a:stretch>
              <a:fillRect/>
            </a:stretch>
          </p:blipFill>
          <p:spPr bwMode="auto">
            <a:xfrm>
              <a:off x="4831556" y="5521337"/>
              <a:ext cx="1066114" cy="1041195"/>
            </a:xfrm>
            <a:prstGeom prst="rect">
              <a:avLst/>
            </a:prstGeom>
            <a:noFill/>
            <a:ln w="9525">
              <a:noFill/>
              <a:round/>
              <a:headEnd/>
              <a:tailEnd/>
            </a:ln>
          </p:spPr>
        </p:pic>
        <p:sp>
          <p:nvSpPr>
            <p:cNvPr id="7" name="TextBox 6"/>
            <p:cNvSpPr txBox="1"/>
            <p:nvPr/>
          </p:nvSpPr>
          <p:spPr>
            <a:xfrm>
              <a:off x="5158854" y="5977719"/>
              <a:ext cx="368489" cy="409433"/>
            </a:xfrm>
            <a:prstGeom prst="rect">
              <a:avLst/>
            </a:prstGeom>
            <a:noFill/>
          </p:spPr>
          <p:txBody>
            <a:bodyPr wrap="square" lIns="0" tIns="0" rIns="0" bIns="0" rtlCol="0" anchor="ctr" anchorCtr="1">
              <a:noAutofit/>
            </a:bodyPr>
            <a:lstStyle/>
            <a:p>
              <a:pPr marL="288925" lvl="0" indent="-288925" eaLnBrk="0" hangingPunct="0">
                <a:lnSpc>
                  <a:spcPct val="120000"/>
                </a:lnSpc>
                <a:spcBef>
                  <a:spcPct val="60000"/>
                </a:spcBef>
                <a:buClr>
                  <a:srgbClr val="AAAAAA"/>
                </a:buClr>
              </a:pPr>
              <a:r>
                <a:rPr lang="en-GB" sz="2000" b="1" kern="0" dirty="0">
                  <a:solidFill>
                    <a:srgbClr val="005AA9"/>
                  </a:solidFill>
                  <a:latin typeface="Verdana" pitchFamily="34" charset="0"/>
                  <a:ea typeface="Verdana" pitchFamily="34" charset="0"/>
                  <a:cs typeface="Verdana" pitchFamily="34" charset="0"/>
                </a:rPr>
                <a:t>∑</a:t>
              </a:r>
              <a:endParaRPr lang="en-GB" sz="900" dirty="0">
                <a:solidFill>
                  <a:srgbClr val="005AA9"/>
                </a:solidFill>
              </a:endParaRP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20482" name="Rectangle 2"/>
          <p:cNvSpPr>
            <a:spLocks noGrp="1" noChangeArrowheads="1"/>
          </p:cNvSpPr>
          <p:nvPr>
            <p:ph type="title"/>
          </p:nvPr>
        </p:nvSpPr>
        <p:spPr/>
        <p:txBody>
          <a:bodyPr>
            <a:normAutofit/>
          </a:bodyPr>
          <a:lstStyle/>
          <a:p>
            <a:r>
              <a:rPr lang="en-GB" dirty="0"/>
              <a:t>Glossary</a:t>
            </a:r>
          </a:p>
        </p:txBody>
      </p:sp>
      <p:graphicFrame>
        <p:nvGraphicFramePr>
          <p:cNvPr id="19516" name="Group 60"/>
          <p:cNvGraphicFramePr>
            <a:graphicFrameLocks noGrp="1"/>
          </p:cNvGraphicFramePr>
          <p:nvPr>
            <p:ph idx="4294967295"/>
          </p:nvPr>
        </p:nvGraphicFramePr>
        <p:xfrm>
          <a:off x="523874" y="1376616"/>
          <a:ext cx="10801351" cy="4780856"/>
        </p:xfrm>
        <a:graphic>
          <a:graphicData uri="http://schemas.openxmlformats.org/drawingml/2006/table">
            <a:tbl>
              <a:tblPr/>
              <a:tblGrid>
                <a:gridCol w="1933576">
                  <a:extLst>
                    <a:ext uri="{9D8B030D-6E8A-4147-A177-3AD203B41FA5}">
                      <a16:colId xmlns:a16="http://schemas.microsoft.com/office/drawing/2014/main" val="20000"/>
                    </a:ext>
                  </a:extLst>
                </a:gridCol>
                <a:gridCol w="8867775">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ls(1)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list directory content</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cd (builtin)</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change location in the filesystem</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pwd (builtin)</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print working (current) directory</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mkdir(1)</a:t>
                      </a:r>
                      <a:br>
                        <a:rPr kumimoji="0" lang="en-US" sz="1400" b="1" i="0" u="none" strike="noStrike" cap="none" normalizeH="0" baseline="0" dirty="0">
                          <a:ln>
                            <a:noFill/>
                          </a:ln>
                          <a:solidFill>
                            <a:srgbClr val="134183"/>
                          </a:solidFill>
                          <a:effectLst/>
                          <a:latin typeface="Arial" charset="0"/>
                        </a:rPr>
                      </a:br>
                      <a:r>
                        <a:rPr kumimoji="0" lang="en-US" sz="1400" b="0" i="0" u="none" strike="noStrike" cap="none" normalizeH="0" baseline="0" dirty="0" err="1">
                          <a:ln>
                            <a:noFill/>
                          </a:ln>
                          <a:solidFill>
                            <a:srgbClr val="0000C8"/>
                          </a:solidFill>
                          <a:effectLst/>
                          <a:latin typeface="Arial" charset="0"/>
                        </a:rPr>
                        <a:t>rmdir</a:t>
                      </a:r>
                      <a:r>
                        <a:rPr kumimoji="0" lang="en-US" sz="1400" b="0" i="0" u="none" strike="noStrike" cap="none" normalizeH="0" baseline="0" dirty="0">
                          <a:ln>
                            <a:noFill/>
                          </a:ln>
                          <a:solidFill>
                            <a:srgbClr val="0000C8"/>
                          </a:solidFill>
                          <a:effectLst/>
                          <a:latin typeface="Arial" charset="0"/>
                        </a:rPr>
                        <a:t>(1)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create directory; </a:t>
                      </a:r>
                      <a:br>
                        <a:rPr kumimoji="0" lang="en-US" sz="1400" b="0"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134183"/>
                          </a:solidFill>
                          <a:effectLst/>
                          <a:latin typeface="Arial" charset="0"/>
                        </a:rPr>
                        <a:t>remove (empty) directory</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cp(1) </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copy file or directory (</a:t>
                      </a:r>
                      <a:r>
                        <a:rPr kumimoji="0" lang="en-US" sz="1400" b="1" i="0" u="none" strike="noStrike" cap="none" normalizeH="0" baseline="0">
                          <a:ln>
                            <a:noFill/>
                          </a:ln>
                          <a:solidFill>
                            <a:srgbClr val="134183"/>
                          </a:solidFill>
                          <a:effectLst/>
                          <a:latin typeface="Arial" charset="0"/>
                        </a:rPr>
                        <a:t>cp –r</a:t>
                      </a:r>
                      <a:r>
                        <a:rPr kumimoji="0" lang="en-US" sz="1400" b="0" i="0" u="none" strike="noStrike" cap="none" normalizeH="0" baseline="0">
                          <a:ln>
                            <a:noFill/>
                          </a:ln>
                          <a:solidFill>
                            <a:srgbClr val="134183"/>
                          </a:solidFill>
                          <a:effectLst/>
                          <a:latin typeface="Arial" charset="0"/>
                        </a:rPr>
                        <a:t>)</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mv(1)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move (or rename) a file or directory</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rm(1)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remove fire or directory (</a:t>
                      </a:r>
                      <a:r>
                        <a:rPr kumimoji="0" lang="en-US" sz="1400" b="1" i="0" u="none" strike="noStrike" cap="none" normalizeH="0" baseline="0" dirty="0" err="1">
                          <a:ln>
                            <a:noFill/>
                          </a:ln>
                          <a:solidFill>
                            <a:srgbClr val="134183"/>
                          </a:solidFill>
                          <a:effectLst/>
                          <a:latin typeface="Arial" charset="0"/>
                        </a:rPr>
                        <a:t>rm</a:t>
                      </a:r>
                      <a:r>
                        <a:rPr kumimoji="0" lang="en-US" sz="1400" b="1" i="0" u="none" strike="noStrike" cap="none" normalizeH="0" baseline="0" dirty="0">
                          <a:ln>
                            <a:noFill/>
                          </a:ln>
                          <a:solidFill>
                            <a:srgbClr val="134183"/>
                          </a:solidFill>
                          <a:effectLst/>
                          <a:latin typeface="Arial" charset="0"/>
                        </a:rPr>
                        <a:t> –r</a:t>
                      </a:r>
                      <a:r>
                        <a:rPr kumimoji="0" lang="en-US" sz="1400" b="0" i="0" u="none" strike="noStrike" cap="none" normalizeH="0" baseline="0" dirty="0">
                          <a:ln>
                            <a:noFill/>
                          </a:ln>
                          <a:solidFill>
                            <a:srgbClr val="134183"/>
                          </a:solidFill>
                          <a:effectLst/>
                          <a:latin typeface="Arial" charset="0"/>
                        </a:rPr>
                        <a:t>)</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ln(1)</a:t>
                      </a:r>
                      <a:r>
                        <a:rPr kumimoji="0" lang="en-US" sz="1400" b="1" i="0" u="none" strike="noStrike" cap="none" normalizeH="0" baseline="0">
                          <a:ln>
                            <a:noFill/>
                          </a:ln>
                          <a:solidFill>
                            <a:srgbClr val="134183"/>
                          </a:solidFill>
                          <a:effectLst/>
                          <a:latin typeface="Arial" charset="0"/>
                        </a:rPr>
                        <a:t>; </a:t>
                      </a:r>
                      <a:r>
                        <a:rPr kumimoji="0" lang="en-US" sz="1400" b="0" i="0" u="none" strike="noStrike" cap="none" normalizeH="0" baseline="0">
                          <a:ln>
                            <a:noFill/>
                          </a:ln>
                          <a:solidFill>
                            <a:srgbClr val="0000C8"/>
                          </a:solidFill>
                          <a:effectLst/>
                          <a:latin typeface="Arial" charset="0"/>
                        </a:rPr>
                        <a:t>ln –s</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create hard link; create symbolic link</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FHS</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defRPr/>
                      </a:pPr>
                      <a:r>
                        <a:rPr kumimoji="0" lang="en-US" sz="1400" b="0" i="0" u="none" strike="noStrike" cap="none" normalizeH="0" baseline="0" dirty="0">
                          <a:ln>
                            <a:noFill/>
                          </a:ln>
                          <a:solidFill>
                            <a:srgbClr val="134183"/>
                          </a:solidFill>
                          <a:effectLst/>
                          <a:latin typeface="Arial" charset="0"/>
                        </a:rPr>
                        <a:t>Filesystem Hierarchy Standard </a:t>
                      </a:r>
                      <a:r>
                        <a:rPr lang="en-GB" sz="1400" dirty="0"/>
                        <a:t>(see the last two pages of this chapter)</a:t>
                      </a:r>
                      <a:endParaRPr kumimoji="0" lang="en-US" sz="1400" b="1" i="0" u="none" strike="noStrike" cap="none" normalizeH="0" baseline="30000" dirty="0">
                        <a:ln>
                          <a:noFill/>
                        </a:ln>
                        <a:solidFill>
                          <a:srgbClr val="134183"/>
                        </a:solidFill>
                        <a:effectLst/>
                        <a:latin typeface="Arial" charset="0"/>
                      </a:endParaRP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absolute pathname</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e.g. </a:t>
                      </a:r>
                      <a:r>
                        <a:rPr kumimoji="0" lang="en-US" sz="1400" b="1" i="0" u="none" strike="noStrike" cap="none" normalizeH="0" baseline="0" dirty="0">
                          <a:ln>
                            <a:noFill/>
                          </a:ln>
                          <a:solidFill>
                            <a:srgbClr val="134183"/>
                          </a:solidFill>
                          <a:effectLst/>
                          <a:latin typeface="Arial" charset="0"/>
                        </a:rPr>
                        <a:t>/usr/lib/</a:t>
                      </a:r>
                      <a:r>
                        <a:rPr kumimoji="0" lang="en-US" sz="1400" b="1" i="0" u="none" strike="noStrike" cap="none" normalizeH="0" baseline="0" dirty="0" err="1">
                          <a:ln>
                            <a:noFill/>
                          </a:ln>
                          <a:solidFill>
                            <a:srgbClr val="134183"/>
                          </a:solidFill>
                          <a:effectLst/>
                          <a:latin typeface="Arial" charset="0"/>
                        </a:rPr>
                        <a:t>dict</a:t>
                      </a:r>
                      <a:r>
                        <a:rPr kumimoji="0" lang="en-US" sz="1400" b="1" i="0" u="none" strike="noStrike" cap="none" normalizeH="0" baseline="0" dirty="0">
                          <a:ln>
                            <a:noFill/>
                          </a:ln>
                          <a:solidFill>
                            <a:srgbClr val="134183"/>
                          </a:solidFill>
                          <a:effectLst/>
                          <a:latin typeface="Arial" charset="0"/>
                        </a:rPr>
                        <a:t>/words</a:t>
                      </a:r>
                      <a:r>
                        <a:rPr kumimoji="0" lang="en-US" sz="1400" b="0" i="0" u="none" strike="noStrike" cap="none" normalizeH="0" baseline="0" dirty="0">
                          <a:ln>
                            <a:noFill/>
                          </a:ln>
                          <a:solidFill>
                            <a:srgbClr val="134183"/>
                          </a:solidFill>
                          <a:effectLst/>
                          <a:latin typeface="Arial" charset="0"/>
                        </a:rPr>
                        <a:t> – a pathname that begins with / (pathname relative to the root of the filesystem)</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relative pathname</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e.g.  </a:t>
                      </a:r>
                      <a:r>
                        <a:rPr kumimoji="0" lang="en-US" sz="1400" b="1" i="0" u="none" strike="noStrike" cap="none" normalizeH="0" baseline="0" dirty="0" err="1">
                          <a:ln>
                            <a:noFill/>
                          </a:ln>
                          <a:solidFill>
                            <a:srgbClr val="134183"/>
                          </a:solidFill>
                          <a:effectLst/>
                          <a:latin typeface="Arial" charset="0"/>
                        </a:rPr>
                        <a:t>myfile</a:t>
                      </a:r>
                      <a:r>
                        <a:rPr kumimoji="0" lang="en-US" sz="1400" b="0" i="0" u="none" strike="noStrike" cap="none" normalizeH="0" baseline="0" dirty="0">
                          <a:ln>
                            <a:noFill/>
                          </a:ln>
                          <a:solidFill>
                            <a:srgbClr val="134183"/>
                          </a:solidFill>
                          <a:effectLst/>
                          <a:latin typeface="Arial" charset="0"/>
                        </a:rPr>
                        <a:t>, or </a:t>
                      </a:r>
                      <a:r>
                        <a:rPr kumimoji="0" lang="en-US" sz="1400" b="1" i="0" u="none" strike="noStrike" cap="none" normalizeH="0" baseline="0" dirty="0">
                          <a:ln>
                            <a:noFill/>
                          </a:ln>
                          <a:solidFill>
                            <a:srgbClr val="134183"/>
                          </a:solidFill>
                          <a:effectLst/>
                          <a:latin typeface="Arial" charset="0"/>
                        </a:rPr>
                        <a:t>./</a:t>
                      </a:r>
                      <a:r>
                        <a:rPr kumimoji="0" lang="en-US" sz="1400" b="1" i="0" u="none" strike="noStrike" cap="none" normalizeH="0" baseline="0" dirty="0" err="1">
                          <a:ln>
                            <a:noFill/>
                          </a:ln>
                          <a:solidFill>
                            <a:srgbClr val="134183"/>
                          </a:solidFill>
                          <a:effectLst/>
                          <a:latin typeface="Arial" charset="0"/>
                        </a:rPr>
                        <a:t>myfile</a:t>
                      </a:r>
                      <a:r>
                        <a:rPr kumimoji="0" lang="en-US" sz="1400" b="0" i="0" u="none" strike="noStrike" cap="none" normalizeH="0" baseline="0" dirty="0">
                          <a:ln>
                            <a:noFill/>
                          </a:ln>
                          <a:solidFill>
                            <a:srgbClr val="134183"/>
                          </a:solidFill>
                          <a:effectLst/>
                          <a:latin typeface="Arial" charset="0"/>
                        </a:rPr>
                        <a:t>, or </a:t>
                      </a:r>
                      <a:r>
                        <a:rPr kumimoji="0" lang="en-US" sz="1400" b="1" i="0" u="none" strike="noStrike" cap="none" normalizeH="0" baseline="0" dirty="0">
                          <a:ln>
                            <a:noFill/>
                          </a:ln>
                          <a:solidFill>
                            <a:srgbClr val="134183"/>
                          </a:solidFill>
                          <a:effectLst/>
                          <a:latin typeface="Arial" charset="0"/>
                        </a:rPr>
                        <a:t>../</a:t>
                      </a:r>
                      <a:r>
                        <a:rPr kumimoji="0" lang="en-US" sz="1400" b="1" i="0" u="none" strike="noStrike" cap="none" normalizeH="0" baseline="0" dirty="0" err="1">
                          <a:ln>
                            <a:noFill/>
                          </a:ln>
                          <a:solidFill>
                            <a:srgbClr val="134183"/>
                          </a:solidFill>
                          <a:effectLst/>
                          <a:latin typeface="Arial" charset="0"/>
                        </a:rPr>
                        <a:t>myfile</a:t>
                      </a:r>
                      <a:r>
                        <a:rPr kumimoji="0" lang="en-US" sz="1400" b="0" i="0" u="none" strike="noStrike" cap="none" normalizeH="0" baseline="0" dirty="0">
                          <a:ln>
                            <a:noFill/>
                          </a:ln>
                          <a:solidFill>
                            <a:srgbClr val="134183"/>
                          </a:solidFill>
                          <a:effectLst/>
                          <a:latin typeface="Arial" charset="0"/>
                        </a:rPr>
                        <a:t> – a pathname that is relative to the current directory</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directory</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a table with file name and the corresponding </a:t>
                      </a:r>
                      <a:r>
                        <a:rPr kumimoji="0" lang="en-US" sz="1400" b="0" i="0" u="none" strike="noStrike" cap="none" normalizeH="0" baseline="0" dirty="0" err="1">
                          <a:ln>
                            <a:noFill/>
                          </a:ln>
                          <a:solidFill>
                            <a:srgbClr val="134183"/>
                          </a:solidFill>
                          <a:effectLst/>
                          <a:latin typeface="Arial" charset="0"/>
                        </a:rPr>
                        <a:t>i</a:t>
                      </a:r>
                      <a:r>
                        <a:rPr kumimoji="0" lang="en-US" sz="1400" b="0" i="0" u="none" strike="noStrike" cap="none" normalizeH="0" baseline="0" dirty="0">
                          <a:ln>
                            <a:noFill/>
                          </a:ln>
                          <a:solidFill>
                            <a:srgbClr val="134183"/>
                          </a:solidFill>
                          <a:effectLst/>
                          <a:latin typeface="Arial" charset="0"/>
                        </a:rPr>
                        <a:t>-node number</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1" i="0" u="none" strike="noStrike" cap="none" normalizeH="0" baseline="0" dirty="0" err="1">
                          <a:ln>
                            <a:noFill/>
                          </a:ln>
                          <a:solidFill>
                            <a:srgbClr val="134183"/>
                          </a:solidFill>
                          <a:effectLst/>
                          <a:latin typeface="Arial" charset="0"/>
                        </a:rPr>
                        <a:t>i</a:t>
                      </a:r>
                      <a:r>
                        <a:rPr kumimoji="0" lang="en-US" sz="1400" b="1" i="0" u="none" strike="noStrike" cap="none" normalizeH="0" baseline="0" dirty="0">
                          <a:ln>
                            <a:noFill/>
                          </a:ln>
                          <a:solidFill>
                            <a:srgbClr val="134183"/>
                          </a:solidFill>
                          <a:effectLst/>
                          <a:latin typeface="Arial" charset="0"/>
                        </a:rPr>
                        <a:t>-node table</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contains file attributes; located in </a:t>
                      </a:r>
                      <a:r>
                        <a:rPr kumimoji="0" lang="en-US" sz="1400" b="0" i="0" u="none" strike="noStrike" cap="none" normalizeH="0" baseline="0" dirty="0" err="1">
                          <a:ln>
                            <a:noFill/>
                          </a:ln>
                          <a:solidFill>
                            <a:srgbClr val="134183"/>
                          </a:solidFill>
                          <a:effectLst/>
                          <a:latin typeface="Arial" charset="0"/>
                        </a:rPr>
                        <a:t>filesystem's</a:t>
                      </a:r>
                      <a:r>
                        <a:rPr kumimoji="0" lang="en-US" sz="1400" b="0" i="0" u="none" strike="noStrike" cap="none" normalizeH="0" baseline="0" dirty="0">
                          <a:ln>
                            <a:noFill/>
                          </a:ln>
                          <a:solidFill>
                            <a:srgbClr val="134183"/>
                          </a:solidFill>
                          <a:effectLst/>
                          <a:latin typeface="Arial" charset="0"/>
                        </a:rPr>
                        <a:t> superblock</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52501" y="6227765"/>
            <a:ext cx="2478618" cy="515937"/>
          </a:xfrm>
          <a:prstGeom prst="rect">
            <a:avLst/>
          </a:prstGeom>
          <a:noFill/>
          <a:ln w="9525">
            <a:noFill/>
            <a:round/>
            <a:headEnd/>
            <a:tailEnd/>
          </a:ln>
        </p:spPr>
        <p:txBody>
          <a:bodyPr wrap="none" anchor="ctr"/>
          <a:lstStyle/>
          <a:p>
            <a:endParaRPr lang="en-US"/>
          </a:p>
        </p:txBody>
      </p:sp>
      <p:sp>
        <p:nvSpPr>
          <p:cNvPr id="5123" name="Rectangle 3"/>
          <p:cNvSpPr>
            <a:spLocks noChangeArrowheads="1"/>
          </p:cNvSpPr>
          <p:nvPr/>
        </p:nvSpPr>
        <p:spPr bwMode="auto">
          <a:xfrm>
            <a:off x="4165601" y="6227765"/>
            <a:ext cx="3858684" cy="515937"/>
          </a:xfrm>
          <a:prstGeom prst="rect">
            <a:avLst/>
          </a:prstGeom>
          <a:noFill/>
          <a:ln w="9525">
            <a:noFill/>
            <a:round/>
            <a:headEnd/>
            <a:tailEnd/>
          </a:ln>
        </p:spPr>
        <p:txBody>
          <a:bodyPr wrap="none" anchor="ctr"/>
          <a:lstStyle/>
          <a:p>
            <a:endParaRPr lang="en-US"/>
          </a:p>
        </p:txBody>
      </p:sp>
      <p:sp>
        <p:nvSpPr>
          <p:cNvPr id="5125" name="Rectangle 5"/>
          <p:cNvSpPr>
            <a:spLocks noGrp="1" noChangeArrowheads="1"/>
          </p:cNvSpPr>
          <p:nvPr>
            <p:ph type="body" sz="quarter" idx="15"/>
          </p:nvPr>
        </p:nvSpPr>
        <p:spPr/>
        <p:txBody>
          <a:bodyPr/>
          <a:lstStyle/>
          <a:p>
            <a:r>
              <a:rPr lang="en-GB"/>
              <a:t>File system - the user's perspective</a:t>
            </a:r>
          </a:p>
          <a:p>
            <a:pPr lvl="1"/>
            <a:r>
              <a:rPr lang="en-GB"/>
              <a:t>Directory structure</a:t>
            </a:r>
          </a:p>
          <a:p>
            <a:pPr lvl="1"/>
            <a:r>
              <a:rPr lang="en-GB"/>
              <a:t>FSH standard</a:t>
            </a:r>
          </a:p>
          <a:p>
            <a:r>
              <a:rPr lang="en-GB"/>
              <a:t>File and directory manipulation commands</a:t>
            </a:r>
          </a:p>
          <a:p>
            <a:pPr lvl="1"/>
            <a:r>
              <a:rPr lang="en-GB"/>
              <a:t>Copy, move, remove, etc</a:t>
            </a:r>
          </a:p>
          <a:p>
            <a:r>
              <a:rPr lang="en-GB"/>
              <a:t>File system - the system's perspective</a:t>
            </a:r>
          </a:p>
          <a:p>
            <a:pPr lvl="1"/>
            <a:r>
              <a:rPr lang="en-GB"/>
              <a:t>I-nodes and file attributes</a:t>
            </a:r>
          </a:p>
          <a:p>
            <a:pPr lvl="1"/>
            <a:r>
              <a:rPr lang="en-GB"/>
              <a:t>Hard links</a:t>
            </a:r>
          </a:p>
          <a:p>
            <a:pPr lvl="1"/>
            <a:r>
              <a:rPr lang="en-GB"/>
              <a:t>Symbolic links</a:t>
            </a:r>
          </a:p>
        </p:txBody>
      </p:sp>
      <p:sp>
        <p:nvSpPr>
          <p:cNvPr id="5124" name="Rectangle 4"/>
          <p:cNvSpPr>
            <a:spLocks noGrp="1" noChangeArrowheads="1"/>
          </p:cNvSpPr>
          <p:nvPr>
            <p:ph type="title"/>
          </p:nvPr>
        </p:nvSpPr>
        <p:spPr/>
        <p:txBody>
          <a:bodyPr>
            <a:normAutofit/>
          </a:bodyPr>
          <a:lstStyle/>
          <a:p>
            <a:r>
              <a:rPr lang="en-GB" dirty="0"/>
              <a:t>Contents</a:t>
            </a:r>
          </a:p>
        </p:txBody>
      </p:sp>
      <p:grpSp>
        <p:nvGrpSpPr>
          <p:cNvPr id="2" name="Group 6"/>
          <p:cNvGrpSpPr>
            <a:grpSpLocks/>
          </p:cNvGrpSpPr>
          <p:nvPr/>
        </p:nvGrpSpPr>
        <p:grpSpPr bwMode="auto">
          <a:xfrm>
            <a:off x="8753474" y="3705225"/>
            <a:ext cx="2093069" cy="2192467"/>
            <a:chOff x="4299" y="2446"/>
            <a:chExt cx="1155" cy="1511"/>
          </a:xfrm>
        </p:grpSpPr>
        <p:sp>
          <p:nvSpPr>
            <p:cNvPr id="5127" name="AutoShape 7"/>
            <p:cNvSpPr>
              <a:spLocks noChangeArrowheads="1"/>
            </p:cNvSpPr>
            <p:nvPr/>
          </p:nvSpPr>
          <p:spPr bwMode="auto">
            <a:xfrm>
              <a:off x="4299" y="2446"/>
              <a:ext cx="1156" cy="1512"/>
            </a:xfrm>
            <a:prstGeom prst="roundRect">
              <a:avLst>
                <a:gd name="adj" fmla="val 83"/>
              </a:avLst>
            </a:prstGeom>
            <a:noFill/>
            <a:ln w="9525">
              <a:noFill/>
              <a:round/>
              <a:headEnd/>
              <a:tailEnd/>
            </a:ln>
          </p:spPr>
          <p:txBody>
            <a:bodyPr wrap="none" anchor="ctr"/>
            <a:lstStyle/>
            <a:p>
              <a:endParaRPr lang="en-US"/>
            </a:p>
          </p:txBody>
        </p:sp>
        <p:sp>
          <p:nvSpPr>
            <p:cNvPr id="5128" name="Freeform 8"/>
            <p:cNvSpPr>
              <a:spLocks noChangeArrowheads="1"/>
            </p:cNvSpPr>
            <p:nvPr/>
          </p:nvSpPr>
          <p:spPr bwMode="auto">
            <a:xfrm>
              <a:off x="4319" y="2465"/>
              <a:ext cx="1115" cy="1477"/>
            </a:xfrm>
            <a:custGeom>
              <a:avLst/>
              <a:gdLst>
                <a:gd name="T0" fmla="*/ 0 w 3347"/>
                <a:gd name="T1" fmla="*/ 0 h 5909"/>
                <a:gd name="T2" fmla="*/ 0 w 3347"/>
                <a:gd name="T3" fmla="*/ 0 h 5909"/>
                <a:gd name="T4" fmla="*/ 0 w 3347"/>
                <a:gd name="T5" fmla="*/ 0 h 5909"/>
                <a:gd name="T6" fmla="*/ 0 w 3347"/>
                <a:gd name="T7" fmla="*/ 0 h 5909"/>
                <a:gd name="T8" fmla="*/ 0 w 3347"/>
                <a:gd name="T9" fmla="*/ 0 h 5909"/>
                <a:gd name="T10" fmla="*/ 0 w 3347"/>
                <a:gd name="T11" fmla="*/ 0 h 5909"/>
                <a:gd name="T12" fmla="*/ 0 w 3347"/>
                <a:gd name="T13" fmla="*/ 0 h 5909"/>
                <a:gd name="T14" fmla="*/ 0 w 3347"/>
                <a:gd name="T15" fmla="*/ 0 h 5909"/>
                <a:gd name="T16" fmla="*/ 0 w 3347"/>
                <a:gd name="T17" fmla="*/ 0 h 5909"/>
                <a:gd name="T18" fmla="*/ 0 w 3347"/>
                <a:gd name="T19" fmla="*/ 0 h 5909"/>
                <a:gd name="T20" fmla="*/ 0 w 3347"/>
                <a:gd name="T21" fmla="*/ 0 h 5909"/>
                <a:gd name="T22" fmla="*/ 0 w 3347"/>
                <a:gd name="T23" fmla="*/ 0 h 5909"/>
                <a:gd name="T24" fmla="*/ 1 w 3347"/>
                <a:gd name="T25" fmla="*/ 0 h 5909"/>
                <a:gd name="T26" fmla="*/ 1 w 3347"/>
                <a:gd name="T27" fmla="*/ 0 h 5909"/>
                <a:gd name="T28" fmla="*/ 1 w 3347"/>
                <a:gd name="T29" fmla="*/ 0 h 5909"/>
                <a:gd name="T30" fmla="*/ 0 w 3347"/>
                <a:gd name="T31" fmla="*/ 0 h 5909"/>
                <a:gd name="T32" fmla="*/ 0 w 3347"/>
                <a:gd name="T33" fmla="*/ 0 h 5909"/>
                <a:gd name="T34" fmla="*/ 0 w 3347"/>
                <a:gd name="T35" fmla="*/ 0 h 5909"/>
                <a:gd name="T36" fmla="*/ 1 w 3347"/>
                <a:gd name="T37" fmla="*/ 0 h 5909"/>
                <a:gd name="T38" fmla="*/ 0 w 3347"/>
                <a:gd name="T39" fmla="*/ 0 h 5909"/>
                <a:gd name="T40" fmla="*/ 0 w 3347"/>
                <a:gd name="T41" fmla="*/ 0 h 5909"/>
                <a:gd name="T42" fmla="*/ 0 w 3347"/>
                <a:gd name="T43" fmla="*/ 0 h 5909"/>
                <a:gd name="T44" fmla="*/ 0 w 3347"/>
                <a:gd name="T45" fmla="*/ 0 h 5909"/>
                <a:gd name="T46" fmla="*/ 0 w 3347"/>
                <a:gd name="T47" fmla="*/ 0 h 5909"/>
                <a:gd name="T48" fmla="*/ 0 w 3347"/>
                <a:gd name="T49" fmla="*/ 0 h 5909"/>
                <a:gd name="T50" fmla="*/ 0 w 3347"/>
                <a:gd name="T51" fmla="*/ 0 h 5909"/>
                <a:gd name="T52" fmla="*/ 0 w 3347"/>
                <a:gd name="T53" fmla="*/ 0 h 5909"/>
                <a:gd name="T54" fmla="*/ 0 w 3347"/>
                <a:gd name="T55" fmla="*/ 0 h 5909"/>
                <a:gd name="T56" fmla="*/ 0 w 3347"/>
                <a:gd name="T57" fmla="*/ 0 h 5909"/>
                <a:gd name="T58" fmla="*/ 0 w 3347"/>
                <a:gd name="T59" fmla="*/ 0 h 5909"/>
                <a:gd name="T60" fmla="*/ 0 w 3347"/>
                <a:gd name="T61" fmla="*/ 0 h 5909"/>
                <a:gd name="T62" fmla="*/ 0 w 3347"/>
                <a:gd name="T63" fmla="*/ 0 h 5909"/>
                <a:gd name="T64" fmla="*/ 0 w 3347"/>
                <a:gd name="T65" fmla="*/ 0 h 5909"/>
                <a:gd name="T66" fmla="*/ 0 w 3347"/>
                <a:gd name="T67" fmla="*/ 0 h 5909"/>
                <a:gd name="T68" fmla="*/ 0 w 3347"/>
                <a:gd name="T69" fmla="*/ 0 h 5909"/>
                <a:gd name="T70" fmla="*/ 0 w 3347"/>
                <a:gd name="T71" fmla="*/ 0 h 5909"/>
                <a:gd name="T72" fmla="*/ 0 w 3347"/>
                <a:gd name="T73" fmla="*/ 0 h 5909"/>
                <a:gd name="T74" fmla="*/ 0 w 3347"/>
                <a:gd name="T75" fmla="*/ 0 h 5909"/>
                <a:gd name="T76" fmla="*/ 0 w 3347"/>
                <a:gd name="T77" fmla="*/ 0 h 5909"/>
                <a:gd name="T78" fmla="*/ 0 w 3347"/>
                <a:gd name="T79" fmla="*/ 0 h 5909"/>
                <a:gd name="T80" fmla="*/ 0 w 3347"/>
                <a:gd name="T81" fmla="*/ 0 h 5909"/>
                <a:gd name="T82" fmla="*/ 0 w 3347"/>
                <a:gd name="T83" fmla="*/ 0 h 5909"/>
                <a:gd name="T84" fmla="*/ 0 w 3347"/>
                <a:gd name="T85" fmla="*/ 0 h 5909"/>
                <a:gd name="T86" fmla="*/ 0 w 3347"/>
                <a:gd name="T87" fmla="*/ 0 h 5909"/>
                <a:gd name="T88" fmla="*/ 0 w 3347"/>
                <a:gd name="T89" fmla="*/ 0 h 5909"/>
                <a:gd name="T90" fmla="*/ 0 w 3347"/>
                <a:gd name="T91" fmla="*/ 0 h 5909"/>
                <a:gd name="T92" fmla="*/ 0 w 3347"/>
                <a:gd name="T93" fmla="*/ 0 h 5909"/>
                <a:gd name="T94" fmla="*/ 0 w 3347"/>
                <a:gd name="T95" fmla="*/ 0 h 5909"/>
                <a:gd name="T96" fmla="*/ 0 w 3347"/>
                <a:gd name="T97" fmla="*/ 0 h 5909"/>
                <a:gd name="T98" fmla="*/ 0 w 3347"/>
                <a:gd name="T99" fmla="*/ 0 h 5909"/>
                <a:gd name="T100" fmla="*/ 0 w 3347"/>
                <a:gd name="T101" fmla="*/ 0 h 5909"/>
                <a:gd name="T102" fmla="*/ 0 w 3347"/>
                <a:gd name="T103" fmla="*/ 0 h 5909"/>
                <a:gd name="T104" fmla="*/ 0 w 3347"/>
                <a:gd name="T105" fmla="*/ 0 h 5909"/>
                <a:gd name="T106" fmla="*/ 0 w 3347"/>
                <a:gd name="T107" fmla="*/ 0 h 5909"/>
                <a:gd name="T108" fmla="*/ 0 w 3347"/>
                <a:gd name="T109" fmla="*/ 0 h 5909"/>
                <a:gd name="T110" fmla="*/ 0 w 3347"/>
                <a:gd name="T111" fmla="*/ 0 h 5909"/>
                <a:gd name="T112" fmla="*/ 0 w 3347"/>
                <a:gd name="T113" fmla="*/ 0 h 59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347"/>
                <a:gd name="T172" fmla="*/ 0 h 5909"/>
                <a:gd name="T173" fmla="*/ 3347 w 3347"/>
                <a:gd name="T174" fmla="*/ 5909 h 590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347" h="5909">
                  <a:moveTo>
                    <a:pt x="2599" y="64"/>
                  </a:moveTo>
                  <a:lnTo>
                    <a:pt x="2612" y="78"/>
                  </a:lnTo>
                  <a:lnTo>
                    <a:pt x="2624" y="91"/>
                  </a:lnTo>
                  <a:lnTo>
                    <a:pt x="2637" y="106"/>
                  </a:lnTo>
                  <a:lnTo>
                    <a:pt x="2650" y="119"/>
                  </a:lnTo>
                  <a:lnTo>
                    <a:pt x="2663" y="132"/>
                  </a:lnTo>
                  <a:lnTo>
                    <a:pt x="2676" y="146"/>
                  </a:lnTo>
                  <a:lnTo>
                    <a:pt x="2689" y="159"/>
                  </a:lnTo>
                  <a:lnTo>
                    <a:pt x="2704" y="172"/>
                  </a:lnTo>
                  <a:lnTo>
                    <a:pt x="2717" y="185"/>
                  </a:lnTo>
                  <a:lnTo>
                    <a:pt x="2730" y="198"/>
                  </a:lnTo>
                  <a:lnTo>
                    <a:pt x="2743" y="211"/>
                  </a:lnTo>
                  <a:lnTo>
                    <a:pt x="2757" y="224"/>
                  </a:lnTo>
                  <a:lnTo>
                    <a:pt x="2770" y="237"/>
                  </a:lnTo>
                  <a:lnTo>
                    <a:pt x="2783" y="249"/>
                  </a:lnTo>
                  <a:lnTo>
                    <a:pt x="2798" y="261"/>
                  </a:lnTo>
                  <a:lnTo>
                    <a:pt x="2811" y="272"/>
                  </a:lnTo>
                  <a:lnTo>
                    <a:pt x="2814" y="285"/>
                  </a:lnTo>
                  <a:lnTo>
                    <a:pt x="2829" y="291"/>
                  </a:lnTo>
                  <a:lnTo>
                    <a:pt x="2844" y="295"/>
                  </a:lnTo>
                  <a:lnTo>
                    <a:pt x="2858" y="300"/>
                  </a:lnTo>
                  <a:lnTo>
                    <a:pt x="2874" y="304"/>
                  </a:lnTo>
                  <a:lnTo>
                    <a:pt x="2888" y="309"/>
                  </a:lnTo>
                  <a:lnTo>
                    <a:pt x="2902" y="313"/>
                  </a:lnTo>
                  <a:lnTo>
                    <a:pt x="2918" y="318"/>
                  </a:lnTo>
                  <a:lnTo>
                    <a:pt x="2932" y="322"/>
                  </a:lnTo>
                  <a:lnTo>
                    <a:pt x="2946" y="327"/>
                  </a:lnTo>
                  <a:lnTo>
                    <a:pt x="2961" y="332"/>
                  </a:lnTo>
                  <a:lnTo>
                    <a:pt x="2976" y="338"/>
                  </a:lnTo>
                  <a:lnTo>
                    <a:pt x="2990" y="344"/>
                  </a:lnTo>
                  <a:lnTo>
                    <a:pt x="3005" y="349"/>
                  </a:lnTo>
                  <a:lnTo>
                    <a:pt x="3019" y="356"/>
                  </a:lnTo>
                  <a:lnTo>
                    <a:pt x="3032" y="362"/>
                  </a:lnTo>
                  <a:lnTo>
                    <a:pt x="3046" y="370"/>
                  </a:lnTo>
                  <a:lnTo>
                    <a:pt x="3049" y="379"/>
                  </a:lnTo>
                  <a:lnTo>
                    <a:pt x="3049" y="390"/>
                  </a:lnTo>
                  <a:lnTo>
                    <a:pt x="3046" y="399"/>
                  </a:lnTo>
                  <a:lnTo>
                    <a:pt x="3043" y="408"/>
                  </a:lnTo>
                  <a:lnTo>
                    <a:pt x="3233" y="504"/>
                  </a:lnTo>
                  <a:lnTo>
                    <a:pt x="3231" y="517"/>
                  </a:lnTo>
                  <a:lnTo>
                    <a:pt x="3226" y="528"/>
                  </a:lnTo>
                  <a:lnTo>
                    <a:pt x="3218" y="535"/>
                  </a:lnTo>
                  <a:lnTo>
                    <a:pt x="3208" y="542"/>
                  </a:lnTo>
                  <a:lnTo>
                    <a:pt x="3197" y="547"/>
                  </a:lnTo>
                  <a:lnTo>
                    <a:pt x="3187" y="552"/>
                  </a:lnTo>
                  <a:lnTo>
                    <a:pt x="3176" y="558"/>
                  </a:lnTo>
                  <a:lnTo>
                    <a:pt x="3166" y="564"/>
                  </a:lnTo>
                  <a:lnTo>
                    <a:pt x="3171" y="569"/>
                  </a:lnTo>
                  <a:lnTo>
                    <a:pt x="3177" y="575"/>
                  </a:lnTo>
                  <a:lnTo>
                    <a:pt x="3182" y="580"/>
                  </a:lnTo>
                  <a:lnTo>
                    <a:pt x="3185" y="585"/>
                  </a:lnTo>
                  <a:lnTo>
                    <a:pt x="3189" y="590"/>
                  </a:lnTo>
                  <a:lnTo>
                    <a:pt x="3189" y="595"/>
                  </a:lnTo>
                  <a:lnTo>
                    <a:pt x="3187" y="602"/>
                  </a:lnTo>
                  <a:lnTo>
                    <a:pt x="3182" y="608"/>
                  </a:lnTo>
                  <a:lnTo>
                    <a:pt x="3176" y="616"/>
                  </a:lnTo>
                  <a:lnTo>
                    <a:pt x="3170" y="621"/>
                  </a:lnTo>
                  <a:lnTo>
                    <a:pt x="3163" y="627"/>
                  </a:lnTo>
                  <a:lnTo>
                    <a:pt x="3156" y="629"/>
                  </a:lnTo>
                  <a:lnTo>
                    <a:pt x="3147" y="633"/>
                  </a:lnTo>
                  <a:lnTo>
                    <a:pt x="3140" y="636"/>
                  </a:lnTo>
                  <a:lnTo>
                    <a:pt x="3132" y="640"/>
                  </a:lnTo>
                  <a:lnTo>
                    <a:pt x="3125" y="644"/>
                  </a:lnTo>
                  <a:lnTo>
                    <a:pt x="3135" y="654"/>
                  </a:lnTo>
                  <a:lnTo>
                    <a:pt x="3146" y="663"/>
                  </a:lnTo>
                  <a:lnTo>
                    <a:pt x="3158" y="671"/>
                  </a:lnTo>
                  <a:lnTo>
                    <a:pt x="3171" y="677"/>
                  </a:lnTo>
                  <a:lnTo>
                    <a:pt x="3184" y="684"/>
                  </a:lnTo>
                  <a:lnTo>
                    <a:pt x="3197" y="692"/>
                  </a:lnTo>
                  <a:lnTo>
                    <a:pt x="3209" y="698"/>
                  </a:lnTo>
                  <a:lnTo>
                    <a:pt x="3220" y="707"/>
                  </a:lnTo>
                  <a:lnTo>
                    <a:pt x="3218" y="720"/>
                  </a:lnTo>
                  <a:lnTo>
                    <a:pt x="3212" y="732"/>
                  </a:lnTo>
                  <a:lnTo>
                    <a:pt x="3201" y="740"/>
                  </a:lnTo>
                  <a:lnTo>
                    <a:pt x="3189" y="745"/>
                  </a:lnTo>
                  <a:lnTo>
                    <a:pt x="3178" y="745"/>
                  </a:lnTo>
                  <a:lnTo>
                    <a:pt x="3168" y="745"/>
                  </a:lnTo>
                  <a:lnTo>
                    <a:pt x="3157" y="745"/>
                  </a:lnTo>
                  <a:lnTo>
                    <a:pt x="3146" y="745"/>
                  </a:lnTo>
                  <a:lnTo>
                    <a:pt x="3135" y="745"/>
                  </a:lnTo>
                  <a:lnTo>
                    <a:pt x="3125" y="745"/>
                  </a:lnTo>
                  <a:lnTo>
                    <a:pt x="3115" y="745"/>
                  </a:lnTo>
                  <a:lnTo>
                    <a:pt x="3107" y="745"/>
                  </a:lnTo>
                  <a:lnTo>
                    <a:pt x="3119" y="753"/>
                  </a:lnTo>
                  <a:lnTo>
                    <a:pt x="3131" y="762"/>
                  </a:lnTo>
                  <a:lnTo>
                    <a:pt x="3143" y="773"/>
                  </a:lnTo>
                  <a:lnTo>
                    <a:pt x="3154" y="783"/>
                  </a:lnTo>
                  <a:lnTo>
                    <a:pt x="3168" y="792"/>
                  </a:lnTo>
                  <a:lnTo>
                    <a:pt x="3179" y="801"/>
                  </a:lnTo>
                  <a:lnTo>
                    <a:pt x="3194" y="810"/>
                  </a:lnTo>
                  <a:lnTo>
                    <a:pt x="3207" y="817"/>
                  </a:lnTo>
                  <a:lnTo>
                    <a:pt x="3201" y="835"/>
                  </a:lnTo>
                  <a:lnTo>
                    <a:pt x="3190" y="847"/>
                  </a:lnTo>
                  <a:lnTo>
                    <a:pt x="3176" y="855"/>
                  </a:lnTo>
                  <a:lnTo>
                    <a:pt x="3159" y="857"/>
                  </a:lnTo>
                  <a:lnTo>
                    <a:pt x="3143" y="860"/>
                  </a:lnTo>
                  <a:lnTo>
                    <a:pt x="3125" y="860"/>
                  </a:lnTo>
                  <a:lnTo>
                    <a:pt x="3108" y="862"/>
                  </a:lnTo>
                  <a:lnTo>
                    <a:pt x="3094" y="866"/>
                  </a:lnTo>
                  <a:lnTo>
                    <a:pt x="3109" y="877"/>
                  </a:lnTo>
                  <a:lnTo>
                    <a:pt x="3125" y="887"/>
                  </a:lnTo>
                  <a:lnTo>
                    <a:pt x="3139" y="898"/>
                  </a:lnTo>
                  <a:lnTo>
                    <a:pt x="3154" y="908"/>
                  </a:lnTo>
                  <a:lnTo>
                    <a:pt x="3170" y="918"/>
                  </a:lnTo>
                  <a:lnTo>
                    <a:pt x="3185" y="929"/>
                  </a:lnTo>
                  <a:lnTo>
                    <a:pt x="3201" y="939"/>
                  </a:lnTo>
                  <a:lnTo>
                    <a:pt x="3216" y="948"/>
                  </a:lnTo>
                  <a:lnTo>
                    <a:pt x="3232" y="959"/>
                  </a:lnTo>
                  <a:lnTo>
                    <a:pt x="3248" y="968"/>
                  </a:lnTo>
                  <a:lnTo>
                    <a:pt x="3264" y="978"/>
                  </a:lnTo>
                  <a:lnTo>
                    <a:pt x="3279" y="987"/>
                  </a:lnTo>
                  <a:lnTo>
                    <a:pt x="3296" y="997"/>
                  </a:lnTo>
                  <a:lnTo>
                    <a:pt x="3311" y="1006"/>
                  </a:lnTo>
                  <a:lnTo>
                    <a:pt x="3328" y="1015"/>
                  </a:lnTo>
                  <a:lnTo>
                    <a:pt x="3345" y="1023"/>
                  </a:lnTo>
                  <a:lnTo>
                    <a:pt x="3347" y="1033"/>
                  </a:lnTo>
                  <a:lnTo>
                    <a:pt x="3346" y="1042"/>
                  </a:lnTo>
                  <a:lnTo>
                    <a:pt x="3342" y="1050"/>
                  </a:lnTo>
                  <a:lnTo>
                    <a:pt x="3334" y="1058"/>
                  </a:lnTo>
                  <a:lnTo>
                    <a:pt x="3331" y="1103"/>
                  </a:lnTo>
                  <a:lnTo>
                    <a:pt x="3327" y="1148"/>
                  </a:lnTo>
                  <a:lnTo>
                    <a:pt x="3326" y="1193"/>
                  </a:lnTo>
                  <a:lnTo>
                    <a:pt x="3323" y="1237"/>
                  </a:lnTo>
                  <a:lnTo>
                    <a:pt x="3322" y="1283"/>
                  </a:lnTo>
                  <a:lnTo>
                    <a:pt x="3321" y="1329"/>
                  </a:lnTo>
                  <a:lnTo>
                    <a:pt x="3320" y="1373"/>
                  </a:lnTo>
                  <a:lnTo>
                    <a:pt x="3319" y="1418"/>
                  </a:lnTo>
                  <a:lnTo>
                    <a:pt x="3317" y="1463"/>
                  </a:lnTo>
                  <a:lnTo>
                    <a:pt x="3316" y="1508"/>
                  </a:lnTo>
                  <a:lnTo>
                    <a:pt x="3315" y="1553"/>
                  </a:lnTo>
                  <a:lnTo>
                    <a:pt x="3313" y="1598"/>
                  </a:lnTo>
                  <a:lnTo>
                    <a:pt x="3310" y="1642"/>
                  </a:lnTo>
                  <a:lnTo>
                    <a:pt x="3308" y="1688"/>
                  </a:lnTo>
                  <a:lnTo>
                    <a:pt x="3304" y="1732"/>
                  </a:lnTo>
                  <a:lnTo>
                    <a:pt x="3300" y="1777"/>
                  </a:lnTo>
                  <a:lnTo>
                    <a:pt x="3297" y="1834"/>
                  </a:lnTo>
                  <a:lnTo>
                    <a:pt x="3294" y="1891"/>
                  </a:lnTo>
                  <a:lnTo>
                    <a:pt x="3291" y="1949"/>
                  </a:lnTo>
                  <a:lnTo>
                    <a:pt x="3289" y="2005"/>
                  </a:lnTo>
                  <a:lnTo>
                    <a:pt x="3288" y="2062"/>
                  </a:lnTo>
                  <a:lnTo>
                    <a:pt x="3285" y="2118"/>
                  </a:lnTo>
                  <a:lnTo>
                    <a:pt x="3284" y="2175"/>
                  </a:lnTo>
                  <a:lnTo>
                    <a:pt x="3283" y="2231"/>
                  </a:lnTo>
                  <a:lnTo>
                    <a:pt x="3282" y="2287"/>
                  </a:lnTo>
                  <a:lnTo>
                    <a:pt x="3281" y="2343"/>
                  </a:lnTo>
                  <a:lnTo>
                    <a:pt x="3279" y="2400"/>
                  </a:lnTo>
                  <a:lnTo>
                    <a:pt x="3279" y="2456"/>
                  </a:lnTo>
                  <a:lnTo>
                    <a:pt x="3279" y="2512"/>
                  </a:lnTo>
                  <a:lnTo>
                    <a:pt x="3278" y="2568"/>
                  </a:lnTo>
                  <a:lnTo>
                    <a:pt x="3278" y="2624"/>
                  </a:lnTo>
                  <a:lnTo>
                    <a:pt x="3278" y="2680"/>
                  </a:lnTo>
                  <a:lnTo>
                    <a:pt x="3278" y="2736"/>
                  </a:lnTo>
                  <a:lnTo>
                    <a:pt x="3278" y="2792"/>
                  </a:lnTo>
                  <a:lnTo>
                    <a:pt x="3279" y="2850"/>
                  </a:lnTo>
                  <a:lnTo>
                    <a:pt x="3279" y="2906"/>
                  </a:lnTo>
                  <a:lnTo>
                    <a:pt x="3279" y="2962"/>
                  </a:lnTo>
                  <a:lnTo>
                    <a:pt x="3281" y="3018"/>
                  </a:lnTo>
                  <a:lnTo>
                    <a:pt x="3282" y="3075"/>
                  </a:lnTo>
                  <a:lnTo>
                    <a:pt x="3282" y="3131"/>
                  </a:lnTo>
                  <a:lnTo>
                    <a:pt x="3283" y="3188"/>
                  </a:lnTo>
                  <a:lnTo>
                    <a:pt x="3284" y="3244"/>
                  </a:lnTo>
                  <a:lnTo>
                    <a:pt x="3285" y="3302"/>
                  </a:lnTo>
                  <a:lnTo>
                    <a:pt x="3285" y="3359"/>
                  </a:lnTo>
                  <a:lnTo>
                    <a:pt x="3287" y="3416"/>
                  </a:lnTo>
                  <a:lnTo>
                    <a:pt x="3288" y="3474"/>
                  </a:lnTo>
                  <a:lnTo>
                    <a:pt x="3289" y="3532"/>
                  </a:lnTo>
                  <a:lnTo>
                    <a:pt x="3290" y="3589"/>
                  </a:lnTo>
                  <a:lnTo>
                    <a:pt x="3306" y="4134"/>
                  </a:lnTo>
                  <a:lnTo>
                    <a:pt x="3334" y="5148"/>
                  </a:lnTo>
                  <a:lnTo>
                    <a:pt x="3345" y="5253"/>
                  </a:lnTo>
                  <a:lnTo>
                    <a:pt x="3319" y="5277"/>
                  </a:lnTo>
                  <a:lnTo>
                    <a:pt x="3291" y="5301"/>
                  </a:lnTo>
                  <a:lnTo>
                    <a:pt x="3264" y="5324"/>
                  </a:lnTo>
                  <a:lnTo>
                    <a:pt x="3237" y="5348"/>
                  </a:lnTo>
                  <a:lnTo>
                    <a:pt x="3209" y="5370"/>
                  </a:lnTo>
                  <a:lnTo>
                    <a:pt x="3182" y="5393"/>
                  </a:lnTo>
                  <a:lnTo>
                    <a:pt x="3154" y="5415"/>
                  </a:lnTo>
                  <a:lnTo>
                    <a:pt x="3127" y="5437"/>
                  </a:lnTo>
                  <a:lnTo>
                    <a:pt x="3100" y="5461"/>
                  </a:lnTo>
                  <a:lnTo>
                    <a:pt x="3072" y="5484"/>
                  </a:lnTo>
                  <a:lnTo>
                    <a:pt x="3046" y="5506"/>
                  </a:lnTo>
                  <a:lnTo>
                    <a:pt x="3019" y="5530"/>
                  </a:lnTo>
                  <a:lnTo>
                    <a:pt x="2993" y="5553"/>
                  </a:lnTo>
                  <a:lnTo>
                    <a:pt x="2967" y="5578"/>
                  </a:lnTo>
                  <a:lnTo>
                    <a:pt x="2942" y="5603"/>
                  </a:lnTo>
                  <a:lnTo>
                    <a:pt x="2917" y="5628"/>
                  </a:lnTo>
                  <a:lnTo>
                    <a:pt x="2892" y="5646"/>
                  </a:lnTo>
                  <a:lnTo>
                    <a:pt x="2868" y="5664"/>
                  </a:lnTo>
                  <a:lnTo>
                    <a:pt x="2843" y="5682"/>
                  </a:lnTo>
                  <a:lnTo>
                    <a:pt x="2818" y="5701"/>
                  </a:lnTo>
                  <a:lnTo>
                    <a:pt x="2794" y="5719"/>
                  </a:lnTo>
                  <a:lnTo>
                    <a:pt x="2769" y="5737"/>
                  </a:lnTo>
                  <a:lnTo>
                    <a:pt x="2744" y="5755"/>
                  </a:lnTo>
                  <a:lnTo>
                    <a:pt x="2719" y="5773"/>
                  </a:lnTo>
                  <a:lnTo>
                    <a:pt x="2694" y="5792"/>
                  </a:lnTo>
                  <a:lnTo>
                    <a:pt x="2669" y="5810"/>
                  </a:lnTo>
                  <a:lnTo>
                    <a:pt x="2644" y="5828"/>
                  </a:lnTo>
                  <a:lnTo>
                    <a:pt x="2619" y="5845"/>
                  </a:lnTo>
                  <a:lnTo>
                    <a:pt x="2593" y="5862"/>
                  </a:lnTo>
                  <a:lnTo>
                    <a:pt x="2568" y="5878"/>
                  </a:lnTo>
                  <a:lnTo>
                    <a:pt x="2542" y="5893"/>
                  </a:lnTo>
                  <a:lnTo>
                    <a:pt x="2516" y="5909"/>
                  </a:lnTo>
                  <a:lnTo>
                    <a:pt x="1621" y="5870"/>
                  </a:lnTo>
                  <a:lnTo>
                    <a:pt x="1592" y="5870"/>
                  </a:lnTo>
                  <a:lnTo>
                    <a:pt x="1563" y="5870"/>
                  </a:lnTo>
                  <a:lnTo>
                    <a:pt x="1533" y="5871"/>
                  </a:lnTo>
                  <a:lnTo>
                    <a:pt x="1505" y="5871"/>
                  </a:lnTo>
                  <a:lnTo>
                    <a:pt x="1475" y="5871"/>
                  </a:lnTo>
                  <a:lnTo>
                    <a:pt x="1447" y="5872"/>
                  </a:lnTo>
                  <a:lnTo>
                    <a:pt x="1418" y="5872"/>
                  </a:lnTo>
                  <a:lnTo>
                    <a:pt x="1390" y="5874"/>
                  </a:lnTo>
                  <a:lnTo>
                    <a:pt x="1361" y="5875"/>
                  </a:lnTo>
                  <a:lnTo>
                    <a:pt x="1332" y="5875"/>
                  </a:lnTo>
                  <a:lnTo>
                    <a:pt x="1304" y="5876"/>
                  </a:lnTo>
                  <a:lnTo>
                    <a:pt x="1275" y="5878"/>
                  </a:lnTo>
                  <a:lnTo>
                    <a:pt x="1247" y="5879"/>
                  </a:lnTo>
                  <a:lnTo>
                    <a:pt x="1219" y="5879"/>
                  </a:lnTo>
                  <a:lnTo>
                    <a:pt x="1191" y="5880"/>
                  </a:lnTo>
                  <a:lnTo>
                    <a:pt x="1162" y="5882"/>
                  </a:lnTo>
                  <a:lnTo>
                    <a:pt x="1134" y="5882"/>
                  </a:lnTo>
                  <a:lnTo>
                    <a:pt x="1107" y="5883"/>
                  </a:lnTo>
                  <a:lnTo>
                    <a:pt x="1078" y="5883"/>
                  </a:lnTo>
                  <a:lnTo>
                    <a:pt x="1051" y="5884"/>
                  </a:lnTo>
                  <a:lnTo>
                    <a:pt x="1022" y="5884"/>
                  </a:lnTo>
                  <a:lnTo>
                    <a:pt x="994" y="5884"/>
                  </a:lnTo>
                  <a:lnTo>
                    <a:pt x="966" y="5884"/>
                  </a:lnTo>
                  <a:lnTo>
                    <a:pt x="938" y="5884"/>
                  </a:lnTo>
                  <a:lnTo>
                    <a:pt x="909" y="5884"/>
                  </a:lnTo>
                  <a:lnTo>
                    <a:pt x="882" y="5884"/>
                  </a:lnTo>
                  <a:lnTo>
                    <a:pt x="853" y="5884"/>
                  </a:lnTo>
                  <a:lnTo>
                    <a:pt x="825" y="5883"/>
                  </a:lnTo>
                  <a:lnTo>
                    <a:pt x="797" y="5882"/>
                  </a:lnTo>
                  <a:lnTo>
                    <a:pt x="769" y="5880"/>
                  </a:lnTo>
                  <a:lnTo>
                    <a:pt x="740" y="5879"/>
                  </a:lnTo>
                  <a:lnTo>
                    <a:pt x="712" y="5878"/>
                  </a:lnTo>
                  <a:lnTo>
                    <a:pt x="700" y="5869"/>
                  </a:lnTo>
                  <a:lnTo>
                    <a:pt x="691" y="5857"/>
                  </a:lnTo>
                  <a:lnTo>
                    <a:pt x="684" y="5845"/>
                  </a:lnTo>
                  <a:lnTo>
                    <a:pt x="680" y="5832"/>
                  </a:lnTo>
                  <a:lnTo>
                    <a:pt x="677" y="5819"/>
                  </a:lnTo>
                  <a:lnTo>
                    <a:pt x="675" y="5805"/>
                  </a:lnTo>
                  <a:lnTo>
                    <a:pt x="675" y="5790"/>
                  </a:lnTo>
                  <a:lnTo>
                    <a:pt x="676" y="5775"/>
                  </a:lnTo>
                  <a:lnTo>
                    <a:pt x="677" y="5758"/>
                  </a:lnTo>
                  <a:lnTo>
                    <a:pt x="678" y="5742"/>
                  </a:lnTo>
                  <a:lnTo>
                    <a:pt x="681" y="5725"/>
                  </a:lnTo>
                  <a:lnTo>
                    <a:pt x="682" y="5710"/>
                  </a:lnTo>
                  <a:lnTo>
                    <a:pt x="683" y="5693"/>
                  </a:lnTo>
                  <a:lnTo>
                    <a:pt x="683" y="5677"/>
                  </a:lnTo>
                  <a:lnTo>
                    <a:pt x="683" y="5660"/>
                  </a:lnTo>
                  <a:lnTo>
                    <a:pt x="681" y="5645"/>
                  </a:lnTo>
                  <a:lnTo>
                    <a:pt x="696" y="5044"/>
                  </a:lnTo>
                  <a:lnTo>
                    <a:pt x="693" y="4329"/>
                  </a:lnTo>
                  <a:lnTo>
                    <a:pt x="694" y="4291"/>
                  </a:lnTo>
                  <a:lnTo>
                    <a:pt x="694" y="4254"/>
                  </a:lnTo>
                  <a:lnTo>
                    <a:pt x="694" y="4217"/>
                  </a:lnTo>
                  <a:lnTo>
                    <a:pt x="694" y="4181"/>
                  </a:lnTo>
                  <a:lnTo>
                    <a:pt x="693" y="4143"/>
                  </a:lnTo>
                  <a:lnTo>
                    <a:pt x="691" y="4106"/>
                  </a:lnTo>
                  <a:lnTo>
                    <a:pt x="690" y="4070"/>
                  </a:lnTo>
                  <a:lnTo>
                    <a:pt x="690" y="4034"/>
                  </a:lnTo>
                  <a:lnTo>
                    <a:pt x="688" y="3997"/>
                  </a:lnTo>
                  <a:lnTo>
                    <a:pt x="687" y="3959"/>
                  </a:lnTo>
                  <a:lnTo>
                    <a:pt x="686" y="3922"/>
                  </a:lnTo>
                  <a:lnTo>
                    <a:pt x="686" y="3884"/>
                  </a:lnTo>
                  <a:lnTo>
                    <a:pt x="684" y="3846"/>
                  </a:lnTo>
                  <a:lnTo>
                    <a:pt x="683" y="3808"/>
                  </a:lnTo>
                  <a:lnTo>
                    <a:pt x="683" y="3769"/>
                  </a:lnTo>
                  <a:lnTo>
                    <a:pt x="683" y="3729"/>
                  </a:lnTo>
                  <a:lnTo>
                    <a:pt x="664" y="2887"/>
                  </a:lnTo>
                  <a:lnTo>
                    <a:pt x="663" y="2860"/>
                  </a:lnTo>
                  <a:lnTo>
                    <a:pt x="662" y="2831"/>
                  </a:lnTo>
                  <a:lnTo>
                    <a:pt x="661" y="2804"/>
                  </a:lnTo>
                  <a:lnTo>
                    <a:pt x="659" y="2777"/>
                  </a:lnTo>
                  <a:lnTo>
                    <a:pt x="658" y="2751"/>
                  </a:lnTo>
                  <a:lnTo>
                    <a:pt x="656" y="2723"/>
                  </a:lnTo>
                  <a:lnTo>
                    <a:pt x="655" y="2696"/>
                  </a:lnTo>
                  <a:lnTo>
                    <a:pt x="652" y="2669"/>
                  </a:lnTo>
                  <a:lnTo>
                    <a:pt x="651" y="2643"/>
                  </a:lnTo>
                  <a:lnTo>
                    <a:pt x="649" y="2615"/>
                  </a:lnTo>
                  <a:lnTo>
                    <a:pt x="647" y="2589"/>
                  </a:lnTo>
                  <a:lnTo>
                    <a:pt x="645" y="2562"/>
                  </a:lnTo>
                  <a:lnTo>
                    <a:pt x="643" y="2536"/>
                  </a:lnTo>
                  <a:lnTo>
                    <a:pt x="641" y="2509"/>
                  </a:lnTo>
                  <a:lnTo>
                    <a:pt x="639" y="2482"/>
                  </a:lnTo>
                  <a:lnTo>
                    <a:pt x="638" y="2455"/>
                  </a:lnTo>
                  <a:lnTo>
                    <a:pt x="636" y="2428"/>
                  </a:lnTo>
                  <a:lnTo>
                    <a:pt x="634" y="2402"/>
                  </a:lnTo>
                  <a:lnTo>
                    <a:pt x="632" y="2374"/>
                  </a:lnTo>
                  <a:lnTo>
                    <a:pt x="631" y="2348"/>
                  </a:lnTo>
                  <a:lnTo>
                    <a:pt x="628" y="2321"/>
                  </a:lnTo>
                  <a:lnTo>
                    <a:pt x="627" y="2294"/>
                  </a:lnTo>
                  <a:lnTo>
                    <a:pt x="626" y="2266"/>
                  </a:lnTo>
                  <a:lnTo>
                    <a:pt x="625" y="2239"/>
                  </a:lnTo>
                  <a:lnTo>
                    <a:pt x="624" y="2212"/>
                  </a:lnTo>
                  <a:lnTo>
                    <a:pt x="622" y="2184"/>
                  </a:lnTo>
                  <a:lnTo>
                    <a:pt x="621" y="2157"/>
                  </a:lnTo>
                  <a:lnTo>
                    <a:pt x="620" y="2128"/>
                  </a:lnTo>
                  <a:lnTo>
                    <a:pt x="620" y="2101"/>
                  </a:lnTo>
                  <a:lnTo>
                    <a:pt x="619" y="2072"/>
                  </a:lnTo>
                  <a:lnTo>
                    <a:pt x="619" y="2044"/>
                  </a:lnTo>
                  <a:lnTo>
                    <a:pt x="619" y="2015"/>
                  </a:lnTo>
                  <a:lnTo>
                    <a:pt x="592" y="2012"/>
                  </a:lnTo>
                  <a:lnTo>
                    <a:pt x="564" y="2011"/>
                  </a:lnTo>
                  <a:lnTo>
                    <a:pt x="537" y="2010"/>
                  </a:lnTo>
                  <a:lnTo>
                    <a:pt x="509" y="2008"/>
                  </a:lnTo>
                  <a:lnTo>
                    <a:pt x="483" y="2008"/>
                  </a:lnTo>
                  <a:lnTo>
                    <a:pt x="457" y="2008"/>
                  </a:lnTo>
                  <a:lnTo>
                    <a:pt x="431" y="2010"/>
                  </a:lnTo>
                  <a:lnTo>
                    <a:pt x="405" y="2011"/>
                  </a:lnTo>
                  <a:lnTo>
                    <a:pt x="379" y="2012"/>
                  </a:lnTo>
                  <a:lnTo>
                    <a:pt x="352" y="2015"/>
                  </a:lnTo>
                  <a:lnTo>
                    <a:pt x="326" y="2016"/>
                  </a:lnTo>
                  <a:lnTo>
                    <a:pt x="300" y="2019"/>
                  </a:lnTo>
                  <a:lnTo>
                    <a:pt x="274" y="2021"/>
                  </a:lnTo>
                  <a:lnTo>
                    <a:pt x="247" y="2024"/>
                  </a:lnTo>
                  <a:lnTo>
                    <a:pt x="219" y="2027"/>
                  </a:lnTo>
                  <a:lnTo>
                    <a:pt x="191" y="2029"/>
                  </a:lnTo>
                  <a:lnTo>
                    <a:pt x="8" y="2038"/>
                  </a:lnTo>
                  <a:lnTo>
                    <a:pt x="0" y="2042"/>
                  </a:lnTo>
                  <a:lnTo>
                    <a:pt x="5" y="2007"/>
                  </a:lnTo>
                  <a:lnTo>
                    <a:pt x="9" y="1971"/>
                  </a:lnTo>
                  <a:lnTo>
                    <a:pt x="11" y="1934"/>
                  </a:lnTo>
                  <a:lnTo>
                    <a:pt x="12" y="1898"/>
                  </a:lnTo>
                  <a:lnTo>
                    <a:pt x="14" y="1861"/>
                  </a:lnTo>
                  <a:lnTo>
                    <a:pt x="14" y="1825"/>
                  </a:lnTo>
                  <a:lnTo>
                    <a:pt x="14" y="1787"/>
                  </a:lnTo>
                  <a:lnTo>
                    <a:pt x="12" y="1751"/>
                  </a:lnTo>
                  <a:lnTo>
                    <a:pt x="12" y="1713"/>
                  </a:lnTo>
                  <a:lnTo>
                    <a:pt x="11" y="1676"/>
                  </a:lnTo>
                  <a:lnTo>
                    <a:pt x="10" y="1640"/>
                  </a:lnTo>
                  <a:lnTo>
                    <a:pt x="9" y="1602"/>
                  </a:lnTo>
                  <a:lnTo>
                    <a:pt x="9" y="1567"/>
                  </a:lnTo>
                  <a:lnTo>
                    <a:pt x="9" y="1530"/>
                  </a:lnTo>
                  <a:lnTo>
                    <a:pt x="9" y="1495"/>
                  </a:lnTo>
                  <a:lnTo>
                    <a:pt x="10" y="1460"/>
                  </a:lnTo>
                  <a:lnTo>
                    <a:pt x="15" y="735"/>
                  </a:lnTo>
                  <a:lnTo>
                    <a:pt x="23" y="724"/>
                  </a:lnTo>
                  <a:lnTo>
                    <a:pt x="58" y="723"/>
                  </a:lnTo>
                  <a:lnTo>
                    <a:pt x="92" y="722"/>
                  </a:lnTo>
                  <a:lnTo>
                    <a:pt x="128" y="722"/>
                  </a:lnTo>
                  <a:lnTo>
                    <a:pt x="162" y="723"/>
                  </a:lnTo>
                  <a:lnTo>
                    <a:pt x="198" y="723"/>
                  </a:lnTo>
                  <a:lnTo>
                    <a:pt x="234" y="724"/>
                  </a:lnTo>
                  <a:lnTo>
                    <a:pt x="268" y="726"/>
                  </a:lnTo>
                  <a:lnTo>
                    <a:pt x="304" y="727"/>
                  </a:lnTo>
                  <a:lnTo>
                    <a:pt x="339" y="728"/>
                  </a:lnTo>
                  <a:lnTo>
                    <a:pt x="374" y="728"/>
                  </a:lnTo>
                  <a:lnTo>
                    <a:pt x="410" y="727"/>
                  </a:lnTo>
                  <a:lnTo>
                    <a:pt x="444" y="726"/>
                  </a:lnTo>
                  <a:lnTo>
                    <a:pt x="479" y="723"/>
                  </a:lnTo>
                  <a:lnTo>
                    <a:pt x="513" y="719"/>
                  </a:lnTo>
                  <a:lnTo>
                    <a:pt x="548" y="714"/>
                  </a:lnTo>
                  <a:lnTo>
                    <a:pt x="581" y="707"/>
                  </a:lnTo>
                  <a:lnTo>
                    <a:pt x="578" y="683"/>
                  </a:lnTo>
                  <a:lnTo>
                    <a:pt x="575" y="658"/>
                  </a:lnTo>
                  <a:lnTo>
                    <a:pt x="570" y="634"/>
                  </a:lnTo>
                  <a:lnTo>
                    <a:pt x="567" y="610"/>
                  </a:lnTo>
                  <a:lnTo>
                    <a:pt x="563" y="585"/>
                  </a:lnTo>
                  <a:lnTo>
                    <a:pt x="562" y="560"/>
                  </a:lnTo>
                  <a:lnTo>
                    <a:pt x="562" y="537"/>
                  </a:lnTo>
                  <a:lnTo>
                    <a:pt x="565" y="512"/>
                  </a:lnTo>
                  <a:lnTo>
                    <a:pt x="588" y="491"/>
                  </a:lnTo>
                  <a:lnTo>
                    <a:pt x="613" y="496"/>
                  </a:lnTo>
                  <a:lnTo>
                    <a:pt x="638" y="503"/>
                  </a:lnTo>
                  <a:lnTo>
                    <a:pt x="663" y="508"/>
                  </a:lnTo>
                  <a:lnTo>
                    <a:pt x="687" y="515"/>
                  </a:lnTo>
                  <a:lnTo>
                    <a:pt x="710" y="521"/>
                  </a:lnTo>
                  <a:lnTo>
                    <a:pt x="734" y="526"/>
                  </a:lnTo>
                  <a:lnTo>
                    <a:pt x="758" y="533"/>
                  </a:lnTo>
                  <a:lnTo>
                    <a:pt x="782" y="538"/>
                  </a:lnTo>
                  <a:lnTo>
                    <a:pt x="806" y="543"/>
                  </a:lnTo>
                  <a:lnTo>
                    <a:pt x="829" y="547"/>
                  </a:lnTo>
                  <a:lnTo>
                    <a:pt x="854" y="551"/>
                  </a:lnTo>
                  <a:lnTo>
                    <a:pt x="879" y="555"/>
                  </a:lnTo>
                  <a:lnTo>
                    <a:pt x="904" y="556"/>
                  </a:lnTo>
                  <a:lnTo>
                    <a:pt x="930" y="558"/>
                  </a:lnTo>
                  <a:lnTo>
                    <a:pt x="957" y="558"/>
                  </a:lnTo>
                  <a:lnTo>
                    <a:pt x="984" y="556"/>
                  </a:lnTo>
                  <a:lnTo>
                    <a:pt x="985" y="543"/>
                  </a:lnTo>
                  <a:lnTo>
                    <a:pt x="983" y="529"/>
                  </a:lnTo>
                  <a:lnTo>
                    <a:pt x="980" y="513"/>
                  </a:lnTo>
                  <a:lnTo>
                    <a:pt x="978" y="496"/>
                  </a:lnTo>
                  <a:lnTo>
                    <a:pt x="978" y="482"/>
                  </a:lnTo>
                  <a:lnTo>
                    <a:pt x="980" y="468"/>
                  </a:lnTo>
                  <a:lnTo>
                    <a:pt x="988" y="457"/>
                  </a:lnTo>
                  <a:lnTo>
                    <a:pt x="1001" y="450"/>
                  </a:lnTo>
                  <a:lnTo>
                    <a:pt x="1064" y="457"/>
                  </a:lnTo>
                  <a:lnTo>
                    <a:pt x="1066" y="448"/>
                  </a:lnTo>
                  <a:lnTo>
                    <a:pt x="1070" y="438"/>
                  </a:lnTo>
                  <a:lnTo>
                    <a:pt x="1072" y="429"/>
                  </a:lnTo>
                  <a:lnTo>
                    <a:pt x="1076" y="418"/>
                  </a:lnTo>
                  <a:lnTo>
                    <a:pt x="1079" y="409"/>
                  </a:lnTo>
                  <a:lnTo>
                    <a:pt x="1084" y="401"/>
                  </a:lnTo>
                  <a:lnTo>
                    <a:pt x="1090" y="395"/>
                  </a:lnTo>
                  <a:lnTo>
                    <a:pt x="1098" y="390"/>
                  </a:lnTo>
                  <a:lnTo>
                    <a:pt x="1104" y="391"/>
                  </a:lnTo>
                  <a:lnTo>
                    <a:pt x="1109" y="392"/>
                  </a:lnTo>
                  <a:lnTo>
                    <a:pt x="1115" y="392"/>
                  </a:lnTo>
                  <a:lnTo>
                    <a:pt x="1121" y="394"/>
                  </a:lnTo>
                  <a:lnTo>
                    <a:pt x="1127" y="394"/>
                  </a:lnTo>
                  <a:lnTo>
                    <a:pt x="1133" y="394"/>
                  </a:lnTo>
                  <a:lnTo>
                    <a:pt x="1137" y="392"/>
                  </a:lnTo>
                  <a:lnTo>
                    <a:pt x="1143" y="390"/>
                  </a:lnTo>
                  <a:lnTo>
                    <a:pt x="1061" y="296"/>
                  </a:lnTo>
                  <a:lnTo>
                    <a:pt x="1060" y="285"/>
                  </a:lnTo>
                  <a:lnTo>
                    <a:pt x="1063" y="274"/>
                  </a:lnTo>
                  <a:lnTo>
                    <a:pt x="1067" y="265"/>
                  </a:lnTo>
                  <a:lnTo>
                    <a:pt x="1077" y="258"/>
                  </a:lnTo>
                  <a:lnTo>
                    <a:pt x="1140" y="272"/>
                  </a:lnTo>
                  <a:lnTo>
                    <a:pt x="1135" y="265"/>
                  </a:lnTo>
                  <a:lnTo>
                    <a:pt x="1128" y="257"/>
                  </a:lnTo>
                  <a:lnTo>
                    <a:pt x="1118" y="250"/>
                  </a:lnTo>
                  <a:lnTo>
                    <a:pt x="1109" y="242"/>
                  </a:lnTo>
                  <a:lnTo>
                    <a:pt x="1101" y="233"/>
                  </a:lnTo>
                  <a:lnTo>
                    <a:pt x="1096" y="224"/>
                  </a:lnTo>
                  <a:lnTo>
                    <a:pt x="1096" y="213"/>
                  </a:lnTo>
                  <a:lnTo>
                    <a:pt x="1102" y="199"/>
                  </a:lnTo>
                  <a:lnTo>
                    <a:pt x="1108" y="196"/>
                  </a:lnTo>
                  <a:lnTo>
                    <a:pt x="1115" y="193"/>
                  </a:lnTo>
                  <a:lnTo>
                    <a:pt x="1123" y="193"/>
                  </a:lnTo>
                  <a:lnTo>
                    <a:pt x="1133" y="194"/>
                  </a:lnTo>
                  <a:lnTo>
                    <a:pt x="1142" y="196"/>
                  </a:lnTo>
                  <a:lnTo>
                    <a:pt x="1152" y="197"/>
                  </a:lnTo>
                  <a:lnTo>
                    <a:pt x="1160" y="198"/>
                  </a:lnTo>
                  <a:lnTo>
                    <a:pt x="1168" y="197"/>
                  </a:lnTo>
                  <a:lnTo>
                    <a:pt x="1161" y="190"/>
                  </a:lnTo>
                  <a:lnTo>
                    <a:pt x="1153" y="186"/>
                  </a:lnTo>
                  <a:lnTo>
                    <a:pt x="1145" y="183"/>
                  </a:lnTo>
                  <a:lnTo>
                    <a:pt x="1136" y="179"/>
                  </a:lnTo>
                  <a:lnTo>
                    <a:pt x="1128" y="175"/>
                  </a:lnTo>
                  <a:lnTo>
                    <a:pt x="1121" y="170"/>
                  </a:lnTo>
                  <a:lnTo>
                    <a:pt x="1115" y="163"/>
                  </a:lnTo>
                  <a:lnTo>
                    <a:pt x="1111" y="154"/>
                  </a:lnTo>
                  <a:lnTo>
                    <a:pt x="1117" y="138"/>
                  </a:lnTo>
                  <a:lnTo>
                    <a:pt x="1127" y="129"/>
                  </a:lnTo>
                  <a:lnTo>
                    <a:pt x="1139" y="125"/>
                  </a:lnTo>
                  <a:lnTo>
                    <a:pt x="1152" y="125"/>
                  </a:lnTo>
                  <a:lnTo>
                    <a:pt x="1165" y="128"/>
                  </a:lnTo>
                  <a:lnTo>
                    <a:pt x="1179" y="129"/>
                  </a:lnTo>
                  <a:lnTo>
                    <a:pt x="1193" y="129"/>
                  </a:lnTo>
                  <a:lnTo>
                    <a:pt x="1206" y="127"/>
                  </a:lnTo>
                  <a:lnTo>
                    <a:pt x="1202" y="120"/>
                  </a:lnTo>
                  <a:lnTo>
                    <a:pt x="1196" y="115"/>
                  </a:lnTo>
                  <a:lnTo>
                    <a:pt x="1190" y="107"/>
                  </a:lnTo>
                  <a:lnTo>
                    <a:pt x="1183" y="101"/>
                  </a:lnTo>
                  <a:lnTo>
                    <a:pt x="1177" y="93"/>
                  </a:lnTo>
                  <a:lnTo>
                    <a:pt x="1171" y="84"/>
                  </a:lnTo>
                  <a:lnTo>
                    <a:pt x="1166" y="74"/>
                  </a:lnTo>
                  <a:lnTo>
                    <a:pt x="1161" y="64"/>
                  </a:lnTo>
                  <a:lnTo>
                    <a:pt x="1168" y="35"/>
                  </a:lnTo>
                  <a:lnTo>
                    <a:pt x="1187" y="37"/>
                  </a:lnTo>
                  <a:lnTo>
                    <a:pt x="1206" y="38"/>
                  </a:lnTo>
                  <a:lnTo>
                    <a:pt x="1227" y="39"/>
                  </a:lnTo>
                  <a:lnTo>
                    <a:pt x="1246" y="41"/>
                  </a:lnTo>
                  <a:lnTo>
                    <a:pt x="1265" y="42"/>
                  </a:lnTo>
                  <a:lnTo>
                    <a:pt x="1285" y="43"/>
                  </a:lnTo>
                  <a:lnTo>
                    <a:pt x="1304" y="45"/>
                  </a:lnTo>
                  <a:lnTo>
                    <a:pt x="1323" y="46"/>
                  </a:lnTo>
                  <a:lnTo>
                    <a:pt x="1343" y="48"/>
                  </a:lnTo>
                  <a:lnTo>
                    <a:pt x="1362" y="50"/>
                  </a:lnTo>
                  <a:lnTo>
                    <a:pt x="1381" y="51"/>
                  </a:lnTo>
                  <a:lnTo>
                    <a:pt x="1400" y="52"/>
                  </a:lnTo>
                  <a:lnTo>
                    <a:pt x="1419" y="54"/>
                  </a:lnTo>
                  <a:lnTo>
                    <a:pt x="1438" y="55"/>
                  </a:lnTo>
                  <a:lnTo>
                    <a:pt x="1457" y="56"/>
                  </a:lnTo>
                  <a:lnTo>
                    <a:pt x="1476" y="58"/>
                  </a:lnTo>
                  <a:lnTo>
                    <a:pt x="1480" y="51"/>
                  </a:lnTo>
                  <a:lnTo>
                    <a:pt x="1484" y="42"/>
                  </a:lnTo>
                  <a:lnTo>
                    <a:pt x="1487" y="33"/>
                  </a:lnTo>
                  <a:lnTo>
                    <a:pt x="1493" y="24"/>
                  </a:lnTo>
                  <a:lnTo>
                    <a:pt x="1499" y="17"/>
                  </a:lnTo>
                  <a:lnTo>
                    <a:pt x="1506" y="13"/>
                  </a:lnTo>
                  <a:lnTo>
                    <a:pt x="1514" y="13"/>
                  </a:lnTo>
                  <a:lnTo>
                    <a:pt x="1524" y="18"/>
                  </a:lnTo>
                  <a:lnTo>
                    <a:pt x="1553" y="31"/>
                  </a:lnTo>
                  <a:lnTo>
                    <a:pt x="1582" y="42"/>
                  </a:lnTo>
                  <a:lnTo>
                    <a:pt x="1612" y="51"/>
                  </a:lnTo>
                  <a:lnTo>
                    <a:pt x="1643" y="58"/>
                  </a:lnTo>
                  <a:lnTo>
                    <a:pt x="1675" y="63"/>
                  </a:lnTo>
                  <a:lnTo>
                    <a:pt x="1707" y="65"/>
                  </a:lnTo>
                  <a:lnTo>
                    <a:pt x="1739" y="68"/>
                  </a:lnTo>
                  <a:lnTo>
                    <a:pt x="1771" y="68"/>
                  </a:lnTo>
                  <a:lnTo>
                    <a:pt x="1805" y="68"/>
                  </a:lnTo>
                  <a:lnTo>
                    <a:pt x="1838" y="68"/>
                  </a:lnTo>
                  <a:lnTo>
                    <a:pt x="1871" y="67"/>
                  </a:lnTo>
                  <a:lnTo>
                    <a:pt x="1903" y="65"/>
                  </a:lnTo>
                  <a:lnTo>
                    <a:pt x="1937" y="63"/>
                  </a:lnTo>
                  <a:lnTo>
                    <a:pt x="1969" y="61"/>
                  </a:lnTo>
                  <a:lnTo>
                    <a:pt x="2001" y="60"/>
                  </a:lnTo>
                  <a:lnTo>
                    <a:pt x="2033" y="60"/>
                  </a:lnTo>
                  <a:lnTo>
                    <a:pt x="2062" y="56"/>
                  </a:lnTo>
                  <a:lnTo>
                    <a:pt x="2091" y="52"/>
                  </a:lnTo>
                  <a:lnTo>
                    <a:pt x="2121" y="48"/>
                  </a:lnTo>
                  <a:lnTo>
                    <a:pt x="2151" y="46"/>
                  </a:lnTo>
                  <a:lnTo>
                    <a:pt x="2180" y="43"/>
                  </a:lnTo>
                  <a:lnTo>
                    <a:pt x="2210" y="42"/>
                  </a:lnTo>
                  <a:lnTo>
                    <a:pt x="2240" y="39"/>
                  </a:lnTo>
                  <a:lnTo>
                    <a:pt x="2270" y="37"/>
                  </a:lnTo>
                  <a:lnTo>
                    <a:pt x="2299" y="34"/>
                  </a:lnTo>
                  <a:lnTo>
                    <a:pt x="2328" y="31"/>
                  </a:lnTo>
                  <a:lnTo>
                    <a:pt x="2358" y="28"/>
                  </a:lnTo>
                  <a:lnTo>
                    <a:pt x="2387" y="24"/>
                  </a:lnTo>
                  <a:lnTo>
                    <a:pt x="2416" y="20"/>
                  </a:lnTo>
                  <a:lnTo>
                    <a:pt x="2444" y="15"/>
                  </a:lnTo>
                  <a:lnTo>
                    <a:pt x="2473" y="8"/>
                  </a:lnTo>
                  <a:lnTo>
                    <a:pt x="2500" y="2"/>
                  </a:lnTo>
                  <a:lnTo>
                    <a:pt x="2517" y="0"/>
                  </a:lnTo>
                  <a:lnTo>
                    <a:pt x="2532" y="2"/>
                  </a:lnTo>
                  <a:lnTo>
                    <a:pt x="2546" y="7"/>
                  </a:lnTo>
                  <a:lnTo>
                    <a:pt x="2559" y="15"/>
                  </a:lnTo>
                  <a:lnTo>
                    <a:pt x="2569" y="25"/>
                  </a:lnTo>
                  <a:lnTo>
                    <a:pt x="2580" y="38"/>
                  </a:lnTo>
                  <a:lnTo>
                    <a:pt x="2590" y="51"/>
                  </a:lnTo>
                  <a:lnTo>
                    <a:pt x="2599" y="64"/>
                  </a:lnTo>
                  <a:close/>
                </a:path>
              </a:pathLst>
            </a:custGeom>
            <a:solidFill>
              <a:srgbClr val="000000"/>
            </a:solidFill>
            <a:ln w="9525">
              <a:noFill/>
              <a:round/>
              <a:headEnd/>
              <a:tailEnd/>
            </a:ln>
          </p:spPr>
          <p:txBody>
            <a:bodyPr wrap="none" anchor="ctr"/>
            <a:lstStyle/>
            <a:p>
              <a:endParaRPr lang="en-GB"/>
            </a:p>
          </p:txBody>
        </p:sp>
        <p:sp>
          <p:nvSpPr>
            <p:cNvPr id="5129" name="Freeform 9"/>
            <p:cNvSpPr>
              <a:spLocks noChangeArrowheads="1"/>
            </p:cNvSpPr>
            <p:nvPr/>
          </p:nvSpPr>
          <p:spPr bwMode="auto">
            <a:xfrm>
              <a:off x="4942" y="2477"/>
              <a:ext cx="276" cy="47"/>
            </a:xfrm>
            <a:custGeom>
              <a:avLst/>
              <a:gdLst>
                <a:gd name="T0" fmla="*/ 0 w 827"/>
                <a:gd name="T1" fmla="*/ 0 h 188"/>
                <a:gd name="T2" fmla="*/ 0 w 827"/>
                <a:gd name="T3" fmla="*/ 0 h 188"/>
                <a:gd name="T4" fmla="*/ 0 w 827"/>
                <a:gd name="T5" fmla="*/ 0 h 188"/>
                <a:gd name="T6" fmla="*/ 0 w 827"/>
                <a:gd name="T7" fmla="*/ 0 h 188"/>
                <a:gd name="T8" fmla="*/ 0 w 827"/>
                <a:gd name="T9" fmla="*/ 0 h 188"/>
                <a:gd name="T10" fmla="*/ 0 w 827"/>
                <a:gd name="T11" fmla="*/ 0 h 188"/>
                <a:gd name="T12" fmla="*/ 0 w 827"/>
                <a:gd name="T13" fmla="*/ 0 h 188"/>
                <a:gd name="T14" fmla="*/ 0 w 827"/>
                <a:gd name="T15" fmla="*/ 0 h 188"/>
                <a:gd name="T16" fmla="*/ 0 w 827"/>
                <a:gd name="T17" fmla="*/ 0 h 188"/>
                <a:gd name="T18" fmla="*/ 0 w 827"/>
                <a:gd name="T19" fmla="*/ 0 h 188"/>
                <a:gd name="T20" fmla="*/ 0 w 827"/>
                <a:gd name="T21" fmla="*/ 0 h 188"/>
                <a:gd name="T22" fmla="*/ 0 w 827"/>
                <a:gd name="T23" fmla="*/ 0 h 188"/>
                <a:gd name="T24" fmla="*/ 0 w 827"/>
                <a:gd name="T25" fmla="*/ 0 h 188"/>
                <a:gd name="T26" fmla="*/ 0 w 827"/>
                <a:gd name="T27" fmla="*/ 0 h 188"/>
                <a:gd name="T28" fmla="*/ 0 w 827"/>
                <a:gd name="T29" fmla="*/ 0 h 188"/>
                <a:gd name="T30" fmla="*/ 0 w 827"/>
                <a:gd name="T31" fmla="*/ 0 h 188"/>
                <a:gd name="T32" fmla="*/ 0 w 827"/>
                <a:gd name="T33" fmla="*/ 0 h 188"/>
                <a:gd name="T34" fmla="*/ 0 w 827"/>
                <a:gd name="T35" fmla="*/ 0 h 188"/>
                <a:gd name="T36" fmla="*/ 0 w 827"/>
                <a:gd name="T37" fmla="*/ 0 h 188"/>
                <a:gd name="T38" fmla="*/ 0 w 827"/>
                <a:gd name="T39" fmla="*/ 0 h 188"/>
                <a:gd name="T40" fmla="*/ 0 w 827"/>
                <a:gd name="T41" fmla="*/ 0 h 188"/>
                <a:gd name="T42" fmla="*/ 0 w 827"/>
                <a:gd name="T43" fmla="*/ 0 h 188"/>
                <a:gd name="T44" fmla="*/ 0 w 827"/>
                <a:gd name="T45" fmla="*/ 0 h 188"/>
                <a:gd name="T46" fmla="*/ 0 w 827"/>
                <a:gd name="T47" fmla="*/ 0 h 188"/>
                <a:gd name="T48" fmla="*/ 0 w 827"/>
                <a:gd name="T49" fmla="*/ 0 h 188"/>
                <a:gd name="T50" fmla="*/ 0 w 827"/>
                <a:gd name="T51" fmla="*/ 0 h 188"/>
                <a:gd name="T52" fmla="*/ 0 w 827"/>
                <a:gd name="T53" fmla="*/ 0 h 188"/>
                <a:gd name="T54" fmla="*/ 0 w 827"/>
                <a:gd name="T55" fmla="*/ 0 h 188"/>
                <a:gd name="T56" fmla="*/ 0 w 827"/>
                <a:gd name="T57" fmla="*/ 0 h 188"/>
                <a:gd name="T58" fmla="*/ 0 w 827"/>
                <a:gd name="T59" fmla="*/ 0 h 188"/>
                <a:gd name="T60" fmla="*/ 0 w 827"/>
                <a:gd name="T61" fmla="*/ 0 h 188"/>
                <a:gd name="T62" fmla="*/ 0 w 827"/>
                <a:gd name="T63" fmla="*/ 0 h 188"/>
                <a:gd name="T64" fmla="*/ 0 w 827"/>
                <a:gd name="T65" fmla="*/ 0 h 188"/>
                <a:gd name="T66" fmla="*/ 0 w 827"/>
                <a:gd name="T67" fmla="*/ 0 h 188"/>
                <a:gd name="T68" fmla="*/ 0 w 827"/>
                <a:gd name="T69" fmla="*/ 0 h 188"/>
                <a:gd name="T70" fmla="*/ 0 w 827"/>
                <a:gd name="T71" fmla="*/ 0 h 188"/>
                <a:gd name="T72" fmla="*/ 0 w 827"/>
                <a:gd name="T73" fmla="*/ 0 h 1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7"/>
                <a:gd name="T112" fmla="*/ 0 h 188"/>
                <a:gd name="T113" fmla="*/ 827 w 827"/>
                <a:gd name="T114" fmla="*/ 188 h 1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7" h="188">
                  <a:moveTo>
                    <a:pt x="729" y="86"/>
                  </a:moveTo>
                  <a:lnTo>
                    <a:pt x="827" y="188"/>
                  </a:lnTo>
                  <a:lnTo>
                    <a:pt x="812" y="181"/>
                  </a:lnTo>
                  <a:lnTo>
                    <a:pt x="799" y="175"/>
                  </a:lnTo>
                  <a:lnTo>
                    <a:pt x="786" y="167"/>
                  </a:lnTo>
                  <a:lnTo>
                    <a:pt x="773" y="159"/>
                  </a:lnTo>
                  <a:lnTo>
                    <a:pt x="761" y="151"/>
                  </a:lnTo>
                  <a:lnTo>
                    <a:pt x="749" y="142"/>
                  </a:lnTo>
                  <a:lnTo>
                    <a:pt x="737" y="133"/>
                  </a:lnTo>
                  <a:lnTo>
                    <a:pt x="726" y="124"/>
                  </a:lnTo>
                  <a:lnTo>
                    <a:pt x="709" y="124"/>
                  </a:lnTo>
                  <a:lnTo>
                    <a:pt x="693" y="109"/>
                  </a:lnTo>
                  <a:lnTo>
                    <a:pt x="679" y="94"/>
                  </a:lnTo>
                  <a:lnTo>
                    <a:pt x="665" y="77"/>
                  </a:lnTo>
                  <a:lnTo>
                    <a:pt x="652" y="61"/>
                  </a:lnTo>
                  <a:lnTo>
                    <a:pt x="636" y="48"/>
                  </a:lnTo>
                  <a:lnTo>
                    <a:pt x="620" y="38"/>
                  </a:lnTo>
                  <a:lnTo>
                    <a:pt x="601" y="33"/>
                  </a:lnTo>
                  <a:lnTo>
                    <a:pt x="579" y="34"/>
                  </a:lnTo>
                  <a:lnTo>
                    <a:pt x="563" y="36"/>
                  </a:lnTo>
                  <a:lnTo>
                    <a:pt x="547" y="39"/>
                  </a:lnTo>
                  <a:lnTo>
                    <a:pt x="530" y="42"/>
                  </a:lnTo>
                  <a:lnTo>
                    <a:pt x="515" y="44"/>
                  </a:lnTo>
                  <a:lnTo>
                    <a:pt x="498" y="47"/>
                  </a:lnTo>
                  <a:lnTo>
                    <a:pt x="483" y="51"/>
                  </a:lnTo>
                  <a:lnTo>
                    <a:pt x="467" y="53"/>
                  </a:lnTo>
                  <a:lnTo>
                    <a:pt x="451" y="57"/>
                  </a:lnTo>
                  <a:lnTo>
                    <a:pt x="435" y="60"/>
                  </a:lnTo>
                  <a:lnTo>
                    <a:pt x="420" y="64"/>
                  </a:lnTo>
                  <a:lnTo>
                    <a:pt x="403" y="66"/>
                  </a:lnTo>
                  <a:lnTo>
                    <a:pt x="388" y="69"/>
                  </a:lnTo>
                  <a:lnTo>
                    <a:pt x="371" y="72"/>
                  </a:lnTo>
                  <a:lnTo>
                    <a:pt x="356" y="74"/>
                  </a:lnTo>
                  <a:lnTo>
                    <a:pt x="339" y="77"/>
                  </a:lnTo>
                  <a:lnTo>
                    <a:pt x="322" y="78"/>
                  </a:lnTo>
                  <a:lnTo>
                    <a:pt x="301" y="77"/>
                  </a:lnTo>
                  <a:lnTo>
                    <a:pt x="280" y="77"/>
                  </a:lnTo>
                  <a:lnTo>
                    <a:pt x="259" y="77"/>
                  </a:lnTo>
                  <a:lnTo>
                    <a:pt x="238" y="79"/>
                  </a:lnTo>
                  <a:lnTo>
                    <a:pt x="218" y="81"/>
                  </a:lnTo>
                  <a:lnTo>
                    <a:pt x="197" y="83"/>
                  </a:lnTo>
                  <a:lnTo>
                    <a:pt x="178" y="87"/>
                  </a:lnTo>
                  <a:lnTo>
                    <a:pt x="158" y="89"/>
                  </a:lnTo>
                  <a:lnTo>
                    <a:pt x="138" y="91"/>
                  </a:lnTo>
                  <a:lnTo>
                    <a:pt x="119" y="92"/>
                  </a:lnTo>
                  <a:lnTo>
                    <a:pt x="99" y="92"/>
                  </a:lnTo>
                  <a:lnTo>
                    <a:pt x="80" y="91"/>
                  </a:lnTo>
                  <a:lnTo>
                    <a:pt x="60" y="89"/>
                  </a:lnTo>
                  <a:lnTo>
                    <a:pt x="40" y="85"/>
                  </a:lnTo>
                  <a:lnTo>
                    <a:pt x="20" y="78"/>
                  </a:lnTo>
                  <a:lnTo>
                    <a:pt x="0" y="69"/>
                  </a:lnTo>
                  <a:lnTo>
                    <a:pt x="37" y="65"/>
                  </a:lnTo>
                  <a:lnTo>
                    <a:pt x="74" y="63"/>
                  </a:lnTo>
                  <a:lnTo>
                    <a:pt x="112" y="59"/>
                  </a:lnTo>
                  <a:lnTo>
                    <a:pt x="150" y="56"/>
                  </a:lnTo>
                  <a:lnTo>
                    <a:pt x="188" y="52"/>
                  </a:lnTo>
                  <a:lnTo>
                    <a:pt x="227" y="48"/>
                  </a:lnTo>
                  <a:lnTo>
                    <a:pt x="266" y="46"/>
                  </a:lnTo>
                  <a:lnTo>
                    <a:pt x="306" y="42"/>
                  </a:lnTo>
                  <a:lnTo>
                    <a:pt x="345" y="38"/>
                  </a:lnTo>
                  <a:lnTo>
                    <a:pt x="384" y="33"/>
                  </a:lnTo>
                  <a:lnTo>
                    <a:pt x="425" y="29"/>
                  </a:lnTo>
                  <a:lnTo>
                    <a:pt x="464" y="25"/>
                  </a:lnTo>
                  <a:lnTo>
                    <a:pt x="503" y="20"/>
                  </a:lnTo>
                  <a:lnTo>
                    <a:pt x="541" y="14"/>
                  </a:lnTo>
                  <a:lnTo>
                    <a:pt x="580" y="9"/>
                  </a:lnTo>
                  <a:lnTo>
                    <a:pt x="618" y="3"/>
                  </a:lnTo>
                  <a:lnTo>
                    <a:pt x="639" y="0"/>
                  </a:lnTo>
                  <a:lnTo>
                    <a:pt x="655" y="5"/>
                  </a:lnTo>
                  <a:lnTo>
                    <a:pt x="668" y="16"/>
                  </a:lnTo>
                  <a:lnTo>
                    <a:pt x="680" y="30"/>
                  </a:lnTo>
                  <a:lnTo>
                    <a:pt x="691" y="46"/>
                  </a:lnTo>
                  <a:lnTo>
                    <a:pt x="702" y="61"/>
                  </a:lnTo>
                  <a:lnTo>
                    <a:pt x="715" y="76"/>
                  </a:lnTo>
                  <a:lnTo>
                    <a:pt x="729" y="86"/>
                  </a:lnTo>
                  <a:close/>
                </a:path>
              </a:pathLst>
            </a:custGeom>
            <a:solidFill>
              <a:srgbClr val="800000"/>
            </a:solidFill>
            <a:ln w="9525">
              <a:noFill/>
              <a:round/>
              <a:headEnd/>
              <a:tailEnd/>
            </a:ln>
          </p:spPr>
          <p:txBody>
            <a:bodyPr wrap="none" anchor="ctr"/>
            <a:lstStyle/>
            <a:p>
              <a:endParaRPr lang="en-GB"/>
            </a:p>
          </p:txBody>
        </p:sp>
        <p:sp>
          <p:nvSpPr>
            <p:cNvPr id="5130" name="Freeform 10"/>
            <p:cNvSpPr>
              <a:spLocks noChangeArrowheads="1"/>
            </p:cNvSpPr>
            <p:nvPr/>
          </p:nvSpPr>
          <p:spPr bwMode="auto">
            <a:xfrm>
              <a:off x="4816" y="2481"/>
              <a:ext cx="106" cy="22"/>
            </a:xfrm>
            <a:custGeom>
              <a:avLst/>
              <a:gdLst>
                <a:gd name="T0" fmla="*/ 0 w 317"/>
                <a:gd name="T1" fmla="*/ 0 h 85"/>
                <a:gd name="T2" fmla="*/ 0 w 317"/>
                <a:gd name="T3" fmla="*/ 0 h 85"/>
                <a:gd name="T4" fmla="*/ 0 w 317"/>
                <a:gd name="T5" fmla="*/ 0 h 85"/>
                <a:gd name="T6" fmla="*/ 0 w 317"/>
                <a:gd name="T7" fmla="*/ 0 h 85"/>
                <a:gd name="T8" fmla="*/ 0 w 317"/>
                <a:gd name="T9" fmla="*/ 0 h 85"/>
                <a:gd name="T10" fmla="*/ 0 w 317"/>
                <a:gd name="T11" fmla="*/ 0 h 85"/>
                <a:gd name="T12" fmla="*/ 0 w 317"/>
                <a:gd name="T13" fmla="*/ 0 h 85"/>
                <a:gd name="T14" fmla="*/ 0 w 317"/>
                <a:gd name="T15" fmla="*/ 0 h 85"/>
                <a:gd name="T16" fmla="*/ 0 w 317"/>
                <a:gd name="T17" fmla="*/ 0 h 85"/>
                <a:gd name="T18" fmla="*/ 0 w 317"/>
                <a:gd name="T19" fmla="*/ 0 h 85"/>
                <a:gd name="T20" fmla="*/ 0 w 317"/>
                <a:gd name="T21" fmla="*/ 0 h 85"/>
                <a:gd name="T22" fmla="*/ 0 w 317"/>
                <a:gd name="T23" fmla="*/ 0 h 85"/>
                <a:gd name="T24" fmla="*/ 0 w 317"/>
                <a:gd name="T25" fmla="*/ 0 h 85"/>
                <a:gd name="T26" fmla="*/ 0 w 317"/>
                <a:gd name="T27" fmla="*/ 0 h 85"/>
                <a:gd name="T28" fmla="*/ 0 w 317"/>
                <a:gd name="T29" fmla="*/ 0 h 85"/>
                <a:gd name="T30" fmla="*/ 0 w 317"/>
                <a:gd name="T31" fmla="*/ 0 h 85"/>
                <a:gd name="T32" fmla="*/ 0 w 317"/>
                <a:gd name="T33" fmla="*/ 0 h 85"/>
                <a:gd name="T34" fmla="*/ 0 w 317"/>
                <a:gd name="T35" fmla="*/ 0 h 85"/>
                <a:gd name="T36" fmla="*/ 0 w 317"/>
                <a:gd name="T37" fmla="*/ 0 h 85"/>
                <a:gd name="T38" fmla="*/ 0 w 317"/>
                <a:gd name="T39" fmla="*/ 0 h 85"/>
                <a:gd name="T40" fmla="*/ 0 w 317"/>
                <a:gd name="T41" fmla="*/ 0 h 85"/>
                <a:gd name="T42" fmla="*/ 0 w 317"/>
                <a:gd name="T43" fmla="*/ 0 h 85"/>
                <a:gd name="T44" fmla="*/ 0 w 317"/>
                <a:gd name="T45" fmla="*/ 0 h 85"/>
                <a:gd name="T46" fmla="*/ 0 w 317"/>
                <a:gd name="T47" fmla="*/ 0 h 85"/>
                <a:gd name="T48" fmla="*/ 0 w 317"/>
                <a:gd name="T49" fmla="*/ 0 h 85"/>
                <a:gd name="T50" fmla="*/ 0 w 317"/>
                <a:gd name="T51" fmla="*/ 0 h 85"/>
                <a:gd name="T52" fmla="*/ 0 w 317"/>
                <a:gd name="T53" fmla="*/ 0 h 85"/>
                <a:gd name="T54" fmla="*/ 0 w 317"/>
                <a:gd name="T55" fmla="*/ 0 h 85"/>
                <a:gd name="T56" fmla="*/ 0 w 317"/>
                <a:gd name="T57" fmla="*/ 0 h 85"/>
                <a:gd name="T58" fmla="*/ 0 w 317"/>
                <a:gd name="T59" fmla="*/ 0 h 85"/>
                <a:gd name="T60" fmla="*/ 0 w 317"/>
                <a:gd name="T61" fmla="*/ 0 h 85"/>
                <a:gd name="T62" fmla="*/ 0 w 317"/>
                <a:gd name="T63" fmla="*/ 0 h 85"/>
                <a:gd name="T64" fmla="*/ 0 w 317"/>
                <a:gd name="T65" fmla="*/ 0 h 85"/>
                <a:gd name="T66" fmla="*/ 0 w 317"/>
                <a:gd name="T67" fmla="*/ 0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7"/>
                <a:gd name="T103" fmla="*/ 0 h 85"/>
                <a:gd name="T104" fmla="*/ 317 w 317"/>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7" h="85">
                  <a:moveTo>
                    <a:pt x="317" y="83"/>
                  </a:moveTo>
                  <a:lnTo>
                    <a:pt x="298" y="85"/>
                  </a:lnTo>
                  <a:lnTo>
                    <a:pt x="278" y="85"/>
                  </a:lnTo>
                  <a:lnTo>
                    <a:pt x="259" y="85"/>
                  </a:lnTo>
                  <a:lnTo>
                    <a:pt x="239" y="83"/>
                  </a:lnTo>
                  <a:lnTo>
                    <a:pt x="219" y="83"/>
                  </a:lnTo>
                  <a:lnTo>
                    <a:pt x="198" y="82"/>
                  </a:lnTo>
                  <a:lnTo>
                    <a:pt x="178" y="79"/>
                  </a:lnTo>
                  <a:lnTo>
                    <a:pt x="159" y="78"/>
                  </a:lnTo>
                  <a:lnTo>
                    <a:pt x="139" y="75"/>
                  </a:lnTo>
                  <a:lnTo>
                    <a:pt x="119" y="74"/>
                  </a:lnTo>
                  <a:lnTo>
                    <a:pt x="99" y="72"/>
                  </a:lnTo>
                  <a:lnTo>
                    <a:pt x="78" y="69"/>
                  </a:lnTo>
                  <a:lnTo>
                    <a:pt x="58" y="68"/>
                  </a:lnTo>
                  <a:lnTo>
                    <a:pt x="39" y="65"/>
                  </a:lnTo>
                  <a:lnTo>
                    <a:pt x="19" y="62"/>
                  </a:lnTo>
                  <a:lnTo>
                    <a:pt x="0" y="61"/>
                  </a:lnTo>
                  <a:lnTo>
                    <a:pt x="25" y="0"/>
                  </a:lnTo>
                  <a:lnTo>
                    <a:pt x="44" y="4"/>
                  </a:lnTo>
                  <a:lnTo>
                    <a:pt x="62" y="9"/>
                  </a:lnTo>
                  <a:lnTo>
                    <a:pt x="81" y="13"/>
                  </a:lnTo>
                  <a:lnTo>
                    <a:pt x="99" y="18"/>
                  </a:lnTo>
                  <a:lnTo>
                    <a:pt x="118" y="22"/>
                  </a:lnTo>
                  <a:lnTo>
                    <a:pt x="135" y="27"/>
                  </a:lnTo>
                  <a:lnTo>
                    <a:pt x="154" y="33"/>
                  </a:lnTo>
                  <a:lnTo>
                    <a:pt x="172" y="38"/>
                  </a:lnTo>
                  <a:lnTo>
                    <a:pt x="191" y="43"/>
                  </a:lnTo>
                  <a:lnTo>
                    <a:pt x="209" y="48"/>
                  </a:lnTo>
                  <a:lnTo>
                    <a:pt x="227" y="55"/>
                  </a:lnTo>
                  <a:lnTo>
                    <a:pt x="245" y="60"/>
                  </a:lnTo>
                  <a:lnTo>
                    <a:pt x="264" y="65"/>
                  </a:lnTo>
                  <a:lnTo>
                    <a:pt x="282" y="72"/>
                  </a:lnTo>
                  <a:lnTo>
                    <a:pt x="300" y="77"/>
                  </a:lnTo>
                  <a:lnTo>
                    <a:pt x="317" y="83"/>
                  </a:lnTo>
                  <a:close/>
                </a:path>
              </a:pathLst>
            </a:custGeom>
            <a:solidFill>
              <a:srgbClr val="800000"/>
            </a:solidFill>
            <a:ln w="9525">
              <a:noFill/>
              <a:round/>
              <a:headEnd/>
              <a:tailEnd/>
            </a:ln>
          </p:spPr>
          <p:txBody>
            <a:bodyPr wrap="none" anchor="ctr"/>
            <a:lstStyle/>
            <a:p>
              <a:endParaRPr lang="en-GB"/>
            </a:p>
          </p:txBody>
        </p:sp>
        <p:sp>
          <p:nvSpPr>
            <p:cNvPr id="5131" name="Freeform 11"/>
            <p:cNvSpPr>
              <a:spLocks noChangeArrowheads="1"/>
            </p:cNvSpPr>
            <p:nvPr/>
          </p:nvSpPr>
          <p:spPr bwMode="auto">
            <a:xfrm>
              <a:off x="4736" y="2488"/>
              <a:ext cx="68" cy="9"/>
            </a:xfrm>
            <a:custGeom>
              <a:avLst/>
              <a:gdLst>
                <a:gd name="T0" fmla="*/ 0 w 205"/>
                <a:gd name="T1" fmla="*/ 0 h 39"/>
                <a:gd name="T2" fmla="*/ 0 w 205"/>
                <a:gd name="T3" fmla="*/ 0 h 39"/>
                <a:gd name="T4" fmla="*/ 0 w 205"/>
                <a:gd name="T5" fmla="*/ 0 h 39"/>
                <a:gd name="T6" fmla="*/ 0 w 205"/>
                <a:gd name="T7" fmla="*/ 0 h 39"/>
                <a:gd name="T8" fmla="*/ 0 w 205"/>
                <a:gd name="T9" fmla="*/ 0 h 39"/>
                <a:gd name="T10" fmla="*/ 0 w 205"/>
                <a:gd name="T11" fmla="*/ 0 h 39"/>
                <a:gd name="T12" fmla="*/ 0 w 205"/>
                <a:gd name="T13" fmla="*/ 0 h 39"/>
                <a:gd name="T14" fmla="*/ 0 w 205"/>
                <a:gd name="T15" fmla="*/ 0 h 39"/>
                <a:gd name="T16" fmla="*/ 0 w 205"/>
                <a:gd name="T17" fmla="*/ 0 h 39"/>
                <a:gd name="T18" fmla="*/ 0 w 205"/>
                <a:gd name="T19" fmla="*/ 0 h 39"/>
                <a:gd name="T20" fmla="*/ 0 w 205"/>
                <a:gd name="T21" fmla="*/ 0 h 39"/>
                <a:gd name="T22" fmla="*/ 0 w 205"/>
                <a:gd name="T23" fmla="*/ 0 h 39"/>
                <a:gd name="T24" fmla="*/ 0 w 205"/>
                <a:gd name="T25" fmla="*/ 0 h 39"/>
                <a:gd name="T26" fmla="*/ 0 w 205"/>
                <a:gd name="T27" fmla="*/ 0 h 39"/>
                <a:gd name="T28" fmla="*/ 0 w 205"/>
                <a:gd name="T29" fmla="*/ 0 h 39"/>
                <a:gd name="T30" fmla="*/ 0 w 205"/>
                <a:gd name="T31" fmla="*/ 0 h 39"/>
                <a:gd name="T32" fmla="*/ 0 w 205"/>
                <a:gd name="T33" fmla="*/ 0 h 39"/>
                <a:gd name="T34" fmla="*/ 0 w 205"/>
                <a:gd name="T35" fmla="*/ 0 h 39"/>
                <a:gd name="T36" fmla="*/ 0 w 205"/>
                <a:gd name="T37" fmla="*/ 0 h 39"/>
                <a:gd name="T38" fmla="*/ 0 w 205"/>
                <a:gd name="T39" fmla="*/ 0 h 39"/>
                <a:gd name="T40" fmla="*/ 0 w 205"/>
                <a:gd name="T41" fmla="*/ 0 h 39"/>
                <a:gd name="T42" fmla="*/ 0 w 205"/>
                <a:gd name="T43" fmla="*/ 0 h 39"/>
                <a:gd name="T44" fmla="*/ 0 w 205"/>
                <a:gd name="T45" fmla="*/ 0 h 39"/>
                <a:gd name="T46" fmla="*/ 0 w 205"/>
                <a:gd name="T47" fmla="*/ 0 h 39"/>
                <a:gd name="T48" fmla="*/ 0 w 205"/>
                <a:gd name="T49" fmla="*/ 0 h 39"/>
                <a:gd name="T50" fmla="*/ 0 w 205"/>
                <a:gd name="T51" fmla="*/ 0 h 39"/>
                <a:gd name="T52" fmla="*/ 0 w 205"/>
                <a:gd name="T53" fmla="*/ 0 h 39"/>
                <a:gd name="T54" fmla="*/ 0 w 205"/>
                <a:gd name="T55" fmla="*/ 0 h 39"/>
                <a:gd name="T56" fmla="*/ 0 w 205"/>
                <a:gd name="T57" fmla="*/ 0 h 39"/>
                <a:gd name="T58" fmla="*/ 0 w 205"/>
                <a:gd name="T59" fmla="*/ 0 h 39"/>
                <a:gd name="T60" fmla="*/ 0 w 205"/>
                <a:gd name="T61" fmla="*/ 0 h 39"/>
                <a:gd name="T62" fmla="*/ 0 w 205"/>
                <a:gd name="T63" fmla="*/ 0 h 39"/>
                <a:gd name="T64" fmla="*/ 0 w 205"/>
                <a:gd name="T65" fmla="*/ 0 h 39"/>
                <a:gd name="T66" fmla="*/ 0 w 205"/>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39"/>
                <a:gd name="T104" fmla="*/ 205 w 205"/>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39">
                  <a:moveTo>
                    <a:pt x="205" y="17"/>
                  </a:moveTo>
                  <a:lnTo>
                    <a:pt x="195" y="36"/>
                  </a:lnTo>
                  <a:lnTo>
                    <a:pt x="183" y="35"/>
                  </a:lnTo>
                  <a:lnTo>
                    <a:pt x="171" y="34"/>
                  </a:lnTo>
                  <a:lnTo>
                    <a:pt x="158" y="34"/>
                  </a:lnTo>
                  <a:lnTo>
                    <a:pt x="144" y="35"/>
                  </a:lnTo>
                  <a:lnTo>
                    <a:pt x="130" y="36"/>
                  </a:lnTo>
                  <a:lnTo>
                    <a:pt x="116" y="37"/>
                  </a:lnTo>
                  <a:lnTo>
                    <a:pt x="102" y="39"/>
                  </a:lnTo>
                  <a:lnTo>
                    <a:pt x="89" y="39"/>
                  </a:lnTo>
                  <a:lnTo>
                    <a:pt x="76" y="39"/>
                  </a:lnTo>
                  <a:lnTo>
                    <a:pt x="63" y="39"/>
                  </a:lnTo>
                  <a:lnTo>
                    <a:pt x="50" y="36"/>
                  </a:lnTo>
                  <a:lnTo>
                    <a:pt x="38" y="32"/>
                  </a:lnTo>
                  <a:lnTo>
                    <a:pt x="27" y="27"/>
                  </a:lnTo>
                  <a:lnTo>
                    <a:pt x="16" y="21"/>
                  </a:lnTo>
                  <a:lnTo>
                    <a:pt x="8" y="11"/>
                  </a:lnTo>
                  <a:lnTo>
                    <a:pt x="0" y="0"/>
                  </a:lnTo>
                  <a:lnTo>
                    <a:pt x="13" y="0"/>
                  </a:lnTo>
                  <a:lnTo>
                    <a:pt x="26" y="0"/>
                  </a:lnTo>
                  <a:lnTo>
                    <a:pt x="40" y="1"/>
                  </a:lnTo>
                  <a:lnTo>
                    <a:pt x="53" y="1"/>
                  </a:lnTo>
                  <a:lnTo>
                    <a:pt x="66" y="2"/>
                  </a:lnTo>
                  <a:lnTo>
                    <a:pt x="80" y="4"/>
                  </a:lnTo>
                  <a:lnTo>
                    <a:pt x="94" y="5"/>
                  </a:lnTo>
                  <a:lnTo>
                    <a:pt x="107" y="6"/>
                  </a:lnTo>
                  <a:lnTo>
                    <a:pt x="120" y="8"/>
                  </a:lnTo>
                  <a:lnTo>
                    <a:pt x="133" y="9"/>
                  </a:lnTo>
                  <a:lnTo>
                    <a:pt x="146" y="10"/>
                  </a:lnTo>
                  <a:lnTo>
                    <a:pt x="159" y="11"/>
                  </a:lnTo>
                  <a:lnTo>
                    <a:pt x="171" y="13"/>
                  </a:lnTo>
                  <a:lnTo>
                    <a:pt x="183" y="14"/>
                  </a:lnTo>
                  <a:lnTo>
                    <a:pt x="195" y="15"/>
                  </a:lnTo>
                  <a:lnTo>
                    <a:pt x="205" y="17"/>
                  </a:lnTo>
                  <a:close/>
                </a:path>
              </a:pathLst>
            </a:custGeom>
            <a:solidFill>
              <a:srgbClr val="FFFFFF"/>
            </a:solidFill>
            <a:ln w="9525">
              <a:noFill/>
              <a:round/>
              <a:headEnd/>
              <a:tailEnd/>
            </a:ln>
          </p:spPr>
          <p:txBody>
            <a:bodyPr wrap="none" anchor="ctr"/>
            <a:lstStyle/>
            <a:p>
              <a:endParaRPr lang="en-GB"/>
            </a:p>
          </p:txBody>
        </p:sp>
        <p:sp>
          <p:nvSpPr>
            <p:cNvPr id="5132" name="Freeform 12"/>
            <p:cNvSpPr>
              <a:spLocks noChangeArrowheads="1"/>
            </p:cNvSpPr>
            <p:nvPr/>
          </p:nvSpPr>
          <p:spPr bwMode="auto">
            <a:xfrm>
              <a:off x="4739" y="2498"/>
              <a:ext cx="621" cy="119"/>
            </a:xfrm>
            <a:custGeom>
              <a:avLst/>
              <a:gdLst>
                <a:gd name="T0" fmla="*/ 0 w 1865"/>
                <a:gd name="T1" fmla="*/ 0 h 476"/>
                <a:gd name="T2" fmla="*/ 0 w 1865"/>
                <a:gd name="T3" fmla="*/ 0 h 476"/>
                <a:gd name="T4" fmla="*/ 0 w 1865"/>
                <a:gd name="T5" fmla="*/ 0 h 476"/>
                <a:gd name="T6" fmla="*/ 0 w 1865"/>
                <a:gd name="T7" fmla="*/ 0 h 476"/>
                <a:gd name="T8" fmla="*/ 0 w 1865"/>
                <a:gd name="T9" fmla="*/ 0 h 476"/>
                <a:gd name="T10" fmla="*/ 0 w 1865"/>
                <a:gd name="T11" fmla="*/ 0 h 476"/>
                <a:gd name="T12" fmla="*/ 0 w 1865"/>
                <a:gd name="T13" fmla="*/ 0 h 476"/>
                <a:gd name="T14" fmla="*/ 0 w 1865"/>
                <a:gd name="T15" fmla="*/ 0 h 476"/>
                <a:gd name="T16" fmla="*/ 0 w 1865"/>
                <a:gd name="T17" fmla="*/ 0 h 476"/>
                <a:gd name="T18" fmla="*/ 0 w 1865"/>
                <a:gd name="T19" fmla="*/ 0 h 476"/>
                <a:gd name="T20" fmla="*/ 0 w 1865"/>
                <a:gd name="T21" fmla="*/ 0 h 476"/>
                <a:gd name="T22" fmla="*/ 0 w 1865"/>
                <a:gd name="T23" fmla="*/ 0 h 476"/>
                <a:gd name="T24" fmla="*/ 0 w 1865"/>
                <a:gd name="T25" fmla="*/ 0 h 476"/>
                <a:gd name="T26" fmla="*/ 0 w 1865"/>
                <a:gd name="T27" fmla="*/ 0 h 476"/>
                <a:gd name="T28" fmla="*/ 0 w 1865"/>
                <a:gd name="T29" fmla="*/ 0 h 476"/>
                <a:gd name="T30" fmla="*/ 0 w 1865"/>
                <a:gd name="T31" fmla="*/ 0 h 476"/>
                <a:gd name="T32" fmla="*/ 0 w 1865"/>
                <a:gd name="T33" fmla="*/ 0 h 476"/>
                <a:gd name="T34" fmla="*/ 0 w 1865"/>
                <a:gd name="T35" fmla="*/ 0 h 476"/>
                <a:gd name="T36" fmla="*/ 0 w 1865"/>
                <a:gd name="T37" fmla="*/ 0 h 476"/>
                <a:gd name="T38" fmla="*/ 0 w 1865"/>
                <a:gd name="T39" fmla="*/ 0 h 476"/>
                <a:gd name="T40" fmla="*/ 0 w 1865"/>
                <a:gd name="T41" fmla="*/ 0 h 476"/>
                <a:gd name="T42" fmla="*/ 0 w 1865"/>
                <a:gd name="T43" fmla="*/ 0 h 476"/>
                <a:gd name="T44" fmla="*/ 0 w 1865"/>
                <a:gd name="T45" fmla="*/ 0 h 476"/>
                <a:gd name="T46" fmla="*/ 0 w 1865"/>
                <a:gd name="T47" fmla="*/ 0 h 476"/>
                <a:gd name="T48" fmla="*/ 0 w 1865"/>
                <a:gd name="T49" fmla="*/ 0 h 476"/>
                <a:gd name="T50" fmla="*/ 0 w 1865"/>
                <a:gd name="T51" fmla="*/ 0 h 476"/>
                <a:gd name="T52" fmla="*/ 0 w 1865"/>
                <a:gd name="T53" fmla="*/ 0 h 476"/>
                <a:gd name="T54" fmla="*/ 0 w 1865"/>
                <a:gd name="T55" fmla="*/ 0 h 476"/>
                <a:gd name="T56" fmla="*/ 0 w 1865"/>
                <a:gd name="T57" fmla="*/ 0 h 476"/>
                <a:gd name="T58" fmla="*/ 0 w 1865"/>
                <a:gd name="T59" fmla="*/ 0 h 476"/>
                <a:gd name="T60" fmla="*/ 0 w 1865"/>
                <a:gd name="T61" fmla="*/ 0 h 476"/>
                <a:gd name="T62" fmla="*/ 0 w 1865"/>
                <a:gd name="T63" fmla="*/ 0 h 476"/>
                <a:gd name="T64" fmla="*/ 0 w 1865"/>
                <a:gd name="T65" fmla="*/ 0 h 476"/>
                <a:gd name="T66" fmla="*/ 0 w 1865"/>
                <a:gd name="T67" fmla="*/ 0 h 476"/>
                <a:gd name="T68" fmla="*/ 0 w 1865"/>
                <a:gd name="T69" fmla="*/ 0 h 476"/>
                <a:gd name="T70" fmla="*/ 0 w 1865"/>
                <a:gd name="T71" fmla="*/ 0 h 476"/>
                <a:gd name="T72" fmla="*/ 0 w 1865"/>
                <a:gd name="T73" fmla="*/ 0 h 476"/>
                <a:gd name="T74" fmla="*/ 0 w 1865"/>
                <a:gd name="T75" fmla="*/ 0 h 476"/>
                <a:gd name="T76" fmla="*/ 0 w 1865"/>
                <a:gd name="T77" fmla="*/ 0 h 476"/>
                <a:gd name="T78" fmla="*/ 0 w 1865"/>
                <a:gd name="T79" fmla="*/ 0 h 476"/>
                <a:gd name="T80" fmla="*/ 0 w 1865"/>
                <a:gd name="T81" fmla="*/ 0 h 476"/>
                <a:gd name="T82" fmla="*/ 0 w 1865"/>
                <a:gd name="T83" fmla="*/ 0 h 476"/>
                <a:gd name="T84" fmla="*/ 0 w 1865"/>
                <a:gd name="T85" fmla="*/ 0 h 476"/>
                <a:gd name="T86" fmla="*/ 0 w 1865"/>
                <a:gd name="T87" fmla="*/ 0 h 476"/>
                <a:gd name="T88" fmla="*/ 0 w 1865"/>
                <a:gd name="T89" fmla="*/ 0 h 476"/>
                <a:gd name="T90" fmla="*/ 0 w 1865"/>
                <a:gd name="T91" fmla="*/ 0 h 4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65"/>
                <a:gd name="T139" fmla="*/ 0 h 476"/>
                <a:gd name="T140" fmla="*/ 1865 w 1865"/>
                <a:gd name="T141" fmla="*/ 476 h 4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65" h="476">
                  <a:moveTo>
                    <a:pt x="1221" y="13"/>
                  </a:moveTo>
                  <a:lnTo>
                    <a:pt x="1257" y="51"/>
                  </a:lnTo>
                  <a:lnTo>
                    <a:pt x="1293" y="89"/>
                  </a:lnTo>
                  <a:lnTo>
                    <a:pt x="1330" y="123"/>
                  </a:lnTo>
                  <a:lnTo>
                    <a:pt x="1368" y="157"/>
                  </a:lnTo>
                  <a:lnTo>
                    <a:pt x="1406" y="188"/>
                  </a:lnTo>
                  <a:lnTo>
                    <a:pt x="1445" y="219"/>
                  </a:lnTo>
                  <a:lnTo>
                    <a:pt x="1484" y="248"/>
                  </a:lnTo>
                  <a:lnTo>
                    <a:pt x="1525" y="275"/>
                  </a:lnTo>
                  <a:lnTo>
                    <a:pt x="1565" y="303"/>
                  </a:lnTo>
                  <a:lnTo>
                    <a:pt x="1607" y="327"/>
                  </a:lnTo>
                  <a:lnTo>
                    <a:pt x="1648" y="352"/>
                  </a:lnTo>
                  <a:lnTo>
                    <a:pt x="1691" y="375"/>
                  </a:lnTo>
                  <a:lnTo>
                    <a:pt x="1734" y="398"/>
                  </a:lnTo>
                  <a:lnTo>
                    <a:pt x="1777" y="420"/>
                  </a:lnTo>
                  <a:lnTo>
                    <a:pt x="1821" y="441"/>
                  </a:lnTo>
                  <a:lnTo>
                    <a:pt x="1865" y="461"/>
                  </a:lnTo>
                  <a:lnTo>
                    <a:pt x="1859" y="465"/>
                  </a:lnTo>
                  <a:lnTo>
                    <a:pt x="1853" y="469"/>
                  </a:lnTo>
                  <a:lnTo>
                    <a:pt x="1846" y="473"/>
                  </a:lnTo>
                  <a:lnTo>
                    <a:pt x="1837" y="474"/>
                  </a:lnTo>
                  <a:lnTo>
                    <a:pt x="1829" y="476"/>
                  </a:lnTo>
                  <a:lnTo>
                    <a:pt x="1821" y="476"/>
                  </a:lnTo>
                  <a:lnTo>
                    <a:pt x="1812" y="474"/>
                  </a:lnTo>
                  <a:lnTo>
                    <a:pt x="1804" y="472"/>
                  </a:lnTo>
                  <a:lnTo>
                    <a:pt x="1772" y="459"/>
                  </a:lnTo>
                  <a:lnTo>
                    <a:pt x="1741" y="444"/>
                  </a:lnTo>
                  <a:lnTo>
                    <a:pt x="1710" y="429"/>
                  </a:lnTo>
                  <a:lnTo>
                    <a:pt x="1679" y="412"/>
                  </a:lnTo>
                  <a:lnTo>
                    <a:pt x="1648" y="395"/>
                  </a:lnTo>
                  <a:lnTo>
                    <a:pt x="1619" y="377"/>
                  </a:lnTo>
                  <a:lnTo>
                    <a:pt x="1588" y="359"/>
                  </a:lnTo>
                  <a:lnTo>
                    <a:pt x="1558" y="338"/>
                  </a:lnTo>
                  <a:lnTo>
                    <a:pt x="1528" y="318"/>
                  </a:lnTo>
                  <a:lnTo>
                    <a:pt x="1500" y="297"/>
                  </a:lnTo>
                  <a:lnTo>
                    <a:pt x="1470" y="276"/>
                  </a:lnTo>
                  <a:lnTo>
                    <a:pt x="1441" y="254"/>
                  </a:lnTo>
                  <a:lnTo>
                    <a:pt x="1413" y="231"/>
                  </a:lnTo>
                  <a:lnTo>
                    <a:pt x="1384" y="209"/>
                  </a:lnTo>
                  <a:lnTo>
                    <a:pt x="1357" y="185"/>
                  </a:lnTo>
                  <a:lnTo>
                    <a:pt x="1328" y="162"/>
                  </a:lnTo>
                  <a:lnTo>
                    <a:pt x="1314" y="148"/>
                  </a:lnTo>
                  <a:lnTo>
                    <a:pt x="1301" y="133"/>
                  </a:lnTo>
                  <a:lnTo>
                    <a:pt x="1289" y="118"/>
                  </a:lnTo>
                  <a:lnTo>
                    <a:pt x="1278" y="102"/>
                  </a:lnTo>
                  <a:lnTo>
                    <a:pt x="1267" y="88"/>
                  </a:lnTo>
                  <a:lnTo>
                    <a:pt x="1255" y="72"/>
                  </a:lnTo>
                  <a:lnTo>
                    <a:pt x="1242" y="58"/>
                  </a:lnTo>
                  <a:lnTo>
                    <a:pt x="1228" y="45"/>
                  </a:lnTo>
                  <a:lnTo>
                    <a:pt x="1202" y="50"/>
                  </a:lnTo>
                  <a:lnTo>
                    <a:pt x="1175" y="54"/>
                  </a:lnTo>
                  <a:lnTo>
                    <a:pt x="1149" y="56"/>
                  </a:lnTo>
                  <a:lnTo>
                    <a:pt x="1121" y="59"/>
                  </a:lnTo>
                  <a:lnTo>
                    <a:pt x="1095" y="62"/>
                  </a:lnTo>
                  <a:lnTo>
                    <a:pt x="1068" y="63"/>
                  </a:lnTo>
                  <a:lnTo>
                    <a:pt x="1042" y="64"/>
                  </a:lnTo>
                  <a:lnTo>
                    <a:pt x="1014" y="65"/>
                  </a:lnTo>
                  <a:lnTo>
                    <a:pt x="987" y="65"/>
                  </a:lnTo>
                  <a:lnTo>
                    <a:pt x="961" y="67"/>
                  </a:lnTo>
                  <a:lnTo>
                    <a:pt x="934" y="68"/>
                  </a:lnTo>
                  <a:lnTo>
                    <a:pt x="907" y="71"/>
                  </a:lnTo>
                  <a:lnTo>
                    <a:pt x="881" y="72"/>
                  </a:lnTo>
                  <a:lnTo>
                    <a:pt x="855" y="75"/>
                  </a:lnTo>
                  <a:lnTo>
                    <a:pt x="829" y="79"/>
                  </a:lnTo>
                  <a:lnTo>
                    <a:pt x="803" y="82"/>
                  </a:lnTo>
                  <a:lnTo>
                    <a:pt x="755" y="85"/>
                  </a:lnTo>
                  <a:lnTo>
                    <a:pt x="709" y="88"/>
                  </a:lnTo>
                  <a:lnTo>
                    <a:pt x="661" y="90"/>
                  </a:lnTo>
                  <a:lnTo>
                    <a:pt x="615" y="93"/>
                  </a:lnTo>
                  <a:lnTo>
                    <a:pt x="568" y="95"/>
                  </a:lnTo>
                  <a:lnTo>
                    <a:pt x="521" y="97"/>
                  </a:lnTo>
                  <a:lnTo>
                    <a:pt x="474" y="98"/>
                  </a:lnTo>
                  <a:lnTo>
                    <a:pt x="428" y="99"/>
                  </a:lnTo>
                  <a:lnTo>
                    <a:pt x="381" y="99"/>
                  </a:lnTo>
                  <a:lnTo>
                    <a:pt x="334" y="98"/>
                  </a:lnTo>
                  <a:lnTo>
                    <a:pt x="287" y="95"/>
                  </a:lnTo>
                  <a:lnTo>
                    <a:pt x="239" y="93"/>
                  </a:lnTo>
                  <a:lnTo>
                    <a:pt x="191" y="89"/>
                  </a:lnTo>
                  <a:lnTo>
                    <a:pt x="144" y="84"/>
                  </a:lnTo>
                  <a:lnTo>
                    <a:pt x="96" y="77"/>
                  </a:lnTo>
                  <a:lnTo>
                    <a:pt x="48" y="69"/>
                  </a:lnTo>
                  <a:lnTo>
                    <a:pt x="43" y="64"/>
                  </a:lnTo>
                  <a:lnTo>
                    <a:pt x="37" y="60"/>
                  </a:lnTo>
                  <a:lnTo>
                    <a:pt x="31" y="59"/>
                  </a:lnTo>
                  <a:lnTo>
                    <a:pt x="25" y="56"/>
                  </a:lnTo>
                  <a:lnTo>
                    <a:pt x="18" y="55"/>
                  </a:lnTo>
                  <a:lnTo>
                    <a:pt x="12" y="54"/>
                  </a:lnTo>
                  <a:lnTo>
                    <a:pt x="6" y="51"/>
                  </a:lnTo>
                  <a:lnTo>
                    <a:pt x="0" y="47"/>
                  </a:lnTo>
                  <a:lnTo>
                    <a:pt x="28" y="46"/>
                  </a:lnTo>
                  <a:lnTo>
                    <a:pt x="56" y="46"/>
                  </a:lnTo>
                  <a:lnTo>
                    <a:pt x="84" y="46"/>
                  </a:lnTo>
                  <a:lnTo>
                    <a:pt x="113" y="46"/>
                  </a:lnTo>
                  <a:lnTo>
                    <a:pt x="140" y="47"/>
                  </a:lnTo>
                  <a:lnTo>
                    <a:pt x="169" y="49"/>
                  </a:lnTo>
                  <a:lnTo>
                    <a:pt x="196" y="50"/>
                  </a:lnTo>
                  <a:lnTo>
                    <a:pt x="225" y="51"/>
                  </a:lnTo>
                  <a:lnTo>
                    <a:pt x="252" y="52"/>
                  </a:lnTo>
                  <a:lnTo>
                    <a:pt x="281" y="54"/>
                  </a:lnTo>
                  <a:lnTo>
                    <a:pt x="308" y="55"/>
                  </a:lnTo>
                  <a:lnTo>
                    <a:pt x="337" y="58"/>
                  </a:lnTo>
                  <a:lnTo>
                    <a:pt x="364" y="59"/>
                  </a:lnTo>
                  <a:lnTo>
                    <a:pt x="392" y="60"/>
                  </a:lnTo>
                  <a:lnTo>
                    <a:pt x="420" y="63"/>
                  </a:lnTo>
                  <a:lnTo>
                    <a:pt x="448" y="64"/>
                  </a:lnTo>
                  <a:lnTo>
                    <a:pt x="477" y="65"/>
                  </a:lnTo>
                  <a:lnTo>
                    <a:pt x="504" y="67"/>
                  </a:lnTo>
                  <a:lnTo>
                    <a:pt x="533" y="68"/>
                  </a:lnTo>
                  <a:lnTo>
                    <a:pt x="560" y="68"/>
                  </a:lnTo>
                  <a:lnTo>
                    <a:pt x="589" y="69"/>
                  </a:lnTo>
                  <a:lnTo>
                    <a:pt x="617" y="69"/>
                  </a:lnTo>
                  <a:lnTo>
                    <a:pt x="645" y="69"/>
                  </a:lnTo>
                  <a:lnTo>
                    <a:pt x="673" y="68"/>
                  </a:lnTo>
                  <a:lnTo>
                    <a:pt x="702" y="67"/>
                  </a:lnTo>
                  <a:lnTo>
                    <a:pt x="729" y="65"/>
                  </a:lnTo>
                  <a:lnTo>
                    <a:pt x="758" y="64"/>
                  </a:lnTo>
                  <a:lnTo>
                    <a:pt x="786" y="62"/>
                  </a:lnTo>
                  <a:lnTo>
                    <a:pt x="815" y="58"/>
                  </a:lnTo>
                  <a:lnTo>
                    <a:pt x="843" y="54"/>
                  </a:lnTo>
                  <a:lnTo>
                    <a:pt x="872" y="50"/>
                  </a:lnTo>
                  <a:lnTo>
                    <a:pt x="900" y="45"/>
                  </a:lnTo>
                  <a:lnTo>
                    <a:pt x="919" y="46"/>
                  </a:lnTo>
                  <a:lnTo>
                    <a:pt x="937" y="45"/>
                  </a:lnTo>
                  <a:lnTo>
                    <a:pt x="956" y="43"/>
                  </a:lnTo>
                  <a:lnTo>
                    <a:pt x="974" y="42"/>
                  </a:lnTo>
                  <a:lnTo>
                    <a:pt x="993" y="39"/>
                  </a:lnTo>
                  <a:lnTo>
                    <a:pt x="1011" y="36"/>
                  </a:lnTo>
                  <a:lnTo>
                    <a:pt x="1030" y="32"/>
                  </a:lnTo>
                  <a:lnTo>
                    <a:pt x="1048" y="28"/>
                  </a:lnTo>
                  <a:lnTo>
                    <a:pt x="1067" y="24"/>
                  </a:lnTo>
                  <a:lnTo>
                    <a:pt x="1085" y="20"/>
                  </a:lnTo>
                  <a:lnTo>
                    <a:pt x="1104" y="16"/>
                  </a:lnTo>
                  <a:lnTo>
                    <a:pt x="1121" y="12"/>
                  </a:lnTo>
                  <a:lnTo>
                    <a:pt x="1140" y="8"/>
                  </a:lnTo>
                  <a:lnTo>
                    <a:pt x="1160" y="4"/>
                  </a:lnTo>
                  <a:lnTo>
                    <a:pt x="1177" y="2"/>
                  </a:lnTo>
                  <a:lnTo>
                    <a:pt x="1196" y="0"/>
                  </a:lnTo>
                  <a:lnTo>
                    <a:pt x="1221" y="13"/>
                  </a:lnTo>
                  <a:close/>
                </a:path>
              </a:pathLst>
            </a:custGeom>
            <a:solidFill>
              <a:srgbClr val="800000"/>
            </a:solidFill>
            <a:ln w="9525">
              <a:noFill/>
              <a:round/>
              <a:headEnd/>
              <a:tailEnd/>
            </a:ln>
          </p:spPr>
          <p:txBody>
            <a:bodyPr wrap="none" anchor="ctr"/>
            <a:lstStyle/>
            <a:p>
              <a:endParaRPr lang="en-GB"/>
            </a:p>
          </p:txBody>
        </p:sp>
        <p:sp>
          <p:nvSpPr>
            <p:cNvPr id="5133" name="Freeform 13"/>
            <p:cNvSpPr>
              <a:spLocks noChangeArrowheads="1"/>
            </p:cNvSpPr>
            <p:nvPr/>
          </p:nvSpPr>
          <p:spPr bwMode="auto">
            <a:xfrm>
              <a:off x="5028" y="2523"/>
              <a:ext cx="323" cy="114"/>
            </a:xfrm>
            <a:custGeom>
              <a:avLst/>
              <a:gdLst>
                <a:gd name="T0" fmla="*/ 0 w 968"/>
                <a:gd name="T1" fmla="*/ 0 h 456"/>
                <a:gd name="T2" fmla="*/ 0 w 968"/>
                <a:gd name="T3" fmla="*/ 0 h 456"/>
                <a:gd name="T4" fmla="*/ 0 w 968"/>
                <a:gd name="T5" fmla="*/ 0 h 456"/>
                <a:gd name="T6" fmla="*/ 0 w 968"/>
                <a:gd name="T7" fmla="*/ 0 h 456"/>
                <a:gd name="T8" fmla="*/ 0 w 968"/>
                <a:gd name="T9" fmla="*/ 0 h 456"/>
                <a:gd name="T10" fmla="*/ 0 w 968"/>
                <a:gd name="T11" fmla="*/ 0 h 456"/>
                <a:gd name="T12" fmla="*/ 0 w 968"/>
                <a:gd name="T13" fmla="*/ 0 h 456"/>
                <a:gd name="T14" fmla="*/ 0 w 968"/>
                <a:gd name="T15" fmla="*/ 0 h 456"/>
                <a:gd name="T16" fmla="*/ 0 w 968"/>
                <a:gd name="T17" fmla="*/ 0 h 456"/>
                <a:gd name="T18" fmla="*/ 0 w 968"/>
                <a:gd name="T19" fmla="*/ 0 h 456"/>
                <a:gd name="T20" fmla="*/ 0 w 968"/>
                <a:gd name="T21" fmla="*/ 0 h 456"/>
                <a:gd name="T22" fmla="*/ 0 w 968"/>
                <a:gd name="T23" fmla="*/ 0 h 456"/>
                <a:gd name="T24" fmla="*/ 0 w 968"/>
                <a:gd name="T25" fmla="*/ 0 h 456"/>
                <a:gd name="T26" fmla="*/ 0 w 968"/>
                <a:gd name="T27" fmla="*/ 0 h 456"/>
                <a:gd name="T28" fmla="*/ 0 w 968"/>
                <a:gd name="T29" fmla="*/ 0 h 456"/>
                <a:gd name="T30" fmla="*/ 0 w 968"/>
                <a:gd name="T31" fmla="*/ 0 h 456"/>
                <a:gd name="T32" fmla="*/ 0 w 968"/>
                <a:gd name="T33" fmla="*/ 0 h 456"/>
                <a:gd name="T34" fmla="*/ 0 w 968"/>
                <a:gd name="T35" fmla="*/ 0 h 456"/>
                <a:gd name="T36" fmla="*/ 0 w 968"/>
                <a:gd name="T37" fmla="*/ 0 h 456"/>
                <a:gd name="T38" fmla="*/ 0 w 968"/>
                <a:gd name="T39" fmla="*/ 0 h 456"/>
                <a:gd name="T40" fmla="*/ 0 w 968"/>
                <a:gd name="T41" fmla="*/ 0 h 456"/>
                <a:gd name="T42" fmla="*/ 0 w 968"/>
                <a:gd name="T43" fmla="*/ 0 h 456"/>
                <a:gd name="T44" fmla="*/ 0 w 968"/>
                <a:gd name="T45" fmla="*/ 0 h 456"/>
                <a:gd name="T46" fmla="*/ 0 w 968"/>
                <a:gd name="T47" fmla="*/ 0 h 456"/>
                <a:gd name="T48" fmla="*/ 0 w 968"/>
                <a:gd name="T49" fmla="*/ 0 h 456"/>
                <a:gd name="T50" fmla="*/ 0 w 968"/>
                <a:gd name="T51" fmla="*/ 0 h 456"/>
                <a:gd name="T52" fmla="*/ 0 w 968"/>
                <a:gd name="T53" fmla="*/ 0 h 456"/>
                <a:gd name="T54" fmla="*/ 0 w 968"/>
                <a:gd name="T55" fmla="*/ 0 h 456"/>
                <a:gd name="T56" fmla="*/ 0 w 968"/>
                <a:gd name="T57" fmla="*/ 0 h 456"/>
                <a:gd name="T58" fmla="*/ 0 w 968"/>
                <a:gd name="T59" fmla="*/ 0 h 456"/>
                <a:gd name="T60" fmla="*/ 0 w 968"/>
                <a:gd name="T61" fmla="*/ 0 h 456"/>
                <a:gd name="T62" fmla="*/ 0 w 968"/>
                <a:gd name="T63" fmla="*/ 0 h 456"/>
                <a:gd name="T64" fmla="*/ 0 w 968"/>
                <a:gd name="T65" fmla="*/ 0 h 456"/>
                <a:gd name="T66" fmla="*/ 0 w 968"/>
                <a:gd name="T67" fmla="*/ 0 h 456"/>
                <a:gd name="T68" fmla="*/ 0 w 968"/>
                <a:gd name="T69" fmla="*/ 0 h 456"/>
                <a:gd name="T70" fmla="*/ 0 w 968"/>
                <a:gd name="T71" fmla="*/ 0 h 456"/>
                <a:gd name="T72" fmla="*/ 0 w 968"/>
                <a:gd name="T73" fmla="*/ 0 h 4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8"/>
                <a:gd name="T112" fmla="*/ 0 h 456"/>
                <a:gd name="T113" fmla="*/ 968 w 968"/>
                <a:gd name="T114" fmla="*/ 456 h 4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8" h="456">
                  <a:moveTo>
                    <a:pt x="338" y="0"/>
                  </a:moveTo>
                  <a:lnTo>
                    <a:pt x="363" y="29"/>
                  </a:lnTo>
                  <a:lnTo>
                    <a:pt x="388" y="56"/>
                  </a:lnTo>
                  <a:lnTo>
                    <a:pt x="415" y="84"/>
                  </a:lnTo>
                  <a:lnTo>
                    <a:pt x="443" y="111"/>
                  </a:lnTo>
                  <a:lnTo>
                    <a:pt x="470" y="137"/>
                  </a:lnTo>
                  <a:lnTo>
                    <a:pt x="500" y="163"/>
                  </a:lnTo>
                  <a:lnTo>
                    <a:pt x="528" y="188"/>
                  </a:lnTo>
                  <a:lnTo>
                    <a:pt x="559" y="213"/>
                  </a:lnTo>
                  <a:lnTo>
                    <a:pt x="589" y="236"/>
                  </a:lnTo>
                  <a:lnTo>
                    <a:pt x="621" y="258"/>
                  </a:lnTo>
                  <a:lnTo>
                    <a:pt x="652" y="279"/>
                  </a:lnTo>
                  <a:lnTo>
                    <a:pt x="684" y="300"/>
                  </a:lnTo>
                  <a:lnTo>
                    <a:pt x="717" y="319"/>
                  </a:lnTo>
                  <a:lnTo>
                    <a:pt x="749" y="338"/>
                  </a:lnTo>
                  <a:lnTo>
                    <a:pt x="783" y="355"/>
                  </a:lnTo>
                  <a:lnTo>
                    <a:pt x="816" y="370"/>
                  </a:lnTo>
                  <a:lnTo>
                    <a:pt x="835" y="378"/>
                  </a:lnTo>
                  <a:lnTo>
                    <a:pt x="855" y="388"/>
                  </a:lnTo>
                  <a:lnTo>
                    <a:pt x="874" y="399"/>
                  </a:lnTo>
                  <a:lnTo>
                    <a:pt x="893" y="409"/>
                  </a:lnTo>
                  <a:lnTo>
                    <a:pt x="912" y="421"/>
                  </a:lnTo>
                  <a:lnTo>
                    <a:pt x="931" y="433"/>
                  </a:lnTo>
                  <a:lnTo>
                    <a:pt x="950" y="444"/>
                  </a:lnTo>
                  <a:lnTo>
                    <a:pt x="968" y="456"/>
                  </a:lnTo>
                  <a:lnTo>
                    <a:pt x="867" y="450"/>
                  </a:lnTo>
                  <a:lnTo>
                    <a:pt x="833" y="426"/>
                  </a:lnTo>
                  <a:lnTo>
                    <a:pt x="797" y="404"/>
                  </a:lnTo>
                  <a:lnTo>
                    <a:pt x="762" y="382"/>
                  </a:lnTo>
                  <a:lnTo>
                    <a:pt x="727" y="360"/>
                  </a:lnTo>
                  <a:lnTo>
                    <a:pt x="691" y="338"/>
                  </a:lnTo>
                  <a:lnTo>
                    <a:pt x="655" y="314"/>
                  </a:lnTo>
                  <a:lnTo>
                    <a:pt x="621" y="292"/>
                  </a:lnTo>
                  <a:lnTo>
                    <a:pt x="585" y="269"/>
                  </a:lnTo>
                  <a:lnTo>
                    <a:pt x="551" y="245"/>
                  </a:lnTo>
                  <a:lnTo>
                    <a:pt x="516" y="220"/>
                  </a:lnTo>
                  <a:lnTo>
                    <a:pt x="483" y="194"/>
                  </a:lnTo>
                  <a:lnTo>
                    <a:pt x="450" y="168"/>
                  </a:lnTo>
                  <a:lnTo>
                    <a:pt x="418" y="141"/>
                  </a:lnTo>
                  <a:lnTo>
                    <a:pt x="385" y="112"/>
                  </a:lnTo>
                  <a:lnTo>
                    <a:pt x="355" y="81"/>
                  </a:lnTo>
                  <a:lnTo>
                    <a:pt x="325" y="50"/>
                  </a:lnTo>
                  <a:lnTo>
                    <a:pt x="309" y="42"/>
                  </a:lnTo>
                  <a:lnTo>
                    <a:pt x="294" y="36"/>
                  </a:lnTo>
                  <a:lnTo>
                    <a:pt x="278" y="30"/>
                  </a:lnTo>
                  <a:lnTo>
                    <a:pt x="262" y="26"/>
                  </a:lnTo>
                  <a:lnTo>
                    <a:pt x="246" y="24"/>
                  </a:lnTo>
                  <a:lnTo>
                    <a:pt x="230" y="22"/>
                  </a:lnTo>
                  <a:lnTo>
                    <a:pt x="213" y="21"/>
                  </a:lnTo>
                  <a:lnTo>
                    <a:pt x="196" y="21"/>
                  </a:lnTo>
                  <a:lnTo>
                    <a:pt x="180" y="21"/>
                  </a:lnTo>
                  <a:lnTo>
                    <a:pt x="163" y="21"/>
                  </a:lnTo>
                  <a:lnTo>
                    <a:pt x="146" y="22"/>
                  </a:lnTo>
                  <a:lnTo>
                    <a:pt x="129" y="22"/>
                  </a:lnTo>
                  <a:lnTo>
                    <a:pt x="111" y="24"/>
                  </a:lnTo>
                  <a:lnTo>
                    <a:pt x="94" y="25"/>
                  </a:lnTo>
                  <a:lnTo>
                    <a:pt x="76" y="25"/>
                  </a:lnTo>
                  <a:lnTo>
                    <a:pt x="58" y="25"/>
                  </a:lnTo>
                  <a:lnTo>
                    <a:pt x="0" y="25"/>
                  </a:lnTo>
                  <a:lnTo>
                    <a:pt x="22" y="24"/>
                  </a:lnTo>
                  <a:lnTo>
                    <a:pt x="43" y="22"/>
                  </a:lnTo>
                  <a:lnTo>
                    <a:pt x="63" y="21"/>
                  </a:lnTo>
                  <a:lnTo>
                    <a:pt x="85" y="20"/>
                  </a:lnTo>
                  <a:lnTo>
                    <a:pt x="106" y="19"/>
                  </a:lnTo>
                  <a:lnTo>
                    <a:pt x="127" y="17"/>
                  </a:lnTo>
                  <a:lnTo>
                    <a:pt x="149" y="16"/>
                  </a:lnTo>
                  <a:lnTo>
                    <a:pt x="169" y="15"/>
                  </a:lnTo>
                  <a:lnTo>
                    <a:pt x="190" y="13"/>
                  </a:lnTo>
                  <a:lnTo>
                    <a:pt x="212" y="12"/>
                  </a:lnTo>
                  <a:lnTo>
                    <a:pt x="233" y="11"/>
                  </a:lnTo>
                  <a:lnTo>
                    <a:pt x="253" y="8"/>
                  </a:lnTo>
                  <a:lnTo>
                    <a:pt x="275" y="7"/>
                  </a:lnTo>
                  <a:lnTo>
                    <a:pt x="296" y="4"/>
                  </a:lnTo>
                  <a:lnTo>
                    <a:pt x="316" y="3"/>
                  </a:lnTo>
                  <a:lnTo>
                    <a:pt x="338" y="0"/>
                  </a:lnTo>
                  <a:close/>
                </a:path>
              </a:pathLst>
            </a:custGeom>
            <a:solidFill>
              <a:srgbClr val="FFFFFF"/>
            </a:solidFill>
            <a:ln w="9525">
              <a:noFill/>
              <a:round/>
              <a:headEnd/>
              <a:tailEnd/>
            </a:ln>
          </p:spPr>
          <p:txBody>
            <a:bodyPr wrap="none" anchor="ctr"/>
            <a:lstStyle/>
            <a:p>
              <a:endParaRPr lang="en-GB"/>
            </a:p>
          </p:txBody>
        </p:sp>
        <p:sp>
          <p:nvSpPr>
            <p:cNvPr id="5134" name="Freeform 14"/>
            <p:cNvSpPr>
              <a:spLocks noChangeArrowheads="1"/>
            </p:cNvSpPr>
            <p:nvPr/>
          </p:nvSpPr>
          <p:spPr bwMode="auto">
            <a:xfrm>
              <a:off x="4718" y="2527"/>
              <a:ext cx="203" cy="14"/>
            </a:xfrm>
            <a:custGeom>
              <a:avLst/>
              <a:gdLst>
                <a:gd name="T0" fmla="*/ 0 w 609"/>
                <a:gd name="T1" fmla="*/ 0 h 56"/>
                <a:gd name="T2" fmla="*/ 0 w 609"/>
                <a:gd name="T3" fmla="*/ 0 h 56"/>
                <a:gd name="T4" fmla="*/ 0 w 609"/>
                <a:gd name="T5" fmla="*/ 0 h 56"/>
                <a:gd name="T6" fmla="*/ 0 w 609"/>
                <a:gd name="T7" fmla="*/ 0 h 56"/>
                <a:gd name="T8" fmla="*/ 0 w 609"/>
                <a:gd name="T9" fmla="*/ 0 h 56"/>
                <a:gd name="T10" fmla="*/ 0 w 609"/>
                <a:gd name="T11" fmla="*/ 0 h 56"/>
                <a:gd name="T12" fmla="*/ 0 w 609"/>
                <a:gd name="T13" fmla="*/ 0 h 56"/>
                <a:gd name="T14" fmla="*/ 0 w 609"/>
                <a:gd name="T15" fmla="*/ 0 h 56"/>
                <a:gd name="T16" fmla="*/ 0 w 609"/>
                <a:gd name="T17" fmla="*/ 0 h 56"/>
                <a:gd name="T18" fmla="*/ 0 w 609"/>
                <a:gd name="T19" fmla="*/ 0 h 56"/>
                <a:gd name="T20" fmla="*/ 0 w 609"/>
                <a:gd name="T21" fmla="*/ 0 h 56"/>
                <a:gd name="T22" fmla="*/ 0 w 609"/>
                <a:gd name="T23" fmla="*/ 0 h 56"/>
                <a:gd name="T24" fmla="*/ 0 w 609"/>
                <a:gd name="T25" fmla="*/ 0 h 56"/>
                <a:gd name="T26" fmla="*/ 0 w 609"/>
                <a:gd name="T27" fmla="*/ 0 h 56"/>
                <a:gd name="T28" fmla="*/ 0 w 609"/>
                <a:gd name="T29" fmla="*/ 0 h 56"/>
                <a:gd name="T30" fmla="*/ 0 w 609"/>
                <a:gd name="T31" fmla="*/ 0 h 56"/>
                <a:gd name="T32" fmla="*/ 0 w 609"/>
                <a:gd name="T33" fmla="*/ 0 h 56"/>
                <a:gd name="T34" fmla="*/ 0 w 609"/>
                <a:gd name="T35" fmla="*/ 0 h 56"/>
                <a:gd name="T36" fmla="*/ 0 w 609"/>
                <a:gd name="T37" fmla="*/ 0 h 56"/>
                <a:gd name="T38" fmla="*/ 0 w 609"/>
                <a:gd name="T39" fmla="*/ 0 h 56"/>
                <a:gd name="T40" fmla="*/ 0 w 609"/>
                <a:gd name="T41" fmla="*/ 0 h 56"/>
                <a:gd name="T42" fmla="*/ 0 w 609"/>
                <a:gd name="T43" fmla="*/ 0 h 56"/>
                <a:gd name="T44" fmla="*/ 0 w 609"/>
                <a:gd name="T45" fmla="*/ 0 h 56"/>
                <a:gd name="T46" fmla="*/ 0 w 609"/>
                <a:gd name="T47" fmla="*/ 0 h 56"/>
                <a:gd name="T48" fmla="*/ 0 w 609"/>
                <a:gd name="T49" fmla="*/ 0 h 56"/>
                <a:gd name="T50" fmla="*/ 0 w 609"/>
                <a:gd name="T51" fmla="*/ 0 h 56"/>
                <a:gd name="T52" fmla="*/ 0 w 609"/>
                <a:gd name="T53" fmla="*/ 0 h 56"/>
                <a:gd name="T54" fmla="*/ 0 w 609"/>
                <a:gd name="T55" fmla="*/ 0 h 56"/>
                <a:gd name="T56" fmla="*/ 0 w 609"/>
                <a:gd name="T57" fmla="*/ 0 h 56"/>
                <a:gd name="T58" fmla="*/ 0 w 609"/>
                <a:gd name="T59" fmla="*/ 0 h 56"/>
                <a:gd name="T60" fmla="*/ 0 w 609"/>
                <a:gd name="T61" fmla="*/ 0 h 56"/>
                <a:gd name="T62" fmla="*/ 0 w 609"/>
                <a:gd name="T63" fmla="*/ 0 h 56"/>
                <a:gd name="T64" fmla="*/ 0 w 609"/>
                <a:gd name="T65" fmla="*/ 0 h 56"/>
                <a:gd name="T66" fmla="*/ 0 w 609"/>
                <a:gd name="T67" fmla="*/ 0 h 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09"/>
                <a:gd name="T103" fmla="*/ 0 h 56"/>
                <a:gd name="T104" fmla="*/ 609 w 609"/>
                <a:gd name="T105" fmla="*/ 56 h 5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09" h="56">
                  <a:moveTo>
                    <a:pt x="609" y="27"/>
                  </a:moveTo>
                  <a:lnTo>
                    <a:pt x="576" y="30"/>
                  </a:lnTo>
                  <a:lnTo>
                    <a:pt x="541" y="33"/>
                  </a:lnTo>
                  <a:lnTo>
                    <a:pt x="505" y="37"/>
                  </a:lnTo>
                  <a:lnTo>
                    <a:pt x="470" y="40"/>
                  </a:lnTo>
                  <a:lnTo>
                    <a:pt x="434" y="44"/>
                  </a:lnTo>
                  <a:lnTo>
                    <a:pt x="398" y="46"/>
                  </a:lnTo>
                  <a:lnTo>
                    <a:pt x="361" y="49"/>
                  </a:lnTo>
                  <a:lnTo>
                    <a:pt x="326" y="52"/>
                  </a:lnTo>
                  <a:lnTo>
                    <a:pt x="289" y="53"/>
                  </a:lnTo>
                  <a:lnTo>
                    <a:pt x="253" y="54"/>
                  </a:lnTo>
                  <a:lnTo>
                    <a:pt x="216" y="56"/>
                  </a:lnTo>
                  <a:lnTo>
                    <a:pt x="181" y="54"/>
                  </a:lnTo>
                  <a:lnTo>
                    <a:pt x="145" y="53"/>
                  </a:lnTo>
                  <a:lnTo>
                    <a:pt x="111" y="50"/>
                  </a:lnTo>
                  <a:lnTo>
                    <a:pt x="76" y="46"/>
                  </a:lnTo>
                  <a:lnTo>
                    <a:pt x="42" y="41"/>
                  </a:lnTo>
                  <a:lnTo>
                    <a:pt x="0" y="0"/>
                  </a:lnTo>
                  <a:lnTo>
                    <a:pt x="38" y="1"/>
                  </a:lnTo>
                  <a:lnTo>
                    <a:pt x="76" y="3"/>
                  </a:lnTo>
                  <a:lnTo>
                    <a:pt x="114" y="6"/>
                  </a:lnTo>
                  <a:lnTo>
                    <a:pt x="152" y="9"/>
                  </a:lnTo>
                  <a:lnTo>
                    <a:pt x="190" y="13"/>
                  </a:lnTo>
                  <a:lnTo>
                    <a:pt x="228" y="17"/>
                  </a:lnTo>
                  <a:lnTo>
                    <a:pt x="266" y="20"/>
                  </a:lnTo>
                  <a:lnTo>
                    <a:pt x="304" y="23"/>
                  </a:lnTo>
                  <a:lnTo>
                    <a:pt x="341" y="27"/>
                  </a:lnTo>
                  <a:lnTo>
                    <a:pt x="379" y="30"/>
                  </a:lnTo>
                  <a:lnTo>
                    <a:pt x="417" y="32"/>
                  </a:lnTo>
                  <a:lnTo>
                    <a:pt x="455" y="33"/>
                  </a:lnTo>
                  <a:lnTo>
                    <a:pt x="493" y="33"/>
                  </a:lnTo>
                  <a:lnTo>
                    <a:pt x="532" y="32"/>
                  </a:lnTo>
                  <a:lnTo>
                    <a:pt x="571" y="31"/>
                  </a:lnTo>
                  <a:lnTo>
                    <a:pt x="609" y="27"/>
                  </a:lnTo>
                  <a:close/>
                </a:path>
              </a:pathLst>
            </a:custGeom>
            <a:solidFill>
              <a:srgbClr val="FFFFFF"/>
            </a:solidFill>
            <a:ln w="9525">
              <a:noFill/>
              <a:round/>
              <a:headEnd/>
              <a:tailEnd/>
            </a:ln>
          </p:spPr>
          <p:txBody>
            <a:bodyPr wrap="none" anchor="ctr"/>
            <a:lstStyle/>
            <a:p>
              <a:endParaRPr lang="en-GB"/>
            </a:p>
          </p:txBody>
        </p:sp>
        <p:sp>
          <p:nvSpPr>
            <p:cNvPr id="5135" name="Freeform 15"/>
            <p:cNvSpPr>
              <a:spLocks noChangeArrowheads="1"/>
            </p:cNvSpPr>
            <p:nvPr/>
          </p:nvSpPr>
          <p:spPr bwMode="auto">
            <a:xfrm>
              <a:off x="4701" y="2543"/>
              <a:ext cx="329" cy="19"/>
            </a:xfrm>
            <a:custGeom>
              <a:avLst/>
              <a:gdLst>
                <a:gd name="T0" fmla="*/ 0 w 989"/>
                <a:gd name="T1" fmla="*/ 0 h 77"/>
                <a:gd name="T2" fmla="*/ 0 w 989"/>
                <a:gd name="T3" fmla="*/ 0 h 77"/>
                <a:gd name="T4" fmla="*/ 0 w 989"/>
                <a:gd name="T5" fmla="*/ 0 h 77"/>
                <a:gd name="T6" fmla="*/ 0 w 989"/>
                <a:gd name="T7" fmla="*/ 0 h 77"/>
                <a:gd name="T8" fmla="*/ 0 w 989"/>
                <a:gd name="T9" fmla="*/ 0 h 77"/>
                <a:gd name="T10" fmla="*/ 0 w 989"/>
                <a:gd name="T11" fmla="*/ 0 h 77"/>
                <a:gd name="T12" fmla="*/ 0 w 989"/>
                <a:gd name="T13" fmla="*/ 0 h 77"/>
                <a:gd name="T14" fmla="*/ 0 w 989"/>
                <a:gd name="T15" fmla="*/ 0 h 77"/>
                <a:gd name="T16" fmla="*/ 0 w 989"/>
                <a:gd name="T17" fmla="*/ 0 h 77"/>
                <a:gd name="T18" fmla="*/ 0 w 989"/>
                <a:gd name="T19" fmla="*/ 0 h 77"/>
                <a:gd name="T20" fmla="*/ 0 w 989"/>
                <a:gd name="T21" fmla="*/ 0 h 77"/>
                <a:gd name="T22" fmla="*/ 0 w 989"/>
                <a:gd name="T23" fmla="*/ 0 h 77"/>
                <a:gd name="T24" fmla="*/ 0 w 989"/>
                <a:gd name="T25" fmla="*/ 0 h 77"/>
                <a:gd name="T26" fmla="*/ 0 w 989"/>
                <a:gd name="T27" fmla="*/ 0 h 77"/>
                <a:gd name="T28" fmla="*/ 0 w 989"/>
                <a:gd name="T29" fmla="*/ 0 h 77"/>
                <a:gd name="T30" fmla="*/ 0 w 989"/>
                <a:gd name="T31" fmla="*/ 0 h 77"/>
                <a:gd name="T32" fmla="*/ 0 w 989"/>
                <a:gd name="T33" fmla="*/ 0 h 77"/>
                <a:gd name="T34" fmla="*/ 0 w 989"/>
                <a:gd name="T35" fmla="*/ 0 h 77"/>
                <a:gd name="T36" fmla="*/ 0 w 989"/>
                <a:gd name="T37" fmla="*/ 0 h 77"/>
                <a:gd name="T38" fmla="*/ 0 w 989"/>
                <a:gd name="T39" fmla="*/ 0 h 77"/>
                <a:gd name="T40" fmla="*/ 0 w 989"/>
                <a:gd name="T41" fmla="*/ 0 h 77"/>
                <a:gd name="T42" fmla="*/ 0 w 989"/>
                <a:gd name="T43" fmla="*/ 0 h 77"/>
                <a:gd name="T44" fmla="*/ 0 w 989"/>
                <a:gd name="T45" fmla="*/ 0 h 77"/>
                <a:gd name="T46" fmla="*/ 0 w 989"/>
                <a:gd name="T47" fmla="*/ 0 h 77"/>
                <a:gd name="T48" fmla="*/ 0 w 989"/>
                <a:gd name="T49" fmla="*/ 0 h 77"/>
                <a:gd name="T50" fmla="*/ 0 w 989"/>
                <a:gd name="T51" fmla="*/ 0 h 77"/>
                <a:gd name="T52" fmla="*/ 0 w 989"/>
                <a:gd name="T53" fmla="*/ 0 h 77"/>
                <a:gd name="T54" fmla="*/ 0 w 989"/>
                <a:gd name="T55" fmla="*/ 0 h 77"/>
                <a:gd name="T56" fmla="*/ 0 w 989"/>
                <a:gd name="T57" fmla="*/ 0 h 77"/>
                <a:gd name="T58" fmla="*/ 0 w 989"/>
                <a:gd name="T59" fmla="*/ 0 h 77"/>
                <a:gd name="T60" fmla="*/ 0 w 989"/>
                <a:gd name="T61" fmla="*/ 0 h 77"/>
                <a:gd name="T62" fmla="*/ 0 w 989"/>
                <a:gd name="T63" fmla="*/ 0 h 77"/>
                <a:gd name="T64" fmla="*/ 0 w 989"/>
                <a:gd name="T65" fmla="*/ 0 h 77"/>
                <a:gd name="T66" fmla="*/ 0 w 989"/>
                <a:gd name="T67" fmla="*/ 0 h 77"/>
                <a:gd name="T68" fmla="*/ 0 w 989"/>
                <a:gd name="T69" fmla="*/ 0 h 77"/>
                <a:gd name="T70" fmla="*/ 0 w 989"/>
                <a:gd name="T71" fmla="*/ 0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9"/>
                <a:gd name="T109" fmla="*/ 0 h 77"/>
                <a:gd name="T110" fmla="*/ 989 w 989"/>
                <a:gd name="T111" fmla="*/ 77 h 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9" h="77">
                  <a:moveTo>
                    <a:pt x="346" y="53"/>
                  </a:moveTo>
                  <a:lnTo>
                    <a:pt x="108" y="77"/>
                  </a:lnTo>
                  <a:lnTo>
                    <a:pt x="0" y="12"/>
                  </a:lnTo>
                  <a:lnTo>
                    <a:pt x="28" y="19"/>
                  </a:lnTo>
                  <a:lnTo>
                    <a:pt x="57" y="26"/>
                  </a:lnTo>
                  <a:lnTo>
                    <a:pt x="87" y="32"/>
                  </a:lnTo>
                  <a:lnTo>
                    <a:pt x="116" y="36"/>
                  </a:lnTo>
                  <a:lnTo>
                    <a:pt x="146" y="40"/>
                  </a:lnTo>
                  <a:lnTo>
                    <a:pt x="176" y="43"/>
                  </a:lnTo>
                  <a:lnTo>
                    <a:pt x="206" y="45"/>
                  </a:lnTo>
                  <a:lnTo>
                    <a:pt x="236" y="47"/>
                  </a:lnTo>
                  <a:lnTo>
                    <a:pt x="266" y="47"/>
                  </a:lnTo>
                  <a:lnTo>
                    <a:pt x="297" y="47"/>
                  </a:lnTo>
                  <a:lnTo>
                    <a:pt x="328" y="45"/>
                  </a:lnTo>
                  <a:lnTo>
                    <a:pt x="359" y="44"/>
                  </a:lnTo>
                  <a:lnTo>
                    <a:pt x="390" y="43"/>
                  </a:lnTo>
                  <a:lnTo>
                    <a:pt x="422" y="40"/>
                  </a:lnTo>
                  <a:lnTo>
                    <a:pt x="453" y="39"/>
                  </a:lnTo>
                  <a:lnTo>
                    <a:pt x="484" y="35"/>
                  </a:lnTo>
                  <a:lnTo>
                    <a:pt x="516" y="32"/>
                  </a:lnTo>
                  <a:lnTo>
                    <a:pt x="547" y="30"/>
                  </a:lnTo>
                  <a:lnTo>
                    <a:pt x="579" y="26"/>
                  </a:lnTo>
                  <a:lnTo>
                    <a:pt x="611" y="23"/>
                  </a:lnTo>
                  <a:lnTo>
                    <a:pt x="642" y="19"/>
                  </a:lnTo>
                  <a:lnTo>
                    <a:pt x="674" y="17"/>
                  </a:lnTo>
                  <a:lnTo>
                    <a:pt x="706" y="13"/>
                  </a:lnTo>
                  <a:lnTo>
                    <a:pt x="737" y="10"/>
                  </a:lnTo>
                  <a:lnTo>
                    <a:pt x="769" y="8"/>
                  </a:lnTo>
                  <a:lnTo>
                    <a:pt x="801" y="5"/>
                  </a:lnTo>
                  <a:lnTo>
                    <a:pt x="832" y="4"/>
                  </a:lnTo>
                  <a:lnTo>
                    <a:pt x="864" y="2"/>
                  </a:lnTo>
                  <a:lnTo>
                    <a:pt x="895" y="1"/>
                  </a:lnTo>
                  <a:lnTo>
                    <a:pt x="926" y="0"/>
                  </a:lnTo>
                  <a:lnTo>
                    <a:pt x="958" y="0"/>
                  </a:lnTo>
                  <a:lnTo>
                    <a:pt x="989" y="1"/>
                  </a:lnTo>
                  <a:lnTo>
                    <a:pt x="346" y="53"/>
                  </a:lnTo>
                  <a:close/>
                </a:path>
              </a:pathLst>
            </a:custGeom>
            <a:solidFill>
              <a:srgbClr val="FFFFFF"/>
            </a:solidFill>
            <a:ln w="9525">
              <a:noFill/>
              <a:round/>
              <a:headEnd/>
              <a:tailEnd/>
            </a:ln>
          </p:spPr>
          <p:txBody>
            <a:bodyPr wrap="none" anchor="ctr"/>
            <a:lstStyle/>
            <a:p>
              <a:endParaRPr lang="en-GB"/>
            </a:p>
          </p:txBody>
        </p:sp>
        <p:sp>
          <p:nvSpPr>
            <p:cNvPr id="5136" name="Freeform 16"/>
            <p:cNvSpPr>
              <a:spLocks noChangeArrowheads="1"/>
            </p:cNvSpPr>
            <p:nvPr/>
          </p:nvSpPr>
          <p:spPr bwMode="auto">
            <a:xfrm>
              <a:off x="5233" y="2543"/>
              <a:ext cx="79" cy="27"/>
            </a:xfrm>
            <a:custGeom>
              <a:avLst/>
              <a:gdLst>
                <a:gd name="T0" fmla="*/ 0 w 238"/>
                <a:gd name="T1" fmla="*/ 0 h 108"/>
                <a:gd name="T2" fmla="*/ 0 w 238"/>
                <a:gd name="T3" fmla="*/ 0 h 108"/>
                <a:gd name="T4" fmla="*/ 0 w 238"/>
                <a:gd name="T5" fmla="*/ 0 h 108"/>
                <a:gd name="T6" fmla="*/ 0 w 238"/>
                <a:gd name="T7" fmla="*/ 0 h 108"/>
                <a:gd name="T8" fmla="*/ 0 w 238"/>
                <a:gd name="T9" fmla="*/ 0 h 108"/>
                <a:gd name="T10" fmla="*/ 0 w 238"/>
                <a:gd name="T11" fmla="*/ 0 h 108"/>
                <a:gd name="T12" fmla="*/ 0 w 238"/>
                <a:gd name="T13" fmla="*/ 0 h 108"/>
                <a:gd name="T14" fmla="*/ 0 w 238"/>
                <a:gd name="T15" fmla="*/ 0 h 108"/>
                <a:gd name="T16" fmla="*/ 0 w 238"/>
                <a:gd name="T17" fmla="*/ 0 h 108"/>
                <a:gd name="T18" fmla="*/ 0 w 238"/>
                <a:gd name="T19" fmla="*/ 0 h 108"/>
                <a:gd name="T20" fmla="*/ 0 w 238"/>
                <a:gd name="T21" fmla="*/ 0 h 108"/>
                <a:gd name="T22" fmla="*/ 0 w 238"/>
                <a:gd name="T23" fmla="*/ 0 h 108"/>
                <a:gd name="T24" fmla="*/ 0 w 238"/>
                <a:gd name="T25" fmla="*/ 0 h 108"/>
                <a:gd name="T26" fmla="*/ 0 w 238"/>
                <a:gd name="T27" fmla="*/ 0 h 108"/>
                <a:gd name="T28" fmla="*/ 0 w 238"/>
                <a:gd name="T29" fmla="*/ 0 h 108"/>
                <a:gd name="T30" fmla="*/ 0 w 238"/>
                <a:gd name="T31" fmla="*/ 0 h 108"/>
                <a:gd name="T32" fmla="*/ 0 w 238"/>
                <a:gd name="T33" fmla="*/ 0 h 108"/>
                <a:gd name="T34" fmla="*/ 0 w 238"/>
                <a:gd name="T35" fmla="*/ 0 h 108"/>
                <a:gd name="T36" fmla="*/ 0 w 238"/>
                <a:gd name="T37" fmla="*/ 0 h 108"/>
                <a:gd name="T38" fmla="*/ 0 w 238"/>
                <a:gd name="T39" fmla="*/ 0 h 108"/>
                <a:gd name="T40" fmla="*/ 0 w 238"/>
                <a:gd name="T41" fmla="*/ 0 h 108"/>
                <a:gd name="T42" fmla="*/ 0 w 238"/>
                <a:gd name="T43" fmla="*/ 0 h 108"/>
                <a:gd name="T44" fmla="*/ 0 w 238"/>
                <a:gd name="T45" fmla="*/ 0 h 108"/>
                <a:gd name="T46" fmla="*/ 0 w 238"/>
                <a:gd name="T47" fmla="*/ 0 h 108"/>
                <a:gd name="T48" fmla="*/ 0 w 238"/>
                <a:gd name="T49" fmla="*/ 0 h 108"/>
                <a:gd name="T50" fmla="*/ 0 w 238"/>
                <a:gd name="T51" fmla="*/ 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8"/>
                <a:gd name="T79" fmla="*/ 0 h 108"/>
                <a:gd name="T80" fmla="*/ 238 w 238"/>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8" h="108">
                  <a:moveTo>
                    <a:pt x="238" y="76"/>
                  </a:moveTo>
                  <a:lnTo>
                    <a:pt x="164" y="108"/>
                  </a:lnTo>
                  <a:lnTo>
                    <a:pt x="143" y="96"/>
                  </a:lnTo>
                  <a:lnTo>
                    <a:pt x="121" y="85"/>
                  </a:lnTo>
                  <a:lnTo>
                    <a:pt x="100" y="73"/>
                  </a:lnTo>
                  <a:lnTo>
                    <a:pt x="79" y="60"/>
                  </a:lnTo>
                  <a:lnTo>
                    <a:pt x="58" y="47"/>
                  </a:lnTo>
                  <a:lnTo>
                    <a:pt x="39" y="31"/>
                  </a:lnTo>
                  <a:lnTo>
                    <a:pt x="19" y="17"/>
                  </a:lnTo>
                  <a:lnTo>
                    <a:pt x="0" y="0"/>
                  </a:lnTo>
                  <a:lnTo>
                    <a:pt x="15" y="4"/>
                  </a:lnTo>
                  <a:lnTo>
                    <a:pt x="30" y="8"/>
                  </a:lnTo>
                  <a:lnTo>
                    <a:pt x="45" y="12"/>
                  </a:lnTo>
                  <a:lnTo>
                    <a:pt x="60" y="16"/>
                  </a:lnTo>
                  <a:lnTo>
                    <a:pt x="75" y="21"/>
                  </a:lnTo>
                  <a:lnTo>
                    <a:pt x="89" y="25"/>
                  </a:lnTo>
                  <a:lnTo>
                    <a:pt x="104" y="30"/>
                  </a:lnTo>
                  <a:lnTo>
                    <a:pt x="119" y="35"/>
                  </a:lnTo>
                  <a:lnTo>
                    <a:pt x="134" y="40"/>
                  </a:lnTo>
                  <a:lnTo>
                    <a:pt x="148" y="44"/>
                  </a:lnTo>
                  <a:lnTo>
                    <a:pt x="164" y="50"/>
                  </a:lnTo>
                  <a:lnTo>
                    <a:pt x="178" y="55"/>
                  </a:lnTo>
                  <a:lnTo>
                    <a:pt x="192" y="60"/>
                  </a:lnTo>
                  <a:lnTo>
                    <a:pt x="208" y="65"/>
                  </a:lnTo>
                  <a:lnTo>
                    <a:pt x="222" y="70"/>
                  </a:lnTo>
                  <a:lnTo>
                    <a:pt x="238" y="76"/>
                  </a:lnTo>
                  <a:close/>
                </a:path>
              </a:pathLst>
            </a:custGeom>
            <a:solidFill>
              <a:srgbClr val="FFFFFF"/>
            </a:solidFill>
            <a:ln w="9525">
              <a:noFill/>
              <a:round/>
              <a:headEnd/>
              <a:tailEnd/>
            </a:ln>
          </p:spPr>
          <p:txBody>
            <a:bodyPr wrap="none" anchor="ctr"/>
            <a:lstStyle/>
            <a:p>
              <a:endParaRPr lang="en-GB"/>
            </a:p>
          </p:txBody>
        </p:sp>
        <p:sp>
          <p:nvSpPr>
            <p:cNvPr id="5137" name="Freeform 17"/>
            <p:cNvSpPr>
              <a:spLocks noChangeArrowheads="1"/>
            </p:cNvSpPr>
            <p:nvPr/>
          </p:nvSpPr>
          <p:spPr bwMode="auto">
            <a:xfrm>
              <a:off x="5040" y="2541"/>
              <a:ext cx="314" cy="127"/>
            </a:xfrm>
            <a:custGeom>
              <a:avLst/>
              <a:gdLst>
                <a:gd name="T0" fmla="*/ 0 w 943"/>
                <a:gd name="T1" fmla="*/ 0 h 509"/>
                <a:gd name="T2" fmla="*/ 0 w 943"/>
                <a:gd name="T3" fmla="*/ 0 h 509"/>
                <a:gd name="T4" fmla="*/ 0 w 943"/>
                <a:gd name="T5" fmla="*/ 0 h 509"/>
                <a:gd name="T6" fmla="*/ 0 w 943"/>
                <a:gd name="T7" fmla="*/ 0 h 509"/>
                <a:gd name="T8" fmla="*/ 0 w 943"/>
                <a:gd name="T9" fmla="*/ 0 h 509"/>
                <a:gd name="T10" fmla="*/ 0 w 943"/>
                <a:gd name="T11" fmla="*/ 0 h 509"/>
                <a:gd name="T12" fmla="*/ 0 w 943"/>
                <a:gd name="T13" fmla="*/ 0 h 509"/>
                <a:gd name="T14" fmla="*/ 0 w 943"/>
                <a:gd name="T15" fmla="*/ 0 h 509"/>
                <a:gd name="T16" fmla="*/ 0 w 943"/>
                <a:gd name="T17" fmla="*/ 0 h 509"/>
                <a:gd name="T18" fmla="*/ 0 w 943"/>
                <a:gd name="T19" fmla="*/ 0 h 509"/>
                <a:gd name="T20" fmla="*/ 0 w 943"/>
                <a:gd name="T21" fmla="*/ 0 h 509"/>
                <a:gd name="T22" fmla="*/ 0 w 943"/>
                <a:gd name="T23" fmla="*/ 0 h 509"/>
                <a:gd name="T24" fmla="*/ 0 w 943"/>
                <a:gd name="T25" fmla="*/ 0 h 509"/>
                <a:gd name="T26" fmla="*/ 0 w 943"/>
                <a:gd name="T27" fmla="*/ 0 h 509"/>
                <a:gd name="T28" fmla="*/ 0 w 943"/>
                <a:gd name="T29" fmla="*/ 0 h 509"/>
                <a:gd name="T30" fmla="*/ 0 w 943"/>
                <a:gd name="T31" fmla="*/ 0 h 509"/>
                <a:gd name="T32" fmla="*/ 0 w 943"/>
                <a:gd name="T33" fmla="*/ 0 h 509"/>
                <a:gd name="T34" fmla="*/ 0 w 943"/>
                <a:gd name="T35" fmla="*/ 0 h 509"/>
                <a:gd name="T36" fmla="*/ 0 w 943"/>
                <a:gd name="T37" fmla="*/ 0 h 509"/>
                <a:gd name="T38" fmla="*/ 0 w 943"/>
                <a:gd name="T39" fmla="*/ 0 h 509"/>
                <a:gd name="T40" fmla="*/ 0 w 943"/>
                <a:gd name="T41" fmla="*/ 0 h 509"/>
                <a:gd name="T42" fmla="*/ 0 w 943"/>
                <a:gd name="T43" fmla="*/ 0 h 509"/>
                <a:gd name="T44" fmla="*/ 0 w 943"/>
                <a:gd name="T45" fmla="*/ 0 h 509"/>
                <a:gd name="T46" fmla="*/ 0 w 943"/>
                <a:gd name="T47" fmla="*/ 0 h 509"/>
                <a:gd name="T48" fmla="*/ 0 w 943"/>
                <a:gd name="T49" fmla="*/ 0 h 509"/>
                <a:gd name="T50" fmla="*/ 0 w 943"/>
                <a:gd name="T51" fmla="*/ 0 h 509"/>
                <a:gd name="T52" fmla="*/ 0 w 943"/>
                <a:gd name="T53" fmla="*/ 0 h 509"/>
                <a:gd name="T54" fmla="*/ 0 w 943"/>
                <a:gd name="T55" fmla="*/ 0 h 509"/>
                <a:gd name="T56" fmla="*/ 0 w 943"/>
                <a:gd name="T57" fmla="*/ 0 h 509"/>
                <a:gd name="T58" fmla="*/ 0 w 943"/>
                <a:gd name="T59" fmla="*/ 0 h 509"/>
                <a:gd name="T60" fmla="*/ 0 w 943"/>
                <a:gd name="T61" fmla="*/ 0 h 509"/>
                <a:gd name="T62" fmla="*/ 0 w 943"/>
                <a:gd name="T63" fmla="*/ 0 h 509"/>
                <a:gd name="T64" fmla="*/ 0 w 943"/>
                <a:gd name="T65" fmla="*/ 0 h 509"/>
                <a:gd name="T66" fmla="*/ 0 w 943"/>
                <a:gd name="T67" fmla="*/ 0 h 509"/>
                <a:gd name="T68" fmla="*/ 0 w 943"/>
                <a:gd name="T69" fmla="*/ 0 h 509"/>
                <a:gd name="T70" fmla="*/ 0 w 943"/>
                <a:gd name="T71" fmla="*/ 0 h 509"/>
                <a:gd name="T72" fmla="*/ 0 w 943"/>
                <a:gd name="T73" fmla="*/ 0 h 509"/>
                <a:gd name="T74" fmla="*/ 0 w 943"/>
                <a:gd name="T75" fmla="*/ 0 h 509"/>
                <a:gd name="T76" fmla="*/ 0 w 943"/>
                <a:gd name="T77" fmla="*/ 0 h 509"/>
                <a:gd name="T78" fmla="*/ 0 w 943"/>
                <a:gd name="T79" fmla="*/ 0 h 509"/>
                <a:gd name="T80" fmla="*/ 0 w 943"/>
                <a:gd name="T81" fmla="*/ 0 h 509"/>
                <a:gd name="T82" fmla="*/ 0 w 943"/>
                <a:gd name="T83" fmla="*/ 0 h 509"/>
                <a:gd name="T84" fmla="*/ 0 w 943"/>
                <a:gd name="T85" fmla="*/ 0 h 509"/>
                <a:gd name="T86" fmla="*/ 0 w 943"/>
                <a:gd name="T87" fmla="*/ 0 h 5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43"/>
                <a:gd name="T133" fmla="*/ 0 h 509"/>
                <a:gd name="T134" fmla="*/ 943 w 943"/>
                <a:gd name="T135" fmla="*/ 509 h 5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43" h="509">
                  <a:moveTo>
                    <a:pt x="272" y="25"/>
                  </a:moveTo>
                  <a:lnTo>
                    <a:pt x="297" y="55"/>
                  </a:lnTo>
                  <a:lnTo>
                    <a:pt x="324" y="82"/>
                  </a:lnTo>
                  <a:lnTo>
                    <a:pt x="353" y="108"/>
                  </a:lnTo>
                  <a:lnTo>
                    <a:pt x="382" y="133"/>
                  </a:lnTo>
                  <a:lnTo>
                    <a:pt x="411" y="158"/>
                  </a:lnTo>
                  <a:lnTo>
                    <a:pt x="442" y="180"/>
                  </a:lnTo>
                  <a:lnTo>
                    <a:pt x="474" y="202"/>
                  </a:lnTo>
                  <a:lnTo>
                    <a:pt x="506" y="224"/>
                  </a:lnTo>
                  <a:lnTo>
                    <a:pt x="539" y="245"/>
                  </a:lnTo>
                  <a:lnTo>
                    <a:pt x="572" y="266"/>
                  </a:lnTo>
                  <a:lnTo>
                    <a:pt x="604" y="287"/>
                  </a:lnTo>
                  <a:lnTo>
                    <a:pt x="637" y="308"/>
                  </a:lnTo>
                  <a:lnTo>
                    <a:pt x="669" y="328"/>
                  </a:lnTo>
                  <a:lnTo>
                    <a:pt x="701" y="349"/>
                  </a:lnTo>
                  <a:lnTo>
                    <a:pt x="734" y="371"/>
                  </a:lnTo>
                  <a:lnTo>
                    <a:pt x="765" y="394"/>
                  </a:lnTo>
                  <a:lnTo>
                    <a:pt x="787" y="405"/>
                  </a:lnTo>
                  <a:lnTo>
                    <a:pt x="810" y="417"/>
                  </a:lnTo>
                  <a:lnTo>
                    <a:pt x="832" y="429"/>
                  </a:lnTo>
                  <a:lnTo>
                    <a:pt x="855" y="442"/>
                  </a:lnTo>
                  <a:lnTo>
                    <a:pt x="878" y="455"/>
                  </a:lnTo>
                  <a:lnTo>
                    <a:pt x="899" y="468"/>
                  </a:lnTo>
                  <a:lnTo>
                    <a:pt x="922" y="482"/>
                  </a:lnTo>
                  <a:lnTo>
                    <a:pt x="943" y="498"/>
                  </a:lnTo>
                  <a:lnTo>
                    <a:pt x="922" y="506"/>
                  </a:lnTo>
                  <a:lnTo>
                    <a:pt x="900" y="509"/>
                  </a:lnTo>
                  <a:lnTo>
                    <a:pt x="881" y="509"/>
                  </a:lnTo>
                  <a:lnTo>
                    <a:pt x="862" y="506"/>
                  </a:lnTo>
                  <a:lnTo>
                    <a:pt x="843" y="500"/>
                  </a:lnTo>
                  <a:lnTo>
                    <a:pt x="826" y="493"/>
                  </a:lnTo>
                  <a:lnTo>
                    <a:pt x="809" y="482"/>
                  </a:lnTo>
                  <a:lnTo>
                    <a:pt x="792" y="470"/>
                  </a:lnTo>
                  <a:lnTo>
                    <a:pt x="775" y="457"/>
                  </a:lnTo>
                  <a:lnTo>
                    <a:pt x="760" y="444"/>
                  </a:lnTo>
                  <a:lnTo>
                    <a:pt x="743" y="431"/>
                  </a:lnTo>
                  <a:lnTo>
                    <a:pt x="726" y="417"/>
                  </a:lnTo>
                  <a:lnTo>
                    <a:pt x="711" y="404"/>
                  </a:lnTo>
                  <a:lnTo>
                    <a:pt x="694" y="392"/>
                  </a:lnTo>
                  <a:lnTo>
                    <a:pt x="678" y="382"/>
                  </a:lnTo>
                  <a:lnTo>
                    <a:pt x="660" y="373"/>
                  </a:lnTo>
                  <a:lnTo>
                    <a:pt x="641" y="358"/>
                  </a:lnTo>
                  <a:lnTo>
                    <a:pt x="621" y="344"/>
                  </a:lnTo>
                  <a:lnTo>
                    <a:pt x="602" y="331"/>
                  </a:lnTo>
                  <a:lnTo>
                    <a:pt x="581" y="317"/>
                  </a:lnTo>
                  <a:lnTo>
                    <a:pt x="562" y="302"/>
                  </a:lnTo>
                  <a:lnTo>
                    <a:pt x="543" y="288"/>
                  </a:lnTo>
                  <a:lnTo>
                    <a:pt x="524" y="272"/>
                  </a:lnTo>
                  <a:lnTo>
                    <a:pt x="505" y="258"/>
                  </a:lnTo>
                  <a:lnTo>
                    <a:pt x="485" y="244"/>
                  </a:lnTo>
                  <a:lnTo>
                    <a:pt x="466" y="229"/>
                  </a:lnTo>
                  <a:lnTo>
                    <a:pt x="447" y="215"/>
                  </a:lnTo>
                  <a:lnTo>
                    <a:pt x="428" y="201"/>
                  </a:lnTo>
                  <a:lnTo>
                    <a:pt x="408" y="187"/>
                  </a:lnTo>
                  <a:lnTo>
                    <a:pt x="389" y="172"/>
                  </a:lnTo>
                  <a:lnTo>
                    <a:pt x="368" y="158"/>
                  </a:lnTo>
                  <a:lnTo>
                    <a:pt x="349" y="144"/>
                  </a:lnTo>
                  <a:lnTo>
                    <a:pt x="345" y="136"/>
                  </a:lnTo>
                  <a:lnTo>
                    <a:pt x="340" y="128"/>
                  </a:lnTo>
                  <a:lnTo>
                    <a:pt x="334" y="124"/>
                  </a:lnTo>
                  <a:lnTo>
                    <a:pt x="324" y="123"/>
                  </a:lnTo>
                  <a:lnTo>
                    <a:pt x="159" y="141"/>
                  </a:lnTo>
                  <a:lnTo>
                    <a:pt x="154" y="67"/>
                  </a:lnTo>
                  <a:lnTo>
                    <a:pt x="153" y="61"/>
                  </a:lnTo>
                  <a:lnTo>
                    <a:pt x="151" y="55"/>
                  </a:lnTo>
                  <a:lnTo>
                    <a:pt x="150" y="48"/>
                  </a:lnTo>
                  <a:lnTo>
                    <a:pt x="147" y="41"/>
                  </a:lnTo>
                  <a:lnTo>
                    <a:pt x="144" y="34"/>
                  </a:lnTo>
                  <a:lnTo>
                    <a:pt x="140" y="29"/>
                  </a:lnTo>
                  <a:lnTo>
                    <a:pt x="135" y="22"/>
                  </a:lnTo>
                  <a:lnTo>
                    <a:pt x="129" y="19"/>
                  </a:lnTo>
                  <a:lnTo>
                    <a:pt x="0" y="8"/>
                  </a:lnTo>
                  <a:lnTo>
                    <a:pt x="14" y="5"/>
                  </a:lnTo>
                  <a:lnTo>
                    <a:pt x="28" y="4"/>
                  </a:lnTo>
                  <a:lnTo>
                    <a:pt x="43" y="3"/>
                  </a:lnTo>
                  <a:lnTo>
                    <a:pt x="57" y="2"/>
                  </a:lnTo>
                  <a:lnTo>
                    <a:pt x="72" y="2"/>
                  </a:lnTo>
                  <a:lnTo>
                    <a:pt x="87" y="0"/>
                  </a:lnTo>
                  <a:lnTo>
                    <a:pt x="102" y="0"/>
                  </a:lnTo>
                  <a:lnTo>
                    <a:pt x="116" y="0"/>
                  </a:lnTo>
                  <a:lnTo>
                    <a:pt x="132" y="0"/>
                  </a:lnTo>
                  <a:lnTo>
                    <a:pt x="146" y="0"/>
                  </a:lnTo>
                  <a:lnTo>
                    <a:pt x="162" y="2"/>
                  </a:lnTo>
                  <a:lnTo>
                    <a:pt x="176" y="2"/>
                  </a:lnTo>
                  <a:lnTo>
                    <a:pt x="190" y="2"/>
                  </a:lnTo>
                  <a:lnTo>
                    <a:pt x="204" y="3"/>
                  </a:lnTo>
                  <a:lnTo>
                    <a:pt x="219" y="3"/>
                  </a:lnTo>
                  <a:lnTo>
                    <a:pt x="232" y="4"/>
                  </a:lnTo>
                  <a:lnTo>
                    <a:pt x="272" y="25"/>
                  </a:lnTo>
                  <a:close/>
                </a:path>
              </a:pathLst>
            </a:custGeom>
            <a:solidFill>
              <a:srgbClr val="FFFFFF"/>
            </a:solidFill>
            <a:ln w="9525">
              <a:noFill/>
              <a:round/>
              <a:headEnd/>
              <a:tailEnd/>
            </a:ln>
          </p:spPr>
          <p:txBody>
            <a:bodyPr wrap="none" anchor="ctr"/>
            <a:lstStyle/>
            <a:p>
              <a:endParaRPr lang="en-GB"/>
            </a:p>
          </p:txBody>
        </p:sp>
        <p:sp>
          <p:nvSpPr>
            <p:cNvPr id="5138" name="Freeform 18"/>
            <p:cNvSpPr>
              <a:spLocks noChangeArrowheads="1"/>
            </p:cNvSpPr>
            <p:nvPr/>
          </p:nvSpPr>
          <p:spPr bwMode="auto">
            <a:xfrm>
              <a:off x="4686" y="2555"/>
              <a:ext cx="396" cy="27"/>
            </a:xfrm>
            <a:custGeom>
              <a:avLst/>
              <a:gdLst>
                <a:gd name="T0" fmla="*/ 0 w 1189"/>
                <a:gd name="T1" fmla="*/ 0 h 108"/>
                <a:gd name="T2" fmla="*/ 0 w 1189"/>
                <a:gd name="T3" fmla="*/ 0 h 108"/>
                <a:gd name="T4" fmla="*/ 0 w 1189"/>
                <a:gd name="T5" fmla="*/ 0 h 108"/>
                <a:gd name="T6" fmla="*/ 0 w 1189"/>
                <a:gd name="T7" fmla="*/ 0 h 108"/>
                <a:gd name="T8" fmla="*/ 0 w 1189"/>
                <a:gd name="T9" fmla="*/ 0 h 108"/>
                <a:gd name="T10" fmla="*/ 0 w 1189"/>
                <a:gd name="T11" fmla="*/ 0 h 108"/>
                <a:gd name="T12" fmla="*/ 0 w 1189"/>
                <a:gd name="T13" fmla="*/ 0 h 108"/>
                <a:gd name="T14" fmla="*/ 0 w 1189"/>
                <a:gd name="T15" fmla="*/ 0 h 108"/>
                <a:gd name="T16" fmla="*/ 0 w 1189"/>
                <a:gd name="T17" fmla="*/ 0 h 108"/>
                <a:gd name="T18" fmla="*/ 0 w 1189"/>
                <a:gd name="T19" fmla="*/ 0 h 108"/>
                <a:gd name="T20" fmla="*/ 0 w 1189"/>
                <a:gd name="T21" fmla="*/ 0 h 108"/>
                <a:gd name="T22" fmla="*/ 0 w 1189"/>
                <a:gd name="T23" fmla="*/ 0 h 108"/>
                <a:gd name="T24" fmla="*/ 0 w 1189"/>
                <a:gd name="T25" fmla="*/ 0 h 108"/>
                <a:gd name="T26" fmla="*/ 0 w 1189"/>
                <a:gd name="T27" fmla="*/ 0 h 108"/>
                <a:gd name="T28" fmla="*/ 0 w 1189"/>
                <a:gd name="T29" fmla="*/ 0 h 108"/>
                <a:gd name="T30" fmla="*/ 0 w 1189"/>
                <a:gd name="T31" fmla="*/ 0 h 108"/>
                <a:gd name="T32" fmla="*/ 0 w 1189"/>
                <a:gd name="T33" fmla="*/ 0 h 108"/>
                <a:gd name="T34" fmla="*/ 0 w 1189"/>
                <a:gd name="T35" fmla="*/ 0 h 108"/>
                <a:gd name="T36" fmla="*/ 0 w 1189"/>
                <a:gd name="T37" fmla="*/ 0 h 108"/>
                <a:gd name="T38" fmla="*/ 0 w 1189"/>
                <a:gd name="T39" fmla="*/ 0 h 108"/>
                <a:gd name="T40" fmla="*/ 0 w 1189"/>
                <a:gd name="T41" fmla="*/ 0 h 108"/>
                <a:gd name="T42" fmla="*/ 0 w 1189"/>
                <a:gd name="T43" fmla="*/ 0 h 108"/>
                <a:gd name="T44" fmla="*/ 0 w 1189"/>
                <a:gd name="T45" fmla="*/ 0 h 108"/>
                <a:gd name="T46" fmla="*/ 0 w 1189"/>
                <a:gd name="T47" fmla="*/ 0 h 108"/>
                <a:gd name="T48" fmla="*/ 0 w 1189"/>
                <a:gd name="T49" fmla="*/ 0 h 108"/>
                <a:gd name="T50" fmla="*/ 0 w 1189"/>
                <a:gd name="T51" fmla="*/ 0 h 108"/>
                <a:gd name="T52" fmla="*/ 0 w 1189"/>
                <a:gd name="T53" fmla="*/ 0 h 108"/>
                <a:gd name="T54" fmla="*/ 0 w 1189"/>
                <a:gd name="T55" fmla="*/ 0 h 108"/>
                <a:gd name="T56" fmla="*/ 0 w 1189"/>
                <a:gd name="T57" fmla="*/ 0 h 108"/>
                <a:gd name="T58" fmla="*/ 0 w 1189"/>
                <a:gd name="T59" fmla="*/ 0 h 108"/>
                <a:gd name="T60" fmla="*/ 0 w 1189"/>
                <a:gd name="T61" fmla="*/ 0 h 108"/>
                <a:gd name="T62" fmla="*/ 0 w 1189"/>
                <a:gd name="T63" fmla="*/ 0 h 108"/>
                <a:gd name="T64" fmla="*/ 0 w 1189"/>
                <a:gd name="T65" fmla="*/ 0 h 108"/>
                <a:gd name="T66" fmla="*/ 0 w 1189"/>
                <a:gd name="T67" fmla="*/ 0 h 108"/>
                <a:gd name="T68" fmla="*/ 0 w 1189"/>
                <a:gd name="T69" fmla="*/ 0 h 108"/>
                <a:gd name="T70" fmla="*/ 0 w 1189"/>
                <a:gd name="T71" fmla="*/ 0 h 108"/>
                <a:gd name="T72" fmla="*/ 0 w 1189"/>
                <a:gd name="T73" fmla="*/ 0 h 108"/>
                <a:gd name="T74" fmla="*/ 0 w 1189"/>
                <a:gd name="T75" fmla="*/ 0 h 108"/>
                <a:gd name="T76" fmla="*/ 0 w 1189"/>
                <a:gd name="T77" fmla="*/ 0 h 108"/>
                <a:gd name="T78" fmla="*/ 0 w 1189"/>
                <a:gd name="T79" fmla="*/ 0 h 108"/>
                <a:gd name="T80" fmla="*/ 0 w 1189"/>
                <a:gd name="T81" fmla="*/ 0 h 108"/>
                <a:gd name="T82" fmla="*/ 0 w 1189"/>
                <a:gd name="T83" fmla="*/ 0 h 108"/>
                <a:gd name="T84" fmla="*/ 0 w 1189"/>
                <a:gd name="T85" fmla="*/ 0 h 108"/>
                <a:gd name="T86" fmla="*/ 0 w 1189"/>
                <a:gd name="T87" fmla="*/ 0 h 1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89"/>
                <a:gd name="T133" fmla="*/ 0 h 108"/>
                <a:gd name="T134" fmla="*/ 1189 w 1189"/>
                <a:gd name="T135" fmla="*/ 108 h 1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89" h="108">
                  <a:moveTo>
                    <a:pt x="1180" y="11"/>
                  </a:moveTo>
                  <a:lnTo>
                    <a:pt x="1183" y="20"/>
                  </a:lnTo>
                  <a:lnTo>
                    <a:pt x="1184" y="30"/>
                  </a:lnTo>
                  <a:lnTo>
                    <a:pt x="1185" y="39"/>
                  </a:lnTo>
                  <a:lnTo>
                    <a:pt x="1185" y="48"/>
                  </a:lnTo>
                  <a:lnTo>
                    <a:pt x="1185" y="58"/>
                  </a:lnTo>
                  <a:lnTo>
                    <a:pt x="1185" y="68"/>
                  </a:lnTo>
                  <a:lnTo>
                    <a:pt x="1187" y="77"/>
                  </a:lnTo>
                  <a:lnTo>
                    <a:pt x="1189" y="88"/>
                  </a:lnTo>
                  <a:lnTo>
                    <a:pt x="1153" y="88"/>
                  </a:lnTo>
                  <a:lnTo>
                    <a:pt x="1157" y="82"/>
                  </a:lnTo>
                  <a:lnTo>
                    <a:pt x="1157" y="77"/>
                  </a:lnTo>
                  <a:lnTo>
                    <a:pt x="1156" y="72"/>
                  </a:lnTo>
                  <a:lnTo>
                    <a:pt x="1155" y="67"/>
                  </a:lnTo>
                  <a:lnTo>
                    <a:pt x="1152" y="61"/>
                  </a:lnTo>
                  <a:lnTo>
                    <a:pt x="1150" y="56"/>
                  </a:lnTo>
                  <a:lnTo>
                    <a:pt x="1149" y="51"/>
                  </a:lnTo>
                  <a:lnTo>
                    <a:pt x="1149" y="46"/>
                  </a:lnTo>
                  <a:lnTo>
                    <a:pt x="1132" y="41"/>
                  </a:lnTo>
                  <a:lnTo>
                    <a:pt x="1114" y="37"/>
                  </a:lnTo>
                  <a:lnTo>
                    <a:pt x="1097" y="34"/>
                  </a:lnTo>
                  <a:lnTo>
                    <a:pt x="1080" y="33"/>
                  </a:lnTo>
                  <a:lnTo>
                    <a:pt x="1062" y="32"/>
                  </a:lnTo>
                  <a:lnTo>
                    <a:pt x="1045" y="33"/>
                  </a:lnTo>
                  <a:lnTo>
                    <a:pt x="1027" y="34"/>
                  </a:lnTo>
                  <a:lnTo>
                    <a:pt x="1011" y="35"/>
                  </a:lnTo>
                  <a:lnTo>
                    <a:pt x="993" y="38"/>
                  </a:lnTo>
                  <a:lnTo>
                    <a:pt x="975" y="41"/>
                  </a:lnTo>
                  <a:lnTo>
                    <a:pt x="958" y="43"/>
                  </a:lnTo>
                  <a:lnTo>
                    <a:pt x="940" y="46"/>
                  </a:lnTo>
                  <a:lnTo>
                    <a:pt x="923" y="48"/>
                  </a:lnTo>
                  <a:lnTo>
                    <a:pt x="906" y="50"/>
                  </a:lnTo>
                  <a:lnTo>
                    <a:pt x="888" y="51"/>
                  </a:lnTo>
                  <a:lnTo>
                    <a:pt x="872" y="52"/>
                  </a:lnTo>
                  <a:lnTo>
                    <a:pt x="822" y="52"/>
                  </a:lnTo>
                  <a:lnTo>
                    <a:pt x="773" y="55"/>
                  </a:lnTo>
                  <a:lnTo>
                    <a:pt x="724" y="58"/>
                  </a:lnTo>
                  <a:lnTo>
                    <a:pt x="675" y="63"/>
                  </a:lnTo>
                  <a:lnTo>
                    <a:pt x="627" y="68"/>
                  </a:lnTo>
                  <a:lnTo>
                    <a:pt x="579" y="75"/>
                  </a:lnTo>
                  <a:lnTo>
                    <a:pt x="531" y="81"/>
                  </a:lnTo>
                  <a:lnTo>
                    <a:pt x="485" y="86"/>
                  </a:lnTo>
                  <a:lnTo>
                    <a:pt x="437" y="93"/>
                  </a:lnTo>
                  <a:lnTo>
                    <a:pt x="390" y="98"/>
                  </a:lnTo>
                  <a:lnTo>
                    <a:pt x="342" y="103"/>
                  </a:lnTo>
                  <a:lnTo>
                    <a:pt x="296" y="106"/>
                  </a:lnTo>
                  <a:lnTo>
                    <a:pt x="248" y="108"/>
                  </a:lnTo>
                  <a:lnTo>
                    <a:pt x="201" y="108"/>
                  </a:lnTo>
                  <a:lnTo>
                    <a:pt x="153" y="106"/>
                  </a:lnTo>
                  <a:lnTo>
                    <a:pt x="104" y="102"/>
                  </a:lnTo>
                  <a:lnTo>
                    <a:pt x="0" y="95"/>
                  </a:lnTo>
                  <a:lnTo>
                    <a:pt x="2" y="91"/>
                  </a:lnTo>
                  <a:lnTo>
                    <a:pt x="3" y="88"/>
                  </a:lnTo>
                  <a:lnTo>
                    <a:pt x="2" y="84"/>
                  </a:lnTo>
                  <a:lnTo>
                    <a:pt x="2" y="80"/>
                  </a:lnTo>
                  <a:lnTo>
                    <a:pt x="34" y="78"/>
                  </a:lnTo>
                  <a:lnTo>
                    <a:pt x="68" y="77"/>
                  </a:lnTo>
                  <a:lnTo>
                    <a:pt x="100" y="76"/>
                  </a:lnTo>
                  <a:lnTo>
                    <a:pt x="132" y="75"/>
                  </a:lnTo>
                  <a:lnTo>
                    <a:pt x="165" y="73"/>
                  </a:lnTo>
                  <a:lnTo>
                    <a:pt x="197" y="72"/>
                  </a:lnTo>
                  <a:lnTo>
                    <a:pt x="229" y="69"/>
                  </a:lnTo>
                  <a:lnTo>
                    <a:pt x="261" y="68"/>
                  </a:lnTo>
                  <a:lnTo>
                    <a:pt x="294" y="65"/>
                  </a:lnTo>
                  <a:lnTo>
                    <a:pt x="326" y="63"/>
                  </a:lnTo>
                  <a:lnTo>
                    <a:pt x="358" y="61"/>
                  </a:lnTo>
                  <a:lnTo>
                    <a:pt x="390" y="59"/>
                  </a:lnTo>
                  <a:lnTo>
                    <a:pt x="422" y="56"/>
                  </a:lnTo>
                  <a:lnTo>
                    <a:pt x="454" y="54"/>
                  </a:lnTo>
                  <a:lnTo>
                    <a:pt x="486" y="51"/>
                  </a:lnTo>
                  <a:lnTo>
                    <a:pt x="518" y="47"/>
                  </a:lnTo>
                  <a:lnTo>
                    <a:pt x="550" y="45"/>
                  </a:lnTo>
                  <a:lnTo>
                    <a:pt x="583" y="42"/>
                  </a:lnTo>
                  <a:lnTo>
                    <a:pt x="615" y="39"/>
                  </a:lnTo>
                  <a:lnTo>
                    <a:pt x="647" y="37"/>
                  </a:lnTo>
                  <a:lnTo>
                    <a:pt x="679" y="33"/>
                  </a:lnTo>
                  <a:lnTo>
                    <a:pt x="712" y="30"/>
                  </a:lnTo>
                  <a:lnTo>
                    <a:pt x="744" y="28"/>
                  </a:lnTo>
                  <a:lnTo>
                    <a:pt x="776" y="24"/>
                  </a:lnTo>
                  <a:lnTo>
                    <a:pt x="808" y="21"/>
                  </a:lnTo>
                  <a:lnTo>
                    <a:pt x="841" y="19"/>
                  </a:lnTo>
                  <a:lnTo>
                    <a:pt x="874" y="15"/>
                  </a:lnTo>
                  <a:lnTo>
                    <a:pt x="906" y="12"/>
                  </a:lnTo>
                  <a:lnTo>
                    <a:pt x="938" y="9"/>
                  </a:lnTo>
                  <a:lnTo>
                    <a:pt x="971" y="5"/>
                  </a:lnTo>
                  <a:lnTo>
                    <a:pt x="1004" y="3"/>
                  </a:lnTo>
                  <a:lnTo>
                    <a:pt x="1037" y="0"/>
                  </a:lnTo>
                  <a:lnTo>
                    <a:pt x="1180" y="11"/>
                  </a:lnTo>
                  <a:close/>
                </a:path>
              </a:pathLst>
            </a:custGeom>
            <a:solidFill>
              <a:srgbClr val="FFFFFF"/>
            </a:solidFill>
            <a:ln w="9525">
              <a:noFill/>
              <a:round/>
              <a:headEnd/>
              <a:tailEnd/>
            </a:ln>
          </p:spPr>
          <p:txBody>
            <a:bodyPr wrap="none" anchor="ctr"/>
            <a:lstStyle/>
            <a:p>
              <a:endParaRPr lang="en-GB"/>
            </a:p>
          </p:txBody>
        </p:sp>
        <p:sp>
          <p:nvSpPr>
            <p:cNvPr id="5139" name="Freeform 19"/>
            <p:cNvSpPr>
              <a:spLocks noChangeArrowheads="1"/>
            </p:cNvSpPr>
            <p:nvPr/>
          </p:nvSpPr>
          <p:spPr bwMode="auto">
            <a:xfrm>
              <a:off x="5304" y="2573"/>
              <a:ext cx="67" cy="25"/>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
                <a:gd name="T37" fmla="*/ 0 h 98"/>
                <a:gd name="T38" fmla="*/ 200 w 200"/>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 h="98">
                  <a:moveTo>
                    <a:pt x="200" y="84"/>
                  </a:moveTo>
                  <a:lnTo>
                    <a:pt x="158" y="98"/>
                  </a:lnTo>
                  <a:lnTo>
                    <a:pt x="0" y="17"/>
                  </a:lnTo>
                  <a:lnTo>
                    <a:pt x="35" y="0"/>
                  </a:lnTo>
                  <a:lnTo>
                    <a:pt x="55" y="11"/>
                  </a:lnTo>
                  <a:lnTo>
                    <a:pt x="76" y="21"/>
                  </a:lnTo>
                  <a:lnTo>
                    <a:pt x="96" y="31"/>
                  </a:lnTo>
                  <a:lnTo>
                    <a:pt x="118" y="42"/>
                  </a:lnTo>
                  <a:lnTo>
                    <a:pt x="138" y="51"/>
                  </a:lnTo>
                  <a:lnTo>
                    <a:pt x="158" y="61"/>
                  </a:lnTo>
                  <a:lnTo>
                    <a:pt x="180" y="73"/>
                  </a:lnTo>
                  <a:lnTo>
                    <a:pt x="200" y="84"/>
                  </a:lnTo>
                  <a:close/>
                </a:path>
              </a:pathLst>
            </a:custGeom>
            <a:solidFill>
              <a:srgbClr val="FFFFFF"/>
            </a:solidFill>
            <a:ln w="9525">
              <a:noFill/>
              <a:round/>
              <a:headEnd/>
              <a:tailEnd/>
            </a:ln>
          </p:spPr>
          <p:txBody>
            <a:bodyPr wrap="none" anchor="ctr"/>
            <a:lstStyle/>
            <a:p>
              <a:endParaRPr lang="en-GB"/>
            </a:p>
          </p:txBody>
        </p:sp>
        <p:sp>
          <p:nvSpPr>
            <p:cNvPr id="5140" name="Freeform 20"/>
            <p:cNvSpPr>
              <a:spLocks noChangeArrowheads="1"/>
            </p:cNvSpPr>
            <p:nvPr/>
          </p:nvSpPr>
          <p:spPr bwMode="auto">
            <a:xfrm>
              <a:off x="4657" y="2575"/>
              <a:ext cx="400" cy="29"/>
            </a:xfrm>
            <a:custGeom>
              <a:avLst/>
              <a:gdLst>
                <a:gd name="T0" fmla="*/ 0 w 1199"/>
                <a:gd name="T1" fmla="*/ 0 h 114"/>
                <a:gd name="T2" fmla="*/ 0 w 1199"/>
                <a:gd name="T3" fmla="*/ 0 h 114"/>
                <a:gd name="T4" fmla="*/ 0 w 1199"/>
                <a:gd name="T5" fmla="*/ 0 h 114"/>
                <a:gd name="T6" fmla="*/ 0 w 1199"/>
                <a:gd name="T7" fmla="*/ 0 h 114"/>
                <a:gd name="T8" fmla="*/ 0 w 1199"/>
                <a:gd name="T9" fmla="*/ 0 h 114"/>
                <a:gd name="T10" fmla="*/ 0 w 1199"/>
                <a:gd name="T11" fmla="*/ 0 h 114"/>
                <a:gd name="T12" fmla="*/ 0 w 1199"/>
                <a:gd name="T13" fmla="*/ 0 h 114"/>
                <a:gd name="T14" fmla="*/ 0 w 1199"/>
                <a:gd name="T15" fmla="*/ 0 h 114"/>
                <a:gd name="T16" fmla="*/ 0 w 1199"/>
                <a:gd name="T17" fmla="*/ 0 h 114"/>
                <a:gd name="T18" fmla="*/ 0 w 1199"/>
                <a:gd name="T19" fmla="*/ 0 h 114"/>
                <a:gd name="T20" fmla="*/ 0 w 1199"/>
                <a:gd name="T21" fmla="*/ 0 h 114"/>
                <a:gd name="T22" fmla="*/ 0 w 1199"/>
                <a:gd name="T23" fmla="*/ 0 h 114"/>
                <a:gd name="T24" fmla="*/ 0 w 1199"/>
                <a:gd name="T25" fmla="*/ 0 h 114"/>
                <a:gd name="T26" fmla="*/ 0 w 1199"/>
                <a:gd name="T27" fmla="*/ 0 h 114"/>
                <a:gd name="T28" fmla="*/ 0 w 1199"/>
                <a:gd name="T29" fmla="*/ 0 h 114"/>
                <a:gd name="T30" fmla="*/ 0 w 1199"/>
                <a:gd name="T31" fmla="*/ 0 h 114"/>
                <a:gd name="T32" fmla="*/ 0 w 1199"/>
                <a:gd name="T33" fmla="*/ 0 h 114"/>
                <a:gd name="T34" fmla="*/ 0 w 1199"/>
                <a:gd name="T35" fmla="*/ 0 h 114"/>
                <a:gd name="T36" fmla="*/ 0 w 1199"/>
                <a:gd name="T37" fmla="*/ 0 h 114"/>
                <a:gd name="T38" fmla="*/ 0 w 1199"/>
                <a:gd name="T39" fmla="*/ 0 h 114"/>
                <a:gd name="T40" fmla="*/ 0 w 1199"/>
                <a:gd name="T41" fmla="*/ 0 h 114"/>
                <a:gd name="T42" fmla="*/ 0 w 1199"/>
                <a:gd name="T43" fmla="*/ 0 h 114"/>
                <a:gd name="T44" fmla="*/ 0 w 1199"/>
                <a:gd name="T45" fmla="*/ 0 h 114"/>
                <a:gd name="T46" fmla="*/ 0 w 1199"/>
                <a:gd name="T47" fmla="*/ 0 h 114"/>
                <a:gd name="T48" fmla="*/ 0 w 1199"/>
                <a:gd name="T49" fmla="*/ 0 h 114"/>
                <a:gd name="T50" fmla="*/ 0 w 1199"/>
                <a:gd name="T51" fmla="*/ 0 h 114"/>
                <a:gd name="T52" fmla="*/ 0 w 1199"/>
                <a:gd name="T53" fmla="*/ 0 h 114"/>
                <a:gd name="T54" fmla="*/ 0 w 1199"/>
                <a:gd name="T55" fmla="*/ 0 h 114"/>
                <a:gd name="T56" fmla="*/ 0 w 1199"/>
                <a:gd name="T57" fmla="*/ 0 h 114"/>
                <a:gd name="T58" fmla="*/ 0 w 1199"/>
                <a:gd name="T59" fmla="*/ 0 h 114"/>
                <a:gd name="T60" fmla="*/ 0 w 1199"/>
                <a:gd name="T61" fmla="*/ 0 h 114"/>
                <a:gd name="T62" fmla="*/ 0 w 1199"/>
                <a:gd name="T63" fmla="*/ 0 h 114"/>
                <a:gd name="T64" fmla="*/ 0 w 1199"/>
                <a:gd name="T65" fmla="*/ 0 h 114"/>
                <a:gd name="T66" fmla="*/ 0 w 1199"/>
                <a:gd name="T67" fmla="*/ 0 h 114"/>
                <a:gd name="T68" fmla="*/ 0 w 1199"/>
                <a:gd name="T69" fmla="*/ 0 h 114"/>
                <a:gd name="T70" fmla="*/ 0 w 1199"/>
                <a:gd name="T71" fmla="*/ 0 h 114"/>
                <a:gd name="T72" fmla="*/ 0 w 1199"/>
                <a:gd name="T73" fmla="*/ 0 h 114"/>
                <a:gd name="T74" fmla="*/ 0 w 1199"/>
                <a:gd name="T75" fmla="*/ 0 h 114"/>
                <a:gd name="T76" fmla="*/ 0 w 1199"/>
                <a:gd name="T77" fmla="*/ 0 h 114"/>
                <a:gd name="T78" fmla="*/ 0 w 1199"/>
                <a:gd name="T79" fmla="*/ 0 h 114"/>
                <a:gd name="T80" fmla="*/ 0 w 1199"/>
                <a:gd name="T81" fmla="*/ 0 h 114"/>
                <a:gd name="T82" fmla="*/ 0 w 1199"/>
                <a:gd name="T83" fmla="*/ 0 h 114"/>
                <a:gd name="T84" fmla="*/ 0 w 1199"/>
                <a:gd name="T85" fmla="*/ 0 h 114"/>
                <a:gd name="T86" fmla="*/ 0 w 1199"/>
                <a:gd name="T87" fmla="*/ 0 h 114"/>
                <a:gd name="T88" fmla="*/ 0 w 1199"/>
                <a:gd name="T89" fmla="*/ 0 h 114"/>
                <a:gd name="T90" fmla="*/ 0 w 1199"/>
                <a:gd name="T91" fmla="*/ 0 h 114"/>
                <a:gd name="T92" fmla="*/ 0 w 1199"/>
                <a:gd name="T93" fmla="*/ 0 h 114"/>
                <a:gd name="T94" fmla="*/ 0 w 1199"/>
                <a:gd name="T95" fmla="*/ 0 h 1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99"/>
                <a:gd name="T145" fmla="*/ 0 h 114"/>
                <a:gd name="T146" fmla="*/ 1199 w 1199"/>
                <a:gd name="T147" fmla="*/ 114 h 1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99" h="114">
                  <a:moveTo>
                    <a:pt x="1199" y="5"/>
                  </a:moveTo>
                  <a:lnTo>
                    <a:pt x="1188" y="10"/>
                  </a:lnTo>
                  <a:lnTo>
                    <a:pt x="1176" y="14"/>
                  </a:lnTo>
                  <a:lnTo>
                    <a:pt x="1164" y="18"/>
                  </a:lnTo>
                  <a:lnTo>
                    <a:pt x="1153" y="22"/>
                  </a:lnTo>
                  <a:lnTo>
                    <a:pt x="1141" y="24"/>
                  </a:lnTo>
                  <a:lnTo>
                    <a:pt x="1128" y="27"/>
                  </a:lnTo>
                  <a:lnTo>
                    <a:pt x="1116" y="30"/>
                  </a:lnTo>
                  <a:lnTo>
                    <a:pt x="1103" y="31"/>
                  </a:lnTo>
                  <a:lnTo>
                    <a:pt x="1090" y="34"/>
                  </a:lnTo>
                  <a:lnTo>
                    <a:pt x="1076" y="35"/>
                  </a:lnTo>
                  <a:lnTo>
                    <a:pt x="1063" y="36"/>
                  </a:lnTo>
                  <a:lnTo>
                    <a:pt x="1050" y="39"/>
                  </a:lnTo>
                  <a:lnTo>
                    <a:pt x="1037" y="40"/>
                  </a:lnTo>
                  <a:lnTo>
                    <a:pt x="1025" y="41"/>
                  </a:lnTo>
                  <a:lnTo>
                    <a:pt x="1012" y="44"/>
                  </a:lnTo>
                  <a:lnTo>
                    <a:pt x="999" y="45"/>
                  </a:lnTo>
                  <a:lnTo>
                    <a:pt x="969" y="52"/>
                  </a:lnTo>
                  <a:lnTo>
                    <a:pt x="938" y="57"/>
                  </a:lnTo>
                  <a:lnTo>
                    <a:pt x="909" y="61"/>
                  </a:lnTo>
                  <a:lnTo>
                    <a:pt x="878" y="66"/>
                  </a:lnTo>
                  <a:lnTo>
                    <a:pt x="848" y="70"/>
                  </a:lnTo>
                  <a:lnTo>
                    <a:pt x="817" y="74"/>
                  </a:lnTo>
                  <a:lnTo>
                    <a:pt x="787" y="78"/>
                  </a:lnTo>
                  <a:lnTo>
                    <a:pt x="758" y="80"/>
                  </a:lnTo>
                  <a:lnTo>
                    <a:pt x="727" y="83"/>
                  </a:lnTo>
                  <a:lnTo>
                    <a:pt x="697" y="86"/>
                  </a:lnTo>
                  <a:lnTo>
                    <a:pt x="666" y="88"/>
                  </a:lnTo>
                  <a:lnTo>
                    <a:pt x="635" y="91"/>
                  </a:lnTo>
                  <a:lnTo>
                    <a:pt x="605" y="92"/>
                  </a:lnTo>
                  <a:lnTo>
                    <a:pt x="575" y="93"/>
                  </a:lnTo>
                  <a:lnTo>
                    <a:pt x="545" y="95"/>
                  </a:lnTo>
                  <a:lnTo>
                    <a:pt x="514" y="96"/>
                  </a:lnTo>
                  <a:lnTo>
                    <a:pt x="483" y="97"/>
                  </a:lnTo>
                  <a:lnTo>
                    <a:pt x="453" y="99"/>
                  </a:lnTo>
                  <a:lnTo>
                    <a:pt x="422" y="100"/>
                  </a:lnTo>
                  <a:lnTo>
                    <a:pt x="391" y="100"/>
                  </a:lnTo>
                  <a:lnTo>
                    <a:pt x="360" y="101"/>
                  </a:lnTo>
                  <a:lnTo>
                    <a:pt x="330" y="103"/>
                  </a:lnTo>
                  <a:lnTo>
                    <a:pt x="299" y="103"/>
                  </a:lnTo>
                  <a:lnTo>
                    <a:pt x="268" y="104"/>
                  </a:lnTo>
                  <a:lnTo>
                    <a:pt x="237" y="105"/>
                  </a:lnTo>
                  <a:lnTo>
                    <a:pt x="206" y="105"/>
                  </a:lnTo>
                  <a:lnTo>
                    <a:pt x="175" y="107"/>
                  </a:lnTo>
                  <a:lnTo>
                    <a:pt x="144" y="108"/>
                  </a:lnTo>
                  <a:lnTo>
                    <a:pt x="112" y="109"/>
                  </a:lnTo>
                  <a:lnTo>
                    <a:pt x="81" y="110"/>
                  </a:lnTo>
                  <a:lnTo>
                    <a:pt x="49" y="113"/>
                  </a:lnTo>
                  <a:lnTo>
                    <a:pt x="18" y="114"/>
                  </a:lnTo>
                  <a:lnTo>
                    <a:pt x="17" y="108"/>
                  </a:lnTo>
                  <a:lnTo>
                    <a:pt x="14" y="101"/>
                  </a:lnTo>
                  <a:lnTo>
                    <a:pt x="11" y="95"/>
                  </a:lnTo>
                  <a:lnTo>
                    <a:pt x="7" y="88"/>
                  </a:lnTo>
                  <a:lnTo>
                    <a:pt x="5" y="82"/>
                  </a:lnTo>
                  <a:lnTo>
                    <a:pt x="1" y="75"/>
                  </a:lnTo>
                  <a:lnTo>
                    <a:pt x="0" y="67"/>
                  </a:lnTo>
                  <a:lnTo>
                    <a:pt x="0" y="60"/>
                  </a:lnTo>
                  <a:lnTo>
                    <a:pt x="42" y="65"/>
                  </a:lnTo>
                  <a:lnTo>
                    <a:pt x="85" y="69"/>
                  </a:lnTo>
                  <a:lnTo>
                    <a:pt x="127" y="73"/>
                  </a:lnTo>
                  <a:lnTo>
                    <a:pt x="171" y="74"/>
                  </a:lnTo>
                  <a:lnTo>
                    <a:pt x="214" y="77"/>
                  </a:lnTo>
                  <a:lnTo>
                    <a:pt x="258" y="77"/>
                  </a:lnTo>
                  <a:lnTo>
                    <a:pt x="302" y="77"/>
                  </a:lnTo>
                  <a:lnTo>
                    <a:pt x="346" y="75"/>
                  </a:lnTo>
                  <a:lnTo>
                    <a:pt x="389" y="74"/>
                  </a:lnTo>
                  <a:lnTo>
                    <a:pt x="433" y="73"/>
                  </a:lnTo>
                  <a:lnTo>
                    <a:pt x="477" y="69"/>
                  </a:lnTo>
                  <a:lnTo>
                    <a:pt x="520" y="65"/>
                  </a:lnTo>
                  <a:lnTo>
                    <a:pt x="563" y="61"/>
                  </a:lnTo>
                  <a:lnTo>
                    <a:pt x="605" y="57"/>
                  </a:lnTo>
                  <a:lnTo>
                    <a:pt x="647" y="51"/>
                  </a:lnTo>
                  <a:lnTo>
                    <a:pt x="689" y="45"/>
                  </a:lnTo>
                  <a:lnTo>
                    <a:pt x="715" y="43"/>
                  </a:lnTo>
                  <a:lnTo>
                    <a:pt x="741" y="40"/>
                  </a:lnTo>
                  <a:lnTo>
                    <a:pt x="767" y="39"/>
                  </a:lnTo>
                  <a:lnTo>
                    <a:pt x="795" y="37"/>
                  </a:lnTo>
                  <a:lnTo>
                    <a:pt x="822" y="36"/>
                  </a:lnTo>
                  <a:lnTo>
                    <a:pt x="849" y="34"/>
                  </a:lnTo>
                  <a:lnTo>
                    <a:pt x="878" y="32"/>
                  </a:lnTo>
                  <a:lnTo>
                    <a:pt x="905" y="31"/>
                  </a:lnTo>
                  <a:lnTo>
                    <a:pt x="934" y="28"/>
                  </a:lnTo>
                  <a:lnTo>
                    <a:pt x="961" y="26"/>
                  </a:lnTo>
                  <a:lnTo>
                    <a:pt x="988" y="23"/>
                  </a:lnTo>
                  <a:lnTo>
                    <a:pt x="1016" y="21"/>
                  </a:lnTo>
                  <a:lnTo>
                    <a:pt x="1043" y="17"/>
                  </a:lnTo>
                  <a:lnTo>
                    <a:pt x="1070" y="11"/>
                  </a:lnTo>
                  <a:lnTo>
                    <a:pt x="1097" y="6"/>
                  </a:lnTo>
                  <a:lnTo>
                    <a:pt x="1123" y="0"/>
                  </a:lnTo>
                  <a:lnTo>
                    <a:pt x="1132" y="0"/>
                  </a:lnTo>
                  <a:lnTo>
                    <a:pt x="1142" y="1"/>
                  </a:lnTo>
                  <a:lnTo>
                    <a:pt x="1151" y="1"/>
                  </a:lnTo>
                  <a:lnTo>
                    <a:pt x="1161" y="0"/>
                  </a:lnTo>
                  <a:lnTo>
                    <a:pt x="1170" y="1"/>
                  </a:lnTo>
                  <a:lnTo>
                    <a:pt x="1181" y="1"/>
                  </a:lnTo>
                  <a:lnTo>
                    <a:pt x="1189" y="2"/>
                  </a:lnTo>
                  <a:lnTo>
                    <a:pt x="1199" y="5"/>
                  </a:lnTo>
                  <a:close/>
                </a:path>
              </a:pathLst>
            </a:custGeom>
            <a:solidFill>
              <a:srgbClr val="FFFFFF"/>
            </a:solidFill>
            <a:ln w="9525">
              <a:noFill/>
              <a:round/>
              <a:headEnd/>
              <a:tailEnd/>
            </a:ln>
          </p:spPr>
          <p:txBody>
            <a:bodyPr wrap="none" anchor="ctr"/>
            <a:lstStyle/>
            <a:p>
              <a:endParaRPr lang="en-GB"/>
            </a:p>
          </p:txBody>
        </p:sp>
        <p:sp>
          <p:nvSpPr>
            <p:cNvPr id="5141" name="Freeform 21"/>
            <p:cNvSpPr>
              <a:spLocks noChangeArrowheads="1"/>
            </p:cNvSpPr>
            <p:nvPr/>
          </p:nvSpPr>
          <p:spPr bwMode="auto">
            <a:xfrm>
              <a:off x="4519" y="2583"/>
              <a:ext cx="626" cy="1204"/>
            </a:xfrm>
            <a:custGeom>
              <a:avLst/>
              <a:gdLst>
                <a:gd name="T0" fmla="*/ 0 w 1876"/>
                <a:gd name="T1" fmla="*/ 0 h 4816"/>
                <a:gd name="T2" fmla="*/ 0 w 1876"/>
                <a:gd name="T3" fmla="*/ 0 h 4816"/>
                <a:gd name="T4" fmla="*/ 0 w 1876"/>
                <a:gd name="T5" fmla="*/ 0 h 4816"/>
                <a:gd name="T6" fmla="*/ 0 w 1876"/>
                <a:gd name="T7" fmla="*/ 0 h 4816"/>
                <a:gd name="T8" fmla="*/ 0 w 1876"/>
                <a:gd name="T9" fmla="*/ 0 h 4816"/>
                <a:gd name="T10" fmla="*/ 0 w 1876"/>
                <a:gd name="T11" fmla="*/ 0 h 4816"/>
                <a:gd name="T12" fmla="*/ 0 w 1876"/>
                <a:gd name="T13" fmla="*/ 0 h 4816"/>
                <a:gd name="T14" fmla="*/ 0 w 1876"/>
                <a:gd name="T15" fmla="*/ 0 h 4816"/>
                <a:gd name="T16" fmla="*/ 0 w 1876"/>
                <a:gd name="T17" fmla="*/ 0 h 4816"/>
                <a:gd name="T18" fmla="*/ 0 w 1876"/>
                <a:gd name="T19" fmla="*/ 0 h 4816"/>
                <a:gd name="T20" fmla="*/ 0 w 1876"/>
                <a:gd name="T21" fmla="*/ 0 h 4816"/>
                <a:gd name="T22" fmla="*/ 0 w 1876"/>
                <a:gd name="T23" fmla="*/ 0 h 4816"/>
                <a:gd name="T24" fmla="*/ 0 w 1876"/>
                <a:gd name="T25" fmla="*/ 0 h 4816"/>
                <a:gd name="T26" fmla="*/ 0 w 1876"/>
                <a:gd name="T27" fmla="*/ 0 h 4816"/>
                <a:gd name="T28" fmla="*/ 0 w 1876"/>
                <a:gd name="T29" fmla="*/ 0 h 4816"/>
                <a:gd name="T30" fmla="*/ 0 w 1876"/>
                <a:gd name="T31" fmla="*/ 0 h 4816"/>
                <a:gd name="T32" fmla="*/ 0 w 1876"/>
                <a:gd name="T33" fmla="*/ 0 h 4816"/>
                <a:gd name="T34" fmla="*/ 0 w 1876"/>
                <a:gd name="T35" fmla="*/ 0 h 4816"/>
                <a:gd name="T36" fmla="*/ 0 w 1876"/>
                <a:gd name="T37" fmla="*/ 0 h 4816"/>
                <a:gd name="T38" fmla="*/ 0 w 1876"/>
                <a:gd name="T39" fmla="*/ 0 h 4816"/>
                <a:gd name="T40" fmla="*/ 0 w 1876"/>
                <a:gd name="T41" fmla="*/ 0 h 4816"/>
                <a:gd name="T42" fmla="*/ 0 w 1876"/>
                <a:gd name="T43" fmla="*/ 0 h 4816"/>
                <a:gd name="T44" fmla="*/ 0 w 1876"/>
                <a:gd name="T45" fmla="*/ 0 h 4816"/>
                <a:gd name="T46" fmla="*/ 0 w 1876"/>
                <a:gd name="T47" fmla="*/ 0 h 4816"/>
                <a:gd name="T48" fmla="*/ 0 w 1876"/>
                <a:gd name="T49" fmla="*/ 0 h 4816"/>
                <a:gd name="T50" fmla="*/ 0 w 1876"/>
                <a:gd name="T51" fmla="*/ 0 h 4816"/>
                <a:gd name="T52" fmla="*/ 0 w 1876"/>
                <a:gd name="T53" fmla="*/ 0 h 4816"/>
                <a:gd name="T54" fmla="*/ 0 w 1876"/>
                <a:gd name="T55" fmla="*/ 0 h 4816"/>
                <a:gd name="T56" fmla="*/ 0 w 1876"/>
                <a:gd name="T57" fmla="*/ 0 h 4816"/>
                <a:gd name="T58" fmla="*/ 0 w 1876"/>
                <a:gd name="T59" fmla="*/ 0 h 4816"/>
                <a:gd name="T60" fmla="*/ 0 w 1876"/>
                <a:gd name="T61" fmla="*/ 0 h 4816"/>
                <a:gd name="T62" fmla="*/ 0 w 1876"/>
                <a:gd name="T63" fmla="*/ 0 h 4816"/>
                <a:gd name="T64" fmla="*/ 0 w 1876"/>
                <a:gd name="T65" fmla="*/ 0 h 4816"/>
                <a:gd name="T66" fmla="*/ 0 w 1876"/>
                <a:gd name="T67" fmla="*/ 0 h 4816"/>
                <a:gd name="T68" fmla="*/ 0 w 1876"/>
                <a:gd name="T69" fmla="*/ 0 h 4816"/>
                <a:gd name="T70" fmla="*/ 0 w 1876"/>
                <a:gd name="T71" fmla="*/ 0 h 4816"/>
                <a:gd name="T72" fmla="*/ 0 w 1876"/>
                <a:gd name="T73" fmla="*/ 0 h 4816"/>
                <a:gd name="T74" fmla="*/ 0 w 1876"/>
                <a:gd name="T75" fmla="*/ 0 h 4816"/>
                <a:gd name="T76" fmla="*/ 0 w 1876"/>
                <a:gd name="T77" fmla="*/ 0 h 4816"/>
                <a:gd name="T78" fmla="*/ 0 w 1876"/>
                <a:gd name="T79" fmla="*/ 0 h 4816"/>
                <a:gd name="T80" fmla="*/ 0 w 1876"/>
                <a:gd name="T81" fmla="*/ 0 h 4816"/>
                <a:gd name="T82" fmla="*/ 0 w 1876"/>
                <a:gd name="T83" fmla="*/ 0 h 4816"/>
                <a:gd name="T84" fmla="*/ 0 w 1876"/>
                <a:gd name="T85" fmla="*/ 0 h 4816"/>
                <a:gd name="T86" fmla="*/ 0 w 1876"/>
                <a:gd name="T87" fmla="*/ 0 h 4816"/>
                <a:gd name="T88" fmla="*/ 0 w 1876"/>
                <a:gd name="T89" fmla="*/ 0 h 4816"/>
                <a:gd name="T90" fmla="*/ 0 w 1876"/>
                <a:gd name="T91" fmla="*/ 0 h 4816"/>
                <a:gd name="T92" fmla="*/ 0 w 1876"/>
                <a:gd name="T93" fmla="*/ 0 h 4816"/>
                <a:gd name="T94" fmla="*/ 0 w 1876"/>
                <a:gd name="T95" fmla="*/ 0 h 4816"/>
                <a:gd name="T96" fmla="*/ 0 w 1876"/>
                <a:gd name="T97" fmla="*/ 0 h 4816"/>
                <a:gd name="T98" fmla="*/ 0 w 1876"/>
                <a:gd name="T99" fmla="*/ 0 h 4816"/>
                <a:gd name="T100" fmla="*/ 0 w 1876"/>
                <a:gd name="T101" fmla="*/ 0 h 4816"/>
                <a:gd name="T102" fmla="*/ 0 w 1876"/>
                <a:gd name="T103" fmla="*/ 0 h 4816"/>
                <a:gd name="T104" fmla="*/ 0 w 1876"/>
                <a:gd name="T105" fmla="*/ 0 h 4816"/>
                <a:gd name="T106" fmla="*/ 0 w 1876"/>
                <a:gd name="T107" fmla="*/ 0 h 4816"/>
                <a:gd name="T108" fmla="*/ 0 w 1876"/>
                <a:gd name="T109" fmla="*/ 0 h 4816"/>
                <a:gd name="T110" fmla="*/ 0 w 1876"/>
                <a:gd name="T111" fmla="*/ 0 h 4816"/>
                <a:gd name="T112" fmla="*/ 0 w 1876"/>
                <a:gd name="T113" fmla="*/ 0 h 4816"/>
                <a:gd name="T114" fmla="*/ 0 w 1876"/>
                <a:gd name="T115" fmla="*/ 0 h 4816"/>
                <a:gd name="T116" fmla="*/ 0 w 1876"/>
                <a:gd name="T117" fmla="*/ 0 h 4816"/>
                <a:gd name="T118" fmla="*/ 0 w 1876"/>
                <a:gd name="T119" fmla="*/ 0 h 4816"/>
                <a:gd name="T120" fmla="*/ 0 w 1876"/>
                <a:gd name="T121" fmla="*/ 0 h 48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76"/>
                <a:gd name="T184" fmla="*/ 0 h 4816"/>
                <a:gd name="T185" fmla="*/ 1876 w 1876"/>
                <a:gd name="T186" fmla="*/ 4816 h 48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76" h="4816">
                  <a:moveTo>
                    <a:pt x="1876" y="0"/>
                  </a:moveTo>
                  <a:lnTo>
                    <a:pt x="1867" y="43"/>
                  </a:lnTo>
                  <a:lnTo>
                    <a:pt x="1862" y="86"/>
                  </a:lnTo>
                  <a:lnTo>
                    <a:pt x="1856" y="129"/>
                  </a:lnTo>
                  <a:lnTo>
                    <a:pt x="1852" y="173"/>
                  </a:lnTo>
                  <a:lnTo>
                    <a:pt x="1848" y="219"/>
                  </a:lnTo>
                  <a:lnTo>
                    <a:pt x="1846" y="265"/>
                  </a:lnTo>
                  <a:lnTo>
                    <a:pt x="1845" y="309"/>
                  </a:lnTo>
                  <a:lnTo>
                    <a:pt x="1844" y="356"/>
                  </a:lnTo>
                  <a:lnTo>
                    <a:pt x="1842" y="401"/>
                  </a:lnTo>
                  <a:lnTo>
                    <a:pt x="1842" y="447"/>
                  </a:lnTo>
                  <a:lnTo>
                    <a:pt x="1841" y="493"/>
                  </a:lnTo>
                  <a:lnTo>
                    <a:pt x="1840" y="539"/>
                  </a:lnTo>
                  <a:lnTo>
                    <a:pt x="1840" y="585"/>
                  </a:lnTo>
                  <a:lnTo>
                    <a:pt x="1839" y="629"/>
                  </a:lnTo>
                  <a:lnTo>
                    <a:pt x="1837" y="675"/>
                  </a:lnTo>
                  <a:lnTo>
                    <a:pt x="1834" y="719"/>
                  </a:lnTo>
                  <a:lnTo>
                    <a:pt x="1844" y="1316"/>
                  </a:lnTo>
                  <a:lnTo>
                    <a:pt x="1832" y="2136"/>
                  </a:lnTo>
                  <a:lnTo>
                    <a:pt x="1832" y="2176"/>
                  </a:lnTo>
                  <a:lnTo>
                    <a:pt x="1832" y="2217"/>
                  </a:lnTo>
                  <a:lnTo>
                    <a:pt x="1832" y="2256"/>
                  </a:lnTo>
                  <a:lnTo>
                    <a:pt x="1832" y="2295"/>
                  </a:lnTo>
                  <a:lnTo>
                    <a:pt x="1832" y="2334"/>
                  </a:lnTo>
                  <a:lnTo>
                    <a:pt x="1832" y="2373"/>
                  </a:lnTo>
                  <a:lnTo>
                    <a:pt x="1832" y="2412"/>
                  </a:lnTo>
                  <a:lnTo>
                    <a:pt x="1832" y="2450"/>
                  </a:lnTo>
                  <a:lnTo>
                    <a:pt x="1832" y="2489"/>
                  </a:lnTo>
                  <a:lnTo>
                    <a:pt x="1832" y="2527"/>
                  </a:lnTo>
                  <a:lnTo>
                    <a:pt x="1832" y="2565"/>
                  </a:lnTo>
                  <a:lnTo>
                    <a:pt x="1831" y="2602"/>
                  </a:lnTo>
                  <a:lnTo>
                    <a:pt x="1831" y="2640"/>
                  </a:lnTo>
                  <a:lnTo>
                    <a:pt x="1831" y="2678"/>
                  </a:lnTo>
                  <a:lnTo>
                    <a:pt x="1831" y="2716"/>
                  </a:lnTo>
                  <a:lnTo>
                    <a:pt x="1831" y="2753"/>
                  </a:lnTo>
                  <a:lnTo>
                    <a:pt x="1829" y="2791"/>
                  </a:lnTo>
                  <a:lnTo>
                    <a:pt x="1829" y="2829"/>
                  </a:lnTo>
                  <a:lnTo>
                    <a:pt x="1829" y="2865"/>
                  </a:lnTo>
                  <a:lnTo>
                    <a:pt x="1829" y="2903"/>
                  </a:lnTo>
                  <a:lnTo>
                    <a:pt x="1828" y="2941"/>
                  </a:lnTo>
                  <a:lnTo>
                    <a:pt x="1828" y="2979"/>
                  </a:lnTo>
                  <a:lnTo>
                    <a:pt x="1828" y="3015"/>
                  </a:lnTo>
                  <a:lnTo>
                    <a:pt x="1828" y="3053"/>
                  </a:lnTo>
                  <a:lnTo>
                    <a:pt x="1828" y="3091"/>
                  </a:lnTo>
                  <a:lnTo>
                    <a:pt x="1828" y="3128"/>
                  </a:lnTo>
                  <a:lnTo>
                    <a:pt x="1828" y="3166"/>
                  </a:lnTo>
                  <a:lnTo>
                    <a:pt x="1828" y="3205"/>
                  </a:lnTo>
                  <a:lnTo>
                    <a:pt x="1828" y="3243"/>
                  </a:lnTo>
                  <a:lnTo>
                    <a:pt x="1828" y="3282"/>
                  </a:lnTo>
                  <a:lnTo>
                    <a:pt x="1828" y="3320"/>
                  </a:lnTo>
                  <a:lnTo>
                    <a:pt x="1828" y="3359"/>
                  </a:lnTo>
                  <a:lnTo>
                    <a:pt x="1822" y="4568"/>
                  </a:lnTo>
                  <a:lnTo>
                    <a:pt x="1832" y="4812"/>
                  </a:lnTo>
                  <a:lnTo>
                    <a:pt x="1806" y="4812"/>
                  </a:lnTo>
                  <a:lnTo>
                    <a:pt x="1779" y="4814"/>
                  </a:lnTo>
                  <a:lnTo>
                    <a:pt x="1753" y="4814"/>
                  </a:lnTo>
                  <a:lnTo>
                    <a:pt x="1727" y="4814"/>
                  </a:lnTo>
                  <a:lnTo>
                    <a:pt x="1700" y="4814"/>
                  </a:lnTo>
                  <a:lnTo>
                    <a:pt x="1674" y="4814"/>
                  </a:lnTo>
                  <a:lnTo>
                    <a:pt x="1647" y="4814"/>
                  </a:lnTo>
                  <a:lnTo>
                    <a:pt x="1621" y="4814"/>
                  </a:lnTo>
                  <a:lnTo>
                    <a:pt x="1594" y="4814"/>
                  </a:lnTo>
                  <a:lnTo>
                    <a:pt x="1568" y="4814"/>
                  </a:lnTo>
                  <a:lnTo>
                    <a:pt x="1542" y="4812"/>
                  </a:lnTo>
                  <a:lnTo>
                    <a:pt x="1514" y="4812"/>
                  </a:lnTo>
                  <a:lnTo>
                    <a:pt x="1488" y="4812"/>
                  </a:lnTo>
                  <a:lnTo>
                    <a:pt x="1462" y="4811"/>
                  </a:lnTo>
                  <a:lnTo>
                    <a:pt x="1435" y="4811"/>
                  </a:lnTo>
                  <a:lnTo>
                    <a:pt x="1408" y="4810"/>
                  </a:lnTo>
                  <a:lnTo>
                    <a:pt x="1381" y="4810"/>
                  </a:lnTo>
                  <a:lnTo>
                    <a:pt x="1355" y="4808"/>
                  </a:lnTo>
                  <a:lnTo>
                    <a:pt x="1329" y="4808"/>
                  </a:lnTo>
                  <a:lnTo>
                    <a:pt x="1301" y="4807"/>
                  </a:lnTo>
                  <a:lnTo>
                    <a:pt x="1275" y="4807"/>
                  </a:lnTo>
                  <a:lnTo>
                    <a:pt x="1248" y="4806"/>
                  </a:lnTo>
                  <a:lnTo>
                    <a:pt x="1222" y="4806"/>
                  </a:lnTo>
                  <a:lnTo>
                    <a:pt x="1195" y="4805"/>
                  </a:lnTo>
                  <a:lnTo>
                    <a:pt x="1168" y="4803"/>
                  </a:lnTo>
                  <a:lnTo>
                    <a:pt x="1142" y="4803"/>
                  </a:lnTo>
                  <a:lnTo>
                    <a:pt x="1115" y="4802"/>
                  </a:lnTo>
                  <a:lnTo>
                    <a:pt x="1088" y="4802"/>
                  </a:lnTo>
                  <a:lnTo>
                    <a:pt x="1062" y="4801"/>
                  </a:lnTo>
                  <a:lnTo>
                    <a:pt x="1035" y="4801"/>
                  </a:lnTo>
                  <a:lnTo>
                    <a:pt x="1009" y="4799"/>
                  </a:lnTo>
                  <a:lnTo>
                    <a:pt x="983" y="4799"/>
                  </a:lnTo>
                  <a:lnTo>
                    <a:pt x="955" y="4799"/>
                  </a:lnTo>
                  <a:lnTo>
                    <a:pt x="928" y="4798"/>
                  </a:lnTo>
                  <a:lnTo>
                    <a:pt x="901" y="4798"/>
                  </a:lnTo>
                  <a:lnTo>
                    <a:pt x="874" y="4798"/>
                  </a:lnTo>
                  <a:lnTo>
                    <a:pt x="847" y="4797"/>
                  </a:lnTo>
                  <a:lnTo>
                    <a:pt x="820" y="4797"/>
                  </a:lnTo>
                  <a:lnTo>
                    <a:pt x="792" y="4797"/>
                  </a:lnTo>
                  <a:lnTo>
                    <a:pt x="766" y="4797"/>
                  </a:lnTo>
                  <a:lnTo>
                    <a:pt x="739" y="4795"/>
                  </a:lnTo>
                  <a:lnTo>
                    <a:pt x="711" y="4795"/>
                  </a:lnTo>
                  <a:lnTo>
                    <a:pt x="684" y="4795"/>
                  </a:lnTo>
                  <a:lnTo>
                    <a:pt x="658" y="4795"/>
                  </a:lnTo>
                  <a:lnTo>
                    <a:pt x="631" y="4795"/>
                  </a:lnTo>
                  <a:lnTo>
                    <a:pt x="604" y="4795"/>
                  </a:lnTo>
                  <a:lnTo>
                    <a:pt x="577" y="4795"/>
                  </a:lnTo>
                  <a:lnTo>
                    <a:pt x="551" y="4795"/>
                  </a:lnTo>
                  <a:lnTo>
                    <a:pt x="524" y="4797"/>
                  </a:lnTo>
                  <a:lnTo>
                    <a:pt x="497" y="4797"/>
                  </a:lnTo>
                  <a:lnTo>
                    <a:pt x="470" y="4798"/>
                  </a:lnTo>
                  <a:lnTo>
                    <a:pt x="444" y="4798"/>
                  </a:lnTo>
                  <a:lnTo>
                    <a:pt x="417" y="4799"/>
                  </a:lnTo>
                  <a:lnTo>
                    <a:pt x="390" y="4799"/>
                  </a:lnTo>
                  <a:lnTo>
                    <a:pt x="364" y="4801"/>
                  </a:lnTo>
                  <a:lnTo>
                    <a:pt x="338" y="4802"/>
                  </a:lnTo>
                  <a:lnTo>
                    <a:pt x="312" y="4803"/>
                  </a:lnTo>
                  <a:lnTo>
                    <a:pt x="286" y="4805"/>
                  </a:lnTo>
                  <a:lnTo>
                    <a:pt x="258" y="4806"/>
                  </a:lnTo>
                  <a:lnTo>
                    <a:pt x="232" y="4808"/>
                  </a:lnTo>
                  <a:lnTo>
                    <a:pt x="207" y="4810"/>
                  </a:lnTo>
                  <a:lnTo>
                    <a:pt x="181" y="4812"/>
                  </a:lnTo>
                  <a:lnTo>
                    <a:pt x="155" y="4814"/>
                  </a:lnTo>
                  <a:lnTo>
                    <a:pt x="129" y="4816"/>
                  </a:lnTo>
                  <a:lnTo>
                    <a:pt x="131" y="4765"/>
                  </a:lnTo>
                  <a:lnTo>
                    <a:pt x="132" y="4713"/>
                  </a:lnTo>
                  <a:lnTo>
                    <a:pt x="133" y="4663"/>
                  </a:lnTo>
                  <a:lnTo>
                    <a:pt x="135" y="4611"/>
                  </a:lnTo>
                  <a:lnTo>
                    <a:pt x="135" y="4560"/>
                  </a:lnTo>
                  <a:lnTo>
                    <a:pt x="135" y="4508"/>
                  </a:lnTo>
                  <a:lnTo>
                    <a:pt x="136" y="4456"/>
                  </a:lnTo>
                  <a:lnTo>
                    <a:pt x="136" y="4403"/>
                  </a:lnTo>
                  <a:lnTo>
                    <a:pt x="135" y="4351"/>
                  </a:lnTo>
                  <a:lnTo>
                    <a:pt x="135" y="4301"/>
                  </a:lnTo>
                  <a:lnTo>
                    <a:pt x="135" y="4248"/>
                  </a:lnTo>
                  <a:lnTo>
                    <a:pt x="133" y="4196"/>
                  </a:lnTo>
                  <a:lnTo>
                    <a:pt x="133" y="4144"/>
                  </a:lnTo>
                  <a:lnTo>
                    <a:pt x="132" y="4092"/>
                  </a:lnTo>
                  <a:lnTo>
                    <a:pt x="132" y="4041"/>
                  </a:lnTo>
                  <a:lnTo>
                    <a:pt x="131" y="3989"/>
                  </a:lnTo>
                  <a:lnTo>
                    <a:pt x="126" y="3389"/>
                  </a:lnTo>
                  <a:lnTo>
                    <a:pt x="110" y="2615"/>
                  </a:lnTo>
                  <a:lnTo>
                    <a:pt x="108" y="2585"/>
                  </a:lnTo>
                  <a:lnTo>
                    <a:pt x="107" y="2555"/>
                  </a:lnTo>
                  <a:lnTo>
                    <a:pt x="106" y="2525"/>
                  </a:lnTo>
                  <a:lnTo>
                    <a:pt x="105" y="2496"/>
                  </a:lnTo>
                  <a:lnTo>
                    <a:pt x="104" y="2464"/>
                  </a:lnTo>
                  <a:lnTo>
                    <a:pt x="103" y="2434"/>
                  </a:lnTo>
                  <a:lnTo>
                    <a:pt x="101" y="2404"/>
                  </a:lnTo>
                  <a:lnTo>
                    <a:pt x="100" y="2374"/>
                  </a:lnTo>
                  <a:lnTo>
                    <a:pt x="99" y="2344"/>
                  </a:lnTo>
                  <a:lnTo>
                    <a:pt x="98" y="2315"/>
                  </a:lnTo>
                  <a:lnTo>
                    <a:pt x="95" y="2285"/>
                  </a:lnTo>
                  <a:lnTo>
                    <a:pt x="94" y="2255"/>
                  </a:lnTo>
                  <a:lnTo>
                    <a:pt x="93" y="2225"/>
                  </a:lnTo>
                  <a:lnTo>
                    <a:pt x="92" y="2195"/>
                  </a:lnTo>
                  <a:lnTo>
                    <a:pt x="91" y="2165"/>
                  </a:lnTo>
                  <a:lnTo>
                    <a:pt x="89" y="2135"/>
                  </a:lnTo>
                  <a:lnTo>
                    <a:pt x="87" y="2105"/>
                  </a:lnTo>
                  <a:lnTo>
                    <a:pt x="86" y="2075"/>
                  </a:lnTo>
                  <a:lnTo>
                    <a:pt x="85" y="2045"/>
                  </a:lnTo>
                  <a:lnTo>
                    <a:pt x="82" y="2015"/>
                  </a:lnTo>
                  <a:lnTo>
                    <a:pt x="81" y="1985"/>
                  </a:lnTo>
                  <a:lnTo>
                    <a:pt x="80" y="1956"/>
                  </a:lnTo>
                  <a:lnTo>
                    <a:pt x="78" y="1926"/>
                  </a:lnTo>
                  <a:lnTo>
                    <a:pt x="75" y="1896"/>
                  </a:lnTo>
                  <a:lnTo>
                    <a:pt x="74" y="1867"/>
                  </a:lnTo>
                  <a:lnTo>
                    <a:pt x="72" y="1837"/>
                  </a:lnTo>
                  <a:lnTo>
                    <a:pt x="69" y="1807"/>
                  </a:lnTo>
                  <a:lnTo>
                    <a:pt x="68" y="1777"/>
                  </a:lnTo>
                  <a:lnTo>
                    <a:pt x="66" y="1747"/>
                  </a:lnTo>
                  <a:lnTo>
                    <a:pt x="63" y="1717"/>
                  </a:lnTo>
                  <a:lnTo>
                    <a:pt x="61" y="1687"/>
                  </a:lnTo>
                  <a:lnTo>
                    <a:pt x="59" y="1657"/>
                  </a:lnTo>
                  <a:lnTo>
                    <a:pt x="59" y="1546"/>
                  </a:lnTo>
                  <a:lnTo>
                    <a:pt x="233" y="1559"/>
                  </a:lnTo>
                  <a:lnTo>
                    <a:pt x="233" y="1588"/>
                  </a:lnTo>
                  <a:lnTo>
                    <a:pt x="233" y="1615"/>
                  </a:lnTo>
                  <a:lnTo>
                    <a:pt x="235" y="1644"/>
                  </a:lnTo>
                  <a:lnTo>
                    <a:pt x="235" y="1672"/>
                  </a:lnTo>
                  <a:lnTo>
                    <a:pt x="236" y="1700"/>
                  </a:lnTo>
                  <a:lnTo>
                    <a:pt x="236" y="1728"/>
                  </a:lnTo>
                  <a:lnTo>
                    <a:pt x="237" y="1757"/>
                  </a:lnTo>
                  <a:lnTo>
                    <a:pt x="237" y="1784"/>
                  </a:lnTo>
                  <a:lnTo>
                    <a:pt x="238" y="1813"/>
                  </a:lnTo>
                  <a:lnTo>
                    <a:pt x="239" y="1840"/>
                  </a:lnTo>
                  <a:lnTo>
                    <a:pt x="239" y="1869"/>
                  </a:lnTo>
                  <a:lnTo>
                    <a:pt x="240" y="1898"/>
                  </a:lnTo>
                  <a:lnTo>
                    <a:pt x="242" y="1925"/>
                  </a:lnTo>
                  <a:lnTo>
                    <a:pt x="243" y="1954"/>
                  </a:lnTo>
                  <a:lnTo>
                    <a:pt x="243" y="1981"/>
                  </a:lnTo>
                  <a:lnTo>
                    <a:pt x="244" y="2010"/>
                  </a:lnTo>
                  <a:lnTo>
                    <a:pt x="245" y="2037"/>
                  </a:lnTo>
                  <a:lnTo>
                    <a:pt x="246" y="2066"/>
                  </a:lnTo>
                  <a:lnTo>
                    <a:pt x="246" y="2093"/>
                  </a:lnTo>
                  <a:lnTo>
                    <a:pt x="248" y="2122"/>
                  </a:lnTo>
                  <a:lnTo>
                    <a:pt x="249" y="2149"/>
                  </a:lnTo>
                  <a:lnTo>
                    <a:pt x="249" y="2178"/>
                  </a:lnTo>
                  <a:lnTo>
                    <a:pt x="250" y="2205"/>
                  </a:lnTo>
                  <a:lnTo>
                    <a:pt x="250" y="2234"/>
                  </a:lnTo>
                  <a:lnTo>
                    <a:pt x="251" y="2261"/>
                  </a:lnTo>
                  <a:lnTo>
                    <a:pt x="251" y="2288"/>
                  </a:lnTo>
                  <a:lnTo>
                    <a:pt x="252" y="2317"/>
                  </a:lnTo>
                  <a:lnTo>
                    <a:pt x="252" y="2344"/>
                  </a:lnTo>
                  <a:lnTo>
                    <a:pt x="252" y="2372"/>
                  </a:lnTo>
                  <a:lnTo>
                    <a:pt x="252" y="2400"/>
                  </a:lnTo>
                  <a:lnTo>
                    <a:pt x="252" y="2428"/>
                  </a:lnTo>
                  <a:lnTo>
                    <a:pt x="252" y="2455"/>
                  </a:lnTo>
                  <a:lnTo>
                    <a:pt x="251" y="2476"/>
                  </a:lnTo>
                  <a:lnTo>
                    <a:pt x="251" y="2497"/>
                  </a:lnTo>
                  <a:lnTo>
                    <a:pt x="250" y="2518"/>
                  </a:lnTo>
                  <a:lnTo>
                    <a:pt x="250" y="2540"/>
                  </a:lnTo>
                  <a:lnTo>
                    <a:pt x="250" y="2563"/>
                  </a:lnTo>
                  <a:lnTo>
                    <a:pt x="249" y="2585"/>
                  </a:lnTo>
                  <a:lnTo>
                    <a:pt x="250" y="2609"/>
                  </a:lnTo>
                  <a:lnTo>
                    <a:pt x="250" y="2632"/>
                  </a:lnTo>
                  <a:lnTo>
                    <a:pt x="250" y="2656"/>
                  </a:lnTo>
                  <a:lnTo>
                    <a:pt x="251" y="2678"/>
                  </a:lnTo>
                  <a:lnTo>
                    <a:pt x="252" y="2701"/>
                  </a:lnTo>
                  <a:lnTo>
                    <a:pt x="255" y="2725"/>
                  </a:lnTo>
                  <a:lnTo>
                    <a:pt x="256" y="2747"/>
                  </a:lnTo>
                  <a:lnTo>
                    <a:pt x="258" y="2770"/>
                  </a:lnTo>
                  <a:lnTo>
                    <a:pt x="261" y="2791"/>
                  </a:lnTo>
                  <a:lnTo>
                    <a:pt x="264" y="2813"/>
                  </a:lnTo>
                  <a:lnTo>
                    <a:pt x="276" y="2819"/>
                  </a:lnTo>
                  <a:lnTo>
                    <a:pt x="296" y="2822"/>
                  </a:lnTo>
                  <a:lnTo>
                    <a:pt x="325" y="2825"/>
                  </a:lnTo>
                  <a:lnTo>
                    <a:pt x="359" y="2826"/>
                  </a:lnTo>
                  <a:lnTo>
                    <a:pt x="401" y="2828"/>
                  </a:lnTo>
                  <a:lnTo>
                    <a:pt x="446" y="2828"/>
                  </a:lnTo>
                  <a:lnTo>
                    <a:pt x="496" y="2828"/>
                  </a:lnTo>
                  <a:lnTo>
                    <a:pt x="547" y="2828"/>
                  </a:lnTo>
                  <a:lnTo>
                    <a:pt x="602" y="2826"/>
                  </a:lnTo>
                  <a:lnTo>
                    <a:pt x="656" y="2826"/>
                  </a:lnTo>
                  <a:lnTo>
                    <a:pt x="710" y="2826"/>
                  </a:lnTo>
                  <a:lnTo>
                    <a:pt x="763" y="2825"/>
                  </a:lnTo>
                  <a:lnTo>
                    <a:pt x="813" y="2825"/>
                  </a:lnTo>
                  <a:lnTo>
                    <a:pt x="859" y="2826"/>
                  </a:lnTo>
                  <a:lnTo>
                    <a:pt x="901" y="2828"/>
                  </a:lnTo>
                  <a:lnTo>
                    <a:pt x="937" y="2830"/>
                  </a:lnTo>
                  <a:lnTo>
                    <a:pt x="975" y="2832"/>
                  </a:lnTo>
                  <a:lnTo>
                    <a:pt x="1019" y="2833"/>
                  </a:lnTo>
                  <a:lnTo>
                    <a:pt x="1068" y="2834"/>
                  </a:lnTo>
                  <a:lnTo>
                    <a:pt x="1121" y="2834"/>
                  </a:lnTo>
                  <a:lnTo>
                    <a:pt x="1176" y="2835"/>
                  </a:lnTo>
                  <a:lnTo>
                    <a:pt x="1234" y="2837"/>
                  </a:lnTo>
                  <a:lnTo>
                    <a:pt x="1291" y="2837"/>
                  </a:lnTo>
                  <a:lnTo>
                    <a:pt x="1348" y="2838"/>
                  </a:lnTo>
                  <a:lnTo>
                    <a:pt x="1404" y="2838"/>
                  </a:lnTo>
                  <a:lnTo>
                    <a:pt x="1457" y="2839"/>
                  </a:lnTo>
                  <a:lnTo>
                    <a:pt x="1507" y="2841"/>
                  </a:lnTo>
                  <a:lnTo>
                    <a:pt x="1552" y="2841"/>
                  </a:lnTo>
                  <a:lnTo>
                    <a:pt x="1593" y="2842"/>
                  </a:lnTo>
                  <a:lnTo>
                    <a:pt x="1626" y="2843"/>
                  </a:lnTo>
                  <a:lnTo>
                    <a:pt x="1651" y="2843"/>
                  </a:lnTo>
                  <a:lnTo>
                    <a:pt x="1669" y="2845"/>
                  </a:lnTo>
                  <a:lnTo>
                    <a:pt x="1680" y="2820"/>
                  </a:lnTo>
                  <a:lnTo>
                    <a:pt x="1682" y="2779"/>
                  </a:lnTo>
                  <a:lnTo>
                    <a:pt x="1683" y="2738"/>
                  </a:lnTo>
                  <a:lnTo>
                    <a:pt x="1684" y="2697"/>
                  </a:lnTo>
                  <a:lnTo>
                    <a:pt x="1684" y="2657"/>
                  </a:lnTo>
                  <a:lnTo>
                    <a:pt x="1684" y="2618"/>
                  </a:lnTo>
                  <a:lnTo>
                    <a:pt x="1683" y="2578"/>
                  </a:lnTo>
                  <a:lnTo>
                    <a:pt x="1682" y="2537"/>
                  </a:lnTo>
                  <a:lnTo>
                    <a:pt x="1681" y="2498"/>
                  </a:lnTo>
                  <a:lnTo>
                    <a:pt x="1680" y="2458"/>
                  </a:lnTo>
                  <a:lnTo>
                    <a:pt x="1677" y="2419"/>
                  </a:lnTo>
                  <a:lnTo>
                    <a:pt x="1675" y="2380"/>
                  </a:lnTo>
                  <a:lnTo>
                    <a:pt x="1672" y="2341"/>
                  </a:lnTo>
                  <a:lnTo>
                    <a:pt x="1670" y="2300"/>
                  </a:lnTo>
                  <a:lnTo>
                    <a:pt x="1666" y="2261"/>
                  </a:lnTo>
                  <a:lnTo>
                    <a:pt x="1664" y="2222"/>
                  </a:lnTo>
                  <a:lnTo>
                    <a:pt x="1661" y="2183"/>
                  </a:lnTo>
                  <a:lnTo>
                    <a:pt x="1657" y="2144"/>
                  </a:lnTo>
                  <a:lnTo>
                    <a:pt x="1655" y="2105"/>
                  </a:lnTo>
                  <a:lnTo>
                    <a:pt x="1651" y="2066"/>
                  </a:lnTo>
                  <a:lnTo>
                    <a:pt x="1649" y="2027"/>
                  </a:lnTo>
                  <a:lnTo>
                    <a:pt x="1645" y="1988"/>
                  </a:lnTo>
                  <a:lnTo>
                    <a:pt x="1643" y="1949"/>
                  </a:lnTo>
                  <a:lnTo>
                    <a:pt x="1639" y="1909"/>
                  </a:lnTo>
                  <a:lnTo>
                    <a:pt x="1637" y="1870"/>
                  </a:lnTo>
                  <a:lnTo>
                    <a:pt x="1634" y="1831"/>
                  </a:lnTo>
                  <a:lnTo>
                    <a:pt x="1633" y="1792"/>
                  </a:lnTo>
                  <a:lnTo>
                    <a:pt x="1631" y="1753"/>
                  </a:lnTo>
                  <a:lnTo>
                    <a:pt x="1630" y="1714"/>
                  </a:lnTo>
                  <a:lnTo>
                    <a:pt x="1628" y="1674"/>
                  </a:lnTo>
                  <a:lnTo>
                    <a:pt x="1628" y="1635"/>
                  </a:lnTo>
                  <a:lnTo>
                    <a:pt x="1628" y="1596"/>
                  </a:lnTo>
                  <a:lnTo>
                    <a:pt x="1628" y="1555"/>
                  </a:lnTo>
                  <a:lnTo>
                    <a:pt x="1621" y="1533"/>
                  </a:lnTo>
                  <a:lnTo>
                    <a:pt x="1608" y="1520"/>
                  </a:lnTo>
                  <a:lnTo>
                    <a:pt x="1592" y="1516"/>
                  </a:lnTo>
                  <a:lnTo>
                    <a:pt x="1573" y="1517"/>
                  </a:lnTo>
                  <a:lnTo>
                    <a:pt x="1552" y="1523"/>
                  </a:lnTo>
                  <a:lnTo>
                    <a:pt x="1531" y="1528"/>
                  </a:lnTo>
                  <a:lnTo>
                    <a:pt x="1511" y="1531"/>
                  </a:lnTo>
                  <a:lnTo>
                    <a:pt x="1493" y="1528"/>
                  </a:lnTo>
                  <a:lnTo>
                    <a:pt x="1452" y="1531"/>
                  </a:lnTo>
                  <a:lnTo>
                    <a:pt x="1412" y="1532"/>
                  </a:lnTo>
                  <a:lnTo>
                    <a:pt x="1373" y="1532"/>
                  </a:lnTo>
                  <a:lnTo>
                    <a:pt x="1333" y="1532"/>
                  </a:lnTo>
                  <a:lnTo>
                    <a:pt x="1295" y="1532"/>
                  </a:lnTo>
                  <a:lnTo>
                    <a:pt x="1259" y="1531"/>
                  </a:lnTo>
                  <a:lnTo>
                    <a:pt x="1220" y="1529"/>
                  </a:lnTo>
                  <a:lnTo>
                    <a:pt x="1184" y="1527"/>
                  </a:lnTo>
                  <a:lnTo>
                    <a:pt x="1147" y="1525"/>
                  </a:lnTo>
                  <a:lnTo>
                    <a:pt x="1110" y="1523"/>
                  </a:lnTo>
                  <a:lnTo>
                    <a:pt x="1073" y="1520"/>
                  </a:lnTo>
                  <a:lnTo>
                    <a:pt x="1036" y="1519"/>
                  </a:lnTo>
                  <a:lnTo>
                    <a:pt x="998" y="1517"/>
                  </a:lnTo>
                  <a:lnTo>
                    <a:pt x="960" y="1516"/>
                  </a:lnTo>
                  <a:lnTo>
                    <a:pt x="922" y="1515"/>
                  </a:lnTo>
                  <a:lnTo>
                    <a:pt x="883" y="1515"/>
                  </a:lnTo>
                  <a:lnTo>
                    <a:pt x="923" y="1508"/>
                  </a:lnTo>
                  <a:lnTo>
                    <a:pt x="964" y="1502"/>
                  </a:lnTo>
                  <a:lnTo>
                    <a:pt x="1004" y="1495"/>
                  </a:lnTo>
                  <a:lnTo>
                    <a:pt x="1044" y="1489"/>
                  </a:lnTo>
                  <a:lnTo>
                    <a:pt x="1086" y="1482"/>
                  </a:lnTo>
                  <a:lnTo>
                    <a:pt x="1127" y="1475"/>
                  </a:lnTo>
                  <a:lnTo>
                    <a:pt x="1168" y="1468"/>
                  </a:lnTo>
                  <a:lnTo>
                    <a:pt x="1210" y="1461"/>
                  </a:lnTo>
                  <a:lnTo>
                    <a:pt x="1251" y="1455"/>
                  </a:lnTo>
                  <a:lnTo>
                    <a:pt x="1293" y="1448"/>
                  </a:lnTo>
                  <a:lnTo>
                    <a:pt x="1335" y="1443"/>
                  </a:lnTo>
                  <a:lnTo>
                    <a:pt x="1376" y="1438"/>
                  </a:lnTo>
                  <a:lnTo>
                    <a:pt x="1417" y="1433"/>
                  </a:lnTo>
                  <a:lnTo>
                    <a:pt x="1458" y="1429"/>
                  </a:lnTo>
                  <a:lnTo>
                    <a:pt x="1500" y="1426"/>
                  </a:lnTo>
                  <a:lnTo>
                    <a:pt x="1540" y="1424"/>
                  </a:lnTo>
                  <a:lnTo>
                    <a:pt x="1553" y="1420"/>
                  </a:lnTo>
                  <a:lnTo>
                    <a:pt x="1567" y="1416"/>
                  </a:lnTo>
                  <a:lnTo>
                    <a:pt x="1581" y="1412"/>
                  </a:lnTo>
                  <a:lnTo>
                    <a:pt x="1594" y="1408"/>
                  </a:lnTo>
                  <a:lnTo>
                    <a:pt x="1607" y="1404"/>
                  </a:lnTo>
                  <a:lnTo>
                    <a:pt x="1619" y="1400"/>
                  </a:lnTo>
                  <a:lnTo>
                    <a:pt x="1632" y="1398"/>
                  </a:lnTo>
                  <a:lnTo>
                    <a:pt x="1644" y="1396"/>
                  </a:lnTo>
                  <a:lnTo>
                    <a:pt x="1652" y="1390"/>
                  </a:lnTo>
                  <a:lnTo>
                    <a:pt x="1657" y="1383"/>
                  </a:lnTo>
                  <a:lnTo>
                    <a:pt x="1657" y="1374"/>
                  </a:lnTo>
                  <a:lnTo>
                    <a:pt x="1655" y="1366"/>
                  </a:lnTo>
                  <a:lnTo>
                    <a:pt x="1652" y="1357"/>
                  </a:lnTo>
                  <a:lnTo>
                    <a:pt x="1650" y="1347"/>
                  </a:lnTo>
                  <a:lnTo>
                    <a:pt x="1649" y="1338"/>
                  </a:lnTo>
                  <a:lnTo>
                    <a:pt x="1651" y="1327"/>
                  </a:lnTo>
                  <a:lnTo>
                    <a:pt x="1650" y="1297"/>
                  </a:lnTo>
                  <a:lnTo>
                    <a:pt x="1649" y="1266"/>
                  </a:lnTo>
                  <a:lnTo>
                    <a:pt x="1647" y="1236"/>
                  </a:lnTo>
                  <a:lnTo>
                    <a:pt x="1647" y="1206"/>
                  </a:lnTo>
                  <a:lnTo>
                    <a:pt x="1646" y="1175"/>
                  </a:lnTo>
                  <a:lnTo>
                    <a:pt x="1646" y="1145"/>
                  </a:lnTo>
                  <a:lnTo>
                    <a:pt x="1645" y="1115"/>
                  </a:lnTo>
                  <a:lnTo>
                    <a:pt x="1645" y="1085"/>
                  </a:lnTo>
                  <a:lnTo>
                    <a:pt x="1645" y="1056"/>
                  </a:lnTo>
                  <a:lnTo>
                    <a:pt x="1645" y="1027"/>
                  </a:lnTo>
                  <a:lnTo>
                    <a:pt x="1645" y="997"/>
                  </a:lnTo>
                  <a:lnTo>
                    <a:pt x="1645" y="967"/>
                  </a:lnTo>
                  <a:lnTo>
                    <a:pt x="1646" y="938"/>
                  </a:lnTo>
                  <a:lnTo>
                    <a:pt x="1646" y="908"/>
                  </a:lnTo>
                  <a:lnTo>
                    <a:pt x="1647" y="879"/>
                  </a:lnTo>
                  <a:lnTo>
                    <a:pt x="1649" y="849"/>
                  </a:lnTo>
                  <a:lnTo>
                    <a:pt x="1650" y="821"/>
                  </a:lnTo>
                  <a:lnTo>
                    <a:pt x="1651" y="791"/>
                  </a:lnTo>
                  <a:lnTo>
                    <a:pt x="1653" y="762"/>
                  </a:lnTo>
                  <a:lnTo>
                    <a:pt x="1655" y="732"/>
                  </a:lnTo>
                  <a:lnTo>
                    <a:pt x="1657" y="704"/>
                  </a:lnTo>
                  <a:lnTo>
                    <a:pt x="1659" y="675"/>
                  </a:lnTo>
                  <a:lnTo>
                    <a:pt x="1662" y="646"/>
                  </a:lnTo>
                  <a:lnTo>
                    <a:pt x="1665" y="616"/>
                  </a:lnTo>
                  <a:lnTo>
                    <a:pt x="1668" y="588"/>
                  </a:lnTo>
                  <a:lnTo>
                    <a:pt x="1671" y="559"/>
                  </a:lnTo>
                  <a:lnTo>
                    <a:pt x="1675" y="529"/>
                  </a:lnTo>
                  <a:lnTo>
                    <a:pt x="1678" y="500"/>
                  </a:lnTo>
                  <a:lnTo>
                    <a:pt x="1682" y="472"/>
                  </a:lnTo>
                  <a:lnTo>
                    <a:pt x="1687" y="443"/>
                  </a:lnTo>
                  <a:lnTo>
                    <a:pt x="1691" y="413"/>
                  </a:lnTo>
                  <a:lnTo>
                    <a:pt x="1696" y="384"/>
                  </a:lnTo>
                  <a:lnTo>
                    <a:pt x="1685" y="369"/>
                  </a:lnTo>
                  <a:lnTo>
                    <a:pt x="1674" y="361"/>
                  </a:lnTo>
                  <a:lnTo>
                    <a:pt x="1662" y="357"/>
                  </a:lnTo>
                  <a:lnTo>
                    <a:pt x="1647" y="356"/>
                  </a:lnTo>
                  <a:lnTo>
                    <a:pt x="1634" y="357"/>
                  </a:lnTo>
                  <a:lnTo>
                    <a:pt x="1619" y="358"/>
                  </a:lnTo>
                  <a:lnTo>
                    <a:pt x="1603" y="358"/>
                  </a:lnTo>
                  <a:lnTo>
                    <a:pt x="1588" y="357"/>
                  </a:lnTo>
                  <a:lnTo>
                    <a:pt x="1544" y="353"/>
                  </a:lnTo>
                  <a:lnTo>
                    <a:pt x="1500" y="348"/>
                  </a:lnTo>
                  <a:lnTo>
                    <a:pt x="1456" y="341"/>
                  </a:lnTo>
                  <a:lnTo>
                    <a:pt x="1413" y="336"/>
                  </a:lnTo>
                  <a:lnTo>
                    <a:pt x="1370" y="330"/>
                  </a:lnTo>
                  <a:lnTo>
                    <a:pt x="1328" y="322"/>
                  </a:lnTo>
                  <a:lnTo>
                    <a:pt x="1286" y="314"/>
                  </a:lnTo>
                  <a:lnTo>
                    <a:pt x="1243" y="305"/>
                  </a:lnTo>
                  <a:lnTo>
                    <a:pt x="1201" y="296"/>
                  </a:lnTo>
                  <a:lnTo>
                    <a:pt x="1160" y="285"/>
                  </a:lnTo>
                  <a:lnTo>
                    <a:pt x="1119" y="274"/>
                  </a:lnTo>
                  <a:lnTo>
                    <a:pt x="1078" y="263"/>
                  </a:lnTo>
                  <a:lnTo>
                    <a:pt x="1037" y="250"/>
                  </a:lnTo>
                  <a:lnTo>
                    <a:pt x="996" y="237"/>
                  </a:lnTo>
                  <a:lnTo>
                    <a:pt x="955" y="223"/>
                  </a:lnTo>
                  <a:lnTo>
                    <a:pt x="915" y="209"/>
                  </a:lnTo>
                  <a:lnTo>
                    <a:pt x="597" y="142"/>
                  </a:lnTo>
                  <a:lnTo>
                    <a:pt x="563" y="153"/>
                  </a:lnTo>
                  <a:lnTo>
                    <a:pt x="528" y="163"/>
                  </a:lnTo>
                  <a:lnTo>
                    <a:pt x="494" y="172"/>
                  </a:lnTo>
                  <a:lnTo>
                    <a:pt x="458" y="179"/>
                  </a:lnTo>
                  <a:lnTo>
                    <a:pt x="422" y="185"/>
                  </a:lnTo>
                  <a:lnTo>
                    <a:pt x="386" y="192"/>
                  </a:lnTo>
                  <a:lnTo>
                    <a:pt x="350" y="197"/>
                  </a:lnTo>
                  <a:lnTo>
                    <a:pt x="313" y="201"/>
                  </a:lnTo>
                  <a:lnTo>
                    <a:pt x="276" y="206"/>
                  </a:lnTo>
                  <a:lnTo>
                    <a:pt x="239" y="210"/>
                  </a:lnTo>
                  <a:lnTo>
                    <a:pt x="202" y="214"/>
                  </a:lnTo>
                  <a:lnTo>
                    <a:pt x="164" y="216"/>
                  </a:lnTo>
                  <a:lnTo>
                    <a:pt x="128" y="220"/>
                  </a:lnTo>
                  <a:lnTo>
                    <a:pt x="91" y="224"/>
                  </a:lnTo>
                  <a:lnTo>
                    <a:pt x="54" y="228"/>
                  </a:lnTo>
                  <a:lnTo>
                    <a:pt x="17" y="233"/>
                  </a:lnTo>
                  <a:lnTo>
                    <a:pt x="13" y="214"/>
                  </a:lnTo>
                  <a:lnTo>
                    <a:pt x="10" y="194"/>
                  </a:lnTo>
                  <a:lnTo>
                    <a:pt x="7" y="175"/>
                  </a:lnTo>
                  <a:lnTo>
                    <a:pt x="4" y="155"/>
                  </a:lnTo>
                  <a:lnTo>
                    <a:pt x="3" y="134"/>
                  </a:lnTo>
                  <a:lnTo>
                    <a:pt x="1" y="115"/>
                  </a:lnTo>
                  <a:lnTo>
                    <a:pt x="0" y="94"/>
                  </a:lnTo>
                  <a:lnTo>
                    <a:pt x="1" y="72"/>
                  </a:lnTo>
                  <a:lnTo>
                    <a:pt x="30" y="81"/>
                  </a:lnTo>
                  <a:lnTo>
                    <a:pt x="59" y="89"/>
                  </a:lnTo>
                  <a:lnTo>
                    <a:pt x="87" y="95"/>
                  </a:lnTo>
                  <a:lnTo>
                    <a:pt x="116" y="102"/>
                  </a:lnTo>
                  <a:lnTo>
                    <a:pt x="145" y="107"/>
                  </a:lnTo>
                  <a:lnTo>
                    <a:pt x="174" y="112"/>
                  </a:lnTo>
                  <a:lnTo>
                    <a:pt x="204" y="116"/>
                  </a:lnTo>
                  <a:lnTo>
                    <a:pt x="232" y="120"/>
                  </a:lnTo>
                  <a:lnTo>
                    <a:pt x="262" y="123"/>
                  </a:lnTo>
                  <a:lnTo>
                    <a:pt x="290" y="125"/>
                  </a:lnTo>
                  <a:lnTo>
                    <a:pt x="320" y="128"/>
                  </a:lnTo>
                  <a:lnTo>
                    <a:pt x="350" y="129"/>
                  </a:lnTo>
                  <a:lnTo>
                    <a:pt x="380" y="129"/>
                  </a:lnTo>
                  <a:lnTo>
                    <a:pt x="409" y="131"/>
                  </a:lnTo>
                  <a:lnTo>
                    <a:pt x="439" y="131"/>
                  </a:lnTo>
                  <a:lnTo>
                    <a:pt x="469" y="131"/>
                  </a:lnTo>
                  <a:lnTo>
                    <a:pt x="499" y="129"/>
                  </a:lnTo>
                  <a:lnTo>
                    <a:pt x="529" y="129"/>
                  </a:lnTo>
                  <a:lnTo>
                    <a:pt x="559" y="128"/>
                  </a:lnTo>
                  <a:lnTo>
                    <a:pt x="589" y="127"/>
                  </a:lnTo>
                  <a:lnTo>
                    <a:pt x="620" y="125"/>
                  </a:lnTo>
                  <a:lnTo>
                    <a:pt x="650" y="124"/>
                  </a:lnTo>
                  <a:lnTo>
                    <a:pt x="681" y="123"/>
                  </a:lnTo>
                  <a:lnTo>
                    <a:pt x="710" y="121"/>
                  </a:lnTo>
                  <a:lnTo>
                    <a:pt x="741" y="120"/>
                  </a:lnTo>
                  <a:lnTo>
                    <a:pt x="771" y="119"/>
                  </a:lnTo>
                  <a:lnTo>
                    <a:pt x="802" y="117"/>
                  </a:lnTo>
                  <a:lnTo>
                    <a:pt x="833" y="116"/>
                  </a:lnTo>
                  <a:lnTo>
                    <a:pt x="864" y="116"/>
                  </a:lnTo>
                  <a:lnTo>
                    <a:pt x="893" y="115"/>
                  </a:lnTo>
                  <a:lnTo>
                    <a:pt x="924" y="115"/>
                  </a:lnTo>
                  <a:lnTo>
                    <a:pt x="955" y="115"/>
                  </a:lnTo>
                  <a:lnTo>
                    <a:pt x="983" y="114"/>
                  </a:lnTo>
                  <a:lnTo>
                    <a:pt x="1010" y="111"/>
                  </a:lnTo>
                  <a:lnTo>
                    <a:pt x="1036" y="110"/>
                  </a:lnTo>
                  <a:lnTo>
                    <a:pt x="1063" y="107"/>
                  </a:lnTo>
                  <a:lnTo>
                    <a:pt x="1091" y="104"/>
                  </a:lnTo>
                  <a:lnTo>
                    <a:pt x="1117" y="102"/>
                  </a:lnTo>
                  <a:lnTo>
                    <a:pt x="1144" y="99"/>
                  </a:lnTo>
                  <a:lnTo>
                    <a:pt x="1172" y="97"/>
                  </a:lnTo>
                  <a:lnTo>
                    <a:pt x="1198" y="93"/>
                  </a:lnTo>
                  <a:lnTo>
                    <a:pt x="1225" y="89"/>
                  </a:lnTo>
                  <a:lnTo>
                    <a:pt x="1251" y="86"/>
                  </a:lnTo>
                  <a:lnTo>
                    <a:pt x="1279" y="82"/>
                  </a:lnTo>
                  <a:lnTo>
                    <a:pt x="1306" y="78"/>
                  </a:lnTo>
                  <a:lnTo>
                    <a:pt x="1332" y="75"/>
                  </a:lnTo>
                  <a:lnTo>
                    <a:pt x="1360" y="71"/>
                  </a:lnTo>
                  <a:lnTo>
                    <a:pt x="1386" y="67"/>
                  </a:lnTo>
                  <a:lnTo>
                    <a:pt x="1413" y="63"/>
                  </a:lnTo>
                  <a:lnTo>
                    <a:pt x="1439" y="59"/>
                  </a:lnTo>
                  <a:lnTo>
                    <a:pt x="1467" y="55"/>
                  </a:lnTo>
                  <a:lnTo>
                    <a:pt x="1494" y="51"/>
                  </a:lnTo>
                  <a:lnTo>
                    <a:pt x="1521" y="47"/>
                  </a:lnTo>
                  <a:lnTo>
                    <a:pt x="1548" y="43"/>
                  </a:lnTo>
                  <a:lnTo>
                    <a:pt x="1575" y="39"/>
                  </a:lnTo>
                  <a:lnTo>
                    <a:pt x="1602" y="35"/>
                  </a:lnTo>
                  <a:lnTo>
                    <a:pt x="1630" y="32"/>
                  </a:lnTo>
                  <a:lnTo>
                    <a:pt x="1657" y="28"/>
                  </a:lnTo>
                  <a:lnTo>
                    <a:pt x="1684" y="25"/>
                  </a:lnTo>
                  <a:lnTo>
                    <a:pt x="1712" y="21"/>
                  </a:lnTo>
                  <a:lnTo>
                    <a:pt x="1739" y="19"/>
                  </a:lnTo>
                  <a:lnTo>
                    <a:pt x="1766" y="16"/>
                  </a:lnTo>
                  <a:lnTo>
                    <a:pt x="1795" y="13"/>
                  </a:lnTo>
                  <a:lnTo>
                    <a:pt x="1822" y="11"/>
                  </a:lnTo>
                  <a:lnTo>
                    <a:pt x="1829" y="9"/>
                  </a:lnTo>
                  <a:lnTo>
                    <a:pt x="1835" y="8"/>
                  </a:lnTo>
                  <a:lnTo>
                    <a:pt x="1842" y="7"/>
                  </a:lnTo>
                  <a:lnTo>
                    <a:pt x="1850" y="5"/>
                  </a:lnTo>
                  <a:lnTo>
                    <a:pt x="1856" y="4"/>
                  </a:lnTo>
                  <a:lnTo>
                    <a:pt x="1863" y="3"/>
                  </a:lnTo>
                  <a:lnTo>
                    <a:pt x="1869" y="2"/>
                  </a:lnTo>
                  <a:lnTo>
                    <a:pt x="1876" y="0"/>
                  </a:lnTo>
                  <a:close/>
                </a:path>
              </a:pathLst>
            </a:custGeom>
            <a:solidFill>
              <a:srgbClr val="CCCCCC"/>
            </a:solidFill>
            <a:ln w="9525">
              <a:noFill/>
              <a:round/>
              <a:headEnd/>
              <a:tailEnd/>
            </a:ln>
          </p:spPr>
          <p:txBody>
            <a:bodyPr wrap="none" anchor="ctr"/>
            <a:lstStyle/>
            <a:p>
              <a:endParaRPr lang="en-GB"/>
            </a:p>
          </p:txBody>
        </p:sp>
        <p:sp>
          <p:nvSpPr>
            <p:cNvPr id="5142" name="Freeform 22"/>
            <p:cNvSpPr>
              <a:spLocks noChangeArrowheads="1"/>
            </p:cNvSpPr>
            <p:nvPr/>
          </p:nvSpPr>
          <p:spPr bwMode="auto">
            <a:xfrm>
              <a:off x="5141" y="2593"/>
              <a:ext cx="274" cy="1189"/>
            </a:xfrm>
            <a:custGeom>
              <a:avLst/>
              <a:gdLst>
                <a:gd name="T0" fmla="*/ 0 w 824"/>
                <a:gd name="T1" fmla="*/ 0 h 4757"/>
                <a:gd name="T2" fmla="*/ 0 w 824"/>
                <a:gd name="T3" fmla="*/ 0 h 4757"/>
                <a:gd name="T4" fmla="*/ 0 w 824"/>
                <a:gd name="T5" fmla="*/ 0 h 4757"/>
                <a:gd name="T6" fmla="*/ 0 w 824"/>
                <a:gd name="T7" fmla="*/ 0 h 4757"/>
                <a:gd name="T8" fmla="*/ 0 w 824"/>
                <a:gd name="T9" fmla="*/ 0 h 4757"/>
                <a:gd name="T10" fmla="*/ 0 w 824"/>
                <a:gd name="T11" fmla="*/ 0 h 4757"/>
                <a:gd name="T12" fmla="*/ 0 w 824"/>
                <a:gd name="T13" fmla="*/ 0 h 4757"/>
                <a:gd name="T14" fmla="*/ 0 w 824"/>
                <a:gd name="T15" fmla="*/ 0 h 4757"/>
                <a:gd name="T16" fmla="*/ 0 w 824"/>
                <a:gd name="T17" fmla="*/ 0 h 4757"/>
                <a:gd name="T18" fmla="*/ 0 w 824"/>
                <a:gd name="T19" fmla="*/ 0 h 4757"/>
                <a:gd name="T20" fmla="*/ 0 w 824"/>
                <a:gd name="T21" fmla="*/ 0 h 4757"/>
                <a:gd name="T22" fmla="*/ 0 w 824"/>
                <a:gd name="T23" fmla="*/ 0 h 4757"/>
                <a:gd name="T24" fmla="*/ 0 w 824"/>
                <a:gd name="T25" fmla="*/ 0 h 4757"/>
                <a:gd name="T26" fmla="*/ 0 w 824"/>
                <a:gd name="T27" fmla="*/ 0 h 4757"/>
                <a:gd name="T28" fmla="*/ 0 w 824"/>
                <a:gd name="T29" fmla="*/ 0 h 4757"/>
                <a:gd name="T30" fmla="*/ 0 w 824"/>
                <a:gd name="T31" fmla="*/ 0 h 4757"/>
                <a:gd name="T32" fmla="*/ 0 w 824"/>
                <a:gd name="T33" fmla="*/ 0 h 4757"/>
                <a:gd name="T34" fmla="*/ 0 w 824"/>
                <a:gd name="T35" fmla="*/ 0 h 4757"/>
                <a:gd name="T36" fmla="*/ 0 w 824"/>
                <a:gd name="T37" fmla="*/ 0 h 4757"/>
                <a:gd name="T38" fmla="*/ 0 w 824"/>
                <a:gd name="T39" fmla="*/ 0 h 4757"/>
                <a:gd name="T40" fmla="*/ 0 w 824"/>
                <a:gd name="T41" fmla="*/ 0 h 4757"/>
                <a:gd name="T42" fmla="*/ 0 w 824"/>
                <a:gd name="T43" fmla="*/ 0 h 4757"/>
                <a:gd name="T44" fmla="*/ 0 w 824"/>
                <a:gd name="T45" fmla="*/ 0 h 4757"/>
                <a:gd name="T46" fmla="*/ 0 w 824"/>
                <a:gd name="T47" fmla="*/ 0 h 4757"/>
                <a:gd name="T48" fmla="*/ 0 w 824"/>
                <a:gd name="T49" fmla="*/ 0 h 4757"/>
                <a:gd name="T50" fmla="*/ 0 w 824"/>
                <a:gd name="T51" fmla="*/ 0 h 4757"/>
                <a:gd name="T52" fmla="*/ 0 w 824"/>
                <a:gd name="T53" fmla="*/ 0 h 4757"/>
                <a:gd name="T54" fmla="*/ 0 w 824"/>
                <a:gd name="T55" fmla="*/ 0 h 4757"/>
                <a:gd name="T56" fmla="*/ 0 w 824"/>
                <a:gd name="T57" fmla="*/ 0 h 4757"/>
                <a:gd name="T58" fmla="*/ 0 w 824"/>
                <a:gd name="T59" fmla="*/ 0 h 4757"/>
                <a:gd name="T60" fmla="*/ 0 w 824"/>
                <a:gd name="T61" fmla="*/ 0 h 4757"/>
                <a:gd name="T62" fmla="*/ 0 w 824"/>
                <a:gd name="T63" fmla="*/ 0 h 4757"/>
                <a:gd name="T64" fmla="*/ 0 w 824"/>
                <a:gd name="T65" fmla="*/ 0 h 4757"/>
                <a:gd name="T66" fmla="*/ 0 w 824"/>
                <a:gd name="T67" fmla="*/ 0 h 4757"/>
                <a:gd name="T68" fmla="*/ 0 w 824"/>
                <a:gd name="T69" fmla="*/ 0 h 4757"/>
                <a:gd name="T70" fmla="*/ 0 w 824"/>
                <a:gd name="T71" fmla="*/ 0 h 4757"/>
                <a:gd name="T72" fmla="*/ 0 w 824"/>
                <a:gd name="T73" fmla="*/ 0 h 4757"/>
                <a:gd name="T74" fmla="*/ 0 w 824"/>
                <a:gd name="T75" fmla="*/ 0 h 4757"/>
                <a:gd name="T76" fmla="*/ 0 w 824"/>
                <a:gd name="T77" fmla="*/ 0 h 4757"/>
                <a:gd name="T78" fmla="*/ 0 w 824"/>
                <a:gd name="T79" fmla="*/ 0 h 4757"/>
                <a:gd name="T80" fmla="*/ 0 w 824"/>
                <a:gd name="T81" fmla="*/ 0 h 4757"/>
                <a:gd name="T82" fmla="*/ 0 w 824"/>
                <a:gd name="T83" fmla="*/ 0 h 4757"/>
                <a:gd name="T84" fmla="*/ 0 w 824"/>
                <a:gd name="T85" fmla="*/ 0 h 4757"/>
                <a:gd name="T86" fmla="*/ 0 w 824"/>
                <a:gd name="T87" fmla="*/ 0 h 4757"/>
                <a:gd name="T88" fmla="*/ 0 w 824"/>
                <a:gd name="T89" fmla="*/ 0 h 4757"/>
                <a:gd name="T90" fmla="*/ 0 w 824"/>
                <a:gd name="T91" fmla="*/ 0 h 4757"/>
                <a:gd name="T92" fmla="*/ 0 w 824"/>
                <a:gd name="T93" fmla="*/ 0 h 4757"/>
                <a:gd name="T94" fmla="*/ 0 w 824"/>
                <a:gd name="T95" fmla="*/ 0 h 4757"/>
                <a:gd name="T96" fmla="*/ 0 w 824"/>
                <a:gd name="T97" fmla="*/ 0 h 4757"/>
                <a:gd name="T98" fmla="*/ 0 w 824"/>
                <a:gd name="T99" fmla="*/ 0 h 4757"/>
                <a:gd name="T100" fmla="*/ 0 w 824"/>
                <a:gd name="T101" fmla="*/ 0 h 4757"/>
                <a:gd name="T102" fmla="*/ 0 w 824"/>
                <a:gd name="T103" fmla="*/ 0 h 4757"/>
                <a:gd name="T104" fmla="*/ 0 w 824"/>
                <a:gd name="T105" fmla="*/ 0 h 47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24"/>
                <a:gd name="T160" fmla="*/ 0 h 4757"/>
                <a:gd name="T161" fmla="*/ 824 w 824"/>
                <a:gd name="T162" fmla="*/ 4757 h 47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24" h="4757">
                  <a:moveTo>
                    <a:pt x="503" y="330"/>
                  </a:moveTo>
                  <a:lnTo>
                    <a:pt x="504" y="335"/>
                  </a:lnTo>
                  <a:lnTo>
                    <a:pt x="505" y="341"/>
                  </a:lnTo>
                  <a:lnTo>
                    <a:pt x="507" y="349"/>
                  </a:lnTo>
                  <a:lnTo>
                    <a:pt x="509" y="356"/>
                  </a:lnTo>
                  <a:lnTo>
                    <a:pt x="511" y="362"/>
                  </a:lnTo>
                  <a:lnTo>
                    <a:pt x="515" y="366"/>
                  </a:lnTo>
                  <a:lnTo>
                    <a:pt x="520" y="370"/>
                  </a:lnTo>
                  <a:lnTo>
                    <a:pt x="526" y="371"/>
                  </a:lnTo>
                  <a:lnTo>
                    <a:pt x="533" y="369"/>
                  </a:lnTo>
                  <a:lnTo>
                    <a:pt x="539" y="365"/>
                  </a:lnTo>
                  <a:lnTo>
                    <a:pt x="543" y="363"/>
                  </a:lnTo>
                  <a:lnTo>
                    <a:pt x="548" y="361"/>
                  </a:lnTo>
                  <a:lnTo>
                    <a:pt x="553" y="361"/>
                  </a:lnTo>
                  <a:lnTo>
                    <a:pt x="558" y="362"/>
                  </a:lnTo>
                  <a:lnTo>
                    <a:pt x="564" y="366"/>
                  </a:lnTo>
                  <a:lnTo>
                    <a:pt x="571" y="371"/>
                  </a:lnTo>
                  <a:lnTo>
                    <a:pt x="573" y="391"/>
                  </a:lnTo>
                  <a:lnTo>
                    <a:pt x="572" y="410"/>
                  </a:lnTo>
                  <a:lnTo>
                    <a:pt x="570" y="429"/>
                  </a:lnTo>
                  <a:lnTo>
                    <a:pt x="567" y="447"/>
                  </a:lnTo>
                  <a:lnTo>
                    <a:pt x="565" y="465"/>
                  </a:lnTo>
                  <a:lnTo>
                    <a:pt x="564" y="483"/>
                  </a:lnTo>
                  <a:lnTo>
                    <a:pt x="566" y="500"/>
                  </a:lnTo>
                  <a:lnTo>
                    <a:pt x="573" y="518"/>
                  </a:lnTo>
                  <a:lnTo>
                    <a:pt x="581" y="518"/>
                  </a:lnTo>
                  <a:lnTo>
                    <a:pt x="589" y="517"/>
                  </a:lnTo>
                  <a:lnTo>
                    <a:pt x="593" y="513"/>
                  </a:lnTo>
                  <a:lnTo>
                    <a:pt x="598" y="507"/>
                  </a:lnTo>
                  <a:lnTo>
                    <a:pt x="600" y="500"/>
                  </a:lnTo>
                  <a:lnTo>
                    <a:pt x="603" y="491"/>
                  </a:lnTo>
                  <a:lnTo>
                    <a:pt x="604" y="483"/>
                  </a:lnTo>
                  <a:lnTo>
                    <a:pt x="605" y="475"/>
                  </a:lnTo>
                  <a:lnTo>
                    <a:pt x="606" y="466"/>
                  </a:lnTo>
                  <a:lnTo>
                    <a:pt x="608" y="457"/>
                  </a:lnTo>
                  <a:lnTo>
                    <a:pt x="609" y="448"/>
                  </a:lnTo>
                  <a:lnTo>
                    <a:pt x="610" y="439"/>
                  </a:lnTo>
                  <a:lnTo>
                    <a:pt x="610" y="431"/>
                  </a:lnTo>
                  <a:lnTo>
                    <a:pt x="611" y="422"/>
                  </a:lnTo>
                  <a:lnTo>
                    <a:pt x="611" y="413"/>
                  </a:lnTo>
                  <a:lnTo>
                    <a:pt x="611" y="404"/>
                  </a:lnTo>
                  <a:lnTo>
                    <a:pt x="614" y="604"/>
                  </a:lnTo>
                  <a:lnTo>
                    <a:pt x="636" y="615"/>
                  </a:lnTo>
                  <a:lnTo>
                    <a:pt x="649" y="587"/>
                  </a:lnTo>
                  <a:lnTo>
                    <a:pt x="650" y="568"/>
                  </a:lnTo>
                  <a:lnTo>
                    <a:pt x="652" y="548"/>
                  </a:lnTo>
                  <a:lnTo>
                    <a:pt x="653" y="529"/>
                  </a:lnTo>
                  <a:lnTo>
                    <a:pt x="655" y="509"/>
                  </a:lnTo>
                  <a:lnTo>
                    <a:pt x="656" y="490"/>
                  </a:lnTo>
                  <a:lnTo>
                    <a:pt x="656" y="470"/>
                  </a:lnTo>
                  <a:lnTo>
                    <a:pt x="656" y="451"/>
                  </a:lnTo>
                  <a:lnTo>
                    <a:pt x="656" y="431"/>
                  </a:lnTo>
                  <a:lnTo>
                    <a:pt x="675" y="436"/>
                  </a:lnTo>
                  <a:lnTo>
                    <a:pt x="686" y="445"/>
                  </a:lnTo>
                  <a:lnTo>
                    <a:pt x="690" y="457"/>
                  </a:lnTo>
                  <a:lnTo>
                    <a:pt x="688" y="473"/>
                  </a:lnTo>
                  <a:lnTo>
                    <a:pt x="685" y="490"/>
                  </a:lnTo>
                  <a:lnTo>
                    <a:pt x="681" y="507"/>
                  </a:lnTo>
                  <a:lnTo>
                    <a:pt x="680" y="525"/>
                  </a:lnTo>
                  <a:lnTo>
                    <a:pt x="684" y="542"/>
                  </a:lnTo>
                  <a:lnTo>
                    <a:pt x="684" y="555"/>
                  </a:lnTo>
                  <a:lnTo>
                    <a:pt x="684" y="569"/>
                  </a:lnTo>
                  <a:lnTo>
                    <a:pt x="683" y="582"/>
                  </a:lnTo>
                  <a:lnTo>
                    <a:pt x="681" y="597"/>
                  </a:lnTo>
                  <a:lnTo>
                    <a:pt x="681" y="610"/>
                  </a:lnTo>
                  <a:lnTo>
                    <a:pt x="680" y="623"/>
                  </a:lnTo>
                  <a:lnTo>
                    <a:pt x="679" y="637"/>
                  </a:lnTo>
                  <a:lnTo>
                    <a:pt x="679" y="650"/>
                  </a:lnTo>
                  <a:lnTo>
                    <a:pt x="678" y="664"/>
                  </a:lnTo>
                  <a:lnTo>
                    <a:pt x="678" y="677"/>
                  </a:lnTo>
                  <a:lnTo>
                    <a:pt x="678" y="690"/>
                  </a:lnTo>
                  <a:lnTo>
                    <a:pt x="678" y="705"/>
                  </a:lnTo>
                  <a:lnTo>
                    <a:pt x="679" y="718"/>
                  </a:lnTo>
                  <a:lnTo>
                    <a:pt x="680" y="731"/>
                  </a:lnTo>
                  <a:lnTo>
                    <a:pt x="681" y="744"/>
                  </a:lnTo>
                  <a:lnTo>
                    <a:pt x="684" y="757"/>
                  </a:lnTo>
                  <a:lnTo>
                    <a:pt x="697" y="763"/>
                  </a:lnTo>
                  <a:lnTo>
                    <a:pt x="703" y="751"/>
                  </a:lnTo>
                  <a:lnTo>
                    <a:pt x="708" y="738"/>
                  </a:lnTo>
                  <a:lnTo>
                    <a:pt x="710" y="725"/>
                  </a:lnTo>
                  <a:lnTo>
                    <a:pt x="711" y="711"/>
                  </a:lnTo>
                  <a:lnTo>
                    <a:pt x="712" y="697"/>
                  </a:lnTo>
                  <a:lnTo>
                    <a:pt x="712" y="682"/>
                  </a:lnTo>
                  <a:lnTo>
                    <a:pt x="713" y="669"/>
                  </a:lnTo>
                  <a:lnTo>
                    <a:pt x="716" y="656"/>
                  </a:lnTo>
                  <a:lnTo>
                    <a:pt x="725" y="479"/>
                  </a:lnTo>
                  <a:lnTo>
                    <a:pt x="761" y="496"/>
                  </a:lnTo>
                  <a:lnTo>
                    <a:pt x="760" y="522"/>
                  </a:lnTo>
                  <a:lnTo>
                    <a:pt x="760" y="547"/>
                  </a:lnTo>
                  <a:lnTo>
                    <a:pt x="759" y="572"/>
                  </a:lnTo>
                  <a:lnTo>
                    <a:pt x="756" y="597"/>
                  </a:lnTo>
                  <a:lnTo>
                    <a:pt x="755" y="621"/>
                  </a:lnTo>
                  <a:lnTo>
                    <a:pt x="754" y="646"/>
                  </a:lnTo>
                  <a:lnTo>
                    <a:pt x="752" y="669"/>
                  </a:lnTo>
                  <a:lnTo>
                    <a:pt x="750" y="694"/>
                  </a:lnTo>
                  <a:lnTo>
                    <a:pt x="749" y="719"/>
                  </a:lnTo>
                  <a:lnTo>
                    <a:pt x="748" y="744"/>
                  </a:lnTo>
                  <a:lnTo>
                    <a:pt x="748" y="768"/>
                  </a:lnTo>
                  <a:lnTo>
                    <a:pt x="748" y="793"/>
                  </a:lnTo>
                  <a:lnTo>
                    <a:pt x="748" y="818"/>
                  </a:lnTo>
                  <a:lnTo>
                    <a:pt x="749" y="844"/>
                  </a:lnTo>
                  <a:lnTo>
                    <a:pt x="752" y="870"/>
                  </a:lnTo>
                  <a:lnTo>
                    <a:pt x="754" y="896"/>
                  </a:lnTo>
                  <a:lnTo>
                    <a:pt x="771" y="906"/>
                  </a:lnTo>
                  <a:lnTo>
                    <a:pt x="776" y="887"/>
                  </a:lnTo>
                  <a:lnTo>
                    <a:pt x="781" y="866"/>
                  </a:lnTo>
                  <a:lnTo>
                    <a:pt x="784" y="844"/>
                  </a:lnTo>
                  <a:lnTo>
                    <a:pt x="786" y="822"/>
                  </a:lnTo>
                  <a:lnTo>
                    <a:pt x="786" y="800"/>
                  </a:lnTo>
                  <a:lnTo>
                    <a:pt x="786" y="778"/>
                  </a:lnTo>
                  <a:lnTo>
                    <a:pt x="786" y="755"/>
                  </a:lnTo>
                  <a:lnTo>
                    <a:pt x="786" y="736"/>
                  </a:lnTo>
                  <a:lnTo>
                    <a:pt x="799" y="525"/>
                  </a:lnTo>
                  <a:lnTo>
                    <a:pt x="806" y="527"/>
                  </a:lnTo>
                  <a:lnTo>
                    <a:pt x="813" y="529"/>
                  </a:lnTo>
                  <a:lnTo>
                    <a:pt x="821" y="534"/>
                  </a:lnTo>
                  <a:lnTo>
                    <a:pt x="824" y="542"/>
                  </a:lnTo>
                  <a:lnTo>
                    <a:pt x="821" y="583"/>
                  </a:lnTo>
                  <a:lnTo>
                    <a:pt x="818" y="624"/>
                  </a:lnTo>
                  <a:lnTo>
                    <a:pt x="816" y="666"/>
                  </a:lnTo>
                  <a:lnTo>
                    <a:pt x="813" y="706"/>
                  </a:lnTo>
                  <a:lnTo>
                    <a:pt x="811" y="748"/>
                  </a:lnTo>
                  <a:lnTo>
                    <a:pt x="810" y="788"/>
                  </a:lnTo>
                  <a:lnTo>
                    <a:pt x="809" y="830"/>
                  </a:lnTo>
                  <a:lnTo>
                    <a:pt x="807" y="870"/>
                  </a:lnTo>
                  <a:lnTo>
                    <a:pt x="806" y="912"/>
                  </a:lnTo>
                  <a:lnTo>
                    <a:pt x="805" y="952"/>
                  </a:lnTo>
                  <a:lnTo>
                    <a:pt x="804" y="994"/>
                  </a:lnTo>
                  <a:lnTo>
                    <a:pt x="803" y="1034"/>
                  </a:lnTo>
                  <a:lnTo>
                    <a:pt x="801" y="1076"/>
                  </a:lnTo>
                  <a:lnTo>
                    <a:pt x="800" y="1116"/>
                  </a:lnTo>
                  <a:lnTo>
                    <a:pt x="798" y="1158"/>
                  </a:lnTo>
                  <a:lnTo>
                    <a:pt x="796" y="1198"/>
                  </a:lnTo>
                  <a:lnTo>
                    <a:pt x="779" y="1456"/>
                  </a:lnTo>
                  <a:lnTo>
                    <a:pt x="771" y="2282"/>
                  </a:lnTo>
                  <a:lnTo>
                    <a:pt x="771" y="2316"/>
                  </a:lnTo>
                  <a:lnTo>
                    <a:pt x="771" y="2348"/>
                  </a:lnTo>
                  <a:lnTo>
                    <a:pt x="772" y="2382"/>
                  </a:lnTo>
                  <a:lnTo>
                    <a:pt x="772" y="2416"/>
                  </a:lnTo>
                  <a:lnTo>
                    <a:pt x="772" y="2448"/>
                  </a:lnTo>
                  <a:lnTo>
                    <a:pt x="772" y="2482"/>
                  </a:lnTo>
                  <a:lnTo>
                    <a:pt x="772" y="2516"/>
                  </a:lnTo>
                  <a:lnTo>
                    <a:pt x="773" y="2550"/>
                  </a:lnTo>
                  <a:lnTo>
                    <a:pt x="773" y="2584"/>
                  </a:lnTo>
                  <a:lnTo>
                    <a:pt x="773" y="2618"/>
                  </a:lnTo>
                  <a:lnTo>
                    <a:pt x="774" y="2652"/>
                  </a:lnTo>
                  <a:lnTo>
                    <a:pt x="774" y="2687"/>
                  </a:lnTo>
                  <a:lnTo>
                    <a:pt x="774" y="2721"/>
                  </a:lnTo>
                  <a:lnTo>
                    <a:pt x="775" y="2754"/>
                  </a:lnTo>
                  <a:lnTo>
                    <a:pt x="775" y="2788"/>
                  </a:lnTo>
                  <a:lnTo>
                    <a:pt x="776" y="2822"/>
                  </a:lnTo>
                  <a:lnTo>
                    <a:pt x="776" y="2856"/>
                  </a:lnTo>
                  <a:lnTo>
                    <a:pt x="778" y="2891"/>
                  </a:lnTo>
                  <a:lnTo>
                    <a:pt x="778" y="2925"/>
                  </a:lnTo>
                  <a:lnTo>
                    <a:pt x="779" y="2959"/>
                  </a:lnTo>
                  <a:lnTo>
                    <a:pt x="779" y="2993"/>
                  </a:lnTo>
                  <a:lnTo>
                    <a:pt x="780" y="3027"/>
                  </a:lnTo>
                  <a:lnTo>
                    <a:pt x="781" y="3062"/>
                  </a:lnTo>
                  <a:lnTo>
                    <a:pt x="782" y="3096"/>
                  </a:lnTo>
                  <a:lnTo>
                    <a:pt x="782" y="3130"/>
                  </a:lnTo>
                  <a:lnTo>
                    <a:pt x="784" y="3163"/>
                  </a:lnTo>
                  <a:lnTo>
                    <a:pt x="785" y="3197"/>
                  </a:lnTo>
                  <a:lnTo>
                    <a:pt x="786" y="3231"/>
                  </a:lnTo>
                  <a:lnTo>
                    <a:pt x="787" y="3265"/>
                  </a:lnTo>
                  <a:lnTo>
                    <a:pt x="790" y="3298"/>
                  </a:lnTo>
                  <a:lnTo>
                    <a:pt x="791" y="3331"/>
                  </a:lnTo>
                  <a:lnTo>
                    <a:pt x="792" y="3365"/>
                  </a:lnTo>
                  <a:lnTo>
                    <a:pt x="809" y="4074"/>
                  </a:lnTo>
                  <a:lnTo>
                    <a:pt x="811" y="4178"/>
                  </a:lnTo>
                  <a:lnTo>
                    <a:pt x="806" y="4181"/>
                  </a:lnTo>
                  <a:lnTo>
                    <a:pt x="801" y="4183"/>
                  </a:lnTo>
                  <a:lnTo>
                    <a:pt x="797" y="4187"/>
                  </a:lnTo>
                  <a:lnTo>
                    <a:pt x="792" y="4192"/>
                  </a:lnTo>
                  <a:lnTo>
                    <a:pt x="776" y="3828"/>
                  </a:lnTo>
                  <a:lnTo>
                    <a:pt x="763" y="3813"/>
                  </a:lnTo>
                  <a:lnTo>
                    <a:pt x="757" y="3825"/>
                  </a:lnTo>
                  <a:lnTo>
                    <a:pt x="753" y="3837"/>
                  </a:lnTo>
                  <a:lnTo>
                    <a:pt x="748" y="3850"/>
                  </a:lnTo>
                  <a:lnTo>
                    <a:pt x="746" y="3863"/>
                  </a:lnTo>
                  <a:lnTo>
                    <a:pt x="743" y="3877"/>
                  </a:lnTo>
                  <a:lnTo>
                    <a:pt x="741" y="3890"/>
                  </a:lnTo>
                  <a:lnTo>
                    <a:pt x="741" y="3904"/>
                  </a:lnTo>
                  <a:lnTo>
                    <a:pt x="740" y="3919"/>
                  </a:lnTo>
                  <a:lnTo>
                    <a:pt x="740" y="3933"/>
                  </a:lnTo>
                  <a:lnTo>
                    <a:pt x="741" y="3947"/>
                  </a:lnTo>
                  <a:lnTo>
                    <a:pt x="741" y="3962"/>
                  </a:lnTo>
                  <a:lnTo>
                    <a:pt x="742" y="3976"/>
                  </a:lnTo>
                  <a:lnTo>
                    <a:pt x="743" y="3990"/>
                  </a:lnTo>
                  <a:lnTo>
                    <a:pt x="743" y="4005"/>
                  </a:lnTo>
                  <a:lnTo>
                    <a:pt x="744" y="4019"/>
                  </a:lnTo>
                  <a:lnTo>
                    <a:pt x="744" y="4032"/>
                  </a:lnTo>
                  <a:lnTo>
                    <a:pt x="747" y="4055"/>
                  </a:lnTo>
                  <a:lnTo>
                    <a:pt x="748" y="4080"/>
                  </a:lnTo>
                  <a:lnTo>
                    <a:pt x="748" y="4106"/>
                  </a:lnTo>
                  <a:lnTo>
                    <a:pt x="748" y="4131"/>
                  </a:lnTo>
                  <a:lnTo>
                    <a:pt x="747" y="4157"/>
                  </a:lnTo>
                  <a:lnTo>
                    <a:pt x="748" y="4181"/>
                  </a:lnTo>
                  <a:lnTo>
                    <a:pt x="750" y="4204"/>
                  </a:lnTo>
                  <a:lnTo>
                    <a:pt x="754" y="4226"/>
                  </a:lnTo>
                  <a:lnTo>
                    <a:pt x="738" y="4237"/>
                  </a:lnTo>
                  <a:lnTo>
                    <a:pt x="725" y="4045"/>
                  </a:lnTo>
                  <a:lnTo>
                    <a:pt x="713" y="4032"/>
                  </a:lnTo>
                  <a:lnTo>
                    <a:pt x="706" y="4036"/>
                  </a:lnTo>
                  <a:lnTo>
                    <a:pt x="702" y="4040"/>
                  </a:lnTo>
                  <a:lnTo>
                    <a:pt x="698" y="4046"/>
                  </a:lnTo>
                  <a:lnTo>
                    <a:pt x="696" y="4054"/>
                  </a:lnTo>
                  <a:lnTo>
                    <a:pt x="694" y="4062"/>
                  </a:lnTo>
                  <a:lnTo>
                    <a:pt x="693" y="4071"/>
                  </a:lnTo>
                  <a:lnTo>
                    <a:pt x="693" y="4079"/>
                  </a:lnTo>
                  <a:lnTo>
                    <a:pt x="693" y="4088"/>
                  </a:lnTo>
                  <a:lnTo>
                    <a:pt x="693" y="4113"/>
                  </a:lnTo>
                  <a:lnTo>
                    <a:pt x="693" y="4138"/>
                  </a:lnTo>
                  <a:lnTo>
                    <a:pt x="694" y="4162"/>
                  </a:lnTo>
                  <a:lnTo>
                    <a:pt x="696" y="4184"/>
                  </a:lnTo>
                  <a:lnTo>
                    <a:pt x="697" y="4208"/>
                  </a:lnTo>
                  <a:lnTo>
                    <a:pt x="697" y="4231"/>
                  </a:lnTo>
                  <a:lnTo>
                    <a:pt x="696" y="4255"/>
                  </a:lnTo>
                  <a:lnTo>
                    <a:pt x="693" y="4278"/>
                  </a:lnTo>
                  <a:lnTo>
                    <a:pt x="675" y="4293"/>
                  </a:lnTo>
                  <a:lnTo>
                    <a:pt x="674" y="4276"/>
                  </a:lnTo>
                  <a:lnTo>
                    <a:pt x="674" y="4259"/>
                  </a:lnTo>
                  <a:lnTo>
                    <a:pt x="675" y="4240"/>
                  </a:lnTo>
                  <a:lnTo>
                    <a:pt x="674" y="4223"/>
                  </a:lnTo>
                  <a:lnTo>
                    <a:pt x="673" y="4208"/>
                  </a:lnTo>
                  <a:lnTo>
                    <a:pt x="669" y="4192"/>
                  </a:lnTo>
                  <a:lnTo>
                    <a:pt x="662" y="4179"/>
                  </a:lnTo>
                  <a:lnTo>
                    <a:pt x="653" y="4167"/>
                  </a:lnTo>
                  <a:lnTo>
                    <a:pt x="643" y="4183"/>
                  </a:lnTo>
                  <a:lnTo>
                    <a:pt x="639" y="4201"/>
                  </a:lnTo>
                  <a:lnTo>
                    <a:pt x="636" y="4222"/>
                  </a:lnTo>
                  <a:lnTo>
                    <a:pt x="636" y="4244"/>
                  </a:lnTo>
                  <a:lnTo>
                    <a:pt x="636" y="4268"/>
                  </a:lnTo>
                  <a:lnTo>
                    <a:pt x="636" y="4289"/>
                  </a:lnTo>
                  <a:lnTo>
                    <a:pt x="635" y="4309"/>
                  </a:lnTo>
                  <a:lnTo>
                    <a:pt x="630" y="4328"/>
                  </a:lnTo>
                  <a:lnTo>
                    <a:pt x="596" y="4351"/>
                  </a:lnTo>
                  <a:lnTo>
                    <a:pt x="596" y="4346"/>
                  </a:lnTo>
                  <a:lnTo>
                    <a:pt x="595" y="4339"/>
                  </a:lnTo>
                  <a:lnTo>
                    <a:pt x="593" y="4334"/>
                  </a:lnTo>
                  <a:lnTo>
                    <a:pt x="592" y="4329"/>
                  </a:lnTo>
                  <a:lnTo>
                    <a:pt x="589" y="4325"/>
                  </a:lnTo>
                  <a:lnTo>
                    <a:pt x="586" y="4320"/>
                  </a:lnTo>
                  <a:lnTo>
                    <a:pt x="584" y="4315"/>
                  </a:lnTo>
                  <a:lnTo>
                    <a:pt x="580" y="4311"/>
                  </a:lnTo>
                  <a:lnTo>
                    <a:pt x="572" y="4315"/>
                  </a:lnTo>
                  <a:lnTo>
                    <a:pt x="566" y="4320"/>
                  </a:lnTo>
                  <a:lnTo>
                    <a:pt x="561" y="4329"/>
                  </a:lnTo>
                  <a:lnTo>
                    <a:pt x="559" y="4338"/>
                  </a:lnTo>
                  <a:lnTo>
                    <a:pt x="558" y="4349"/>
                  </a:lnTo>
                  <a:lnTo>
                    <a:pt x="556" y="4359"/>
                  </a:lnTo>
                  <a:lnTo>
                    <a:pt x="555" y="4369"/>
                  </a:lnTo>
                  <a:lnTo>
                    <a:pt x="554" y="4380"/>
                  </a:lnTo>
                  <a:lnTo>
                    <a:pt x="522" y="4405"/>
                  </a:lnTo>
                  <a:lnTo>
                    <a:pt x="490" y="4429"/>
                  </a:lnTo>
                  <a:lnTo>
                    <a:pt x="457" y="4454"/>
                  </a:lnTo>
                  <a:lnTo>
                    <a:pt x="424" y="4479"/>
                  </a:lnTo>
                  <a:lnTo>
                    <a:pt x="391" y="4503"/>
                  </a:lnTo>
                  <a:lnTo>
                    <a:pt x="358" y="4528"/>
                  </a:lnTo>
                  <a:lnTo>
                    <a:pt x="323" y="4552"/>
                  </a:lnTo>
                  <a:lnTo>
                    <a:pt x="290" y="4576"/>
                  </a:lnTo>
                  <a:lnTo>
                    <a:pt x="256" y="4600"/>
                  </a:lnTo>
                  <a:lnTo>
                    <a:pt x="221" y="4625"/>
                  </a:lnTo>
                  <a:lnTo>
                    <a:pt x="187" y="4648"/>
                  </a:lnTo>
                  <a:lnTo>
                    <a:pt x="152" y="4670"/>
                  </a:lnTo>
                  <a:lnTo>
                    <a:pt x="116" y="4694"/>
                  </a:lnTo>
                  <a:lnTo>
                    <a:pt x="82" y="4716"/>
                  </a:lnTo>
                  <a:lnTo>
                    <a:pt x="47" y="4737"/>
                  </a:lnTo>
                  <a:lnTo>
                    <a:pt x="12" y="4757"/>
                  </a:lnTo>
                  <a:lnTo>
                    <a:pt x="11" y="4743"/>
                  </a:lnTo>
                  <a:lnTo>
                    <a:pt x="9" y="4729"/>
                  </a:lnTo>
                  <a:lnTo>
                    <a:pt x="8" y="4714"/>
                  </a:lnTo>
                  <a:lnTo>
                    <a:pt x="7" y="4699"/>
                  </a:lnTo>
                  <a:lnTo>
                    <a:pt x="6" y="4685"/>
                  </a:lnTo>
                  <a:lnTo>
                    <a:pt x="6" y="4670"/>
                  </a:lnTo>
                  <a:lnTo>
                    <a:pt x="5" y="4655"/>
                  </a:lnTo>
                  <a:lnTo>
                    <a:pt x="5" y="4640"/>
                  </a:lnTo>
                  <a:lnTo>
                    <a:pt x="3" y="4625"/>
                  </a:lnTo>
                  <a:lnTo>
                    <a:pt x="3" y="4609"/>
                  </a:lnTo>
                  <a:lnTo>
                    <a:pt x="2" y="4593"/>
                  </a:lnTo>
                  <a:lnTo>
                    <a:pt x="2" y="4578"/>
                  </a:lnTo>
                  <a:lnTo>
                    <a:pt x="1" y="4561"/>
                  </a:lnTo>
                  <a:lnTo>
                    <a:pt x="1" y="4545"/>
                  </a:lnTo>
                  <a:lnTo>
                    <a:pt x="1" y="4528"/>
                  </a:lnTo>
                  <a:lnTo>
                    <a:pt x="0" y="4511"/>
                  </a:lnTo>
                  <a:lnTo>
                    <a:pt x="2" y="3299"/>
                  </a:lnTo>
                  <a:lnTo>
                    <a:pt x="6" y="2501"/>
                  </a:lnTo>
                  <a:lnTo>
                    <a:pt x="9" y="1711"/>
                  </a:lnTo>
                  <a:lnTo>
                    <a:pt x="13" y="1661"/>
                  </a:lnTo>
                  <a:lnTo>
                    <a:pt x="17" y="1608"/>
                  </a:lnTo>
                  <a:lnTo>
                    <a:pt x="19" y="1556"/>
                  </a:lnTo>
                  <a:lnTo>
                    <a:pt x="21" y="1504"/>
                  </a:lnTo>
                  <a:lnTo>
                    <a:pt x="22" y="1451"/>
                  </a:lnTo>
                  <a:lnTo>
                    <a:pt x="24" y="1399"/>
                  </a:lnTo>
                  <a:lnTo>
                    <a:pt x="24" y="1345"/>
                  </a:lnTo>
                  <a:lnTo>
                    <a:pt x="24" y="1292"/>
                  </a:lnTo>
                  <a:lnTo>
                    <a:pt x="24" y="1239"/>
                  </a:lnTo>
                  <a:lnTo>
                    <a:pt x="22" y="1185"/>
                  </a:lnTo>
                  <a:lnTo>
                    <a:pt x="22" y="1132"/>
                  </a:lnTo>
                  <a:lnTo>
                    <a:pt x="21" y="1078"/>
                  </a:lnTo>
                  <a:lnTo>
                    <a:pt x="20" y="1024"/>
                  </a:lnTo>
                  <a:lnTo>
                    <a:pt x="19" y="970"/>
                  </a:lnTo>
                  <a:lnTo>
                    <a:pt x="17" y="916"/>
                  </a:lnTo>
                  <a:lnTo>
                    <a:pt x="15" y="862"/>
                  </a:lnTo>
                  <a:lnTo>
                    <a:pt x="14" y="807"/>
                  </a:lnTo>
                  <a:lnTo>
                    <a:pt x="14" y="754"/>
                  </a:lnTo>
                  <a:lnTo>
                    <a:pt x="13" y="699"/>
                  </a:lnTo>
                  <a:lnTo>
                    <a:pt x="13" y="645"/>
                  </a:lnTo>
                  <a:lnTo>
                    <a:pt x="12" y="591"/>
                  </a:lnTo>
                  <a:lnTo>
                    <a:pt x="13" y="537"/>
                  </a:lnTo>
                  <a:lnTo>
                    <a:pt x="13" y="482"/>
                  </a:lnTo>
                  <a:lnTo>
                    <a:pt x="14" y="429"/>
                  </a:lnTo>
                  <a:lnTo>
                    <a:pt x="17" y="374"/>
                  </a:lnTo>
                  <a:lnTo>
                    <a:pt x="19" y="320"/>
                  </a:lnTo>
                  <a:lnTo>
                    <a:pt x="22" y="267"/>
                  </a:lnTo>
                  <a:lnTo>
                    <a:pt x="26" y="214"/>
                  </a:lnTo>
                  <a:lnTo>
                    <a:pt x="31" y="159"/>
                  </a:lnTo>
                  <a:lnTo>
                    <a:pt x="36" y="106"/>
                  </a:lnTo>
                  <a:lnTo>
                    <a:pt x="43" y="53"/>
                  </a:lnTo>
                  <a:lnTo>
                    <a:pt x="50" y="0"/>
                  </a:lnTo>
                  <a:lnTo>
                    <a:pt x="503" y="330"/>
                  </a:lnTo>
                  <a:close/>
                </a:path>
              </a:pathLst>
            </a:custGeom>
            <a:solidFill>
              <a:srgbClr val="999999"/>
            </a:solidFill>
            <a:ln w="9525">
              <a:noFill/>
              <a:round/>
              <a:headEnd/>
              <a:tailEnd/>
            </a:ln>
          </p:spPr>
          <p:txBody>
            <a:bodyPr wrap="none" anchor="ctr"/>
            <a:lstStyle/>
            <a:p>
              <a:endParaRPr lang="en-GB"/>
            </a:p>
          </p:txBody>
        </p:sp>
        <p:sp>
          <p:nvSpPr>
            <p:cNvPr id="5143" name="Freeform 23"/>
            <p:cNvSpPr>
              <a:spLocks noChangeArrowheads="1"/>
            </p:cNvSpPr>
            <p:nvPr/>
          </p:nvSpPr>
          <p:spPr bwMode="auto">
            <a:xfrm>
              <a:off x="4732" y="2634"/>
              <a:ext cx="338" cy="323"/>
            </a:xfrm>
            <a:custGeom>
              <a:avLst/>
              <a:gdLst>
                <a:gd name="T0" fmla="*/ 0 w 1014"/>
                <a:gd name="T1" fmla="*/ 0 h 1289"/>
                <a:gd name="T2" fmla="*/ 0 w 1014"/>
                <a:gd name="T3" fmla="*/ 0 h 1289"/>
                <a:gd name="T4" fmla="*/ 0 w 1014"/>
                <a:gd name="T5" fmla="*/ 0 h 1289"/>
                <a:gd name="T6" fmla="*/ 0 w 1014"/>
                <a:gd name="T7" fmla="*/ 0 h 1289"/>
                <a:gd name="T8" fmla="*/ 0 w 1014"/>
                <a:gd name="T9" fmla="*/ 0 h 1289"/>
                <a:gd name="T10" fmla="*/ 0 w 1014"/>
                <a:gd name="T11" fmla="*/ 0 h 1289"/>
                <a:gd name="T12" fmla="*/ 0 w 1014"/>
                <a:gd name="T13" fmla="*/ 0 h 1289"/>
                <a:gd name="T14" fmla="*/ 0 w 1014"/>
                <a:gd name="T15" fmla="*/ 0 h 1289"/>
                <a:gd name="T16" fmla="*/ 0 w 1014"/>
                <a:gd name="T17" fmla="*/ 0 h 1289"/>
                <a:gd name="T18" fmla="*/ 0 w 1014"/>
                <a:gd name="T19" fmla="*/ 0 h 1289"/>
                <a:gd name="T20" fmla="*/ 0 w 1014"/>
                <a:gd name="T21" fmla="*/ 0 h 1289"/>
                <a:gd name="T22" fmla="*/ 0 w 1014"/>
                <a:gd name="T23" fmla="*/ 0 h 1289"/>
                <a:gd name="T24" fmla="*/ 0 w 1014"/>
                <a:gd name="T25" fmla="*/ 0 h 1289"/>
                <a:gd name="T26" fmla="*/ 0 w 1014"/>
                <a:gd name="T27" fmla="*/ 0 h 1289"/>
                <a:gd name="T28" fmla="*/ 0 w 1014"/>
                <a:gd name="T29" fmla="*/ 0 h 1289"/>
                <a:gd name="T30" fmla="*/ 0 w 1014"/>
                <a:gd name="T31" fmla="*/ 0 h 1289"/>
                <a:gd name="T32" fmla="*/ 0 w 1014"/>
                <a:gd name="T33" fmla="*/ 0 h 1289"/>
                <a:gd name="T34" fmla="*/ 0 w 1014"/>
                <a:gd name="T35" fmla="*/ 0 h 1289"/>
                <a:gd name="T36" fmla="*/ 0 w 1014"/>
                <a:gd name="T37" fmla="*/ 0 h 1289"/>
                <a:gd name="T38" fmla="*/ 0 w 1014"/>
                <a:gd name="T39" fmla="*/ 0 h 1289"/>
                <a:gd name="T40" fmla="*/ 0 w 1014"/>
                <a:gd name="T41" fmla="*/ 0 h 1289"/>
                <a:gd name="T42" fmla="*/ 0 w 1014"/>
                <a:gd name="T43" fmla="*/ 0 h 1289"/>
                <a:gd name="T44" fmla="*/ 0 w 1014"/>
                <a:gd name="T45" fmla="*/ 0 h 1289"/>
                <a:gd name="T46" fmla="*/ 0 w 1014"/>
                <a:gd name="T47" fmla="*/ 0 h 1289"/>
                <a:gd name="T48" fmla="*/ 0 w 1014"/>
                <a:gd name="T49" fmla="*/ 0 h 1289"/>
                <a:gd name="T50" fmla="*/ 0 w 1014"/>
                <a:gd name="T51" fmla="*/ 0 h 1289"/>
                <a:gd name="T52" fmla="*/ 0 w 1014"/>
                <a:gd name="T53" fmla="*/ 0 h 1289"/>
                <a:gd name="T54" fmla="*/ 0 w 1014"/>
                <a:gd name="T55" fmla="*/ 0 h 1289"/>
                <a:gd name="T56" fmla="*/ 0 w 1014"/>
                <a:gd name="T57" fmla="*/ 0 h 1289"/>
                <a:gd name="T58" fmla="*/ 0 w 1014"/>
                <a:gd name="T59" fmla="*/ 0 h 1289"/>
                <a:gd name="T60" fmla="*/ 0 w 1014"/>
                <a:gd name="T61" fmla="*/ 0 h 1289"/>
                <a:gd name="T62" fmla="*/ 0 w 1014"/>
                <a:gd name="T63" fmla="*/ 0 h 1289"/>
                <a:gd name="T64" fmla="*/ 0 w 1014"/>
                <a:gd name="T65" fmla="*/ 0 h 1289"/>
                <a:gd name="T66" fmla="*/ 0 w 1014"/>
                <a:gd name="T67" fmla="*/ 0 h 1289"/>
                <a:gd name="T68" fmla="*/ 0 w 1014"/>
                <a:gd name="T69" fmla="*/ 0 h 1289"/>
                <a:gd name="T70" fmla="*/ 0 w 1014"/>
                <a:gd name="T71" fmla="*/ 0 h 1289"/>
                <a:gd name="T72" fmla="*/ 0 w 1014"/>
                <a:gd name="T73" fmla="*/ 0 h 1289"/>
                <a:gd name="T74" fmla="*/ 0 w 1014"/>
                <a:gd name="T75" fmla="*/ 0 h 1289"/>
                <a:gd name="T76" fmla="*/ 0 w 1014"/>
                <a:gd name="T77" fmla="*/ 0 h 1289"/>
                <a:gd name="T78" fmla="*/ 0 w 1014"/>
                <a:gd name="T79" fmla="*/ 0 h 1289"/>
                <a:gd name="T80" fmla="*/ 0 w 1014"/>
                <a:gd name="T81" fmla="*/ 0 h 1289"/>
                <a:gd name="T82" fmla="*/ 0 w 1014"/>
                <a:gd name="T83" fmla="*/ 0 h 1289"/>
                <a:gd name="T84" fmla="*/ 0 w 1014"/>
                <a:gd name="T85" fmla="*/ 0 h 1289"/>
                <a:gd name="T86" fmla="*/ 0 w 1014"/>
                <a:gd name="T87" fmla="*/ 0 h 1289"/>
                <a:gd name="T88" fmla="*/ 0 w 1014"/>
                <a:gd name="T89" fmla="*/ 0 h 1289"/>
                <a:gd name="T90" fmla="*/ 0 w 1014"/>
                <a:gd name="T91" fmla="*/ 0 h 1289"/>
                <a:gd name="T92" fmla="*/ 0 w 1014"/>
                <a:gd name="T93" fmla="*/ 0 h 1289"/>
                <a:gd name="T94" fmla="*/ 0 w 1014"/>
                <a:gd name="T95" fmla="*/ 0 h 1289"/>
                <a:gd name="T96" fmla="*/ 0 w 1014"/>
                <a:gd name="T97" fmla="*/ 0 h 1289"/>
                <a:gd name="T98" fmla="*/ 0 w 1014"/>
                <a:gd name="T99" fmla="*/ 0 h 1289"/>
                <a:gd name="T100" fmla="*/ 0 w 1014"/>
                <a:gd name="T101" fmla="*/ 0 h 1289"/>
                <a:gd name="T102" fmla="*/ 0 w 1014"/>
                <a:gd name="T103" fmla="*/ 0 h 1289"/>
                <a:gd name="T104" fmla="*/ 0 w 1014"/>
                <a:gd name="T105" fmla="*/ 0 h 12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14"/>
                <a:gd name="T160" fmla="*/ 0 h 1289"/>
                <a:gd name="T161" fmla="*/ 1014 w 1014"/>
                <a:gd name="T162" fmla="*/ 1289 h 12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14" h="1289">
                  <a:moveTo>
                    <a:pt x="757" y="173"/>
                  </a:moveTo>
                  <a:lnTo>
                    <a:pt x="757" y="179"/>
                  </a:lnTo>
                  <a:lnTo>
                    <a:pt x="757" y="187"/>
                  </a:lnTo>
                  <a:lnTo>
                    <a:pt x="757" y="195"/>
                  </a:lnTo>
                  <a:lnTo>
                    <a:pt x="757" y="202"/>
                  </a:lnTo>
                  <a:lnTo>
                    <a:pt x="758" y="208"/>
                  </a:lnTo>
                  <a:lnTo>
                    <a:pt x="762" y="215"/>
                  </a:lnTo>
                  <a:lnTo>
                    <a:pt x="767" y="220"/>
                  </a:lnTo>
                  <a:lnTo>
                    <a:pt x="774" y="222"/>
                  </a:lnTo>
                  <a:lnTo>
                    <a:pt x="784" y="222"/>
                  </a:lnTo>
                  <a:lnTo>
                    <a:pt x="790" y="217"/>
                  </a:lnTo>
                  <a:lnTo>
                    <a:pt x="793" y="209"/>
                  </a:lnTo>
                  <a:lnTo>
                    <a:pt x="794" y="200"/>
                  </a:lnTo>
                  <a:lnTo>
                    <a:pt x="794" y="191"/>
                  </a:lnTo>
                  <a:lnTo>
                    <a:pt x="798" y="183"/>
                  </a:lnTo>
                  <a:lnTo>
                    <a:pt x="803" y="178"/>
                  </a:lnTo>
                  <a:lnTo>
                    <a:pt x="814" y="179"/>
                  </a:lnTo>
                  <a:lnTo>
                    <a:pt x="818" y="198"/>
                  </a:lnTo>
                  <a:lnTo>
                    <a:pt x="818" y="217"/>
                  </a:lnTo>
                  <a:lnTo>
                    <a:pt x="817" y="238"/>
                  </a:lnTo>
                  <a:lnTo>
                    <a:pt x="815" y="259"/>
                  </a:lnTo>
                  <a:lnTo>
                    <a:pt x="815" y="277"/>
                  </a:lnTo>
                  <a:lnTo>
                    <a:pt x="820" y="294"/>
                  </a:lnTo>
                  <a:lnTo>
                    <a:pt x="830" y="306"/>
                  </a:lnTo>
                  <a:lnTo>
                    <a:pt x="846" y="312"/>
                  </a:lnTo>
                  <a:lnTo>
                    <a:pt x="850" y="298"/>
                  </a:lnTo>
                  <a:lnTo>
                    <a:pt x="851" y="284"/>
                  </a:lnTo>
                  <a:lnTo>
                    <a:pt x="853" y="267"/>
                  </a:lnTo>
                  <a:lnTo>
                    <a:pt x="855" y="251"/>
                  </a:lnTo>
                  <a:lnTo>
                    <a:pt x="855" y="234"/>
                  </a:lnTo>
                  <a:lnTo>
                    <a:pt x="856" y="217"/>
                  </a:lnTo>
                  <a:lnTo>
                    <a:pt x="857" y="202"/>
                  </a:lnTo>
                  <a:lnTo>
                    <a:pt x="858" y="187"/>
                  </a:lnTo>
                  <a:lnTo>
                    <a:pt x="889" y="190"/>
                  </a:lnTo>
                  <a:lnTo>
                    <a:pt x="889" y="204"/>
                  </a:lnTo>
                  <a:lnTo>
                    <a:pt x="889" y="219"/>
                  </a:lnTo>
                  <a:lnTo>
                    <a:pt x="888" y="233"/>
                  </a:lnTo>
                  <a:lnTo>
                    <a:pt x="888" y="248"/>
                  </a:lnTo>
                  <a:lnTo>
                    <a:pt x="887" y="263"/>
                  </a:lnTo>
                  <a:lnTo>
                    <a:pt x="887" y="277"/>
                  </a:lnTo>
                  <a:lnTo>
                    <a:pt x="886" y="291"/>
                  </a:lnTo>
                  <a:lnTo>
                    <a:pt x="886" y="307"/>
                  </a:lnTo>
                  <a:lnTo>
                    <a:pt x="884" y="321"/>
                  </a:lnTo>
                  <a:lnTo>
                    <a:pt x="884" y="336"/>
                  </a:lnTo>
                  <a:lnTo>
                    <a:pt x="884" y="350"/>
                  </a:lnTo>
                  <a:lnTo>
                    <a:pt x="884" y="364"/>
                  </a:lnTo>
                  <a:lnTo>
                    <a:pt x="884" y="379"/>
                  </a:lnTo>
                  <a:lnTo>
                    <a:pt x="884" y="393"/>
                  </a:lnTo>
                  <a:lnTo>
                    <a:pt x="886" y="406"/>
                  </a:lnTo>
                  <a:lnTo>
                    <a:pt x="887" y="420"/>
                  </a:lnTo>
                  <a:lnTo>
                    <a:pt x="903" y="427"/>
                  </a:lnTo>
                  <a:lnTo>
                    <a:pt x="907" y="414"/>
                  </a:lnTo>
                  <a:lnTo>
                    <a:pt x="911" y="400"/>
                  </a:lnTo>
                  <a:lnTo>
                    <a:pt x="914" y="385"/>
                  </a:lnTo>
                  <a:lnTo>
                    <a:pt x="916" y="371"/>
                  </a:lnTo>
                  <a:lnTo>
                    <a:pt x="919" y="357"/>
                  </a:lnTo>
                  <a:lnTo>
                    <a:pt x="920" y="342"/>
                  </a:lnTo>
                  <a:lnTo>
                    <a:pt x="921" y="327"/>
                  </a:lnTo>
                  <a:lnTo>
                    <a:pt x="922" y="312"/>
                  </a:lnTo>
                  <a:lnTo>
                    <a:pt x="924" y="298"/>
                  </a:lnTo>
                  <a:lnTo>
                    <a:pt x="925" y="282"/>
                  </a:lnTo>
                  <a:lnTo>
                    <a:pt x="925" y="268"/>
                  </a:lnTo>
                  <a:lnTo>
                    <a:pt x="926" y="254"/>
                  </a:lnTo>
                  <a:lnTo>
                    <a:pt x="927" y="238"/>
                  </a:lnTo>
                  <a:lnTo>
                    <a:pt x="928" y="224"/>
                  </a:lnTo>
                  <a:lnTo>
                    <a:pt x="930" y="209"/>
                  </a:lnTo>
                  <a:lnTo>
                    <a:pt x="932" y="195"/>
                  </a:lnTo>
                  <a:lnTo>
                    <a:pt x="953" y="198"/>
                  </a:lnTo>
                  <a:lnTo>
                    <a:pt x="951" y="217"/>
                  </a:lnTo>
                  <a:lnTo>
                    <a:pt x="950" y="237"/>
                  </a:lnTo>
                  <a:lnTo>
                    <a:pt x="949" y="256"/>
                  </a:lnTo>
                  <a:lnTo>
                    <a:pt x="946" y="277"/>
                  </a:lnTo>
                  <a:lnTo>
                    <a:pt x="945" y="297"/>
                  </a:lnTo>
                  <a:lnTo>
                    <a:pt x="944" y="316"/>
                  </a:lnTo>
                  <a:lnTo>
                    <a:pt x="944" y="337"/>
                  </a:lnTo>
                  <a:lnTo>
                    <a:pt x="943" y="357"/>
                  </a:lnTo>
                  <a:lnTo>
                    <a:pt x="941" y="377"/>
                  </a:lnTo>
                  <a:lnTo>
                    <a:pt x="941" y="398"/>
                  </a:lnTo>
                  <a:lnTo>
                    <a:pt x="941" y="419"/>
                  </a:lnTo>
                  <a:lnTo>
                    <a:pt x="940" y="440"/>
                  </a:lnTo>
                  <a:lnTo>
                    <a:pt x="940" y="461"/>
                  </a:lnTo>
                  <a:lnTo>
                    <a:pt x="940" y="482"/>
                  </a:lnTo>
                  <a:lnTo>
                    <a:pt x="941" y="504"/>
                  </a:lnTo>
                  <a:lnTo>
                    <a:pt x="941" y="525"/>
                  </a:lnTo>
                  <a:lnTo>
                    <a:pt x="946" y="531"/>
                  </a:lnTo>
                  <a:lnTo>
                    <a:pt x="952" y="531"/>
                  </a:lnTo>
                  <a:lnTo>
                    <a:pt x="958" y="530"/>
                  </a:lnTo>
                  <a:lnTo>
                    <a:pt x="964" y="531"/>
                  </a:lnTo>
                  <a:lnTo>
                    <a:pt x="964" y="521"/>
                  </a:lnTo>
                  <a:lnTo>
                    <a:pt x="966" y="525"/>
                  </a:lnTo>
                  <a:lnTo>
                    <a:pt x="980" y="510"/>
                  </a:lnTo>
                  <a:lnTo>
                    <a:pt x="978" y="489"/>
                  </a:lnTo>
                  <a:lnTo>
                    <a:pt x="978" y="469"/>
                  </a:lnTo>
                  <a:lnTo>
                    <a:pt x="978" y="449"/>
                  </a:lnTo>
                  <a:lnTo>
                    <a:pt x="978" y="428"/>
                  </a:lnTo>
                  <a:lnTo>
                    <a:pt x="980" y="409"/>
                  </a:lnTo>
                  <a:lnTo>
                    <a:pt x="981" y="388"/>
                  </a:lnTo>
                  <a:lnTo>
                    <a:pt x="981" y="368"/>
                  </a:lnTo>
                  <a:lnTo>
                    <a:pt x="982" y="349"/>
                  </a:lnTo>
                  <a:lnTo>
                    <a:pt x="983" y="329"/>
                  </a:lnTo>
                  <a:lnTo>
                    <a:pt x="984" y="310"/>
                  </a:lnTo>
                  <a:lnTo>
                    <a:pt x="987" y="290"/>
                  </a:lnTo>
                  <a:lnTo>
                    <a:pt x="988" y="271"/>
                  </a:lnTo>
                  <a:lnTo>
                    <a:pt x="989" y="252"/>
                  </a:lnTo>
                  <a:lnTo>
                    <a:pt x="990" y="233"/>
                  </a:lnTo>
                  <a:lnTo>
                    <a:pt x="990" y="213"/>
                  </a:lnTo>
                  <a:lnTo>
                    <a:pt x="991" y="195"/>
                  </a:lnTo>
                  <a:lnTo>
                    <a:pt x="997" y="194"/>
                  </a:lnTo>
                  <a:lnTo>
                    <a:pt x="1003" y="194"/>
                  </a:lnTo>
                  <a:lnTo>
                    <a:pt x="1009" y="194"/>
                  </a:lnTo>
                  <a:lnTo>
                    <a:pt x="1014" y="190"/>
                  </a:lnTo>
                  <a:lnTo>
                    <a:pt x="1009" y="219"/>
                  </a:lnTo>
                  <a:lnTo>
                    <a:pt x="1006" y="247"/>
                  </a:lnTo>
                  <a:lnTo>
                    <a:pt x="1001" y="276"/>
                  </a:lnTo>
                  <a:lnTo>
                    <a:pt x="997" y="304"/>
                  </a:lnTo>
                  <a:lnTo>
                    <a:pt x="994" y="334"/>
                  </a:lnTo>
                  <a:lnTo>
                    <a:pt x="991" y="363"/>
                  </a:lnTo>
                  <a:lnTo>
                    <a:pt x="988" y="393"/>
                  </a:lnTo>
                  <a:lnTo>
                    <a:pt x="985" y="422"/>
                  </a:lnTo>
                  <a:lnTo>
                    <a:pt x="983" y="452"/>
                  </a:lnTo>
                  <a:lnTo>
                    <a:pt x="981" y="482"/>
                  </a:lnTo>
                  <a:lnTo>
                    <a:pt x="978" y="512"/>
                  </a:lnTo>
                  <a:lnTo>
                    <a:pt x="977" y="542"/>
                  </a:lnTo>
                  <a:lnTo>
                    <a:pt x="975" y="571"/>
                  </a:lnTo>
                  <a:lnTo>
                    <a:pt x="974" y="603"/>
                  </a:lnTo>
                  <a:lnTo>
                    <a:pt x="972" y="633"/>
                  </a:lnTo>
                  <a:lnTo>
                    <a:pt x="972" y="663"/>
                  </a:lnTo>
                  <a:lnTo>
                    <a:pt x="971" y="694"/>
                  </a:lnTo>
                  <a:lnTo>
                    <a:pt x="970" y="724"/>
                  </a:lnTo>
                  <a:lnTo>
                    <a:pt x="970" y="754"/>
                  </a:lnTo>
                  <a:lnTo>
                    <a:pt x="970" y="785"/>
                  </a:lnTo>
                  <a:lnTo>
                    <a:pt x="970" y="815"/>
                  </a:lnTo>
                  <a:lnTo>
                    <a:pt x="970" y="846"/>
                  </a:lnTo>
                  <a:lnTo>
                    <a:pt x="970" y="876"/>
                  </a:lnTo>
                  <a:lnTo>
                    <a:pt x="971" y="907"/>
                  </a:lnTo>
                  <a:lnTo>
                    <a:pt x="971" y="937"/>
                  </a:lnTo>
                  <a:lnTo>
                    <a:pt x="972" y="969"/>
                  </a:lnTo>
                  <a:lnTo>
                    <a:pt x="974" y="999"/>
                  </a:lnTo>
                  <a:lnTo>
                    <a:pt x="975" y="1029"/>
                  </a:lnTo>
                  <a:lnTo>
                    <a:pt x="975" y="1060"/>
                  </a:lnTo>
                  <a:lnTo>
                    <a:pt x="977" y="1090"/>
                  </a:lnTo>
                  <a:lnTo>
                    <a:pt x="978" y="1120"/>
                  </a:lnTo>
                  <a:lnTo>
                    <a:pt x="980" y="1150"/>
                  </a:lnTo>
                  <a:lnTo>
                    <a:pt x="950" y="1152"/>
                  </a:lnTo>
                  <a:lnTo>
                    <a:pt x="920" y="1155"/>
                  </a:lnTo>
                  <a:lnTo>
                    <a:pt x="890" y="1158"/>
                  </a:lnTo>
                  <a:lnTo>
                    <a:pt x="861" y="1161"/>
                  </a:lnTo>
                  <a:lnTo>
                    <a:pt x="831" y="1164"/>
                  </a:lnTo>
                  <a:lnTo>
                    <a:pt x="801" y="1167"/>
                  </a:lnTo>
                  <a:lnTo>
                    <a:pt x="771" y="1169"/>
                  </a:lnTo>
                  <a:lnTo>
                    <a:pt x="742" y="1172"/>
                  </a:lnTo>
                  <a:lnTo>
                    <a:pt x="713" y="1176"/>
                  </a:lnTo>
                  <a:lnTo>
                    <a:pt x="683" y="1178"/>
                  </a:lnTo>
                  <a:lnTo>
                    <a:pt x="654" y="1182"/>
                  </a:lnTo>
                  <a:lnTo>
                    <a:pt x="625" y="1185"/>
                  </a:lnTo>
                  <a:lnTo>
                    <a:pt x="595" y="1189"/>
                  </a:lnTo>
                  <a:lnTo>
                    <a:pt x="567" y="1191"/>
                  </a:lnTo>
                  <a:lnTo>
                    <a:pt x="537" y="1195"/>
                  </a:lnTo>
                  <a:lnTo>
                    <a:pt x="509" y="1199"/>
                  </a:lnTo>
                  <a:lnTo>
                    <a:pt x="480" y="1203"/>
                  </a:lnTo>
                  <a:lnTo>
                    <a:pt x="450" y="1207"/>
                  </a:lnTo>
                  <a:lnTo>
                    <a:pt x="422" y="1212"/>
                  </a:lnTo>
                  <a:lnTo>
                    <a:pt x="393" y="1216"/>
                  </a:lnTo>
                  <a:lnTo>
                    <a:pt x="365" y="1221"/>
                  </a:lnTo>
                  <a:lnTo>
                    <a:pt x="336" y="1225"/>
                  </a:lnTo>
                  <a:lnTo>
                    <a:pt x="308" y="1230"/>
                  </a:lnTo>
                  <a:lnTo>
                    <a:pt x="279" y="1237"/>
                  </a:lnTo>
                  <a:lnTo>
                    <a:pt x="252" y="1242"/>
                  </a:lnTo>
                  <a:lnTo>
                    <a:pt x="223" y="1247"/>
                  </a:lnTo>
                  <a:lnTo>
                    <a:pt x="195" y="1254"/>
                  </a:lnTo>
                  <a:lnTo>
                    <a:pt x="167" y="1260"/>
                  </a:lnTo>
                  <a:lnTo>
                    <a:pt x="139" y="1267"/>
                  </a:lnTo>
                  <a:lnTo>
                    <a:pt x="111" y="1275"/>
                  </a:lnTo>
                  <a:lnTo>
                    <a:pt x="83" y="1281"/>
                  </a:lnTo>
                  <a:lnTo>
                    <a:pt x="55" y="1289"/>
                  </a:lnTo>
                  <a:lnTo>
                    <a:pt x="48" y="1283"/>
                  </a:lnTo>
                  <a:lnTo>
                    <a:pt x="40" y="1281"/>
                  </a:lnTo>
                  <a:lnTo>
                    <a:pt x="30" y="1281"/>
                  </a:lnTo>
                  <a:lnTo>
                    <a:pt x="21" y="1281"/>
                  </a:lnTo>
                  <a:lnTo>
                    <a:pt x="22" y="1259"/>
                  </a:lnTo>
                  <a:lnTo>
                    <a:pt x="22" y="1237"/>
                  </a:lnTo>
                  <a:lnTo>
                    <a:pt x="21" y="1215"/>
                  </a:lnTo>
                  <a:lnTo>
                    <a:pt x="20" y="1193"/>
                  </a:lnTo>
                  <a:lnTo>
                    <a:pt x="19" y="1172"/>
                  </a:lnTo>
                  <a:lnTo>
                    <a:pt x="16" y="1150"/>
                  </a:lnTo>
                  <a:lnTo>
                    <a:pt x="14" y="1129"/>
                  </a:lnTo>
                  <a:lnTo>
                    <a:pt x="11" y="1107"/>
                  </a:lnTo>
                  <a:lnTo>
                    <a:pt x="9" y="1086"/>
                  </a:lnTo>
                  <a:lnTo>
                    <a:pt x="7" y="1065"/>
                  </a:lnTo>
                  <a:lnTo>
                    <a:pt x="4" y="1043"/>
                  </a:lnTo>
                  <a:lnTo>
                    <a:pt x="2" y="1022"/>
                  </a:lnTo>
                  <a:lnTo>
                    <a:pt x="1" y="1000"/>
                  </a:lnTo>
                  <a:lnTo>
                    <a:pt x="0" y="978"/>
                  </a:lnTo>
                  <a:lnTo>
                    <a:pt x="0" y="956"/>
                  </a:lnTo>
                  <a:lnTo>
                    <a:pt x="0" y="934"/>
                  </a:lnTo>
                  <a:lnTo>
                    <a:pt x="2" y="56"/>
                  </a:lnTo>
                  <a:lnTo>
                    <a:pt x="8" y="0"/>
                  </a:lnTo>
                  <a:lnTo>
                    <a:pt x="57" y="6"/>
                  </a:lnTo>
                  <a:lnTo>
                    <a:pt x="104" y="15"/>
                  </a:lnTo>
                  <a:lnTo>
                    <a:pt x="151" y="26"/>
                  </a:lnTo>
                  <a:lnTo>
                    <a:pt x="197" y="38"/>
                  </a:lnTo>
                  <a:lnTo>
                    <a:pt x="243" y="51"/>
                  </a:lnTo>
                  <a:lnTo>
                    <a:pt x="290" y="64"/>
                  </a:lnTo>
                  <a:lnTo>
                    <a:pt x="335" y="78"/>
                  </a:lnTo>
                  <a:lnTo>
                    <a:pt x="381" y="92"/>
                  </a:lnTo>
                  <a:lnTo>
                    <a:pt x="426" y="107"/>
                  </a:lnTo>
                  <a:lnTo>
                    <a:pt x="472" y="120"/>
                  </a:lnTo>
                  <a:lnTo>
                    <a:pt x="518" y="133"/>
                  </a:lnTo>
                  <a:lnTo>
                    <a:pt x="564" y="144"/>
                  </a:lnTo>
                  <a:lnTo>
                    <a:pt x="612" y="153"/>
                  </a:lnTo>
                  <a:lnTo>
                    <a:pt x="660" y="163"/>
                  </a:lnTo>
                  <a:lnTo>
                    <a:pt x="708" y="169"/>
                  </a:lnTo>
                  <a:lnTo>
                    <a:pt x="757" y="173"/>
                  </a:lnTo>
                  <a:close/>
                </a:path>
              </a:pathLst>
            </a:custGeom>
            <a:solidFill>
              <a:srgbClr val="999999"/>
            </a:solidFill>
            <a:ln w="9525">
              <a:noFill/>
              <a:round/>
              <a:headEnd/>
              <a:tailEnd/>
            </a:ln>
          </p:spPr>
          <p:txBody>
            <a:bodyPr wrap="none" anchor="ctr"/>
            <a:lstStyle/>
            <a:p>
              <a:endParaRPr lang="en-GB"/>
            </a:p>
          </p:txBody>
        </p:sp>
        <p:sp>
          <p:nvSpPr>
            <p:cNvPr id="5144" name="Freeform 24"/>
            <p:cNvSpPr>
              <a:spLocks noChangeArrowheads="1"/>
            </p:cNvSpPr>
            <p:nvPr/>
          </p:nvSpPr>
          <p:spPr bwMode="auto">
            <a:xfrm>
              <a:off x="4334" y="2640"/>
              <a:ext cx="382" cy="323"/>
            </a:xfrm>
            <a:custGeom>
              <a:avLst/>
              <a:gdLst>
                <a:gd name="T0" fmla="*/ 0 w 1147"/>
                <a:gd name="T1" fmla="*/ 0 h 1293"/>
                <a:gd name="T2" fmla="*/ 0 w 1147"/>
                <a:gd name="T3" fmla="*/ 0 h 1293"/>
                <a:gd name="T4" fmla="*/ 0 w 1147"/>
                <a:gd name="T5" fmla="*/ 0 h 1293"/>
                <a:gd name="T6" fmla="*/ 0 w 1147"/>
                <a:gd name="T7" fmla="*/ 0 h 1293"/>
                <a:gd name="T8" fmla="*/ 0 w 1147"/>
                <a:gd name="T9" fmla="*/ 0 h 1293"/>
                <a:gd name="T10" fmla="*/ 0 w 1147"/>
                <a:gd name="T11" fmla="*/ 0 h 1293"/>
                <a:gd name="T12" fmla="*/ 0 w 1147"/>
                <a:gd name="T13" fmla="*/ 0 h 1293"/>
                <a:gd name="T14" fmla="*/ 0 w 1147"/>
                <a:gd name="T15" fmla="*/ 0 h 1293"/>
                <a:gd name="T16" fmla="*/ 0 w 1147"/>
                <a:gd name="T17" fmla="*/ 0 h 1293"/>
                <a:gd name="T18" fmla="*/ 0 w 1147"/>
                <a:gd name="T19" fmla="*/ 0 h 1293"/>
                <a:gd name="T20" fmla="*/ 0 w 1147"/>
                <a:gd name="T21" fmla="*/ 0 h 1293"/>
                <a:gd name="T22" fmla="*/ 0 w 1147"/>
                <a:gd name="T23" fmla="*/ 0 h 1293"/>
                <a:gd name="T24" fmla="*/ 0 w 1147"/>
                <a:gd name="T25" fmla="*/ 0 h 1293"/>
                <a:gd name="T26" fmla="*/ 0 w 1147"/>
                <a:gd name="T27" fmla="*/ 0 h 1293"/>
                <a:gd name="T28" fmla="*/ 0 w 1147"/>
                <a:gd name="T29" fmla="*/ 0 h 1293"/>
                <a:gd name="T30" fmla="*/ 0 w 1147"/>
                <a:gd name="T31" fmla="*/ 0 h 1293"/>
                <a:gd name="T32" fmla="*/ 0 w 1147"/>
                <a:gd name="T33" fmla="*/ 0 h 1293"/>
                <a:gd name="T34" fmla="*/ 0 w 1147"/>
                <a:gd name="T35" fmla="*/ 0 h 1293"/>
                <a:gd name="T36" fmla="*/ 0 w 1147"/>
                <a:gd name="T37" fmla="*/ 0 h 1293"/>
                <a:gd name="T38" fmla="*/ 0 w 1147"/>
                <a:gd name="T39" fmla="*/ 0 h 1293"/>
                <a:gd name="T40" fmla="*/ 0 w 1147"/>
                <a:gd name="T41" fmla="*/ 0 h 1293"/>
                <a:gd name="T42" fmla="*/ 0 w 1147"/>
                <a:gd name="T43" fmla="*/ 0 h 1293"/>
                <a:gd name="T44" fmla="*/ 0 w 1147"/>
                <a:gd name="T45" fmla="*/ 0 h 1293"/>
                <a:gd name="T46" fmla="*/ 0 w 1147"/>
                <a:gd name="T47" fmla="*/ 0 h 1293"/>
                <a:gd name="T48" fmla="*/ 0 w 1147"/>
                <a:gd name="T49" fmla="*/ 0 h 1293"/>
                <a:gd name="T50" fmla="*/ 0 w 1147"/>
                <a:gd name="T51" fmla="*/ 0 h 1293"/>
                <a:gd name="T52" fmla="*/ 0 w 1147"/>
                <a:gd name="T53" fmla="*/ 0 h 1293"/>
                <a:gd name="T54" fmla="*/ 0 w 1147"/>
                <a:gd name="T55" fmla="*/ 0 h 1293"/>
                <a:gd name="T56" fmla="*/ 0 w 1147"/>
                <a:gd name="T57" fmla="*/ 0 h 1293"/>
                <a:gd name="T58" fmla="*/ 0 w 1147"/>
                <a:gd name="T59" fmla="*/ 0 h 1293"/>
                <a:gd name="T60" fmla="*/ 0 w 1147"/>
                <a:gd name="T61" fmla="*/ 0 h 1293"/>
                <a:gd name="T62" fmla="*/ 0 w 1147"/>
                <a:gd name="T63" fmla="*/ 0 h 1293"/>
                <a:gd name="T64" fmla="*/ 0 w 1147"/>
                <a:gd name="T65" fmla="*/ 0 h 1293"/>
                <a:gd name="T66" fmla="*/ 0 w 1147"/>
                <a:gd name="T67" fmla="*/ 0 h 1293"/>
                <a:gd name="T68" fmla="*/ 0 w 1147"/>
                <a:gd name="T69" fmla="*/ 0 h 1293"/>
                <a:gd name="T70" fmla="*/ 0 w 1147"/>
                <a:gd name="T71" fmla="*/ 0 h 1293"/>
                <a:gd name="T72" fmla="*/ 0 w 1147"/>
                <a:gd name="T73" fmla="*/ 0 h 1293"/>
                <a:gd name="T74" fmla="*/ 0 w 1147"/>
                <a:gd name="T75" fmla="*/ 0 h 1293"/>
                <a:gd name="T76" fmla="*/ 0 w 1147"/>
                <a:gd name="T77" fmla="*/ 0 h 1293"/>
                <a:gd name="T78" fmla="*/ 0 w 1147"/>
                <a:gd name="T79" fmla="*/ 0 h 1293"/>
                <a:gd name="T80" fmla="*/ 0 w 1147"/>
                <a:gd name="T81" fmla="*/ 0 h 1293"/>
                <a:gd name="T82" fmla="*/ 0 w 1147"/>
                <a:gd name="T83" fmla="*/ 0 h 1293"/>
                <a:gd name="T84" fmla="*/ 0 w 1147"/>
                <a:gd name="T85" fmla="*/ 0 h 1293"/>
                <a:gd name="T86" fmla="*/ 0 w 1147"/>
                <a:gd name="T87" fmla="*/ 0 h 1293"/>
                <a:gd name="T88" fmla="*/ 0 w 1147"/>
                <a:gd name="T89" fmla="*/ 0 h 1293"/>
                <a:gd name="T90" fmla="*/ 0 w 1147"/>
                <a:gd name="T91" fmla="*/ 0 h 1293"/>
                <a:gd name="T92" fmla="*/ 0 w 1147"/>
                <a:gd name="T93" fmla="*/ 0 h 1293"/>
                <a:gd name="T94" fmla="*/ 0 w 1147"/>
                <a:gd name="T95" fmla="*/ 0 h 1293"/>
                <a:gd name="T96" fmla="*/ 0 w 1147"/>
                <a:gd name="T97" fmla="*/ 0 h 1293"/>
                <a:gd name="T98" fmla="*/ 0 w 1147"/>
                <a:gd name="T99" fmla="*/ 0 h 12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1293"/>
                <a:gd name="T152" fmla="*/ 1147 w 1147"/>
                <a:gd name="T153" fmla="*/ 1293 h 129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1293">
                  <a:moveTo>
                    <a:pt x="1138" y="0"/>
                  </a:moveTo>
                  <a:lnTo>
                    <a:pt x="1139" y="42"/>
                  </a:lnTo>
                  <a:lnTo>
                    <a:pt x="1140" y="84"/>
                  </a:lnTo>
                  <a:lnTo>
                    <a:pt x="1140" y="125"/>
                  </a:lnTo>
                  <a:lnTo>
                    <a:pt x="1140" y="167"/>
                  </a:lnTo>
                  <a:lnTo>
                    <a:pt x="1140" y="209"/>
                  </a:lnTo>
                  <a:lnTo>
                    <a:pt x="1140" y="250"/>
                  </a:lnTo>
                  <a:lnTo>
                    <a:pt x="1140" y="291"/>
                  </a:lnTo>
                  <a:lnTo>
                    <a:pt x="1140" y="332"/>
                  </a:lnTo>
                  <a:lnTo>
                    <a:pt x="1139" y="373"/>
                  </a:lnTo>
                  <a:lnTo>
                    <a:pt x="1139" y="414"/>
                  </a:lnTo>
                  <a:lnTo>
                    <a:pt x="1138" y="455"/>
                  </a:lnTo>
                  <a:lnTo>
                    <a:pt x="1137" y="495"/>
                  </a:lnTo>
                  <a:lnTo>
                    <a:pt x="1137" y="535"/>
                  </a:lnTo>
                  <a:lnTo>
                    <a:pt x="1135" y="576"/>
                  </a:lnTo>
                  <a:lnTo>
                    <a:pt x="1134" y="616"/>
                  </a:lnTo>
                  <a:lnTo>
                    <a:pt x="1134" y="657"/>
                  </a:lnTo>
                  <a:lnTo>
                    <a:pt x="1133" y="696"/>
                  </a:lnTo>
                  <a:lnTo>
                    <a:pt x="1133" y="736"/>
                  </a:lnTo>
                  <a:lnTo>
                    <a:pt x="1132" y="776"/>
                  </a:lnTo>
                  <a:lnTo>
                    <a:pt x="1132" y="817"/>
                  </a:lnTo>
                  <a:lnTo>
                    <a:pt x="1132" y="856"/>
                  </a:lnTo>
                  <a:lnTo>
                    <a:pt x="1132" y="896"/>
                  </a:lnTo>
                  <a:lnTo>
                    <a:pt x="1132" y="935"/>
                  </a:lnTo>
                  <a:lnTo>
                    <a:pt x="1133" y="976"/>
                  </a:lnTo>
                  <a:lnTo>
                    <a:pt x="1133" y="1015"/>
                  </a:lnTo>
                  <a:lnTo>
                    <a:pt x="1134" y="1055"/>
                  </a:lnTo>
                  <a:lnTo>
                    <a:pt x="1135" y="1094"/>
                  </a:lnTo>
                  <a:lnTo>
                    <a:pt x="1137" y="1135"/>
                  </a:lnTo>
                  <a:lnTo>
                    <a:pt x="1139" y="1174"/>
                  </a:lnTo>
                  <a:lnTo>
                    <a:pt x="1141" y="1214"/>
                  </a:lnTo>
                  <a:lnTo>
                    <a:pt x="1144" y="1253"/>
                  </a:lnTo>
                  <a:lnTo>
                    <a:pt x="1147" y="1293"/>
                  </a:lnTo>
                  <a:lnTo>
                    <a:pt x="1110" y="1292"/>
                  </a:lnTo>
                  <a:lnTo>
                    <a:pt x="1075" y="1291"/>
                  </a:lnTo>
                  <a:lnTo>
                    <a:pt x="1038" y="1289"/>
                  </a:lnTo>
                  <a:lnTo>
                    <a:pt x="1002" y="1288"/>
                  </a:lnTo>
                  <a:lnTo>
                    <a:pt x="965" y="1287"/>
                  </a:lnTo>
                  <a:lnTo>
                    <a:pt x="930" y="1284"/>
                  </a:lnTo>
                  <a:lnTo>
                    <a:pt x="893" y="1283"/>
                  </a:lnTo>
                  <a:lnTo>
                    <a:pt x="857" y="1280"/>
                  </a:lnTo>
                  <a:lnTo>
                    <a:pt x="820" y="1279"/>
                  </a:lnTo>
                  <a:lnTo>
                    <a:pt x="785" y="1276"/>
                  </a:lnTo>
                  <a:lnTo>
                    <a:pt x="749" y="1274"/>
                  </a:lnTo>
                  <a:lnTo>
                    <a:pt x="713" y="1273"/>
                  </a:lnTo>
                  <a:lnTo>
                    <a:pt x="676" y="1270"/>
                  </a:lnTo>
                  <a:lnTo>
                    <a:pt x="641" y="1269"/>
                  </a:lnTo>
                  <a:lnTo>
                    <a:pt x="605" y="1267"/>
                  </a:lnTo>
                  <a:lnTo>
                    <a:pt x="569" y="1266"/>
                  </a:lnTo>
                  <a:lnTo>
                    <a:pt x="534" y="1265"/>
                  </a:lnTo>
                  <a:lnTo>
                    <a:pt x="498" y="1263"/>
                  </a:lnTo>
                  <a:lnTo>
                    <a:pt x="461" y="1262"/>
                  </a:lnTo>
                  <a:lnTo>
                    <a:pt x="425" y="1262"/>
                  </a:lnTo>
                  <a:lnTo>
                    <a:pt x="390" y="1261"/>
                  </a:lnTo>
                  <a:lnTo>
                    <a:pt x="354" y="1261"/>
                  </a:lnTo>
                  <a:lnTo>
                    <a:pt x="318" y="1262"/>
                  </a:lnTo>
                  <a:lnTo>
                    <a:pt x="284" y="1262"/>
                  </a:lnTo>
                  <a:lnTo>
                    <a:pt x="248" y="1263"/>
                  </a:lnTo>
                  <a:lnTo>
                    <a:pt x="213" y="1265"/>
                  </a:lnTo>
                  <a:lnTo>
                    <a:pt x="177" y="1267"/>
                  </a:lnTo>
                  <a:lnTo>
                    <a:pt x="141" y="1270"/>
                  </a:lnTo>
                  <a:lnTo>
                    <a:pt x="106" y="1273"/>
                  </a:lnTo>
                  <a:lnTo>
                    <a:pt x="70" y="1276"/>
                  </a:lnTo>
                  <a:lnTo>
                    <a:pt x="35" y="1280"/>
                  </a:lnTo>
                  <a:lnTo>
                    <a:pt x="0" y="1286"/>
                  </a:lnTo>
                  <a:lnTo>
                    <a:pt x="6" y="1094"/>
                  </a:lnTo>
                  <a:lnTo>
                    <a:pt x="9" y="296"/>
                  </a:lnTo>
                  <a:lnTo>
                    <a:pt x="9" y="91"/>
                  </a:lnTo>
                  <a:lnTo>
                    <a:pt x="47" y="93"/>
                  </a:lnTo>
                  <a:lnTo>
                    <a:pt x="85" y="94"/>
                  </a:lnTo>
                  <a:lnTo>
                    <a:pt x="125" y="95"/>
                  </a:lnTo>
                  <a:lnTo>
                    <a:pt x="164" y="95"/>
                  </a:lnTo>
                  <a:lnTo>
                    <a:pt x="203" y="95"/>
                  </a:lnTo>
                  <a:lnTo>
                    <a:pt x="243" y="94"/>
                  </a:lnTo>
                  <a:lnTo>
                    <a:pt x="284" y="94"/>
                  </a:lnTo>
                  <a:lnTo>
                    <a:pt x="323" y="93"/>
                  </a:lnTo>
                  <a:lnTo>
                    <a:pt x="364" y="93"/>
                  </a:lnTo>
                  <a:lnTo>
                    <a:pt x="403" y="91"/>
                  </a:lnTo>
                  <a:lnTo>
                    <a:pt x="442" y="91"/>
                  </a:lnTo>
                  <a:lnTo>
                    <a:pt x="481" y="90"/>
                  </a:lnTo>
                  <a:lnTo>
                    <a:pt x="519" y="90"/>
                  </a:lnTo>
                  <a:lnTo>
                    <a:pt x="557" y="90"/>
                  </a:lnTo>
                  <a:lnTo>
                    <a:pt x="594" y="90"/>
                  </a:lnTo>
                  <a:lnTo>
                    <a:pt x="630" y="91"/>
                  </a:lnTo>
                  <a:lnTo>
                    <a:pt x="662" y="89"/>
                  </a:lnTo>
                  <a:lnTo>
                    <a:pt x="695" y="86"/>
                  </a:lnTo>
                  <a:lnTo>
                    <a:pt x="728" y="84"/>
                  </a:lnTo>
                  <a:lnTo>
                    <a:pt x="760" y="80"/>
                  </a:lnTo>
                  <a:lnTo>
                    <a:pt x="792" y="76"/>
                  </a:lnTo>
                  <a:lnTo>
                    <a:pt x="824" y="71"/>
                  </a:lnTo>
                  <a:lnTo>
                    <a:pt x="856" y="65"/>
                  </a:lnTo>
                  <a:lnTo>
                    <a:pt x="888" y="60"/>
                  </a:lnTo>
                  <a:lnTo>
                    <a:pt x="920" y="54"/>
                  </a:lnTo>
                  <a:lnTo>
                    <a:pt x="951" y="47"/>
                  </a:lnTo>
                  <a:lnTo>
                    <a:pt x="983" y="41"/>
                  </a:lnTo>
                  <a:lnTo>
                    <a:pt x="1014" y="33"/>
                  </a:lnTo>
                  <a:lnTo>
                    <a:pt x="1045" y="26"/>
                  </a:lnTo>
                  <a:lnTo>
                    <a:pt x="1076" y="17"/>
                  </a:lnTo>
                  <a:lnTo>
                    <a:pt x="1107" y="9"/>
                  </a:lnTo>
                  <a:lnTo>
                    <a:pt x="1138" y="0"/>
                  </a:lnTo>
                  <a:close/>
                </a:path>
              </a:pathLst>
            </a:custGeom>
            <a:solidFill>
              <a:schemeClr val="accent3">
                <a:lumMod val="75000"/>
              </a:schemeClr>
            </a:solidFill>
            <a:ln w="9525">
              <a:noFill/>
              <a:round/>
              <a:headEnd/>
              <a:tailEnd/>
            </a:ln>
          </p:spPr>
          <p:txBody>
            <a:bodyPr wrap="none" anchor="ctr"/>
            <a:lstStyle/>
            <a:p>
              <a:endParaRPr lang="en-GB"/>
            </a:p>
          </p:txBody>
        </p:sp>
        <p:sp>
          <p:nvSpPr>
            <p:cNvPr id="5145" name="Freeform 25"/>
            <p:cNvSpPr>
              <a:spLocks noChangeArrowheads="1"/>
            </p:cNvSpPr>
            <p:nvPr/>
          </p:nvSpPr>
          <p:spPr bwMode="auto">
            <a:xfrm>
              <a:off x="4427" y="2712"/>
              <a:ext cx="165" cy="60"/>
            </a:xfrm>
            <a:custGeom>
              <a:avLst/>
              <a:gdLst>
                <a:gd name="T0" fmla="*/ 0 w 495"/>
                <a:gd name="T1" fmla="*/ 0 h 237"/>
                <a:gd name="T2" fmla="*/ 0 w 495"/>
                <a:gd name="T3" fmla="*/ 0 h 237"/>
                <a:gd name="T4" fmla="*/ 0 w 495"/>
                <a:gd name="T5" fmla="*/ 0 h 237"/>
                <a:gd name="T6" fmla="*/ 0 w 495"/>
                <a:gd name="T7" fmla="*/ 0 h 237"/>
                <a:gd name="T8" fmla="*/ 0 w 495"/>
                <a:gd name="T9" fmla="*/ 0 h 237"/>
                <a:gd name="T10" fmla="*/ 0 w 495"/>
                <a:gd name="T11" fmla="*/ 0 h 237"/>
                <a:gd name="T12" fmla="*/ 0 w 495"/>
                <a:gd name="T13" fmla="*/ 0 h 237"/>
                <a:gd name="T14" fmla="*/ 0 w 495"/>
                <a:gd name="T15" fmla="*/ 0 h 237"/>
                <a:gd name="T16" fmla="*/ 0 w 495"/>
                <a:gd name="T17" fmla="*/ 0 h 237"/>
                <a:gd name="T18" fmla="*/ 0 w 495"/>
                <a:gd name="T19" fmla="*/ 0 h 237"/>
                <a:gd name="T20" fmla="*/ 0 w 495"/>
                <a:gd name="T21" fmla="*/ 0 h 237"/>
                <a:gd name="T22" fmla="*/ 0 w 495"/>
                <a:gd name="T23" fmla="*/ 0 h 237"/>
                <a:gd name="T24" fmla="*/ 0 w 495"/>
                <a:gd name="T25" fmla="*/ 0 h 237"/>
                <a:gd name="T26" fmla="*/ 0 w 495"/>
                <a:gd name="T27" fmla="*/ 0 h 237"/>
                <a:gd name="T28" fmla="*/ 0 w 495"/>
                <a:gd name="T29" fmla="*/ 0 h 237"/>
                <a:gd name="T30" fmla="*/ 0 w 495"/>
                <a:gd name="T31" fmla="*/ 0 h 237"/>
                <a:gd name="T32" fmla="*/ 0 w 495"/>
                <a:gd name="T33" fmla="*/ 0 h 237"/>
                <a:gd name="T34" fmla="*/ 0 w 495"/>
                <a:gd name="T35" fmla="*/ 0 h 237"/>
                <a:gd name="T36" fmla="*/ 0 w 495"/>
                <a:gd name="T37" fmla="*/ 0 h 237"/>
                <a:gd name="T38" fmla="*/ 0 w 495"/>
                <a:gd name="T39" fmla="*/ 0 h 237"/>
                <a:gd name="T40" fmla="*/ 0 w 495"/>
                <a:gd name="T41" fmla="*/ 0 h 237"/>
                <a:gd name="T42" fmla="*/ 0 w 495"/>
                <a:gd name="T43" fmla="*/ 0 h 237"/>
                <a:gd name="T44" fmla="*/ 0 w 495"/>
                <a:gd name="T45" fmla="*/ 0 h 237"/>
                <a:gd name="T46" fmla="*/ 0 w 495"/>
                <a:gd name="T47" fmla="*/ 0 h 237"/>
                <a:gd name="T48" fmla="*/ 0 w 495"/>
                <a:gd name="T49" fmla="*/ 0 h 237"/>
                <a:gd name="T50" fmla="*/ 0 w 495"/>
                <a:gd name="T51" fmla="*/ 0 h 237"/>
                <a:gd name="T52" fmla="*/ 0 w 495"/>
                <a:gd name="T53" fmla="*/ 0 h 237"/>
                <a:gd name="T54" fmla="*/ 0 w 495"/>
                <a:gd name="T55" fmla="*/ 0 h 237"/>
                <a:gd name="T56" fmla="*/ 0 w 495"/>
                <a:gd name="T57" fmla="*/ 0 h 237"/>
                <a:gd name="T58" fmla="*/ 0 w 495"/>
                <a:gd name="T59" fmla="*/ 0 h 237"/>
                <a:gd name="T60" fmla="*/ 0 w 495"/>
                <a:gd name="T61" fmla="*/ 0 h 237"/>
                <a:gd name="T62" fmla="*/ 0 w 495"/>
                <a:gd name="T63" fmla="*/ 0 h 237"/>
                <a:gd name="T64" fmla="*/ 0 w 495"/>
                <a:gd name="T65" fmla="*/ 0 h 237"/>
                <a:gd name="T66" fmla="*/ 0 w 495"/>
                <a:gd name="T67" fmla="*/ 0 h 237"/>
                <a:gd name="T68" fmla="*/ 0 w 495"/>
                <a:gd name="T69" fmla="*/ 0 h 237"/>
                <a:gd name="T70" fmla="*/ 0 w 495"/>
                <a:gd name="T71" fmla="*/ 0 h 237"/>
                <a:gd name="T72" fmla="*/ 0 w 495"/>
                <a:gd name="T73" fmla="*/ 0 h 237"/>
                <a:gd name="T74" fmla="*/ 0 w 495"/>
                <a:gd name="T75" fmla="*/ 0 h 237"/>
                <a:gd name="T76" fmla="*/ 0 w 495"/>
                <a:gd name="T77" fmla="*/ 0 h 237"/>
                <a:gd name="T78" fmla="*/ 0 w 495"/>
                <a:gd name="T79" fmla="*/ 0 h 237"/>
                <a:gd name="T80" fmla="*/ 0 w 495"/>
                <a:gd name="T81" fmla="*/ 0 h 237"/>
                <a:gd name="T82" fmla="*/ 0 w 495"/>
                <a:gd name="T83" fmla="*/ 0 h 237"/>
                <a:gd name="T84" fmla="*/ 0 w 495"/>
                <a:gd name="T85" fmla="*/ 0 h 237"/>
                <a:gd name="T86" fmla="*/ 0 w 495"/>
                <a:gd name="T87" fmla="*/ 0 h 237"/>
                <a:gd name="T88" fmla="*/ 0 w 495"/>
                <a:gd name="T89" fmla="*/ 0 h 237"/>
                <a:gd name="T90" fmla="*/ 0 w 495"/>
                <a:gd name="T91" fmla="*/ 0 h 237"/>
                <a:gd name="T92" fmla="*/ 0 w 495"/>
                <a:gd name="T93" fmla="*/ 0 h 237"/>
                <a:gd name="T94" fmla="*/ 0 w 495"/>
                <a:gd name="T95" fmla="*/ 0 h 237"/>
                <a:gd name="T96" fmla="*/ 0 w 495"/>
                <a:gd name="T97" fmla="*/ 0 h 2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5"/>
                <a:gd name="T148" fmla="*/ 0 h 237"/>
                <a:gd name="T149" fmla="*/ 495 w 495"/>
                <a:gd name="T150" fmla="*/ 237 h 2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5" h="237">
                  <a:moveTo>
                    <a:pt x="488" y="205"/>
                  </a:moveTo>
                  <a:lnTo>
                    <a:pt x="482" y="214"/>
                  </a:lnTo>
                  <a:lnTo>
                    <a:pt x="465" y="220"/>
                  </a:lnTo>
                  <a:lnTo>
                    <a:pt x="441" y="227"/>
                  </a:lnTo>
                  <a:lnTo>
                    <a:pt x="410" y="231"/>
                  </a:lnTo>
                  <a:lnTo>
                    <a:pt x="375" y="235"/>
                  </a:lnTo>
                  <a:lnTo>
                    <a:pt x="334" y="236"/>
                  </a:lnTo>
                  <a:lnTo>
                    <a:pt x="292" y="237"/>
                  </a:lnTo>
                  <a:lnTo>
                    <a:pt x="248" y="237"/>
                  </a:lnTo>
                  <a:lnTo>
                    <a:pt x="202" y="237"/>
                  </a:lnTo>
                  <a:lnTo>
                    <a:pt x="161" y="237"/>
                  </a:lnTo>
                  <a:lnTo>
                    <a:pt x="120" y="236"/>
                  </a:lnTo>
                  <a:lnTo>
                    <a:pt x="85" y="235"/>
                  </a:lnTo>
                  <a:lnTo>
                    <a:pt x="55" y="233"/>
                  </a:lnTo>
                  <a:lnTo>
                    <a:pt x="31" y="233"/>
                  </a:lnTo>
                  <a:lnTo>
                    <a:pt x="16" y="232"/>
                  </a:lnTo>
                  <a:lnTo>
                    <a:pt x="11" y="232"/>
                  </a:lnTo>
                  <a:lnTo>
                    <a:pt x="5" y="211"/>
                  </a:lnTo>
                  <a:lnTo>
                    <a:pt x="3" y="183"/>
                  </a:lnTo>
                  <a:lnTo>
                    <a:pt x="0" y="149"/>
                  </a:lnTo>
                  <a:lnTo>
                    <a:pt x="1" y="115"/>
                  </a:lnTo>
                  <a:lnTo>
                    <a:pt x="3" y="82"/>
                  </a:lnTo>
                  <a:lnTo>
                    <a:pt x="5" y="55"/>
                  </a:lnTo>
                  <a:lnTo>
                    <a:pt x="8" y="35"/>
                  </a:lnTo>
                  <a:lnTo>
                    <a:pt x="12" y="28"/>
                  </a:lnTo>
                  <a:lnTo>
                    <a:pt x="41" y="28"/>
                  </a:lnTo>
                  <a:lnTo>
                    <a:pt x="70" y="28"/>
                  </a:lnTo>
                  <a:lnTo>
                    <a:pt x="99" y="28"/>
                  </a:lnTo>
                  <a:lnTo>
                    <a:pt x="127" y="28"/>
                  </a:lnTo>
                  <a:lnTo>
                    <a:pt x="157" y="28"/>
                  </a:lnTo>
                  <a:lnTo>
                    <a:pt x="186" y="28"/>
                  </a:lnTo>
                  <a:lnTo>
                    <a:pt x="215" y="26"/>
                  </a:lnTo>
                  <a:lnTo>
                    <a:pt x="244" y="25"/>
                  </a:lnTo>
                  <a:lnTo>
                    <a:pt x="272" y="24"/>
                  </a:lnTo>
                  <a:lnTo>
                    <a:pt x="302" y="22"/>
                  </a:lnTo>
                  <a:lnTo>
                    <a:pt x="331" y="20"/>
                  </a:lnTo>
                  <a:lnTo>
                    <a:pt x="361" y="17"/>
                  </a:lnTo>
                  <a:lnTo>
                    <a:pt x="389" y="15"/>
                  </a:lnTo>
                  <a:lnTo>
                    <a:pt x="418" y="11"/>
                  </a:lnTo>
                  <a:lnTo>
                    <a:pt x="447" y="6"/>
                  </a:lnTo>
                  <a:lnTo>
                    <a:pt x="476" y="0"/>
                  </a:lnTo>
                  <a:lnTo>
                    <a:pt x="487" y="9"/>
                  </a:lnTo>
                  <a:lnTo>
                    <a:pt x="493" y="33"/>
                  </a:lnTo>
                  <a:lnTo>
                    <a:pt x="495" y="67"/>
                  </a:lnTo>
                  <a:lnTo>
                    <a:pt x="495" y="103"/>
                  </a:lnTo>
                  <a:lnTo>
                    <a:pt x="494" y="141"/>
                  </a:lnTo>
                  <a:lnTo>
                    <a:pt x="491" y="174"/>
                  </a:lnTo>
                  <a:lnTo>
                    <a:pt x="489" y="196"/>
                  </a:lnTo>
                  <a:lnTo>
                    <a:pt x="488" y="205"/>
                  </a:lnTo>
                  <a:close/>
                </a:path>
              </a:pathLst>
            </a:custGeom>
            <a:solidFill>
              <a:srgbClr val="000000"/>
            </a:solidFill>
            <a:ln w="9525">
              <a:noFill/>
              <a:round/>
              <a:headEnd/>
              <a:tailEnd/>
            </a:ln>
          </p:spPr>
          <p:txBody>
            <a:bodyPr wrap="none" anchor="ctr"/>
            <a:lstStyle/>
            <a:p>
              <a:endParaRPr lang="en-GB"/>
            </a:p>
          </p:txBody>
        </p:sp>
        <p:sp>
          <p:nvSpPr>
            <p:cNvPr id="5146" name="Freeform 26"/>
            <p:cNvSpPr>
              <a:spLocks noChangeArrowheads="1"/>
            </p:cNvSpPr>
            <p:nvPr/>
          </p:nvSpPr>
          <p:spPr bwMode="auto">
            <a:xfrm>
              <a:off x="4478" y="2724"/>
              <a:ext cx="98" cy="33"/>
            </a:xfrm>
            <a:custGeom>
              <a:avLst/>
              <a:gdLst>
                <a:gd name="T0" fmla="*/ 0 w 292"/>
                <a:gd name="T1" fmla="*/ 0 h 132"/>
                <a:gd name="T2" fmla="*/ 0 w 292"/>
                <a:gd name="T3" fmla="*/ 0 h 132"/>
                <a:gd name="T4" fmla="*/ 0 w 292"/>
                <a:gd name="T5" fmla="*/ 0 h 132"/>
                <a:gd name="T6" fmla="*/ 0 w 292"/>
                <a:gd name="T7" fmla="*/ 0 h 132"/>
                <a:gd name="T8" fmla="*/ 0 w 292"/>
                <a:gd name="T9" fmla="*/ 0 h 132"/>
                <a:gd name="T10" fmla="*/ 0 w 292"/>
                <a:gd name="T11" fmla="*/ 0 h 132"/>
                <a:gd name="T12" fmla="*/ 0 w 292"/>
                <a:gd name="T13" fmla="*/ 0 h 132"/>
                <a:gd name="T14" fmla="*/ 0 w 292"/>
                <a:gd name="T15" fmla="*/ 0 h 132"/>
                <a:gd name="T16" fmla="*/ 0 w 292"/>
                <a:gd name="T17" fmla="*/ 0 h 132"/>
                <a:gd name="T18" fmla="*/ 0 w 292"/>
                <a:gd name="T19" fmla="*/ 0 h 132"/>
                <a:gd name="T20" fmla="*/ 0 w 292"/>
                <a:gd name="T21" fmla="*/ 0 h 132"/>
                <a:gd name="T22" fmla="*/ 0 w 292"/>
                <a:gd name="T23" fmla="*/ 0 h 132"/>
                <a:gd name="T24" fmla="*/ 0 w 292"/>
                <a:gd name="T25" fmla="*/ 0 h 132"/>
                <a:gd name="T26" fmla="*/ 0 w 292"/>
                <a:gd name="T27" fmla="*/ 0 h 132"/>
                <a:gd name="T28" fmla="*/ 0 w 292"/>
                <a:gd name="T29" fmla="*/ 0 h 132"/>
                <a:gd name="T30" fmla="*/ 0 w 292"/>
                <a:gd name="T31" fmla="*/ 0 h 132"/>
                <a:gd name="T32" fmla="*/ 0 w 292"/>
                <a:gd name="T33" fmla="*/ 0 h 132"/>
                <a:gd name="T34" fmla="*/ 0 w 292"/>
                <a:gd name="T35" fmla="*/ 0 h 132"/>
                <a:gd name="T36" fmla="*/ 0 w 292"/>
                <a:gd name="T37" fmla="*/ 0 h 132"/>
                <a:gd name="T38" fmla="*/ 0 w 292"/>
                <a:gd name="T39" fmla="*/ 0 h 132"/>
                <a:gd name="T40" fmla="*/ 0 w 292"/>
                <a:gd name="T41" fmla="*/ 0 h 132"/>
                <a:gd name="T42" fmla="*/ 0 w 292"/>
                <a:gd name="T43" fmla="*/ 0 h 132"/>
                <a:gd name="T44" fmla="*/ 0 w 292"/>
                <a:gd name="T45" fmla="*/ 0 h 132"/>
                <a:gd name="T46" fmla="*/ 0 w 292"/>
                <a:gd name="T47" fmla="*/ 0 h 132"/>
                <a:gd name="T48" fmla="*/ 0 w 292"/>
                <a:gd name="T49" fmla="*/ 0 h 132"/>
                <a:gd name="T50" fmla="*/ 0 w 292"/>
                <a:gd name="T51" fmla="*/ 0 h 132"/>
                <a:gd name="T52" fmla="*/ 0 w 292"/>
                <a:gd name="T53" fmla="*/ 0 h 132"/>
                <a:gd name="T54" fmla="*/ 0 w 292"/>
                <a:gd name="T55" fmla="*/ 0 h 132"/>
                <a:gd name="T56" fmla="*/ 0 w 292"/>
                <a:gd name="T57" fmla="*/ 0 h 132"/>
                <a:gd name="T58" fmla="*/ 0 w 292"/>
                <a:gd name="T59" fmla="*/ 0 h 132"/>
                <a:gd name="T60" fmla="*/ 0 w 292"/>
                <a:gd name="T61" fmla="*/ 0 h 132"/>
                <a:gd name="T62" fmla="*/ 0 w 292"/>
                <a:gd name="T63" fmla="*/ 0 h 132"/>
                <a:gd name="T64" fmla="*/ 0 w 292"/>
                <a:gd name="T65" fmla="*/ 0 h 132"/>
                <a:gd name="T66" fmla="*/ 0 w 292"/>
                <a:gd name="T67" fmla="*/ 0 h 132"/>
                <a:gd name="T68" fmla="*/ 0 w 292"/>
                <a:gd name="T69" fmla="*/ 0 h 132"/>
                <a:gd name="T70" fmla="*/ 0 w 292"/>
                <a:gd name="T71" fmla="*/ 0 h 132"/>
                <a:gd name="T72" fmla="*/ 0 w 292"/>
                <a:gd name="T73" fmla="*/ 0 h 132"/>
                <a:gd name="T74" fmla="*/ 0 w 292"/>
                <a:gd name="T75" fmla="*/ 0 h 132"/>
                <a:gd name="T76" fmla="*/ 0 w 292"/>
                <a:gd name="T77" fmla="*/ 0 h 1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92"/>
                <a:gd name="T118" fmla="*/ 0 h 132"/>
                <a:gd name="T119" fmla="*/ 292 w 292"/>
                <a:gd name="T120" fmla="*/ 132 h 1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92" h="132">
                  <a:moveTo>
                    <a:pt x="292" y="132"/>
                  </a:moveTo>
                  <a:lnTo>
                    <a:pt x="4" y="126"/>
                  </a:lnTo>
                  <a:lnTo>
                    <a:pt x="6" y="114"/>
                  </a:lnTo>
                  <a:lnTo>
                    <a:pt x="4" y="101"/>
                  </a:lnTo>
                  <a:lnTo>
                    <a:pt x="4" y="90"/>
                  </a:lnTo>
                  <a:lnTo>
                    <a:pt x="3" y="79"/>
                  </a:lnTo>
                  <a:lnTo>
                    <a:pt x="1" y="68"/>
                  </a:lnTo>
                  <a:lnTo>
                    <a:pt x="1" y="56"/>
                  </a:lnTo>
                  <a:lnTo>
                    <a:pt x="0" y="45"/>
                  </a:lnTo>
                  <a:lnTo>
                    <a:pt x="1" y="33"/>
                  </a:lnTo>
                  <a:lnTo>
                    <a:pt x="9" y="34"/>
                  </a:lnTo>
                  <a:lnTo>
                    <a:pt x="10" y="42"/>
                  </a:lnTo>
                  <a:lnTo>
                    <a:pt x="10" y="53"/>
                  </a:lnTo>
                  <a:lnTo>
                    <a:pt x="14" y="60"/>
                  </a:lnTo>
                  <a:lnTo>
                    <a:pt x="11" y="66"/>
                  </a:lnTo>
                  <a:lnTo>
                    <a:pt x="10" y="71"/>
                  </a:lnTo>
                  <a:lnTo>
                    <a:pt x="11" y="79"/>
                  </a:lnTo>
                  <a:lnTo>
                    <a:pt x="11" y="85"/>
                  </a:lnTo>
                  <a:lnTo>
                    <a:pt x="14" y="88"/>
                  </a:lnTo>
                  <a:lnTo>
                    <a:pt x="16" y="86"/>
                  </a:lnTo>
                  <a:lnTo>
                    <a:pt x="16" y="83"/>
                  </a:lnTo>
                  <a:lnTo>
                    <a:pt x="16" y="80"/>
                  </a:lnTo>
                  <a:lnTo>
                    <a:pt x="16" y="77"/>
                  </a:lnTo>
                  <a:lnTo>
                    <a:pt x="20" y="83"/>
                  </a:lnTo>
                  <a:lnTo>
                    <a:pt x="20" y="89"/>
                  </a:lnTo>
                  <a:lnTo>
                    <a:pt x="20" y="94"/>
                  </a:lnTo>
                  <a:lnTo>
                    <a:pt x="19" y="99"/>
                  </a:lnTo>
                  <a:lnTo>
                    <a:pt x="19" y="106"/>
                  </a:lnTo>
                  <a:lnTo>
                    <a:pt x="20" y="111"/>
                  </a:lnTo>
                  <a:lnTo>
                    <a:pt x="22" y="115"/>
                  </a:lnTo>
                  <a:lnTo>
                    <a:pt x="29" y="119"/>
                  </a:lnTo>
                  <a:lnTo>
                    <a:pt x="40" y="112"/>
                  </a:lnTo>
                  <a:lnTo>
                    <a:pt x="46" y="105"/>
                  </a:lnTo>
                  <a:lnTo>
                    <a:pt x="50" y="94"/>
                  </a:lnTo>
                  <a:lnTo>
                    <a:pt x="50" y="81"/>
                  </a:lnTo>
                  <a:lnTo>
                    <a:pt x="48" y="68"/>
                  </a:lnTo>
                  <a:lnTo>
                    <a:pt x="47" y="55"/>
                  </a:lnTo>
                  <a:lnTo>
                    <a:pt x="47" y="41"/>
                  </a:lnTo>
                  <a:lnTo>
                    <a:pt x="48" y="28"/>
                  </a:lnTo>
                  <a:lnTo>
                    <a:pt x="64" y="28"/>
                  </a:lnTo>
                  <a:lnTo>
                    <a:pt x="64" y="33"/>
                  </a:lnTo>
                  <a:lnTo>
                    <a:pt x="64" y="38"/>
                  </a:lnTo>
                  <a:lnTo>
                    <a:pt x="64" y="45"/>
                  </a:lnTo>
                  <a:lnTo>
                    <a:pt x="64" y="50"/>
                  </a:lnTo>
                  <a:lnTo>
                    <a:pt x="64" y="55"/>
                  </a:lnTo>
                  <a:lnTo>
                    <a:pt x="66" y="60"/>
                  </a:lnTo>
                  <a:lnTo>
                    <a:pt x="69" y="64"/>
                  </a:lnTo>
                  <a:lnTo>
                    <a:pt x="74" y="67"/>
                  </a:lnTo>
                  <a:lnTo>
                    <a:pt x="82" y="67"/>
                  </a:lnTo>
                  <a:lnTo>
                    <a:pt x="88" y="66"/>
                  </a:lnTo>
                  <a:lnTo>
                    <a:pt x="94" y="63"/>
                  </a:lnTo>
                  <a:lnTo>
                    <a:pt x="99" y="56"/>
                  </a:lnTo>
                  <a:lnTo>
                    <a:pt x="99" y="51"/>
                  </a:lnTo>
                  <a:lnTo>
                    <a:pt x="99" y="46"/>
                  </a:lnTo>
                  <a:lnTo>
                    <a:pt x="98" y="40"/>
                  </a:lnTo>
                  <a:lnTo>
                    <a:pt x="98" y="33"/>
                  </a:lnTo>
                  <a:lnTo>
                    <a:pt x="98" y="28"/>
                  </a:lnTo>
                  <a:lnTo>
                    <a:pt x="101" y="24"/>
                  </a:lnTo>
                  <a:lnTo>
                    <a:pt x="103" y="21"/>
                  </a:lnTo>
                  <a:lnTo>
                    <a:pt x="109" y="21"/>
                  </a:lnTo>
                  <a:lnTo>
                    <a:pt x="122" y="21"/>
                  </a:lnTo>
                  <a:lnTo>
                    <a:pt x="115" y="28"/>
                  </a:lnTo>
                  <a:lnTo>
                    <a:pt x="121" y="37"/>
                  </a:lnTo>
                  <a:lnTo>
                    <a:pt x="129" y="42"/>
                  </a:lnTo>
                  <a:lnTo>
                    <a:pt x="139" y="42"/>
                  </a:lnTo>
                  <a:lnTo>
                    <a:pt x="147" y="38"/>
                  </a:lnTo>
                  <a:lnTo>
                    <a:pt x="149" y="34"/>
                  </a:lnTo>
                  <a:lnTo>
                    <a:pt x="149" y="29"/>
                  </a:lnTo>
                  <a:lnTo>
                    <a:pt x="149" y="24"/>
                  </a:lnTo>
                  <a:lnTo>
                    <a:pt x="149" y="19"/>
                  </a:lnTo>
                  <a:lnTo>
                    <a:pt x="168" y="19"/>
                  </a:lnTo>
                  <a:lnTo>
                    <a:pt x="186" y="17"/>
                  </a:lnTo>
                  <a:lnTo>
                    <a:pt x="204" y="15"/>
                  </a:lnTo>
                  <a:lnTo>
                    <a:pt x="222" y="12"/>
                  </a:lnTo>
                  <a:lnTo>
                    <a:pt x="240" y="10"/>
                  </a:lnTo>
                  <a:lnTo>
                    <a:pt x="256" y="6"/>
                  </a:lnTo>
                  <a:lnTo>
                    <a:pt x="274" y="3"/>
                  </a:lnTo>
                  <a:lnTo>
                    <a:pt x="292" y="0"/>
                  </a:lnTo>
                  <a:lnTo>
                    <a:pt x="292" y="132"/>
                  </a:lnTo>
                  <a:close/>
                </a:path>
              </a:pathLst>
            </a:custGeom>
            <a:solidFill>
              <a:srgbClr val="800000"/>
            </a:solidFill>
            <a:ln w="9525">
              <a:noFill/>
              <a:round/>
              <a:headEnd/>
              <a:tailEnd/>
            </a:ln>
          </p:spPr>
          <p:txBody>
            <a:bodyPr wrap="none" anchor="ctr"/>
            <a:lstStyle/>
            <a:p>
              <a:endParaRPr lang="en-GB"/>
            </a:p>
          </p:txBody>
        </p:sp>
        <p:sp>
          <p:nvSpPr>
            <p:cNvPr id="5147" name="Freeform 27"/>
            <p:cNvSpPr>
              <a:spLocks noChangeArrowheads="1"/>
            </p:cNvSpPr>
            <p:nvPr/>
          </p:nvSpPr>
          <p:spPr bwMode="auto">
            <a:xfrm>
              <a:off x="4458" y="2733"/>
              <a:ext cx="12" cy="24"/>
            </a:xfrm>
            <a:custGeom>
              <a:avLst/>
              <a:gdLst>
                <a:gd name="T0" fmla="*/ 0 w 36"/>
                <a:gd name="T1" fmla="*/ 0 h 95"/>
                <a:gd name="T2" fmla="*/ 0 w 36"/>
                <a:gd name="T3" fmla="*/ 0 h 95"/>
                <a:gd name="T4" fmla="*/ 0 w 36"/>
                <a:gd name="T5" fmla="*/ 0 h 95"/>
                <a:gd name="T6" fmla="*/ 0 w 36"/>
                <a:gd name="T7" fmla="*/ 0 h 95"/>
                <a:gd name="T8" fmla="*/ 0 w 36"/>
                <a:gd name="T9" fmla="*/ 0 h 95"/>
                <a:gd name="T10" fmla="*/ 0 w 36"/>
                <a:gd name="T11" fmla="*/ 0 h 95"/>
                <a:gd name="T12" fmla="*/ 0 w 36"/>
                <a:gd name="T13" fmla="*/ 0 h 95"/>
                <a:gd name="T14" fmla="*/ 0 w 36"/>
                <a:gd name="T15" fmla="*/ 0 h 95"/>
                <a:gd name="T16" fmla="*/ 0 w 36"/>
                <a:gd name="T17" fmla="*/ 0 h 95"/>
                <a:gd name="T18" fmla="*/ 0 w 36"/>
                <a:gd name="T19" fmla="*/ 0 h 95"/>
                <a:gd name="T20" fmla="*/ 0 w 36"/>
                <a:gd name="T21" fmla="*/ 0 h 95"/>
                <a:gd name="T22" fmla="*/ 0 w 36"/>
                <a:gd name="T23" fmla="*/ 0 h 95"/>
                <a:gd name="T24" fmla="*/ 0 w 36"/>
                <a:gd name="T25" fmla="*/ 0 h 95"/>
                <a:gd name="T26" fmla="*/ 0 w 36"/>
                <a:gd name="T27" fmla="*/ 0 h 95"/>
                <a:gd name="T28" fmla="*/ 0 w 36"/>
                <a:gd name="T29" fmla="*/ 0 h 95"/>
                <a:gd name="T30" fmla="*/ 0 w 36"/>
                <a:gd name="T31" fmla="*/ 0 h 95"/>
                <a:gd name="T32" fmla="*/ 0 w 36"/>
                <a:gd name="T33" fmla="*/ 0 h 95"/>
                <a:gd name="T34" fmla="*/ 0 w 36"/>
                <a:gd name="T35" fmla="*/ 0 h 95"/>
                <a:gd name="T36" fmla="*/ 0 w 36"/>
                <a:gd name="T37" fmla="*/ 0 h 95"/>
                <a:gd name="T38" fmla="*/ 0 w 36"/>
                <a:gd name="T39" fmla="*/ 0 h 95"/>
                <a:gd name="T40" fmla="*/ 0 w 36"/>
                <a:gd name="T41" fmla="*/ 0 h 95"/>
                <a:gd name="T42" fmla="*/ 0 w 36"/>
                <a:gd name="T43" fmla="*/ 0 h 95"/>
                <a:gd name="T44" fmla="*/ 0 w 36"/>
                <a:gd name="T45" fmla="*/ 0 h 95"/>
                <a:gd name="T46" fmla="*/ 0 w 36"/>
                <a:gd name="T47" fmla="*/ 0 h 95"/>
                <a:gd name="T48" fmla="*/ 0 w 36"/>
                <a:gd name="T49" fmla="*/ 0 h 95"/>
                <a:gd name="T50" fmla="*/ 0 w 36"/>
                <a:gd name="T51" fmla="*/ 0 h 95"/>
                <a:gd name="T52" fmla="*/ 0 w 36"/>
                <a:gd name="T53" fmla="*/ 0 h 95"/>
                <a:gd name="T54" fmla="*/ 0 w 36"/>
                <a:gd name="T55" fmla="*/ 0 h 95"/>
                <a:gd name="T56" fmla="*/ 0 w 36"/>
                <a:gd name="T57" fmla="*/ 0 h 95"/>
                <a:gd name="T58" fmla="*/ 0 w 36"/>
                <a:gd name="T59" fmla="*/ 0 h 95"/>
                <a:gd name="T60" fmla="*/ 0 w 36"/>
                <a:gd name="T61" fmla="*/ 0 h 95"/>
                <a:gd name="T62" fmla="*/ 0 w 36"/>
                <a:gd name="T63" fmla="*/ 0 h 95"/>
                <a:gd name="T64" fmla="*/ 0 w 36"/>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95"/>
                <a:gd name="T101" fmla="*/ 36 w 36"/>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95">
                  <a:moveTo>
                    <a:pt x="32" y="41"/>
                  </a:moveTo>
                  <a:lnTo>
                    <a:pt x="30" y="47"/>
                  </a:lnTo>
                  <a:lnTo>
                    <a:pt x="29" y="53"/>
                  </a:lnTo>
                  <a:lnTo>
                    <a:pt x="30" y="58"/>
                  </a:lnTo>
                  <a:lnTo>
                    <a:pt x="31" y="65"/>
                  </a:lnTo>
                  <a:lnTo>
                    <a:pt x="33" y="73"/>
                  </a:lnTo>
                  <a:lnTo>
                    <a:pt x="36" y="78"/>
                  </a:lnTo>
                  <a:lnTo>
                    <a:pt x="36" y="84"/>
                  </a:lnTo>
                  <a:lnTo>
                    <a:pt x="36" y="90"/>
                  </a:lnTo>
                  <a:lnTo>
                    <a:pt x="26" y="93"/>
                  </a:lnTo>
                  <a:lnTo>
                    <a:pt x="19" y="95"/>
                  </a:lnTo>
                  <a:lnTo>
                    <a:pt x="14" y="92"/>
                  </a:lnTo>
                  <a:lnTo>
                    <a:pt x="11" y="87"/>
                  </a:lnTo>
                  <a:lnTo>
                    <a:pt x="7" y="80"/>
                  </a:lnTo>
                  <a:lnTo>
                    <a:pt x="5" y="74"/>
                  </a:lnTo>
                  <a:lnTo>
                    <a:pt x="4" y="66"/>
                  </a:lnTo>
                  <a:lnTo>
                    <a:pt x="1" y="60"/>
                  </a:lnTo>
                  <a:lnTo>
                    <a:pt x="2" y="50"/>
                  </a:lnTo>
                  <a:lnTo>
                    <a:pt x="1" y="41"/>
                  </a:lnTo>
                  <a:lnTo>
                    <a:pt x="0" y="32"/>
                  </a:lnTo>
                  <a:lnTo>
                    <a:pt x="0" y="22"/>
                  </a:lnTo>
                  <a:lnTo>
                    <a:pt x="0" y="14"/>
                  </a:lnTo>
                  <a:lnTo>
                    <a:pt x="2" y="6"/>
                  </a:lnTo>
                  <a:lnTo>
                    <a:pt x="6" y="2"/>
                  </a:lnTo>
                  <a:lnTo>
                    <a:pt x="13" y="0"/>
                  </a:lnTo>
                  <a:lnTo>
                    <a:pt x="19" y="2"/>
                  </a:lnTo>
                  <a:lnTo>
                    <a:pt x="22" y="7"/>
                  </a:lnTo>
                  <a:lnTo>
                    <a:pt x="23" y="13"/>
                  </a:lnTo>
                  <a:lnTo>
                    <a:pt x="24" y="20"/>
                  </a:lnTo>
                  <a:lnTo>
                    <a:pt x="25" y="27"/>
                  </a:lnTo>
                  <a:lnTo>
                    <a:pt x="26" y="34"/>
                  </a:lnTo>
                  <a:lnTo>
                    <a:pt x="27" y="39"/>
                  </a:lnTo>
                  <a:lnTo>
                    <a:pt x="32" y="41"/>
                  </a:lnTo>
                  <a:close/>
                </a:path>
              </a:pathLst>
            </a:custGeom>
            <a:solidFill>
              <a:srgbClr val="999999"/>
            </a:solidFill>
            <a:ln w="9525">
              <a:noFill/>
              <a:round/>
              <a:headEnd/>
              <a:tailEnd/>
            </a:ln>
          </p:spPr>
          <p:txBody>
            <a:bodyPr wrap="none" anchor="ctr"/>
            <a:lstStyle/>
            <a:p>
              <a:endParaRPr lang="en-GB"/>
            </a:p>
          </p:txBody>
        </p:sp>
        <p:sp>
          <p:nvSpPr>
            <p:cNvPr id="5148" name="Freeform 28"/>
            <p:cNvSpPr>
              <a:spLocks noChangeArrowheads="1"/>
            </p:cNvSpPr>
            <p:nvPr/>
          </p:nvSpPr>
          <p:spPr bwMode="auto">
            <a:xfrm>
              <a:off x="4611" y="2974"/>
              <a:ext cx="452" cy="306"/>
            </a:xfrm>
            <a:custGeom>
              <a:avLst/>
              <a:gdLst>
                <a:gd name="T0" fmla="*/ 0 w 1356"/>
                <a:gd name="T1" fmla="*/ 0 h 1223"/>
                <a:gd name="T2" fmla="*/ 0 w 1356"/>
                <a:gd name="T3" fmla="*/ 0 h 1223"/>
                <a:gd name="T4" fmla="*/ 0 w 1356"/>
                <a:gd name="T5" fmla="*/ 0 h 1223"/>
                <a:gd name="T6" fmla="*/ 0 w 1356"/>
                <a:gd name="T7" fmla="*/ 0 h 1223"/>
                <a:gd name="T8" fmla="*/ 0 w 1356"/>
                <a:gd name="T9" fmla="*/ 0 h 1223"/>
                <a:gd name="T10" fmla="*/ 0 w 1356"/>
                <a:gd name="T11" fmla="*/ 0 h 1223"/>
                <a:gd name="T12" fmla="*/ 0 w 1356"/>
                <a:gd name="T13" fmla="*/ 0 h 1223"/>
                <a:gd name="T14" fmla="*/ 0 w 1356"/>
                <a:gd name="T15" fmla="*/ 0 h 1223"/>
                <a:gd name="T16" fmla="*/ 0 w 1356"/>
                <a:gd name="T17" fmla="*/ 0 h 1223"/>
                <a:gd name="T18" fmla="*/ 0 w 1356"/>
                <a:gd name="T19" fmla="*/ 0 h 1223"/>
                <a:gd name="T20" fmla="*/ 0 w 1356"/>
                <a:gd name="T21" fmla="*/ 0 h 1223"/>
                <a:gd name="T22" fmla="*/ 0 w 1356"/>
                <a:gd name="T23" fmla="*/ 0 h 1223"/>
                <a:gd name="T24" fmla="*/ 0 w 1356"/>
                <a:gd name="T25" fmla="*/ 0 h 1223"/>
                <a:gd name="T26" fmla="*/ 0 w 1356"/>
                <a:gd name="T27" fmla="*/ 0 h 1223"/>
                <a:gd name="T28" fmla="*/ 0 w 1356"/>
                <a:gd name="T29" fmla="*/ 0 h 1223"/>
                <a:gd name="T30" fmla="*/ 0 w 1356"/>
                <a:gd name="T31" fmla="*/ 0 h 1223"/>
                <a:gd name="T32" fmla="*/ 0 w 1356"/>
                <a:gd name="T33" fmla="*/ 0 h 1223"/>
                <a:gd name="T34" fmla="*/ 0 w 1356"/>
                <a:gd name="T35" fmla="*/ 0 h 1223"/>
                <a:gd name="T36" fmla="*/ 0 w 1356"/>
                <a:gd name="T37" fmla="*/ 0 h 1223"/>
                <a:gd name="T38" fmla="*/ 0 w 1356"/>
                <a:gd name="T39" fmla="*/ 0 h 1223"/>
                <a:gd name="T40" fmla="*/ 0 w 1356"/>
                <a:gd name="T41" fmla="*/ 0 h 1223"/>
                <a:gd name="T42" fmla="*/ 0 w 1356"/>
                <a:gd name="T43" fmla="*/ 0 h 1223"/>
                <a:gd name="T44" fmla="*/ 0 w 1356"/>
                <a:gd name="T45" fmla="*/ 0 h 1223"/>
                <a:gd name="T46" fmla="*/ 0 w 1356"/>
                <a:gd name="T47" fmla="*/ 0 h 1223"/>
                <a:gd name="T48" fmla="*/ 0 w 1356"/>
                <a:gd name="T49" fmla="*/ 0 h 1223"/>
                <a:gd name="T50" fmla="*/ 0 w 1356"/>
                <a:gd name="T51" fmla="*/ 0 h 1223"/>
                <a:gd name="T52" fmla="*/ 0 w 1356"/>
                <a:gd name="T53" fmla="*/ 0 h 1223"/>
                <a:gd name="T54" fmla="*/ 0 w 1356"/>
                <a:gd name="T55" fmla="*/ 0 h 1223"/>
                <a:gd name="T56" fmla="*/ 0 w 1356"/>
                <a:gd name="T57" fmla="*/ 0 h 1223"/>
                <a:gd name="T58" fmla="*/ 0 w 1356"/>
                <a:gd name="T59" fmla="*/ 0 h 1223"/>
                <a:gd name="T60" fmla="*/ 0 w 1356"/>
                <a:gd name="T61" fmla="*/ 0 h 1223"/>
                <a:gd name="T62" fmla="*/ 0 w 1356"/>
                <a:gd name="T63" fmla="*/ 0 h 1223"/>
                <a:gd name="T64" fmla="*/ 0 w 1356"/>
                <a:gd name="T65" fmla="*/ 0 h 1223"/>
                <a:gd name="T66" fmla="*/ 0 w 1356"/>
                <a:gd name="T67" fmla="*/ 0 h 1223"/>
                <a:gd name="T68" fmla="*/ 0 w 1356"/>
                <a:gd name="T69" fmla="*/ 0 h 1223"/>
                <a:gd name="T70" fmla="*/ 0 w 1356"/>
                <a:gd name="T71" fmla="*/ 0 h 1223"/>
                <a:gd name="T72" fmla="*/ 0 w 1356"/>
                <a:gd name="T73" fmla="*/ 0 h 1223"/>
                <a:gd name="T74" fmla="*/ 0 w 1356"/>
                <a:gd name="T75" fmla="*/ 0 h 1223"/>
                <a:gd name="T76" fmla="*/ 0 w 1356"/>
                <a:gd name="T77" fmla="*/ 0 h 1223"/>
                <a:gd name="T78" fmla="*/ 0 w 1356"/>
                <a:gd name="T79" fmla="*/ 0 h 1223"/>
                <a:gd name="T80" fmla="*/ 0 w 1356"/>
                <a:gd name="T81" fmla="*/ 0 h 1223"/>
                <a:gd name="T82" fmla="*/ 0 w 1356"/>
                <a:gd name="T83" fmla="*/ 0 h 1223"/>
                <a:gd name="T84" fmla="*/ 0 w 1356"/>
                <a:gd name="T85" fmla="*/ 0 h 1223"/>
                <a:gd name="T86" fmla="*/ 0 w 1356"/>
                <a:gd name="T87" fmla="*/ 0 h 1223"/>
                <a:gd name="T88" fmla="*/ 0 w 1356"/>
                <a:gd name="T89" fmla="*/ 0 h 1223"/>
                <a:gd name="T90" fmla="*/ 0 w 1356"/>
                <a:gd name="T91" fmla="*/ 0 h 1223"/>
                <a:gd name="T92" fmla="*/ 0 w 1356"/>
                <a:gd name="T93" fmla="*/ 0 h 1223"/>
                <a:gd name="T94" fmla="*/ 0 w 1356"/>
                <a:gd name="T95" fmla="*/ 0 h 12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6"/>
                <a:gd name="T145" fmla="*/ 0 h 1223"/>
                <a:gd name="T146" fmla="*/ 1356 w 1356"/>
                <a:gd name="T147" fmla="*/ 1223 h 12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6" h="1223">
                  <a:moveTo>
                    <a:pt x="321" y="32"/>
                  </a:moveTo>
                  <a:lnTo>
                    <a:pt x="337" y="30"/>
                  </a:lnTo>
                  <a:lnTo>
                    <a:pt x="352" y="28"/>
                  </a:lnTo>
                  <a:lnTo>
                    <a:pt x="369" y="28"/>
                  </a:lnTo>
                  <a:lnTo>
                    <a:pt x="386" y="28"/>
                  </a:lnTo>
                  <a:lnTo>
                    <a:pt x="403" y="28"/>
                  </a:lnTo>
                  <a:lnTo>
                    <a:pt x="420" y="28"/>
                  </a:lnTo>
                  <a:lnTo>
                    <a:pt x="438" y="30"/>
                  </a:lnTo>
                  <a:lnTo>
                    <a:pt x="456" y="30"/>
                  </a:lnTo>
                  <a:lnTo>
                    <a:pt x="474" y="31"/>
                  </a:lnTo>
                  <a:lnTo>
                    <a:pt x="491" y="32"/>
                  </a:lnTo>
                  <a:lnTo>
                    <a:pt x="510" y="34"/>
                  </a:lnTo>
                  <a:lnTo>
                    <a:pt x="528" y="34"/>
                  </a:lnTo>
                  <a:lnTo>
                    <a:pt x="546" y="34"/>
                  </a:lnTo>
                  <a:lnTo>
                    <a:pt x="564" y="34"/>
                  </a:lnTo>
                  <a:lnTo>
                    <a:pt x="581" y="34"/>
                  </a:lnTo>
                  <a:lnTo>
                    <a:pt x="598" y="32"/>
                  </a:lnTo>
                  <a:lnTo>
                    <a:pt x="642" y="32"/>
                  </a:lnTo>
                  <a:lnTo>
                    <a:pt x="686" y="32"/>
                  </a:lnTo>
                  <a:lnTo>
                    <a:pt x="730" y="32"/>
                  </a:lnTo>
                  <a:lnTo>
                    <a:pt x="776" y="34"/>
                  </a:lnTo>
                  <a:lnTo>
                    <a:pt x="820" y="35"/>
                  </a:lnTo>
                  <a:lnTo>
                    <a:pt x="865" y="36"/>
                  </a:lnTo>
                  <a:lnTo>
                    <a:pt x="909" y="37"/>
                  </a:lnTo>
                  <a:lnTo>
                    <a:pt x="954" y="39"/>
                  </a:lnTo>
                  <a:lnTo>
                    <a:pt x="998" y="40"/>
                  </a:lnTo>
                  <a:lnTo>
                    <a:pt x="1042" y="41"/>
                  </a:lnTo>
                  <a:lnTo>
                    <a:pt x="1087" y="43"/>
                  </a:lnTo>
                  <a:lnTo>
                    <a:pt x="1131" y="43"/>
                  </a:lnTo>
                  <a:lnTo>
                    <a:pt x="1176" y="43"/>
                  </a:lnTo>
                  <a:lnTo>
                    <a:pt x="1220" y="43"/>
                  </a:lnTo>
                  <a:lnTo>
                    <a:pt x="1264" y="41"/>
                  </a:lnTo>
                  <a:lnTo>
                    <a:pt x="1308" y="39"/>
                  </a:lnTo>
                  <a:lnTo>
                    <a:pt x="1307" y="66"/>
                  </a:lnTo>
                  <a:lnTo>
                    <a:pt x="1307" y="93"/>
                  </a:lnTo>
                  <a:lnTo>
                    <a:pt x="1307" y="121"/>
                  </a:lnTo>
                  <a:lnTo>
                    <a:pt x="1307" y="148"/>
                  </a:lnTo>
                  <a:lnTo>
                    <a:pt x="1308" y="174"/>
                  </a:lnTo>
                  <a:lnTo>
                    <a:pt x="1308" y="202"/>
                  </a:lnTo>
                  <a:lnTo>
                    <a:pt x="1310" y="228"/>
                  </a:lnTo>
                  <a:lnTo>
                    <a:pt x="1311" y="255"/>
                  </a:lnTo>
                  <a:lnTo>
                    <a:pt x="1312" y="281"/>
                  </a:lnTo>
                  <a:lnTo>
                    <a:pt x="1313" y="307"/>
                  </a:lnTo>
                  <a:lnTo>
                    <a:pt x="1316" y="334"/>
                  </a:lnTo>
                  <a:lnTo>
                    <a:pt x="1317" y="360"/>
                  </a:lnTo>
                  <a:lnTo>
                    <a:pt x="1319" y="386"/>
                  </a:lnTo>
                  <a:lnTo>
                    <a:pt x="1320" y="413"/>
                  </a:lnTo>
                  <a:lnTo>
                    <a:pt x="1323" y="439"/>
                  </a:lnTo>
                  <a:lnTo>
                    <a:pt x="1325" y="465"/>
                  </a:lnTo>
                  <a:lnTo>
                    <a:pt x="1327" y="491"/>
                  </a:lnTo>
                  <a:lnTo>
                    <a:pt x="1330" y="517"/>
                  </a:lnTo>
                  <a:lnTo>
                    <a:pt x="1332" y="543"/>
                  </a:lnTo>
                  <a:lnTo>
                    <a:pt x="1335" y="569"/>
                  </a:lnTo>
                  <a:lnTo>
                    <a:pt x="1336" y="595"/>
                  </a:lnTo>
                  <a:lnTo>
                    <a:pt x="1338" y="622"/>
                  </a:lnTo>
                  <a:lnTo>
                    <a:pt x="1341" y="648"/>
                  </a:lnTo>
                  <a:lnTo>
                    <a:pt x="1343" y="674"/>
                  </a:lnTo>
                  <a:lnTo>
                    <a:pt x="1345" y="700"/>
                  </a:lnTo>
                  <a:lnTo>
                    <a:pt x="1346" y="726"/>
                  </a:lnTo>
                  <a:lnTo>
                    <a:pt x="1349" y="752"/>
                  </a:lnTo>
                  <a:lnTo>
                    <a:pt x="1350" y="778"/>
                  </a:lnTo>
                  <a:lnTo>
                    <a:pt x="1352" y="806"/>
                  </a:lnTo>
                  <a:lnTo>
                    <a:pt x="1354" y="832"/>
                  </a:lnTo>
                  <a:lnTo>
                    <a:pt x="1355" y="859"/>
                  </a:lnTo>
                  <a:lnTo>
                    <a:pt x="1356" y="885"/>
                  </a:lnTo>
                  <a:lnTo>
                    <a:pt x="1356" y="1223"/>
                  </a:lnTo>
                  <a:lnTo>
                    <a:pt x="1346" y="1223"/>
                  </a:lnTo>
                  <a:lnTo>
                    <a:pt x="1331" y="1223"/>
                  </a:lnTo>
                  <a:lnTo>
                    <a:pt x="1308" y="1223"/>
                  </a:lnTo>
                  <a:lnTo>
                    <a:pt x="1281" y="1223"/>
                  </a:lnTo>
                  <a:lnTo>
                    <a:pt x="1248" y="1223"/>
                  </a:lnTo>
                  <a:lnTo>
                    <a:pt x="1210" y="1223"/>
                  </a:lnTo>
                  <a:lnTo>
                    <a:pt x="1168" y="1221"/>
                  </a:lnTo>
                  <a:lnTo>
                    <a:pt x="1122" y="1221"/>
                  </a:lnTo>
                  <a:lnTo>
                    <a:pt x="1072" y="1220"/>
                  </a:lnTo>
                  <a:lnTo>
                    <a:pt x="1019" y="1220"/>
                  </a:lnTo>
                  <a:lnTo>
                    <a:pt x="965" y="1219"/>
                  </a:lnTo>
                  <a:lnTo>
                    <a:pt x="908" y="1219"/>
                  </a:lnTo>
                  <a:lnTo>
                    <a:pt x="849" y="1217"/>
                  </a:lnTo>
                  <a:lnTo>
                    <a:pt x="790" y="1217"/>
                  </a:lnTo>
                  <a:lnTo>
                    <a:pt x="729" y="1216"/>
                  </a:lnTo>
                  <a:lnTo>
                    <a:pt x="669" y="1215"/>
                  </a:lnTo>
                  <a:lnTo>
                    <a:pt x="608" y="1215"/>
                  </a:lnTo>
                  <a:lnTo>
                    <a:pt x="548" y="1213"/>
                  </a:lnTo>
                  <a:lnTo>
                    <a:pt x="490" y="1212"/>
                  </a:lnTo>
                  <a:lnTo>
                    <a:pt x="433" y="1212"/>
                  </a:lnTo>
                  <a:lnTo>
                    <a:pt x="377" y="1211"/>
                  </a:lnTo>
                  <a:lnTo>
                    <a:pt x="325" y="1210"/>
                  </a:lnTo>
                  <a:lnTo>
                    <a:pt x="275" y="1210"/>
                  </a:lnTo>
                  <a:lnTo>
                    <a:pt x="229" y="1208"/>
                  </a:lnTo>
                  <a:lnTo>
                    <a:pt x="186" y="1208"/>
                  </a:lnTo>
                  <a:lnTo>
                    <a:pt x="146" y="1207"/>
                  </a:lnTo>
                  <a:lnTo>
                    <a:pt x="113" y="1207"/>
                  </a:lnTo>
                  <a:lnTo>
                    <a:pt x="85" y="1207"/>
                  </a:lnTo>
                  <a:lnTo>
                    <a:pt x="61" y="1206"/>
                  </a:lnTo>
                  <a:lnTo>
                    <a:pt x="44" y="1206"/>
                  </a:lnTo>
                  <a:lnTo>
                    <a:pt x="33" y="1206"/>
                  </a:lnTo>
                  <a:lnTo>
                    <a:pt x="30" y="1206"/>
                  </a:lnTo>
                  <a:lnTo>
                    <a:pt x="25" y="1174"/>
                  </a:lnTo>
                  <a:lnTo>
                    <a:pt x="22" y="1143"/>
                  </a:lnTo>
                  <a:lnTo>
                    <a:pt x="19" y="1111"/>
                  </a:lnTo>
                  <a:lnTo>
                    <a:pt x="18" y="1079"/>
                  </a:lnTo>
                  <a:lnTo>
                    <a:pt x="18" y="1047"/>
                  </a:lnTo>
                  <a:lnTo>
                    <a:pt x="18" y="1014"/>
                  </a:lnTo>
                  <a:lnTo>
                    <a:pt x="19" y="982"/>
                  </a:lnTo>
                  <a:lnTo>
                    <a:pt x="20" y="950"/>
                  </a:lnTo>
                  <a:lnTo>
                    <a:pt x="22" y="918"/>
                  </a:lnTo>
                  <a:lnTo>
                    <a:pt x="23" y="885"/>
                  </a:lnTo>
                  <a:lnTo>
                    <a:pt x="24" y="854"/>
                  </a:lnTo>
                  <a:lnTo>
                    <a:pt x="25" y="821"/>
                  </a:lnTo>
                  <a:lnTo>
                    <a:pt x="25" y="790"/>
                  </a:lnTo>
                  <a:lnTo>
                    <a:pt x="24" y="760"/>
                  </a:lnTo>
                  <a:lnTo>
                    <a:pt x="22" y="729"/>
                  </a:lnTo>
                  <a:lnTo>
                    <a:pt x="18" y="699"/>
                  </a:lnTo>
                  <a:lnTo>
                    <a:pt x="20" y="655"/>
                  </a:lnTo>
                  <a:lnTo>
                    <a:pt x="20" y="610"/>
                  </a:lnTo>
                  <a:lnTo>
                    <a:pt x="20" y="567"/>
                  </a:lnTo>
                  <a:lnTo>
                    <a:pt x="19" y="523"/>
                  </a:lnTo>
                  <a:lnTo>
                    <a:pt x="18" y="480"/>
                  </a:lnTo>
                  <a:lnTo>
                    <a:pt x="17" y="436"/>
                  </a:lnTo>
                  <a:lnTo>
                    <a:pt x="14" y="393"/>
                  </a:lnTo>
                  <a:lnTo>
                    <a:pt x="12" y="350"/>
                  </a:lnTo>
                  <a:lnTo>
                    <a:pt x="8" y="307"/>
                  </a:lnTo>
                  <a:lnTo>
                    <a:pt x="6" y="263"/>
                  </a:lnTo>
                  <a:lnTo>
                    <a:pt x="4" y="220"/>
                  </a:lnTo>
                  <a:lnTo>
                    <a:pt x="3" y="177"/>
                  </a:lnTo>
                  <a:lnTo>
                    <a:pt x="1" y="133"/>
                  </a:lnTo>
                  <a:lnTo>
                    <a:pt x="0" y="88"/>
                  </a:lnTo>
                  <a:lnTo>
                    <a:pt x="0" y="44"/>
                  </a:lnTo>
                  <a:lnTo>
                    <a:pt x="1" y="0"/>
                  </a:lnTo>
                  <a:lnTo>
                    <a:pt x="22" y="2"/>
                  </a:lnTo>
                  <a:lnTo>
                    <a:pt x="41" y="5"/>
                  </a:lnTo>
                  <a:lnTo>
                    <a:pt x="61" y="6"/>
                  </a:lnTo>
                  <a:lnTo>
                    <a:pt x="81" y="9"/>
                  </a:lnTo>
                  <a:lnTo>
                    <a:pt x="102" y="10"/>
                  </a:lnTo>
                  <a:lnTo>
                    <a:pt x="123" y="11"/>
                  </a:lnTo>
                  <a:lnTo>
                    <a:pt x="143" y="13"/>
                  </a:lnTo>
                  <a:lnTo>
                    <a:pt x="163" y="14"/>
                  </a:lnTo>
                  <a:lnTo>
                    <a:pt x="185" y="15"/>
                  </a:lnTo>
                  <a:lnTo>
                    <a:pt x="205" y="17"/>
                  </a:lnTo>
                  <a:lnTo>
                    <a:pt x="225" y="18"/>
                  </a:lnTo>
                  <a:lnTo>
                    <a:pt x="244" y="21"/>
                  </a:lnTo>
                  <a:lnTo>
                    <a:pt x="264" y="22"/>
                  </a:lnTo>
                  <a:lnTo>
                    <a:pt x="283" y="26"/>
                  </a:lnTo>
                  <a:lnTo>
                    <a:pt x="302" y="28"/>
                  </a:lnTo>
                  <a:lnTo>
                    <a:pt x="321" y="32"/>
                  </a:lnTo>
                  <a:close/>
                </a:path>
              </a:pathLst>
            </a:custGeom>
            <a:solidFill>
              <a:schemeClr val="accent6">
                <a:lumMod val="75000"/>
              </a:schemeClr>
            </a:solidFill>
            <a:ln w="9525">
              <a:noFill/>
              <a:round/>
              <a:headEnd/>
              <a:tailEnd/>
            </a:ln>
          </p:spPr>
          <p:txBody>
            <a:bodyPr wrap="none" anchor="ctr"/>
            <a:lstStyle/>
            <a:p>
              <a:endParaRPr lang="en-GB"/>
            </a:p>
          </p:txBody>
        </p:sp>
        <p:sp>
          <p:nvSpPr>
            <p:cNvPr id="5149" name="Freeform 29"/>
            <p:cNvSpPr>
              <a:spLocks noChangeArrowheads="1"/>
            </p:cNvSpPr>
            <p:nvPr/>
          </p:nvSpPr>
          <p:spPr bwMode="auto">
            <a:xfrm>
              <a:off x="4734" y="3011"/>
              <a:ext cx="177" cy="53"/>
            </a:xfrm>
            <a:custGeom>
              <a:avLst/>
              <a:gdLst>
                <a:gd name="T0" fmla="*/ 0 w 529"/>
                <a:gd name="T1" fmla="*/ 0 h 212"/>
                <a:gd name="T2" fmla="*/ 0 w 529"/>
                <a:gd name="T3" fmla="*/ 0 h 212"/>
                <a:gd name="T4" fmla="*/ 0 w 529"/>
                <a:gd name="T5" fmla="*/ 0 h 212"/>
                <a:gd name="T6" fmla="*/ 0 w 529"/>
                <a:gd name="T7" fmla="*/ 0 h 212"/>
                <a:gd name="T8" fmla="*/ 0 w 529"/>
                <a:gd name="T9" fmla="*/ 0 h 212"/>
                <a:gd name="T10" fmla="*/ 0 w 529"/>
                <a:gd name="T11" fmla="*/ 0 h 212"/>
                <a:gd name="T12" fmla="*/ 0 w 529"/>
                <a:gd name="T13" fmla="*/ 0 h 212"/>
                <a:gd name="T14" fmla="*/ 0 w 529"/>
                <a:gd name="T15" fmla="*/ 0 h 212"/>
                <a:gd name="T16" fmla="*/ 0 w 529"/>
                <a:gd name="T17" fmla="*/ 0 h 212"/>
                <a:gd name="T18" fmla="*/ 0 w 529"/>
                <a:gd name="T19" fmla="*/ 0 h 212"/>
                <a:gd name="T20" fmla="*/ 0 w 529"/>
                <a:gd name="T21" fmla="*/ 0 h 212"/>
                <a:gd name="T22" fmla="*/ 0 w 529"/>
                <a:gd name="T23" fmla="*/ 0 h 212"/>
                <a:gd name="T24" fmla="*/ 0 w 529"/>
                <a:gd name="T25" fmla="*/ 0 h 212"/>
                <a:gd name="T26" fmla="*/ 0 w 529"/>
                <a:gd name="T27" fmla="*/ 0 h 212"/>
                <a:gd name="T28" fmla="*/ 0 w 529"/>
                <a:gd name="T29" fmla="*/ 0 h 212"/>
                <a:gd name="T30" fmla="*/ 0 w 529"/>
                <a:gd name="T31" fmla="*/ 0 h 212"/>
                <a:gd name="T32" fmla="*/ 0 w 529"/>
                <a:gd name="T33" fmla="*/ 0 h 212"/>
                <a:gd name="T34" fmla="*/ 0 w 529"/>
                <a:gd name="T35" fmla="*/ 0 h 212"/>
                <a:gd name="T36" fmla="*/ 0 w 529"/>
                <a:gd name="T37" fmla="*/ 0 h 212"/>
                <a:gd name="T38" fmla="*/ 0 w 529"/>
                <a:gd name="T39" fmla="*/ 0 h 212"/>
                <a:gd name="T40" fmla="*/ 0 w 529"/>
                <a:gd name="T41" fmla="*/ 0 h 212"/>
                <a:gd name="T42" fmla="*/ 0 w 529"/>
                <a:gd name="T43" fmla="*/ 0 h 212"/>
                <a:gd name="T44" fmla="*/ 0 w 529"/>
                <a:gd name="T45" fmla="*/ 0 h 212"/>
                <a:gd name="T46" fmla="*/ 0 w 529"/>
                <a:gd name="T47" fmla="*/ 0 h 212"/>
                <a:gd name="T48" fmla="*/ 0 w 529"/>
                <a:gd name="T49" fmla="*/ 0 h 212"/>
                <a:gd name="T50" fmla="*/ 0 w 529"/>
                <a:gd name="T51" fmla="*/ 0 h 212"/>
                <a:gd name="T52" fmla="*/ 0 w 529"/>
                <a:gd name="T53" fmla="*/ 0 h 212"/>
                <a:gd name="T54" fmla="*/ 0 w 529"/>
                <a:gd name="T55" fmla="*/ 0 h 212"/>
                <a:gd name="T56" fmla="*/ 0 w 529"/>
                <a:gd name="T57" fmla="*/ 0 h 212"/>
                <a:gd name="T58" fmla="*/ 0 w 529"/>
                <a:gd name="T59" fmla="*/ 0 h 212"/>
                <a:gd name="T60" fmla="*/ 0 w 529"/>
                <a:gd name="T61" fmla="*/ 0 h 212"/>
                <a:gd name="T62" fmla="*/ 0 w 529"/>
                <a:gd name="T63" fmla="*/ 0 h 212"/>
                <a:gd name="T64" fmla="*/ 0 w 529"/>
                <a:gd name="T65" fmla="*/ 0 h 212"/>
                <a:gd name="T66" fmla="*/ 0 w 529"/>
                <a:gd name="T67" fmla="*/ 0 h 212"/>
                <a:gd name="T68" fmla="*/ 0 w 529"/>
                <a:gd name="T69" fmla="*/ 0 h 212"/>
                <a:gd name="T70" fmla="*/ 0 w 529"/>
                <a:gd name="T71" fmla="*/ 0 h 212"/>
                <a:gd name="T72" fmla="*/ 0 w 529"/>
                <a:gd name="T73" fmla="*/ 0 h 212"/>
                <a:gd name="T74" fmla="*/ 0 w 529"/>
                <a:gd name="T75" fmla="*/ 0 h 212"/>
                <a:gd name="T76" fmla="*/ 0 w 529"/>
                <a:gd name="T77" fmla="*/ 0 h 212"/>
                <a:gd name="T78" fmla="*/ 0 w 529"/>
                <a:gd name="T79" fmla="*/ 0 h 212"/>
                <a:gd name="T80" fmla="*/ 0 w 529"/>
                <a:gd name="T81" fmla="*/ 0 h 212"/>
                <a:gd name="T82" fmla="*/ 0 w 529"/>
                <a:gd name="T83" fmla="*/ 0 h 212"/>
                <a:gd name="T84" fmla="*/ 0 w 529"/>
                <a:gd name="T85" fmla="*/ 0 h 212"/>
                <a:gd name="T86" fmla="*/ 0 w 529"/>
                <a:gd name="T87" fmla="*/ 0 h 212"/>
                <a:gd name="T88" fmla="*/ 0 w 529"/>
                <a:gd name="T89" fmla="*/ 0 h 212"/>
                <a:gd name="T90" fmla="*/ 0 w 529"/>
                <a:gd name="T91" fmla="*/ 0 h 212"/>
                <a:gd name="T92" fmla="*/ 0 w 529"/>
                <a:gd name="T93" fmla="*/ 0 h 212"/>
                <a:gd name="T94" fmla="*/ 0 w 529"/>
                <a:gd name="T95" fmla="*/ 0 h 212"/>
                <a:gd name="T96" fmla="*/ 0 w 529"/>
                <a:gd name="T97" fmla="*/ 0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9"/>
                <a:gd name="T148" fmla="*/ 0 h 212"/>
                <a:gd name="T149" fmla="*/ 529 w 529"/>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9" h="212">
                  <a:moveTo>
                    <a:pt x="515" y="0"/>
                  </a:moveTo>
                  <a:lnTo>
                    <a:pt x="522" y="22"/>
                  </a:lnTo>
                  <a:lnTo>
                    <a:pt x="526" y="48"/>
                  </a:lnTo>
                  <a:lnTo>
                    <a:pt x="529" y="74"/>
                  </a:lnTo>
                  <a:lnTo>
                    <a:pt x="529" y="101"/>
                  </a:lnTo>
                  <a:lnTo>
                    <a:pt x="527" y="128"/>
                  </a:lnTo>
                  <a:lnTo>
                    <a:pt x="523" y="155"/>
                  </a:lnTo>
                  <a:lnTo>
                    <a:pt x="517" y="179"/>
                  </a:lnTo>
                  <a:lnTo>
                    <a:pt x="508" y="200"/>
                  </a:lnTo>
                  <a:lnTo>
                    <a:pt x="474" y="200"/>
                  </a:lnTo>
                  <a:lnTo>
                    <a:pt x="442" y="200"/>
                  </a:lnTo>
                  <a:lnTo>
                    <a:pt x="411" y="201"/>
                  </a:lnTo>
                  <a:lnTo>
                    <a:pt x="380" y="203"/>
                  </a:lnTo>
                  <a:lnTo>
                    <a:pt x="350" y="204"/>
                  </a:lnTo>
                  <a:lnTo>
                    <a:pt x="320" y="205"/>
                  </a:lnTo>
                  <a:lnTo>
                    <a:pt x="290" y="207"/>
                  </a:lnTo>
                  <a:lnTo>
                    <a:pt x="260" y="209"/>
                  </a:lnTo>
                  <a:lnTo>
                    <a:pt x="231" y="211"/>
                  </a:lnTo>
                  <a:lnTo>
                    <a:pt x="201" y="212"/>
                  </a:lnTo>
                  <a:lnTo>
                    <a:pt x="171" y="212"/>
                  </a:lnTo>
                  <a:lnTo>
                    <a:pt x="141" y="212"/>
                  </a:lnTo>
                  <a:lnTo>
                    <a:pt x="112" y="212"/>
                  </a:lnTo>
                  <a:lnTo>
                    <a:pt x="81" y="211"/>
                  </a:lnTo>
                  <a:lnTo>
                    <a:pt x="50" y="208"/>
                  </a:lnTo>
                  <a:lnTo>
                    <a:pt x="18" y="204"/>
                  </a:lnTo>
                  <a:lnTo>
                    <a:pt x="7" y="187"/>
                  </a:lnTo>
                  <a:lnTo>
                    <a:pt x="1" y="161"/>
                  </a:lnTo>
                  <a:lnTo>
                    <a:pt x="0" y="131"/>
                  </a:lnTo>
                  <a:lnTo>
                    <a:pt x="1" y="97"/>
                  </a:lnTo>
                  <a:lnTo>
                    <a:pt x="3" y="66"/>
                  </a:lnTo>
                  <a:lnTo>
                    <a:pt x="7" y="40"/>
                  </a:lnTo>
                  <a:lnTo>
                    <a:pt x="9" y="20"/>
                  </a:lnTo>
                  <a:lnTo>
                    <a:pt x="11" y="14"/>
                  </a:lnTo>
                  <a:lnTo>
                    <a:pt x="41" y="14"/>
                  </a:lnTo>
                  <a:lnTo>
                    <a:pt x="72" y="15"/>
                  </a:lnTo>
                  <a:lnTo>
                    <a:pt x="105" y="14"/>
                  </a:lnTo>
                  <a:lnTo>
                    <a:pt x="135" y="14"/>
                  </a:lnTo>
                  <a:lnTo>
                    <a:pt x="166" y="13"/>
                  </a:lnTo>
                  <a:lnTo>
                    <a:pt x="197" y="13"/>
                  </a:lnTo>
                  <a:lnTo>
                    <a:pt x="228" y="11"/>
                  </a:lnTo>
                  <a:lnTo>
                    <a:pt x="260" y="10"/>
                  </a:lnTo>
                  <a:lnTo>
                    <a:pt x="291" y="9"/>
                  </a:lnTo>
                  <a:lnTo>
                    <a:pt x="323" y="7"/>
                  </a:lnTo>
                  <a:lnTo>
                    <a:pt x="354" y="5"/>
                  </a:lnTo>
                  <a:lnTo>
                    <a:pt x="386" y="3"/>
                  </a:lnTo>
                  <a:lnTo>
                    <a:pt x="418" y="2"/>
                  </a:lnTo>
                  <a:lnTo>
                    <a:pt x="451" y="1"/>
                  </a:lnTo>
                  <a:lnTo>
                    <a:pt x="483" y="1"/>
                  </a:lnTo>
                  <a:lnTo>
                    <a:pt x="515" y="0"/>
                  </a:lnTo>
                  <a:close/>
                </a:path>
              </a:pathLst>
            </a:custGeom>
            <a:solidFill>
              <a:srgbClr val="000000"/>
            </a:solidFill>
            <a:ln w="9525">
              <a:noFill/>
              <a:round/>
              <a:headEnd/>
              <a:tailEnd/>
            </a:ln>
          </p:spPr>
          <p:txBody>
            <a:bodyPr wrap="none" anchor="ctr"/>
            <a:lstStyle/>
            <a:p>
              <a:endParaRPr lang="en-GB"/>
            </a:p>
          </p:txBody>
        </p:sp>
        <p:sp>
          <p:nvSpPr>
            <p:cNvPr id="5150" name="Freeform 30"/>
            <p:cNvSpPr>
              <a:spLocks noChangeArrowheads="1"/>
            </p:cNvSpPr>
            <p:nvPr/>
          </p:nvSpPr>
          <p:spPr bwMode="auto">
            <a:xfrm>
              <a:off x="4768" y="3022"/>
              <a:ext cx="10" cy="22"/>
            </a:xfrm>
            <a:custGeom>
              <a:avLst/>
              <a:gdLst>
                <a:gd name="T0" fmla="*/ 0 w 29"/>
                <a:gd name="T1" fmla="*/ 0 h 89"/>
                <a:gd name="T2" fmla="*/ 0 w 29"/>
                <a:gd name="T3" fmla="*/ 0 h 89"/>
                <a:gd name="T4" fmla="*/ 0 w 29"/>
                <a:gd name="T5" fmla="*/ 0 h 89"/>
                <a:gd name="T6" fmla="*/ 0 w 29"/>
                <a:gd name="T7" fmla="*/ 0 h 89"/>
                <a:gd name="T8" fmla="*/ 0 w 29"/>
                <a:gd name="T9" fmla="*/ 0 h 89"/>
                <a:gd name="T10" fmla="*/ 0 w 29"/>
                <a:gd name="T11" fmla="*/ 0 h 89"/>
                <a:gd name="T12" fmla="*/ 0 w 29"/>
                <a:gd name="T13" fmla="*/ 0 h 89"/>
                <a:gd name="T14" fmla="*/ 0 w 29"/>
                <a:gd name="T15" fmla="*/ 0 h 89"/>
                <a:gd name="T16" fmla="*/ 0 w 29"/>
                <a:gd name="T17" fmla="*/ 0 h 89"/>
                <a:gd name="T18" fmla="*/ 0 w 29"/>
                <a:gd name="T19" fmla="*/ 0 h 89"/>
                <a:gd name="T20" fmla="*/ 0 w 29"/>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89"/>
                <a:gd name="T35" fmla="*/ 29 w 29"/>
                <a:gd name="T36" fmla="*/ 89 h 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89">
                  <a:moveTo>
                    <a:pt x="29" y="89"/>
                  </a:moveTo>
                  <a:lnTo>
                    <a:pt x="17" y="89"/>
                  </a:lnTo>
                  <a:lnTo>
                    <a:pt x="10" y="82"/>
                  </a:lnTo>
                  <a:lnTo>
                    <a:pt x="5" y="70"/>
                  </a:lnTo>
                  <a:lnTo>
                    <a:pt x="4" y="56"/>
                  </a:lnTo>
                  <a:lnTo>
                    <a:pt x="4" y="39"/>
                  </a:lnTo>
                  <a:lnTo>
                    <a:pt x="4" y="24"/>
                  </a:lnTo>
                  <a:lnTo>
                    <a:pt x="3" y="11"/>
                  </a:lnTo>
                  <a:lnTo>
                    <a:pt x="0" y="0"/>
                  </a:lnTo>
                  <a:lnTo>
                    <a:pt x="23" y="0"/>
                  </a:lnTo>
                  <a:lnTo>
                    <a:pt x="29" y="89"/>
                  </a:lnTo>
                  <a:close/>
                </a:path>
              </a:pathLst>
            </a:custGeom>
            <a:solidFill>
              <a:srgbClr val="999999"/>
            </a:solidFill>
            <a:ln w="9525">
              <a:noFill/>
              <a:round/>
              <a:headEnd/>
              <a:tailEnd/>
            </a:ln>
          </p:spPr>
          <p:txBody>
            <a:bodyPr wrap="none" anchor="ctr"/>
            <a:lstStyle/>
            <a:p>
              <a:endParaRPr lang="en-GB"/>
            </a:p>
          </p:txBody>
        </p:sp>
        <p:sp>
          <p:nvSpPr>
            <p:cNvPr id="5151" name="Freeform 31"/>
            <p:cNvSpPr>
              <a:spLocks noChangeArrowheads="1"/>
            </p:cNvSpPr>
            <p:nvPr/>
          </p:nvSpPr>
          <p:spPr bwMode="auto">
            <a:xfrm>
              <a:off x="4789" y="3023"/>
              <a:ext cx="9" cy="22"/>
            </a:xfrm>
            <a:custGeom>
              <a:avLst/>
              <a:gdLst>
                <a:gd name="T0" fmla="*/ 0 w 28"/>
                <a:gd name="T1" fmla="*/ 0 h 87"/>
                <a:gd name="T2" fmla="*/ 0 w 28"/>
                <a:gd name="T3" fmla="*/ 0 h 87"/>
                <a:gd name="T4" fmla="*/ 0 w 28"/>
                <a:gd name="T5" fmla="*/ 0 h 87"/>
                <a:gd name="T6" fmla="*/ 0 w 28"/>
                <a:gd name="T7" fmla="*/ 0 h 87"/>
                <a:gd name="T8" fmla="*/ 0 w 28"/>
                <a:gd name="T9" fmla="*/ 0 h 87"/>
                <a:gd name="T10" fmla="*/ 0 w 28"/>
                <a:gd name="T11" fmla="*/ 0 h 87"/>
                <a:gd name="T12" fmla="*/ 0 w 28"/>
                <a:gd name="T13" fmla="*/ 0 h 87"/>
                <a:gd name="T14" fmla="*/ 0 w 28"/>
                <a:gd name="T15" fmla="*/ 0 h 87"/>
                <a:gd name="T16" fmla="*/ 0 w 28"/>
                <a:gd name="T17" fmla="*/ 0 h 87"/>
                <a:gd name="T18" fmla="*/ 0 w 28"/>
                <a:gd name="T19" fmla="*/ 0 h 87"/>
                <a:gd name="T20" fmla="*/ 0 w 28"/>
                <a:gd name="T21" fmla="*/ 0 h 87"/>
                <a:gd name="T22" fmla="*/ 0 w 28"/>
                <a:gd name="T23" fmla="*/ 0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87"/>
                <a:gd name="T38" fmla="*/ 28 w 28"/>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87">
                  <a:moveTo>
                    <a:pt x="21" y="0"/>
                  </a:moveTo>
                  <a:lnTo>
                    <a:pt x="22" y="8"/>
                  </a:lnTo>
                  <a:lnTo>
                    <a:pt x="24" y="18"/>
                  </a:lnTo>
                  <a:lnTo>
                    <a:pt x="25" y="30"/>
                  </a:lnTo>
                  <a:lnTo>
                    <a:pt x="26" y="43"/>
                  </a:lnTo>
                  <a:lnTo>
                    <a:pt x="27" y="55"/>
                  </a:lnTo>
                  <a:lnTo>
                    <a:pt x="28" y="66"/>
                  </a:lnTo>
                  <a:lnTo>
                    <a:pt x="28" y="78"/>
                  </a:lnTo>
                  <a:lnTo>
                    <a:pt x="27" y="87"/>
                  </a:lnTo>
                  <a:lnTo>
                    <a:pt x="5" y="87"/>
                  </a:lnTo>
                  <a:lnTo>
                    <a:pt x="0" y="0"/>
                  </a:lnTo>
                  <a:lnTo>
                    <a:pt x="21" y="0"/>
                  </a:lnTo>
                  <a:close/>
                </a:path>
              </a:pathLst>
            </a:custGeom>
            <a:solidFill>
              <a:srgbClr val="999999"/>
            </a:solidFill>
            <a:ln w="9525">
              <a:noFill/>
              <a:round/>
              <a:headEnd/>
              <a:tailEnd/>
            </a:ln>
          </p:spPr>
          <p:txBody>
            <a:bodyPr wrap="none" anchor="ctr"/>
            <a:lstStyle/>
            <a:p>
              <a:endParaRPr lang="en-GB"/>
            </a:p>
          </p:txBody>
        </p:sp>
        <p:sp>
          <p:nvSpPr>
            <p:cNvPr id="5152" name="Freeform 32"/>
            <p:cNvSpPr>
              <a:spLocks noChangeArrowheads="1"/>
            </p:cNvSpPr>
            <p:nvPr/>
          </p:nvSpPr>
          <p:spPr bwMode="auto">
            <a:xfrm>
              <a:off x="4810" y="3023"/>
              <a:ext cx="88" cy="27"/>
            </a:xfrm>
            <a:custGeom>
              <a:avLst/>
              <a:gdLst>
                <a:gd name="T0" fmla="*/ 0 w 266"/>
                <a:gd name="T1" fmla="*/ 0 h 106"/>
                <a:gd name="T2" fmla="*/ 0 w 266"/>
                <a:gd name="T3" fmla="*/ 0 h 106"/>
                <a:gd name="T4" fmla="*/ 0 w 266"/>
                <a:gd name="T5" fmla="*/ 0 h 106"/>
                <a:gd name="T6" fmla="*/ 0 w 266"/>
                <a:gd name="T7" fmla="*/ 0 h 106"/>
                <a:gd name="T8" fmla="*/ 0 w 266"/>
                <a:gd name="T9" fmla="*/ 0 h 106"/>
                <a:gd name="T10" fmla="*/ 0 w 266"/>
                <a:gd name="T11" fmla="*/ 0 h 106"/>
                <a:gd name="T12" fmla="*/ 0 w 266"/>
                <a:gd name="T13" fmla="*/ 0 h 106"/>
                <a:gd name="T14" fmla="*/ 0 w 266"/>
                <a:gd name="T15" fmla="*/ 0 h 106"/>
                <a:gd name="T16" fmla="*/ 0 w 266"/>
                <a:gd name="T17" fmla="*/ 0 h 106"/>
                <a:gd name="T18" fmla="*/ 0 w 266"/>
                <a:gd name="T19" fmla="*/ 0 h 106"/>
                <a:gd name="T20" fmla="*/ 0 w 266"/>
                <a:gd name="T21" fmla="*/ 0 h 106"/>
                <a:gd name="T22" fmla="*/ 0 w 266"/>
                <a:gd name="T23" fmla="*/ 0 h 106"/>
                <a:gd name="T24" fmla="*/ 0 w 266"/>
                <a:gd name="T25" fmla="*/ 0 h 106"/>
                <a:gd name="T26" fmla="*/ 0 w 266"/>
                <a:gd name="T27" fmla="*/ 0 h 106"/>
                <a:gd name="T28" fmla="*/ 0 w 266"/>
                <a:gd name="T29" fmla="*/ 0 h 106"/>
                <a:gd name="T30" fmla="*/ 0 w 266"/>
                <a:gd name="T31" fmla="*/ 0 h 106"/>
                <a:gd name="T32" fmla="*/ 0 w 266"/>
                <a:gd name="T33" fmla="*/ 0 h 106"/>
                <a:gd name="T34" fmla="*/ 0 w 266"/>
                <a:gd name="T35" fmla="*/ 0 h 106"/>
                <a:gd name="T36" fmla="*/ 0 w 266"/>
                <a:gd name="T37" fmla="*/ 0 h 106"/>
                <a:gd name="T38" fmla="*/ 0 w 266"/>
                <a:gd name="T39" fmla="*/ 0 h 106"/>
                <a:gd name="T40" fmla="*/ 0 w 266"/>
                <a:gd name="T41" fmla="*/ 0 h 106"/>
                <a:gd name="T42" fmla="*/ 0 w 266"/>
                <a:gd name="T43" fmla="*/ 0 h 106"/>
                <a:gd name="T44" fmla="*/ 0 w 266"/>
                <a:gd name="T45" fmla="*/ 0 h 106"/>
                <a:gd name="T46" fmla="*/ 0 w 266"/>
                <a:gd name="T47" fmla="*/ 0 h 106"/>
                <a:gd name="T48" fmla="*/ 0 w 266"/>
                <a:gd name="T49" fmla="*/ 0 h 106"/>
                <a:gd name="T50" fmla="*/ 0 w 266"/>
                <a:gd name="T51" fmla="*/ 0 h 106"/>
                <a:gd name="T52" fmla="*/ 0 w 266"/>
                <a:gd name="T53" fmla="*/ 0 h 106"/>
                <a:gd name="T54" fmla="*/ 0 w 266"/>
                <a:gd name="T55" fmla="*/ 0 h 106"/>
                <a:gd name="T56" fmla="*/ 0 w 266"/>
                <a:gd name="T57" fmla="*/ 0 h 106"/>
                <a:gd name="T58" fmla="*/ 0 w 266"/>
                <a:gd name="T59" fmla="*/ 0 h 106"/>
                <a:gd name="T60" fmla="*/ 0 w 266"/>
                <a:gd name="T61" fmla="*/ 0 h 106"/>
                <a:gd name="T62" fmla="*/ 0 w 266"/>
                <a:gd name="T63" fmla="*/ 0 h 106"/>
                <a:gd name="T64" fmla="*/ 0 w 266"/>
                <a:gd name="T65" fmla="*/ 0 h 106"/>
                <a:gd name="T66" fmla="*/ 0 w 266"/>
                <a:gd name="T67" fmla="*/ 0 h 106"/>
                <a:gd name="T68" fmla="*/ 0 w 266"/>
                <a:gd name="T69" fmla="*/ 0 h 106"/>
                <a:gd name="T70" fmla="*/ 0 w 266"/>
                <a:gd name="T71" fmla="*/ 0 h 106"/>
                <a:gd name="T72" fmla="*/ 0 w 266"/>
                <a:gd name="T73" fmla="*/ 0 h 106"/>
                <a:gd name="T74" fmla="*/ 0 w 266"/>
                <a:gd name="T75" fmla="*/ 0 h 106"/>
                <a:gd name="T76" fmla="*/ 0 w 266"/>
                <a:gd name="T77" fmla="*/ 0 h 106"/>
                <a:gd name="T78" fmla="*/ 0 w 266"/>
                <a:gd name="T79" fmla="*/ 0 h 106"/>
                <a:gd name="T80" fmla="*/ 0 w 266"/>
                <a:gd name="T81" fmla="*/ 0 h 106"/>
                <a:gd name="T82" fmla="*/ 0 w 266"/>
                <a:gd name="T83" fmla="*/ 0 h 106"/>
                <a:gd name="T84" fmla="*/ 0 w 266"/>
                <a:gd name="T85" fmla="*/ 0 h 106"/>
                <a:gd name="T86" fmla="*/ 0 w 266"/>
                <a:gd name="T87" fmla="*/ 0 h 106"/>
                <a:gd name="T88" fmla="*/ 0 w 266"/>
                <a:gd name="T89" fmla="*/ 0 h 106"/>
                <a:gd name="T90" fmla="*/ 0 w 266"/>
                <a:gd name="T91" fmla="*/ 0 h 106"/>
                <a:gd name="T92" fmla="*/ 0 w 266"/>
                <a:gd name="T93" fmla="*/ 0 h 106"/>
                <a:gd name="T94" fmla="*/ 0 w 266"/>
                <a:gd name="T95" fmla="*/ 0 h 106"/>
                <a:gd name="T96" fmla="*/ 0 w 266"/>
                <a:gd name="T97" fmla="*/ 0 h 106"/>
                <a:gd name="T98" fmla="*/ 0 w 266"/>
                <a:gd name="T99" fmla="*/ 0 h 106"/>
                <a:gd name="T100" fmla="*/ 0 w 266"/>
                <a:gd name="T101" fmla="*/ 0 h 106"/>
                <a:gd name="T102" fmla="*/ 0 w 266"/>
                <a:gd name="T103" fmla="*/ 0 h 106"/>
                <a:gd name="T104" fmla="*/ 0 w 266"/>
                <a:gd name="T105" fmla="*/ 0 h 106"/>
                <a:gd name="T106" fmla="*/ 0 w 266"/>
                <a:gd name="T107" fmla="*/ 0 h 106"/>
                <a:gd name="T108" fmla="*/ 0 w 266"/>
                <a:gd name="T109" fmla="*/ 0 h 106"/>
                <a:gd name="T110" fmla="*/ 0 w 266"/>
                <a:gd name="T111" fmla="*/ 0 h 106"/>
                <a:gd name="T112" fmla="*/ 0 w 266"/>
                <a:gd name="T113" fmla="*/ 0 h 106"/>
                <a:gd name="T114" fmla="*/ 0 w 266"/>
                <a:gd name="T115" fmla="*/ 0 h 106"/>
                <a:gd name="T116" fmla="*/ 0 w 266"/>
                <a:gd name="T117" fmla="*/ 0 h 106"/>
                <a:gd name="T118" fmla="*/ 0 w 266"/>
                <a:gd name="T119" fmla="*/ 0 h 1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66"/>
                <a:gd name="T181" fmla="*/ 0 h 106"/>
                <a:gd name="T182" fmla="*/ 266 w 266"/>
                <a:gd name="T183" fmla="*/ 106 h 1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66" h="106">
                  <a:moveTo>
                    <a:pt x="19" y="3"/>
                  </a:moveTo>
                  <a:lnTo>
                    <a:pt x="21" y="9"/>
                  </a:lnTo>
                  <a:lnTo>
                    <a:pt x="22" y="17"/>
                  </a:lnTo>
                  <a:lnTo>
                    <a:pt x="21" y="23"/>
                  </a:lnTo>
                  <a:lnTo>
                    <a:pt x="21" y="30"/>
                  </a:lnTo>
                  <a:lnTo>
                    <a:pt x="21" y="36"/>
                  </a:lnTo>
                  <a:lnTo>
                    <a:pt x="24" y="42"/>
                  </a:lnTo>
                  <a:lnTo>
                    <a:pt x="27" y="44"/>
                  </a:lnTo>
                  <a:lnTo>
                    <a:pt x="34" y="46"/>
                  </a:lnTo>
                  <a:lnTo>
                    <a:pt x="44" y="44"/>
                  </a:lnTo>
                  <a:lnTo>
                    <a:pt x="50" y="38"/>
                  </a:lnTo>
                  <a:lnTo>
                    <a:pt x="53" y="29"/>
                  </a:lnTo>
                  <a:lnTo>
                    <a:pt x="57" y="21"/>
                  </a:lnTo>
                  <a:lnTo>
                    <a:pt x="57" y="3"/>
                  </a:lnTo>
                  <a:lnTo>
                    <a:pt x="58" y="13"/>
                  </a:lnTo>
                  <a:lnTo>
                    <a:pt x="64" y="23"/>
                  </a:lnTo>
                  <a:lnTo>
                    <a:pt x="72" y="29"/>
                  </a:lnTo>
                  <a:lnTo>
                    <a:pt x="84" y="27"/>
                  </a:lnTo>
                  <a:lnTo>
                    <a:pt x="89" y="23"/>
                  </a:lnTo>
                  <a:lnTo>
                    <a:pt x="91" y="18"/>
                  </a:lnTo>
                  <a:lnTo>
                    <a:pt x="91" y="13"/>
                  </a:lnTo>
                  <a:lnTo>
                    <a:pt x="91" y="7"/>
                  </a:lnTo>
                  <a:lnTo>
                    <a:pt x="89" y="3"/>
                  </a:lnTo>
                  <a:lnTo>
                    <a:pt x="259" y="3"/>
                  </a:lnTo>
                  <a:lnTo>
                    <a:pt x="264" y="12"/>
                  </a:lnTo>
                  <a:lnTo>
                    <a:pt x="265" y="23"/>
                  </a:lnTo>
                  <a:lnTo>
                    <a:pt x="266" y="36"/>
                  </a:lnTo>
                  <a:lnTo>
                    <a:pt x="265" y="51"/>
                  </a:lnTo>
                  <a:lnTo>
                    <a:pt x="264" y="65"/>
                  </a:lnTo>
                  <a:lnTo>
                    <a:pt x="263" y="78"/>
                  </a:lnTo>
                  <a:lnTo>
                    <a:pt x="261" y="91"/>
                  </a:lnTo>
                  <a:lnTo>
                    <a:pt x="263" y="102"/>
                  </a:lnTo>
                  <a:lnTo>
                    <a:pt x="246" y="103"/>
                  </a:lnTo>
                  <a:lnTo>
                    <a:pt x="229" y="104"/>
                  </a:lnTo>
                  <a:lnTo>
                    <a:pt x="214" y="104"/>
                  </a:lnTo>
                  <a:lnTo>
                    <a:pt x="197" y="106"/>
                  </a:lnTo>
                  <a:lnTo>
                    <a:pt x="182" y="104"/>
                  </a:lnTo>
                  <a:lnTo>
                    <a:pt x="165" y="104"/>
                  </a:lnTo>
                  <a:lnTo>
                    <a:pt x="150" y="103"/>
                  </a:lnTo>
                  <a:lnTo>
                    <a:pt x="133" y="102"/>
                  </a:lnTo>
                  <a:lnTo>
                    <a:pt x="118" y="100"/>
                  </a:lnTo>
                  <a:lnTo>
                    <a:pt x="101" y="99"/>
                  </a:lnTo>
                  <a:lnTo>
                    <a:pt x="85" y="98"/>
                  </a:lnTo>
                  <a:lnTo>
                    <a:pt x="69" y="96"/>
                  </a:lnTo>
                  <a:lnTo>
                    <a:pt x="53" y="95"/>
                  </a:lnTo>
                  <a:lnTo>
                    <a:pt x="37" y="94"/>
                  </a:lnTo>
                  <a:lnTo>
                    <a:pt x="20" y="92"/>
                  </a:lnTo>
                  <a:lnTo>
                    <a:pt x="3" y="91"/>
                  </a:lnTo>
                  <a:lnTo>
                    <a:pt x="5" y="81"/>
                  </a:lnTo>
                  <a:lnTo>
                    <a:pt x="3" y="69"/>
                  </a:lnTo>
                  <a:lnTo>
                    <a:pt x="2" y="55"/>
                  </a:lnTo>
                  <a:lnTo>
                    <a:pt x="1" y="40"/>
                  </a:lnTo>
                  <a:lnTo>
                    <a:pt x="0" y="27"/>
                  </a:lnTo>
                  <a:lnTo>
                    <a:pt x="0" y="16"/>
                  </a:lnTo>
                  <a:lnTo>
                    <a:pt x="3" y="7"/>
                  </a:lnTo>
                  <a:lnTo>
                    <a:pt x="9" y="0"/>
                  </a:lnTo>
                  <a:lnTo>
                    <a:pt x="11" y="3"/>
                  </a:lnTo>
                  <a:lnTo>
                    <a:pt x="13" y="3"/>
                  </a:lnTo>
                  <a:lnTo>
                    <a:pt x="16" y="3"/>
                  </a:lnTo>
                  <a:lnTo>
                    <a:pt x="19" y="3"/>
                  </a:lnTo>
                  <a:close/>
                </a:path>
              </a:pathLst>
            </a:custGeom>
            <a:solidFill>
              <a:srgbClr val="800000"/>
            </a:solidFill>
            <a:ln w="9525">
              <a:noFill/>
              <a:round/>
              <a:headEnd/>
              <a:tailEnd/>
            </a:ln>
          </p:spPr>
          <p:txBody>
            <a:bodyPr wrap="none" anchor="ctr"/>
            <a:lstStyle/>
            <a:p>
              <a:endParaRPr lang="en-GB"/>
            </a:p>
          </p:txBody>
        </p:sp>
        <p:sp>
          <p:nvSpPr>
            <p:cNvPr id="5153" name="Freeform 33"/>
            <p:cNvSpPr>
              <a:spLocks noChangeArrowheads="1"/>
            </p:cNvSpPr>
            <p:nvPr/>
          </p:nvSpPr>
          <p:spPr bwMode="auto">
            <a:xfrm>
              <a:off x="4613" y="3333"/>
              <a:ext cx="463" cy="354"/>
            </a:xfrm>
            <a:custGeom>
              <a:avLst/>
              <a:gdLst>
                <a:gd name="T0" fmla="*/ 0 w 1388"/>
                <a:gd name="T1" fmla="*/ 0 h 1420"/>
                <a:gd name="T2" fmla="*/ 0 w 1388"/>
                <a:gd name="T3" fmla="*/ 0 h 1420"/>
                <a:gd name="T4" fmla="*/ 0 w 1388"/>
                <a:gd name="T5" fmla="*/ 0 h 1420"/>
                <a:gd name="T6" fmla="*/ 0 w 1388"/>
                <a:gd name="T7" fmla="*/ 0 h 1420"/>
                <a:gd name="T8" fmla="*/ 0 w 1388"/>
                <a:gd name="T9" fmla="*/ 0 h 1420"/>
                <a:gd name="T10" fmla="*/ 0 w 1388"/>
                <a:gd name="T11" fmla="*/ 0 h 1420"/>
                <a:gd name="T12" fmla="*/ 0 w 1388"/>
                <a:gd name="T13" fmla="*/ 0 h 1420"/>
                <a:gd name="T14" fmla="*/ 0 w 1388"/>
                <a:gd name="T15" fmla="*/ 0 h 1420"/>
                <a:gd name="T16" fmla="*/ 0 w 1388"/>
                <a:gd name="T17" fmla="*/ 0 h 1420"/>
                <a:gd name="T18" fmla="*/ 0 w 1388"/>
                <a:gd name="T19" fmla="*/ 0 h 1420"/>
                <a:gd name="T20" fmla="*/ 0 w 1388"/>
                <a:gd name="T21" fmla="*/ 0 h 1420"/>
                <a:gd name="T22" fmla="*/ 0 w 1388"/>
                <a:gd name="T23" fmla="*/ 0 h 1420"/>
                <a:gd name="T24" fmla="*/ 0 w 1388"/>
                <a:gd name="T25" fmla="*/ 0 h 1420"/>
                <a:gd name="T26" fmla="*/ 0 w 1388"/>
                <a:gd name="T27" fmla="*/ 0 h 1420"/>
                <a:gd name="T28" fmla="*/ 0 w 1388"/>
                <a:gd name="T29" fmla="*/ 0 h 1420"/>
                <a:gd name="T30" fmla="*/ 0 w 1388"/>
                <a:gd name="T31" fmla="*/ 0 h 1420"/>
                <a:gd name="T32" fmla="*/ 0 w 1388"/>
                <a:gd name="T33" fmla="*/ 0 h 1420"/>
                <a:gd name="T34" fmla="*/ 0 w 1388"/>
                <a:gd name="T35" fmla="*/ 0 h 1420"/>
                <a:gd name="T36" fmla="*/ 0 w 1388"/>
                <a:gd name="T37" fmla="*/ 0 h 1420"/>
                <a:gd name="T38" fmla="*/ 0 w 1388"/>
                <a:gd name="T39" fmla="*/ 0 h 1420"/>
                <a:gd name="T40" fmla="*/ 0 w 1388"/>
                <a:gd name="T41" fmla="*/ 0 h 1420"/>
                <a:gd name="T42" fmla="*/ 0 w 1388"/>
                <a:gd name="T43" fmla="*/ 0 h 1420"/>
                <a:gd name="T44" fmla="*/ 0 w 1388"/>
                <a:gd name="T45" fmla="*/ 0 h 1420"/>
                <a:gd name="T46" fmla="*/ 0 w 1388"/>
                <a:gd name="T47" fmla="*/ 0 h 1420"/>
                <a:gd name="T48" fmla="*/ 0 w 1388"/>
                <a:gd name="T49" fmla="*/ 0 h 1420"/>
                <a:gd name="T50" fmla="*/ 0 w 1388"/>
                <a:gd name="T51" fmla="*/ 0 h 1420"/>
                <a:gd name="T52" fmla="*/ 0 w 1388"/>
                <a:gd name="T53" fmla="*/ 0 h 1420"/>
                <a:gd name="T54" fmla="*/ 0 w 1388"/>
                <a:gd name="T55" fmla="*/ 0 h 1420"/>
                <a:gd name="T56" fmla="*/ 0 w 1388"/>
                <a:gd name="T57" fmla="*/ 0 h 1420"/>
                <a:gd name="T58" fmla="*/ 0 w 1388"/>
                <a:gd name="T59" fmla="*/ 0 h 1420"/>
                <a:gd name="T60" fmla="*/ 0 w 1388"/>
                <a:gd name="T61" fmla="*/ 0 h 1420"/>
                <a:gd name="T62" fmla="*/ 0 w 1388"/>
                <a:gd name="T63" fmla="*/ 0 h 1420"/>
                <a:gd name="T64" fmla="*/ 0 w 1388"/>
                <a:gd name="T65" fmla="*/ 0 h 1420"/>
                <a:gd name="T66" fmla="*/ 0 w 1388"/>
                <a:gd name="T67" fmla="*/ 0 h 1420"/>
                <a:gd name="T68" fmla="*/ 0 w 1388"/>
                <a:gd name="T69" fmla="*/ 0 h 1420"/>
                <a:gd name="T70" fmla="*/ 0 w 1388"/>
                <a:gd name="T71" fmla="*/ 0 h 1420"/>
                <a:gd name="T72" fmla="*/ 0 w 1388"/>
                <a:gd name="T73" fmla="*/ 0 h 1420"/>
                <a:gd name="T74" fmla="*/ 0 w 1388"/>
                <a:gd name="T75" fmla="*/ 0 h 1420"/>
                <a:gd name="T76" fmla="*/ 0 w 1388"/>
                <a:gd name="T77" fmla="*/ 0 h 1420"/>
                <a:gd name="T78" fmla="*/ 0 w 1388"/>
                <a:gd name="T79" fmla="*/ 0 h 1420"/>
                <a:gd name="T80" fmla="*/ 0 w 1388"/>
                <a:gd name="T81" fmla="*/ 0 h 1420"/>
                <a:gd name="T82" fmla="*/ 0 w 1388"/>
                <a:gd name="T83" fmla="*/ 0 h 1420"/>
                <a:gd name="T84" fmla="*/ 0 w 1388"/>
                <a:gd name="T85" fmla="*/ 0 h 1420"/>
                <a:gd name="T86" fmla="*/ 0 w 1388"/>
                <a:gd name="T87" fmla="*/ 0 h 1420"/>
                <a:gd name="T88" fmla="*/ 0 w 1388"/>
                <a:gd name="T89" fmla="*/ 0 h 1420"/>
                <a:gd name="T90" fmla="*/ 0 w 1388"/>
                <a:gd name="T91" fmla="*/ 0 h 1420"/>
                <a:gd name="T92" fmla="*/ 0 w 1388"/>
                <a:gd name="T93" fmla="*/ 0 h 1420"/>
                <a:gd name="T94" fmla="*/ 0 w 1388"/>
                <a:gd name="T95" fmla="*/ 0 h 1420"/>
                <a:gd name="T96" fmla="*/ 0 w 1388"/>
                <a:gd name="T97" fmla="*/ 0 h 1420"/>
                <a:gd name="T98" fmla="*/ 0 w 1388"/>
                <a:gd name="T99" fmla="*/ 0 h 1420"/>
                <a:gd name="T100" fmla="*/ 0 w 1388"/>
                <a:gd name="T101" fmla="*/ 0 h 1420"/>
                <a:gd name="T102" fmla="*/ 0 w 1388"/>
                <a:gd name="T103" fmla="*/ 0 h 1420"/>
                <a:gd name="T104" fmla="*/ 0 w 1388"/>
                <a:gd name="T105" fmla="*/ 0 h 1420"/>
                <a:gd name="T106" fmla="*/ 0 w 1388"/>
                <a:gd name="T107" fmla="*/ 0 h 1420"/>
                <a:gd name="T108" fmla="*/ 0 w 1388"/>
                <a:gd name="T109" fmla="*/ 0 h 1420"/>
                <a:gd name="T110" fmla="*/ 0 w 1388"/>
                <a:gd name="T111" fmla="*/ 0 h 14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88"/>
                <a:gd name="T169" fmla="*/ 0 h 1420"/>
                <a:gd name="T170" fmla="*/ 1388 w 1388"/>
                <a:gd name="T171" fmla="*/ 1420 h 14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88" h="1420">
                  <a:moveTo>
                    <a:pt x="1360" y="16"/>
                  </a:moveTo>
                  <a:lnTo>
                    <a:pt x="1370" y="30"/>
                  </a:lnTo>
                  <a:lnTo>
                    <a:pt x="1370" y="73"/>
                  </a:lnTo>
                  <a:lnTo>
                    <a:pt x="1370" y="116"/>
                  </a:lnTo>
                  <a:lnTo>
                    <a:pt x="1370" y="159"/>
                  </a:lnTo>
                  <a:lnTo>
                    <a:pt x="1370" y="202"/>
                  </a:lnTo>
                  <a:lnTo>
                    <a:pt x="1370" y="245"/>
                  </a:lnTo>
                  <a:lnTo>
                    <a:pt x="1370" y="287"/>
                  </a:lnTo>
                  <a:lnTo>
                    <a:pt x="1371" y="330"/>
                  </a:lnTo>
                  <a:lnTo>
                    <a:pt x="1371" y="371"/>
                  </a:lnTo>
                  <a:lnTo>
                    <a:pt x="1372" y="414"/>
                  </a:lnTo>
                  <a:lnTo>
                    <a:pt x="1372" y="456"/>
                  </a:lnTo>
                  <a:lnTo>
                    <a:pt x="1374" y="498"/>
                  </a:lnTo>
                  <a:lnTo>
                    <a:pt x="1374" y="541"/>
                  </a:lnTo>
                  <a:lnTo>
                    <a:pt x="1375" y="582"/>
                  </a:lnTo>
                  <a:lnTo>
                    <a:pt x="1376" y="624"/>
                  </a:lnTo>
                  <a:lnTo>
                    <a:pt x="1376" y="667"/>
                  </a:lnTo>
                  <a:lnTo>
                    <a:pt x="1377" y="709"/>
                  </a:lnTo>
                  <a:lnTo>
                    <a:pt x="1378" y="750"/>
                  </a:lnTo>
                  <a:lnTo>
                    <a:pt x="1378" y="792"/>
                  </a:lnTo>
                  <a:lnTo>
                    <a:pt x="1380" y="835"/>
                  </a:lnTo>
                  <a:lnTo>
                    <a:pt x="1381" y="877"/>
                  </a:lnTo>
                  <a:lnTo>
                    <a:pt x="1382" y="918"/>
                  </a:lnTo>
                  <a:lnTo>
                    <a:pt x="1382" y="961"/>
                  </a:lnTo>
                  <a:lnTo>
                    <a:pt x="1383" y="1003"/>
                  </a:lnTo>
                  <a:lnTo>
                    <a:pt x="1384" y="1046"/>
                  </a:lnTo>
                  <a:lnTo>
                    <a:pt x="1384" y="1088"/>
                  </a:lnTo>
                  <a:lnTo>
                    <a:pt x="1385" y="1131"/>
                  </a:lnTo>
                  <a:lnTo>
                    <a:pt x="1385" y="1174"/>
                  </a:lnTo>
                  <a:lnTo>
                    <a:pt x="1387" y="1215"/>
                  </a:lnTo>
                  <a:lnTo>
                    <a:pt x="1387" y="1258"/>
                  </a:lnTo>
                  <a:lnTo>
                    <a:pt x="1387" y="1303"/>
                  </a:lnTo>
                  <a:lnTo>
                    <a:pt x="1388" y="1346"/>
                  </a:lnTo>
                  <a:lnTo>
                    <a:pt x="1388" y="1389"/>
                  </a:lnTo>
                  <a:lnTo>
                    <a:pt x="1374" y="1408"/>
                  </a:lnTo>
                  <a:lnTo>
                    <a:pt x="1357" y="1417"/>
                  </a:lnTo>
                  <a:lnTo>
                    <a:pt x="1338" y="1420"/>
                  </a:lnTo>
                  <a:lnTo>
                    <a:pt x="1318" y="1416"/>
                  </a:lnTo>
                  <a:lnTo>
                    <a:pt x="1297" y="1411"/>
                  </a:lnTo>
                  <a:lnTo>
                    <a:pt x="1275" y="1405"/>
                  </a:lnTo>
                  <a:lnTo>
                    <a:pt x="1252" y="1403"/>
                  </a:lnTo>
                  <a:lnTo>
                    <a:pt x="1230" y="1405"/>
                  </a:lnTo>
                  <a:lnTo>
                    <a:pt x="1199" y="1404"/>
                  </a:lnTo>
                  <a:lnTo>
                    <a:pt x="1165" y="1403"/>
                  </a:lnTo>
                  <a:lnTo>
                    <a:pt x="1130" y="1403"/>
                  </a:lnTo>
                  <a:lnTo>
                    <a:pt x="1092" y="1402"/>
                  </a:lnTo>
                  <a:lnTo>
                    <a:pt x="1051" y="1402"/>
                  </a:lnTo>
                  <a:lnTo>
                    <a:pt x="1010" y="1402"/>
                  </a:lnTo>
                  <a:lnTo>
                    <a:pt x="966" y="1402"/>
                  </a:lnTo>
                  <a:lnTo>
                    <a:pt x="920" y="1402"/>
                  </a:lnTo>
                  <a:lnTo>
                    <a:pt x="874" y="1402"/>
                  </a:lnTo>
                  <a:lnTo>
                    <a:pt x="828" y="1402"/>
                  </a:lnTo>
                  <a:lnTo>
                    <a:pt x="780" y="1403"/>
                  </a:lnTo>
                  <a:lnTo>
                    <a:pt x="731" y="1403"/>
                  </a:lnTo>
                  <a:lnTo>
                    <a:pt x="684" y="1403"/>
                  </a:lnTo>
                  <a:lnTo>
                    <a:pt x="635" y="1404"/>
                  </a:lnTo>
                  <a:lnTo>
                    <a:pt x="587" y="1404"/>
                  </a:lnTo>
                  <a:lnTo>
                    <a:pt x="540" y="1404"/>
                  </a:lnTo>
                  <a:lnTo>
                    <a:pt x="492" y="1405"/>
                  </a:lnTo>
                  <a:lnTo>
                    <a:pt x="447" y="1405"/>
                  </a:lnTo>
                  <a:lnTo>
                    <a:pt x="403" y="1405"/>
                  </a:lnTo>
                  <a:lnTo>
                    <a:pt x="359" y="1405"/>
                  </a:lnTo>
                  <a:lnTo>
                    <a:pt x="319" y="1405"/>
                  </a:lnTo>
                  <a:lnTo>
                    <a:pt x="278" y="1404"/>
                  </a:lnTo>
                  <a:lnTo>
                    <a:pt x="241" y="1404"/>
                  </a:lnTo>
                  <a:lnTo>
                    <a:pt x="207" y="1403"/>
                  </a:lnTo>
                  <a:lnTo>
                    <a:pt x="174" y="1402"/>
                  </a:lnTo>
                  <a:lnTo>
                    <a:pt x="145" y="1400"/>
                  </a:lnTo>
                  <a:lnTo>
                    <a:pt x="118" y="1399"/>
                  </a:lnTo>
                  <a:lnTo>
                    <a:pt x="95" y="1396"/>
                  </a:lnTo>
                  <a:lnTo>
                    <a:pt x="76" y="1395"/>
                  </a:lnTo>
                  <a:lnTo>
                    <a:pt x="59" y="1391"/>
                  </a:lnTo>
                  <a:lnTo>
                    <a:pt x="47" y="1389"/>
                  </a:lnTo>
                  <a:lnTo>
                    <a:pt x="40" y="1385"/>
                  </a:lnTo>
                  <a:lnTo>
                    <a:pt x="42" y="1343"/>
                  </a:lnTo>
                  <a:lnTo>
                    <a:pt x="43" y="1303"/>
                  </a:lnTo>
                  <a:lnTo>
                    <a:pt x="44" y="1261"/>
                  </a:lnTo>
                  <a:lnTo>
                    <a:pt x="44" y="1219"/>
                  </a:lnTo>
                  <a:lnTo>
                    <a:pt x="45" y="1178"/>
                  </a:lnTo>
                  <a:lnTo>
                    <a:pt x="45" y="1136"/>
                  </a:lnTo>
                  <a:lnTo>
                    <a:pt x="45" y="1094"/>
                  </a:lnTo>
                  <a:lnTo>
                    <a:pt x="45" y="1053"/>
                  </a:lnTo>
                  <a:lnTo>
                    <a:pt x="45" y="1011"/>
                  </a:lnTo>
                  <a:lnTo>
                    <a:pt x="44" y="969"/>
                  </a:lnTo>
                  <a:lnTo>
                    <a:pt x="44" y="927"/>
                  </a:lnTo>
                  <a:lnTo>
                    <a:pt x="43" y="887"/>
                  </a:lnTo>
                  <a:lnTo>
                    <a:pt x="42" y="845"/>
                  </a:lnTo>
                  <a:lnTo>
                    <a:pt x="40" y="804"/>
                  </a:lnTo>
                  <a:lnTo>
                    <a:pt x="39" y="762"/>
                  </a:lnTo>
                  <a:lnTo>
                    <a:pt x="38" y="720"/>
                  </a:lnTo>
                  <a:lnTo>
                    <a:pt x="37" y="679"/>
                  </a:lnTo>
                  <a:lnTo>
                    <a:pt x="34" y="637"/>
                  </a:lnTo>
                  <a:lnTo>
                    <a:pt x="33" y="595"/>
                  </a:lnTo>
                  <a:lnTo>
                    <a:pt x="31" y="554"/>
                  </a:lnTo>
                  <a:lnTo>
                    <a:pt x="28" y="512"/>
                  </a:lnTo>
                  <a:lnTo>
                    <a:pt x="26" y="472"/>
                  </a:lnTo>
                  <a:lnTo>
                    <a:pt x="25" y="430"/>
                  </a:lnTo>
                  <a:lnTo>
                    <a:pt x="23" y="388"/>
                  </a:lnTo>
                  <a:lnTo>
                    <a:pt x="19" y="348"/>
                  </a:lnTo>
                  <a:lnTo>
                    <a:pt x="17" y="306"/>
                  </a:lnTo>
                  <a:lnTo>
                    <a:pt x="14" y="266"/>
                  </a:lnTo>
                  <a:lnTo>
                    <a:pt x="12" y="224"/>
                  </a:lnTo>
                  <a:lnTo>
                    <a:pt x="8" y="184"/>
                  </a:lnTo>
                  <a:lnTo>
                    <a:pt x="6" y="142"/>
                  </a:lnTo>
                  <a:lnTo>
                    <a:pt x="3" y="102"/>
                  </a:lnTo>
                  <a:lnTo>
                    <a:pt x="0" y="61"/>
                  </a:lnTo>
                  <a:lnTo>
                    <a:pt x="5" y="34"/>
                  </a:lnTo>
                  <a:lnTo>
                    <a:pt x="18" y="18"/>
                  </a:lnTo>
                  <a:lnTo>
                    <a:pt x="36" y="13"/>
                  </a:lnTo>
                  <a:lnTo>
                    <a:pt x="58" y="13"/>
                  </a:lnTo>
                  <a:lnTo>
                    <a:pt x="83" y="18"/>
                  </a:lnTo>
                  <a:lnTo>
                    <a:pt x="109" y="24"/>
                  </a:lnTo>
                  <a:lnTo>
                    <a:pt x="134" y="26"/>
                  </a:lnTo>
                  <a:lnTo>
                    <a:pt x="156" y="24"/>
                  </a:lnTo>
                  <a:lnTo>
                    <a:pt x="185" y="25"/>
                  </a:lnTo>
                  <a:lnTo>
                    <a:pt x="216" y="26"/>
                  </a:lnTo>
                  <a:lnTo>
                    <a:pt x="246" y="26"/>
                  </a:lnTo>
                  <a:lnTo>
                    <a:pt x="276" y="28"/>
                  </a:lnTo>
                  <a:lnTo>
                    <a:pt x="306" y="29"/>
                  </a:lnTo>
                  <a:lnTo>
                    <a:pt x="335" y="30"/>
                  </a:lnTo>
                  <a:lnTo>
                    <a:pt x="365" y="30"/>
                  </a:lnTo>
                  <a:lnTo>
                    <a:pt x="394" y="31"/>
                  </a:lnTo>
                  <a:lnTo>
                    <a:pt x="423" y="33"/>
                  </a:lnTo>
                  <a:lnTo>
                    <a:pt x="452" y="34"/>
                  </a:lnTo>
                  <a:lnTo>
                    <a:pt x="482" y="34"/>
                  </a:lnTo>
                  <a:lnTo>
                    <a:pt x="510" y="35"/>
                  </a:lnTo>
                  <a:lnTo>
                    <a:pt x="540" y="37"/>
                  </a:lnTo>
                  <a:lnTo>
                    <a:pt x="568" y="37"/>
                  </a:lnTo>
                  <a:lnTo>
                    <a:pt x="598" y="38"/>
                  </a:lnTo>
                  <a:lnTo>
                    <a:pt x="627" y="38"/>
                  </a:lnTo>
                  <a:lnTo>
                    <a:pt x="655" y="39"/>
                  </a:lnTo>
                  <a:lnTo>
                    <a:pt x="685" y="39"/>
                  </a:lnTo>
                  <a:lnTo>
                    <a:pt x="714" y="41"/>
                  </a:lnTo>
                  <a:lnTo>
                    <a:pt x="743" y="41"/>
                  </a:lnTo>
                  <a:lnTo>
                    <a:pt x="772" y="41"/>
                  </a:lnTo>
                  <a:lnTo>
                    <a:pt x="802" y="41"/>
                  </a:lnTo>
                  <a:lnTo>
                    <a:pt x="830" y="41"/>
                  </a:lnTo>
                  <a:lnTo>
                    <a:pt x="860" y="41"/>
                  </a:lnTo>
                  <a:lnTo>
                    <a:pt x="888" y="41"/>
                  </a:lnTo>
                  <a:lnTo>
                    <a:pt x="918" y="41"/>
                  </a:lnTo>
                  <a:lnTo>
                    <a:pt x="948" y="41"/>
                  </a:lnTo>
                  <a:lnTo>
                    <a:pt x="978" y="39"/>
                  </a:lnTo>
                  <a:lnTo>
                    <a:pt x="1007" y="39"/>
                  </a:lnTo>
                  <a:lnTo>
                    <a:pt x="1037" y="38"/>
                  </a:lnTo>
                  <a:lnTo>
                    <a:pt x="1068" y="38"/>
                  </a:lnTo>
                  <a:lnTo>
                    <a:pt x="1098" y="37"/>
                  </a:lnTo>
                  <a:lnTo>
                    <a:pt x="1111" y="34"/>
                  </a:lnTo>
                  <a:lnTo>
                    <a:pt x="1124" y="31"/>
                  </a:lnTo>
                  <a:lnTo>
                    <a:pt x="1137" y="30"/>
                  </a:lnTo>
                  <a:lnTo>
                    <a:pt x="1151" y="29"/>
                  </a:lnTo>
                  <a:lnTo>
                    <a:pt x="1164" y="28"/>
                  </a:lnTo>
                  <a:lnTo>
                    <a:pt x="1177" y="26"/>
                  </a:lnTo>
                  <a:lnTo>
                    <a:pt x="1192" y="25"/>
                  </a:lnTo>
                  <a:lnTo>
                    <a:pt x="1205" y="24"/>
                  </a:lnTo>
                  <a:lnTo>
                    <a:pt x="1218" y="22"/>
                  </a:lnTo>
                  <a:lnTo>
                    <a:pt x="1232" y="21"/>
                  </a:lnTo>
                  <a:lnTo>
                    <a:pt x="1245" y="18"/>
                  </a:lnTo>
                  <a:lnTo>
                    <a:pt x="1258" y="16"/>
                  </a:lnTo>
                  <a:lnTo>
                    <a:pt x="1271" y="13"/>
                  </a:lnTo>
                  <a:lnTo>
                    <a:pt x="1284" y="11"/>
                  </a:lnTo>
                  <a:lnTo>
                    <a:pt x="1297" y="7"/>
                  </a:lnTo>
                  <a:lnTo>
                    <a:pt x="1309" y="2"/>
                  </a:lnTo>
                  <a:lnTo>
                    <a:pt x="1318" y="0"/>
                  </a:lnTo>
                  <a:lnTo>
                    <a:pt x="1325" y="0"/>
                  </a:lnTo>
                  <a:lnTo>
                    <a:pt x="1331" y="3"/>
                  </a:lnTo>
                  <a:lnTo>
                    <a:pt x="1336" y="7"/>
                  </a:lnTo>
                  <a:lnTo>
                    <a:pt x="1341" y="9"/>
                  </a:lnTo>
                  <a:lnTo>
                    <a:pt x="1346" y="13"/>
                  </a:lnTo>
                  <a:lnTo>
                    <a:pt x="1353" y="16"/>
                  </a:lnTo>
                  <a:lnTo>
                    <a:pt x="1360" y="16"/>
                  </a:lnTo>
                  <a:close/>
                </a:path>
              </a:pathLst>
            </a:custGeom>
            <a:solidFill>
              <a:srgbClr val="000000"/>
            </a:solidFill>
            <a:ln w="9525">
              <a:noFill/>
              <a:round/>
              <a:headEnd/>
              <a:tailEnd/>
            </a:ln>
          </p:spPr>
          <p:txBody>
            <a:bodyPr wrap="none" anchor="ctr"/>
            <a:lstStyle/>
            <a:p>
              <a:endParaRPr lang="en-GB"/>
            </a:p>
          </p:txBody>
        </p:sp>
        <p:sp>
          <p:nvSpPr>
            <p:cNvPr id="5154" name="Freeform 34"/>
            <p:cNvSpPr>
              <a:spLocks noChangeArrowheads="1"/>
            </p:cNvSpPr>
            <p:nvPr/>
          </p:nvSpPr>
          <p:spPr bwMode="auto">
            <a:xfrm>
              <a:off x="4628" y="3355"/>
              <a:ext cx="432" cy="319"/>
            </a:xfrm>
            <a:custGeom>
              <a:avLst/>
              <a:gdLst>
                <a:gd name="T0" fmla="*/ 0 w 1297"/>
                <a:gd name="T1" fmla="*/ 0 h 1279"/>
                <a:gd name="T2" fmla="*/ 0 w 1297"/>
                <a:gd name="T3" fmla="*/ 0 h 1279"/>
                <a:gd name="T4" fmla="*/ 0 w 1297"/>
                <a:gd name="T5" fmla="*/ 0 h 1279"/>
                <a:gd name="T6" fmla="*/ 0 w 1297"/>
                <a:gd name="T7" fmla="*/ 0 h 1279"/>
                <a:gd name="T8" fmla="*/ 0 w 1297"/>
                <a:gd name="T9" fmla="*/ 0 h 1279"/>
                <a:gd name="T10" fmla="*/ 0 w 1297"/>
                <a:gd name="T11" fmla="*/ 0 h 1279"/>
                <a:gd name="T12" fmla="*/ 0 w 1297"/>
                <a:gd name="T13" fmla="*/ 0 h 1279"/>
                <a:gd name="T14" fmla="*/ 0 w 1297"/>
                <a:gd name="T15" fmla="*/ 0 h 1279"/>
                <a:gd name="T16" fmla="*/ 0 w 1297"/>
                <a:gd name="T17" fmla="*/ 0 h 1279"/>
                <a:gd name="T18" fmla="*/ 0 w 1297"/>
                <a:gd name="T19" fmla="*/ 0 h 1279"/>
                <a:gd name="T20" fmla="*/ 0 w 1297"/>
                <a:gd name="T21" fmla="*/ 0 h 1279"/>
                <a:gd name="T22" fmla="*/ 0 w 1297"/>
                <a:gd name="T23" fmla="*/ 0 h 1279"/>
                <a:gd name="T24" fmla="*/ 0 w 1297"/>
                <a:gd name="T25" fmla="*/ 0 h 1279"/>
                <a:gd name="T26" fmla="*/ 0 w 1297"/>
                <a:gd name="T27" fmla="*/ 0 h 1279"/>
                <a:gd name="T28" fmla="*/ 0 w 1297"/>
                <a:gd name="T29" fmla="*/ 0 h 1279"/>
                <a:gd name="T30" fmla="*/ 0 w 1297"/>
                <a:gd name="T31" fmla="*/ 0 h 1279"/>
                <a:gd name="T32" fmla="*/ 0 w 1297"/>
                <a:gd name="T33" fmla="*/ 0 h 1279"/>
                <a:gd name="T34" fmla="*/ 0 w 1297"/>
                <a:gd name="T35" fmla="*/ 0 h 1279"/>
                <a:gd name="T36" fmla="*/ 0 w 1297"/>
                <a:gd name="T37" fmla="*/ 0 h 1279"/>
                <a:gd name="T38" fmla="*/ 0 w 1297"/>
                <a:gd name="T39" fmla="*/ 0 h 1279"/>
                <a:gd name="T40" fmla="*/ 0 w 1297"/>
                <a:gd name="T41" fmla="*/ 0 h 1279"/>
                <a:gd name="T42" fmla="*/ 0 w 1297"/>
                <a:gd name="T43" fmla="*/ 0 h 1279"/>
                <a:gd name="T44" fmla="*/ 0 w 1297"/>
                <a:gd name="T45" fmla="*/ 0 h 1279"/>
                <a:gd name="T46" fmla="*/ 0 w 1297"/>
                <a:gd name="T47" fmla="*/ 0 h 1279"/>
                <a:gd name="T48" fmla="*/ 0 w 1297"/>
                <a:gd name="T49" fmla="*/ 0 h 1279"/>
                <a:gd name="T50" fmla="*/ 0 w 1297"/>
                <a:gd name="T51" fmla="*/ 0 h 1279"/>
                <a:gd name="T52" fmla="*/ 0 w 1297"/>
                <a:gd name="T53" fmla="*/ 0 h 1279"/>
                <a:gd name="T54" fmla="*/ 0 w 1297"/>
                <a:gd name="T55" fmla="*/ 0 h 1279"/>
                <a:gd name="T56" fmla="*/ 0 w 1297"/>
                <a:gd name="T57" fmla="*/ 0 h 1279"/>
                <a:gd name="T58" fmla="*/ 0 w 1297"/>
                <a:gd name="T59" fmla="*/ 0 h 1279"/>
                <a:gd name="T60" fmla="*/ 0 w 1297"/>
                <a:gd name="T61" fmla="*/ 0 h 1279"/>
                <a:gd name="T62" fmla="*/ 0 w 1297"/>
                <a:gd name="T63" fmla="*/ 0 h 1279"/>
                <a:gd name="T64" fmla="*/ 0 w 1297"/>
                <a:gd name="T65" fmla="*/ 0 h 1279"/>
                <a:gd name="T66" fmla="*/ 0 w 1297"/>
                <a:gd name="T67" fmla="*/ 0 h 1279"/>
                <a:gd name="T68" fmla="*/ 0 w 1297"/>
                <a:gd name="T69" fmla="*/ 0 h 1279"/>
                <a:gd name="T70" fmla="*/ 0 w 1297"/>
                <a:gd name="T71" fmla="*/ 0 h 1279"/>
                <a:gd name="T72" fmla="*/ 0 w 1297"/>
                <a:gd name="T73" fmla="*/ 0 h 1279"/>
                <a:gd name="T74" fmla="*/ 0 w 1297"/>
                <a:gd name="T75" fmla="*/ 0 h 1279"/>
                <a:gd name="T76" fmla="*/ 0 w 1297"/>
                <a:gd name="T77" fmla="*/ 0 h 1279"/>
                <a:gd name="T78" fmla="*/ 0 w 1297"/>
                <a:gd name="T79" fmla="*/ 0 h 1279"/>
                <a:gd name="T80" fmla="*/ 0 w 1297"/>
                <a:gd name="T81" fmla="*/ 0 h 1279"/>
                <a:gd name="T82" fmla="*/ 0 w 1297"/>
                <a:gd name="T83" fmla="*/ 0 h 1279"/>
                <a:gd name="T84" fmla="*/ 0 w 1297"/>
                <a:gd name="T85" fmla="*/ 0 h 1279"/>
                <a:gd name="T86" fmla="*/ 0 w 1297"/>
                <a:gd name="T87" fmla="*/ 0 h 1279"/>
                <a:gd name="T88" fmla="*/ 0 w 1297"/>
                <a:gd name="T89" fmla="*/ 0 h 1279"/>
                <a:gd name="T90" fmla="*/ 0 w 1297"/>
                <a:gd name="T91" fmla="*/ 0 h 1279"/>
                <a:gd name="T92" fmla="*/ 0 w 1297"/>
                <a:gd name="T93" fmla="*/ 0 h 1279"/>
                <a:gd name="T94" fmla="*/ 0 w 1297"/>
                <a:gd name="T95" fmla="*/ 0 h 12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97"/>
                <a:gd name="T145" fmla="*/ 0 h 1279"/>
                <a:gd name="T146" fmla="*/ 1297 w 1297"/>
                <a:gd name="T147" fmla="*/ 1279 h 12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97" h="1279">
                  <a:moveTo>
                    <a:pt x="558" y="27"/>
                  </a:moveTo>
                  <a:lnTo>
                    <a:pt x="603" y="27"/>
                  </a:lnTo>
                  <a:lnTo>
                    <a:pt x="647" y="26"/>
                  </a:lnTo>
                  <a:lnTo>
                    <a:pt x="692" y="26"/>
                  </a:lnTo>
                  <a:lnTo>
                    <a:pt x="737" y="25"/>
                  </a:lnTo>
                  <a:lnTo>
                    <a:pt x="782" y="25"/>
                  </a:lnTo>
                  <a:lnTo>
                    <a:pt x="829" y="23"/>
                  </a:lnTo>
                  <a:lnTo>
                    <a:pt x="874" y="22"/>
                  </a:lnTo>
                  <a:lnTo>
                    <a:pt x="919" y="21"/>
                  </a:lnTo>
                  <a:lnTo>
                    <a:pt x="966" y="19"/>
                  </a:lnTo>
                  <a:lnTo>
                    <a:pt x="1011" y="18"/>
                  </a:lnTo>
                  <a:lnTo>
                    <a:pt x="1057" y="15"/>
                  </a:lnTo>
                  <a:lnTo>
                    <a:pt x="1102" y="14"/>
                  </a:lnTo>
                  <a:lnTo>
                    <a:pt x="1148" y="13"/>
                  </a:lnTo>
                  <a:lnTo>
                    <a:pt x="1194" y="10"/>
                  </a:lnTo>
                  <a:lnTo>
                    <a:pt x="1239" y="9"/>
                  </a:lnTo>
                  <a:lnTo>
                    <a:pt x="1284" y="6"/>
                  </a:lnTo>
                  <a:lnTo>
                    <a:pt x="1283" y="45"/>
                  </a:lnTo>
                  <a:lnTo>
                    <a:pt x="1283" y="83"/>
                  </a:lnTo>
                  <a:lnTo>
                    <a:pt x="1283" y="122"/>
                  </a:lnTo>
                  <a:lnTo>
                    <a:pt x="1282" y="161"/>
                  </a:lnTo>
                  <a:lnTo>
                    <a:pt x="1282" y="200"/>
                  </a:lnTo>
                  <a:lnTo>
                    <a:pt x="1282" y="239"/>
                  </a:lnTo>
                  <a:lnTo>
                    <a:pt x="1283" y="280"/>
                  </a:lnTo>
                  <a:lnTo>
                    <a:pt x="1283" y="319"/>
                  </a:lnTo>
                  <a:lnTo>
                    <a:pt x="1283" y="358"/>
                  </a:lnTo>
                  <a:lnTo>
                    <a:pt x="1284" y="398"/>
                  </a:lnTo>
                  <a:lnTo>
                    <a:pt x="1284" y="437"/>
                  </a:lnTo>
                  <a:lnTo>
                    <a:pt x="1286" y="478"/>
                  </a:lnTo>
                  <a:lnTo>
                    <a:pt x="1287" y="518"/>
                  </a:lnTo>
                  <a:lnTo>
                    <a:pt x="1287" y="557"/>
                  </a:lnTo>
                  <a:lnTo>
                    <a:pt x="1288" y="598"/>
                  </a:lnTo>
                  <a:lnTo>
                    <a:pt x="1289" y="638"/>
                  </a:lnTo>
                  <a:lnTo>
                    <a:pt x="1290" y="678"/>
                  </a:lnTo>
                  <a:lnTo>
                    <a:pt x="1290" y="717"/>
                  </a:lnTo>
                  <a:lnTo>
                    <a:pt x="1292" y="758"/>
                  </a:lnTo>
                  <a:lnTo>
                    <a:pt x="1293" y="798"/>
                  </a:lnTo>
                  <a:lnTo>
                    <a:pt x="1294" y="838"/>
                  </a:lnTo>
                  <a:lnTo>
                    <a:pt x="1294" y="879"/>
                  </a:lnTo>
                  <a:lnTo>
                    <a:pt x="1295" y="919"/>
                  </a:lnTo>
                  <a:lnTo>
                    <a:pt x="1295" y="960"/>
                  </a:lnTo>
                  <a:lnTo>
                    <a:pt x="1296" y="999"/>
                  </a:lnTo>
                  <a:lnTo>
                    <a:pt x="1296" y="1039"/>
                  </a:lnTo>
                  <a:lnTo>
                    <a:pt x="1297" y="1079"/>
                  </a:lnTo>
                  <a:lnTo>
                    <a:pt x="1297" y="1120"/>
                  </a:lnTo>
                  <a:lnTo>
                    <a:pt x="1297" y="1159"/>
                  </a:lnTo>
                  <a:lnTo>
                    <a:pt x="1297" y="1199"/>
                  </a:lnTo>
                  <a:lnTo>
                    <a:pt x="1296" y="1238"/>
                  </a:lnTo>
                  <a:lnTo>
                    <a:pt x="1296" y="1279"/>
                  </a:lnTo>
                  <a:lnTo>
                    <a:pt x="1264" y="1276"/>
                  </a:lnTo>
                  <a:lnTo>
                    <a:pt x="1231" y="1273"/>
                  </a:lnTo>
                  <a:lnTo>
                    <a:pt x="1199" y="1272"/>
                  </a:lnTo>
                  <a:lnTo>
                    <a:pt x="1167" y="1270"/>
                  </a:lnTo>
                  <a:lnTo>
                    <a:pt x="1135" y="1268"/>
                  </a:lnTo>
                  <a:lnTo>
                    <a:pt x="1102" y="1267"/>
                  </a:lnTo>
                  <a:lnTo>
                    <a:pt x="1071" y="1266"/>
                  </a:lnTo>
                  <a:lnTo>
                    <a:pt x="1039" y="1264"/>
                  </a:lnTo>
                  <a:lnTo>
                    <a:pt x="1007" y="1263"/>
                  </a:lnTo>
                  <a:lnTo>
                    <a:pt x="976" y="1262"/>
                  </a:lnTo>
                  <a:lnTo>
                    <a:pt x="944" y="1260"/>
                  </a:lnTo>
                  <a:lnTo>
                    <a:pt x="913" y="1260"/>
                  </a:lnTo>
                  <a:lnTo>
                    <a:pt x="881" y="1259"/>
                  </a:lnTo>
                  <a:lnTo>
                    <a:pt x="850" y="1259"/>
                  </a:lnTo>
                  <a:lnTo>
                    <a:pt x="818" y="1259"/>
                  </a:lnTo>
                  <a:lnTo>
                    <a:pt x="787" y="1259"/>
                  </a:lnTo>
                  <a:lnTo>
                    <a:pt x="756" y="1259"/>
                  </a:lnTo>
                  <a:lnTo>
                    <a:pt x="724" y="1259"/>
                  </a:lnTo>
                  <a:lnTo>
                    <a:pt x="693" y="1259"/>
                  </a:lnTo>
                  <a:lnTo>
                    <a:pt x="662" y="1260"/>
                  </a:lnTo>
                  <a:lnTo>
                    <a:pt x="630" y="1260"/>
                  </a:lnTo>
                  <a:lnTo>
                    <a:pt x="599" y="1262"/>
                  </a:lnTo>
                  <a:lnTo>
                    <a:pt x="567" y="1262"/>
                  </a:lnTo>
                  <a:lnTo>
                    <a:pt x="536" y="1263"/>
                  </a:lnTo>
                  <a:lnTo>
                    <a:pt x="504" y="1264"/>
                  </a:lnTo>
                  <a:lnTo>
                    <a:pt x="472" y="1266"/>
                  </a:lnTo>
                  <a:lnTo>
                    <a:pt x="440" y="1267"/>
                  </a:lnTo>
                  <a:lnTo>
                    <a:pt x="409" y="1268"/>
                  </a:lnTo>
                  <a:lnTo>
                    <a:pt x="377" y="1270"/>
                  </a:lnTo>
                  <a:lnTo>
                    <a:pt x="345" y="1271"/>
                  </a:lnTo>
                  <a:lnTo>
                    <a:pt x="312" y="1273"/>
                  </a:lnTo>
                  <a:lnTo>
                    <a:pt x="279" y="1275"/>
                  </a:lnTo>
                  <a:lnTo>
                    <a:pt x="265" y="1275"/>
                  </a:lnTo>
                  <a:lnTo>
                    <a:pt x="250" y="1275"/>
                  </a:lnTo>
                  <a:lnTo>
                    <a:pt x="235" y="1273"/>
                  </a:lnTo>
                  <a:lnTo>
                    <a:pt x="220" y="1273"/>
                  </a:lnTo>
                  <a:lnTo>
                    <a:pt x="204" y="1272"/>
                  </a:lnTo>
                  <a:lnTo>
                    <a:pt x="189" y="1271"/>
                  </a:lnTo>
                  <a:lnTo>
                    <a:pt x="174" y="1268"/>
                  </a:lnTo>
                  <a:lnTo>
                    <a:pt x="158" y="1267"/>
                  </a:lnTo>
                  <a:lnTo>
                    <a:pt x="143" y="1264"/>
                  </a:lnTo>
                  <a:lnTo>
                    <a:pt x="127" y="1263"/>
                  </a:lnTo>
                  <a:lnTo>
                    <a:pt x="113" y="1260"/>
                  </a:lnTo>
                  <a:lnTo>
                    <a:pt x="97" y="1258"/>
                  </a:lnTo>
                  <a:lnTo>
                    <a:pt x="82" y="1255"/>
                  </a:lnTo>
                  <a:lnTo>
                    <a:pt x="68" y="1253"/>
                  </a:lnTo>
                  <a:lnTo>
                    <a:pt x="53" y="1250"/>
                  </a:lnTo>
                  <a:lnTo>
                    <a:pt x="39" y="1247"/>
                  </a:lnTo>
                  <a:lnTo>
                    <a:pt x="40" y="1207"/>
                  </a:lnTo>
                  <a:lnTo>
                    <a:pt x="40" y="1167"/>
                  </a:lnTo>
                  <a:lnTo>
                    <a:pt x="42" y="1128"/>
                  </a:lnTo>
                  <a:lnTo>
                    <a:pt x="42" y="1087"/>
                  </a:lnTo>
                  <a:lnTo>
                    <a:pt x="43" y="1048"/>
                  </a:lnTo>
                  <a:lnTo>
                    <a:pt x="43" y="1008"/>
                  </a:lnTo>
                  <a:lnTo>
                    <a:pt x="43" y="969"/>
                  </a:lnTo>
                  <a:lnTo>
                    <a:pt x="43" y="930"/>
                  </a:lnTo>
                  <a:lnTo>
                    <a:pt x="43" y="891"/>
                  </a:lnTo>
                  <a:lnTo>
                    <a:pt x="42" y="852"/>
                  </a:lnTo>
                  <a:lnTo>
                    <a:pt x="42" y="812"/>
                  </a:lnTo>
                  <a:lnTo>
                    <a:pt x="40" y="773"/>
                  </a:lnTo>
                  <a:lnTo>
                    <a:pt x="40" y="734"/>
                  </a:lnTo>
                  <a:lnTo>
                    <a:pt x="39" y="697"/>
                  </a:lnTo>
                  <a:lnTo>
                    <a:pt x="38" y="657"/>
                  </a:lnTo>
                  <a:lnTo>
                    <a:pt x="37" y="618"/>
                  </a:lnTo>
                  <a:lnTo>
                    <a:pt x="36" y="581"/>
                  </a:lnTo>
                  <a:lnTo>
                    <a:pt x="34" y="542"/>
                  </a:lnTo>
                  <a:lnTo>
                    <a:pt x="32" y="502"/>
                  </a:lnTo>
                  <a:lnTo>
                    <a:pt x="31" y="465"/>
                  </a:lnTo>
                  <a:lnTo>
                    <a:pt x="28" y="426"/>
                  </a:lnTo>
                  <a:lnTo>
                    <a:pt x="27" y="388"/>
                  </a:lnTo>
                  <a:lnTo>
                    <a:pt x="25" y="349"/>
                  </a:lnTo>
                  <a:lnTo>
                    <a:pt x="23" y="311"/>
                  </a:lnTo>
                  <a:lnTo>
                    <a:pt x="20" y="272"/>
                  </a:lnTo>
                  <a:lnTo>
                    <a:pt x="18" y="233"/>
                  </a:lnTo>
                  <a:lnTo>
                    <a:pt x="15" y="195"/>
                  </a:lnTo>
                  <a:lnTo>
                    <a:pt x="12" y="156"/>
                  </a:lnTo>
                  <a:lnTo>
                    <a:pt x="9" y="117"/>
                  </a:lnTo>
                  <a:lnTo>
                    <a:pt x="6" y="78"/>
                  </a:lnTo>
                  <a:lnTo>
                    <a:pt x="3" y="39"/>
                  </a:lnTo>
                  <a:lnTo>
                    <a:pt x="0" y="0"/>
                  </a:lnTo>
                  <a:lnTo>
                    <a:pt x="34" y="4"/>
                  </a:lnTo>
                  <a:lnTo>
                    <a:pt x="69" y="8"/>
                  </a:lnTo>
                  <a:lnTo>
                    <a:pt x="103" y="10"/>
                  </a:lnTo>
                  <a:lnTo>
                    <a:pt x="139" y="12"/>
                  </a:lnTo>
                  <a:lnTo>
                    <a:pt x="174" y="13"/>
                  </a:lnTo>
                  <a:lnTo>
                    <a:pt x="208" y="14"/>
                  </a:lnTo>
                  <a:lnTo>
                    <a:pt x="244" y="15"/>
                  </a:lnTo>
                  <a:lnTo>
                    <a:pt x="279" y="15"/>
                  </a:lnTo>
                  <a:lnTo>
                    <a:pt x="314" y="17"/>
                  </a:lnTo>
                  <a:lnTo>
                    <a:pt x="350" y="17"/>
                  </a:lnTo>
                  <a:lnTo>
                    <a:pt x="384" y="18"/>
                  </a:lnTo>
                  <a:lnTo>
                    <a:pt x="419" y="18"/>
                  </a:lnTo>
                  <a:lnTo>
                    <a:pt x="454" y="19"/>
                  </a:lnTo>
                  <a:lnTo>
                    <a:pt x="489" y="22"/>
                  </a:lnTo>
                  <a:lnTo>
                    <a:pt x="523" y="25"/>
                  </a:lnTo>
                  <a:lnTo>
                    <a:pt x="558" y="27"/>
                  </a:lnTo>
                  <a:close/>
                </a:path>
              </a:pathLst>
            </a:custGeom>
            <a:solidFill>
              <a:srgbClr val="FFC000"/>
            </a:solidFill>
            <a:ln w="9525">
              <a:noFill/>
              <a:round/>
              <a:headEnd/>
              <a:tailEnd/>
            </a:ln>
          </p:spPr>
          <p:txBody>
            <a:bodyPr wrap="none" anchor="ctr"/>
            <a:lstStyle/>
            <a:p>
              <a:endParaRPr lang="en-GB"/>
            </a:p>
          </p:txBody>
        </p:sp>
        <p:sp>
          <p:nvSpPr>
            <p:cNvPr id="5155" name="Freeform 35"/>
            <p:cNvSpPr>
              <a:spLocks noChangeArrowheads="1"/>
            </p:cNvSpPr>
            <p:nvPr/>
          </p:nvSpPr>
          <p:spPr bwMode="auto">
            <a:xfrm>
              <a:off x="5146" y="3650"/>
              <a:ext cx="272" cy="278"/>
            </a:xfrm>
            <a:custGeom>
              <a:avLst/>
              <a:gdLst>
                <a:gd name="T0" fmla="*/ 0 w 816"/>
                <a:gd name="T1" fmla="*/ 0 h 1111"/>
                <a:gd name="T2" fmla="*/ 0 w 816"/>
                <a:gd name="T3" fmla="*/ 0 h 1111"/>
                <a:gd name="T4" fmla="*/ 0 w 816"/>
                <a:gd name="T5" fmla="*/ 0 h 1111"/>
                <a:gd name="T6" fmla="*/ 0 w 816"/>
                <a:gd name="T7" fmla="*/ 0 h 1111"/>
                <a:gd name="T8" fmla="*/ 0 w 816"/>
                <a:gd name="T9" fmla="*/ 0 h 1111"/>
                <a:gd name="T10" fmla="*/ 0 w 816"/>
                <a:gd name="T11" fmla="*/ 0 h 1111"/>
                <a:gd name="T12" fmla="*/ 0 w 816"/>
                <a:gd name="T13" fmla="*/ 0 h 1111"/>
                <a:gd name="T14" fmla="*/ 0 w 816"/>
                <a:gd name="T15" fmla="*/ 0 h 1111"/>
                <a:gd name="T16" fmla="*/ 0 w 816"/>
                <a:gd name="T17" fmla="*/ 0 h 1111"/>
                <a:gd name="T18" fmla="*/ 0 w 816"/>
                <a:gd name="T19" fmla="*/ 0 h 1111"/>
                <a:gd name="T20" fmla="*/ 0 w 816"/>
                <a:gd name="T21" fmla="*/ 0 h 1111"/>
                <a:gd name="T22" fmla="*/ 0 w 816"/>
                <a:gd name="T23" fmla="*/ 0 h 1111"/>
                <a:gd name="T24" fmla="*/ 0 w 816"/>
                <a:gd name="T25" fmla="*/ 0 h 1111"/>
                <a:gd name="T26" fmla="*/ 0 w 816"/>
                <a:gd name="T27" fmla="*/ 0 h 1111"/>
                <a:gd name="T28" fmla="*/ 0 w 816"/>
                <a:gd name="T29" fmla="*/ 0 h 1111"/>
                <a:gd name="T30" fmla="*/ 0 w 816"/>
                <a:gd name="T31" fmla="*/ 0 h 1111"/>
                <a:gd name="T32" fmla="*/ 0 w 816"/>
                <a:gd name="T33" fmla="*/ 0 h 1111"/>
                <a:gd name="T34" fmla="*/ 0 w 816"/>
                <a:gd name="T35" fmla="*/ 0 h 1111"/>
                <a:gd name="T36" fmla="*/ 0 w 816"/>
                <a:gd name="T37" fmla="*/ 0 h 1111"/>
                <a:gd name="T38" fmla="*/ 0 w 816"/>
                <a:gd name="T39" fmla="*/ 0 h 1111"/>
                <a:gd name="T40" fmla="*/ 0 w 816"/>
                <a:gd name="T41" fmla="*/ 0 h 1111"/>
                <a:gd name="T42" fmla="*/ 0 w 816"/>
                <a:gd name="T43" fmla="*/ 0 h 1111"/>
                <a:gd name="T44" fmla="*/ 0 w 816"/>
                <a:gd name="T45" fmla="*/ 0 h 1111"/>
                <a:gd name="T46" fmla="*/ 0 w 816"/>
                <a:gd name="T47" fmla="*/ 0 h 1111"/>
                <a:gd name="T48" fmla="*/ 0 w 816"/>
                <a:gd name="T49" fmla="*/ 0 h 1111"/>
                <a:gd name="T50" fmla="*/ 0 w 816"/>
                <a:gd name="T51" fmla="*/ 0 h 1111"/>
                <a:gd name="T52" fmla="*/ 0 w 816"/>
                <a:gd name="T53" fmla="*/ 0 h 1111"/>
                <a:gd name="T54" fmla="*/ 0 w 816"/>
                <a:gd name="T55" fmla="*/ 0 h 1111"/>
                <a:gd name="T56" fmla="*/ 0 w 816"/>
                <a:gd name="T57" fmla="*/ 0 h 1111"/>
                <a:gd name="T58" fmla="*/ 0 w 816"/>
                <a:gd name="T59" fmla="*/ 0 h 1111"/>
                <a:gd name="T60" fmla="*/ 0 w 816"/>
                <a:gd name="T61" fmla="*/ 0 h 1111"/>
                <a:gd name="T62" fmla="*/ 0 w 816"/>
                <a:gd name="T63" fmla="*/ 0 h 1111"/>
                <a:gd name="T64" fmla="*/ 0 w 816"/>
                <a:gd name="T65" fmla="*/ 0 h 1111"/>
                <a:gd name="T66" fmla="*/ 0 w 816"/>
                <a:gd name="T67" fmla="*/ 0 h 1111"/>
                <a:gd name="T68" fmla="*/ 0 w 816"/>
                <a:gd name="T69" fmla="*/ 0 h 1111"/>
                <a:gd name="T70" fmla="*/ 0 w 816"/>
                <a:gd name="T71" fmla="*/ 0 h 1111"/>
                <a:gd name="T72" fmla="*/ 0 w 816"/>
                <a:gd name="T73" fmla="*/ 0 h 1111"/>
                <a:gd name="T74" fmla="*/ 0 w 816"/>
                <a:gd name="T75" fmla="*/ 0 h 1111"/>
                <a:gd name="T76" fmla="*/ 0 w 816"/>
                <a:gd name="T77" fmla="*/ 0 h 1111"/>
                <a:gd name="T78" fmla="*/ 0 w 816"/>
                <a:gd name="T79" fmla="*/ 0 h 1111"/>
                <a:gd name="T80" fmla="*/ 0 w 816"/>
                <a:gd name="T81" fmla="*/ 0 h 1111"/>
                <a:gd name="T82" fmla="*/ 0 w 816"/>
                <a:gd name="T83" fmla="*/ 0 h 1111"/>
                <a:gd name="T84" fmla="*/ 0 w 816"/>
                <a:gd name="T85" fmla="*/ 0 h 1111"/>
                <a:gd name="T86" fmla="*/ 0 w 816"/>
                <a:gd name="T87" fmla="*/ 0 h 1111"/>
                <a:gd name="T88" fmla="*/ 0 w 816"/>
                <a:gd name="T89" fmla="*/ 0 h 1111"/>
                <a:gd name="T90" fmla="*/ 0 w 816"/>
                <a:gd name="T91" fmla="*/ 0 h 1111"/>
                <a:gd name="T92" fmla="*/ 0 w 816"/>
                <a:gd name="T93" fmla="*/ 0 h 1111"/>
                <a:gd name="T94" fmla="*/ 0 w 816"/>
                <a:gd name="T95" fmla="*/ 0 h 1111"/>
                <a:gd name="T96" fmla="*/ 0 w 816"/>
                <a:gd name="T97" fmla="*/ 0 h 1111"/>
                <a:gd name="T98" fmla="*/ 0 w 816"/>
                <a:gd name="T99" fmla="*/ 0 h 11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16"/>
                <a:gd name="T151" fmla="*/ 0 h 1111"/>
                <a:gd name="T152" fmla="*/ 816 w 816"/>
                <a:gd name="T153" fmla="*/ 1111 h 11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16" h="1111">
                  <a:moveTo>
                    <a:pt x="809" y="417"/>
                  </a:moveTo>
                  <a:lnTo>
                    <a:pt x="813" y="426"/>
                  </a:lnTo>
                  <a:lnTo>
                    <a:pt x="815" y="436"/>
                  </a:lnTo>
                  <a:lnTo>
                    <a:pt x="816" y="449"/>
                  </a:lnTo>
                  <a:lnTo>
                    <a:pt x="816" y="462"/>
                  </a:lnTo>
                  <a:lnTo>
                    <a:pt x="816" y="475"/>
                  </a:lnTo>
                  <a:lnTo>
                    <a:pt x="815" y="487"/>
                  </a:lnTo>
                  <a:lnTo>
                    <a:pt x="813" y="499"/>
                  </a:lnTo>
                  <a:lnTo>
                    <a:pt x="809" y="508"/>
                  </a:lnTo>
                  <a:lnTo>
                    <a:pt x="804" y="479"/>
                  </a:lnTo>
                  <a:lnTo>
                    <a:pt x="801" y="452"/>
                  </a:lnTo>
                  <a:lnTo>
                    <a:pt x="798" y="425"/>
                  </a:lnTo>
                  <a:lnTo>
                    <a:pt x="796" y="397"/>
                  </a:lnTo>
                  <a:lnTo>
                    <a:pt x="794" y="370"/>
                  </a:lnTo>
                  <a:lnTo>
                    <a:pt x="792" y="344"/>
                  </a:lnTo>
                  <a:lnTo>
                    <a:pt x="790" y="318"/>
                  </a:lnTo>
                  <a:lnTo>
                    <a:pt x="790" y="290"/>
                  </a:lnTo>
                  <a:lnTo>
                    <a:pt x="789" y="264"/>
                  </a:lnTo>
                  <a:lnTo>
                    <a:pt x="788" y="238"/>
                  </a:lnTo>
                  <a:lnTo>
                    <a:pt x="786" y="212"/>
                  </a:lnTo>
                  <a:lnTo>
                    <a:pt x="784" y="186"/>
                  </a:lnTo>
                  <a:lnTo>
                    <a:pt x="783" y="160"/>
                  </a:lnTo>
                  <a:lnTo>
                    <a:pt x="781" y="134"/>
                  </a:lnTo>
                  <a:lnTo>
                    <a:pt x="777" y="107"/>
                  </a:lnTo>
                  <a:lnTo>
                    <a:pt x="773" y="81"/>
                  </a:lnTo>
                  <a:lnTo>
                    <a:pt x="769" y="85"/>
                  </a:lnTo>
                  <a:lnTo>
                    <a:pt x="761" y="89"/>
                  </a:lnTo>
                  <a:lnTo>
                    <a:pt x="756" y="92"/>
                  </a:lnTo>
                  <a:lnTo>
                    <a:pt x="752" y="100"/>
                  </a:lnTo>
                  <a:lnTo>
                    <a:pt x="752" y="126"/>
                  </a:lnTo>
                  <a:lnTo>
                    <a:pt x="752" y="154"/>
                  </a:lnTo>
                  <a:lnTo>
                    <a:pt x="752" y="181"/>
                  </a:lnTo>
                  <a:lnTo>
                    <a:pt x="752" y="208"/>
                  </a:lnTo>
                  <a:lnTo>
                    <a:pt x="752" y="236"/>
                  </a:lnTo>
                  <a:lnTo>
                    <a:pt x="752" y="263"/>
                  </a:lnTo>
                  <a:lnTo>
                    <a:pt x="752" y="292"/>
                  </a:lnTo>
                  <a:lnTo>
                    <a:pt x="753" y="319"/>
                  </a:lnTo>
                  <a:lnTo>
                    <a:pt x="753" y="346"/>
                  </a:lnTo>
                  <a:lnTo>
                    <a:pt x="754" y="375"/>
                  </a:lnTo>
                  <a:lnTo>
                    <a:pt x="756" y="402"/>
                  </a:lnTo>
                  <a:lnTo>
                    <a:pt x="758" y="430"/>
                  </a:lnTo>
                  <a:lnTo>
                    <a:pt x="759" y="457"/>
                  </a:lnTo>
                  <a:lnTo>
                    <a:pt x="763" y="484"/>
                  </a:lnTo>
                  <a:lnTo>
                    <a:pt x="765" y="512"/>
                  </a:lnTo>
                  <a:lnTo>
                    <a:pt x="769" y="538"/>
                  </a:lnTo>
                  <a:lnTo>
                    <a:pt x="741" y="560"/>
                  </a:lnTo>
                  <a:lnTo>
                    <a:pt x="740" y="540"/>
                  </a:lnTo>
                  <a:lnTo>
                    <a:pt x="739" y="520"/>
                  </a:lnTo>
                  <a:lnTo>
                    <a:pt x="738" y="500"/>
                  </a:lnTo>
                  <a:lnTo>
                    <a:pt x="737" y="479"/>
                  </a:lnTo>
                  <a:lnTo>
                    <a:pt x="737" y="457"/>
                  </a:lnTo>
                  <a:lnTo>
                    <a:pt x="735" y="436"/>
                  </a:lnTo>
                  <a:lnTo>
                    <a:pt x="734" y="415"/>
                  </a:lnTo>
                  <a:lnTo>
                    <a:pt x="733" y="393"/>
                  </a:lnTo>
                  <a:lnTo>
                    <a:pt x="732" y="372"/>
                  </a:lnTo>
                  <a:lnTo>
                    <a:pt x="731" y="352"/>
                  </a:lnTo>
                  <a:lnTo>
                    <a:pt x="729" y="331"/>
                  </a:lnTo>
                  <a:lnTo>
                    <a:pt x="727" y="310"/>
                  </a:lnTo>
                  <a:lnTo>
                    <a:pt x="725" y="290"/>
                  </a:lnTo>
                  <a:lnTo>
                    <a:pt x="721" y="270"/>
                  </a:lnTo>
                  <a:lnTo>
                    <a:pt x="717" y="250"/>
                  </a:lnTo>
                  <a:lnTo>
                    <a:pt x="714" y="232"/>
                  </a:lnTo>
                  <a:lnTo>
                    <a:pt x="708" y="232"/>
                  </a:lnTo>
                  <a:lnTo>
                    <a:pt x="703" y="234"/>
                  </a:lnTo>
                  <a:lnTo>
                    <a:pt x="698" y="238"/>
                  </a:lnTo>
                  <a:lnTo>
                    <a:pt x="694" y="242"/>
                  </a:lnTo>
                  <a:lnTo>
                    <a:pt x="694" y="264"/>
                  </a:lnTo>
                  <a:lnTo>
                    <a:pt x="695" y="285"/>
                  </a:lnTo>
                  <a:lnTo>
                    <a:pt x="695" y="307"/>
                  </a:lnTo>
                  <a:lnTo>
                    <a:pt x="695" y="329"/>
                  </a:lnTo>
                  <a:lnTo>
                    <a:pt x="695" y="350"/>
                  </a:lnTo>
                  <a:lnTo>
                    <a:pt x="695" y="372"/>
                  </a:lnTo>
                  <a:lnTo>
                    <a:pt x="695" y="395"/>
                  </a:lnTo>
                  <a:lnTo>
                    <a:pt x="695" y="415"/>
                  </a:lnTo>
                  <a:lnTo>
                    <a:pt x="695" y="438"/>
                  </a:lnTo>
                  <a:lnTo>
                    <a:pt x="695" y="458"/>
                  </a:lnTo>
                  <a:lnTo>
                    <a:pt x="695" y="481"/>
                  </a:lnTo>
                  <a:lnTo>
                    <a:pt x="695" y="501"/>
                  </a:lnTo>
                  <a:lnTo>
                    <a:pt x="696" y="524"/>
                  </a:lnTo>
                  <a:lnTo>
                    <a:pt x="696" y="544"/>
                  </a:lnTo>
                  <a:lnTo>
                    <a:pt x="697" y="567"/>
                  </a:lnTo>
                  <a:lnTo>
                    <a:pt x="698" y="587"/>
                  </a:lnTo>
                  <a:lnTo>
                    <a:pt x="694" y="595"/>
                  </a:lnTo>
                  <a:lnTo>
                    <a:pt x="688" y="603"/>
                  </a:lnTo>
                  <a:lnTo>
                    <a:pt x="681" y="608"/>
                  </a:lnTo>
                  <a:lnTo>
                    <a:pt x="673" y="615"/>
                  </a:lnTo>
                  <a:lnTo>
                    <a:pt x="675" y="593"/>
                  </a:lnTo>
                  <a:lnTo>
                    <a:pt x="673" y="570"/>
                  </a:lnTo>
                  <a:lnTo>
                    <a:pt x="672" y="548"/>
                  </a:lnTo>
                  <a:lnTo>
                    <a:pt x="670" y="527"/>
                  </a:lnTo>
                  <a:lnTo>
                    <a:pt x="668" y="507"/>
                  </a:lnTo>
                  <a:lnTo>
                    <a:pt x="664" y="486"/>
                  </a:lnTo>
                  <a:lnTo>
                    <a:pt x="660" y="465"/>
                  </a:lnTo>
                  <a:lnTo>
                    <a:pt x="657" y="445"/>
                  </a:lnTo>
                  <a:lnTo>
                    <a:pt x="649" y="447"/>
                  </a:lnTo>
                  <a:lnTo>
                    <a:pt x="641" y="447"/>
                  </a:lnTo>
                  <a:lnTo>
                    <a:pt x="635" y="451"/>
                  </a:lnTo>
                  <a:lnTo>
                    <a:pt x="631" y="458"/>
                  </a:lnTo>
                  <a:lnTo>
                    <a:pt x="631" y="484"/>
                  </a:lnTo>
                  <a:lnTo>
                    <a:pt x="631" y="509"/>
                  </a:lnTo>
                  <a:lnTo>
                    <a:pt x="632" y="534"/>
                  </a:lnTo>
                  <a:lnTo>
                    <a:pt x="632" y="557"/>
                  </a:lnTo>
                  <a:lnTo>
                    <a:pt x="632" y="582"/>
                  </a:lnTo>
                  <a:lnTo>
                    <a:pt x="629" y="606"/>
                  </a:lnTo>
                  <a:lnTo>
                    <a:pt x="627" y="630"/>
                  </a:lnTo>
                  <a:lnTo>
                    <a:pt x="621" y="654"/>
                  </a:lnTo>
                  <a:lnTo>
                    <a:pt x="628" y="521"/>
                  </a:lnTo>
                  <a:lnTo>
                    <a:pt x="609" y="503"/>
                  </a:lnTo>
                  <a:lnTo>
                    <a:pt x="590" y="527"/>
                  </a:lnTo>
                  <a:lnTo>
                    <a:pt x="589" y="548"/>
                  </a:lnTo>
                  <a:lnTo>
                    <a:pt x="588" y="570"/>
                  </a:lnTo>
                  <a:lnTo>
                    <a:pt x="587" y="591"/>
                  </a:lnTo>
                  <a:lnTo>
                    <a:pt x="585" y="612"/>
                  </a:lnTo>
                  <a:lnTo>
                    <a:pt x="583" y="633"/>
                  </a:lnTo>
                  <a:lnTo>
                    <a:pt x="581" y="654"/>
                  </a:lnTo>
                  <a:lnTo>
                    <a:pt x="577" y="675"/>
                  </a:lnTo>
                  <a:lnTo>
                    <a:pt x="574" y="694"/>
                  </a:lnTo>
                  <a:lnTo>
                    <a:pt x="571" y="689"/>
                  </a:lnTo>
                  <a:lnTo>
                    <a:pt x="570" y="682"/>
                  </a:lnTo>
                  <a:lnTo>
                    <a:pt x="571" y="675"/>
                  </a:lnTo>
                  <a:lnTo>
                    <a:pt x="571" y="665"/>
                  </a:lnTo>
                  <a:lnTo>
                    <a:pt x="571" y="659"/>
                  </a:lnTo>
                  <a:lnTo>
                    <a:pt x="569" y="652"/>
                  </a:lnTo>
                  <a:lnTo>
                    <a:pt x="564" y="647"/>
                  </a:lnTo>
                  <a:lnTo>
                    <a:pt x="556" y="646"/>
                  </a:lnTo>
                  <a:lnTo>
                    <a:pt x="546" y="652"/>
                  </a:lnTo>
                  <a:lnTo>
                    <a:pt x="540" y="659"/>
                  </a:lnTo>
                  <a:lnTo>
                    <a:pt x="537" y="668"/>
                  </a:lnTo>
                  <a:lnTo>
                    <a:pt x="534" y="677"/>
                  </a:lnTo>
                  <a:lnTo>
                    <a:pt x="533" y="686"/>
                  </a:lnTo>
                  <a:lnTo>
                    <a:pt x="533" y="697"/>
                  </a:lnTo>
                  <a:lnTo>
                    <a:pt x="532" y="707"/>
                  </a:lnTo>
                  <a:lnTo>
                    <a:pt x="531" y="716"/>
                  </a:lnTo>
                  <a:lnTo>
                    <a:pt x="536" y="725"/>
                  </a:lnTo>
                  <a:lnTo>
                    <a:pt x="509" y="754"/>
                  </a:lnTo>
                  <a:lnTo>
                    <a:pt x="482" y="781"/>
                  </a:lnTo>
                  <a:lnTo>
                    <a:pt x="455" y="807"/>
                  </a:lnTo>
                  <a:lnTo>
                    <a:pt x="425" y="833"/>
                  </a:lnTo>
                  <a:lnTo>
                    <a:pt x="396" y="858"/>
                  </a:lnTo>
                  <a:lnTo>
                    <a:pt x="365" y="882"/>
                  </a:lnTo>
                  <a:lnTo>
                    <a:pt x="335" y="905"/>
                  </a:lnTo>
                  <a:lnTo>
                    <a:pt x="304" y="929"/>
                  </a:lnTo>
                  <a:lnTo>
                    <a:pt x="273" y="952"/>
                  </a:lnTo>
                  <a:lnTo>
                    <a:pt x="241" y="974"/>
                  </a:lnTo>
                  <a:lnTo>
                    <a:pt x="210" y="996"/>
                  </a:lnTo>
                  <a:lnTo>
                    <a:pt x="178" y="1020"/>
                  </a:lnTo>
                  <a:lnTo>
                    <a:pt x="147" y="1042"/>
                  </a:lnTo>
                  <a:lnTo>
                    <a:pt x="116" y="1064"/>
                  </a:lnTo>
                  <a:lnTo>
                    <a:pt x="85" y="1087"/>
                  </a:lnTo>
                  <a:lnTo>
                    <a:pt x="55" y="1111"/>
                  </a:lnTo>
                  <a:lnTo>
                    <a:pt x="48" y="1080"/>
                  </a:lnTo>
                  <a:lnTo>
                    <a:pt x="42" y="1048"/>
                  </a:lnTo>
                  <a:lnTo>
                    <a:pt x="37" y="1016"/>
                  </a:lnTo>
                  <a:lnTo>
                    <a:pt x="32" y="983"/>
                  </a:lnTo>
                  <a:lnTo>
                    <a:pt x="28" y="949"/>
                  </a:lnTo>
                  <a:lnTo>
                    <a:pt x="24" y="917"/>
                  </a:lnTo>
                  <a:lnTo>
                    <a:pt x="22" y="883"/>
                  </a:lnTo>
                  <a:lnTo>
                    <a:pt x="19" y="849"/>
                  </a:lnTo>
                  <a:lnTo>
                    <a:pt x="16" y="814"/>
                  </a:lnTo>
                  <a:lnTo>
                    <a:pt x="15" y="780"/>
                  </a:lnTo>
                  <a:lnTo>
                    <a:pt x="12" y="746"/>
                  </a:lnTo>
                  <a:lnTo>
                    <a:pt x="10" y="712"/>
                  </a:lnTo>
                  <a:lnTo>
                    <a:pt x="7" y="679"/>
                  </a:lnTo>
                  <a:lnTo>
                    <a:pt x="5" y="646"/>
                  </a:lnTo>
                  <a:lnTo>
                    <a:pt x="3" y="612"/>
                  </a:lnTo>
                  <a:lnTo>
                    <a:pt x="0" y="580"/>
                  </a:lnTo>
                  <a:lnTo>
                    <a:pt x="38" y="557"/>
                  </a:lnTo>
                  <a:lnTo>
                    <a:pt x="76" y="534"/>
                  </a:lnTo>
                  <a:lnTo>
                    <a:pt x="115" y="511"/>
                  </a:lnTo>
                  <a:lnTo>
                    <a:pt x="153" y="486"/>
                  </a:lnTo>
                  <a:lnTo>
                    <a:pt x="191" y="460"/>
                  </a:lnTo>
                  <a:lnTo>
                    <a:pt x="228" y="434"/>
                  </a:lnTo>
                  <a:lnTo>
                    <a:pt x="264" y="406"/>
                  </a:lnTo>
                  <a:lnTo>
                    <a:pt x="301" y="379"/>
                  </a:lnTo>
                  <a:lnTo>
                    <a:pt x="338" y="352"/>
                  </a:lnTo>
                  <a:lnTo>
                    <a:pt x="375" y="324"/>
                  </a:lnTo>
                  <a:lnTo>
                    <a:pt x="411" y="297"/>
                  </a:lnTo>
                  <a:lnTo>
                    <a:pt x="448" y="270"/>
                  </a:lnTo>
                  <a:lnTo>
                    <a:pt x="483" y="244"/>
                  </a:lnTo>
                  <a:lnTo>
                    <a:pt x="519" y="216"/>
                  </a:lnTo>
                  <a:lnTo>
                    <a:pt x="555" y="191"/>
                  </a:lnTo>
                  <a:lnTo>
                    <a:pt x="590" y="167"/>
                  </a:lnTo>
                  <a:lnTo>
                    <a:pt x="605" y="154"/>
                  </a:lnTo>
                  <a:lnTo>
                    <a:pt x="619" y="141"/>
                  </a:lnTo>
                  <a:lnTo>
                    <a:pt x="633" y="128"/>
                  </a:lnTo>
                  <a:lnTo>
                    <a:pt x="649" y="116"/>
                  </a:lnTo>
                  <a:lnTo>
                    <a:pt x="664" y="104"/>
                  </a:lnTo>
                  <a:lnTo>
                    <a:pt x="679" y="94"/>
                  </a:lnTo>
                  <a:lnTo>
                    <a:pt x="695" y="83"/>
                  </a:lnTo>
                  <a:lnTo>
                    <a:pt x="710" y="76"/>
                  </a:lnTo>
                  <a:lnTo>
                    <a:pt x="717" y="66"/>
                  </a:lnTo>
                  <a:lnTo>
                    <a:pt x="726" y="59"/>
                  </a:lnTo>
                  <a:lnTo>
                    <a:pt x="735" y="49"/>
                  </a:lnTo>
                  <a:lnTo>
                    <a:pt x="745" y="40"/>
                  </a:lnTo>
                  <a:lnTo>
                    <a:pt x="754" y="31"/>
                  </a:lnTo>
                  <a:lnTo>
                    <a:pt x="765" y="22"/>
                  </a:lnTo>
                  <a:lnTo>
                    <a:pt x="776" y="14"/>
                  </a:lnTo>
                  <a:lnTo>
                    <a:pt x="786" y="7"/>
                  </a:lnTo>
                  <a:lnTo>
                    <a:pt x="796" y="0"/>
                  </a:lnTo>
                  <a:lnTo>
                    <a:pt x="809" y="417"/>
                  </a:lnTo>
                  <a:close/>
                </a:path>
              </a:pathLst>
            </a:custGeom>
            <a:solidFill>
              <a:srgbClr val="999999"/>
            </a:solidFill>
            <a:ln w="9525">
              <a:noFill/>
              <a:round/>
              <a:headEnd/>
              <a:tailEnd/>
            </a:ln>
          </p:spPr>
          <p:txBody>
            <a:bodyPr wrap="none" anchor="ctr"/>
            <a:lstStyle/>
            <a:p>
              <a:endParaRPr lang="en-GB"/>
            </a:p>
          </p:txBody>
        </p:sp>
        <p:sp>
          <p:nvSpPr>
            <p:cNvPr id="5156" name="Freeform 36"/>
            <p:cNvSpPr>
              <a:spLocks noChangeArrowheads="1"/>
            </p:cNvSpPr>
            <p:nvPr/>
          </p:nvSpPr>
          <p:spPr bwMode="auto">
            <a:xfrm>
              <a:off x="4558" y="3795"/>
              <a:ext cx="589" cy="137"/>
            </a:xfrm>
            <a:custGeom>
              <a:avLst/>
              <a:gdLst>
                <a:gd name="T0" fmla="*/ 0 w 1766"/>
                <a:gd name="T1" fmla="*/ 0 h 548"/>
                <a:gd name="T2" fmla="*/ 0 w 1766"/>
                <a:gd name="T3" fmla="*/ 0 h 548"/>
                <a:gd name="T4" fmla="*/ 0 w 1766"/>
                <a:gd name="T5" fmla="*/ 0 h 548"/>
                <a:gd name="T6" fmla="*/ 0 w 1766"/>
                <a:gd name="T7" fmla="*/ 0 h 548"/>
                <a:gd name="T8" fmla="*/ 0 w 1766"/>
                <a:gd name="T9" fmla="*/ 0 h 548"/>
                <a:gd name="T10" fmla="*/ 0 w 1766"/>
                <a:gd name="T11" fmla="*/ 0 h 548"/>
                <a:gd name="T12" fmla="*/ 0 w 1766"/>
                <a:gd name="T13" fmla="*/ 0 h 548"/>
                <a:gd name="T14" fmla="*/ 0 w 1766"/>
                <a:gd name="T15" fmla="*/ 0 h 548"/>
                <a:gd name="T16" fmla="*/ 0 w 1766"/>
                <a:gd name="T17" fmla="*/ 0 h 548"/>
                <a:gd name="T18" fmla="*/ 0 w 1766"/>
                <a:gd name="T19" fmla="*/ 0 h 548"/>
                <a:gd name="T20" fmla="*/ 0 w 1766"/>
                <a:gd name="T21" fmla="*/ 0 h 548"/>
                <a:gd name="T22" fmla="*/ 0 w 1766"/>
                <a:gd name="T23" fmla="*/ 0 h 548"/>
                <a:gd name="T24" fmla="*/ 0 w 1766"/>
                <a:gd name="T25" fmla="*/ 0 h 548"/>
                <a:gd name="T26" fmla="*/ 0 w 1766"/>
                <a:gd name="T27" fmla="*/ 0 h 548"/>
                <a:gd name="T28" fmla="*/ 0 w 1766"/>
                <a:gd name="T29" fmla="*/ 0 h 548"/>
                <a:gd name="T30" fmla="*/ 0 w 1766"/>
                <a:gd name="T31" fmla="*/ 0 h 548"/>
                <a:gd name="T32" fmla="*/ 0 w 1766"/>
                <a:gd name="T33" fmla="*/ 0 h 548"/>
                <a:gd name="T34" fmla="*/ 0 w 1766"/>
                <a:gd name="T35" fmla="*/ 0 h 548"/>
                <a:gd name="T36" fmla="*/ 0 w 1766"/>
                <a:gd name="T37" fmla="*/ 0 h 548"/>
                <a:gd name="T38" fmla="*/ 0 w 1766"/>
                <a:gd name="T39" fmla="*/ 0 h 548"/>
                <a:gd name="T40" fmla="*/ 0 w 1766"/>
                <a:gd name="T41" fmla="*/ 0 h 548"/>
                <a:gd name="T42" fmla="*/ 0 w 1766"/>
                <a:gd name="T43" fmla="*/ 0 h 548"/>
                <a:gd name="T44" fmla="*/ 0 w 1766"/>
                <a:gd name="T45" fmla="*/ 0 h 548"/>
                <a:gd name="T46" fmla="*/ 0 w 1766"/>
                <a:gd name="T47" fmla="*/ 0 h 548"/>
                <a:gd name="T48" fmla="*/ 0 w 1766"/>
                <a:gd name="T49" fmla="*/ 0 h 548"/>
                <a:gd name="T50" fmla="*/ 0 w 1766"/>
                <a:gd name="T51" fmla="*/ 0 h 548"/>
                <a:gd name="T52" fmla="*/ 0 w 1766"/>
                <a:gd name="T53" fmla="*/ 0 h 548"/>
                <a:gd name="T54" fmla="*/ 0 w 1766"/>
                <a:gd name="T55" fmla="*/ 0 h 548"/>
                <a:gd name="T56" fmla="*/ 0 w 1766"/>
                <a:gd name="T57" fmla="*/ 0 h 548"/>
                <a:gd name="T58" fmla="*/ 0 w 1766"/>
                <a:gd name="T59" fmla="*/ 0 h 548"/>
                <a:gd name="T60" fmla="*/ 0 w 1766"/>
                <a:gd name="T61" fmla="*/ 0 h 548"/>
                <a:gd name="T62" fmla="*/ 0 w 1766"/>
                <a:gd name="T63" fmla="*/ 0 h 548"/>
                <a:gd name="T64" fmla="*/ 0 w 1766"/>
                <a:gd name="T65" fmla="*/ 0 h 548"/>
                <a:gd name="T66" fmla="*/ 0 w 1766"/>
                <a:gd name="T67" fmla="*/ 0 h 548"/>
                <a:gd name="T68" fmla="*/ 0 w 1766"/>
                <a:gd name="T69" fmla="*/ 0 h 548"/>
                <a:gd name="T70" fmla="*/ 0 w 1766"/>
                <a:gd name="T71" fmla="*/ 0 h 548"/>
                <a:gd name="T72" fmla="*/ 0 w 1766"/>
                <a:gd name="T73" fmla="*/ 0 h 548"/>
                <a:gd name="T74" fmla="*/ 0 w 1766"/>
                <a:gd name="T75" fmla="*/ 0 h 548"/>
                <a:gd name="T76" fmla="*/ 0 w 1766"/>
                <a:gd name="T77" fmla="*/ 0 h 548"/>
                <a:gd name="T78" fmla="*/ 0 w 1766"/>
                <a:gd name="T79" fmla="*/ 0 h 548"/>
                <a:gd name="T80" fmla="*/ 0 w 1766"/>
                <a:gd name="T81" fmla="*/ 0 h 548"/>
                <a:gd name="T82" fmla="*/ 0 w 1766"/>
                <a:gd name="T83" fmla="*/ 0 h 548"/>
                <a:gd name="T84" fmla="*/ 0 w 1766"/>
                <a:gd name="T85" fmla="*/ 0 h 548"/>
                <a:gd name="T86" fmla="*/ 0 w 1766"/>
                <a:gd name="T87" fmla="*/ 0 h 548"/>
                <a:gd name="T88" fmla="*/ 0 w 1766"/>
                <a:gd name="T89" fmla="*/ 0 h 548"/>
                <a:gd name="T90" fmla="*/ 0 w 1766"/>
                <a:gd name="T91" fmla="*/ 0 h 548"/>
                <a:gd name="T92" fmla="*/ 0 w 1766"/>
                <a:gd name="T93" fmla="*/ 0 h 548"/>
                <a:gd name="T94" fmla="*/ 0 w 1766"/>
                <a:gd name="T95" fmla="*/ 0 h 548"/>
                <a:gd name="T96" fmla="*/ 0 w 1766"/>
                <a:gd name="T97" fmla="*/ 0 h 5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66"/>
                <a:gd name="T148" fmla="*/ 0 h 548"/>
                <a:gd name="T149" fmla="*/ 1766 w 1766"/>
                <a:gd name="T150" fmla="*/ 548 h 5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66" h="548">
                  <a:moveTo>
                    <a:pt x="1718" y="7"/>
                  </a:moveTo>
                  <a:lnTo>
                    <a:pt x="1722" y="40"/>
                  </a:lnTo>
                  <a:lnTo>
                    <a:pt x="1725" y="72"/>
                  </a:lnTo>
                  <a:lnTo>
                    <a:pt x="1728" y="106"/>
                  </a:lnTo>
                  <a:lnTo>
                    <a:pt x="1731" y="140"/>
                  </a:lnTo>
                  <a:lnTo>
                    <a:pt x="1734" y="174"/>
                  </a:lnTo>
                  <a:lnTo>
                    <a:pt x="1736" y="208"/>
                  </a:lnTo>
                  <a:lnTo>
                    <a:pt x="1738" y="242"/>
                  </a:lnTo>
                  <a:lnTo>
                    <a:pt x="1741" y="277"/>
                  </a:lnTo>
                  <a:lnTo>
                    <a:pt x="1743" y="311"/>
                  </a:lnTo>
                  <a:lnTo>
                    <a:pt x="1746" y="345"/>
                  </a:lnTo>
                  <a:lnTo>
                    <a:pt x="1748" y="380"/>
                  </a:lnTo>
                  <a:lnTo>
                    <a:pt x="1751" y="414"/>
                  </a:lnTo>
                  <a:lnTo>
                    <a:pt x="1754" y="448"/>
                  </a:lnTo>
                  <a:lnTo>
                    <a:pt x="1757" y="481"/>
                  </a:lnTo>
                  <a:lnTo>
                    <a:pt x="1761" y="515"/>
                  </a:lnTo>
                  <a:lnTo>
                    <a:pt x="1766" y="548"/>
                  </a:lnTo>
                  <a:lnTo>
                    <a:pt x="1713" y="543"/>
                  </a:lnTo>
                  <a:lnTo>
                    <a:pt x="1661" y="539"/>
                  </a:lnTo>
                  <a:lnTo>
                    <a:pt x="1609" y="535"/>
                  </a:lnTo>
                  <a:lnTo>
                    <a:pt x="1555" y="531"/>
                  </a:lnTo>
                  <a:lnTo>
                    <a:pt x="1503" y="528"/>
                  </a:lnTo>
                  <a:lnTo>
                    <a:pt x="1451" y="524"/>
                  </a:lnTo>
                  <a:lnTo>
                    <a:pt x="1398" y="522"/>
                  </a:lnTo>
                  <a:lnTo>
                    <a:pt x="1346" y="519"/>
                  </a:lnTo>
                  <a:lnTo>
                    <a:pt x="1294" y="517"/>
                  </a:lnTo>
                  <a:lnTo>
                    <a:pt x="1241" y="515"/>
                  </a:lnTo>
                  <a:lnTo>
                    <a:pt x="1189" y="514"/>
                  </a:lnTo>
                  <a:lnTo>
                    <a:pt x="1137" y="511"/>
                  </a:lnTo>
                  <a:lnTo>
                    <a:pt x="1084" y="510"/>
                  </a:lnTo>
                  <a:lnTo>
                    <a:pt x="1032" y="510"/>
                  </a:lnTo>
                  <a:lnTo>
                    <a:pt x="980" y="509"/>
                  </a:lnTo>
                  <a:lnTo>
                    <a:pt x="927" y="507"/>
                  </a:lnTo>
                  <a:lnTo>
                    <a:pt x="875" y="507"/>
                  </a:lnTo>
                  <a:lnTo>
                    <a:pt x="823" y="507"/>
                  </a:lnTo>
                  <a:lnTo>
                    <a:pt x="771" y="507"/>
                  </a:lnTo>
                  <a:lnTo>
                    <a:pt x="719" y="507"/>
                  </a:lnTo>
                  <a:lnTo>
                    <a:pt x="667" y="507"/>
                  </a:lnTo>
                  <a:lnTo>
                    <a:pt x="614" y="507"/>
                  </a:lnTo>
                  <a:lnTo>
                    <a:pt x="562" y="507"/>
                  </a:lnTo>
                  <a:lnTo>
                    <a:pt x="510" y="507"/>
                  </a:lnTo>
                  <a:lnTo>
                    <a:pt x="459" y="509"/>
                  </a:lnTo>
                  <a:lnTo>
                    <a:pt x="406" y="509"/>
                  </a:lnTo>
                  <a:lnTo>
                    <a:pt x="354" y="510"/>
                  </a:lnTo>
                  <a:lnTo>
                    <a:pt x="303" y="510"/>
                  </a:lnTo>
                  <a:lnTo>
                    <a:pt x="251" y="511"/>
                  </a:lnTo>
                  <a:lnTo>
                    <a:pt x="198" y="513"/>
                  </a:lnTo>
                  <a:lnTo>
                    <a:pt x="147" y="513"/>
                  </a:lnTo>
                  <a:lnTo>
                    <a:pt x="95" y="514"/>
                  </a:lnTo>
                  <a:lnTo>
                    <a:pt x="0" y="504"/>
                  </a:lnTo>
                  <a:lnTo>
                    <a:pt x="13" y="20"/>
                  </a:lnTo>
                  <a:lnTo>
                    <a:pt x="56" y="16"/>
                  </a:lnTo>
                  <a:lnTo>
                    <a:pt x="100" y="14"/>
                  </a:lnTo>
                  <a:lnTo>
                    <a:pt x="142" y="11"/>
                  </a:lnTo>
                  <a:lnTo>
                    <a:pt x="186" y="9"/>
                  </a:lnTo>
                  <a:lnTo>
                    <a:pt x="230" y="7"/>
                  </a:lnTo>
                  <a:lnTo>
                    <a:pt x="274" y="6"/>
                  </a:lnTo>
                  <a:lnTo>
                    <a:pt x="318" y="5"/>
                  </a:lnTo>
                  <a:lnTo>
                    <a:pt x="362" y="3"/>
                  </a:lnTo>
                  <a:lnTo>
                    <a:pt x="406" y="3"/>
                  </a:lnTo>
                  <a:lnTo>
                    <a:pt x="452" y="3"/>
                  </a:lnTo>
                  <a:lnTo>
                    <a:pt x="497" y="3"/>
                  </a:lnTo>
                  <a:lnTo>
                    <a:pt x="542" y="2"/>
                  </a:lnTo>
                  <a:lnTo>
                    <a:pt x="587" y="2"/>
                  </a:lnTo>
                  <a:lnTo>
                    <a:pt x="632" y="1"/>
                  </a:lnTo>
                  <a:lnTo>
                    <a:pt x="678" y="1"/>
                  </a:lnTo>
                  <a:lnTo>
                    <a:pt x="724" y="0"/>
                  </a:lnTo>
                  <a:lnTo>
                    <a:pt x="754" y="0"/>
                  </a:lnTo>
                  <a:lnTo>
                    <a:pt x="783" y="0"/>
                  </a:lnTo>
                  <a:lnTo>
                    <a:pt x="813" y="0"/>
                  </a:lnTo>
                  <a:lnTo>
                    <a:pt x="843" y="0"/>
                  </a:lnTo>
                  <a:lnTo>
                    <a:pt x="873" y="0"/>
                  </a:lnTo>
                  <a:lnTo>
                    <a:pt x="902" y="1"/>
                  </a:lnTo>
                  <a:lnTo>
                    <a:pt x="932" y="2"/>
                  </a:lnTo>
                  <a:lnTo>
                    <a:pt x="963" y="2"/>
                  </a:lnTo>
                  <a:lnTo>
                    <a:pt x="994" y="3"/>
                  </a:lnTo>
                  <a:lnTo>
                    <a:pt x="1024" y="5"/>
                  </a:lnTo>
                  <a:lnTo>
                    <a:pt x="1055" y="6"/>
                  </a:lnTo>
                  <a:lnTo>
                    <a:pt x="1085" y="7"/>
                  </a:lnTo>
                  <a:lnTo>
                    <a:pt x="1116" y="9"/>
                  </a:lnTo>
                  <a:lnTo>
                    <a:pt x="1147" y="10"/>
                  </a:lnTo>
                  <a:lnTo>
                    <a:pt x="1178" y="11"/>
                  </a:lnTo>
                  <a:lnTo>
                    <a:pt x="1209" y="13"/>
                  </a:lnTo>
                  <a:lnTo>
                    <a:pt x="1241" y="14"/>
                  </a:lnTo>
                  <a:lnTo>
                    <a:pt x="1272" y="15"/>
                  </a:lnTo>
                  <a:lnTo>
                    <a:pt x="1303" y="16"/>
                  </a:lnTo>
                  <a:lnTo>
                    <a:pt x="1335" y="16"/>
                  </a:lnTo>
                  <a:lnTo>
                    <a:pt x="1366" y="18"/>
                  </a:lnTo>
                  <a:lnTo>
                    <a:pt x="1398" y="18"/>
                  </a:lnTo>
                  <a:lnTo>
                    <a:pt x="1430" y="18"/>
                  </a:lnTo>
                  <a:lnTo>
                    <a:pt x="1461" y="18"/>
                  </a:lnTo>
                  <a:lnTo>
                    <a:pt x="1493" y="18"/>
                  </a:lnTo>
                  <a:lnTo>
                    <a:pt x="1525" y="18"/>
                  </a:lnTo>
                  <a:lnTo>
                    <a:pt x="1558" y="16"/>
                  </a:lnTo>
                  <a:lnTo>
                    <a:pt x="1590" y="15"/>
                  </a:lnTo>
                  <a:lnTo>
                    <a:pt x="1622" y="14"/>
                  </a:lnTo>
                  <a:lnTo>
                    <a:pt x="1654" y="13"/>
                  </a:lnTo>
                  <a:lnTo>
                    <a:pt x="1686" y="10"/>
                  </a:lnTo>
                  <a:lnTo>
                    <a:pt x="1718" y="7"/>
                  </a:lnTo>
                  <a:close/>
                </a:path>
              </a:pathLst>
            </a:custGeom>
            <a:solidFill>
              <a:srgbClr val="D8D8D8"/>
            </a:solidFill>
            <a:ln w="9525">
              <a:noFill/>
              <a:round/>
              <a:headEnd/>
              <a:tailEnd/>
            </a:ln>
          </p:spPr>
          <p:txBody>
            <a:bodyPr wrap="none" anchor="ctr"/>
            <a:lstStyle/>
            <a:p>
              <a:endParaRPr lang="en-GB"/>
            </a:p>
          </p:txBody>
        </p:sp>
        <p:sp>
          <p:nvSpPr>
            <p:cNvPr id="5157" name="Freeform 37"/>
            <p:cNvSpPr>
              <a:spLocks noChangeArrowheads="1"/>
            </p:cNvSpPr>
            <p:nvPr/>
          </p:nvSpPr>
          <p:spPr bwMode="auto">
            <a:xfrm>
              <a:off x="4739" y="3414"/>
              <a:ext cx="176" cy="53"/>
            </a:xfrm>
            <a:custGeom>
              <a:avLst/>
              <a:gdLst>
                <a:gd name="T0" fmla="*/ 0 w 529"/>
                <a:gd name="T1" fmla="*/ 0 h 211"/>
                <a:gd name="T2" fmla="*/ 0 w 529"/>
                <a:gd name="T3" fmla="*/ 0 h 211"/>
                <a:gd name="T4" fmla="*/ 0 w 529"/>
                <a:gd name="T5" fmla="*/ 0 h 211"/>
                <a:gd name="T6" fmla="*/ 0 w 529"/>
                <a:gd name="T7" fmla="*/ 0 h 211"/>
                <a:gd name="T8" fmla="*/ 0 w 529"/>
                <a:gd name="T9" fmla="*/ 0 h 211"/>
                <a:gd name="T10" fmla="*/ 0 w 529"/>
                <a:gd name="T11" fmla="*/ 0 h 211"/>
                <a:gd name="T12" fmla="*/ 0 w 529"/>
                <a:gd name="T13" fmla="*/ 0 h 211"/>
                <a:gd name="T14" fmla="*/ 0 w 529"/>
                <a:gd name="T15" fmla="*/ 0 h 211"/>
                <a:gd name="T16" fmla="*/ 0 w 529"/>
                <a:gd name="T17" fmla="*/ 0 h 211"/>
                <a:gd name="T18" fmla="*/ 0 w 529"/>
                <a:gd name="T19" fmla="*/ 0 h 211"/>
                <a:gd name="T20" fmla="*/ 0 w 529"/>
                <a:gd name="T21" fmla="*/ 0 h 211"/>
                <a:gd name="T22" fmla="*/ 0 w 529"/>
                <a:gd name="T23" fmla="*/ 0 h 211"/>
                <a:gd name="T24" fmla="*/ 0 w 529"/>
                <a:gd name="T25" fmla="*/ 0 h 211"/>
                <a:gd name="T26" fmla="*/ 0 w 529"/>
                <a:gd name="T27" fmla="*/ 0 h 211"/>
                <a:gd name="T28" fmla="*/ 0 w 529"/>
                <a:gd name="T29" fmla="*/ 0 h 211"/>
                <a:gd name="T30" fmla="*/ 0 w 529"/>
                <a:gd name="T31" fmla="*/ 0 h 211"/>
                <a:gd name="T32" fmla="*/ 0 w 529"/>
                <a:gd name="T33" fmla="*/ 0 h 211"/>
                <a:gd name="T34" fmla="*/ 0 w 529"/>
                <a:gd name="T35" fmla="*/ 0 h 211"/>
                <a:gd name="T36" fmla="*/ 0 w 529"/>
                <a:gd name="T37" fmla="*/ 0 h 211"/>
                <a:gd name="T38" fmla="*/ 0 w 529"/>
                <a:gd name="T39" fmla="*/ 0 h 211"/>
                <a:gd name="T40" fmla="*/ 0 w 529"/>
                <a:gd name="T41" fmla="*/ 0 h 211"/>
                <a:gd name="T42" fmla="*/ 0 w 529"/>
                <a:gd name="T43" fmla="*/ 0 h 211"/>
                <a:gd name="T44" fmla="*/ 0 w 529"/>
                <a:gd name="T45" fmla="*/ 0 h 211"/>
                <a:gd name="T46" fmla="*/ 0 w 529"/>
                <a:gd name="T47" fmla="*/ 0 h 211"/>
                <a:gd name="T48" fmla="*/ 0 w 529"/>
                <a:gd name="T49" fmla="*/ 0 h 211"/>
                <a:gd name="T50" fmla="*/ 0 w 529"/>
                <a:gd name="T51" fmla="*/ 0 h 211"/>
                <a:gd name="T52" fmla="*/ 0 w 529"/>
                <a:gd name="T53" fmla="*/ 0 h 211"/>
                <a:gd name="T54" fmla="*/ 0 w 529"/>
                <a:gd name="T55" fmla="*/ 0 h 211"/>
                <a:gd name="T56" fmla="*/ 0 w 529"/>
                <a:gd name="T57" fmla="*/ 0 h 211"/>
                <a:gd name="T58" fmla="*/ 0 w 529"/>
                <a:gd name="T59" fmla="*/ 0 h 211"/>
                <a:gd name="T60" fmla="*/ 0 w 529"/>
                <a:gd name="T61" fmla="*/ 0 h 211"/>
                <a:gd name="T62" fmla="*/ 0 w 529"/>
                <a:gd name="T63" fmla="*/ 0 h 211"/>
                <a:gd name="T64" fmla="*/ 0 w 529"/>
                <a:gd name="T65" fmla="*/ 0 h 211"/>
                <a:gd name="T66" fmla="*/ 0 w 529"/>
                <a:gd name="T67" fmla="*/ 0 h 211"/>
                <a:gd name="T68" fmla="*/ 0 w 529"/>
                <a:gd name="T69" fmla="*/ 0 h 211"/>
                <a:gd name="T70" fmla="*/ 0 w 529"/>
                <a:gd name="T71" fmla="*/ 0 h 211"/>
                <a:gd name="T72" fmla="*/ 0 w 529"/>
                <a:gd name="T73" fmla="*/ 0 h 211"/>
                <a:gd name="T74" fmla="*/ 0 w 529"/>
                <a:gd name="T75" fmla="*/ 0 h 211"/>
                <a:gd name="T76" fmla="*/ 0 w 529"/>
                <a:gd name="T77" fmla="*/ 0 h 211"/>
                <a:gd name="T78" fmla="*/ 0 w 529"/>
                <a:gd name="T79" fmla="*/ 0 h 211"/>
                <a:gd name="T80" fmla="*/ 0 w 529"/>
                <a:gd name="T81" fmla="*/ 0 h 211"/>
                <a:gd name="T82" fmla="*/ 0 w 529"/>
                <a:gd name="T83" fmla="*/ 0 h 211"/>
                <a:gd name="T84" fmla="*/ 0 w 529"/>
                <a:gd name="T85" fmla="*/ 0 h 211"/>
                <a:gd name="T86" fmla="*/ 0 w 529"/>
                <a:gd name="T87" fmla="*/ 0 h 211"/>
                <a:gd name="T88" fmla="*/ 0 w 529"/>
                <a:gd name="T89" fmla="*/ 0 h 211"/>
                <a:gd name="T90" fmla="*/ 0 w 529"/>
                <a:gd name="T91" fmla="*/ 0 h 211"/>
                <a:gd name="T92" fmla="*/ 0 w 529"/>
                <a:gd name="T93" fmla="*/ 0 h 211"/>
                <a:gd name="T94" fmla="*/ 0 w 529"/>
                <a:gd name="T95" fmla="*/ 0 h 211"/>
                <a:gd name="T96" fmla="*/ 0 w 529"/>
                <a:gd name="T97" fmla="*/ 0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9"/>
                <a:gd name="T148" fmla="*/ 0 h 211"/>
                <a:gd name="T149" fmla="*/ 529 w 529"/>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9" h="211">
                  <a:moveTo>
                    <a:pt x="515" y="0"/>
                  </a:moveTo>
                  <a:lnTo>
                    <a:pt x="522" y="22"/>
                  </a:lnTo>
                  <a:lnTo>
                    <a:pt x="526" y="47"/>
                  </a:lnTo>
                  <a:lnTo>
                    <a:pt x="529" y="73"/>
                  </a:lnTo>
                  <a:lnTo>
                    <a:pt x="529" y="100"/>
                  </a:lnTo>
                  <a:lnTo>
                    <a:pt x="527" y="128"/>
                  </a:lnTo>
                  <a:lnTo>
                    <a:pt x="523" y="154"/>
                  </a:lnTo>
                  <a:lnTo>
                    <a:pt x="517" y="179"/>
                  </a:lnTo>
                  <a:lnTo>
                    <a:pt x="508" y="199"/>
                  </a:lnTo>
                  <a:lnTo>
                    <a:pt x="474" y="199"/>
                  </a:lnTo>
                  <a:lnTo>
                    <a:pt x="442" y="199"/>
                  </a:lnTo>
                  <a:lnTo>
                    <a:pt x="411" y="201"/>
                  </a:lnTo>
                  <a:lnTo>
                    <a:pt x="381" y="202"/>
                  </a:lnTo>
                  <a:lnTo>
                    <a:pt x="350" y="203"/>
                  </a:lnTo>
                  <a:lnTo>
                    <a:pt x="320" y="206"/>
                  </a:lnTo>
                  <a:lnTo>
                    <a:pt x="290" y="207"/>
                  </a:lnTo>
                  <a:lnTo>
                    <a:pt x="260" y="208"/>
                  </a:lnTo>
                  <a:lnTo>
                    <a:pt x="231" y="210"/>
                  </a:lnTo>
                  <a:lnTo>
                    <a:pt x="201" y="211"/>
                  </a:lnTo>
                  <a:lnTo>
                    <a:pt x="171" y="211"/>
                  </a:lnTo>
                  <a:lnTo>
                    <a:pt x="141" y="211"/>
                  </a:lnTo>
                  <a:lnTo>
                    <a:pt x="112" y="211"/>
                  </a:lnTo>
                  <a:lnTo>
                    <a:pt x="81" y="210"/>
                  </a:lnTo>
                  <a:lnTo>
                    <a:pt x="50" y="207"/>
                  </a:lnTo>
                  <a:lnTo>
                    <a:pt x="18" y="203"/>
                  </a:lnTo>
                  <a:lnTo>
                    <a:pt x="7" y="186"/>
                  </a:lnTo>
                  <a:lnTo>
                    <a:pt x="1" y="162"/>
                  </a:lnTo>
                  <a:lnTo>
                    <a:pt x="0" y="130"/>
                  </a:lnTo>
                  <a:lnTo>
                    <a:pt x="1" y="98"/>
                  </a:lnTo>
                  <a:lnTo>
                    <a:pt x="4" y="67"/>
                  </a:lnTo>
                  <a:lnTo>
                    <a:pt x="7" y="39"/>
                  </a:lnTo>
                  <a:lnTo>
                    <a:pt x="9" y="21"/>
                  </a:lnTo>
                  <a:lnTo>
                    <a:pt x="11" y="14"/>
                  </a:lnTo>
                  <a:lnTo>
                    <a:pt x="42" y="14"/>
                  </a:lnTo>
                  <a:lnTo>
                    <a:pt x="72" y="14"/>
                  </a:lnTo>
                  <a:lnTo>
                    <a:pt x="105" y="14"/>
                  </a:lnTo>
                  <a:lnTo>
                    <a:pt x="136" y="13"/>
                  </a:lnTo>
                  <a:lnTo>
                    <a:pt x="166" y="13"/>
                  </a:lnTo>
                  <a:lnTo>
                    <a:pt x="197" y="12"/>
                  </a:lnTo>
                  <a:lnTo>
                    <a:pt x="228" y="11"/>
                  </a:lnTo>
                  <a:lnTo>
                    <a:pt x="260" y="9"/>
                  </a:lnTo>
                  <a:lnTo>
                    <a:pt x="291" y="8"/>
                  </a:lnTo>
                  <a:lnTo>
                    <a:pt x="323" y="7"/>
                  </a:lnTo>
                  <a:lnTo>
                    <a:pt x="354" y="5"/>
                  </a:lnTo>
                  <a:lnTo>
                    <a:pt x="386" y="4"/>
                  </a:lnTo>
                  <a:lnTo>
                    <a:pt x="419" y="3"/>
                  </a:lnTo>
                  <a:lnTo>
                    <a:pt x="451" y="1"/>
                  </a:lnTo>
                  <a:lnTo>
                    <a:pt x="483" y="0"/>
                  </a:lnTo>
                  <a:lnTo>
                    <a:pt x="515" y="0"/>
                  </a:lnTo>
                  <a:close/>
                </a:path>
              </a:pathLst>
            </a:custGeom>
            <a:solidFill>
              <a:srgbClr val="000000"/>
            </a:solidFill>
            <a:ln w="9525">
              <a:noFill/>
              <a:round/>
              <a:headEnd/>
              <a:tailEnd/>
            </a:ln>
          </p:spPr>
          <p:txBody>
            <a:bodyPr wrap="none" anchor="ctr"/>
            <a:lstStyle/>
            <a:p>
              <a:endParaRPr lang="en-GB"/>
            </a:p>
          </p:txBody>
        </p:sp>
        <p:sp>
          <p:nvSpPr>
            <p:cNvPr id="5158" name="Freeform 38"/>
            <p:cNvSpPr>
              <a:spLocks noChangeArrowheads="1"/>
            </p:cNvSpPr>
            <p:nvPr/>
          </p:nvSpPr>
          <p:spPr bwMode="auto">
            <a:xfrm>
              <a:off x="4773" y="3425"/>
              <a:ext cx="9" cy="22"/>
            </a:xfrm>
            <a:custGeom>
              <a:avLst/>
              <a:gdLst>
                <a:gd name="T0" fmla="*/ 0 w 29"/>
                <a:gd name="T1" fmla="*/ 0 h 89"/>
                <a:gd name="T2" fmla="*/ 0 w 29"/>
                <a:gd name="T3" fmla="*/ 0 h 89"/>
                <a:gd name="T4" fmla="*/ 0 w 29"/>
                <a:gd name="T5" fmla="*/ 0 h 89"/>
                <a:gd name="T6" fmla="*/ 0 w 29"/>
                <a:gd name="T7" fmla="*/ 0 h 89"/>
                <a:gd name="T8" fmla="*/ 0 w 29"/>
                <a:gd name="T9" fmla="*/ 0 h 89"/>
                <a:gd name="T10" fmla="*/ 0 w 29"/>
                <a:gd name="T11" fmla="*/ 0 h 89"/>
                <a:gd name="T12" fmla="*/ 0 w 29"/>
                <a:gd name="T13" fmla="*/ 0 h 89"/>
                <a:gd name="T14" fmla="*/ 0 w 29"/>
                <a:gd name="T15" fmla="*/ 0 h 89"/>
                <a:gd name="T16" fmla="*/ 0 w 29"/>
                <a:gd name="T17" fmla="*/ 0 h 89"/>
                <a:gd name="T18" fmla="*/ 0 w 29"/>
                <a:gd name="T19" fmla="*/ 0 h 89"/>
                <a:gd name="T20" fmla="*/ 0 w 29"/>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89"/>
                <a:gd name="T35" fmla="*/ 29 w 29"/>
                <a:gd name="T36" fmla="*/ 89 h 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89">
                  <a:moveTo>
                    <a:pt x="29" y="89"/>
                  </a:moveTo>
                  <a:lnTo>
                    <a:pt x="17" y="89"/>
                  </a:lnTo>
                  <a:lnTo>
                    <a:pt x="10" y="82"/>
                  </a:lnTo>
                  <a:lnTo>
                    <a:pt x="5" y="72"/>
                  </a:lnTo>
                  <a:lnTo>
                    <a:pt x="4" y="56"/>
                  </a:lnTo>
                  <a:lnTo>
                    <a:pt x="4" y="41"/>
                  </a:lnTo>
                  <a:lnTo>
                    <a:pt x="4" y="25"/>
                  </a:lnTo>
                  <a:lnTo>
                    <a:pt x="3" y="11"/>
                  </a:lnTo>
                  <a:lnTo>
                    <a:pt x="0" y="0"/>
                  </a:lnTo>
                  <a:lnTo>
                    <a:pt x="23" y="0"/>
                  </a:lnTo>
                  <a:lnTo>
                    <a:pt x="29" y="89"/>
                  </a:lnTo>
                  <a:close/>
                </a:path>
              </a:pathLst>
            </a:custGeom>
            <a:solidFill>
              <a:srgbClr val="999999"/>
            </a:solidFill>
            <a:ln w="9525">
              <a:noFill/>
              <a:round/>
              <a:headEnd/>
              <a:tailEnd/>
            </a:ln>
          </p:spPr>
          <p:txBody>
            <a:bodyPr wrap="none" anchor="ctr"/>
            <a:lstStyle/>
            <a:p>
              <a:endParaRPr lang="en-GB"/>
            </a:p>
          </p:txBody>
        </p:sp>
        <p:sp>
          <p:nvSpPr>
            <p:cNvPr id="5159" name="Freeform 39"/>
            <p:cNvSpPr>
              <a:spLocks noChangeArrowheads="1"/>
            </p:cNvSpPr>
            <p:nvPr/>
          </p:nvSpPr>
          <p:spPr bwMode="auto">
            <a:xfrm>
              <a:off x="4793" y="3426"/>
              <a:ext cx="9" cy="22"/>
            </a:xfrm>
            <a:custGeom>
              <a:avLst/>
              <a:gdLst>
                <a:gd name="T0" fmla="*/ 0 w 28"/>
                <a:gd name="T1" fmla="*/ 0 h 88"/>
                <a:gd name="T2" fmla="*/ 0 w 28"/>
                <a:gd name="T3" fmla="*/ 0 h 88"/>
                <a:gd name="T4" fmla="*/ 0 w 28"/>
                <a:gd name="T5" fmla="*/ 0 h 88"/>
                <a:gd name="T6" fmla="*/ 0 w 28"/>
                <a:gd name="T7" fmla="*/ 0 h 88"/>
                <a:gd name="T8" fmla="*/ 0 w 28"/>
                <a:gd name="T9" fmla="*/ 0 h 88"/>
                <a:gd name="T10" fmla="*/ 0 w 28"/>
                <a:gd name="T11" fmla="*/ 0 h 88"/>
                <a:gd name="T12" fmla="*/ 0 w 28"/>
                <a:gd name="T13" fmla="*/ 0 h 88"/>
                <a:gd name="T14" fmla="*/ 0 w 28"/>
                <a:gd name="T15" fmla="*/ 0 h 88"/>
                <a:gd name="T16" fmla="*/ 0 w 28"/>
                <a:gd name="T17" fmla="*/ 0 h 88"/>
                <a:gd name="T18" fmla="*/ 0 w 28"/>
                <a:gd name="T19" fmla="*/ 0 h 88"/>
                <a:gd name="T20" fmla="*/ 0 w 28"/>
                <a:gd name="T21" fmla="*/ 0 h 88"/>
                <a:gd name="T22" fmla="*/ 0 w 28"/>
                <a:gd name="T23" fmla="*/ 0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88"/>
                <a:gd name="T38" fmla="*/ 28 w 28"/>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88">
                  <a:moveTo>
                    <a:pt x="21" y="0"/>
                  </a:moveTo>
                  <a:lnTo>
                    <a:pt x="22" y="8"/>
                  </a:lnTo>
                  <a:lnTo>
                    <a:pt x="24" y="19"/>
                  </a:lnTo>
                  <a:lnTo>
                    <a:pt x="25" y="30"/>
                  </a:lnTo>
                  <a:lnTo>
                    <a:pt x="26" y="43"/>
                  </a:lnTo>
                  <a:lnTo>
                    <a:pt x="27" y="55"/>
                  </a:lnTo>
                  <a:lnTo>
                    <a:pt x="28" y="67"/>
                  </a:lnTo>
                  <a:lnTo>
                    <a:pt x="28" y="78"/>
                  </a:lnTo>
                  <a:lnTo>
                    <a:pt x="27" y="88"/>
                  </a:lnTo>
                  <a:lnTo>
                    <a:pt x="6" y="88"/>
                  </a:lnTo>
                  <a:lnTo>
                    <a:pt x="0" y="0"/>
                  </a:lnTo>
                  <a:lnTo>
                    <a:pt x="21" y="0"/>
                  </a:lnTo>
                  <a:close/>
                </a:path>
              </a:pathLst>
            </a:custGeom>
            <a:solidFill>
              <a:srgbClr val="999999"/>
            </a:solidFill>
            <a:ln w="9525">
              <a:noFill/>
              <a:round/>
              <a:headEnd/>
              <a:tailEnd/>
            </a:ln>
          </p:spPr>
          <p:txBody>
            <a:bodyPr wrap="none" anchor="ctr"/>
            <a:lstStyle/>
            <a:p>
              <a:endParaRPr lang="en-GB"/>
            </a:p>
          </p:txBody>
        </p:sp>
        <p:sp>
          <p:nvSpPr>
            <p:cNvPr id="5160" name="Freeform 40"/>
            <p:cNvSpPr>
              <a:spLocks noChangeArrowheads="1"/>
            </p:cNvSpPr>
            <p:nvPr/>
          </p:nvSpPr>
          <p:spPr bwMode="auto">
            <a:xfrm>
              <a:off x="4814" y="3426"/>
              <a:ext cx="89" cy="27"/>
            </a:xfrm>
            <a:custGeom>
              <a:avLst/>
              <a:gdLst>
                <a:gd name="T0" fmla="*/ 0 w 266"/>
                <a:gd name="T1" fmla="*/ 0 h 106"/>
                <a:gd name="T2" fmla="*/ 0 w 266"/>
                <a:gd name="T3" fmla="*/ 0 h 106"/>
                <a:gd name="T4" fmla="*/ 0 w 266"/>
                <a:gd name="T5" fmla="*/ 0 h 106"/>
                <a:gd name="T6" fmla="*/ 0 w 266"/>
                <a:gd name="T7" fmla="*/ 0 h 106"/>
                <a:gd name="T8" fmla="*/ 0 w 266"/>
                <a:gd name="T9" fmla="*/ 0 h 106"/>
                <a:gd name="T10" fmla="*/ 0 w 266"/>
                <a:gd name="T11" fmla="*/ 0 h 106"/>
                <a:gd name="T12" fmla="*/ 0 w 266"/>
                <a:gd name="T13" fmla="*/ 0 h 106"/>
                <a:gd name="T14" fmla="*/ 0 w 266"/>
                <a:gd name="T15" fmla="*/ 0 h 106"/>
                <a:gd name="T16" fmla="*/ 0 w 266"/>
                <a:gd name="T17" fmla="*/ 0 h 106"/>
                <a:gd name="T18" fmla="*/ 0 w 266"/>
                <a:gd name="T19" fmla="*/ 0 h 106"/>
                <a:gd name="T20" fmla="*/ 0 w 266"/>
                <a:gd name="T21" fmla="*/ 0 h 106"/>
                <a:gd name="T22" fmla="*/ 0 w 266"/>
                <a:gd name="T23" fmla="*/ 0 h 106"/>
                <a:gd name="T24" fmla="*/ 0 w 266"/>
                <a:gd name="T25" fmla="*/ 0 h 106"/>
                <a:gd name="T26" fmla="*/ 0 w 266"/>
                <a:gd name="T27" fmla="*/ 0 h 106"/>
                <a:gd name="T28" fmla="*/ 0 w 266"/>
                <a:gd name="T29" fmla="*/ 0 h 106"/>
                <a:gd name="T30" fmla="*/ 0 w 266"/>
                <a:gd name="T31" fmla="*/ 0 h 106"/>
                <a:gd name="T32" fmla="*/ 0 w 266"/>
                <a:gd name="T33" fmla="*/ 0 h 106"/>
                <a:gd name="T34" fmla="*/ 0 w 266"/>
                <a:gd name="T35" fmla="*/ 0 h 106"/>
                <a:gd name="T36" fmla="*/ 0 w 266"/>
                <a:gd name="T37" fmla="*/ 0 h 106"/>
                <a:gd name="T38" fmla="*/ 0 w 266"/>
                <a:gd name="T39" fmla="*/ 0 h 106"/>
                <a:gd name="T40" fmla="*/ 0 w 266"/>
                <a:gd name="T41" fmla="*/ 0 h 106"/>
                <a:gd name="T42" fmla="*/ 0 w 266"/>
                <a:gd name="T43" fmla="*/ 0 h 106"/>
                <a:gd name="T44" fmla="*/ 0 w 266"/>
                <a:gd name="T45" fmla="*/ 0 h 106"/>
                <a:gd name="T46" fmla="*/ 0 w 266"/>
                <a:gd name="T47" fmla="*/ 0 h 106"/>
                <a:gd name="T48" fmla="*/ 0 w 266"/>
                <a:gd name="T49" fmla="*/ 0 h 106"/>
                <a:gd name="T50" fmla="*/ 0 w 266"/>
                <a:gd name="T51" fmla="*/ 0 h 106"/>
                <a:gd name="T52" fmla="*/ 0 w 266"/>
                <a:gd name="T53" fmla="*/ 0 h 106"/>
                <a:gd name="T54" fmla="*/ 0 w 266"/>
                <a:gd name="T55" fmla="*/ 0 h 106"/>
                <a:gd name="T56" fmla="*/ 0 w 266"/>
                <a:gd name="T57" fmla="*/ 0 h 106"/>
                <a:gd name="T58" fmla="*/ 0 w 266"/>
                <a:gd name="T59" fmla="*/ 0 h 106"/>
                <a:gd name="T60" fmla="*/ 0 w 266"/>
                <a:gd name="T61" fmla="*/ 0 h 106"/>
                <a:gd name="T62" fmla="*/ 0 w 266"/>
                <a:gd name="T63" fmla="*/ 0 h 106"/>
                <a:gd name="T64" fmla="*/ 0 w 266"/>
                <a:gd name="T65" fmla="*/ 0 h 106"/>
                <a:gd name="T66" fmla="*/ 0 w 266"/>
                <a:gd name="T67" fmla="*/ 0 h 106"/>
                <a:gd name="T68" fmla="*/ 0 w 266"/>
                <a:gd name="T69" fmla="*/ 0 h 106"/>
                <a:gd name="T70" fmla="*/ 0 w 266"/>
                <a:gd name="T71" fmla="*/ 0 h 106"/>
                <a:gd name="T72" fmla="*/ 0 w 266"/>
                <a:gd name="T73" fmla="*/ 0 h 106"/>
                <a:gd name="T74" fmla="*/ 0 w 266"/>
                <a:gd name="T75" fmla="*/ 0 h 106"/>
                <a:gd name="T76" fmla="*/ 0 w 266"/>
                <a:gd name="T77" fmla="*/ 0 h 106"/>
                <a:gd name="T78" fmla="*/ 0 w 266"/>
                <a:gd name="T79" fmla="*/ 0 h 106"/>
                <a:gd name="T80" fmla="*/ 0 w 266"/>
                <a:gd name="T81" fmla="*/ 0 h 106"/>
                <a:gd name="T82" fmla="*/ 0 w 266"/>
                <a:gd name="T83" fmla="*/ 0 h 106"/>
                <a:gd name="T84" fmla="*/ 0 w 266"/>
                <a:gd name="T85" fmla="*/ 0 h 106"/>
                <a:gd name="T86" fmla="*/ 0 w 266"/>
                <a:gd name="T87" fmla="*/ 0 h 106"/>
                <a:gd name="T88" fmla="*/ 0 w 266"/>
                <a:gd name="T89" fmla="*/ 0 h 106"/>
                <a:gd name="T90" fmla="*/ 0 w 266"/>
                <a:gd name="T91" fmla="*/ 0 h 106"/>
                <a:gd name="T92" fmla="*/ 0 w 266"/>
                <a:gd name="T93" fmla="*/ 0 h 106"/>
                <a:gd name="T94" fmla="*/ 0 w 266"/>
                <a:gd name="T95" fmla="*/ 0 h 106"/>
                <a:gd name="T96" fmla="*/ 0 w 266"/>
                <a:gd name="T97" fmla="*/ 0 h 106"/>
                <a:gd name="T98" fmla="*/ 0 w 266"/>
                <a:gd name="T99" fmla="*/ 0 h 106"/>
                <a:gd name="T100" fmla="*/ 0 w 266"/>
                <a:gd name="T101" fmla="*/ 0 h 106"/>
                <a:gd name="T102" fmla="*/ 0 w 266"/>
                <a:gd name="T103" fmla="*/ 0 h 106"/>
                <a:gd name="T104" fmla="*/ 0 w 266"/>
                <a:gd name="T105" fmla="*/ 0 h 106"/>
                <a:gd name="T106" fmla="*/ 0 w 266"/>
                <a:gd name="T107" fmla="*/ 0 h 106"/>
                <a:gd name="T108" fmla="*/ 0 w 266"/>
                <a:gd name="T109" fmla="*/ 0 h 106"/>
                <a:gd name="T110" fmla="*/ 0 w 266"/>
                <a:gd name="T111" fmla="*/ 0 h 106"/>
                <a:gd name="T112" fmla="*/ 0 w 266"/>
                <a:gd name="T113" fmla="*/ 0 h 106"/>
                <a:gd name="T114" fmla="*/ 0 w 266"/>
                <a:gd name="T115" fmla="*/ 0 h 106"/>
                <a:gd name="T116" fmla="*/ 0 w 266"/>
                <a:gd name="T117" fmla="*/ 0 h 106"/>
                <a:gd name="T118" fmla="*/ 0 w 266"/>
                <a:gd name="T119" fmla="*/ 0 h 1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66"/>
                <a:gd name="T181" fmla="*/ 0 h 106"/>
                <a:gd name="T182" fmla="*/ 266 w 266"/>
                <a:gd name="T183" fmla="*/ 106 h 1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66" h="106">
                  <a:moveTo>
                    <a:pt x="19" y="4"/>
                  </a:moveTo>
                  <a:lnTo>
                    <a:pt x="21" y="11"/>
                  </a:lnTo>
                  <a:lnTo>
                    <a:pt x="22" y="17"/>
                  </a:lnTo>
                  <a:lnTo>
                    <a:pt x="21" y="24"/>
                  </a:lnTo>
                  <a:lnTo>
                    <a:pt x="21" y="30"/>
                  </a:lnTo>
                  <a:lnTo>
                    <a:pt x="21" y="37"/>
                  </a:lnTo>
                  <a:lnTo>
                    <a:pt x="24" y="42"/>
                  </a:lnTo>
                  <a:lnTo>
                    <a:pt x="27" y="45"/>
                  </a:lnTo>
                  <a:lnTo>
                    <a:pt x="34" y="46"/>
                  </a:lnTo>
                  <a:lnTo>
                    <a:pt x="44" y="45"/>
                  </a:lnTo>
                  <a:lnTo>
                    <a:pt x="50" y="39"/>
                  </a:lnTo>
                  <a:lnTo>
                    <a:pt x="55" y="30"/>
                  </a:lnTo>
                  <a:lnTo>
                    <a:pt x="57" y="21"/>
                  </a:lnTo>
                  <a:lnTo>
                    <a:pt x="57" y="4"/>
                  </a:lnTo>
                  <a:lnTo>
                    <a:pt x="58" y="15"/>
                  </a:lnTo>
                  <a:lnTo>
                    <a:pt x="64" y="24"/>
                  </a:lnTo>
                  <a:lnTo>
                    <a:pt x="72" y="30"/>
                  </a:lnTo>
                  <a:lnTo>
                    <a:pt x="86" y="29"/>
                  </a:lnTo>
                  <a:lnTo>
                    <a:pt x="89" y="25"/>
                  </a:lnTo>
                  <a:lnTo>
                    <a:pt x="91" y="20"/>
                  </a:lnTo>
                  <a:lnTo>
                    <a:pt x="91" y="13"/>
                  </a:lnTo>
                  <a:lnTo>
                    <a:pt x="91" y="7"/>
                  </a:lnTo>
                  <a:lnTo>
                    <a:pt x="89" y="4"/>
                  </a:lnTo>
                  <a:lnTo>
                    <a:pt x="259" y="4"/>
                  </a:lnTo>
                  <a:lnTo>
                    <a:pt x="264" y="13"/>
                  </a:lnTo>
                  <a:lnTo>
                    <a:pt x="266" y="24"/>
                  </a:lnTo>
                  <a:lnTo>
                    <a:pt x="266" y="37"/>
                  </a:lnTo>
                  <a:lnTo>
                    <a:pt x="265" y="51"/>
                  </a:lnTo>
                  <a:lnTo>
                    <a:pt x="264" y="65"/>
                  </a:lnTo>
                  <a:lnTo>
                    <a:pt x="263" y="78"/>
                  </a:lnTo>
                  <a:lnTo>
                    <a:pt x="263" y="91"/>
                  </a:lnTo>
                  <a:lnTo>
                    <a:pt x="264" y="102"/>
                  </a:lnTo>
                  <a:lnTo>
                    <a:pt x="247" y="103"/>
                  </a:lnTo>
                  <a:lnTo>
                    <a:pt x="231" y="104"/>
                  </a:lnTo>
                  <a:lnTo>
                    <a:pt x="214" y="106"/>
                  </a:lnTo>
                  <a:lnTo>
                    <a:pt x="199" y="106"/>
                  </a:lnTo>
                  <a:lnTo>
                    <a:pt x="182" y="104"/>
                  </a:lnTo>
                  <a:lnTo>
                    <a:pt x="166" y="104"/>
                  </a:lnTo>
                  <a:lnTo>
                    <a:pt x="150" y="103"/>
                  </a:lnTo>
                  <a:lnTo>
                    <a:pt x="134" y="102"/>
                  </a:lnTo>
                  <a:lnTo>
                    <a:pt x="118" y="101"/>
                  </a:lnTo>
                  <a:lnTo>
                    <a:pt x="101" y="99"/>
                  </a:lnTo>
                  <a:lnTo>
                    <a:pt x="86" y="98"/>
                  </a:lnTo>
                  <a:lnTo>
                    <a:pt x="69" y="97"/>
                  </a:lnTo>
                  <a:lnTo>
                    <a:pt x="53" y="95"/>
                  </a:lnTo>
                  <a:lnTo>
                    <a:pt x="37" y="94"/>
                  </a:lnTo>
                  <a:lnTo>
                    <a:pt x="20" y="93"/>
                  </a:lnTo>
                  <a:lnTo>
                    <a:pt x="3" y="91"/>
                  </a:lnTo>
                  <a:lnTo>
                    <a:pt x="5" y="81"/>
                  </a:lnTo>
                  <a:lnTo>
                    <a:pt x="3" y="69"/>
                  </a:lnTo>
                  <a:lnTo>
                    <a:pt x="2" y="55"/>
                  </a:lnTo>
                  <a:lnTo>
                    <a:pt x="1" y="42"/>
                  </a:lnTo>
                  <a:lnTo>
                    <a:pt x="0" y="28"/>
                  </a:lnTo>
                  <a:lnTo>
                    <a:pt x="0" y="16"/>
                  </a:lnTo>
                  <a:lnTo>
                    <a:pt x="3" y="7"/>
                  </a:lnTo>
                  <a:lnTo>
                    <a:pt x="9" y="0"/>
                  </a:lnTo>
                  <a:lnTo>
                    <a:pt x="11" y="3"/>
                  </a:lnTo>
                  <a:lnTo>
                    <a:pt x="13" y="4"/>
                  </a:lnTo>
                  <a:lnTo>
                    <a:pt x="17" y="4"/>
                  </a:lnTo>
                  <a:lnTo>
                    <a:pt x="19" y="4"/>
                  </a:lnTo>
                  <a:close/>
                </a:path>
              </a:pathLst>
            </a:custGeom>
            <a:solidFill>
              <a:srgbClr val="800000"/>
            </a:solidFill>
            <a:ln w="9525">
              <a:noFill/>
              <a:round/>
              <a:headEnd/>
              <a:tailEnd/>
            </a:ln>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sz="quarter" idx="15"/>
          </p:nvPr>
        </p:nvSpPr>
        <p:spPr/>
        <p:txBody>
          <a:bodyPr>
            <a:normAutofit fontScale="92500" lnSpcReduction="10000"/>
          </a:bodyPr>
          <a:lstStyle/>
          <a:p>
            <a:r>
              <a:rPr lang="en-GB" dirty="0"/>
              <a:t>Filenames can contain any ASCII characters except </a:t>
            </a:r>
            <a:r>
              <a:rPr lang="en-GB" sz="2400" b="1" dirty="0">
                <a:solidFill>
                  <a:srgbClr val="0000C8"/>
                </a:solidFill>
              </a:rPr>
              <a:t>/</a:t>
            </a:r>
            <a:endParaRPr lang="en-GB" b="1" dirty="0">
              <a:solidFill>
                <a:srgbClr val="0000C8"/>
              </a:solidFill>
            </a:endParaRPr>
          </a:p>
          <a:p>
            <a:pPr lvl="1"/>
            <a:r>
              <a:rPr lang="en-GB" dirty="0"/>
              <a:t>However, many characters can create difficulties</a:t>
            </a:r>
          </a:p>
          <a:p>
            <a:pPr lvl="1"/>
            <a:r>
              <a:rPr lang="en-GB" dirty="0"/>
              <a:t>Recommended characters are alphanumerics, dots and dashes </a:t>
            </a:r>
          </a:p>
          <a:p>
            <a:r>
              <a:rPr lang="en-GB" dirty="0"/>
              <a:t>UNIX filenames do not have a name and extension part</a:t>
            </a:r>
          </a:p>
          <a:p>
            <a:pPr lvl="1"/>
            <a:r>
              <a:rPr lang="en-GB" dirty="0"/>
              <a:t>Unlike in DOS, Windows (or older operating systems such as VMS) </a:t>
            </a:r>
          </a:p>
          <a:p>
            <a:pPr lvl="1"/>
            <a:r>
              <a:rPr lang="en-GB" dirty="0"/>
              <a:t>However, naming conventions do exist (often using ‘extensions’)</a:t>
            </a:r>
            <a:r>
              <a:rPr lang="ar-SA" dirty="0"/>
              <a:t>‏</a:t>
            </a:r>
            <a:endParaRPr lang="en-GB" dirty="0"/>
          </a:p>
          <a:p>
            <a:pPr lvl="1"/>
            <a:r>
              <a:rPr lang="en-GB" dirty="0"/>
              <a:t>Dots are treated as literal characters</a:t>
            </a:r>
          </a:p>
          <a:p>
            <a:pPr lvl="1">
              <a:buNone/>
            </a:pPr>
            <a:endParaRPr lang="en-GB" dirty="0"/>
          </a:p>
        </p:txBody>
      </p:sp>
      <p:sp>
        <p:nvSpPr>
          <p:cNvPr id="2" name="Content Placeholder 1"/>
          <p:cNvSpPr>
            <a:spLocks noGrp="1"/>
          </p:cNvSpPr>
          <p:nvPr>
            <p:ph sz="quarter" idx="16"/>
          </p:nvPr>
        </p:nvSpPr>
        <p:spPr/>
        <p:txBody>
          <a:bodyPr/>
          <a:lstStyle/>
          <a:p>
            <a:r>
              <a:rPr lang="en-GB" dirty="0"/>
              <a:t>Filenames beginning with a dot (for example,</a:t>
            </a:r>
            <a:r>
              <a:rPr lang="en-GB" dirty="0">
                <a:solidFill>
                  <a:srgbClr val="0000C8"/>
                </a:solidFill>
              </a:rPr>
              <a:t> </a:t>
            </a:r>
            <a:r>
              <a:rPr lang="en-GB" sz="2400" b="1" dirty="0">
                <a:solidFill>
                  <a:srgbClr val="0000C8"/>
                </a:solidFill>
              </a:rPr>
              <a:t>.</a:t>
            </a:r>
            <a:r>
              <a:rPr lang="en-GB" b="1" dirty="0">
                <a:solidFill>
                  <a:srgbClr val="0000C8"/>
                </a:solidFill>
              </a:rPr>
              <a:t>profile</a:t>
            </a:r>
            <a:r>
              <a:rPr lang="en-GB" dirty="0"/>
              <a:t>) are special</a:t>
            </a:r>
          </a:p>
          <a:p>
            <a:pPr lvl="1"/>
            <a:r>
              <a:rPr lang="en-GB" dirty="0"/>
              <a:t>Not displayed in directory listings by default</a:t>
            </a:r>
          </a:p>
          <a:p>
            <a:endParaRPr lang="en-GB" dirty="0"/>
          </a:p>
        </p:txBody>
      </p:sp>
      <p:sp>
        <p:nvSpPr>
          <p:cNvPr id="6147" name="Rectangle 3"/>
          <p:cNvSpPr>
            <a:spLocks noGrp="1" noChangeArrowheads="1"/>
          </p:cNvSpPr>
          <p:nvPr>
            <p:ph type="title"/>
          </p:nvPr>
        </p:nvSpPr>
        <p:spPr/>
        <p:txBody>
          <a:bodyPr>
            <a:normAutofit/>
          </a:bodyPr>
          <a:lstStyle/>
          <a:p>
            <a:r>
              <a:rPr lang="en-GB"/>
              <a:t>Filenames</a:t>
            </a:r>
            <a:endParaRPr lang="en-US"/>
          </a:p>
        </p:txBody>
      </p:sp>
      <p:sp>
        <p:nvSpPr>
          <p:cNvPr id="6149" name="Rectangle 5"/>
          <p:cNvSpPr>
            <a:spLocks noChangeArrowheads="1"/>
          </p:cNvSpPr>
          <p:nvPr/>
        </p:nvSpPr>
        <p:spPr bwMode="auto">
          <a:xfrm>
            <a:off x="6343650" y="3635376"/>
            <a:ext cx="5442750" cy="43088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0" rIns="0" bIns="0">
            <a:spAutoFit/>
          </a:bodyPr>
          <a:lstStyle/>
          <a:p>
            <a:pPr marL="538163" lvl="1" indent="-538163" algn="ctr"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800" dirty="0" err="1"/>
              <a:t>very.very.long.names</a:t>
            </a:r>
            <a:endParaRPr lang="en-GB" sz="2800" dirty="0"/>
          </a:p>
        </p:txBody>
      </p:sp>
      <p:cxnSp>
        <p:nvCxnSpPr>
          <p:cNvPr id="10" name="Straight Arrow Connector 9"/>
          <p:cNvCxnSpPr/>
          <p:nvPr/>
        </p:nvCxnSpPr>
        <p:spPr>
          <a:xfrm>
            <a:off x="6349035" y="3476625"/>
            <a:ext cx="5349441" cy="0"/>
          </a:xfrm>
          <a:prstGeom prst="straightConnector1">
            <a:avLst/>
          </a:prstGeom>
          <a:ln w="15875">
            <a:solidFill>
              <a:schemeClr val="tx2">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150" name="Rectangle 6"/>
          <p:cNvSpPr>
            <a:spLocks noChangeArrowheads="1"/>
          </p:cNvSpPr>
          <p:nvPr/>
        </p:nvSpPr>
        <p:spPr bwMode="auto">
          <a:xfrm>
            <a:off x="7652504" y="3259141"/>
            <a:ext cx="1918235" cy="354013"/>
          </a:xfrm>
          <a:prstGeom prst="rect">
            <a:avLst/>
          </a:prstGeom>
          <a:solidFill>
            <a:schemeClr val="bg1"/>
          </a:solidFill>
          <a:ln w="9525" algn="ctr">
            <a:noFill/>
            <a:round/>
            <a:headEnd/>
            <a:tailEnd/>
          </a:ln>
          <a:effectLst/>
        </p:spPr>
        <p:txBody>
          <a:bodyPr wrap="none" anchor="ctr"/>
          <a:lstStyle/>
          <a:p>
            <a:pPr marL="0" lvl="1" algn="ctr" defTabSz="449263">
              <a:buClr>
                <a:srgbClr val="3333CC"/>
              </a:buClr>
              <a:buSzPct val="100000"/>
              <a:buFont typeface="Arial" charset="0"/>
              <a:buNone/>
              <a:tabLst>
                <a:tab pos="0"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400" b="1" dirty="0">
                <a:solidFill>
                  <a:srgbClr val="3333CC"/>
                </a:solidFill>
                <a:latin typeface="Lucida Console" pitchFamily="49" charset="0"/>
              </a:rPr>
              <a:t>255 chars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9" name="Line 296"/>
          <p:cNvSpPr>
            <a:spLocks noChangeShapeType="1"/>
          </p:cNvSpPr>
          <p:nvPr/>
        </p:nvSpPr>
        <p:spPr bwMode="auto">
          <a:xfrm flipH="1">
            <a:off x="8595944" y="2895601"/>
            <a:ext cx="1" cy="2671763"/>
          </a:xfrm>
          <a:prstGeom prst="line">
            <a:avLst/>
          </a:prstGeom>
          <a:noFill/>
          <a:ln w="12573">
            <a:solidFill>
              <a:srgbClr val="0000C8"/>
            </a:solidFill>
            <a:round/>
            <a:headEnd/>
            <a:tailEnd/>
          </a:ln>
        </p:spPr>
        <p:txBody>
          <a:bodyPr wrap="square">
            <a:spAutoFit/>
          </a:bodyPr>
          <a:lstStyle/>
          <a:p>
            <a:endParaRPr lang="en-GB"/>
          </a:p>
        </p:txBody>
      </p:sp>
      <p:sp>
        <p:nvSpPr>
          <p:cNvPr id="7170" name="Rectangle 2"/>
          <p:cNvSpPr>
            <a:spLocks noGrp="1" noChangeArrowheads="1"/>
          </p:cNvSpPr>
          <p:nvPr>
            <p:ph type="title"/>
          </p:nvPr>
        </p:nvSpPr>
        <p:spPr/>
        <p:txBody>
          <a:bodyPr>
            <a:normAutofit/>
          </a:bodyPr>
          <a:lstStyle/>
          <a:p>
            <a:r>
              <a:rPr lang="en-GB"/>
              <a:t>Interesting Linux directories</a:t>
            </a:r>
          </a:p>
        </p:txBody>
      </p:sp>
      <p:sp>
        <p:nvSpPr>
          <p:cNvPr id="7172" name="Rectangle 32"/>
          <p:cNvSpPr>
            <a:spLocks noChangeArrowheads="1"/>
          </p:cNvSpPr>
          <p:nvPr/>
        </p:nvSpPr>
        <p:spPr bwMode="auto">
          <a:xfrm>
            <a:off x="609600" y="2564704"/>
            <a:ext cx="730743" cy="320675"/>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GB" sz="1800" b="1" dirty="0">
                <a:solidFill>
                  <a:srgbClr val="0000C8"/>
                </a:solidFill>
              </a:rPr>
              <a:t>bin</a:t>
            </a:r>
            <a:endParaRPr lang="en-US" sz="1800" b="1" dirty="0">
              <a:solidFill>
                <a:srgbClr val="0000C8"/>
              </a:solidFill>
            </a:endParaRPr>
          </a:p>
        </p:txBody>
      </p:sp>
      <p:sp>
        <p:nvSpPr>
          <p:cNvPr id="7173" name="Rectangle 35"/>
          <p:cNvSpPr>
            <a:spLocks noChangeArrowheads="1"/>
          </p:cNvSpPr>
          <p:nvPr/>
        </p:nvSpPr>
        <p:spPr bwMode="auto">
          <a:xfrm>
            <a:off x="1441451" y="2559939"/>
            <a:ext cx="880533" cy="325438"/>
          </a:xfrm>
          <a:prstGeom prst="rect">
            <a:avLst/>
          </a:prstGeom>
          <a:noFill/>
          <a:ln w="9525">
            <a:noFill/>
            <a:round/>
            <a:headEnd/>
            <a:tailEnd/>
          </a:ln>
        </p:spPr>
        <p:txBody>
          <a:bodyPr wrap="none" anchor="ctr"/>
          <a:lstStyle/>
          <a:p>
            <a:endParaRPr lang="en-US"/>
          </a:p>
        </p:txBody>
      </p:sp>
      <p:sp>
        <p:nvSpPr>
          <p:cNvPr id="7175" name="Rectangle 37"/>
          <p:cNvSpPr>
            <a:spLocks noChangeArrowheads="1"/>
          </p:cNvSpPr>
          <p:nvPr/>
        </p:nvSpPr>
        <p:spPr bwMode="auto">
          <a:xfrm>
            <a:off x="1447802" y="2564702"/>
            <a:ext cx="867834"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a:solidFill>
                  <a:srgbClr val="0000C8"/>
                </a:solidFill>
              </a:rPr>
              <a:t>etc</a:t>
            </a:r>
          </a:p>
        </p:txBody>
      </p:sp>
      <p:sp>
        <p:nvSpPr>
          <p:cNvPr id="7178" name="Rectangle 60"/>
          <p:cNvSpPr>
            <a:spLocks noChangeArrowheads="1"/>
          </p:cNvSpPr>
          <p:nvPr/>
        </p:nvSpPr>
        <p:spPr bwMode="auto">
          <a:xfrm>
            <a:off x="1744132" y="3015553"/>
            <a:ext cx="1256243" cy="318198"/>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default</a:t>
            </a:r>
            <a:endParaRPr lang="en-GB" sz="2000" b="1" dirty="0">
              <a:solidFill>
                <a:srgbClr val="0000C8"/>
              </a:solidFill>
            </a:endParaRPr>
          </a:p>
        </p:txBody>
      </p:sp>
      <p:sp>
        <p:nvSpPr>
          <p:cNvPr id="7179" name="Rectangle 61"/>
          <p:cNvSpPr>
            <a:spLocks noChangeArrowheads="1"/>
          </p:cNvSpPr>
          <p:nvPr/>
        </p:nvSpPr>
        <p:spPr bwMode="auto">
          <a:xfrm>
            <a:off x="1737784" y="3475927"/>
            <a:ext cx="880533" cy="323850"/>
          </a:xfrm>
          <a:prstGeom prst="rect">
            <a:avLst/>
          </a:prstGeom>
          <a:noFill/>
          <a:ln w="9525">
            <a:noFill/>
            <a:round/>
            <a:headEnd/>
            <a:tailEnd/>
          </a:ln>
        </p:spPr>
        <p:txBody>
          <a:bodyPr wrap="none" anchor="ctr"/>
          <a:lstStyle/>
          <a:p>
            <a:endParaRPr lang="en-US"/>
          </a:p>
        </p:txBody>
      </p:sp>
      <p:sp>
        <p:nvSpPr>
          <p:cNvPr id="7181" name="Rectangle 63"/>
          <p:cNvSpPr>
            <a:spLocks noChangeArrowheads="1"/>
          </p:cNvSpPr>
          <p:nvPr/>
        </p:nvSpPr>
        <p:spPr bwMode="auto">
          <a:xfrm>
            <a:off x="1744133" y="3385440"/>
            <a:ext cx="1256242" cy="30073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rgbClr val="0000C8"/>
                </a:solidFill>
              </a:rPr>
              <a:t>cron.d</a:t>
            </a:r>
            <a:endParaRPr lang="en-GB" sz="1800" b="1" dirty="0">
              <a:solidFill>
                <a:srgbClr val="0000C8"/>
              </a:solidFill>
            </a:endParaRPr>
          </a:p>
        </p:txBody>
      </p:sp>
      <p:sp>
        <p:nvSpPr>
          <p:cNvPr id="7184" name="Rectangle 66"/>
          <p:cNvSpPr>
            <a:spLocks noChangeArrowheads="1"/>
          </p:cNvSpPr>
          <p:nvPr/>
        </p:nvSpPr>
        <p:spPr bwMode="auto">
          <a:xfrm>
            <a:off x="1753657" y="3752850"/>
            <a:ext cx="1256243" cy="29527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init</a:t>
            </a:r>
            <a:endParaRPr lang="en-GB" sz="2000" b="1" dirty="0">
              <a:solidFill>
                <a:srgbClr val="0000C8"/>
              </a:solidFill>
            </a:endParaRPr>
          </a:p>
        </p:txBody>
      </p:sp>
      <p:sp>
        <p:nvSpPr>
          <p:cNvPr id="7187" name="Rectangle 69"/>
          <p:cNvSpPr>
            <a:spLocks noChangeArrowheads="1"/>
          </p:cNvSpPr>
          <p:nvPr/>
        </p:nvSpPr>
        <p:spPr bwMode="auto">
          <a:xfrm>
            <a:off x="1744134" y="4112515"/>
            <a:ext cx="1255508" cy="354710"/>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network</a:t>
            </a:r>
            <a:endParaRPr lang="en-GB" sz="2000" b="1" dirty="0">
              <a:solidFill>
                <a:srgbClr val="0000C8"/>
              </a:solidFill>
            </a:endParaRPr>
          </a:p>
        </p:txBody>
      </p:sp>
      <p:sp>
        <p:nvSpPr>
          <p:cNvPr id="7190" name="Rectangle 72"/>
          <p:cNvSpPr>
            <a:spLocks noChangeArrowheads="1"/>
          </p:cNvSpPr>
          <p:nvPr/>
        </p:nvSpPr>
        <p:spPr bwMode="auto">
          <a:xfrm>
            <a:off x="1744135" y="4514850"/>
            <a:ext cx="1246715" cy="333375"/>
          </a:xfrm>
          <a:prstGeom prst="rect">
            <a:avLst/>
          </a:prstGeom>
          <a:noFill/>
          <a:ln w="11160">
            <a:solidFill>
              <a:srgbClr val="000000"/>
            </a:solidFill>
            <a:miter lim="800000"/>
            <a:headEnd/>
            <a:tailEnd/>
          </a:ln>
        </p:spPr>
        <p:txBody>
          <a:bodyPr wrap="none" bIns="72000"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systemd</a:t>
            </a:r>
            <a:endParaRPr lang="en-GB" sz="2000" b="1" dirty="0">
              <a:solidFill>
                <a:srgbClr val="0000C8"/>
              </a:solidFill>
            </a:endParaRPr>
          </a:p>
        </p:txBody>
      </p:sp>
      <p:sp>
        <p:nvSpPr>
          <p:cNvPr id="7191" name="Rectangle 75"/>
          <p:cNvSpPr>
            <a:spLocks noChangeArrowheads="1"/>
          </p:cNvSpPr>
          <p:nvPr/>
        </p:nvSpPr>
        <p:spPr bwMode="auto">
          <a:xfrm>
            <a:off x="2451101" y="2559939"/>
            <a:ext cx="882650" cy="325438"/>
          </a:xfrm>
          <a:prstGeom prst="rect">
            <a:avLst/>
          </a:prstGeom>
          <a:noFill/>
          <a:ln w="9525">
            <a:noFill/>
            <a:round/>
            <a:headEnd/>
            <a:tailEnd/>
          </a:ln>
        </p:spPr>
        <p:txBody>
          <a:bodyPr wrap="none" anchor="ctr"/>
          <a:lstStyle/>
          <a:p>
            <a:endParaRPr lang="en-US"/>
          </a:p>
        </p:txBody>
      </p:sp>
      <p:sp>
        <p:nvSpPr>
          <p:cNvPr id="7193" name="Rectangle 77"/>
          <p:cNvSpPr>
            <a:spLocks noChangeArrowheads="1"/>
          </p:cNvSpPr>
          <p:nvPr/>
        </p:nvSpPr>
        <p:spPr bwMode="auto">
          <a:xfrm>
            <a:off x="2457451" y="2564702"/>
            <a:ext cx="869951"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err="1">
                <a:solidFill>
                  <a:srgbClr val="0000C8"/>
                </a:solidFill>
              </a:rPr>
              <a:t>tmp</a:t>
            </a:r>
            <a:endParaRPr lang="en-US" sz="2000" b="1" dirty="0">
              <a:solidFill>
                <a:srgbClr val="0000C8"/>
              </a:solidFill>
            </a:endParaRPr>
          </a:p>
        </p:txBody>
      </p:sp>
      <p:sp>
        <p:nvSpPr>
          <p:cNvPr id="7194" name="Rectangle 86"/>
          <p:cNvSpPr>
            <a:spLocks noChangeArrowheads="1"/>
          </p:cNvSpPr>
          <p:nvPr/>
        </p:nvSpPr>
        <p:spPr bwMode="auto">
          <a:xfrm>
            <a:off x="3691468" y="3134614"/>
            <a:ext cx="880533" cy="325438"/>
          </a:xfrm>
          <a:prstGeom prst="rect">
            <a:avLst/>
          </a:prstGeom>
          <a:noFill/>
          <a:ln w="9525">
            <a:noFill/>
            <a:round/>
            <a:headEnd/>
            <a:tailEnd/>
          </a:ln>
        </p:spPr>
        <p:txBody>
          <a:bodyPr wrap="none" anchor="ctr"/>
          <a:lstStyle/>
          <a:p>
            <a:endParaRPr lang="en-US"/>
          </a:p>
        </p:txBody>
      </p:sp>
      <p:sp>
        <p:nvSpPr>
          <p:cNvPr id="7196" name="Rectangle 88"/>
          <p:cNvSpPr>
            <a:spLocks noChangeArrowheads="1"/>
          </p:cNvSpPr>
          <p:nvPr/>
        </p:nvSpPr>
        <p:spPr bwMode="auto">
          <a:xfrm>
            <a:off x="3697818" y="3139377"/>
            <a:ext cx="740832" cy="315912"/>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8"/>
                </a:solidFill>
              </a:rPr>
              <a:t>fred</a:t>
            </a:r>
            <a:endParaRPr lang="en-GB" sz="2000" b="1" dirty="0">
              <a:solidFill>
                <a:srgbClr val="0000C8"/>
              </a:solidFill>
            </a:endParaRPr>
          </a:p>
        </p:txBody>
      </p:sp>
      <p:sp>
        <p:nvSpPr>
          <p:cNvPr id="7197" name="Rectangle 89"/>
          <p:cNvSpPr>
            <a:spLocks noChangeArrowheads="1"/>
          </p:cNvSpPr>
          <p:nvPr/>
        </p:nvSpPr>
        <p:spPr bwMode="auto">
          <a:xfrm>
            <a:off x="3691468" y="3542602"/>
            <a:ext cx="880533" cy="323850"/>
          </a:xfrm>
          <a:prstGeom prst="rect">
            <a:avLst/>
          </a:prstGeom>
          <a:noFill/>
          <a:ln w="9525">
            <a:noFill/>
            <a:round/>
            <a:headEnd/>
            <a:tailEnd/>
          </a:ln>
        </p:spPr>
        <p:txBody>
          <a:bodyPr wrap="none" anchor="ctr"/>
          <a:lstStyle/>
          <a:p>
            <a:endParaRPr lang="en-US"/>
          </a:p>
        </p:txBody>
      </p:sp>
      <p:sp>
        <p:nvSpPr>
          <p:cNvPr id="7198" name="Rectangle 90"/>
          <p:cNvSpPr>
            <a:spLocks noChangeArrowheads="1"/>
          </p:cNvSpPr>
          <p:nvPr/>
        </p:nvSpPr>
        <p:spPr bwMode="auto">
          <a:xfrm>
            <a:off x="3697818" y="3547366"/>
            <a:ext cx="750357"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8"/>
                </a:solidFill>
              </a:rPr>
              <a:t>laura</a:t>
            </a:r>
            <a:endParaRPr lang="en-GB" sz="2000" b="1" dirty="0">
              <a:solidFill>
                <a:srgbClr val="0000C8"/>
              </a:solidFill>
            </a:endParaRPr>
          </a:p>
        </p:txBody>
      </p:sp>
      <p:sp>
        <p:nvSpPr>
          <p:cNvPr id="7199" name="Rectangle 93"/>
          <p:cNvSpPr>
            <a:spLocks noChangeArrowheads="1"/>
          </p:cNvSpPr>
          <p:nvPr/>
        </p:nvSpPr>
        <p:spPr bwMode="auto">
          <a:xfrm>
            <a:off x="3424768" y="2559939"/>
            <a:ext cx="880533" cy="325438"/>
          </a:xfrm>
          <a:prstGeom prst="rect">
            <a:avLst/>
          </a:prstGeom>
          <a:noFill/>
          <a:ln w="9525">
            <a:noFill/>
            <a:round/>
            <a:headEnd/>
            <a:tailEnd/>
          </a:ln>
        </p:spPr>
        <p:txBody>
          <a:bodyPr wrap="none" anchor="ctr"/>
          <a:lstStyle/>
          <a:p>
            <a:endParaRPr lang="en-US"/>
          </a:p>
        </p:txBody>
      </p:sp>
      <p:sp>
        <p:nvSpPr>
          <p:cNvPr id="7201" name="Rectangle 95"/>
          <p:cNvSpPr>
            <a:spLocks noChangeArrowheads="1"/>
          </p:cNvSpPr>
          <p:nvPr/>
        </p:nvSpPr>
        <p:spPr bwMode="auto">
          <a:xfrm>
            <a:off x="3431117" y="2564702"/>
            <a:ext cx="867834"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GB" sz="2000" b="1" dirty="0">
                <a:solidFill>
                  <a:srgbClr val="0000C8"/>
                </a:solidFill>
              </a:rPr>
              <a:t>home</a:t>
            </a:r>
          </a:p>
        </p:txBody>
      </p:sp>
      <p:sp>
        <p:nvSpPr>
          <p:cNvPr id="7202" name="Rectangle 98"/>
          <p:cNvSpPr>
            <a:spLocks noChangeArrowheads="1"/>
          </p:cNvSpPr>
          <p:nvPr/>
        </p:nvSpPr>
        <p:spPr bwMode="auto">
          <a:xfrm>
            <a:off x="4532843" y="2559939"/>
            <a:ext cx="878417" cy="325438"/>
          </a:xfrm>
          <a:prstGeom prst="rect">
            <a:avLst/>
          </a:prstGeom>
          <a:noFill/>
          <a:ln w="9525">
            <a:noFill/>
            <a:round/>
            <a:headEnd/>
            <a:tailEnd/>
          </a:ln>
        </p:spPr>
        <p:txBody>
          <a:bodyPr wrap="none" anchor="ctr"/>
          <a:lstStyle/>
          <a:p>
            <a:endParaRPr lang="en-US"/>
          </a:p>
        </p:txBody>
      </p:sp>
      <p:sp>
        <p:nvSpPr>
          <p:cNvPr id="7204" name="Rectangle 100"/>
          <p:cNvSpPr>
            <a:spLocks noChangeArrowheads="1"/>
          </p:cNvSpPr>
          <p:nvPr/>
        </p:nvSpPr>
        <p:spPr bwMode="auto">
          <a:xfrm>
            <a:off x="4539194" y="2564702"/>
            <a:ext cx="865716"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err="1">
                <a:solidFill>
                  <a:srgbClr val="0000C8"/>
                </a:solidFill>
              </a:rPr>
              <a:t>var</a:t>
            </a:r>
            <a:endParaRPr lang="en-US" sz="2000" b="1" dirty="0">
              <a:solidFill>
                <a:srgbClr val="0000C8"/>
              </a:solidFill>
            </a:endParaRPr>
          </a:p>
        </p:txBody>
      </p:sp>
      <p:sp>
        <p:nvSpPr>
          <p:cNvPr id="7205" name="Rectangle 125"/>
          <p:cNvSpPr>
            <a:spLocks noChangeArrowheads="1"/>
          </p:cNvSpPr>
          <p:nvPr/>
        </p:nvSpPr>
        <p:spPr bwMode="auto">
          <a:xfrm>
            <a:off x="4805893" y="3058414"/>
            <a:ext cx="788430" cy="325438"/>
          </a:xfrm>
          <a:prstGeom prst="rect">
            <a:avLst/>
          </a:prstGeom>
          <a:noFill/>
          <a:ln w="9525">
            <a:noFill/>
            <a:round/>
            <a:headEnd/>
            <a:tailEnd/>
          </a:ln>
        </p:spPr>
        <p:txBody>
          <a:bodyPr wrap="none" anchor="ctr"/>
          <a:lstStyle/>
          <a:p>
            <a:endParaRPr lang="en-US"/>
          </a:p>
        </p:txBody>
      </p:sp>
      <p:sp>
        <p:nvSpPr>
          <p:cNvPr id="7207" name="Rectangle 127"/>
          <p:cNvSpPr>
            <a:spLocks noChangeArrowheads="1"/>
          </p:cNvSpPr>
          <p:nvPr/>
        </p:nvSpPr>
        <p:spPr bwMode="auto">
          <a:xfrm>
            <a:off x="4812243" y="3063177"/>
            <a:ext cx="778932" cy="315912"/>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cash</a:t>
            </a:r>
            <a:endParaRPr lang="en-GB" sz="1600" b="1" dirty="0">
              <a:solidFill>
                <a:srgbClr val="0000C8"/>
              </a:solidFill>
            </a:endParaRPr>
          </a:p>
        </p:txBody>
      </p:sp>
      <p:sp>
        <p:nvSpPr>
          <p:cNvPr id="7208" name="Rectangle 128"/>
          <p:cNvSpPr>
            <a:spLocks noChangeArrowheads="1"/>
          </p:cNvSpPr>
          <p:nvPr/>
        </p:nvSpPr>
        <p:spPr bwMode="auto">
          <a:xfrm>
            <a:off x="4805893" y="3466402"/>
            <a:ext cx="788430" cy="323850"/>
          </a:xfrm>
          <a:prstGeom prst="rect">
            <a:avLst/>
          </a:prstGeom>
          <a:noFill/>
          <a:ln w="9525">
            <a:noFill/>
            <a:round/>
            <a:headEnd/>
            <a:tailEnd/>
          </a:ln>
        </p:spPr>
        <p:txBody>
          <a:bodyPr wrap="none" anchor="ctr"/>
          <a:lstStyle/>
          <a:p>
            <a:endParaRPr lang="en-US"/>
          </a:p>
        </p:txBody>
      </p:sp>
      <p:sp>
        <p:nvSpPr>
          <p:cNvPr id="7210" name="Rectangle 130"/>
          <p:cNvSpPr>
            <a:spLocks noChangeArrowheads="1"/>
          </p:cNvSpPr>
          <p:nvPr/>
        </p:nvSpPr>
        <p:spPr bwMode="auto">
          <a:xfrm>
            <a:off x="4812243" y="3471166"/>
            <a:ext cx="778932"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local</a:t>
            </a:r>
          </a:p>
        </p:txBody>
      </p:sp>
      <p:sp>
        <p:nvSpPr>
          <p:cNvPr id="7211" name="Rectangle 131"/>
          <p:cNvSpPr>
            <a:spLocks noChangeArrowheads="1"/>
          </p:cNvSpPr>
          <p:nvPr/>
        </p:nvSpPr>
        <p:spPr bwMode="auto">
          <a:xfrm>
            <a:off x="4805893" y="3872802"/>
            <a:ext cx="788430" cy="323850"/>
          </a:xfrm>
          <a:prstGeom prst="rect">
            <a:avLst/>
          </a:prstGeom>
          <a:noFill/>
          <a:ln w="9525">
            <a:noFill/>
            <a:round/>
            <a:headEnd/>
            <a:tailEnd/>
          </a:ln>
        </p:spPr>
        <p:txBody>
          <a:bodyPr wrap="none" anchor="ctr"/>
          <a:lstStyle/>
          <a:p>
            <a:endParaRPr lang="en-US"/>
          </a:p>
        </p:txBody>
      </p:sp>
      <p:sp>
        <p:nvSpPr>
          <p:cNvPr id="7213" name="Rectangle 133"/>
          <p:cNvSpPr>
            <a:spLocks noChangeArrowheads="1"/>
          </p:cNvSpPr>
          <p:nvPr/>
        </p:nvSpPr>
        <p:spPr bwMode="auto">
          <a:xfrm>
            <a:off x="4812243" y="3877566"/>
            <a:ext cx="778932"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log</a:t>
            </a:r>
          </a:p>
        </p:txBody>
      </p:sp>
      <p:sp>
        <p:nvSpPr>
          <p:cNvPr id="7214" name="Rectangle 134"/>
          <p:cNvSpPr>
            <a:spLocks noChangeArrowheads="1"/>
          </p:cNvSpPr>
          <p:nvPr/>
        </p:nvSpPr>
        <p:spPr bwMode="auto">
          <a:xfrm>
            <a:off x="4805893" y="4279204"/>
            <a:ext cx="788430" cy="325437"/>
          </a:xfrm>
          <a:prstGeom prst="rect">
            <a:avLst/>
          </a:prstGeom>
          <a:noFill/>
          <a:ln w="9525">
            <a:noFill/>
            <a:round/>
            <a:headEnd/>
            <a:tailEnd/>
          </a:ln>
        </p:spPr>
        <p:txBody>
          <a:bodyPr wrap="none" anchor="ctr"/>
          <a:lstStyle/>
          <a:p>
            <a:endParaRPr lang="en-US"/>
          </a:p>
        </p:txBody>
      </p:sp>
      <p:sp>
        <p:nvSpPr>
          <p:cNvPr id="7216" name="Rectangle 136"/>
          <p:cNvSpPr>
            <a:spLocks noChangeArrowheads="1"/>
          </p:cNvSpPr>
          <p:nvPr/>
        </p:nvSpPr>
        <p:spPr bwMode="auto">
          <a:xfrm>
            <a:off x="4812243" y="4283966"/>
            <a:ext cx="778932" cy="315913"/>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mail</a:t>
            </a:r>
          </a:p>
        </p:txBody>
      </p:sp>
      <p:sp>
        <p:nvSpPr>
          <p:cNvPr id="7217" name="Rectangle 137"/>
          <p:cNvSpPr>
            <a:spLocks noChangeArrowheads="1"/>
          </p:cNvSpPr>
          <p:nvPr/>
        </p:nvSpPr>
        <p:spPr bwMode="auto">
          <a:xfrm>
            <a:off x="4805893" y="4687189"/>
            <a:ext cx="788430" cy="323850"/>
          </a:xfrm>
          <a:prstGeom prst="rect">
            <a:avLst/>
          </a:prstGeom>
          <a:noFill/>
          <a:ln w="9525">
            <a:noFill/>
            <a:round/>
            <a:headEnd/>
            <a:tailEnd/>
          </a:ln>
        </p:spPr>
        <p:txBody>
          <a:bodyPr wrap="none" anchor="ctr"/>
          <a:lstStyle/>
          <a:p>
            <a:endParaRPr lang="en-US"/>
          </a:p>
        </p:txBody>
      </p:sp>
      <p:sp>
        <p:nvSpPr>
          <p:cNvPr id="7219" name="Rectangle 139"/>
          <p:cNvSpPr>
            <a:spLocks noChangeArrowheads="1"/>
          </p:cNvSpPr>
          <p:nvPr/>
        </p:nvSpPr>
        <p:spPr bwMode="auto">
          <a:xfrm>
            <a:off x="4812243" y="4691954"/>
            <a:ext cx="778932"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spool</a:t>
            </a:r>
            <a:endParaRPr lang="en-GB" sz="1400" b="1" dirty="0">
              <a:solidFill>
                <a:srgbClr val="0000C8"/>
              </a:solidFill>
            </a:endParaRPr>
          </a:p>
        </p:txBody>
      </p:sp>
      <p:sp>
        <p:nvSpPr>
          <p:cNvPr id="7220" name="Rectangle 140"/>
          <p:cNvSpPr>
            <a:spLocks noChangeArrowheads="1"/>
          </p:cNvSpPr>
          <p:nvPr/>
        </p:nvSpPr>
        <p:spPr bwMode="auto">
          <a:xfrm>
            <a:off x="4805893" y="5093589"/>
            <a:ext cx="788430" cy="323850"/>
          </a:xfrm>
          <a:prstGeom prst="rect">
            <a:avLst/>
          </a:prstGeom>
          <a:noFill/>
          <a:ln w="9525">
            <a:noFill/>
            <a:round/>
            <a:headEnd/>
            <a:tailEnd/>
          </a:ln>
        </p:spPr>
        <p:txBody>
          <a:bodyPr wrap="none" anchor="ctr"/>
          <a:lstStyle/>
          <a:p>
            <a:endParaRPr lang="en-US"/>
          </a:p>
        </p:txBody>
      </p:sp>
      <p:sp>
        <p:nvSpPr>
          <p:cNvPr id="7222" name="Rectangle 142"/>
          <p:cNvSpPr>
            <a:spLocks noChangeArrowheads="1"/>
          </p:cNvSpPr>
          <p:nvPr/>
        </p:nvSpPr>
        <p:spPr bwMode="auto">
          <a:xfrm>
            <a:off x="4812243" y="5098354"/>
            <a:ext cx="778932"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8"/>
                </a:solidFill>
              </a:rPr>
              <a:t>tmp</a:t>
            </a:r>
            <a:endParaRPr lang="en-GB" sz="2000" b="1" dirty="0">
              <a:solidFill>
                <a:srgbClr val="0000C8"/>
              </a:solidFill>
            </a:endParaRPr>
          </a:p>
        </p:txBody>
      </p:sp>
      <p:sp>
        <p:nvSpPr>
          <p:cNvPr id="7223" name="Rectangle 143"/>
          <p:cNvSpPr>
            <a:spLocks noChangeArrowheads="1"/>
          </p:cNvSpPr>
          <p:nvPr/>
        </p:nvSpPr>
        <p:spPr bwMode="auto">
          <a:xfrm>
            <a:off x="5571067" y="2572639"/>
            <a:ext cx="850900" cy="560388"/>
          </a:xfrm>
          <a:prstGeom prst="rect">
            <a:avLst/>
          </a:prstGeom>
          <a:noFill/>
          <a:ln w="9525">
            <a:noFill/>
            <a:round/>
            <a:headEnd/>
            <a:tailEnd/>
          </a:ln>
        </p:spPr>
        <p:txBody>
          <a:bodyPr wrap="none" anchor="ctr"/>
          <a:lstStyle/>
          <a:p>
            <a:endParaRPr lang="en-US"/>
          </a:p>
        </p:txBody>
      </p:sp>
      <p:sp>
        <p:nvSpPr>
          <p:cNvPr id="7224" name="Rectangle 148"/>
          <p:cNvSpPr>
            <a:spLocks noChangeArrowheads="1"/>
          </p:cNvSpPr>
          <p:nvPr/>
        </p:nvSpPr>
        <p:spPr bwMode="auto">
          <a:xfrm>
            <a:off x="5562601" y="2564702"/>
            <a:ext cx="867834"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err="1">
                <a:solidFill>
                  <a:srgbClr val="0000C8"/>
                </a:solidFill>
              </a:rPr>
              <a:t>sbin</a:t>
            </a:r>
            <a:endParaRPr lang="en-US" sz="2000" b="1" dirty="0">
              <a:solidFill>
                <a:srgbClr val="0000C8"/>
              </a:solidFill>
            </a:endParaRPr>
          </a:p>
        </p:txBody>
      </p:sp>
      <p:sp>
        <p:nvSpPr>
          <p:cNvPr id="7225" name="Rectangle 151"/>
          <p:cNvSpPr>
            <a:spLocks noChangeArrowheads="1"/>
          </p:cNvSpPr>
          <p:nvPr/>
        </p:nvSpPr>
        <p:spPr bwMode="auto">
          <a:xfrm>
            <a:off x="6540500" y="2559939"/>
            <a:ext cx="880533" cy="325438"/>
          </a:xfrm>
          <a:prstGeom prst="rect">
            <a:avLst/>
          </a:prstGeom>
          <a:noFill/>
          <a:ln w="9525">
            <a:noFill/>
            <a:round/>
            <a:headEnd/>
            <a:tailEnd/>
          </a:ln>
        </p:spPr>
        <p:txBody>
          <a:bodyPr wrap="none" anchor="ctr"/>
          <a:lstStyle/>
          <a:p>
            <a:endParaRPr lang="en-US"/>
          </a:p>
        </p:txBody>
      </p:sp>
      <p:sp>
        <p:nvSpPr>
          <p:cNvPr id="7227" name="Rectangle 153"/>
          <p:cNvSpPr>
            <a:spLocks noChangeArrowheads="1"/>
          </p:cNvSpPr>
          <p:nvPr/>
        </p:nvSpPr>
        <p:spPr bwMode="auto">
          <a:xfrm>
            <a:off x="6546852" y="2564702"/>
            <a:ext cx="867834"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a:solidFill>
                  <a:srgbClr val="0000C8"/>
                </a:solidFill>
              </a:rPr>
              <a:t>dev</a:t>
            </a:r>
          </a:p>
        </p:txBody>
      </p:sp>
      <p:sp>
        <p:nvSpPr>
          <p:cNvPr id="7228" name="Rectangle 174"/>
          <p:cNvSpPr>
            <a:spLocks noChangeArrowheads="1"/>
          </p:cNvSpPr>
          <p:nvPr/>
        </p:nvSpPr>
        <p:spPr bwMode="auto">
          <a:xfrm>
            <a:off x="6881284" y="3010789"/>
            <a:ext cx="880533" cy="325438"/>
          </a:xfrm>
          <a:prstGeom prst="rect">
            <a:avLst/>
          </a:prstGeom>
          <a:noFill/>
          <a:ln w="9525">
            <a:noFill/>
            <a:round/>
            <a:headEnd/>
            <a:tailEnd/>
          </a:ln>
        </p:spPr>
        <p:txBody>
          <a:bodyPr wrap="none" anchor="ctr"/>
          <a:lstStyle/>
          <a:p>
            <a:endParaRPr lang="en-US"/>
          </a:p>
        </p:txBody>
      </p:sp>
      <p:sp>
        <p:nvSpPr>
          <p:cNvPr id="7230" name="Rectangle 176"/>
          <p:cNvSpPr>
            <a:spLocks noChangeArrowheads="1"/>
          </p:cNvSpPr>
          <p:nvPr/>
        </p:nvSpPr>
        <p:spPr bwMode="auto">
          <a:xfrm>
            <a:off x="6887633" y="3015552"/>
            <a:ext cx="875241" cy="318198"/>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block</a:t>
            </a:r>
          </a:p>
        </p:txBody>
      </p:sp>
      <p:sp>
        <p:nvSpPr>
          <p:cNvPr id="7231" name="Rectangle 177"/>
          <p:cNvSpPr>
            <a:spLocks noChangeArrowheads="1"/>
          </p:cNvSpPr>
          <p:nvPr/>
        </p:nvSpPr>
        <p:spPr bwMode="auto">
          <a:xfrm>
            <a:off x="6881284" y="3390202"/>
            <a:ext cx="881591" cy="323850"/>
          </a:xfrm>
          <a:prstGeom prst="rect">
            <a:avLst/>
          </a:prstGeom>
          <a:noFill/>
          <a:ln w="9525">
            <a:noFill/>
            <a:round/>
            <a:headEnd/>
            <a:tailEnd/>
          </a:ln>
        </p:spPr>
        <p:txBody>
          <a:bodyPr wrap="none" anchor="ctr"/>
          <a:lstStyle/>
          <a:p>
            <a:endParaRPr lang="en-US"/>
          </a:p>
        </p:txBody>
      </p:sp>
      <p:sp>
        <p:nvSpPr>
          <p:cNvPr id="7233" name="Rectangle 179"/>
          <p:cNvSpPr>
            <a:spLocks noChangeArrowheads="1"/>
          </p:cNvSpPr>
          <p:nvPr/>
        </p:nvSpPr>
        <p:spPr bwMode="auto">
          <a:xfrm>
            <a:off x="6887634" y="3394965"/>
            <a:ext cx="894291" cy="310260"/>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8"/>
                </a:solidFill>
              </a:rPr>
              <a:t>cpu</a:t>
            </a:r>
            <a:endParaRPr lang="en-GB" sz="2000" b="1" dirty="0">
              <a:solidFill>
                <a:srgbClr val="0000C8"/>
              </a:solidFill>
            </a:endParaRPr>
          </a:p>
        </p:txBody>
      </p:sp>
      <p:sp>
        <p:nvSpPr>
          <p:cNvPr id="7234" name="Rectangle 180"/>
          <p:cNvSpPr>
            <a:spLocks noChangeArrowheads="1"/>
          </p:cNvSpPr>
          <p:nvPr/>
        </p:nvSpPr>
        <p:spPr bwMode="auto">
          <a:xfrm>
            <a:off x="6862234" y="3768027"/>
            <a:ext cx="880533" cy="323850"/>
          </a:xfrm>
          <a:prstGeom prst="rect">
            <a:avLst/>
          </a:prstGeom>
          <a:noFill/>
          <a:ln w="9525">
            <a:noFill/>
            <a:round/>
            <a:headEnd/>
            <a:tailEnd/>
          </a:ln>
        </p:spPr>
        <p:txBody>
          <a:bodyPr wrap="none" anchor="ctr"/>
          <a:lstStyle/>
          <a:p>
            <a:endParaRPr lang="en-US"/>
          </a:p>
        </p:txBody>
      </p:sp>
      <p:sp>
        <p:nvSpPr>
          <p:cNvPr id="7236" name="Rectangle 182"/>
          <p:cNvSpPr>
            <a:spLocks noChangeArrowheads="1"/>
          </p:cNvSpPr>
          <p:nvPr/>
        </p:nvSpPr>
        <p:spPr bwMode="auto">
          <a:xfrm>
            <a:off x="6892030" y="3753741"/>
            <a:ext cx="867834"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disk</a:t>
            </a:r>
          </a:p>
        </p:txBody>
      </p:sp>
      <p:sp>
        <p:nvSpPr>
          <p:cNvPr id="7237" name="Rectangle 183"/>
          <p:cNvSpPr>
            <a:spLocks noChangeArrowheads="1"/>
          </p:cNvSpPr>
          <p:nvPr/>
        </p:nvSpPr>
        <p:spPr bwMode="auto">
          <a:xfrm>
            <a:off x="6881284" y="4117279"/>
            <a:ext cx="880533" cy="325437"/>
          </a:xfrm>
          <a:prstGeom prst="rect">
            <a:avLst/>
          </a:prstGeom>
          <a:noFill/>
          <a:ln w="9525">
            <a:noFill/>
            <a:round/>
            <a:headEnd/>
            <a:tailEnd/>
          </a:ln>
        </p:spPr>
        <p:txBody>
          <a:bodyPr wrap="none" anchor="ctr"/>
          <a:lstStyle/>
          <a:p>
            <a:endParaRPr lang="en-US"/>
          </a:p>
        </p:txBody>
      </p:sp>
      <p:sp>
        <p:nvSpPr>
          <p:cNvPr id="7239" name="Rectangle 185"/>
          <p:cNvSpPr>
            <a:spLocks noChangeArrowheads="1"/>
          </p:cNvSpPr>
          <p:nvPr/>
        </p:nvSpPr>
        <p:spPr bwMode="auto">
          <a:xfrm>
            <a:off x="6887634" y="4122041"/>
            <a:ext cx="867834" cy="315913"/>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pts</a:t>
            </a:r>
          </a:p>
        </p:txBody>
      </p:sp>
      <p:sp>
        <p:nvSpPr>
          <p:cNvPr id="7240" name="Rectangle 186"/>
          <p:cNvSpPr>
            <a:spLocks noChangeArrowheads="1"/>
          </p:cNvSpPr>
          <p:nvPr/>
        </p:nvSpPr>
        <p:spPr bwMode="auto">
          <a:xfrm>
            <a:off x="6881284" y="4477639"/>
            <a:ext cx="880533" cy="323850"/>
          </a:xfrm>
          <a:prstGeom prst="rect">
            <a:avLst/>
          </a:prstGeom>
          <a:noFill/>
          <a:ln w="9525">
            <a:noFill/>
            <a:round/>
            <a:headEnd/>
            <a:tailEnd/>
          </a:ln>
        </p:spPr>
        <p:txBody>
          <a:bodyPr wrap="none" anchor="ctr"/>
          <a:lstStyle/>
          <a:p>
            <a:endParaRPr lang="en-US"/>
          </a:p>
        </p:txBody>
      </p:sp>
      <p:sp>
        <p:nvSpPr>
          <p:cNvPr id="7241" name="Rectangle 187"/>
          <p:cNvSpPr>
            <a:spLocks noChangeArrowheads="1"/>
          </p:cNvSpPr>
          <p:nvPr/>
        </p:nvSpPr>
        <p:spPr bwMode="auto">
          <a:xfrm>
            <a:off x="6887634" y="4482404"/>
            <a:ext cx="867834"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8"/>
                </a:solidFill>
              </a:rPr>
              <a:t>usb</a:t>
            </a:r>
            <a:endParaRPr lang="en-GB" sz="2000" b="1" dirty="0">
              <a:solidFill>
                <a:srgbClr val="0000C8"/>
              </a:solidFill>
            </a:endParaRPr>
          </a:p>
        </p:txBody>
      </p:sp>
      <p:sp>
        <p:nvSpPr>
          <p:cNvPr id="7242" name="Rectangle 188"/>
          <p:cNvSpPr>
            <a:spLocks noChangeArrowheads="1"/>
          </p:cNvSpPr>
          <p:nvPr/>
        </p:nvSpPr>
        <p:spPr bwMode="auto">
          <a:xfrm>
            <a:off x="7560734" y="2572639"/>
            <a:ext cx="848784" cy="560388"/>
          </a:xfrm>
          <a:prstGeom prst="rect">
            <a:avLst/>
          </a:prstGeom>
          <a:noFill/>
          <a:ln w="9525">
            <a:noFill/>
            <a:round/>
            <a:headEnd/>
            <a:tailEnd/>
          </a:ln>
        </p:spPr>
        <p:txBody>
          <a:bodyPr wrap="none" anchor="ctr"/>
          <a:lstStyle/>
          <a:p>
            <a:endParaRPr lang="en-US"/>
          </a:p>
        </p:txBody>
      </p:sp>
      <p:sp>
        <p:nvSpPr>
          <p:cNvPr id="7243" name="Rectangle 192"/>
          <p:cNvSpPr>
            <a:spLocks noChangeArrowheads="1"/>
          </p:cNvSpPr>
          <p:nvPr/>
        </p:nvSpPr>
        <p:spPr bwMode="auto">
          <a:xfrm>
            <a:off x="7550151" y="2564702"/>
            <a:ext cx="869950" cy="298450"/>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a:solidFill>
                  <a:srgbClr val="0000C8"/>
                </a:solidFill>
              </a:rPr>
              <a:t>boot</a:t>
            </a:r>
          </a:p>
        </p:txBody>
      </p:sp>
      <p:sp>
        <p:nvSpPr>
          <p:cNvPr id="7244" name="Rectangle 223"/>
          <p:cNvSpPr>
            <a:spLocks noChangeArrowheads="1"/>
          </p:cNvSpPr>
          <p:nvPr/>
        </p:nvSpPr>
        <p:spPr bwMode="auto">
          <a:xfrm>
            <a:off x="8788401" y="3144139"/>
            <a:ext cx="880533" cy="325438"/>
          </a:xfrm>
          <a:prstGeom prst="rect">
            <a:avLst/>
          </a:prstGeom>
          <a:noFill/>
          <a:ln w="9525">
            <a:noFill/>
            <a:round/>
            <a:headEnd/>
            <a:tailEnd/>
          </a:ln>
        </p:spPr>
        <p:txBody>
          <a:bodyPr wrap="none" anchor="ctr"/>
          <a:lstStyle/>
          <a:p>
            <a:endParaRPr lang="en-US"/>
          </a:p>
        </p:txBody>
      </p:sp>
      <p:sp>
        <p:nvSpPr>
          <p:cNvPr id="7246" name="Rectangle 225"/>
          <p:cNvSpPr>
            <a:spLocks noChangeArrowheads="1"/>
          </p:cNvSpPr>
          <p:nvPr/>
        </p:nvSpPr>
        <p:spPr bwMode="auto">
          <a:xfrm>
            <a:off x="8794752" y="3148902"/>
            <a:ext cx="867834" cy="315912"/>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bin</a:t>
            </a:r>
          </a:p>
        </p:txBody>
      </p:sp>
      <p:sp>
        <p:nvSpPr>
          <p:cNvPr id="7247" name="Rectangle 226"/>
          <p:cNvSpPr>
            <a:spLocks noChangeArrowheads="1"/>
          </p:cNvSpPr>
          <p:nvPr/>
        </p:nvSpPr>
        <p:spPr bwMode="auto">
          <a:xfrm>
            <a:off x="8788401" y="3552127"/>
            <a:ext cx="880533" cy="323850"/>
          </a:xfrm>
          <a:prstGeom prst="rect">
            <a:avLst/>
          </a:prstGeom>
          <a:noFill/>
          <a:ln w="9525">
            <a:noFill/>
            <a:round/>
            <a:headEnd/>
            <a:tailEnd/>
          </a:ln>
        </p:spPr>
        <p:txBody>
          <a:bodyPr wrap="none" anchor="ctr"/>
          <a:lstStyle/>
          <a:p>
            <a:endParaRPr lang="en-US"/>
          </a:p>
        </p:txBody>
      </p:sp>
      <p:sp>
        <p:nvSpPr>
          <p:cNvPr id="7249" name="Rectangle 228"/>
          <p:cNvSpPr>
            <a:spLocks noChangeArrowheads="1"/>
          </p:cNvSpPr>
          <p:nvPr/>
        </p:nvSpPr>
        <p:spPr bwMode="auto">
          <a:xfrm>
            <a:off x="8794752" y="3556891"/>
            <a:ext cx="867834"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lib64</a:t>
            </a:r>
          </a:p>
        </p:txBody>
      </p:sp>
      <p:sp>
        <p:nvSpPr>
          <p:cNvPr id="7250" name="Rectangle 229"/>
          <p:cNvSpPr>
            <a:spLocks noChangeArrowheads="1"/>
          </p:cNvSpPr>
          <p:nvPr/>
        </p:nvSpPr>
        <p:spPr bwMode="auto">
          <a:xfrm>
            <a:off x="8788401" y="3958527"/>
            <a:ext cx="880533" cy="323850"/>
          </a:xfrm>
          <a:prstGeom prst="rect">
            <a:avLst/>
          </a:prstGeom>
          <a:noFill/>
          <a:ln w="9525">
            <a:noFill/>
            <a:round/>
            <a:headEnd/>
            <a:tailEnd/>
          </a:ln>
        </p:spPr>
        <p:txBody>
          <a:bodyPr wrap="none" anchor="ctr"/>
          <a:lstStyle/>
          <a:p>
            <a:endParaRPr lang="en-US"/>
          </a:p>
        </p:txBody>
      </p:sp>
      <p:sp>
        <p:nvSpPr>
          <p:cNvPr id="7252" name="Rectangle 231"/>
          <p:cNvSpPr>
            <a:spLocks noChangeArrowheads="1"/>
          </p:cNvSpPr>
          <p:nvPr/>
        </p:nvSpPr>
        <p:spPr bwMode="auto">
          <a:xfrm>
            <a:off x="8794752" y="3963291"/>
            <a:ext cx="867834"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sbin</a:t>
            </a:r>
          </a:p>
        </p:txBody>
      </p:sp>
      <p:sp>
        <p:nvSpPr>
          <p:cNvPr id="7253" name="Rectangle 232"/>
          <p:cNvSpPr>
            <a:spLocks noChangeArrowheads="1"/>
          </p:cNvSpPr>
          <p:nvPr/>
        </p:nvSpPr>
        <p:spPr bwMode="auto">
          <a:xfrm>
            <a:off x="8788401" y="4364929"/>
            <a:ext cx="880533" cy="325437"/>
          </a:xfrm>
          <a:prstGeom prst="rect">
            <a:avLst/>
          </a:prstGeom>
          <a:noFill/>
          <a:ln w="9525">
            <a:noFill/>
            <a:round/>
            <a:headEnd/>
            <a:tailEnd/>
          </a:ln>
        </p:spPr>
        <p:txBody>
          <a:bodyPr wrap="none" anchor="ctr"/>
          <a:lstStyle/>
          <a:p>
            <a:endParaRPr lang="en-US"/>
          </a:p>
        </p:txBody>
      </p:sp>
      <p:sp>
        <p:nvSpPr>
          <p:cNvPr id="7255" name="Rectangle 234"/>
          <p:cNvSpPr>
            <a:spLocks noChangeArrowheads="1"/>
          </p:cNvSpPr>
          <p:nvPr/>
        </p:nvSpPr>
        <p:spPr bwMode="auto">
          <a:xfrm>
            <a:off x="8794752" y="4369691"/>
            <a:ext cx="867834" cy="315913"/>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share</a:t>
            </a:r>
          </a:p>
        </p:txBody>
      </p:sp>
      <p:sp>
        <p:nvSpPr>
          <p:cNvPr id="7256" name="Rectangle 235"/>
          <p:cNvSpPr>
            <a:spLocks noChangeArrowheads="1"/>
          </p:cNvSpPr>
          <p:nvPr/>
        </p:nvSpPr>
        <p:spPr bwMode="auto">
          <a:xfrm>
            <a:off x="8788401" y="4772914"/>
            <a:ext cx="880533" cy="323850"/>
          </a:xfrm>
          <a:prstGeom prst="rect">
            <a:avLst/>
          </a:prstGeom>
          <a:noFill/>
          <a:ln w="9525">
            <a:noFill/>
            <a:round/>
            <a:headEnd/>
            <a:tailEnd/>
          </a:ln>
        </p:spPr>
        <p:txBody>
          <a:bodyPr wrap="none" anchor="ctr"/>
          <a:lstStyle/>
          <a:p>
            <a:endParaRPr lang="en-US"/>
          </a:p>
        </p:txBody>
      </p:sp>
      <p:sp>
        <p:nvSpPr>
          <p:cNvPr id="7258" name="Rectangle 237"/>
          <p:cNvSpPr>
            <a:spLocks noChangeArrowheads="1"/>
          </p:cNvSpPr>
          <p:nvPr/>
        </p:nvSpPr>
        <p:spPr bwMode="auto">
          <a:xfrm>
            <a:off x="8794752" y="4777679"/>
            <a:ext cx="854074" cy="314325"/>
          </a:xfrm>
          <a:prstGeom prst="rect">
            <a:avLst/>
          </a:prstGeom>
          <a:noFill/>
          <a:ln w="11160">
            <a:solidFill>
              <a:srgbClr val="000000"/>
            </a:solidFill>
            <a:miter lim="800000"/>
            <a:headEnd/>
            <a:tailEnd/>
          </a:ln>
        </p:spPr>
        <p:txBody>
          <a:bodyPr wrap="none" anchor="ctr"/>
          <a:lstStyle/>
          <a:p>
            <a:pPr lvl="0"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src</a:t>
            </a:r>
          </a:p>
        </p:txBody>
      </p:sp>
      <p:sp>
        <p:nvSpPr>
          <p:cNvPr id="7259" name="Rectangle 238"/>
          <p:cNvSpPr>
            <a:spLocks noChangeArrowheads="1"/>
          </p:cNvSpPr>
          <p:nvPr/>
        </p:nvSpPr>
        <p:spPr bwMode="auto">
          <a:xfrm>
            <a:off x="8788401" y="5179314"/>
            <a:ext cx="880533" cy="323850"/>
          </a:xfrm>
          <a:prstGeom prst="rect">
            <a:avLst/>
          </a:prstGeom>
          <a:noFill/>
          <a:ln w="9525">
            <a:noFill/>
            <a:round/>
            <a:headEnd/>
            <a:tailEnd/>
          </a:ln>
        </p:spPr>
        <p:txBody>
          <a:bodyPr wrap="none" anchor="ctr"/>
          <a:lstStyle/>
          <a:p>
            <a:endParaRPr lang="en-US"/>
          </a:p>
        </p:txBody>
      </p:sp>
      <p:sp>
        <p:nvSpPr>
          <p:cNvPr id="7263" name="Rectangle 242"/>
          <p:cNvSpPr>
            <a:spLocks noChangeArrowheads="1"/>
          </p:cNvSpPr>
          <p:nvPr/>
        </p:nvSpPr>
        <p:spPr bwMode="auto">
          <a:xfrm>
            <a:off x="8794752" y="5190413"/>
            <a:ext cx="867834" cy="315912"/>
          </a:xfrm>
          <a:prstGeom prst="rect">
            <a:avLst/>
          </a:prstGeom>
          <a:noFill/>
          <a:ln w="11160">
            <a:solidFill>
              <a:srgbClr val="000000"/>
            </a:solidFill>
            <a:miter lim="800000"/>
            <a:headEnd/>
            <a:tailEnd/>
          </a:ln>
        </p:spPr>
        <p:txBody>
          <a:bodyPr wrap="none" bIns="252000" anchor="ctr"/>
          <a:lstStyle/>
          <a:p>
            <a:r>
              <a:rPr lang="en-US" sz="2800" b="1" dirty="0"/>
              <a:t>…</a:t>
            </a:r>
            <a:endParaRPr lang="en-US" sz="3200" b="1" dirty="0"/>
          </a:p>
        </p:txBody>
      </p:sp>
      <p:sp>
        <p:nvSpPr>
          <p:cNvPr id="7264" name="Rectangle 243"/>
          <p:cNvSpPr>
            <a:spLocks noChangeArrowheads="1"/>
          </p:cNvSpPr>
          <p:nvPr/>
        </p:nvSpPr>
        <p:spPr bwMode="auto">
          <a:xfrm>
            <a:off x="8515351" y="2559939"/>
            <a:ext cx="880533" cy="325438"/>
          </a:xfrm>
          <a:prstGeom prst="rect">
            <a:avLst/>
          </a:prstGeom>
          <a:noFill/>
          <a:ln w="9525">
            <a:noFill/>
            <a:round/>
            <a:headEnd/>
            <a:tailEnd/>
          </a:ln>
        </p:spPr>
        <p:txBody>
          <a:bodyPr wrap="none" anchor="ctr"/>
          <a:lstStyle/>
          <a:p>
            <a:endParaRPr lang="en-US"/>
          </a:p>
        </p:txBody>
      </p:sp>
      <p:sp>
        <p:nvSpPr>
          <p:cNvPr id="7267" name="Rectangle 246"/>
          <p:cNvSpPr>
            <a:spLocks noChangeArrowheads="1"/>
          </p:cNvSpPr>
          <p:nvPr/>
        </p:nvSpPr>
        <p:spPr bwMode="auto">
          <a:xfrm>
            <a:off x="9542993" y="2572639"/>
            <a:ext cx="848784" cy="560388"/>
          </a:xfrm>
          <a:prstGeom prst="rect">
            <a:avLst/>
          </a:prstGeom>
          <a:noFill/>
          <a:ln w="9525">
            <a:noFill/>
            <a:round/>
            <a:headEnd/>
            <a:tailEnd/>
          </a:ln>
        </p:spPr>
        <p:txBody>
          <a:bodyPr wrap="none" anchor="ctr"/>
          <a:lstStyle/>
          <a:p>
            <a:endParaRPr lang="en-US"/>
          </a:p>
        </p:txBody>
      </p:sp>
      <p:sp>
        <p:nvSpPr>
          <p:cNvPr id="7268" name="Rectangle 250"/>
          <p:cNvSpPr>
            <a:spLocks noChangeArrowheads="1"/>
          </p:cNvSpPr>
          <p:nvPr/>
        </p:nvSpPr>
        <p:spPr bwMode="auto">
          <a:xfrm>
            <a:off x="9494309" y="2564702"/>
            <a:ext cx="869950" cy="298450"/>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a:solidFill>
                  <a:srgbClr val="0000C8"/>
                </a:solidFill>
              </a:rPr>
              <a:t>proc</a:t>
            </a:r>
          </a:p>
        </p:txBody>
      </p:sp>
      <p:sp>
        <p:nvSpPr>
          <p:cNvPr id="7271" name="Rectangle 254"/>
          <p:cNvSpPr>
            <a:spLocks noChangeArrowheads="1"/>
          </p:cNvSpPr>
          <p:nvPr/>
        </p:nvSpPr>
        <p:spPr bwMode="auto">
          <a:xfrm>
            <a:off x="5190069" y="1724914"/>
            <a:ext cx="922866" cy="336550"/>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228600" lvl="1" defTabSz="449263">
              <a:buClr>
                <a:srgbClr val="3333CC"/>
              </a:buClr>
              <a:buSzPct val="100000"/>
              <a:tabLst>
                <a:tab pos="228600" algn="l"/>
                <a:tab pos="1452563" algn="l"/>
                <a:tab pos="2366963" algn="l"/>
                <a:tab pos="3657600" algn="l"/>
                <a:tab pos="5110163" algn="l"/>
                <a:tab pos="6024563" algn="l"/>
                <a:tab pos="6938963" algn="l"/>
                <a:tab pos="7853363" algn="l"/>
                <a:tab pos="8767763" algn="l"/>
                <a:tab pos="9682163" algn="l"/>
                <a:tab pos="10596563" algn="l"/>
              </a:tabLst>
            </a:pPr>
            <a:r>
              <a:rPr lang="en-US" sz="2000" b="1" dirty="0">
                <a:solidFill>
                  <a:srgbClr val="3333CC"/>
                </a:solidFill>
                <a:latin typeface="Lucida Console" pitchFamily="49" charset="0"/>
              </a:rPr>
              <a:t>/</a:t>
            </a:r>
          </a:p>
        </p:txBody>
      </p:sp>
      <p:sp>
        <p:nvSpPr>
          <p:cNvPr id="7274" name="Rectangle 258"/>
          <p:cNvSpPr>
            <a:spLocks noChangeArrowheads="1"/>
          </p:cNvSpPr>
          <p:nvPr/>
        </p:nvSpPr>
        <p:spPr bwMode="auto">
          <a:xfrm>
            <a:off x="1754555" y="4914901"/>
            <a:ext cx="1245820" cy="304800"/>
          </a:xfrm>
          <a:prstGeom prst="rect">
            <a:avLst/>
          </a:prstGeom>
          <a:noFill/>
          <a:ln w="11160">
            <a:solidFill>
              <a:srgbClr val="000000"/>
            </a:solidFill>
            <a:miter lim="800000"/>
            <a:headEnd/>
            <a:tailEnd/>
          </a:ln>
        </p:spPr>
        <p:txBody>
          <a:bodyPr wrap="none" anchor="ctr"/>
          <a:lstStyle/>
          <a:p>
            <a:pPr defTabSz="449263">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C8"/>
                </a:solidFill>
              </a:rPr>
              <a:t>udev</a:t>
            </a:r>
          </a:p>
        </p:txBody>
      </p:sp>
      <p:sp>
        <p:nvSpPr>
          <p:cNvPr id="7278" name="Text Box 264"/>
          <p:cNvSpPr txBox="1">
            <a:spLocks noChangeArrowheads="1"/>
          </p:cNvSpPr>
          <p:nvPr/>
        </p:nvSpPr>
        <p:spPr bwMode="auto">
          <a:xfrm>
            <a:off x="4483913" y="5662014"/>
            <a:ext cx="1354911" cy="586787"/>
          </a:xfrm>
          <a:prstGeom prst="rect">
            <a:avLst/>
          </a:prstGeom>
          <a:noFill/>
          <a:ln w="9525" algn="ctr">
            <a:noFill/>
            <a:round/>
            <a:headEnd/>
            <a:tailEnd/>
          </a:ln>
        </p:spPr>
        <p:txBody>
          <a:bodyPr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spool and </a:t>
            </a:r>
            <a:br>
              <a:rPr lang="en-GB" sz="1800" i="1" dirty="0"/>
            </a:br>
            <a:r>
              <a:rPr lang="en-GB" sz="1800" i="1" dirty="0"/>
              <a:t>log files</a:t>
            </a:r>
          </a:p>
        </p:txBody>
      </p:sp>
      <p:sp>
        <p:nvSpPr>
          <p:cNvPr id="7282" name="Line 275"/>
          <p:cNvSpPr>
            <a:spLocks noChangeShapeType="1"/>
          </p:cNvSpPr>
          <p:nvPr/>
        </p:nvSpPr>
        <p:spPr bwMode="auto">
          <a:xfrm flipH="1">
            <a:off x="5634566" y="2076450"/>
            <a:ext cx="4234" cy="235841"/>
          </a:xfrm>
          <a:prstGeom prst="line">
            <a:avLst/>
          </a:prstGeom>
          <a:noFill/>
          <a:ln w="12573">
            <a:solidFill>
              <a:srgbClr val="0000C8"/>
            </a:solidFill>
            <a:round/>
            <a:headEnd/>
            <a:tailEnd/>
          </a:ln>
        </p:spPr>
        <p:txBody>
          <a:bodyPr wrap="square">
            <a:spAutoFit/>
          </a:bodyPr>
          <a:lstStyle/>
          <a:p>
            <a:endParaRPr lang="en-GB"/>
          </a:p>
        </p:txBody>
      </p:sp>
      <p:sp>
        <p:nvSpPr>
          <p:cNvPr id="7283" name="Line 276"/>
          <p:cNvSpPr>
            <a:spLocks noChangeShapeType="1"/>
          </p:cNvSpPr>
          <p:nvPr/>
        </p:nvSpPr>
        <p:spPr bwMode="auto">
          <a:xfrm>
            <a:off x="959257" y="2312289"/>
            <a:ext cx="0" cy="260350"/>
          </a:xfrm>
          <a:prstGeom prst="line">
            <a:avLst/>
          </a:prstGeom>
          <a:noFill/>
          <a:ln w="12573">
            <a:solidFill>
              <a:srgbClr val="0000C8"/>
            </a:solidFill>
            <a:round/>
            <a:headEnd/>
            <a:tailEnd/>
          </a:ln>
        </p:spPr>
        <p:txBody>
          <a:bodyPr>
            <a:spAutoFit/>
          </a:bodyPr>
          <a:lstStyle/>
          <a:p>
            <a:endParaRPr lang="en-GB"/>
          </a:p>
        </p:txBody>
      </p:sp>
      <p:sp>
        <p:nvSpPr>
          <p:cNvPr id="7284" name="Line 277"/>
          <p:cNvSpPr>
            <a:spLocks noChangeShapeType="1"/>
          </p:cNvSpPr>
          <p:nvPr/>
        </p:nvSpPr>
        <p:spPr bwMode="auto">
          <a:xfrm>
            <a:off x="1919817" y="2312289"/>
            <a:ext cx="0" cy="260350"/>
          </a:xfrm>
          <a:prstGeom prst="line">
            <a:avLst/>
          </a:prstGeom>
          <a:noFill/>
          <a:ln w="12573">
            <a:solidFill>
              <a:srgbClr val="0000C8"/>
            </a:solidFill>
            <a:round/>
            <a:headEnd/>
            <a:tailEnd/>
          </a:ln>
        </p:spPr>
        <p:txBody>
          <a:bodyPr>
            <a:spAutoFit/>
          </a:bodyPr>
          <a:lstStyle/>
          <a:p>
            <a:endParaRPr lang="en-GB"/>
          </a:p>
        </p:txBody>
      </p:sp>
      <p:sp>
        <p:nvSpPr>
          <p:cNvPr id="7285" name="Line 278"/>
          <p:cNvSpPr>
            <a:spLocks noChangeShapeType="1"/>
          </p:cNvSpPr>
          <p:nvPr/>
        </p:nvSpPr>
        <p:spPr bwMode="auto">
          <a:xfrm>
            <a:off x="2925234" y="2312290"/>
            <a:ext cx="0" cy="252413"/>
          </a:xfrm>
          <a:prstGeom prst="line">
            <a:avLst/>
          </a:prstGeom>
          <a:noFill/>
          <a:ln w="12573">
            <a:solidFill>
              <a:srgbClr val="0000C8"/>
            </a:solidFill>
            <a:round/>
            <a:headEnd/>
            <a:tailEnd/>
          </a:ln>
        </p:spPr>
        <p:txBody>
          <a:bodyPr>
            <a:spAutoFit/>
          </a:bodyPr>
          <a:lstStyle/>
          <a:p>
            <a:endParaRPr lang="en-GB"/>
          </a:p>
        </p:txBody>
      </p:sp>
      <p:sp>
        <p:nvSpPr>
          <p:cNvPr id="7286" name="Line 279"/>
          <p:cNvSpPr>
            <a:spLocks noChangeShapeType="1"/>
          </p:cNvSpPr>
          <p:nvPr/>
        </p:nvSpPr>
        <p:spPr bwMode="auto">
          <a:xfrm>
            <a:off x="3913716" y="2312290"/>
            <a:ext cx="0" cy="252413"/>
          </a:xfrm>
          <a:prstGeom prst="line">
            <a:avLst/>
          </a:prstGeom>
          <a:noFill/>
          <a:ln w="12573">
            <a:solidFill>
              <a:srgbClr val="0000C8"/>
            </a:solidFill>
            <a:round/>
            <a:headEnd/>
            <a:tailEnd/>
          </a:ln>
        </p:spPr>
        <p:txBody>
          <a:bodyPr>
            <a:spAutoFit/>
          </a:bodyPr>
          <a:lstStyle/>
          <a:p>
            <a:endParaRPr lang="en-GB"/>
          </a:p>
        </p:txBody>
      </p:sp>
      <p:sp>
        <p:nvSpPr>
          <p:cNvPr id="7287" name="Line 280"/>
          <p:cNvSpPr>
            <a:spLocks noChangeShapeType="1"/>
          </p:cNvSpPr>
          <p:nvPr/>
        </p:nvSpPr>
        <p:spPr bwMode="auto">
          <a:xfrm>
            <a:off x="4979460" y="2312289"/>
            <a:ext cx="0" cy="247650"/>
          </a:xfrm>
          <a:prstGeom prst="line">
            <a:avLst/>
          </a:prstGeom>
          <a:noFill/>
          <a:ln w="12573">
            <a:solidFill>
              <a:srgbClr val="0000C8"/>
            </a:solidFill>
            <a:round/>
            <a:headEnd/>
            <a:tailEnd/>
          </a:ln>
        </p:spPr>
        <p:txBody>
          <a:bodyPr>
            <a:spAutoFit/>
          </a:bodyPr>
          <a:lstStyle/>
          <a:p>
            <a:endParaRPr lang="en-GB"/>
          </a:p>
        </p:txBody>
      </p:sp>
      <p:sp>
        <p:nvSpPr>
          <p:cNvPr id="7288" name="Line 282"/>
          <p:cNvSpPr>
            <a:spLocks noChangeShapeType="1"/>
          </p:cNvSpPr>
          <p:nvPr/>
        </p:nvSpPr>
        <p:spPr bwMode="auto">
          <a:xfrm>
            <a:off x="5998634" y="2312289"/>
            <a:ext cx="0" cy="247650"/>
          </a:xfrm>
          <a:prstGeom prst="line">
            <a:avLst/>
          </a:prstGeom>
          <a:noFill/>
          <a:ln w="12573">
            <a:solidFill>
              <a:srgbClr val="0000C8"/>
            </a:solidFill>
            <a:round/>
            <a:headEnd/>
            <a:tailEnd/>
          </a:ln>
        </p:spPr>
        <p:txBody>
          <a:bodyPr>
            <a:spAutoFit/>
          </a:bodyPr>
          <a:lstStyle/>
          <a:p>
            <a:endParaRPr lang="en-GB"/>
          </a:p>
        </p:txBody>
      </p:sp>
      <p:sp>
        <p:nvSpPr>
          <p:cNvPr id="7289" name="Line 283"/>
          <p:cNvSpPr>
            <a:spLocks noChangeShapeType="1"/>
          </p:cNvSpPr>
          <p:nvPr/>
        </p:nvSpPr>
        <p:spPr bwMode="auto">
          <a:xfrm>
            <a:off x="6944784" y="2312289"/>
            <a:ext cx="0" cy="260350"/>
          </a:xfrm>
          <a:prstGeom prst="line">
            <a:avLst/>
          </a:prstGeom>
          <a:noFill/>
          <a:ln w="12573">
            <a:solidFill>
              <a:srgbClr val="0000C8"/>
            </a:solidFill>
            <a:round/>
            <a:headEnd/>
            <a:tailEnd/>
          </a:ln>
        </p:spPr>
        <p:txBody>
          <a:bodyPr>
            <a:spAutoFit/>
          </a:bodyPr>
          <a:lstStyle/>
          <a:p>
            <a:endParaRPr lang="en-GB"/>
          </a:p>
        </p:txBody>
      </p:sp>
      <p:sp>
        <p:nvSpPr>
          <p:cNvPr id="7290" name="Line 284"/>
          <p:cNvSpPr>
            <a:spLocks noChangeShapeType="1"/>
          </p:cNvSpPr>
          <p:nvPr/>
        </p:nvSpPr>
        <p:spPr bwMode="auto">
          <a:xfrm>
            <a:off x="8013701" y="2312289"/>
            <a:ext cx="0" cy="247650"/>
          </a:xfrm>
          <a:prstGeom prst="line">
            <a:avLst/>
          </a:prstGeom>
          <a:noFill/>
          <a:ln w="12573">
            <a:solidFill>
              <a:srgbClr val="0000C8"/>
            </a:solidFill>
            <a:round/>
            <a:headEnd/>
            <a:tailEnd/>
          </a:ln>
        </p:spPr>
        <p:txBody>
          <a:bodyPr>
            <a:spAutoFit/>
          </a:bodyPr>
          <a:lstStyle/>
          <a:p>
            <a:endParaRPr lang="en-GB"/>
          </a:p>
        </p:txBody>
      </p:sp>
      <p:sp>
        <p:nvSpPr>
          <p:cNvPr id="7291" name="Line 285"/>
          <p:cNvSpPr>
            <a:spLocks noChangeShapeType="1"/>
          </p:cNvSpPr>
          <p:nvPr/>
        </p:nvSpPr>
        <p:spPr bwMode="auto">
          <a:xfrm>
            <a:off x="8993717" y="2312289"/>
            <a:ext cx="0" cy="247650"/>
          </a:xfrm>
          <a:prstGeom prst="line">
            <a:avLst/>
          </a:prstGeom>
          <a:noFill/>
          <a:ln w="12573">
            <a:solidFill>
              <a:srgbClr val="0000C8"/>
            </a:solidFill>
            <a:round/>
            <a:headEnd/>
            <a:tailEnd/>
          </a:ln>
        </p:spPr>
        <p:txBody>
          <a:bodyPr>
            <a:spAutoFit/>
          </a:bodyPr>
          <a:lstStyle/>
          <a:p>
            <a:endParaRPr lang="en-GB"/>
          </a:p>
        </p:txBody>
      </p:sp>
      <p:sp>
        <p:nvSpPr>
          <p:cNvPr id="7292" name="Line 286"/>
          <p:cNvSpPr>
            <a:spLocks noChangeShapeType="1"/>
          </p:cNvSpPr>
          <p:nvPr/>
        </p:nvSpPr>
        <p:spPr bwMode="auto">
          <a:xfrm>
            <a:off x="9940926" y="2312290"/>
            <a:ext cx="0" cy="252413"/>
          </a:xfrm>
          <a:prstGeom prst="line">
            <a:avLst/>
          </a:prstGeom>
          <a:noFill/>
          <a:ln w="12573">
            <a:solidFill>
              <a:srgbClr val="0000C8"/>
            </a:solidFill>
            <a:round/>
            <a:headEnd/>
            <a:tailEnd/>
          </a:ln>
        </p:spPr>
        <p:txBody>
          <a:bodyPr>
            <a:spAutoFit/>
          </a:bodyPr>
          <a:lstStyle/>
          <a:p>
            <a:endParaRPr lang="en-GB"/>
          </a:p>
        </p:txBody>
      </p:sp>
      <p:sp>
        <p:nvSpPr>
          <p:cNvPr id="7296" name="Line 291"/>
          <p:cNvSpPr>
            <a:spLocks noChangeShapeType="1"/>
          </p:cNvSpPr>
          <p:nvPr/>
        </p:nvSpPr>
        <p:spPr bwMode="auto">
          <a:xfrm flipH="1">
            <a:off x="1600200" y="2880616"/>
            <a:ext cx="1" cy="2872484"/>
          </a:xfrm>
          <a:prstGeom prst="line">
            <a:avLst/>
          </a:prstGeom>
          <a:noFill/>
          <a:ln w="12573">
            <a:solidFill>
              <a:srgbClr val="0000C8"/>
            </a:solidFill>
            <a:round/>
            <a:headEnd/>
            <a:tailEnd/>
          </a:ln>
        </p:spPr>
        <p:txBody>
          <a:bodyPr wrap="square">
            <a:spAutoFit/>
          </a:bodyPr>
          <a:lstStyle/>
          <a:p>
            <a:endParaRPr lang="en-GB"/>
          </a:p>
        </p:txBody>
      </p:sp>
      <p:sp>
        <p:nvSpPr>
          <p:cNvPr id="7297" name="Line 292"/>
          <p:cNvSpPr>
            <a:spLocks noChangeShapeType="1"/>
          </p:cNvSpPr>
          <p:nvPr/>
        </p:nvSpPr>
        <p:spPr bwMode="auto">
          <a:xfrm>
            <a:off x="3579283" y="2871089"/>
            <a:ext cx="0" cy="800100"/>
          </a:xfrm>
          <a:prstGeom prst="line">
            <a:avLst/>
          </a:prstGeom>
          <a:noFill/>
          <a:ln w="12573">
            <a:solidFill>
              <a:srgbClr val="0000C8"/>
            </a:solidFill>
            <a:round/>
            <a:headEnd/>
            <a:tailEnd/>
          </a:ln>
        </p:spPr>
        <p:txBody>
          <a:bodyPr>
            <a:spAutoFit/>
          </a:bodyPr>
          <a:lstStyle/>
          <a:p>
            <a:endParaRPr lang="en-GB"/>
          </a:p>
        </p:txBody>
      </p:sp>
      <p:sp>
        <p:nvSpPr>
          <p:cNvPr id="7298" name="Line 294"/>
          <p:cNvSpPr>
            <a:spLocks noChangeShapeType="1"/>
          </p:cNvSpPr>
          <p:nvPr/>
        </p:nvSpPr>
        <p:spPr bwMode="auto">
          <a:xfrm>
            <a:off x="4647142" y="2809179"/>
            <a:ext cx="0" cy="2441575"/>
          </a:xfrm>
          <a:prstGeom prst="line">
            <a:avLst/>
          </a:prstGeom>
          <a:noFill/>
          <a:ln w="12573">
            <a:solidFill>
              <a:srgbClr val="0000C8"/>
            </a:solidFill>
            <a:round/>
            <a:headEnd/>
            <a:tailEnd/>
          </a:ln>
        </p:spPr>
        <p:txBody>
          <a:bodyPr>
            <a:spAutoFit/>
          </a:bodyPr>
          <a:lstStyle/>
          <a:p>
            <a:endParaRPr lang="en-GB"/>
          </a:p>
        </p:txBody>
      </p:sp>
      <p:sp>
        <p:nvSpPr>
          <p:cNvPr id="7300" name="Line 297"/>
          <p:cNvSpPr>
            <a:spLocks noChangeShapeType="1"/>
          </p:cNvSpPr>
          <p:nvPr/>
        </p:nvSpPr>
        <p:spPr bwMode="auto">
          <a:xfrm>
            <a:off x="8610600" y="3320352"/>
            <a:ext cx="177801" cy="0"/>
          </a:xfrm>
          <a:prstGeom prst="line">
            <a:avLst/>
          </a:prstGeom>
          <a:noFill/>
          <a:ln w="12573">
            <a:solidFill>
              <a:srgbClr val="0000C8"/>
            </a:solidFill>
            <a:round/>
            <a:headEnd/>
            <a:tailEnd/>
          </a:ln>
        </p:spPr>
        <p:txBody>
          <a:bodyPr>
            <a:spAutoFit/>
          </a:bodyPr>
          <a:lstStyle/>
          <a:p>
            <a:endParaRPr lang="en-GB"/>
          </a:p>
        </p:txBody>
      </p:sp>
      <p:sp>
        <p:nvSpPr>
          <p:cNvPr id="7301" name="Line 299"/>
          <p:cNvSpPr>
            <a:spLocks noChangeShapeType="1"/>
          </p:cNvSpPr>
          <p:nvPr/>
        </p:nvSpPr>
        <p:spPr bwMode="auto">
          <a:xfrm>
            <a:off x="8610600" y="3680714"/>
            <a:ext cx="177801" cy="0"/>
          </a:xfrm>
          <a:prstGeom prst="line">
            <a:avLst/>
          </a:prstGeom>
          <a:noFill/>
          <a:ln w="12573">
            <a:solidFill>
              <a:srgbClr val="0000C8"/>
            </a:solidFill>
            <a:round/>
            <a:headEnd/>
            <a:tailEnd/>
          </a:ln>
        </p:spPr>
        <p:txBody>
          <a:bodyPr>
            <a:spAutoFit/>
          </a:bodyPr>
          <a:lstStyle/>
          <a:p>
            <a:endParaRPr lang="en-GB"/>
          </a:p>
        </p:txBody>
      </p:sp>
      <p:sp>
        <p:nvSpPr>
          <p:cNvPr id="7302" name="Line 300"/>
          <p:cNvSpPr>
            <a:spLocks noChangeShapeType="1"/>
          </p:cNvSpPr>
          <p:nvPr/>
        </p:nvSpPr>
        <p:spPr bwMode="auto">
          <a:xfrm>
            <a:off x="8610601" y="4112514"/>
            <a:ext cx="192618" cy="0"/>
          </a:xfrm>
          <a:prstGeom prst="line">
            <a:avLst/>
          </a:prstGeom>
          <a:noFill/>
          <a:ln w="12573">
            <a:solidFill>
              <a:srgbClr val="0000C8"/>
            </a:solidFill>
            <a:round/>
            <a:headEnd/>
            <a:tailEnd/>
          </a:ln>
        </p:spPr>
        <p:txBody>
          <a:bodyPr>
            <a:spAutoFit/>
          </a:bodyPr>
          <a:lstStyle/>
          <a:p>
            <a:endParaRPr lang="en-GB"/>
          </a:p>
        </p:txBody>
      </p:sp>
      <p:sp>
        <p:nvSpPr>
          <p:cNvPr id="7303" name="Line 301"/>
          <p:cNvSpPr>
            <a:spLocks noChangeShapeType="1"/>
          </p:cNvSpPr>
          <p:nvPr/>
        </p:nvSpPr>
        <p:spPr bwMode="auto">
          <a:xfrm>
            <a:off x="8610601" y="4544314"/>
            <a:ext cx="184150" cy="0"/>
          </a:xfrm>
          <a:prstGeom prst="line">
            <a:avLst/>
          </a:prstGeom>
          <a:noFill/>
          <a:ln w="12573">
            <a:solidFill>
              <a:srgbClr val="0000C8"/>
            </a:solidFill>
            <a:round/>
            <a:headEnd/>
            <a:tailEnd/>
          </a:ln>
        </p:spPr>
        <p:txBody>
          <a:bodyPr>
            <a:spAutoFit/>
          </a:bodyPr>
          <a:lstStyle/>
          <a:p>
            <a:endParaRPr lang="en-GB"/>
          </a:p>
        </p:txBody>
      </p:sp>
      <p:sp>
        <p:nvSpPr>
          <p:cNvPr id="7304" name="Line 302"/>
          <p:cNvSpPr>
            <a:spLocks noChangeShapeType="1"/>
          </p:cNvSpPr>
          <p:nvPr/>
        </p:nvSpPr>
        <p:spPr bwMode="auto">
          <a:xfrm>
            <a:off x="8610600" y="4904677"/>
            <a:ext cx="177801" cy="0"/>
          </a:xfrm>
          <a:prstGeom prst="line">
            <a:avLst/>
          </a:prstGeom>
          <a:noFill/>
          <a:ln w="12573">
            <a:solidFill>
              <a:srgbClr val="0000C8"/>
            </a:solidFill>
            <a:round/>
            <a:headEnd/>
            <a:tailEnd/>
          </a:ln>
        </p:spPr>
        <p:txBody>
          <a:bodyPr>
            <a:spAutoFit/>
          </a:bodyPr>
          <a:lstStyle/>
          <a:p>
            <a:endParaRPr lang="en-GB"/>
          </a:p>
        </p:txBody>
      </p:sp>
      <p:sp>
        <p:nvSpPr>
          <p:cNvPr id="7305" name="Line 303"/>
          <p:cNvSpPr>
            <a:spLocks noChangeShapeType="1"/>
          </p:cNvSpPr>
          <p:nvPr/>
        </p:nvSpPr>
        <p:spPr bwMode="auto">
          <a:xfrm>
            <a:off x="8610600" y="5336477"/>
            <a:ext cx="177801" cy="0"/>
          </a:xfrm>
          <a:prstGeom prst="line">
            <a:avLst/>
          </a:prstGeom>
          <a:noFill/>
          <a:ln w="12573">
            <a:solidFill>
              <a:srgbClr val="0000C8"/>
            </a:solidFill>
            <a:round/>
            <a:headEnd/>
            <a:tailEnd/>
          </a:ln>
        </p:spPr>
        <p:txBody>
          <a:bodyPr>
            <a:spAutoFit/>
          </a:bodyPr>
          <a:lstStyle/>
          <a:p>
            <a:endParaRPr lang="en-GB"/>
          </a:p>
        </p:txBody>
      </p:sp>
      <p:sp>
        <p:nvSpPr>
          <p:cNvPr id="7307" name="Line 305"/>
          <p:cNvSpPr>
            <a:spLocks noChangeShapeType="1"/>
          </p:cNvSpPr>
          <p:nvPr/>
        </p:nvSpPr>
        <p:spPr bwMode="auto">
          <a:xfrm>
            <a:off x="6705602" y="3187002"/>
            <a:ext cx="175684" cy="0"/>
          </a:xfrm>
          <a:prstGeom prst="line">
            <a:avLst/>
          </a:prstGeom>
          <a:noFill/>
          <a:ln w="12573">
            <a:solidFill>
              <a:srgbClr val="0000C8"/>
            </a:solidFill>
            <a:round/>
            <a:headEnd/>
            <a:tailEnd/>
          </a:ln>
        </p:spPr>
        <p:txBody>
          <a:bodyPr>
            <a:spAutoFit/>
          </a:bodyPr>
          <a:lstStyle/>
          <a:p>
            <a:endParaRPr lang="en-GB"/>
          </a:p>
        </p:txBody>
      </p:sp>
      <p:sp>
        <p:nvSpPr>
          <p:cNvPr id="7308" name="Line 306"/>
          <p:cNvSpPr>
            <a:spLocks noChangeShapeType="1"/>
          </p:cNvSpPr>
          <p:nvPr/>
        </p:nvSpPr>
        <p:spPr bwMode="auto">
          <a:xfrm>
            <a:off x="6705601" y="3518789"/>
            <a:ext cx="182033" cy="0"/>
          </a:xfrm>
          <a:prstGeom prst="line">
            <a:avLst/>
          </a:prstGeom>
          <a:noFill/>
          <a:ln w="12573">
            <a:solidFill>
              <a:srgbClr val="0000C8"/>
            </a:solidFill>
            <a:round/>
            <a:headEnd/>
            <a:tailEnd/>
          </a:ln>
        </p:spPr>
        <p:txBody>
          <a:bodyPr>
            <a:spAutoFit/>
          </a:bodyPr>
          <a:lstStyle/>
          <a:p>
            <a:endParaRPr lang="en-GB"/>
          </a:p>
        </p:txBody>
      </p:sp>
      <p:sp>
        <p:nvSpPr>
          <p:cNvPr id="7309" name="Line 307"/>
          <p:cNvSpPr>
            <a:spLocks noChangeShapeType="1"/>
          </p:cNvSpPr>
          <p:nvPr/>
        </p:nvSpPr>
        <p:spPr bwMode="auto">
          <a:xfrm>
            <a:off x="6705602" y="3922014"/>
            <a:ext cx="175684" cy="0"/>
          </a:xfrm>
          <a:prstGeom prst="line">
            <a:avLst/>
          </a:prstGeom>
          <a:noFill/>
          <a:ln w="12573">
            <a:solidFill>
              <a:srgbClr val="0000C8"/>
            </a:solidFill>
            <a:round/>
            <a:headEnd/>
            <a:tailEnd/>
          </a:ln>
        </p:spPr>
        <p:txBody>
          <a:bodyPr>
            <a:spAutoFit/>
          </a:bodyPr>
          <a:lstStyle/>
          <a:p>
            <a:endParaRPr lang="en-GB"/>
          </a:p>
        </p:txBody>
      </p:sp>
      <p:sp>
        <p:nvSpPr>
          <p:cNvPr id="7310" name="Line 308"/>
          <p:cNvSpPr>
            <a:spLocks noChangeShapeType="1"/>
          </p:cNvSpPr>
          <p:nvPr/>
        </p:nvSpPr>
        <p:spPr bwMode="auto">
          <a:xfrm>
            <a:off x="6705602" y="4296664"/>
            <a:ext cx="175684" cy="0"/>
          </a:xfrm>
          <a:prstGeom prst="line">
            <a:avLst/>
          </a:prstGeom>
          <a:noFill/>
          <a:ln w="12573">
            <a:solidFill>
              <a:srgbClr val="0000C8"/>
            </a:solidFill>
            <a:round/>
            <a:headEnd/>
            <a:tailEnd/>
          </a:ln>
        </p:spPr>
        <p:txBody>
          <a:bodyPr>
            <a:spAutoFit/>
          </a:bodyPr>
          <a:lstStyle/>
          <a:p>
            <a:endParaRPr lang="en-GB"/>
          </a:p>
        </p:txBody>
      </p:sp>
      <p:sp>
        <p:nvSpPr>
          <p:cNvPr id="7311" name="Line 309"/>
          <p:cNvSpPr>
            <a:spLocks noChangeShapeType="1"/>
          </p:cNvSpPr>
          <p:nvPr/>
        </p:nvSpPr>
        <p:spPr bwMode="auto">
          <a:xfrm>
            <a:off x="6705601" y="4609402"/>
            <a:ext cx="182033" cy="0"/>
          </a:xfrm>
          <a:prstGeom prst="line">
            <a:avLst/>
          </a:prstGeom>
          <a:noFill/>
          <a:ln w="12573">
            <a:solidFill>
              <a:srgbClr val="0000C8"/>
            </a:solidFill>
            <a:round/>
            <a:headEnd/>
            <a:tailEnd/>
          </a:ln>
        </p:spPr>
        <p:txBody>
          <a:bodyPr>
            <a:spAutoFit/>
          </a:bodyPr>
          <a:lstStyle/>
          <a:p>
            <a:endParaRPr lang="en-GB"/>
          </a:p>
        </p:txBody>
      </p:sp>
      <p:sp>
        <p:nvSpPr>
          <p:cNvPr id="7312" name="Rectangle 310"/>
          <p:cNvSpPr>
            <a:spLocks noChangeArrowheads="1"/>
          </p:cNvSpPr>
          <p:nvPr/>
        </p:nvSpPr>
        <p:spPr bwMode="auto">
          <a:xfrm>
            <a:off x="6874935" y="5238052"/>
            <a:ext cx="880533" cy="323850"/>
          </a:xfrm>
          <a:prstGeom prst="rect">
            <a:avLst/>
          </a:prstGeom>
          <a:noFill/>
          <a:ln w="9525">
            <a:noFill/>
            <a:round/>
            <a:headEnd/>
            <a:tailEnd/>
          </a:ln>
        </p:spPr>
        <p:txBody>
          <a:bodyPr wrap="none" anchor="ctr"/>
          <a:lstStyle/>
          <a:p>
            <a:endParaRPr lang="en-US"/>
          </a:p>
        </p:txBody>
      </p:sp>
      <p:sp>
        <p:nvSpPr>
          <p:cNvPr id="7313" name="Rectangle 311"/>
          <p:cNvSpPr>
            <a:spLocks noChangeArrowheads="1"/>
          </p:cNvSpPr>
          <p:nvPr/>
        </p:nvSpPr>
        <p:spPr bwMode="auto">
          <a:xfrm>
            <a:off x="6881285" y="5242816"/>
            <a:ext cx="867834" cy="314325"/>
          </a:xfrm>
          <a:prstGeom prst="rect">
            <a:avLst/>
          </a:prstGeom>
          <a:noFill/>
          <a:ln w="11160">
            <a:solidFill>
              <a:srgbClr val="000000"/>
            </a:solidFill>
            <a:miter lim="800000"/>
            <a:headEnd/>
            <a:tailEnd/>
          </a:ln>
        </p:spPr>
        <p:txBody>
          <a:bodyPr wrap="none" bIns="252000" anchor="ctr"/>
          <a:lstStyle/>
          <a:p>
            <a:r>
              <a:rPr lang="en-US" sz="2800" b="1" dirty="0"/>
              <a:t>…</a:t>
            </a:r>
            <a:endParaRPr lang="en-US" b="1" dirty="0"/>
          </a:p>
        </p:txBody>
      </p:sp>
      <p:sp>
        <p:nvSpPr>
          <p:cNvPr id="7315" name="Line 313"/>
          <p:cNvSpPr>
            <a:spLocks noChangeShapeType="1"/>
          </p:cNvSpPr>
          <p:nvPr/>
        </p:nvSpPr>
        <p:spPr bwMode="auto">
          <a:xfrm>
            <a:off x="6699252" y="5369814"/>
            <a:ext cx="182033" cy="0"/>
          </a:xfrm>
          <a:prstGeom prst="line">
            <a:avLst/>
          </a:prstGeom>
          <a:noFill/>
          <a:ln w="12573">
            <a:solidFill>
              <a:srgbClr val="0000C8"/>
            </a:solidFill>
            <a:round/>
            <a:headEnd/>
            <a:tailEnd/>
          </a:ln>
        </p:spPr>
        <p:txBody>
          <a:bodyPr>
            <a:spAutoFit/>
          </a:bodyPr>
          <a:lstStyle/>
          <a:p>
            <a:endParaRPr lang="en-GB"/>
          </a:p>
        </p:txBody>
      </p:sp>
      <p:sp>
        <p:nvSpPr>
          <p:cNvPr id="7316" name="Line 314"/>
          <p:cNvSpPr>
            <a:spLocks noChangeShapeType="1"/>
          </p:cNvSpPr>
          <p:nvPr/>
        </p:nvSpPr>
        <p:spPr bwMode="auto">
          <a:xfrm>
            <a:off x="6699250" y="2880614"/>
            <a:ext cx="0" cy="2489200"/>
          </a:xfrm>
          <a:prstGeom prst="line">
            <a:avLst/>
          </a:prstGeom>
          <a:noFill/>
          <a:ln w="12573">
            <a:solidFill>
              <a:srgbClr val="0000C8"/>
            </a:solidFill>
            <a:round/>
            <a:headEnd/>
            <a:tailEnd/>
          </a:ln>
        </p:spPr>
        <p:txBody>
          <a:bodyPr>
            <a:spAutoFit/>
          </a:bodyPr>
          <a:lstStyle/>
          <a:p>
            <a:endParaRPr lang="en-GB"/>
          </a:p>
        </p:txBody>
      </p:sp>
      <p:sp>
        <p:nvSpPr>
          <p:cNvPr id="7318" name="Line 319"/>
          <p:cNvSpPr>
            <a:spLocks noChangeShapeType="1"/>
          </p:cNvSpPr>
          <p:nvPr/>
        </p:nvSpPr>
        <p:spPr bwMode="auto">
          <a:xfrm>
            <a:off x="4647143" y="3234627"/>
            <a:ext cx="158751" cy="0"/>
          </a:xfrm>
          <a:prstGeom prst="line">
            <a:avLst/>
          </a:prstGeom>
          <a:noFill/>
          <a:ln w="12573">
            <a:solidFill>
              <a:srgbClr val="0000C8"/>
            </a:solidFill>
            <a:round/>
            <a:headEnd/>
            <a:tailEnd/>
          </a:ln>
        </p:spPr>
        <p:txBody>
          <a:bodyPr>
            <a:spAutoFit/>
          </a:bodyPr>
          <a:lstStyle/>
          <a:p>
            <a:endParaRPr lang="en-GB"/>
          </a:p>
        </p:txBody>
      </p:sp>
      <p:sp>
        <p:nvSpPr>
          <p:cNvPr id="7319" name="Line 320"/>
          <p:cNvSpPr>
            <a:spLocks noChangeShapeType="1"/>
          </p:cNvSpPr>
          <p:nvPr/>
        </p:nvSpPr>
        <p:spPr bwMode="auto">
          <a:xfrm>
            <a:off x="4647143" y="3594989"/>
            <a:ext cx="173567" cy="0"/>
          </a:xfrm>
          <a:prstGeom prst="line">
            <a:avLst/>
          </a:prstGeom>
          <a:noFill/>
          <a:ln w="12573">
            <a:solidFill>
              <a:srgbClr val="0000C8"/>
            </a:solidFill>
            <a:round/>
            <a:headEnd/>
            <a:tailEnd/>
          </a:ln>
        </p:spPr>
        <p:txBody>
          <a:bodyPr>
            <a:spAutoFit/>
          </a:bodyPr>
          <a:lstStyle/>
          <a:p>
            <a:endParaRPr lang="en-GB"/>
          </a:p>
        </p:txBody>
      </p:sp>
      <p:sp>
        <p:nvSpPr>
          <p:cNvPr id="7320" name="Line 321"/>
          <p:cNvSpPr>
            <a:spLocks noChangeShapeType="1"/>
          </p:cNvSpPr>
          <p:nvPr/>
        </p:nvSpPr>
        <p:spPr bwMode="auto">
          <a:xfrm>
            <a:off x="4647143" y="4026789"/>
            <a:ext cx="158751" cy="0"/>
          </a:xfrm>
          <a:prstGeom prst="line">
            <a:avLst/>
          </a:prstGeom>
          <a:noFill/>
          <a:ln w="12573">
            <a:solidFill>
              <a:srgbClr val="0000C8"/>
            </a:solidFill>
            <a:round/>
            <a:headEnd/>
            <a:tailEnd/>
          </a:ln>
        </p:spPr>
        <p:txBody>
          <a:bodyPr>
            <a:spAutoFit/>
          </a:bodyPr>
          <a:lstStyle/>
          <a:p>
            <a:endParaRPr lang="en-GB"/>
          </a:p>
        </p:txBody>
      </p:sp>
      <p:sp>
        <p:nvSpPr>
          <p:cNvPr id="7321" name="Line 322"/>
          <p:cNvSpPr>
            <a:spLocks noChangeShapeType="1"/>
          </p:cNvSpPr>
          <p:nvPr/>
        </p:nvSpPr>
        <p:spPr bwMode="auto">
          <a:xfrm>
            <a:off x="4647143" y="4458589"/>
            <a:ext cx="158751" cy="0"/>
          </a:xfrm>
          <a:prstGeom prst="line">
            <a:avLst/>
          </a:prstGeom>
          <a:noFill/>
          <a:ln w="12573">
            <a:solidFill>
              <a:srgbClr val="0000C8"/>
            </a:solidFill>
            <a:round/>
            <a:headEnd/>
            <a:tailEnd/>
          </a:ln>
        </p:spPr>
        <p:txBody>
          <a:bodyPr>
            <a:spAutoFit/>
          </a:bodyPr>
          <a:lstStyle/>
          <a:p>
            <a:endParaRPr lang="en-GB"/>
          </a:p>
        </p:txBody>
      </p:sp>
      <p:sp>
        <p:nvSpPr>
          <p:cNvPr id="7322" name="Line 323"/>
          <p:cNvSpPr>
            <a:spLocks noChangeShapeType="1"/>
          </p:cNvSpPr>
          <p:nvPr/>
        </p:nvSpPr>
        <p:spPr bwMode="auto">
          <a:xfrm>
            <a:off x="4647143" y="4818952"/>
            <a:ext cx="158751" cy="0"/>
          </a:xfrm>
          <a:prstGeom prst="line">
            <a:avLst/>
          </a:prstGeom>
          <a:noFill/>
          <a:ln w="12573">
            <a:solidFill>
              <a:srgbClr val="0000C8"/>
            </a:solidFill>
            <a:round/>
            <a:headEnd/>
            <a:tailEnd/>
          </a:ln>
        </p:spPr>
        <p:txBody>
          <a:bodyPr>
            <a:spAutoFit/>
          </a:bodyPr>
          <a:lstStyle/>
          <a:p>
            <a:endParaRPr lang="en-GB"/>
          </a:p>
        </p:txBody>
      </p:sp>
      <p:sp>
        <p:nvSpPr>
          <p:cNvPr id="7323" name="Line 324"/>
          <p:cNvSpPr>
            <a:spLocks noChangeShapeType="1"/>
          </p:cNvSpPr>
          <p:nvPr/>
        </p:nvSpPr>
        <p:spPr bwMode="auto">
          <a:xfrm>
            <a:off x="4647143" y="5250752"/>
            <a:ext cx="158751" cy="0"/>
          </a:xfrm>
          <a:prstGeom prst="line">
            <a:avLst/>
          </a:prstGeom>
          <a:noFill/>
          <a:ln w="12573">
            <a:solidFill>
              <a:srgbClr val="0000C8"/>
            </a:solidFill>
            <a:round/>
            <a:headEnd/>
            <a:tailEnd/>
          </a:ln>
        </p:spPr>
        <p:txBody>
          <a:bodyPr>
            <a:spAutoFit/>
          </a:bodyPr>
          <a:lstStyle/>
          <a:p>
            <a:endParaRPr lang="en-GB"/>
          </a:p>
        </p:txBody>
      </p:sp>
      <p:sp>
        <p:nvSpPr>
          <p:cNvPr id="7324" name="Line 325"/>
          <p:cNvSpPr>
            <a:spLocks noChangeShapeType="1"/>
          </p:cNvSpPr>
          <p:nvPr/>
        </p:nvSpPr>
        <p:spPr bwMode="auto">
          <a:xfrm>
            <a:off x="3579283" y="3310827"/>
            <a:ext cx="112185" cy="0"/>
          </a:xfrm>
          <a:prstGeom prst="line">
            <a:avLst/>
          </a:prstGeom>
          <a:noFill/>
          <a:ln w="12573">
            <a:solidFill>
              <a:srgbClr val="0000C8"/>
            </a:solidFill>
            <a:round/>
            <a:headEnd/>
            <a:tailEnd/>
          </a:ln>
        </p:spPr>
        <p:txBody>
          <a:bodyPr>
            <a:spAutoFit/>
          </a:bodyPr>
          <a:lstStyle/>
          <a:p>
            <a:endParaRPr lang="en-GB"/>
          </a:p>
        </p:txBody>
      </p:sp>
      <p:sp>
        <p:nvSpPr>
          <p:cNvPr id="7325" name="Line 326"/>
          <p:cNvSpPr>
            <a:spLocks noChangeShapeType="1"/>
          </p:cNvSpPr>
          <p:nvPr/>
        </p:nvSpPr>
        <p:spPr bwMode="auto">
          <a:xfrm>
            <a:off x="3579283" y="3671189"/>
            <a:ext cx="112185" cy="0"/>
          </a:xfrm>
          <a:prstGeom prst="line">
            <a:avLst/>
          </a:prstGeom>
          <a:noFill/>
          <a:ln w="12573">
            <a:solidFill>
              <a:srgbClr val="0000C8"/>
            </a:solidFill>
            <a:round/>
            <a:headEnd/>
            <a:tailEnd/>
          </a:ln>
        </p:spPr>
        <p:txBody>
          <a:bodyPr>
            <a:spAutoFit/>
          </a:bodyPr>
          <a:lstStyle/>
          <a:p>
            <a:endParaRPr lang="en-GB"/>
          </a:p>
        </p:txBody>
      </p:sp>
      <p:sp>
        <p:nvSpPr>
          <p:cNvPr id="7327" name="Line 328"/>
          <p:cNvSpPr>
            <a:spLocks noChangeShapeType="1"/>
          </p:cNvSpPr>
          <p:nvPr/>
        </p:nvSpPr>
        <p:spPr bwMode="auto">
          <a:xfrm>
            <a:off x="1600202" y="3206052"/>
            <a:ext cx="131233" cy="0"/>
          </a:xfrm>
          <a:prstGeom prst="line">
            <a:avLst/>
          </a:prstGeom>
          <a:noFill/>
          <a:ln w="12573">
            <a:solidFill>
              <a:srgbClr val="0000C8"/>
            </a:solidFill>
            <a:round/>
            <a:headEnd/>
            <a:tailEnd/>
          </a:ln>
        </p:spPr>
        <p:txBody>
          <a:bodyPr>
            <a:spAutoFit/>
          </a:bodyPr>
          <a:lstStyle/>
          <a:p>
            <a:endParaRPr lang="en-GB"/>
          </a:p>
        </p:txBody>
      </p:sp>
      <p:sp>
        <p:nvSpPr>
          <p:cNvPr id="7328" name="Line 329"/>
          <p:cNvSpPr>
            <a:spLocks noChangeShapeType="1"/>
          </p:cNvSpPr>
          <p:nvPr/>
        </p:nvSpPr>
        <p:spPr bwMode="auto">
          <a:xfrm>
            <a:off x="1600202" y="3537839"/>
            <a:ext cx="131233" cy="0"/>
          </a:xfrm>
          <a:prstGeom prst="line">
            <a:avLst/>
          </a:prstGeom>
          <a:noFill/>
          <a:ln w="12573">
            <a:solidFill>
              <a:srgbClr val="0000C8"/>
            </a:solidFill>
            <a:round/>
            <a:headEnd/>
            <a:tailEnd/>
          </a:ln>
        </p:spPr>
        <p:txBody>
          <a:bodyPr>
            <a:spAutoFit/>
          </a:bodyPr>
          <a:lstStyle/>
          <a:p>
            <a:endParaRPr lang="en-GB"/>
          </a:p>
        </p:txBody>
      </p:sp>
      <p:sp>
        <p:nvSpPr>
          <p:cNvPr id="7329" name="Line 330"/>
          <p:cNvSpPr>
            <a:spLocks noChangeShapeType="1"/>
          </p:cNvSpPr>
          <p:nvPr/>
        </p:nvSpPr>
        <p:spPr bwMode="auto">
          <a:xfrm>
            <a:off x="1600202" y="3893439"/>
            <a:ext cx="131233" cy="0"/>
          </a:xfrm>
          <a:prstGeom prst="line">
            <a:avLst/>
          </a:prstGeom>
          <a:noFill/>
          <a:ln w="12573">
            <a:solidFill>
              <a:srgbClr val="0000C8"/>
            </a:solidFill>
            <a:round/>
            <a:headEnd/>
            <a:tailEnd/>
          </a:ln>
        </p:spPr>
        <p:txBody>
          <a:bodyPr>
            <a:spAutoFit/>
          </a:bodyPr>
          <a:lstStyle/>
          <a:p>
            <a:endParaRPr lang="en-GB"/>
          </a:p>
        </p:txBody>
      </p:sp>
      <p:sp>
        <p:nvSpPr>
          <p:cNvPr id="7330" name="Line 331"/>
          <p:cNvSpPr>
            <a:spLocks noChangeShapeType="1"/>
          </p:cNvSpPr>
          <p:nvPr/>
        </p:nvSpPr>
        <p:spPr bwMode="auto">
          <a:xfrm>
            <a:off x="1600202" y="4287139"/>
            <a:ext cx="152400" cy="0"/>
          </a:xfrm>
          <a:prstGeom prst="line">
            <a:avLst/>
          </a:prstGeom>
          <a:noFill/>
          <a:ln w="12573">
            <a:solidFill>
              <a:srgbClr val="0000C8"/>
            </a:solidFill>
            <a:round/>
            <a:headEnd/>
            <a:tailEnd/>
          </a:ln>
        </p:spPr>
        <p:txBody>
          <a:bodyPr>
            <a:spAutoFit/>
          </a:bodyPr>
          <a:lstStyle/>
          <a:p>
            <a:endParaRPr lang="en-GB"/>
          </a:p>
        </p:txBody>
      </p:sp>
      <p:sp>
        <p:nvSpPr>
          <p:cNvPr id="7331" name="Line 332"/>
          <p:cNvSpPr>
            <a:spLocks noChangeShapeType="1"/>
          </p:cNvSpPr>
          <p:nvPr/>
        </p:nvSpPr>
        <p:spPr bwMode="auto">
          <a:xfrm>
            <a:off x="1600202" y="4676077"/>
            <a:ext cx="131233" cy="0"/>
          </a:xfrm>
          <a:prstGeom prst="line">
            <a:avLst/>
          </a:prstGeom>
          <a:noFill/>
          <a:ln w="12573">
            <a:solidFill>
              <a:srgbClr val="0000C8"/>
            </a:solidFill>
            <a:round/>
            <a:headEnd/>
            <a:tailEnd/>
          </a:ln>
        </p:spPr>
        <p:txBody>
          <a:bodyPr>
            <a:spAutoFit/>
          </a:bodyPr>
          <a:lstStyle/>
          <a:p>
            <a:endParaRPr lang="en-GB"/>
          </a:p>
        </p:txBody>
      </p:sp>
      <p:sp>
        <p:nvSpPr>
          <p:cNvPr id="7332" name="Line 333"/>
          <p:cNvSpPr>
            <a:spLocks noChangeShapeType="1"/>
          </p:cNvSpPr>
          <p:nvPr/>
        </p:nvSpPr>
        <p:spPr bwMode="auto">
          <a:xfrm>
            <a:off x="1600202" y="5045964"/>
            <a:ext cx="152400" cy="0"/>
          </a:xfrm>
          <a:prstGeom prst="line">
            <a:avLst/>
          </a:prstGeom>
          <a:noFill/>
          <a:ln w="12573">
            <a:solidFill>
              <a:srgbClr val="0000C8"/>
            </a:solidFill>
            <a:round/>
            <a:headEnd/>
            <a:tailEnd/>
          </a:ln>
        </p:spPr>
        <p:txBody>
          <a:bodyPr>
            <a:spAutoFit/>
          </a:bodyPr>
          <a:lstStyle/>
          <a:p>
            <a:endParaRPr lang="en-GB"/>
          </a:p>
        </p:txBody>
      </p:sp>
      <p:sp>
        <p:nvSpPr>
          <p:cNvPr id="7333" name="Text Box 334"/>
          <p:cNvSpPr txBox="1">
            <a:spLocks noChangeArrowheads="1"/>
          </p:cNvSpPr>
          <p:nvPr/>
        </p:nvSpPr>
        <p:spPr bwMode="auto">
          <a:xfrm>
            <a:off x="1314450" y="1717076"/>
            <a:ext cx="3469299" cy="365188"/>
          </a:xfrm>
          <a:prstGeom prst="rect">
            <a:avLst/>
          </a:prstGeom>
          <a:noFill/>
          <a:ln w="9525" algn="ctr">
            <a:noFill/>
            <a:round/>
            <a:headEnd/>
            <a:tailEnd/>
          </a:ln>
        </p:spPr>
        <p:txBody>
          <a:bodyPr wrap="square" lIns="95400" tIns="91440" rIns="95400" bIns="50760" anchor="ctr">
            <a:spAutoFit/>
          </a:bodyPr>
          <a:lstStyle/>
          <a:p>
            <a:pPr algn="ct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the root of the entire filesystem</a:t>
            </a:r>
          </a:p>
        </p:txBody>
      </p:sp>
      <p:sp>
        <p:nvSpPr>
          <p:cNvPr id="7334" name="Line 335"/>
          <p:cNvSpPr>
            <a:spLocks noChangeShapeType="1"/>
          </p:cNvSpPr>
          <p:nvPr/>
        </p:nvSpPr>
        <p:spPr bwMode="auto">
          <a:xfrm flipV="1">
            <a:off x="4606924" y="1914525"/>
            <a:ext cx="460375" cy="889"/>
          </a:xfrm>
          <a:prstGeom prst="line">
            <a:avLst/>
          </a:prstGeom>
          <a:noFill/>
          <a:ln w="25400">
            <a:solidFill>
              <a:srgbClr val="0000C8"/>
            </a:solidFill>
            <a:round/>
            <a:headEnd/>
            <a:tailEnd type="triangle" w="med" len="med"/>
          </a:ln>
        </p:spPr>
        <p:txBody>
          <a:bodyPr wrap="square">
            <a:spAutoFit/>
          </a:bodyPr>
          <a:lstStyle/>
          <a:p>
            <a:endParaRPr lang="en-GB"/>
          </a:p>
        </p:txBody>
      </p:sp>
      <p:sp>
        <p:nvSpPr>
          <p:cNvPr id="7336" name="Line 337"/>
          <p:cNvSpPr>
            <a:spLocks noChangeShapeType="1"/>
          </p:cNvSpPr>
          <p:nvPr/>
        </p:nvSpPr>
        <p:spPr bwMode="auto">
          <a:xfrm flipV="1">
            <a:off x="581025" y="2312289"/>
            <a:ext cx="10709276" cy="2286"/>
          </a:xfrm>
          <a:prstGeom prst="line">
            <a:avLst/>
          </a:prstGeom>
          <a:noFill/>
          <a:ln w="12573">
            <a:solidFill>
              <a:srgbClr val="0000C8"/>
            </a:solidFill>
            <a:round/>
            <a:headEnd/>
            <a:tailEnd/>
          </a:ln>
        </p:spPr>
        <p:txBody>
          <a:bodyPr wrap="square">
            <a:spAutoFit/>
          </a:bodyPr>
          <a:lstStyle/>
          <a:p>
            <a:endParaRPr lang="en-GB"/>
          </a:p>
        </p:txBody>
      </p:sp>
      <p:sp>
        <p:nvSpPr>
          <p:cNvPr id="7337" name="Rectangle 338"/>
          <p:cNvSpPr>
            <a:spLocks noChangeArrowheads="1"/>
          </p:cNvSpPr>
          <p:nvPr/>
        </p:nvSpPr>
        <p:spPr bwMode="auto">
          <a:xfrm>
            <a:off x="10532534" y="2569464"/>
            <a:ext cx="848784" cy="560388"/>
          </a:xfrm>
          <a:prstGeom prst="rect">
            <a:avLst/>
          </a:prstGeom>
          <a:noFill/>
          <a:ln w="9525">
            <a:noFill/>
            <a:round/>
            <a:headEnd/>
            <a:tailEnd/>
          </a:ln>
        </p:spPr>
        <p:txBody>
          <a:bodyPr wrap="none" anchor="ctr"/>
          <a:lstStyle/>
          <a:p>
            <a:endParaRPr lang="en-US"/>
          </a:p>
        </p:txBody>
      </p:sp>
      <p:sp>
        <p:nvSpPr>
          <p:cNvPr id="7338" name="Rectangle 339"/>
          <p:cNvSpPr>
            <a:spLocks noChangeArrowheads="1"/>
          </p:cNvSpPr>
          <p:nvPr/>
        </p:nvSpPr>
        <p:spPr bwMode="auto">
          <a:xfrm>
            <a:off x="10483851" y="2561527"/>
            <a:ext cx="869950" cy="298450"/>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a:solidFill>
                  <a:srgbClr val="0000C8"/>
                </a:solidFill>
              </a:rPr>
              <a:t>root</a:t>
            </a:r>
            <a:endParaRPr lang="en-US" sz="1800" b="1" dirty="0">
              <a:solidFill>
                <a:srgbClr val="0000C8"/>
              </a:solidFill>
            </a:endParaRPr>
          </a:p>
        </p:txBody>
      </p:sp>
      <p:sp>
        <p:nvSpPr>
          <p:cNvPr id="7339" name="Line 340"/>
          <p:cNvSpPr>
            <a:spLocks noChangeShapeType="1"/>
          </p:cNvSpPr>
          <p:nvPr/>
        </p:nvSpPr>
        <p:spPr bwMode="auto">
          <a:xfrm>
            <a:off x="10930467" y="2309116"/>
            <a:ext cx="2117" cy="252413"/>
          </a:xfrm>
          <a:prstGeom prst="line">
            <a:avLst/>
          </a:prstGeom>
          <a:noFill/>
          <a:ln w="12573">
            <a:solidFill>
              <a:srgbClr val="0000C8"/>
            </a:solidFill>
            <a:round/>
            <a:headEnd/>
            <a:tailEnd/>
          </a:ln>
        </p:spPr>
        <p:txBody>
          <a:bodyPr>
            <a:spAutoFit/>
          </a:bodyPr>
          <a:lstStyle/>
          <a:p>
            <a:endParaRPr lang="en-GB"/>
          </a:p>
        </p:txBody>
      </p:sp>
      <p:sp>
        <p:nvSpPr>
          <p:cNvPr id="7341" name="Text Box 342"/>
          <p:cNvSpPr txBox="1">
            <a:spLocks noChangeArrowheads="1"/>
          </p:cNvSpPr>
          <p:nvPr/>
        </p:nvSpPr>
        <p:spPr bwMode="auto">
          <a:xfrm>
            <a:off x="753870" y="3629024"/>
            <a:ext cx="414262" cy="1524001"/>
          </a:xfrm>
          <a:prstGeom prst="rect">
            <a:avLst/>
          </a:prstGeom>
          <a:noFill/>
          <a:ln w="9525" algn="ctr">
            <a:noFill/>
            <a:round/>
            <a:headEnd/>
            <a:tailEnd/>
          </a:ln>
        </p:spPr>
        <p:txBody>
          <a:bodyPr vert="vert270"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user binaries</a:t>
            </a:r>
          </a:p>
        </p:txBody>
      </p:sp>
      <p:sp>
        <p:nvSpPr>
          <p:cNvPr id="7343" name="Line 344"/>
          <p:cNvSpPr>
            <a:spLocks noChangeShapeType="1"/>
          </p:cNvSpPr>
          <p:nvPr/>
        </p:nvSpPr>
        <p:spPr bwMode="auto">
          <a:xfrm flipV="1">
            <a:off x="959909" y="3028254"/>
            <a:ext cx="0" cy="523875"/>
          </a:xfrm>
          <a:prstGeom prst="line">
            <a:avLst/>
          </a:prstGeom>
          <a:noFill/>
          <a:ln w="25400">
            <a:solidFill>
              <a:srgbClr val="0000C8"/>
            </a:solidFill>
            <a:round/>
            <a:headEnd/>
            <a:tailEnd type="triangle" w="med" len="med"/>
          </a:ln>
        </p:spPr>
        <p:txBody>
          <a:bodyPr>
            <a:spAutoFit/>
          </a:bodyPr>
          <a:lstStyle/>
          <a:p>
            <a:endParaRPr lang="en-GB"/>
          </a:p>
        </p:txBody>
      </p:sp>
      <p:sp>
        <p:nvSpPr>
          <p:cNvPr id="7344" name="Line 345"/>
          <p:cNvSpPr>
            <a:spLocks noChangeShapeType="1"/>
          </p:cNvSpPr>
          <p:nvPr/>
        </p:nvSpPr>
        <p:spPr bwMode="auto">
          <a:xfrm flipV="1">
            <a:off x="2305050" y="5638799"/>
            <a:ext cx="9525" cy="276224"/>
          </a:xfrm>
          <a:prstGeom prst="line">
            <a:avLst/>
          </a:prstGeom>
          <a:noFill/>
          <a:ln w="25400">
            <a:solidFill>
              <a:srgbClr val="0000C8"/>
            </a:solidFill>
            <a:round/>
            <a:headEnd/>
            <a:tailEnd type="triangle" w="med" len="med"/>
          </a:ln>
        </p:spPr>
        <p:txBody>
          <a:bodyPr wrap="square">
            <a:spAutoFit/>
          </a:bodyPr>
          <a:lstStyle/>
          <a:p>
            <a:endParaRPr lang="en-GB"/>
          </a:p>
        </p:txBody>
      </p:sp>
      <p:sp>
        <p:nvSpPr>
          <p:cNvPr id="7345" name="Line 346"/>
          <p:cNvSpPr>
            <a:spLocks noChangeShapeType="1"/>
          </p:cNvSpPr>
          <p:nvPr/>
        </p:nvSpPr>
        <p:spPr bwMode="auto">
          <a:xfrm flipV="1">
            <a:off x="4025900" y="3902966"/>
            <a:ext cx="0" cy="485775"/>
          </a:xfrm>
          <a:prstGeom prst="line">
            <a:avLst/>
          </a:prstGeom>
          <a:noFill/>
          <a:ln w="25400">
            <a:solidFill>
              <a:srgbClr val="0000C8"/>
            </a:solidFill>
            <a:round/>
            <a:headEnd/>
            <a:tailEnd type="triangle" w="med" len="med"/>
          </a:ln>
        </p:spPr>
        <p:txBody>
          <a:bodyPr>
            <a:spAutoFit/>
          </a:bodyPr>
          <a:lstStyle/>
          <a:p>
            <a:endParaRPr lang="en-GB"/>
          </a:p>
        </p:txBody>
      </p:sp>
      <p:sp>
        <p:nvSpPr>
          <p:cNvPr id="7346" name="Line 347"/>
          <p:cNvSpPr>
            <a:spLocks noChangeShapeType="1"/>
          </p:cNvSpPr>
          <p:nvPr/>
        </p:nvSpPr>
        <p:spPr bwMode="auto">
          <a:xfrm flipV="1">
            <a:off x="5165725" y="5422203"/>
            <a:ext cx="0" cy="242887"/>
          </a:xfrm>
          <a:prstGeom prst="line">
            <a:avLst/>
          </a:prstGeom>
          <a:noFill/>
          <a:ln w="25400">
            <a:solidFill>
              <a:srgbClr val="0000C8"/>
            </a:solidFill>
            <a:round/>
            <a:headEnd/>
            <a:tailEnd type="triangle" w="med" len="med"/>
          </a:ln>
        </p:spPr>
        <p:txBody>
          <a:bodyPr wrap="square">
            <a:spAutoFit/>
          </a:bodyPr>
          <a:lstStyle/>
          <a:p>
            <a:endParaRPr lang="en-GB"/>
          </a:p>
        </p:txBody>
      </p:sp>
      <p:sp>
        <p:nvSpPr>
          <p:cNvPr id="7347" name="Line 348"/>
          <p:cNvSpPr>
            <a:spLocks noChangeShapeType="1"/>
          </p:cNvSpPr>
          <p:nvPr/>
        </p:nvSpPr>
        <p:spPr bwMode="auto">
          <a:xfrm flipV="1">
            <a:off x="5998634" y="2971104"/>
            <a:ext cx="0" cy="581025"/>
          </a:xfrm>
          <a:prstGeom prst="line">
            <a:avLst/>
          </a:prstGeom>
          <a:noFill/>
          <a:ln w="25400">
            <a:solidFill>
              <a:srgbClr val="0000C8"/>
            </a:solidFill>
            <a:round/>
            <a:headEnd/>
            <a:tailEnd type="triangle" w="med" len="med"/>
          </a:ln>
        </p:spPr>
        <p:txBody>
          <a:bodyPr>
            <a:spAutoFit/>
          </a:bodyPr>
          <a:lstStyle/>
          <a:p>
            <a:endParaRPr lang="en-GB"/>
          </a:p>
        </p:txBody>
      </p:sp>
      <p:sp>
        <p:nvSpPr>
          <p:cNvPr id="7348" name="Line 349"/>
          <p:cNvSpPr>
            <a:spLocks noChangeShapeType="1"/>
          </p:cNvSpPr>
          <p:nvPr/>
        </p:nvSpPr>
        <p:spPr bwMode="auto">
          <a:xfrm flipH="1" flipV="1">
            <a:off x="8027213" y="2971102"/>
            <a:ext cx="2361" cy="2629598"/>
          </a:xfrm>
          <a:prstGeom prst="line">
            <a:avLst/>
          </a:prstGeom>
          <a:noFill/>
          <a:ln w="25400">
            <a:solidFill>
              <a:srgbClr val="0000C8"/>
            </a:solidFill>
            <a:round/>
            <a:headEnd/>
            <a:tailEnd type="triangle" w="med" len="med"/>
          </a:ln>
        </p:spPr>
        <p:txBody>
          <a:bodyPr wrap="square">
            <a:spAutoFit/>
          </a:bodyPr>
          <a:lstStyle/>
          <a:p>
            <a:endParaRPr lang="en-GB"/>
          </a:p>
        </p:txBody>
      </p:sp>
      <p:sp>
        <p:nvSpPr>
          <p:cNvPr id="7350" name="Line 351"/>
          <p:cNvSpPr>
            <a:spLocks noChangeShapeType="1"/>
          </p:cNvSpPr>
          <p:nvPr/>
        </p:nvSpPr>
        <p:spPr bwMode="auto">
          <a:xfrm flipV="1">
            <a:off x="10947400" y="2971104"/>
            <a:ext cx="0" cy="581025"/>
          </a:xfrm>
          <a:prstGeom prst="line">
            <a:avLst/>
          </a:prstGeom>
          <a:noFill/>
          <a:ln w="25400">
            <a:solidFill>
              <a:srgbClr val="0000C8"/>
            </a:solidFill>
            <a:round/>
            <a:headEnd/>
            <a:tailEnd type="triangle" w="med" len="med"/>
          </a:ln>
        </p:spPr>
        <p:txBody>
          <a:bodyPr>
            <a:spAutoFit/>
          </a:bodyPr>
          <a:lstStyle/>
          <a:p>
            <a:endParaRPr lang="en-GB"/>
          </a:p>
        </p:txBody>
      </p:sp>
      <p:sp>
        <p:nvSpPr>
          <p:cNvPr id="7266" name="Rectangle 245"/>
          <p:cNvSpPr>
            <a:spLocks noChangeArrowheads="1"/>
          </p:cNvSpPr>
          <p:nvPr/>
        </p:nvSpPr>
        <p:spPr bwMode="auto">
          <a:xfrm>
            <a:off x="8519584" y="2564702"/>
            <a:ext cx="869950" cy="315912"/>
          </a:xfrm>
          <a:prstGeom prst="rect">
            <a:avLst/>
          </a:prstGeom>
          <a:solidFill>
            <a:schemeClr val="tx2">
              <a:lumMod val="20000"/>
              <a:lumOff val="80000"/>
            </a:schemeClr>
          </a:solidFill>
          <a:ln w="11160">
            <a:solidFill>
              <a:srgbClr val="000000"/>
            </a:solidFill>
            <a:miter lim="800000"/>
            <a:headEnd/>
            <a:tailEnd/>
          </a:ln>
        </p:spPr>
        <p:txBody>
          <a:bodyPr wrap="none" anchor="ctr"/>
          <a:lstStyle/>
          <a:p>
            <a:pPr algn="ctr"/>
            <a:r>
              <a:rPr lang="en-US" sz="2000" b="1" dirty="0" err="1">
                <a:solidFill>
                  <a:srgbClr val="0000C8"/>
                </a:solidFill>
              </a:rPr>
              <a:t>usr</a:t>
            </a:r>
            <a:endParaRPr lang="en-US" sz="2000" b="1" dirty="0">
              <a:solidFill>
                <a:srgbClr val="0000C8"/>
              </a:solidFill>
            </a:endParaRPr>
          </a:p>
        </p:txBody>
      </p:sp>
      <p:sp>
        <p:nvSpPr>
          <p:cNvPr id="7335" name="Text Box 336"/>
          <p:cNvSpPr txBox="1">
            <a:spLocks noChangeArrowheads="1"/>
          </p:cNvSpPr>
          <p:nvPr/>
        </p:nvSpPr>
        <p:spPr bwMode="auto">
          <a:xfrm>
            <a:off x="3744322" y="4164902"/>
            <a:ext cx="635862" cy="1259587"/>
          </a:xfrm>
          <a:prstGeom prst="rect">
            <a:avLst/>
          </a:prstGeom>
          <a:noFill/>
          <a:ln w="9525" algn="ctr">
            <a:noFill/>
            <a:round/>
            <a:headEnd/>
            <a:tailEnd/>
          </a:ln>
        </p:spPr>
        <p:txBody>
          <a:bodyPr vert="vert270"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home directories</a:t>
            </a:r>
          </a:p>
        </p:txBody>
      </p:sp>
      <p:sp>
        <p:nvSpPr>
          <p:cNvPr id="7326" name="Text Box 327"/>
          <p:cNvSpPr txBox="1">
            <a:spLocks noChangeArrowheads="1"/>
          </p:cNvSpPr>
          <p:nvPr/>
        </p:nvSpPr>
        <p:spPr bwMode="auto">
          <a:xfrm>
            <a:off x="10665489" y="3485665"/>
            <a:ext cx="635862" cy="2134085"/>
          </a:xfrm>
          <a:prstGeom prst="rect">
            <a:avLst/>
          </a:prstGeom>
          <a:noFill/>
          <a:ln w="9525" algn="ctr">
            <a:noFill/>
            <a:round/>
            <a:headEnd/>
            <a:tailEnd/>
          </a:ln>
        </p:spPr>
        <p:txBody>
          <a:bodyPr vert="vert270"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home directory for </a:t>
            </a:r>
            <a:br>
              <a:rPr lang="en-GB" sz="1800" i="1" dirty="0"/>
            </a:br>
            <a:r>
              <a:rPr lang="en-GB" sz="1800" i="1" dirty="0"/>
              <a:t>user ‘root’</a:t>
            </a:r>
          </a:p>
        </p:txBody>
      </p:sp>
      <p:sp>
        <p:nvSpPr>
          <p:cNvPr id="185" name="Line 351"/>
          <p:cNvSpPr>
            <a:spLocks noChangeShapeType="1"/>
          </p:cNvSpPr>
          <p:nvPr/>
        </p:nvSpPr>
        <p:spPr bwMode="auto">
          <a:xfrm flipV="1">
            <a:off x="9986799" y="2966336"/>
            <a:ext cx="0" cy="581025"/>
          </a:xfrm>
          <a:prstGeom prst="line">
            <a:avLst/>
          </a:prstGeom>
          <a:noFill/>
          <a:ln w="25400">
            <a:solidFill>
              <a:srgbClr val="0000C8"/>
            </a:solidFill>
            <a:round/>
            <a:headEnd/>
            <a:tailEnd type="triangle" w="med" len="med"/>
          </a:ln>
        </p:spPr>
        <p:txBody>
          <a:bodyPr>
            <a:spAutoFit/>
          </a:bodyPr>
          <a:lstStyle/>
          <a:p>
            <a:endParaRPr lang="en-GB"/>
          </a:p>
        </p:txBody>
      </p:sp>
      <p:sp>
        <p:nvSpPr>
          <p:cNvPr id="7280" name="Text Box 266"/>
          <p:cNvSpPr txBox="1">
            <a:spLocks noChangeArrowheads="1"/>
          </p:cNvSpPr>
          <p:nvPr/>
        </p:nvSpPr>
        <p:spPr bwMode="auto">
          <a:xfrm>
            <a:off x="9723657" y="3629025"/>
            <a:ext cx="635862" cy="1897666"/>
          </a:xfrm>
          <a:prstGeom prst="rect">
            <a:avLst/>
          </a:prstGeom>
          <a:solidFill>
            <a:schemeClr val="bg1"/>
          </a:solidFill>
          <a:ln w="9525" algn="ctr">
            <a:noFill/>
            <a:round/>
            <a:headEnd/>
            <a:tailEnd/>
          </a:ln>
        </p:spPr>
        <p:txBody>
          <a:bodyPr vert="vert270"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system snapshot</a:t>
            </a:r>
            <a:br>
              <a:rPr lang="en-GB" sz="1800" i="1" dirty="0"/>
            </a:br>
            <a:r>
              <a:rPr lang="en-GB" sz="1800" i="1" dirty="0"/>
              <a:t> in memory</a:t>
            </a:r>
          </a:p>
        </p:txBody>
      </p:sp>
      <p:sp>
        <p:nvSpPr>
          <p:cNvPr id="7342" name="Text Box 343"/>
          <p:cNvSpPr txBox="1">
            <a:spLocks noChangeArrowheads="1"/>
          </p:cNvSpPr>
          <p:nvPr/>
        </p:nvSpPr>
        <p:spPr bwMode="auto">
          <a:xfrm>
            <a:off x="5799433" y="3514725"/>
            <a:ext cx="414262" cy="1954468"/>
          </a:xfrm>
          <a:prstGeom prst="rect">
            <a:avLst/>
          </a:prstGeom>
          <a:noFill/>
          <a:ln w="9525" algn="ctr">
            <a:noFill/>
            <a:round/>
            <a:headEnd/>
            <a:tailEnd/>
          </a:ln>
        </p:spPr>
        <p:txBody>
          <a:bodyPr vert="vert270"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admin binaries</a:t>
            </a:r>
          </a:p>
        </p:txBody>
      </p:sp>
      <p:sp>
        <p:nvSpPr>
          <p:cNvPr id="7279" name="Text Box 265"/>
          <p:cNvSpPr txBox="1">
            <a:spLocks noChangeArrowheads="1"/>
          </p:cNvSpPr>
          <p:nvPr/>
        </p:nvSpPr>
        <p:spPr bwMode="auto">
          <a:xfrm>
            <a:off x="7229637" y="5625501"/>
            <a:ext cx="1655233" cy="586787"/>
          </a:xfrm>
          <a:prstGeom prst="rect">
            <a:avLst/>
          </a:prstGeom>
          <a:noFill/>
          <a:ln w="9525" algn="ctr">
            <a:noFill/>
            <a:round/>
            <a:headEnd/>
            <a:tailEnd/>
          </a:ln>
        </p:spPr>
        <p:txBody>
          <a:bodyPr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kernels &amp; </a:t>
            </a:r>
            <a:br>
              <a:rPr lang="en-GB" sz="1800" i="1" dirty="0"/>
            </a:br>
            <a:r>
              <a:rPr lang="en-GB" sz="1800" i="1" dirty="0"/>
              <a:t>boot files</a:t>
            </a:r>
          </a:p>
        </p:txBody>
      </p:sp>
      <p:sp>
        <p:nvSpPr>
          <p:cNvPr id="7171" name="Text Box 3"/>
          <p:cNvSpPr txBox="1">
            <a:spLocks noChangeArrowheads="1"/>
          </p:cNvSpPr>
          <p:nvPr/>
        </p:nvSpPr>
        <p:spPr bwMode="auto">
          <a:xfrm>
            <a:off x="1065742" y="5876001"/>
            <a:ext cx="2732618" cy="365188"/>
          </a:xfrm>
          <a:prstGeom prst="rect">
            <a:avLst/>
          </a:prstGeom>
          <a:solidFill>
            <a:schemeClr val="bg1"/>
          </a:solidFill>
          <a:ln w="9525" algn="ctr">
            <a:noFill/>
            <a:round/>
            <a:headEnd/>
            <a:tailEnd/>
          </a:ln>
        </p:spPr>
        <p:txBody>
          <a:bodyPr wrap="square" lIns="95400" tIns="91440" rIns="95400" bIns="50760" anchor="ctr">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system configuration files</a:t>
            </a:r>
          </a:p>
        </p:txBody>
      </p:sp>
      <p:sp>
        <p:nvSpPr>
          <p:cNvPr id="141" name="Oval 7"/>
          <p:cNvSpPr>
            <a:spLocks noChangeArrowheads="1"/>
          </p:cNvSpPr>
          <p:nvPr/>
        </p:nvSpPr>
        <p:spPr bwMode="auto">
          <a:xfrm>
            <a:off x="6880566" y="1133474"/>
            <a:ext cx="4797084" cy="692468"/>
          </a:xfrm>
          <a:prstGeom prst="ellipse">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0" rIns="0" bIns="0">
            <a:spAutoFit/>
          </a:bodyPr>
          <a:lstStyle/>
          <a:p>
            <a:pPr algn="ctr"/>
            <a:r>
              <a:rPr lang="en-GB" sz="1600" dirty="0"/>
              <a:t>Adheres to </a:t>
            </a:r>
            <a:br>
              <a:rPr lang="en-GB" sz="1600" dirty="0"/>
            </a:br>
            <a:r>
              <a:rPr lang="en-GB" sz="1600" b="1" dirty="0">
                <a:solidFill>
                  <a:schemeClr val="accent2">
                    <a:lumMod val="75000"/>
                  </a:schemeClr>
                </a:solidFill>
              </a:rPr>
              <a:t>Filesystem Hierarchy Standard</a:t>
            </a:r>
            <a:endParaRPr lang="en-US" sz="1600" b="1" dirty="0">
              <a:solidFill>
                <a:schemeClr val="accent2">
                  <a:lumMod val="75000"/>
                </a:schemeClr>
              </a:solidFill>
            </a:endParaRPr>
          </a:p>
        </p:txBody>
      </p:sp>
      <p:sp>
        <p:nvSpPr>
          <p:cNvPr id="143" name="Rectangle 238"/>
          <p:cNvSpPr>
            <a:spLocks noChangeArrowheads="1"/>
          </p:cNvSpPr>
          <p:nvPr/>
        </p:nvSpPr>
        <p:spPr bwMode="auto">
          <a:xfrm>
            <a:off x="1768476" y="5484114"/>
            <a:ext cx="880533" cy="323850"/>
          </a:xfrm>
          <a:prstGeom prst="rect">
            <a:avLst/>
          </a:prstGeom>
          <a:noFill/>
          <a:ln w="9525">
            <a:noFill/>
            <a:round/>
            <a:headEnd/>
            <a:tailEnd/>
          </a:ln>
        </p:spPr>
        <p:txBody>
          <a:bodyPr wrap="none" anchor="ctr"/>
          <a:lstStyle/>
          <a:p>
            <a:endParaRPr lang="en-US"/>
          </a:p>
        </p:txBody>
      </p:sp>
      <p:sp>
        <p:nvSpPr>
          <p:cNvPr id="144" name="Rectangle 242"/>
          <p:cNvSpPr>
            <a:spLocks noChangeArrowheads="1"/>
          </p:cNvSpPr>
          <p:nvPr/>
        </p:nvSpPr>
        <p:spPr bwMode="auto">
          <a:xfrm>
            <a:off x="1774827" y="5561888"/>
            <a:ext cx="482598" cy="315912"/>
          </a:xfrm>
          <a:prstGeom prst="rect">
            <a:avLst/>
          </a:prstGeom>
          <a:noFill/>
          <a:ln w="11160">
            <a:noFill/>
            <a:miter lim="800000"/>
            <a:headEnd/>
            <a:tailEnd/>
          </a:ln>
        </p:spPr>
        <p:txBody>
          <a:bodyPr wrap="none" bIns="252000" anchor="ctr"/>
          <a:lstStyle/>
          <a:p>
            <a:r>
              <a:rPr lang="en-US" sz="2800" b="1" dirty="0"/>
              <a:t>…</a:t>
            </a:r>
            <a:endParaRPr lang="en-US" sz="3200" b="1" dirty="0"/>
          </a:p>
        </p:txBody>
      </p:sp>
      <p:sp>
        <p:nvSpPr>
          <p:cNvPr id="145" name="Line 303"/>
          <p:cNvSpPr>
            <a:spLocks noChangeShapeType="1"/>
          </p:cNvSpPr>
          <p:nvPr/>
        </p:nvSpPr>
        <p:spPr bwMode="auto">
          <a:xfrm>
            <a:off x="1590675" y="5707952"/>
            <a:ext cx="177801" cy="0"/>
          </a:xfrm>
          <a:prstGeom prst="line">
            <a:avLst/>
          </a:prstGeom>
          <a:noFill/>
          <a:ln w="12573">
            <a:solidFill>
              <a:srgbClr val="0000C8"/>
            </a:solidFill>
            <a:round/>
            <a:headEnd/>
            <a:tailEnd/>
          </a:ln>
        </p:spPr>
        <p:txBody>
          <a:bodyPr>
            <a:spAutoFit/>
          </a:bodyPr>
          <a:lstStyle/>
          <a:p>
            <a:endParaRPr lang="en-GB"/>
          </a:p>
        </p:txBody>
      </p:sp>
      <p:sp>
        <p:nvSpPr>
          <p:cNvPr id="146" name="Oval 145"/>
          <p:cNvSpPr/>
          <p:nvPr/>
        </p:nvSpPr>
        <p:spPr>
          <a:xfrm>
            <a:off x="6886575" y="4848225"/>
            <a:ext cx="838200" cy="314325"/>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solidFill>
                  <a:srgbClr val="0000C8"/>
                </a:solidFill>
                <a:latin typeface="Segoe UI" charset="0"/>
              </a:rPr>
              <a:t>null</a:t>
            </a:r>
            <a:endParaRPr lang="en-GB" sz="2000" dirty="0">
              <a:solidFill>
                <a:srgbClr val="0000C8"/>
              </a:solidFill>
              <a:latin typeface="Segoe UI" charset="0"/>
            </a:endParaRPr>
          </a:p>
        </p:txBody>
      </p:sp>
      <p:sp>
        <p:nvSpPr>
          <p:cNvPr id="147" name="Line 309"/>
          <p:cNvSpPr>
            <a:spLocks noChangeShapeType="1"/>
          </p:cNvSpPr>
          <p:nvPr/>
        </p:nvSpPr>
        <p:spPr bwMode="auto">
          <a:xfrm>
            <a:off x="6705601" y="4999927"/>
            <a:ext cx="182033" cy="0"/>
          </a:xfrm>
          <a:prstGeom prst="line">
            <a:avLst/>
          </a:prstGeom>
          <a:noFill/>
          <a:ln w="12573">
            <a:solidFill>
              <a:srgbClr val="0000C8"/>
            </a:solidFill>
            <a:round/>
            <a:headEnd/>
            <a:tailEnd/>
          </a:ln>
        </p:spPr>
        <p:txBody>
          <a:bodyPr>
            <a:spAutoFit/>
          </a:bodyPr>
          <a:lstStyle/>
          <a:p>
            <a:endParaRPr lang="en-GB"/>
          </a:p>
        </p:txBody>
      </p:sp>
      <p:sp>
        <p:nvSpPr>
          <p:cNvPr id="148" name="Oval 147"/>
          <p:cNvSpPr/>
          <p:nvPr/>
        </p:nvSpPr>
        <p:spPr>
          <a:xfrm>
            <a:off x="1847849" y="5267325"/>
            <a:ext cx="1323976" cy="314325"/>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solidFill>
                  <a:srgbClr val="0000C8"/>
                </a:solidFill>
                <a:latin typeface="Segoe UI" charset="0"/>
              </a:rPr>
              <a:t>passwd</a:t>
            </a:r>
            <a:endParaRPr lang="en-GB" sz="2000" dirty="0">
              <a:solidFill>
                <a:srgbClr val="0000C8"/>
              </a:solidFill>
              <a:latin typeface="Segoe UI" charset="0"/>
            </a:endParaRPr>
          </a:p>
        </p:txBody>
      </p:sp>
      <p:sp>
        <p:nvSpPr>
          <p:cNvPr id="149" name="Line 309"/>
          <p:cNvSpPr>
            <a:spLocks noChangeShapeType="1"/>
          </p:cNvSpPr>
          <p:nvPr/>
        </p:nvSpPr>
        <p:spPr bwMode="auto">
          <a:xfrm>
            <a:off x="1609726" y="5419027"/>
            <a:ext cx="266844" cy="0"/>
          </a:xfrm>
          <a:prstGeom prst="line">
            <a:avLst/>
          </a:prstGeom>
          <a:noFill/>
          <a:ln w="12573">
            <a:solidFill>
              <a:srgbClr val="0000C8"/>
            </a:solidFill>
            <a:round/>
            <a:headEnd/>
            <a:tailEnd/>
          </a:ln>
        </p:spPr>
        <p:txBody>
          <a:bodyPr wrap="square">
            <a:spAutoFit/>
          </a:bodyPr>
          <a:lstStyle/>
          <a:p>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600"/>
              </a:spcBef>
              <a:spcAft>
                <a:spcPts val="600"/>
              </a:spcAft>
            </a:pPr>
            <a:r>
              <a:rPr lang="en-GB" dirty="0"/>
              <a:t>Where am I?</a:t>
            </a:r>
          </a:p>
          <a:p>
            <a:pPr lvl="1">
              <a:spcBef>
                <a:spcPts val="600"/>
              </a:spcBef>
              <a:spcAft>
                <a:spcPts val="600"/>
              </a:spcAft>
            </a:pPr>
            <a:r>
              <a:rPr lang="en-GB" dirty="0"/>
              <a:t>Use the </a:t>
            </a:r>
            <a:r>
              <a:rPr lang="en-GB" b="1" dirty="0" err="1">
                <a:solidFill>
                  <a:srgbClr val="0000C8"/>
                </a:solidFill>
              </a:rPr>
              <a:t>pwd</a:t>
            </a:r>
            <a:r>
              <a:rPr lang="en-GB" dirty="0"/>
              <a:t> command to find out</a:t>
            </a:r>
          </a:p>
          <a:p>
            <a:pPr lvl="1">
              <a:spcBef>
                <a:spcPts val="600"/>
              </a:spcBef>
              <a:spcAft>
                <a:spcPts val="600"/>
              </a:spcAft>
            </a:pPr>
            <a:r>
              <a:rPr lang="en-GB" dirty="0"/>
              <a:t>Displays current working directory</a:t>
            </a:r>
          </a:p>
          <a:p>
            <a:pPr>
              <a:spcBef>
                <a:spcPts val="600"/>
              </a:spcBef>
              <a:spcAft>
                <a:spcPts val="600"/>
              </a:spcAft>
            </a:pPr>
            <a:r>
              <a:rPr lang="en-GB" dirty="0"/>
              <a:t>To change the current working directory, use the shell command: </a:t>
            </a:r>
            <a:r>
              <a:rPr lang="en-GB" b="1" dirty="0">
                <a:solidFill>
                  <a:srgbClr val="0000C8"/>
                </a:solidFill>
              </a:rPr>
              <a:t>cd</a:t>
            </a:r>
          </a:p>
          <a:p>
            <a:pPr>
              <a:spcBef>
                <a:spcPts val="600"/>
              </a:spcBef>
              <a:spcAft>
                <a:spcPts val="600"/>
              </a:spcAft>
            </a:pPr>
            <a:endParaRPr lang="en-GB" dirty="0"/>
          </a:p>
          <a:p>
            <a:pPr marL="457200" lvl="1" indent="0">
              <a:spcBef>
                <a:spcPts val="600"/>
              </a:spcBef>
              <a:spcAft>
                <a:spcPts val="600"/>
              </a:spcAft>
              <a:buNone/>
            </a:pPr>
            <a:endParaRPr lang="en-GB" dirty="0"/>
          </a:p>
          <a:p>
            <a:pPr>
              <a:spcBef>
                <a:spcPts val="600"/>
              </a:spcBef>
              <a:spcAft>
                <a:spcPts val="600"/>
              </a:spcAft>
            </a:pPr>
            <a:r>
              <a:rPr lang="en-GB" dirty="0"/>
              <a:t>Every user on the system has a home directory</a:t>
            </a:r>
          </a:p>
          <a:p>
            <a:pPr lvl="1">
              <a:spcBef>
                <a:spcPts val="600"/>
              </a:spcBef>
              <a:spcAft>
                <a:spcPts val="600"/>
              </a:spcAft>
            </a:pPr>
            <a:r>
              <a:rPr lang="en-GB" dirty="0"/>
              <a:t>It is the shell's working (current) directory on login</a:t>
            </a:r>
          </a:p>
          <a:p>
            <a:pPr lvl="1">
              <a:spcBef>
                <a:spcPts val="600"/>
              </a:spcBef>
              <a:spcAft>
                <a:spcPts val="600"/>
              </a:spcAft>
            </a:pPr>
            <a:r>
              <a:rPr lang="en-GB" dirty="0"/>
              <a:t>Home directory contains user’s own files</a:t>
            </a:r>
          </a:p>
          <a:p>
            <a:pPr lvl="1">
              <a:spcBef>
                <a:spcPts val="600"/>
              </a:spcBef>
              <a:spcAft>
                <a:spcPts val="600"/>
              </a:spcAft>
            </a:pPr>
            <a:r>
              <a:rPr lang="en-GB" dirty="0"/>
              <a:t>User can freely create or remove files and directories here</a:t>
            </a:r>
          </a:p>
          <a:p>
            <a:pPr lvl="1">
              <a:spcBef>
                <a:spcPts val="600"/>
              </a:spcBef>
              <a:spcAft>
                <a:spcPts val="600"/>
              </a:spcAft>
            </a:pPr>
            <a:r>
              <a:rPr lang="en-GB" dirty="0"/>
              <a:t>Also holds user configuration files; file names are prefixed with a</a:t>
            </a:r>
            <a:r>
              <a:rPr lang="en-GB" b="1" dirty="0">
                <a:solidFill>
                  <a:srgbClr val="0000C8"/>
                </a:solidFill>
              </a:rPr>
              <a:t> . </a:t>
            </a:r>
            <a:r>
              <a:rPr lang="en-GB" dirty="0"/>
              <a:t>(dot)</a:t>
            </a:r>
            <a:r>
              <a:rPr lang="ar-SA" dirty="0"/>
              <a:t>‏</a:t>
            </a:r>
            <a:endParaRPr lang="en-GB" dirty="0"/>
          </a:p>
        </p:txBody>
      </p:sp>
      <p:sp>
        <p:nvSpPr>
          <p:cNvPr id="3" name="Title 2"/>
          <p:cNvSpPr>
            <a:spLocks noGrp="1"/>
          </p:cNvSpPr>
          <p:nvPr>
            <p:ph type="title"/>
          </p:nvPr>
        </p:nvSpPr>
        <p:spPr/>
        <p:txBody>
          <a:bodyPr/>
          <a:lstStyle/>
          <a:p>
            <a:r>
              <a:rPr lang="en-GB"/>
              <a:t>So I'm logged on - but where am I ?</a:t>
            </a:r>
            <a:endParaRPr lang="en-GB" dirty="0"/>
          </a:p>
        </p:txBody>
      </p:sp>
      <p:sp>
        <p:nvSpPr>
          <p:cNvPr id="5" name="AutoShape 6"/>
          <p:cNvSpPr>
            <a:spLocks noChangeArrowheads="1"/>
          </p:cNvSpPr>
          <p:nvPr/>
        </p:nvSpPr>
        <p:spPr bwMode="auto">
          <a:xfrm>
            <a:off x="844073" y="3139054"/>
            <a:ext cx="9285765" cy="975119"/>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228600" lvl="1" defTabSz="449263">
              <a:buClr>
                <a:srgbClr val="3333CC"/>
              </a:buClr>
              <a:buSzPct val="100000"/>
              <a:buFont typeface="Lucida Console" pitchFamily="49" charset="0"/>
              <a:buNone/>
              <a:tabLst>
                <a:tab pos="228600" algn="l"/>
                <a:tab pos="1452563" algn="l"/>
                <a:tab pos="2366963" algn="l"/>
                <a:tab pos="3657600"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cd</a:t>
            </a:r>
            <a:r>
              <a:rPr lang="en-GB" sz="2000" b="1" dirty="0">
                <a:solidFill>
                  <a:srgbClr val="3333CC"/>
                </a:solidFill>
                <a:latin typeface="Lucida Console" pitchFamily="49" charset="0"/>
              </a:rPr>
              <a:t> </a:t>
            </a:r>
            <a:r>
              <a:rPr lang="en-GB" sz="2000" i="1" dirty="0">
                <a:solidFill>
                  <a:srgbClr val="3333CC"/>
                </a:solidFill>
                <a:latin typeface="Lucida Console" pitchFamily="49" charset="0"/>
              </a:rPr>
              <a:t>directory-name</a:t>
            </a:r>
            <a:r>
              <a:rPr lang="en-GB" sz="2000" dirty="0">
                <a:latin typeface="Arial" pitchFamily="34" charset="0"/>
                <a:cs typeface="Arial" pitchFamily="34" charset="0"/>
              </a:rPr>
              <a:t>	move to directory-name</a:t>
            </a:r>
            <a:endParaRPr lang="en-GB" sz="1800" dirty="0">
              <a:latin typeface="Arial" pitchFamily="34" charset="0"/>
              <a:cs typeface="Arial" pitchFamily="34" charset="0"/>
            </a:endParaRPr>
          </a:p>
          <a:p>
            <a:pPr marL="228600" lvl="1" defTabSz="449263">
              <a:buClr>
                <a:srgbClr val="3333CC"/>
              </a:buClr>
              <a:buSzPct val="100000"/>
              <a:buFont typeface="Lucida Console" pitchFamily="49" charset="0"/>
              <a:buNone/>
              <a:tabLst>
                <a:tab pos="228600" algn="l"/>
                <a:tab pos="1452563" algn="l"/>
                <a:tab pos="2366963" algn="l"/>
                <a:tab pos="3657600"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cd</a:t>
            </a:r>
            <a:r>
              <a:rPr lang="en-GB" sz="2000" b="1" dirty="0">
                <a:solidFill>
                  <a:srgbClr val="3333CC"/>
                </a:solidFill>
                <a:latin typeface="Lucida Console" pitchFamily="49" charset="0"/>
              </a:rPr>
              <a:t> ..			</a:t>
            </a:r>
            <a:r>
              <a:rPr lang="en-GB" sz="2000" dirty="0">
                <a:latin typeface="Arial" pitchFamily="34" charset="0"/>
                <a:cs typeface="Arial" pitchFamily="34" charset="0"/>
              </a:rPr>
              <a:t>move to the parent directory</a:t>
            </a:r>
          </a:p>
          <a:p>
            <a:pPr marL="228600" lvl="1" defTabSz="449263">
              <a:buClr>
                <a:srgbClr val="3333CC"/>
              </a:buClr>
              <a:buSzPct val="100000"/>
              <a:buFont typeface="Lucida Console" pitchFamily="49" charset="0"/>
              <a:buNone/>
              <a:tabLst>
                <a:tab pos="228600" algn="l"/>
                <a:tab pos="1452563" algn="l"/>
                <a:tab pos="2366963" algn="l"/>
                <a:tab pos="3657600"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cd</a:t>
            </a:r>
            <a:r>
              <a:rPr lang="en-GB" sz="2000" b="1" dirty="0">
                <a:solidFill>
                  <a:srgbClr val="3333CC"/>
                </a:solidFill>
                <a:latin typeface="Lucida Console" pitchFamily="49" charset="0"/>
              </a:rPr>
              <a:t>			</a:t>
            </a:r>
            <a:r>
              <a:rPr lang="en-GB" sz="2000" dirty="0">
                <a:latin typeface="Arial" pitchFamily="34" charset="0"/>
                <a:cs typeface="Arial" pitchFamily="34" charset="0"/>
              </a:rPr>
              <a:t>move to the user's home directory</a:t>
            </a:r>
          </a:p>
        </p:txBody>
      </p:sp>
      <p:sp>
        <p:nvSpPr>
          <p:cNvPr id="6" name="Text Box 5"/>
          <p:cNvSpPr txBox="1">
            <a:spLocks noChangeArrowheads="1"/>
          </p:cNvSpPr>
          <p:nvPr/>
        </p:nvSpPr>
        <p:spPr bwMode="auto">
          <a:xfrm>
            <a:off x="6081557" y="1735578"/>
            <a:ext cx="5243668" cy="651178"/>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pwd</a:t>
            </a:r>
            <a:endParaRPr lang="en-GB" sz="2000" b="1" dirty="0">
              <a:solidFill>
                <a:srgbClr val="000066"/>
              </a:solidFill>
              <a:latin typeface="Courier New" pitchFamily="49" charset="0"/>
            </a:endParaRP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/home/user1</a:t>
            </a:r>
          </a:p>
        </p:txBody>
      </p:sp>
      <p:grpSp>
        <p:nvGrpSpPr>
          <p:cNvPr id="7" name="Group 4"/>
          <p:cNvGrpSpPr>
            <a:grpSpLocks/>
          </p:cNvGrpSpPr>
          <p:nvPr/>
        </p:nvGrpSpPr>
        <p:grpSpPr bwMode="auto">
          <a:xfrm>
            <a:off x="8719397" y="1609539"/>
            <a:ext cx="2611559" cy="784318"/>
            <a:chOff x="3207" y="3637"/>
            <a:chExt cx="1958" cy="689"/>
          </a:xfrm>
        </p:grpSpPr>
        <p:graphicFrame>
          <p:nvGraphicFramePr>
            <p:cNvPr id="8" name="Object 5"/>
            <p:cNvGraphicFramePr>
              <a:graphicFrameLocks noChangeAspect="1"/>
            </p:cNvGraphicFramePr>
            <p:nvPr/>
          </p:nvGraphicFramePr>
          <p:xfrm>
            <a:off x="3207" y="3637"/>
            <a:ext cx="1958" cy="689"/>
          </p:xfrm>
          <a:graphic>
            <a:graphicData uri="http://schemas.openxmlformats.org/presentationml/2006/ole">
              <mc:AlternateContent xmlns:mc="http://schemas.openxmlformats.org/markup-compatibility/2006">
                <mc:Choice xmlns:v="urn:schemas-microsoft-com:vml" Requires="v">
                  <p:oleObj spid="_x0000_s1032" r:id="rId4" imgW="5611680" imgH="2671560" progId="">
                    <p:embed/>
                  </p:oleObj>
                </mc:Choice>
                <mc:Fallback>
                  <p:oleObj r:id="rId4" imgW="5611680" imgH="2671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7" y="3637"/>
                          <a:ext cx="1958" cy="68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9" name="Object 6"/>
            <p:cNvGraphicFramePr>
              <a:graphicFrameLocks noChangeAspect="1"/>
            </p:cNvGraphicFramePr>
            <p:nvPr/>
          </p:nvGraphicFramePr>
          <p:xfrm>
            <a:off x="4386" y="3845"/>
            <a:ext cx="437" cy="170"/>
          </p:xfrm>
          <a:graphic>
            <a:graphicData uri="http://schemas.openxmlformats.org/presentationml/2006/ole">
              <mc:AlternateContent xmlns:mc="http://schemas.openxmlformats.org/markup-compatibility/2006">
                <mc:Choice xmlns:v="urn:schemas-microsoft-com:vml" Requires="v">
                  <p:oleObj spid="_x0000_s1033" r:id="rId6" imgW="8835840" imgH="3477960" progId="">
                    <p:embed/>
                  </p:oleObj>
                </mc:Choice>
                <mc:Fallback>
                  <p:oleObj r:id="rId6" imgW="8835840" imgH="34779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6" y="3845"/>
                          <a:ext cx="437" cy="17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9" name="Rectangle 37"/>
          <p:cNvSpPr>
            <a:spLocks noChangeArrowheads="1"/>
          </p:cNvSpPr>
          <p:nvPr/>
        </p:nvSpPr>
        <p:spPr bwMode="auto">
          <a:xfrm>
            <a:off x="896084" y="1543050"/>
            <a:ext cx="8546123" cy="2852739"/>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defTabSz="449263">
              <a:buClr>
                <a:srgbClr val="3333CC"/>
              </a:buClr>
              <a:buSzPct val="100000"/>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endParaRPr lang="en-US" sz="2400" b="1">
              <a:solidFill>
                <a:srgbClr val="3333CC"/>
              </a:solidFill>
              <a:latin typeface="Lucida Console" pitchFamily="49" charset="0"/>
            </a:endParaRPr>
          </a:p>
        </p:txBody>
      </p:sp>
      <p:sp>
        <p:nvSpPr>
          <p:cNvPr id="8195" name="Rectangle 3"/>
          <p:cNvSpPr>
            <a:spLocks noGrp="1" noChangeArrowheads="1"/>
          </p:cNvSpPr>
          <p:nvPr>
            <p:ph type="body" sz="quarter" idx="15"/>
          </p:nvPr>
        </p:nvSpPr>
        <p:spPr/>
        <p:txBody>
          <a:bodyPr>
            <a:normAutofit/>
          </a:bodyPr>
          <a:lstStyle/>
          <a:p>
            <a:pPr lvl="1">
              <a:buNone/>
            </a:pPr>
            <a:endParaRPr lang="en-GB" dirty="0"/>
          </a:p>
          <a:p>
            <a:endParaRPr lang="en-GB" dirty="0"/>
          </a:p>
          <a:p>
            <a:endParaRPr lang="en-GB" dirty="0"/>
          </a:p>
          <a:p>
            <a:pPr lvl="1"/>
            <a:endParaRPr lang="en-GB" dirty="0"/>
          </a:p>
          <a:p>
            <a:pPr lvl="1"/>
            <a:endParaRPr lang="en-GB" dirty="0"/>
          </a:p>
          <a:p>
            <a:pPr>
              <a:buNone/>
            </a:pPr>
            <a:endParaRPr lang="en-GB" sz="2800" dirty="0"/>
          </a:p>
          <a:p>
            <a:r>
              <a:rPr lang="en-GB" dirty="0"/>
              <a:t>Pathnames to: </a:t>
            </a:r>
            <a:r>
              <a:rPr lang="en-GB" b="1" dirty="0" err="1">
                <a:solidFill>
                  <a:srgbClr val="0000C8"/>
                </a:solidFill>
              </a:rPr>
              <a:t>myfile</a:t>
            </a:r>
            <a:r>
              <a:rPr lang="en-GB" dirty="0"/>
              <a:t>, </a:t>
            </a:r>
            <a:r>
              <a:rPr lang="en-GB" b="1" dirty="0" err="1">
                <a:solidFill>
                  <a:srgbClr val="0000C8"/>
                </a:solidFill>
              </a:rPr>
              <a:t>hisfile</a:t>
            </a:r>
            <a:r>
              <a:rPr lang="en-GB" dirty="0"/>
              <a:t> and </a:t>
            </a:r>
            <a:r>
              <a:rPr lang="en-GB" b="1" dirty="0" err="1">
                <a:solidFill>
                  <a:srgbClr val="0000C8"/>
                </a:solidFill>
              </a:rPr>
              <a:t>tty</a:t>
            </a:r>
            <a:r>
              <a:rPr lang="en-GB" dirty="0"/>
              <a:t>:</a:t>
            </a:r>
          </a:p>
        </p:txBody>
      </p:sp>
      <p:sp>
        <p:nvSpPr>
          <p:cNvPr id="8194" name="Rectangle 2"/>
          <p:cNvSpPr>
            <a:spLocks noGrp="1" noChangeArrowheads="1"/>
          </p:cNvSpPr>
          <p:nvPr>
            <p:ph type="title"/>
          </p:nvPr>
        </p:nvSpPr>
        <p:spPr/>
        <p:txBody>
          <a:bodyPr>
            <a:normAutofit/>
          </a:bodyPr>
          <a:lstStyle/>
          <a:p>
            <a:r>
              <a:rPr lang="en-GB"/>
              <a:t>Pathnames: locating a filename</a:t>
            </a:r>
          </a:p>
        </p:txBody>
      </p:sp>
      <p:sp>
        <p:nvSpPr>
          <p:cNvPr id="1131524" name="Rectangle 4"/>
          <p:cNvSpPr>
            <a:spLocks noChangeArrowheads="1"/>
          </p:cNvSpPr>
          <p:nvPr/>
        </p:nvSpPr>
        <p:spPr bwMode="auto">
          <a:xfrm>
            <a:off x="885715" y="5359802"/>
            <a:ext cx="10439510" cy="958954"/>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spcBef>
                <a:spcPct val="0"/>
              </a:spcBef>
              <a:buClr>
                <a:srgbClr val="000066"/>
              </a:buClr>
              <a:buSzPct val="100000"/>
              <a:buFont typeface="Courier New" pitchFamily="49" charset="0"/>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/home/</a:t>
            </a:r>
            <a:r>
              <a:rPr lang="en-GB" sz="2000" dirty="0" err="1">
                <a:solidFill>
                  <a:srgbClr val="000066"/>
                </a:solidFill>
                <a:latin typeface="Courier New" pitchFamily="49" charset="0"/>
              </a:rPr>
              <a:t>laura</a:t>
            </a:r>
            <a:r>
              <a:rPr lang="en-GB" sz="2000" dirty="0">
                <a:solidFill>
                  <a:srgbClr val="000066"/>
                </a:solidFill>
                <a:latin typeface="Courier New" pitchFamily="49" charset="0"/>
              </a:rPr>
              <a:t>/</a:t>
            </a:r>
            <a:r>
              <a:rPr lang="en-GB" sz="2000" dirty="0" err="1">
                <a:solidFill>
                  <a:srgbClr val="000066"/>
                </a:solidFill>
                <a:latin typeface="Courier New" pitchFamily="49" charset="0"/>
              </a:rPr>
              <a:t>myfile</a:t>
            </a:r>
            <a:r>
              <a:rPr lang="en-GB" sz="2000" dirty="0">
                <a:solidFill>
                  <a:srgbClr val="000066"/>
                </a:solidFill>
                <a:latin typeface="Courier New" pitchFamily="49" charset="0"/>
              </a:rPr>
              <a:t>		</a:t>
            </a:r>
            <a:r>
              <a:rPr lang="en-GB" sz="2000" b="1" dirty="0">
                <a:solidFill>
                  <a:srgbClr val="3333CC"/>
                </a:solidFill>
              </a:rPr>
              <a:t>OR</a:t>
            </a:r>
            <a:r>
              <a:rPr lang="en-GB" sz="2000" dirty="0">
                <a:solidFill>
                  <a:srgbClr val="000066"/>
                </a:solidFill>
                <a:latin typeface="Courier New" pitchFamily="49" charset="0"/>
              </a:rPr>
              <a:t>   	</a:t>
            </a:r>
            <a:r>
              <a:rPr lang="en-GB" sz="2000" dirty="0" err="1">
                <a:solidFill>
                  <a:srgbClr val="000066"/>
                </a:solidFill>
                <a:latin typeface="Courier New" pitchFamily="49" charset="0"/>
              </a:rPr>
              <a:t>myfile</a:t>
            </a:r>
            <a:r>
              <a:rPr lang="en-GB" sz="2000" dirty="0">
                <a:solidFill>
                  <a:srgbClr val="000066"/>
                </a:solidFill>
                <a:latin typeface="Courier New" pitchFamily="49" charset="0"/>
              </a:rPr>
              <a:t>   		</a:t>
            </a:r>
            <a:r>
              <a:rPr lang="en-GB" sz="2000" b="1" dirty="0">
                <a:solidFill>
                  <a:srgbClr val="3333CC"/>
                </a:solidFill>
              </a:rPr>
              <a:t>OR</a:t>
            </a:r>
            <a:r>
              <a:rPr lang="en-GB" sz="2000" dirty="0">
                <a:solidFill>
                  <a:srgbClr val="000066"/>
                </a:solidFill>
                <a:latin typeface="Courier New" pitchFamily="49" charset="0"/>
              </a:rPr>
              <a:t>  ./</a:t>
            </a:r>
            <a:r>
              <a:rPr lang="en-GB" sz="2000" dirty="0" err="1">
                <a:solidFill>
                  <a:srgbClr val="000066"/>
                </a:solidFill>
                <a:latin typeface="Courier New" pitchFamily="49" charset="0"/>
              </a:rPr>
              <a:t>myfile</a:t>
            </a:r>
            <a:endParaRPr lang="en-GB" sz="2000" dirty="0">
              <a:solidFill>
                <a:srgbClr val="000066"/>
              </a:solidFill>
              <a:latin typeface="Courier New" pitchFamily="49" charset="0"/>
            </a:endParaRPr>
          </a:p>
          <a:p>
            <a:pPr marL="360363" indent="-360363" defTabSz="449263">
              <a:spcBef>
                <a:spcPct val="0"/>
              </a:spcBef>
              <a:buClr>
                <a:srgbClr val="000066"/>
              </a:buClr>
              <a:buSzPct val="100000"/>
              <a:buFont typeface="Courier New" pitchFamily="49" charset="0"/>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/home/dale/</a:t>
            </a:r>
            <a:r>
              <a:rPr lang="en-GB" sz="2000" dirty="0" err="1">
                <a:solidFill>
                  <a:srgbClr val="000066"/>
                </a:solidFill>
                <a:latin typeface="Courier New" pitchFamily="49" charset="0"/>
              </a:rPr>
              <a:t>hisfile</a:t>
            </a:r>
            <a:r>
              <a:rPr lang="en-GB" sz="2000" dirty="0">
                <a:solidFill>
                  <a:srgbClr val="000066"/>
                </a:solidFill>
                <a:latin typeface="Courier New" pitchFamily="49" charset="0"/>
              </a:rPr>
              <a:t>		</a:t>
            </a:r>
            <a:r>
              <a:rPr lang="en-GB" sz="2000" b="1" dirty="0">
                <a:solidFill>
                  <a:srgbClr val="3333CC"/>
                </a:solidFill>
              </a:rPr>
              <a:t>OR</a:t>
            </a:r>
            <a:r>
              <a:rPr lang="en-GB" sz="2000" b="1" dirty="0">
                <a:solidFill>
                  <a:srgbClr val="000066"/>
                </a:solidFill>
              </a:rPr>
              <a:t>      </a:t>
            </a:r>
            <a:r>
              <a:rPr lang="en-GB" sz="2000" dirty="0">
                <a:solidFill>
                  <a:srgbClr val="000066"/>
                </a:solidFill>
                <a:latin typeface="Courier New" pitchFamily="49" charset="0"/>
              </a:rPr>
              <a:t>../dale/</a:t>
            </a:r>
            <a:r>
              <a:rPr lang="en-GB" sz="2000" dirty="0" err="1">
                <a:solidFill>
                  <a:srgbClr val="000066"/>
                </a:solidFill>
                <a:latin typeface="Courier New" pitchFamily="49" charset="0"/>
              </a:rPr>
              <a:t>hisfile</a:t>
            </a:r>
            <a:endParaRPr lang="en-GB" sz="2000" dirty="0">
              <a:solidFill>
                <a:srgbClr val="000066"/>
              </a:solidFill>
              <a:latin typeface="Courier New" pitchFamily="49" charset="0"/>
            </a:endParaRPr>
          </a:p>
          <a:p>
            <a:pPr marL="360363" indent="-360363" defTabSz="449263">
              <a:spcBef>
                <a:spcPct val="0"/>
              </a:spcBef>
              <a:buClr>
                <a:srgbClr val="000066"/>
              </a:buClr>
              <a:buSzPct val="100000"/>
              <a:buFont typeface="Courier New" pitchFamily="49" charset="0"/>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/usr/bin/</a:t>
            </a:r>
            <a:r>
              <a:rPr lang="en-GB" sz="2000" dirty="0" err="1">
                <a:solidFill>
                  <a:srgbClr val="000066"/>
                </a:solidFill>
                <a:latin typeface="Courier New" pitchFamily="49" charset="0"/>
              </a:rPr>
              <a:t>tty</a:t>
            </a:r>
            <a:r>
              <a:rPr lang="en-GB" sz="2000" dirty="0">
                <a:solidFill>
                  <a:srgbClr val="000066"/>
                </a:solidFill>
                <a:latin typeface="Courier New" pitchFamily="49" charset="0"/>
              </a:rPr>
              <a:t>			</a:t>
            </a:r>
            <a:r>
              <a:rPr lang="en-GB" sz="2000" b="1" dirty="0">
                <a:solidFill>
                  <a:srgbClr val="3333CC"/>
                </a:solidFill>
              </a:rPr>
              <a:t>OR</a:t>
            </a:r>
            <a:r>
              <a:rPr lang="en-GB" sz="2000" b="1" dirty="0">
                <a:solidFill>
                  <a:srgbClr val="000066"/>
                </a:solidFill>
              </a:rPr>
              <a:t>      </a:t>
            </a:r>
            <a:r>
              <a:rPr lang="en-GB" sz="2000" dirty="0">
                <a:solidFill>
                  <a:srgbClr val="000066"/>
                </a:solidFill>
                <a:latin typeface="Courier New" pitchFamily="49" charset="0"/>
              </a:rPr>
              <a:t>../../usr/bin/</a:t>
            </a:r>
            <a:r>
              <a:rPr lang="en-GB" sz="2000" dirty="0" err="1">
                <a:solidFill>
                  <a:srgbClr val="000066"/>
                </a:solidFill>
                <a:latin typeface="Courier New" pitchFamily="49" charset="0"/>
              </a:rPr>
              <a:t>tty</a:t>
            </a:r>
            <a:endParaRPr lang="en-GB" sz="2000" dirty="0">
              <a:solidFill>
                <a:srgbClr val="000066"/>
              </a:solidFill>
              <a:latin typeface="Courier New" pitchFamily="49" charset="0"/>
            </a:endParaRPr>
          </a:p>
        </p:txBody>
      </p:sp>
      <p:sp>
        <p:nvSpPr>
          <p:cNvPr id="8197" name="Line 5"/>
          <p:cNvSpPr>
            <a:spLocks noChangeShapeType="1"/>
          </p:cNvSpPr>
          <p:nvPr/>
        </p:nvSpPr>
        <p:spPr bwMode="auto">
          <a:xfrm flipH="1" flipV="1">
            <a:off x="2928679" y="2464168"/>
            <a:ext cx="1208617" cy="415925"/>
          </a:xfrm>
          <a:prstGeom prst="line">
            <a:avLst/>
          </a:prstGeom>
          <a:noFill/>
          <a:ln w="12600">
            <a:solidFill>
              <a:srgbClr val="C80000"/>
            </a:solidFill>
            <a:miter lim="800000"/>
            <a:headEnd/>
            <a:tailEnd type="triangle" w="med" len="med"/>
          </a:ln>
        </p:spPr>
        <p:txBody>
          <a:bodyPr/>
          <a:lstStyle/>
          <a:p>
            <a:endParaRPr lang="en-GB"/>
          </a:p>
        </p:txBody>
      </p:sp>
      <p:sp>
        <p:nvSpPr>
          <p:cNvPr id="8198" name="Rectangle 6"/>
          <p:cNvSpPr>
            <a:spLocks noChangeArrowheads="1"/>
          </p:cNvSpPr>
          <p:nvPr/>
        </p:nvSpPr>
        <p:spPr bwMode="auto">
          <a:xfrm>
            <a:off x="5009362" y="1719633"/>
            <a:ext cx="195652"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a:t>
            </a:r>
          </a:p>
        </p:txBody>
      </p:sp>
      <p:sp>
        <p:nvSpPr>
          <p:cNvPr id="8199" name="Rectangle 7"/>
          <p:cNvSpPr>
            <a:spLocks noChangeArrowheads="1"/>
          </p:cNvSpPr>
          <p:nvPr/>
        </p:nvSpPr>
        <p:spPr bwMode="auto">
          <a:xfrm>
            <a:off x="2096829" y="2308593"/>
            <a:ext cx="676553"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home</a:t>
            </a:r>
          </a:p>
        </p:txBody>
      </p:sp>
      <p:sp>
        <p:nvSpPr>
          <p:cNvPr id="8200" name="Rectangle 8"/>
          <p:cNvSpPr>
            <a:spLocks noChangeArrowheads="1"/>
          </p:cNvSpPr>
          <p:nvPr/>
        </p:nvSpPr>
        <p:spPr bwMode="auto">
          <a:xfrm>
            <a:off x="7502797" y="2368918"/>
            <a:ext cx="400837"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usr</a:t>
            </a:r>
          </a:p>
        </p:txBody>
      </p:sp>
      <p:sp>
        <p:nvSpPr>
          <p:cNvPr id="8201" name="Rectangle 9"/>
          <p:cNvSpPr>
            <a:spLocks noChangeArrowheads="1"/>
          </p:cNvSpPr>
          <p:nvPr/>
        </p:nvSpPr>
        <p:spPr bwMode="auto">
          <a:xfrm>
            <a:off x="7492213" y="3240455"/>
            <a:ext cx="415264"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bin</a:t>
            </a:r>
          </a:p>
        </p:txBody>
      </p:sp>
      <p:sp>
        <p:nvSpPr>
          <p:cNvPr id="8202" name="Rectangle 10"/>
          <p:cNvSpPr>
            <a:spLocks noChangeArrowheads="1"/>
          </p:cNvSpPr>
          <p:nvPr/>
        </p:nvSpPr>
        <p:spPr bwMode="auto">
          <a:xfrm>
            <a:off x="6772546" y="3240455"/>
            <a:ext cx="341526"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lib</a:t>
            </a:r>
          </a:p>
        </p:txBody>
      </p:sp>
      <p:sp>
        <p:nvSpPr>
          <p:cNvPr id="8203" name="Rectangle 11"/>
          <p:cNvSpPr>
            <a:spLocks noChangeArrowheads="1"/>
          </p:cNvSpPr>
          <p:nvPr/>
        </p:nvSpPr>
        <p:spPr bwMode="auto">
          <a:xfrm>
            <a:off x="7280546" y="3981818"/>
            <a:ext cx="246948"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ls</a:t>
            </a:r>
          </a:p>
        </p:txBody>
      </p:sp>
      <p:sp>
        <p:nvSpPr>
          <p:cNvPr id="8204" name="Rectangle 12"/>
          <p:cNvSpPr>
            <a:spLocks noChangeArrowheads="1"/>
          </p:cNvSpPr>
          <p:nvPr/>
        </p:nvSpPr>
        <p:spPr bwMode="auto">
          <a:xfrm>
            <a:off x="7733512" y="3981818"/>
            <a:ext cx="362364"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tty</a:t>
            </a:r>
          </a:p>
        </p:txBody>
      </p:sp>
      <p:sp>
        <p:nvSpPr>
          <p:cNvPr id="8205" name="Rectangle 13"/>
          <p:cNvSpPr>
            <a:spLocks noChangeArrowheads="1"/>
          </p:cNvSpPr>
          <p:nvPr/>
        </p:nvSpPr>
        <p:spPr bwMode="auto">
          <a:xfrm>
            <a:off x="1601529" y="3161080"/>
            <a:ext cx="522665"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dale</a:t>
            </a:r>
          </a:p>
        </p:txBody>
      </p:sp>
      <p:sp>
        <p:nvSpPr>
          <p:cNvPr id="8206" name="Line 14"/>
          <p:cNvSpPr>
            <a:spLocks noChangeShapeType="1"/>
          </p:cNvSpPr>
          <p:nvPr/>
        </p:nvSpPr>
        <p:spPr bwMode="auto">
          <a:xfrm flipH="1">
            <a:off x="2847973" y="2095499"/>
            <a:ext cx="2250832" cy="257175"/>
          </a:xfrm>
          <a:prstGeom prst="line">
            <a:avLst/>
          </a:prstGeom>
          <a:noFill/>
          <a:ln w="12600">
            <a:solidFill>
              <a:srgbClr val="000066"/>
            </a:solidFill>
            <a:miter lim="800000"/>
            <a:headEnd/>
            <a:tailEnd/>
          </a:ln>
        </p:spPr>
        <p:txBody>
          <a:bodyPr/>
          <a:lstStyle/>
          <a:p>
            <a:endParaRPr lang="en-GB"/>
          </a:p>
        </p:txBody>
      </p:sp>
      <p:sp>
        <p:nvSpPr>
          <p:cNvPr id="8207" name="Line 15"/>
          <p:cNvSpPr>
            <a:spLocks noChangeShapeType="1"/>
          </p:cNvSpPr>
          <p:nvPr/>
        </p:nvSpPr>
        <p:spPr bwMode="auto">
          <a:xfrm flipH="1">
            <a:off x="2168795" y="2678481"/>
            <a:ext cx="357717" cy="522287"/>
          </a:xfrm>
          <a:prstGeom prst="line">
            <a:avLst/>
          </a:prstGeom>
          <a:noFill/>
          <a:ln w="12600">
            <a:solidFill>
              <a:srgbClr val="000066"/>
            </a:solidFill>
            <a:miter lim="800000"/>
            <a:headEnd/>
            <a:tailEnd/>
          </a:ln>
        </p:spPr>
        <p:txBody>
          <a:bodyPr/>
          <a:lstStyle/>
          <a:p>
            <a:endParaRPr lang="en-GB"/>
          </a:p>
        </p:txBody>
      </p:sp>
      <p:sp>
        <p:nvSpPr>
          <p:cNvPr id="8208" name="Line 16"/>
          <p:cNvSpPr>
            <a:spLocks noChangeShapeType="1"/>
          </p:cNvSpPr>
          <p:nvPr/>
        </p:nvSpPr>
        <p:spPr bwMode="auto">
          <a:xfrm flipH="1">
            <a:off x="6914362" y="2678481"/>
            <a:ext cx="783167" cy="522287"/>
          </a:xfrm>
          <a:prstGeom prst="line">
            <a:avLst/>
          </a:prstGeom>
          <a:noFill/>
          <a:ln w="12600">
            <a:solidFill>
              <a:srgbClr val="000066"/>
            </a:solidFill>
            <a:miter lim="800000"/>
            <a:headEnd/>
            <a:tailEnd/>
          </a:ln>
        </p:spPr>
        <p:txBody>
          <a:bodyPr/>
          <a:lstStyle/>
          <a:p>
            <a:endParaRPr lang="en-GB"/>
          </a:p>
        </p:txBody>
      </p:sp>
      <p:sp>
        <p:nvSpPr>
          <p:cNvPr id="8209" name="Rectangle 17"/>
          <p:cNvSpPr>
            <a:spLocks noChangeArrowheads="1"/>
          </p:cNvSpPr>
          <p:nvPr/>
        </p:nvSpPr>
        <p:spPr bwMode="auto">
          <a:xfrm>
            <a:off x="2414330" y="3145206"/>
            <a:ext cx="593197"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C00000"/>
                </a:solidFill>
              </a:rPr>
              <a:t>laura</a:t>
            </a:r>
          </a:p>
        </p:txBody>
      </p:sp>
      <p:sp>
        <p:nvSpPr>
          <p:cNvPr id="8210" name="Line 18"/>
          <p:cNvSpPr>
            <a:spLocks noChangeShapeType="1"/>
          </p:cNvSpPr>
          <p:nvPr/>
        </p:nvSpPr>
        <p:spPr bwMode="auto">
          <a:xfrm>
            <a:off x="2524395" y="2678481"/>
            <a:ext cx="239184" cy="522287"/>
          </a:xfrm>
          <a:prstGeom prst="line">
            <a:avLst/>
          </a:prstGeom>
          <a:noFill/>
          <a:ln w="12600">
            <a:solidFill>
              <a:srgbClr val="000066"/>
            </a:solidFill>
            <a:miter lim="800000"/>
            <a:headEnd/>
            <a:tailEnd/>
          </a:ln>
        </p:spPr>
        <p:txBody>
          <a:bodyPr/>
          <a:lstStyle/>
          <a:p>
            <a:endParaRPr lang="en-GB"/>
          </a:p>
        </p:txBody>
      </p:sp>
      <p:sp>
        <p:nvSpPr>
          <p:cNvPr id="8211" name="Rectangle 19"/>
          <p:cNvSpPr>
            <a:spLocks noChangeArrowheads="1"/>
          </p:cNvSpPr>
          <p:nvPr/>
        </p:nvSpPr>
        <p:spPr bwMode="auto">
          <a:xfrm>
            <a:off x="8340996" y="3240455"/>
            <a:ext cx="513047"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sbin</a:t>
            </a:r>
          </a:p>
        </p:txBody>
      </p:sp>
      <p:sp>
        <p:nvSpPr>
          <p:cNvPr id="8212" name="Line 20"/>
          <p:cNvSpPr>
            <a:spLocks noChangeShapeType="1"/>
          </p:cNvSpPr>
          <p:nvPr/>
        </p:nvSpPr>
        <p:spPr bwMode="auto">
          <a:xfrm>
            <a:off x="7686947" y="2684831"/>
            <a:ext cx="2116" cy="509587"/>
          </a:xfrm>
          <a:prstGeom prst="line">
            <a:avLst/>
          </a:prstGeom>
          <a:noFill/>
          <a:ln w="12600">
            <a:solidFill>
              <a:srgbClr val="000066"/>
            </a:solidFill>
            <a:miter lim="800000"/>
            <a:headEnd/>
            <a:tailEnd/>
          </a:ln>
        </p:spPr>
        <p:txBody>
          <a:bodyPr/>
          <a:lstStyle/>
          <a:p>
            <a:endParaRPr lang="en-GB"/>
          </a:p>
        </p:txBody>
      </p:sp>
      <p:sp>
        <p:nvSpPr>
          <p:cNvPr id="8213" name="Line 21"/>
          <p:cNvSpPr>
            <a:spLocks noChangeShapeType="1"/>
          </p:cNvSpPr>
          <p:nvPr/>
        </p:nvSpPr>
        <p:spPr bwMode="auto">
          <a:xfrm>
            <a:off x="7695413" y="2678481"/>
            <a:ext cx="742949" cy="522287"/>
          </a:xfrm>
          <a:prstGeom prst="line">
            <a:avLst/>
          </a:prstGeom>
          <a:noFill/>
          <a:ln w="12600">
            <a:solidFill>
              <a:srgbClr val="000066"/>
            </a:solidFill>
            <a:miter lim="800000"/>
            <a:headEnd/>
            <a:tailEnd/>
          </a:ln>
        </p:spPr>
        <p:txBody>
          <a:bodyPr/>
          <a:lstStyle/>
          <a:p>
            <a:endParaRPr lang="en-GB"/>
          </a:p>
        </p:txBody>
      </p:sp>
      <p:sp>
        <p:nvSpPr>
          <p:cNvPr id="8214" name="Rectangle 22"/>
          <p:cNvSpPr>
            <a:spLocks noChangeArrowheads="1"/>
          </p:cNvSpPr>
          <p:nvPr/>
        </p:nvSpPr>
        <p:spPr bwMode="auto">
          <a:xfrm>
            <a:off x="6772547" y="3981818"/>
            <a:ext cx="396028"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cat</a:t>
            </a:r>
          </a:p>
        </p:txBody>
      </p:sp>
      <p:sp>
        <p:nvSpPr>
          <p:cNvPr id="8215" name="Rectangle 23"/>
          <p:cNvSpPr>
            <a:spLocks noChangeArrowheads="1"/>
          </p:cNvSpPr>
          <p:nvPr/>
        </p:nvSpPr>
        <p:spPr bwMode="auto">
          <a:xfrm>
            <a:off x="8211880" y="3981818"/>
            <a:ext cx="524268"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C8"/>
                </a:solidFill>
              </a:rPr>
              <a:t>who</a:t>
            </a:r>
          </a:p>
        </p:txBody>
      </p:sp>
      <p:sp>
        <p:nvSpPr>
          <p:cNvPr id="8216" name="Line 24"/>
          <p:cNvSpPr>
            <a:spLocks noChangeShapeType="1"/>
          </p:cNvSpPr>
          <p:nvPr/>
        </p:nvSpPr>
        <p:spPr bwMode="auto">
          <a:xfrm flipH="1">
            <a:off x="1825895" y="3480167"/>
            <a:ext cx="275167" cy="455613"/>
          </a:xfrm>
          <a:prstGeom prst="line">
            <a:avLst/>
          </a:prstGeom>
          <a:noFill/>
          <a:ln w="12600">
            <a:solidFill>
              <a:srgbClr val="000066"/>
            </a:solidFill>
            <a:miter lim="800000"/>
            <a:headEnd/>
            <a:tailEnd/>
          </a:ln>
        </p:spPr>
        <p:txBody>
          <a:bodyPr/>
          <a:lstStyle/>
          <a:p>
            <a:endParaRPr lang="en-GB"/>
          </a:p>
        </p:txBody>
      </p:sp>
      <p:sp>
        <p:nvSpPr>
          <p:cNvPr id="8217" name="Line 25"/>
          <p:cNvSpPr>
            <a:spLocks noChangeShapeType="1"/>
          </p:cNvSpPr>
          <p:nvPr/>
        </p:nvSpPr>
        <p:spPr bwMode="auto">
          <a:xfrm>
            <a:off x="2863062" y="3480167"/>
            <a:ext cx="154517" cy="455613"/>
          </a:xfrm>
          <a:prstGeom prst="line">
            <a:avLst/>
          </a:prstGeom>
          <a:noFill/>
          <a:ln w="12600">
            <a:solidFill>
              <a:srgbClr val="000066"/>
            </a:solidFill>
            <a:miter lim="800000"/>
            <a:headEnd/>
            <a:tailEnd/>
          </a:ln>
        </p:spPr>
        <p:txBody>
          <a:bodyPr/>
          <a:lstStyle/>
          <a:p>
            <a:endParaRPr lang="en-GB"/>
          </a:p>
        </p:txBody>
      </p:sp>
      <p:sp>
        <p:nvSpPr>
          <p:cNvPr id="8218" name="Rectangle 26"/>
          <p:cNvSpPr>
            <a:spLocks noChangeArrowheads="1"/>
          </p:cNvSpPr>
          <p:nvPr/>
        </p:nvSpPr>
        <p:spPr bwMode="auto">
          <a:xfrm>
            <a:off x="1461829" y="3981818"/>
            <a:ext cx="681363"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hisfile</a:t>
            </a:r>
          </a:p>
        </p:txBody>
      </p:sp>
      <p:sp>
        <p:nvSpPr>
          <p:cNvPr id="8219" name="Rectangle 27"/>
          <p:cNvSpPr>
            <a:spLocks noChangeArrowheads="1"/>
          </p:cNvSpPr>
          <p:nvPr/>
        </p:nvSpPr>
        <p:spPr bwMode="auto">
          <a:xfrm>
            <a:off x="2736062" y="3981818"/>
            <a:ext cx="709062" cy="312623"/>
          </a:xfrm>
          <a:prstGeom prst="rect">
            <a:avLst/>
          </a:prstGeom>
          <a:noFill/>
          <a:ln w="9525">
            <a:noFill/>
            <a:round/>
            <a:headEnd/>
            <a:tailEnd/>
          </a:ln>
        </p:spPr>
        <p:txBody>
          <a:bodyPr wrap="none" lIns="46080" tIns="17640" rIns="46080" bIns="17640">
            <a:spAutoFit/>
          </a:bodyPr>
          <a:lstStyle/>
          <a:p>
            <a:pPr defTabSz="449263">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C8"/>
                </a:solidFill>
              </a:rPr>
              <a:t>myfile</a:t>
            </a:r>
          </a:p>
        </p:txBody>
      </p:sp>
      <p:sp>
        <p:nvSpPr>
          <p:cNvPr id="8220" name="Line 28"/>
          <p:cNvSpPr>
            <a:spLocks noChangeShapeType="1"/>
          </p:cNvSpPr>
          <p:nvPr/>
        </p:nvSpPr>
        <p:spPr bwMode="auto">
          <a:xfrm flipH="1">
            <a:off x="7081579" y="3480167"/>
            <a:ext cx="615950" cy="455613"/>
          </a:xfrm>
          <a:prstGeom prst="line">
            <a:avLst/>
          </a:prstGeom>
          <a:noFill/>
          <a:ln w="12600">
            <a:solidFill>
              <a:srgbClr val="000066"/>
            </a:solidFill>
            <a:miter lim="800000"/>
            <a:headEnd/>
            <a:tailEnd/>
          </a:ln>
        </p:spPr>
        <p:txBody>
          <a:bodyPr/>
          <a:lstStyle/>
          <a:p>
            <a:endParaRPr lang="en-GB"/>
          </a:p>
        </p:txBody>
      </p:sp>
      <p:sp>
        <p:nvSpPr>
          <p:cNvPr id="8221" name="Line 29"/>
          <p:cNvSpPr>
            <a:spLocks noChangeShapeType="1"/>
          </p:cNvSpPr>
          <p:nvPr/>
        </p:nvSpPr>
        <p:spPr bwMode="auto">
          <a:xfrm flipH="1">
            <a:off x="7422362" y="3480167"/>
            <a:ext cx="275167" cy="455613"/>
          </a:xfrm>
          <a:prstGeom prst="line">
            <a:avLst/>
          </a:prstGeom>
          <a:noFill/>
          <a:ln w="12600">
            <a:solidFill>
              <a:srgbClr val="000066"/>
            </a:solidFill>
            <a:miter lim="800000"/>
            <a:headEnd/>
            <a:tailEnd/>
          </a:ln>
        </p:spPr>
        <p:txBody>
          <a:bodyPr/>
          <a:lstStyle/>
          <a:p>
            <a:endParaRPr lang="en-GB"/>
          </a:p>
        </p:txBody>
      </p:sp>
      <p:sp>
        <p:nvSpPr>
          <p:cNvPr id="8222" name="Line 30"/>
          <p:cNvSpPr>
            <a:spLocks noChangeShapeType="1"/>
          </p:cNvSpPr>
          <p:nvPr/>
        </p:nvSpPr>
        <p:spPr bwMode="auto">
          <a:xfrm>
            <a:off x="7703879" y="3486517"/>
            <a:ext cx="133349" cy="442913"/>
          </a:xfrm>
          <a:prstGeom prst="line">
            <a:avLst/>
          </a:prstGeom>
          <a:noFill/>
          <a:ln w="12600">
            <a:solidFill>
              <a:srgbClr val="000066"/>
            </a:solidFill>
            <a:miter lim="800000"/>
            <a:headEnd/>
            <a:tailEnd/>
          </a:ln>
        </p:spPr>
        <p:txBody>
          <a:bodyPr/>
          <a:lstStyle/>
          <a:p>
            <a:endParaRPr lang="en-GB"/>
          </a:p>
        </p:txBody>
      </p:sp>
      <p:sp>
        <p:nvSpPr>
          <p:cNvPr id="8223" name="Line 31"/>
          <p:cNvSpPr>
            <a:spLocks noChangeShapeType="1"/>
          </p:cNvSpPr>
          <p:nvPr/>
        </p:nvSpPr>
        <p:spPr bwMode="auto">
          <a:xfrm>
            <a:off x="7695413" y="3480167"/>
            <a:ext cx="488949" cy="455613"/>
          </a:xfrm>
          <a:prstGeom prst="line">
            <a:avLst/>
          </a:prstGeom>
          <a:noFill/>
          <a:ln w="12600">
            <a:solidFill>
              <a:srgbClr val="000066"/>
            </a:solidFill>
            <a:miter lim="800000"/>
            <a:headEnd/>
            <a:tailEnd/>
          </a:ln>
        </p:spPr>
        <p:txBody>
          <a:bodyPr/>
          <a:lstStyle/>
          <a:p>
            <a:endParaRPr lang="en-GB"/>
          </a:p>
        </p:txBody>
      </p:sp>
      <p:pic>
        <p:nvPicPr>
          <p:cNvPr id="8224" name="Picture 32"/>
          <p:cNvPicPr>
            <a:picLocks noChangeAspect="1" noChangeArrowheads="1"/>
          </p:cNvPicPr>
          <p:nvPr/>
        </p:nvPicPr>
        <p:blipFill>
          <a:blip r:embed="rId3" cstate="print"/>
          <a:srcRect/>
          <a:stretch>
            <a:fillRect/>
          </a:stretch>
        </p:blipFill>
        <p:spPr bwMode="auto">
          <a:xfrm>
            <a:off x="4448175" y="2867010"/>
            <a:ext cx="409575" cy="708406"/>
          </a:xfrm>
          <a:prstGeom prst="rect">
            <a:avLst/>
          </a:prstGeom>
          <a:noFill/>
          <a:ln w="9525">
            <a:noFill/>
            <a:round/>
            <a:headEnd/>
            <a:tailEnd/>
          </a:ln>
        </p:spPr>
      </p:pic>
      <p:sp>
        <p:nvSpPr>
          <p:cNvPr id="8225" name="Rectangle 33"/>
          <p:cNvSpPr>
            <a:spLocks noChangeArrowheads="1"/>
          </p:cNvSpPr>
          <p:nvPr/>
        </p:nvSpPr>
        <p:spPr bwMode="auto">
          <a:xfrm>
            <a:off x="4080146" y="2600692"/>
            <a:ext cx="365823" cy="463373"/>
          </a:xfrm>
          <a:prstGeom prst="rect">
            <a:avLst/>
          </a:prstGeom>
          <a:noFill/>
          <a:ln w="9525">
            <a:noFill/>
            <a:round/>
            <a:headEnd/>
            <a:tailEnd/>
          </a:ln>
        </p:spPr>
        <p:txBody>
          <a:bodyPr wrap="none" lIns="87480" tIns="44280" rIns="87480" bIns="44280">
            <a:spAutoFit/>
          </a:bodyPr>
          <a:lstStyle/>
          <a:p>
            <a:pPr defTabSz="449263">
              <a:lnSpc>
                <a:spcPct val="90000"/>
              </a:lnSpc>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700" b="1">
                <a:solidFill>
                  <a:srgbClr val="CC0099"/>
                </a:solidFill>
              </a:rPr>
              <a:t>..</a:t>
            </a:r>
          </a:p>
        </p:txBody>
      </p:sp>
      <p:sp>
        <p:nvSpPr>
          <p:cNvPr id="8226" name="Line 34"/>
          <p:cNvSpPr>
            <a:spLocks noChangeShapeType="1"/>
          </p:cNvSpPr>
          <p:nvPr/>
        </p:nvSpPr>
        <p:spPr bwMode="auto">
          <a:xfrm flipH="1">
            <a:off x="3182679" y="3340466"/>
            <a:ext cx="954617" cy="1588"/>
          </a:xfrm>
          <a:prstGeom prst="line">
            <a:avLst/>
          </a:prstGeom>
          <a:noFill/>
          <a:ln w="12600">
            <a:solidFill>
              <a:srgbClr val="C80000"/>
            </a:solidFill>
            <a:miter lim="800000"/>
            <a:headEnd/>
            <a:tailEnd type="triangle" w="med" len="med"/>
          </a:ln>
        </p:spPr>
        <p:txBody>
          <a:bodyPr/>
          <a:lstStyle/>
          <a:p>
            <a:endParaRPr lang="en-GB"/>
          </a:p>
        </p:txBody>
      </p:sp>
      <p:sp>
        <p:nvSpPr>
          <p:cNvPr id="8227" name="Line 35"/>
          <p:cNvSpPr>
            <a:spLocks noChangeShapeType="1"/>
          </p:cNvSpPr>
          <p:nvPr/>
        </p:nvSpPr>
        <p:spPr bwMode="auto">
          <a:xfrm>
            <a:off x="5098807" y="2100263"/>
            <a:ext cx="2497015" cy="328612"/>
          </a:xfrm>
          <a:prstGeom prst="line">
            <a:avLst/>
          </a:prstGeom>
          <a:noFill/>
          <a:ln w="12600">
            <a:solidFill>
              <a:srgbClr val="000066"/>
            </a:solidFill>
            <a:miter lim="800000"/>
            <a:headEnd/>
            <a:tailEnd/>
          </a:ln>
        </p:spPr>
        <p:txBody>
          <a:bodyPr/>
          <a:lstStyle/>
          <a:p>
            <a:endParaRPr lang="en-GB"/>
          </a:p>
        </p:txBody>
      </p:sp>
      <p:sp>
        <p:nvSpPr>
          <p:cNvPr id="8228" name="Rectangle 36"/>
          <p:cNvSpPr>
            <a:spLocks noChangeArrowheads="1"/>
          </p:cNvSpPr>
          <p:nvPr/>
        </p:nvSpPr>
        <p:spPr bwMode="auto">
          <a:xfrm>
            <a:off x="4082262" y="3030905"/>
            <a:ext cx="271246" cy="463373"/>
          </a:xfrm>
          <a:prstGeom prst="rect">
            <a:avLst/>
          </a:prstGeom>
          <a:noFill/>
          <a:ln w="9525">
            <a:noFill/>
            <a:round/>
            <a:headEnd/>
            <a:tailEnd/>
          </a:ln>
        </p:spPr>
        <p:txBody>
          <a:bodyPr wrap="none" lIns="87480" tIns="44280" rIns="87480" bIns="44280">
            <a:spAutoFit/>
          </a:bodyPr>
          <a:lstStyle/>
          <a:p>
            <a:pPr defTabSz="449263">
              <a:lnSpc>
                <a:spcPct val="90000"/>
              </a:lnSpc>
              <a:spcBef>
                <a:spcPct val="0"/>
              </a:spcBef>
              <a:buClr>
                <a:srgbClr val="CC00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700" b="1">
                <a:solidFill>
                  <a:srgbClr val="CC0099"/>
                </a:solidFill>
              </a:rPr>
              <a:t>.</a:t>
            </a:r>
          </a:p>
        </p:txBody>
      </p:sp>
      <p:sp>
        <p:nvSpPr>
          <p:cNvPr id="40" name="AutoShape 6"/>
          <p:cNvSpPr>
            <a:spLocks noChangeArrowheads="1"/>
          </p:cNvSpPr>
          <p:nvPr/>
        </p:nvSpPr>
        <p:spPr bwMode="auto">
          <a:xfrm>
            <a:off x="7686675" y="1409699"/>
            <a:ext cx="3629025" cy="612934"/>
          </a:xfrm>
          <a:prstGeom prst="flowChartAlternateProcess">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0" rIns="0" bIns="0">
            <a:spAutoFit/>
          </a:bodyPr>
          <a:lstStyle/>
          <a:p>
            <a:pPr marL="180975" lvl="0">
              <a:buClr>
                <a:srgbClr val="B8CCE4"/>
              </a:buClr>
              <a:tabLst>
                <a:tab pos="0" algn="l"/>
                <a:tab pos="714375" algn="l"/>
              </a:tabLst>
            </a:pPr>
            <a:r>
              <a:rPr lang="en-GB" sz="1800" b="1" dirty="0"/>
              <a:t>.</a:t>
            </a:r>
            <a:r>
              <a:rPr lang="en-GB" sz="1600" dirty="0"/>
              <a:t> 	means "this directory"</a:t>
            </a:r>
            <a:br>
              <a:rPr lang="en-GB" sz="1600" dirty="0"/>
            </a:br>
            <a:r>
              <a:rPr lang="en-GB" sz="1800" b="1" dirty="0"/>
              <a:t>..</a:t>
            </a:r>
            <a:r>
              <a:rPr lang="en-GB" sz="1600" dirty="0"/>
              <a:t>	means "my parent directory"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5"/>
          </p:nvPr>
        </p:nvSpPr>
        <p:spPr/>
        <p:txBody>
          <a:bodyPr/>
          <a:lstStyle/>
          <a:p>
            <a:endParaRPr lang="en-GB" dirty="0"/>
          </a:p>
        </p:txBody>
      </p:sp>
      <p:sp>
        <p:nvSpPr>
          <p:cNvPr id="10242" name="Rectangle 2"/>
          <p:cNvSpPr>
            <a:spLocks noGrp="1" noChangeArrowheads="1"/>
          </p:cNvSpPr>
          <p:nvPr>
            <p:ph type="title"/>
          </p:nvPr>
        </p:nvSpPr>
        <p:spPr/>
        <p:txBody>
          <a:bodyPr>
            <a:normAutofit/>
          </a:bodyPr>
          <a:lstStyle/>
          <a:p>
            <a:r>
              <a:rPr lang="en-GB"/>
              <a:t>Listing directories - checking attributes</a:t>
            </a:r>
          </a:p>
        </p:txBody>
      </p:sp>
      <p:sp>
        <p:nvSpPr>
          <p:cNvPr id="1087491" name="Rectangle 3"/>
          <p:cNvSpPr>
            <a:spLocks noChangeArrowheads="1"/>
          </p:cNvSpPr>
          <p:nvPr/>
        </p:nvSpPr>
        <p:spPr bwMode="auto">
          <a:xfrm>
            <a:off x="561974" y="1790686"/>
            <a:ext cx="10810876" cy="1665750"/>
          </a:xfrm>
          <a:prstGeom prst="rect">
            <a:avLst/>
          </a:prstGeom>
          <a:solidFill>
            <a:schemeClr val="tx2">
              <a:lumMod val="20000"/>
              <a:lumOff val="80000"/>
            </a:schemeClr>
          </a:solidFill>
          <a:ln w="12600">
            <a:solidFill>
              <a:srgbClr val="000066"/>
            </a:solidFill>
            <a:miter lim="800000"/>
            <a:headEnd/>
            <a:tailEnd/>
          </a:ln>
          <a:effectLst/>
        </p:spPr>
        <p:txBody>
          <a:bodyPr wrap="square" lIns="108000" tIns="17640" rIns="108000" bIns="10800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ls</a:t>
            </a:r>
            <a:r>
              <a:rPr lang="en-GB" sz="2000" b="1" dirty="0">
                <a:solidFill>
                  <a:srgbClr val="000066"/>
                </a:solidFill>
                <a:latin typeface="Courier New" pitchFamily="49" charset="0"/>
              </a:rPr>
              <a:t> -l</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err="1">
                <a:solidFill>
                  <a:srgbClr val="000066"/>
                </a:solidFill>
                <a:latin typeface="Courier New" pitchFamily="49" charset="0"/>
              </a:rPr>
              <a:t>drwxr</a:t>
            </a:r>
            <a:r>
              <a:rPr lang="en-GB" sz="2000" dirty="0">
                <a:solidFill>
                  <a:srgbClr val="000066"/>
                </a:solidFill>
                <a:latin typeface="Courier New" pitchFamily="49" charset="0"/>
              </a:rPr>
              <a:t>-</a:t>
            </a:r>
            <a:r>
              <a:rPr lang="en-GB" sz="2000" dirty="0" err="1">
                <a:solidFill>
                  <a:srgbClr val="000066"/>
                </a:solidFill>
                <a:latin typeface="Courier New" pitchFamily="49" charset="0"/>
              </a:rPr>
              <a:t>xr</a:t>
            </a:r>
            <a:r>
              <a:rPr lang="en-GB" sz="2000" dirty="0">
                <a:solidFill>
                  <a:srgbClr val="000066"/>
                </a:solidFill>
                <a:latin typeface="Courier New" pitchFamily="49" charset="0"/>
              </a:rPr>
              <a:t>-x   5  hal9000 cyber    168  2017-01-28 12:10  Documents</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a:t>
            </a:r>
            <a:r>
              <a:rPr lang="en-GB" sz="2000" dirty="0" err="1">
                <a:solidFill>
                  <a:srgbClr val="000066"/>
                </a:solidFill>
                <a:latin typeface="Courier New" pitchFamily="49" charset="0"/>
              </a:rPr>
              <a:t>rw</a:t>
            </a:r>
            <a:r>
              <a:rPr lang="en-GB" sz="2000" dirty="0">
                <a:solidFill>
                  <a:srgbClr val="000066"/>
                </a:solidFill>
                <a:latin typeface="Courier New" pitchFamily="49" charset="0"/>
              </a:rPr>
              <a:t>-</a:t>
            </a:r>
            <a:r>
              <a:rPr lang="en-GB" sz="2000" dirty="0" err="1">
                <a:solidFill>
                  <a:srgbClr val="000066"/>
                </a:solidFill>
                <a:latin typeface="Courier New" pitchFamily="49" charset="0"/>
              </a:rPr>
              <a:t>rw</a:t>
            </a:r>
            <a:r>
              <a:rPr lang="en-GB" sz="2000" dirty="0">
                <a:solidFill>
                  <a:srgbClr val="000066"/>
                </a:solidFill>
                <a:latin typeface="Courier New" pitchFamily="49" charset="0"/>
              </a:rPr>
              <a:t>-r--   1  hal9000 cyber    677  2017-01-29 10:21  file1</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err="1">
                <a:solidFill>
                  <a:srgbClr val="000066"/>
                </a:solidFill>
                <a:latin typeface="Courier New" pitchFamily="49" charset="0"/>
              </a:rPr>
              <a:t>drwxr</a:t>
            </a:r>
            <a:r>
              <a:rPr lang="en-GB" sz="2000" dirty="0">
                <a:solidFill>
                  <a:srgbClr val="000066"/>
                </a:solidFill>
                <a:latin typeface="Courier New" pitchFamily="49" charset="0"/>
              </a:rPr>
              <a:t>-</a:t>
            </a:r>
            <a:r>
              <a:rPr lang="en-GB" sz="2000" dirty="0" err="1">
                <a:solidFill>
                  <a:srgbClr val="000066"/>
                </a:solidFill>
                <a:latin typeface="Courier New" pitchFamily="49" charset="0"/>
              </a:rPr>
              <a:t>xr</a:t>
            </a:r>
            <a:r>
              <a:rPr lang="en-GB" sz="2000" dirty="0">
                <a:solidFill>
                  <a:srgbClr val="000066"/>
                </a:solidFill>
                <a:latin typeface="Courier New" pitchFamily="49" charset="0"/>
              </a:rPr>
              <a:t>-x   2  hal9000 cyber     80  2017-01-28 12:10  </a:t>
            </a:r>
            <a:r>
              <a:rPr lang="en-GB" sz="2000" dirty="0" err="1">
                <a:solidFill>
                  <a:srgbClr val="000066"/>
                </a:solidFill>
                <a:latin typeface="Courier New" pitchFamily="49" charset="0"/>
              </a:rPr>
              <a:t>public_html</a:t>
            </a:r>
            <a:endParaRPr lang="en-GB" sz="2000" dirty="0">
              <a:solidFill>
                <a:srgbClr val="000066"/>
              </a:solidFill>
              <a:latin typeface="Courier New" pitchFamily="49" charset="0"/>
            </a:endParaRP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a:t>
            </a:r>
            <a:r>
              <a:rPr lang="en-GB" sz="2000" dirty="0" err="1">
                <a:solidFill>
                  <a:srgbClr val="000066"/>
                </a:solidFill>
                <a:latin typeface="Courier New" pitchFamily="49" charset="0"/>
              </a:rPr>
              <a:t>rw</a:t>
            </a:r>
            <a:r>
              <a:rPr lang="en-GB" sz="2000" dirty="0">
                <a:solidFill>
                  <a:srgbClr val="000066"/>
                </a:solidFill>
                <a:latin typeface="Courier New" pitchFamily="49" charset="0"/>
              </a:rPr>
              <a:t>-r--r--   1  hal9000 cyber    237  2017-01-30 13:22  script1.sh</a:t>
            </a:r>
          </a:p>
        </p:txBody>
      </p:sp>
      <p:sp>
        <p:nvSpPr>
          <p:cNvPr id="10245" name="Rectangle 5"/>
          <p:cNvSpPr>
            <a:spLocks noChangeArrowheads="1"/>
          </p:cNvSpPr>
          <p:nvPr/>
        </p:nvSpPr>
        <p:spPr bwMode="auto">
          <a:xfrm>
            <a:off x="846430" y="3546463"/>
            <a:ext cx="1496720" cy="324111"/>
          </a:xfrm>
          <a:prstGeom prst="rect">
            <a:avLst/>
          </a:prstGeom>
          <a:noFill/>
          <a:ln w="9525" algn="ctr">
            <a:noFill/>
            <a:miter lim="800000"/>
            <a:headEnd/>
            <a:tailEnd/>
          </a:ln>
        </p:spPr>
        <p:txBody>
          <a:bodyPr wrap="square" lIns="95400" tIns="50760" rIns="95400" bIns="50760">
            <a:spAutoFit/>
          </a:bodyPr>
          <a:lstStyle/>
          <a:p>
            <a:pP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Permissions</a:t>
            </a:r>
          </a:p>
        </p:txBody>
      </p:sp>
      <p:sp>
        <p:nvSpPr>
          <p:cNvPr id="10246" name="Rectangle 6"/>
          <p:cNvSpPr>
            <a:spLocks noChangeArrowheads="1"/>
          </p:cNvSpPr>
          <p:nvPr/>
        </p:nvSpPr>
        <p:spPr bwMode="auto">
          <a:xfrm>
            <a:off x="5280025" y="3529000"/>
            <a:ext cx="1297518" cy="545710"/>
          </a:xfrm>
          <a:prstGeom prst="rect">
            <a:avLst/>
          </a:prstGeom>
          <a:noFill/>
          <a:ln w="9525" algn="ctr">
            <a:noFill/>
            <a:miter lim="800000"/>
            <a:headEnd/>
            <a:tailEnd/>
          </a:ln>
        </p:spPr>
        <p:txBody>
          <a:bodyPr lIns="95400" tIns="50760" rIns="95400" bIns="50760">
            <a:spAutoFit/>
          </a:bodyPr>
          <a:lstStyle/>
          <a:p>
            <a:pPr algn="ct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 Size in bytes</a:t>
            </a:r>
          </a:p>
        </p:txBody>
      </p:sp>
      <p:sp>
        <p:nvSpPr>
          <p:cNvPr id="10247" name="Rectangle 7"/>
          <p:cNvSpPr>
            <a:spLocks noChangeArrowheads="1"/>
          </p:cNvSpPr>
          <p:nvPr/>
        </p:nvSpPr>
        <p:spPr bwMode="auto">
          <a:xfrm>
            <a:off x="3281163" y="3575038"/>
            <a:ext cx="1652787" cy="324111"/>
          </a:xfrm>
          <a:prstGeom prst="rect">
            <a:avLst/>
          </a:prstGeom>
          <a:noFill/>
          <a:ln w="9525" algn="ctr">
            <a:noFill/>
            <a:miter lim="800000"/>
            <a:headEnd/>
            <a:tailEnd/>
          </a:ln>
        </p:spPr>
        <p:txBody>
          <a:bodyPr wrap="square" lIns="95400" tIns="50760" rIns="95400" bIns="50760">
            <a:spAutoFit/>
          </a:bodyPr>
          <a:lstStyle/>
          <a:p>
            <a:pP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File ownership</a:t>
            </a:r>
          </a:p>
        </p:txBody>
      </p:sp>
      <p:sp>
        <p:nvSpPr>
          <p:cNvPr id="10248" name="Rectangle 8"/>
          <p:cNvSpPr>
            <a:spLocks noChangeArrowheads="1"/>
          </p:cNvSpPr>
          <p:nvPr/>
        </p:nvSpPr>
        <p:spPr bwMode="auto">
          <a:xfrm>
            <a:off x="2135718" y="3625838"/>
            <a:ext cx="1178982" cy="545710"/>
          </a:xfrm>
          <a:prstGeom prst="rect">
            <a:avLst/>
          </a:prstGeom>
          <a:noFill/>
          <a:ln w="9525" algn="ctr">
            <a:noFill/>
            <a:miter lim="800000"/>
            <a:headEnd/>
            <a:tailEnd/>
          </a:ln>
        </p:spPr>
        <p:txBody>
          <a:bodyPr wrap="square" lIns="95400" tIns="50760" rIns="95400" bIns="50760">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Hard </a:t>
            </a:r>
            <a:br>
              <a:rPr lang="en-GB" sz="1800" i="1" dirty="0"/>
            </a:br>
            <a:r>
              <a:rPr lang="en-GB" sz="1800" i="1" dirty="0"/>
              <a:t>link count</a:t>
            </a:r>
          </a:p>
        </p:txBody>
      </p:sp>
      <p:sp>
        <p:nvSpPr>
          <p:cNvPr id="10249" name="Rectangle 9"/>
          <p:cNvSpPr>
            <a:spLocks noChangeArrowheads="1"/>
          </p:cNvSpPr>
          <p:nvPr/>
        </p:nvSpPr>
        <p:spPr bwMode="auto">
          <a:xfrm>
            <a:off x="6509809" y="3532182"/>
            <a:ext cx="2273300" cy="545710"/>
          </a:xfrm>
          <a:prstGeom prst="rect">
            <a:avLst/>
          </a:prstGeom>
          <a:noFill/>
          <a:ln w="9525" algn="ctr">
            <a:noFill/>
            <a:miter lim="800000"/>
            <a:headEnd/>
            <a:tailEnd/>
          </a:ln>
        </p:spPr>
        <p:txBody>
          <a:bodyPr lIns="95400" tIns="50760" rIns="95400" bIns="50760">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Date and time </a:t>
            </a:r>
          </a:p>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of last modification</a:t>
            </a:r>
          </a:p>
        </p:txBody>
      </p:sp>
      <p:sp>
        <p:nvSpPr>
          <p:cNvPr id="10250" name="Rectangle 10"/>
          <p:cNvSpPr>
            <a:spLocks noChangeArrowheads="1"/>
          </p:cNvSpPr>
          <p:nvPr/>
        </p:nvSpPr>
        <p:spPr bwMode="auto">
          <a:xfrm>
            <a:off x="9123342" y="3613143"/>
            <a:ext cx="1917700" cy="324111"/>
          </a:xfrm>
          <a:prstGeom prst="rect">
            <a:avLst/>
          </a:prstGeom>
          <a:noFill/>
          <a:ln w="9525" algn="ctr">
            <a:noFill/>
            <a:miter lim="800000"/>
            <a:headEnd/>
            <a:tailEnd/>
          </a:ln>
        </p:spPr>
        <p:txBody>
          <a:bodyPr lIns="95400" tIns="50760" rIns="95400" bIns="50760">
            <a:spAutoFit/>
          </a:bodyPr>
          <a:lstStyle/>
          <a:p>
            <a:pP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t>  </a:t>
            </a:r>
            <a:r>
              <a:rPr lang="en-GB" sz="1800" i="1" dirty="0"/>
              <a:t>File</a:t>
            </a:r>
            <a:r>
              <a:rPr lang="en-GB" sz="1800" dirty="0"/>
              <a:t> </a:t>
            </a:r>
            <a:r>
              <a:rPr lang="en-GB" sz="1800" i="1" dirty="0"/>
              <a:t>name</a:t>
            </a:r>
          </a:p>
        </p:txBody>
      </p:sp>
      <p:sp>
        <p:nvSpPr>
          <p:cNvPr id="10251" name="AutoShape 18"/>
          <p:cNvSpPr>
            <a:spLocks/>
          </p:cNvSpPr>
          <p:nvPr/>
        </p:nvSpPr>
        <p:spPr bwMode="auto">
          <a:xfrm rot="5400000">
            <a:off x="1433439" y="2683479"/>
            <a:ext cx="154666" cy="1359957"/>
          </a:xfrm>
          <a:prstGeom prst="rightBrace">
            <a:avLst>
              <a:gd name="adj1" fmla="val 76440"/>
              <a:gd name="adj2" fmla="val 50000"/>
            </a:avLst>
          </a:prstGeom>
          <a:noFill/>
          <a:ln w="19050">
            <a:solidFill>
              <a:srgbClr val="134183"/>
            </a:solidFill>
            <a:miter lim="800000"/>
            <a:headEnd/>
            <a:tailEnd/>
          </a:ln>
        </p:spPr>
        <p:txBody>
          <a:bodyPr wrap="none" anchor="ctr"/>
          <a:lstStyle/>
          <a:p>
            <a:endParaRPr lang="en-US"/>
          </a:p>
        </p:txBody>
      </p:sp>
      <p:sp>
        <p:nvSpPr>
          <p:cNvPr id="10252" name="AutoShape 19"/>
          <p:cNvSpPr>
            <a:spLocks/>
          </p:cNvSpPr>
          <p:nvPr/>
        </p:nvSpPr>
        <p:spPr bwMode="auto">
          <a:xfrm rot="5400000">
            <a:off x="4032442" y="2347197"/>
            <a:ext cx="134027" cy="2030939"/>
          </a:xfrm>
          <a:prstGeom prst="rightBrace">
            <a:avLst>
              <a:gd name="adj1" fmla="val 112297"/>
              <a:gd name="adj2" fmla="val 50000"/>
            </a:avLst>
          </a:prstGeom>
          <a:noFill/>
          <a:ln w="19050">
            <a:solidFill>
              <a:srgbClr val="134183"/>
            </a:solidFill>
            <a:miter lim="800000"/>
            <a:headEnd/>
            <a:tailEnd/>
          </a:ln>
        </p:spPr>
        <p:txBody>
          <a:bodyPr wrap="none" anchor="ctr"/>
          <a:lstStyle/>
          <a:p>
            <a:endParaRPr lang="en-US"/>
          </a:p>
        </p:txBody>
      </p:sp>
      <p:sp>
        <p:nvSpPr>
          <p:cNvPr id="10255" name="Line 24"/>
          <p:cNvSpPr>
            <a:spLocks noChangeShapeType="1"/>
          </p:cNvSpPr>
          <p:nvPr/>
        </p:nvSpPr>
        <p:spPr bwMode="auto">
          <a:xfrm flipV="1">
            <a:off x="704360" y="3263888"/>
            <a:ext cx="0" cy="2105025"/>
          </a:xfrm>
          <a:prstGeom prst="line">
            <a:avLst/>
          </a:prstGeom>
          <a:noFill/>
          <a:ln w="15875">
            <a:solidFill>
              <a:schemeClr val="tx2">
                <a:lumMod val="75000"/>
              </a:schemeClr>
            </a:solidFill>
            <a:round/>
            <a:headEnd/>
            <a:tailEnd type="triangle" w="med" len="med"/>
          </a:ln>
        </p:spPr>
        <p:txBody>
          <a:bodyPr>
            <a:spAutoFit/>
          </a:bodyPr>
          <a:lstStyle/>
          <a:p>
            <a:endParaRPr lang="en-GB"/>
          </a:p>
        </p:txBody>
      </p:sp>
      <p:sp>
        <p:nvSpPr>
          <p:cNvPr id="10257" name="Line 27"/>
          <p:cNvSpPr>
            <a:spLocks noChangeShapeType="1"/>
          </p:cNvSpPr>
          <p:nvPr/>
        </p:nvSpPr>
        <p:spPr bwMode="auto">
          <a:xfrm flipV="1">
            <a:off x="2734734" y="3301987"/>
            <a:ext cx="0" cy="393700"/>
          </a:xfrm>
          <a:prstGeom prst="line">
            <a:avLst/>
          </a:prstGeom>
          <a:noFill/>
          <a:ln w="15875">
            <a:solidFill>
              <a:schemeClr val="tx2">
                <a:lumMod val="75000"/>
              </a:schemeClr>
            </a:solidFill>
            <a:round/>
            <a:headEnd/>
            <a:tailEnd type="triangle" w="med" len="med"/>
          </a:ln>
        </p:spPr>
        <p:txBody>
          <a:bodyPr>
            <a:spAutoFit/>
          </a:bodyPr>
          <a:lstStyle/>
          <a:p>
            <a:endParaRPr lang="en-GB"/>
          </a:p>
        </p:txBody>
      </p:sp>
      <p:sp>
        <p:nvSpPr>
          <p:cNvPr id="10259" name="Line 33"/>
          <p:cNvSpPr>
            <a:spLocks noChangeShapeType="1"/>
          </p:cNvSpPr>
          <p:nvPr/>
        </p:nvSpPr>
        <p:spPr bwMode="auto">
          <a:xfrm flipV="1">
            <a:off x="5922435" y="3276589"/>
            <a:ext cx="0" cy="328613"/>
          </a:xfrm>
          <a:prstGeom prst="line">
            <a:avLst/>
          </a:prstGeom>
          <a:noFill/>
          <a:ln w="15875">
            <a:solidFill>
              <a:schemeClr val="tx2">
                <a:lumMod val="75000"/>
              </a:schemeClr>
            </a:solidFill>
            <a:round/>
            <a:headEnd/>
            <a:tailEnd type="triangle" w="med" len="med"/>
          </a:ln>
        </p:spPr>
        <p:txBody>
          <a:bodyPr>
            <a:spAutoFit/>
          </a:bodyPr>
          <a:lstStyle/>
          <a:p>
            <a:endParaRPr lang="en-GB"/>
          </a:p>
        </p:txBody>
      </p:sp>
      <p:sp>
        <p:nvSpPr>
          <p:cNvPr id="10260" name="Line 34"/>
          <p:cNvSpPr>
            <a:spLocks noChangeShapeType="1"/>
          </p:cNvSpPr>
          <p:nvPr/>
        </p:nvSpPr>
        <p:spPr bwMode="auto">
          <a:xfrm flipV="1">
            <a:off x="9937199" y="3300402"/>
            <a:ext cx="0" cy="322263"/>
          </a:xfrm>
          <a:prstGeom prst="line">
            <a:avLst/>
          </a:prstGeom>
          <a:noFill/>
          <a:ln w="15875">
            <a:solidFill>
              <a:schemeClr val="tx2">
                <a:lumMod val="75000"/>
              </a:schemeClr>
            </a:solidFill>
            <a:round/>
            <a:headEnd/>
            <a:tailEnd type="triangle" w="med" len="med"/>
          </a:ln>
        </p:spPr>
        <p:txBody>
          <a:bodyPr>
            <a:spAutoFit/>
          </a:bodyPr>
          <a:lstStyle/>
          <a:p>
            <a:endParaRPr lang="en-GB"/>
          </a:p>
        </p:txBody>
      </p:sp>
      <p:sp>
        <p:nvSpPr>
          <p:cNvPr id="27" name="AutoShape 19"/>
          <p:cNvSpPr>
            <a:spLocks/>
          </p:cNvSpPr>
          <p:nvPr/>
        </p:nvSpPr>
        <p:spPr bwMode="auto">
          <a:xfrm rot="5400000">
            <a:off x="7556941" y="2108643"/>
            <a:ext cx="126316" cy="2514403"/>
          </a:xfrm>
          <a:prstGeom prst="rightBrace">
            <a:avLst>
              <a:gd name="adj1" fmla="val 112297"/>
              <a:gd name="adj2" fmla="val 50000"/>
            </a:avLst>
          </a:prstGeom>
          <a:noFill/>
          <a:ln w="19050">
            <a:solidFill>
              <a:srgbClr val="134183"/>
            </a:solidFill>
            <a:miter lim="800000"/>
            <a:headEnd/>
            <a:tailEnd/>
          </a:ln>
        </p:spPr>
        <p:txBody>
          <a:bodyPr wrap="none" anchor="ctr"/>
          <a:lstStyle/>
          <a:p>
            <a:endParaRPr lang="en-US"/>
          </a:p>
        </p:txBody>
      </p:sp>
      <p:sp>
        <p:nvSpPr>
          <p:cNvPr id="28" name="AutoShape 6"/>
          <p:cNvSpPr>
            <a:spLocks noChangeArrowheads="1"/>
          </p:cNvSpPr>
          <p:nvPr/>
        </p:nvSpPr>
        <p:spPr bwMode="auto">
          <a:xfrm>
            <a:off x="570604" y="5028158"/>
            <a:ext cx="8300866" cy="86781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449263">
              <a:lnSpc>
                <a:spcPct val="80000"/>
              </a:lnSpc>
              <a:buClr>
                <a:srgbClr val="0000C8"/>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Type of file:</a:t>
            </a:r>
            <a:r>
              <a:rPr lang="en-GB" sz="2000" b="1" dirty="0">
                <a:solidFill>
                  <a:srgbClr val="0000C8"/>
                </a:solidFill>
                <a:latin typeface="Courier New" pitchFamily="49" charset="0"/>
              </a:rPr>
              <a:t>	-</a:t>
            </a:r>
            <a:r>
              <a:rPr lang="en-GB" sz="2000" dirty="0">
                <a:solidFill>
                  <a:srgbClr val="C80000"/>
                </a:solidFill>
              </a:rPr>
              <a:t>    </a:t>
            </a:r>
            <a:r>
              <a:rPr lang="en-GB" sz="2000" dirty="0"/>
              <a:t>means a plain file</a:t>
            </a:r>
            <a:br>
              <a:rPr lang="en-GB" sz="2000" dirty="0">
                <a:solidFill>
                  <a:srgbClr val="C80000"/>
                </a:solidFill>
              </a:rPr>
            </a:br>
            <a:r>
              <a:rPr lang="en-GB" sz="2000" dirty="0">
                <a:solidFill>
                  <a:srgbClr val="C80000"/>
                </a:solidFill>
              </a:rPr>
              <a:t>		</a:t>
            </a:r>
            <a:r>
              <a:rPr lang="en-GB" sz="2000" b="1" dirty="0">
                <a:solidFill>
                  <a:srgbClr val="0000C8"/>
                </a:solidFill>
                <a:latin typeface="Lucida Console" pitchFamily="49" charset="0"/>
              </a:rPr>
              <a:t>d</a:t>
            </a:r>
            <a:r>
              <a:rPr lang="en-GB" sz="2000" dirty="0">
                <a:solidFill>
                  <a:srgbClr val="C80000"/>
                </a:solidFill>
              </a:rPr>
              <a:t>    </a:t>
            </a:r>
            <a:r>
              <a:rPr lang="en-GB" sz="2000" dirty="0"/>
              <a:t>means a directory</a:t>
            </a:r>
            <a:br>
              <a:rPr lang="en-GB" sz="2000" dirty="0">
                <a:solidFill>
                  <a:srgbClr val="C80000"/>
                </a:solidFill>
              </a:rPr>
            </a:br>
            <a:r>
              <a:rPr lang="en-GB" sz="2000" dirty="0">
                <a:solidFill>
                  <a:srgbClr val="C80000"/>
                </a:solidFill>
              </a:rPr>
              <a:t>		</a:t>
            </a:r>
            <a:r>
              <a:rPr lang="en-GB" sz="2000" b="1" dirty="0">
                <a:solidFill>
                  <a:srgbClr val="0000C8"/>
                </a:solidFill>
                <a:latin typeface="Lucida Console" pitchFamily="49" charset="0"/>
              </a:rPr>
              <a:t>l</a:t>
            </a:r>
            <a:r>
              <a:rPr lang="en-GB" sz="2000" b="1" dirty="0">
                <a:solidFill>
                  <a:srgbClr val="0000C8"/>
                </a:solidFill>
                <a:latin typeface="Courier New" pitchFamily="49" charset="0"/>
              </a:rPr>
              <a:t>  </a:t>
            </a:r>
            <a:r>
              <a:rPr lang="en-GB" sz="2000" dirty="0"/>
              <a:t>means a symbolic link file</a:t>
            </a:r>
          </a:p>
        </p:txBody>
      </p:sp>
      <p:sp>
        <p:nvSpPr>
          <p:cNvPr id="23" name="Line 27"/>
          <p:cNvSpPr>
            <a:spLocks noChangeShapeType="1"/>
          </p:cNvSpPr>
          <p:nvPr/>
        </p:nvSpPr>
        <p:spPr bwMode="auto">
          <a:xfrm flipH="1" flipV="1">
            <a:off x="1496483" y="3825862"/>
            <a:ext cx="398991" cy="688988"/>
          </a:xfrm>
          <a:prstGeom prst="line">
            <a:avLst/>
          </a:prstGeom>
          <a:noFill/>
          <a:ln w="15875">
            <a:solidFill>
              <a:schemeClr val="tx2">
                <a:lumMod val="75000"/>
              </a:schemeClr>
            </a:solidFill>
            <a:round/>
            <a:headEnd/>
            <a:tailEnd type="triangle" w="med" len="med"/>
          </a:ln>
        </p:spPr>
        <p:txBody>
          <a:bodyPr wrap="square">
            <a:spAutoFit/>
          </a:bodyPr>
          <a:lstStyle/>
          <a:p>
            <a:endParaRPr lang="en-GB"/>
          </a:p>
        </p:txBody>
      </p:sp>
      <p:sp>
        <p:nvSpPr>
          <p:cNvPr id="25" name="Line 27"/>
          <p:cNvSpPr>
            <a:spLocks noChangeShapeType="1"/>
          </p:cNvSpPr>
          <p:nvPr/>
        </p:nvSpPr>
        <p:spPr bwMode="auto">
          <a:xfrm flipV="1">
            <a:off x="3724274" y="3854437"/>
            <a:ext cx="391583" cy="660413"/>
          </a:xfrm>
          <a:prstGeom prst="line">
            <a:avLst/>
          </a:prstGeom>
          <a:noFill/>
          <a:ln w="15875">
            <a:solidFill>
              <a:schemeClr val="tx2">
                <a:lumMod val="75000"/>
              </a:schemeClr>
            </a:solidFill>
            <a:round/>
            <a:headEnd/>
            <a:tailEnd type="triangle" w="med" len="med"/>
          </a:ln>
        </p:spPr>
        <p:txBody>
          <a:bodyPr wrap="square">
            <a:spAutoFit/>
          </a:bodyPr>
          <a:lstStyle/>
          <a:p>
            <a:endParaRPr lang="en-GB"/>
          </a:p>
        </p:txBody>
      </p:sp>
      <p:sp>
        <p:nvSpPr>
          <p:cNvPr id="24" name="AutoShape 6"/>
          <p:cNvSpPr>
            <a:spLocks noChangeArrowheads="1"/>
          </p:cNvSpPr>
          <p:nvPr/>
        </p:nvSpPr>
        <p:spPr bwMode="auto">
          <a:xfrm>
            <a:off x="1019175" y="4307571"/>
            <a:ext cx="3848100" cy="362579"/>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tIns="91440" anchor="ct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t>together, they determine file security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 the </a:t>
            </a:r>
            <a:r>
              <a:rPr lang="en-GB" b="1" dirty="0">
                <a:solidFill>
                  <a:srgbClr val="0000C8"/>
                </a:solidFill>
              </a:rPr>
              <a:t>cp</a:t>
            </a:r>
            <a:r>
              <a:rPr lang="en-GB" dirty="0"/>
              <a:t> to copy file(s) to target file or directory</a:t>
            </a:r>
          </a:p>
          <a:p>
            <a:pPr lvl="2">
              <a:spcAft>
                <a:spcPts val="0"/>
              </a:spcAft>
              <a:buNone/>
            </a:pPr>
            <a:r>
              <a:rPr lang="en-GB" b="1" dirty="0">
                <a:solidFill>
                  <a:srgbClr val="0000C8"/>
                </a:solidFill>
              </a:rPr>
              <a:t>-i	</a:t>
            </a:r>
            <a:r>
              <a:rPr lang="en-GB" dirty="0"/>
              <a:t>	interactive checking (prompts only if target exists)</a:t>
            </a:r>
          </a:p>
          <a:p>
            <a:pPr lvl="2">
              <a:spcAft>
                <a:spcPts val="0"/>
              </a:spcAft>
              <a:buNone/>
            </a:pPr>
            <a:r>
              <a:rPr lang="en-GB" b="1" dirty="0">
                <a:solidFill>
                  <a:srgbClr val="0000C8"/>
                </a:solidFill>
              </a:rPr>
              <a:t>-r	</a:t>
            </a:r>
            <a:r>
              <a:rPr lang="en-GB" dirty="0"/>
              <a:t>copy directories recursively</a:t>
            </a:r>
          </a:p>
          <a:p>
            <a:pPr lvl="2">
              <a:spcAft>
                <a:spcPts val="0"/>
              </a:spcAft>
              <a:buNone/>
            </a:pPr>
            <a:r>
              <a:rPr lang="en-GB" b="1" dirty="0">
                <a:solidFill>
                  <a:srgbClr val="0000C8"/>
                </a:solidFill>
              </a:rPr>
              <a:t>-f	</a:t>
            </a:r>
            <a:r>
              <a:rPr lang="en-GB" dirty="0"/>
              <a:t>	forced, no prompt or interaction</a:t>
            </a:r>
          </a:p>
          <a:p>
            <a:endParaRPr lang="en-GB" dirty="0"/>
          </a:p>
          <a:p>
            <a:pPr>
              <a:buNone/>
            </a:pPr>
            <a:endParaRPr lang="en-GB" sz="1200" dirty="0"/>
          </a:p>
          <a:p>
            <a:r>
              <a:rPr lang="en-GB" dirty="0"/>
              <a:t>If more than one source file is specified, then target must be a directory </a:t>
            </a:r>
          </a:p>
          <a:p>
            <a:r>
              <a:rPr lang="en-GB" sz="1800" dirty="0"/>
              <a:t>Need</a:t>
            </a:r>
            <a:r>
              <a:rPr lang="en-GB" dirty="0"/>
              <a:t> write permission on the target file</a:t>
            </a:r>
          </a:p>
        </p:txBody>
      </p:sp>
      <p:sp>
        <p:nvSpPr>
          <p:cNvPr id="3" name="Title 2"/>
          <p:cNvSpPr>
            <a:spLocks noGrp="1"/>
          </p:cNvSpPr>
          <p:nvPr>
            <p:ph type="title"/>
          </p:nvPr>
        </p:nvSpPr>
        <p:spPr/>
        <p:txBody>
          <a:bodyPr/>
          <a:lstStyle/>
          <a:p>
            <a:r>
              <a:rPr lang="en-GB" dirty="0"/>
              <a:t>Copying files</a:t>
            </a:r>
          </a:p>
        </p:txBody>
      </p:sp>
      <p:sp>
        <p:nvSpPr>
          <p:cNvPr id="4" name="AutoShape 5"/>
          <p:cNvSpPr>
            <a:spLocks noChangeArrowheads="1"/>
          </p:cNvSpPr>
          <p:nvPr/>
        </p:nvSpPr>
        <p:spPr bwMode="auto">
          <a:xfrm>
            <a:off x="1167004" y="3406140"/>
            <a:ext cx="10428523" cy="68446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138113"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a:solidFill>
                  <a:srgbClr val="3333CC"/>
                </a:solidFill>
                <a:latin typeface="Lucida Console" pitchFamily="49" charset="0"/>
              </a:rPr>
              <a:t>cp  [options]  source  target</a:t>
            </a:r>
          </a:p>
          <a:p>
            <a:pPr marL="538163" lvl="1" indent="-138113"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a:solidFill>
                  <a:srgbClr val="3333CC"/>
                </a:solidFill>
                <a:latin typeface="Lucida Console" pitchFamily="49" charset="0"/>
              </a:rPr>
              <a:t>cp  [options]  source  ...  directory</a:t>
            </a:r>
          </a:p>
        </p:txBody>
      </p:sp>
      <p:sp>
        <p:nvSpPr>
          <p:cNvPr id="5" name="Heptagon 4"/>
          <p:cNvSpPr/>
          <p:nvPr/>
        </p:nvSpPr>
        <p:spPr>
          <a:xfrm>
            <a:off x="863326" y="5327825"/>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6" name="Heptagon 5"/>
          <p:cNvSpPr/>
          <p:nvPr/>
        </p:nvSpPr>
        <p:spPr>
          <a:xfrm>
            <a:off x="857465" y="5651674"/>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7" name="Heptagon 6"/>
          <p:cNvSpPr/>
          <p:nvPr/>
        </p:nvSpPr>
        <p:spPr>
          <a:xfrm>
            <a:off x="857466" y="5966001"/>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3</a:t>
            </a:r>
          </a:p>
        </p:txBody>
      </p:sp>
      <p:sp>
        <p:nvSpPr>
          <p:cNvPr id="8" name="Rectangle 7"/>
          <p:cNvSpPr>
            <a:spLocks noChangeArrowheads="1"/>
          </p:cNvSpPr>
          <p:nvPr/>
        </p:nvSpPr>
        <p:spPr bwMode="auto">
          <a:xfrm>
            <a:off x="1451597" y="5306236"/>
            <a:ext cx="9859339" cy="958954"/>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a:solidFill>
                  <a:srgbClr val="000066"/>
                </a:solidFill>
                <a:latin typeface="Courier New" pitchFamily="49" charset="0"/>
              </a:rPr>
              <a:t>cp /etc/</a:t>
            </a:r>
            <a:r>
              <a:rPr lang="en-GB" sz="2000" b="1" dirty="0" err="1">
                <a:solidFill>
                  <a:srgbClr val="000066"/>
                </a:solidFill>
                <a:latin typeface="Courier New" pitchFamily="49" charset="0"/>
              </a:rPr>
              <a:t>passwd</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passwd</a:t>
            </a:r>
            <a:endParaRPr lang="en-GB" sz="2000" b="1" dirty="0">
              <a:solidFill>
                <a:srgbClr val="000066"/>
              </a:solidFill>
              <a:latin typeface="Courier New" pitchFamily="49" charset="0"/>
            </a:endParaRP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a:solidFill>
                  <a:srgbClr val="000066"/>
                </a:solidFill>
                <a:latin typeface="Courier New" pitchFamily="49" charset="0"/>
              </a:rPr>
              <a:t>cp -</a:t>
            </a:r>
            <a:r>
              <a:rPr lang="en-GB" sz="2000" b="1" dirty="0" err="1">
                <a:solidFill>
                  <a:srgbClr val="000066"/>
                </a:solidFill>
                <a:latin typeface="Courier New" pitchFamily="49" charset="0"/>
              </a:rPr>
              <a:t>i</a:t>
            </a:r>
            <a:r>
              <a:rPr lang="en-GB" sz="2000" b="1" dirty="0">
                <a:solidFill>
                  <a:srgbClr val="000066"/>
                </a:solidFill>
                <a:latin typeface="Courier New" pitchFamily="49" charset="0"/>
              </a:rPr>
              <a:t> /etc/p* .</a:t>
            </a:r>
          </a:p>
          <a:p>
            <a:pPr marL="360363" indent="-360363" defTabSz="449263">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a:solidFill>
                  <a:srgbClr val="000066"/>
                </a:solidFill>
                <a:latin typeface="Courier New" pitchFamily="49" charset="0"/>
              </a:rPr>
              <a:t>cp -r . /</a:t>
            </a:r>
            <a:r>
              <a:rPr lang="en-GB" sz="2000" b="1" dirty="0" err="1">
                <a:solidFill>
                  <a:srgbClr val="000066"/>
                </a:solidFill>
                <a:latin typeface="Courier New" pitchFamily="49" charset="0"/>
              </a:rPr>
              <a:t>tmp</a:t>
            </a:r>
            <a:r>
              <a:rPr lang="en-GB" sz="2000" b="1" dirty="0">
                <a:solidFill>
                  <a:srgbClr val="000066"/>
                </a:solidFill>
                <a:latin typeface="Courier New" pitchFamily="49" charset="0"/>
              </a:rPr>
              <a:t>/</a:t>
            </a:r>
            <a:r>
              <a:rPr lang="en-GB" sz="2000" b="1" dirty="0" err="1">
                <a:solidFill>
                  <a:srgbClr val="000066"/>
                </a:solidFill>
                <a:latin typeface="Courier New" pitchFamily="49" charset="0"/>
              </a:rPr>
              <a:t>myhome</a:t>
            </a:r>
            <a:endParaRPr lang="en-GB" sz="2000" b="1" dirty="0">
              <a:solidFill>
                <a:srgbClr val="000066"/>
              </a:solidFill>
              <a:latin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 the </a:t>
            </a:r>
            <a:r>
              <a:rPr lang="en-GB" b="1" dirty="0" err="1">
                <a:solidFill>
                  <a:srgbClr val="0000C8"/>
                </a:solidFill>
              </a:rPr>
              <a:t>mv</a:t>
            </a:r>
            <a:r>
              <a:rPr lang="en-GB" dirty="0"/>
              <a:t> to rename/move files to a target location</a:t>
            </a:r>
          </a:p>
          <a:p>
            <a:pPr lvl="2">
              <a:buNone/>
            </a:pPr>
            <a:r>
              <a:rPr lang="en-GB" b="1" dirty="0">
                <a:solidFill>
                  <a:srgbClr val="0000C8"/>
                </a:solidFill>
              </a:rPr>
              <a:t>-i</a:t>
            </a:r>
            <a:r>
              <a:rPr lang="en-GB" dirty="0"/>
              <a:t>	 interactive checking (prompts only if target exists)</a:t>
            </a:r>
          </a:p>
          <a:p>
            <a:pPr lvl="2">
              <a:buNone/>
            </a:pPr>
            <a:r>
              <a:rPr lang="en-GB" b="1" dirty="0">
                <a:solidFill>
                  <a:srgbClr val="0000C8"/>
                </a:solidFill>
              </a:rPr>
              <a:t>-f</a:t>
            </a:r>
            <a:r>
              <a:rPr lang="en-GB" dirty="0"/>
              <a:t>	 forced, no prompt or interaction</a:t>
            </a:r>
          </a:p>
          <a:p>
            <a:pPr marL="457200" lvl="1" indent="0">
              <a:buNone/>
            </a:pPr>
            <a:endParaRPr lang="en-GB" dirty="0"/>
          </a:p>
          <a:p>
            <a:r>
              <a:rPr lang="en-GB" dirty="0"/>
              <a:t>If more than one source file is specified, </a:t>
            </a:r>
          </a:p>
          <a:p>
            <a:pPr lvl="1"/>
            <a:r>
              <a:rPr lang="en-GB" dirty="0"/>
              <a:t>... then target must be a directory</a:t>
            </a:r>
          </a:p>
          <a:p>
            <a:pPr lvl="1"/>
            <a:r>
              <a:rPr lang="en-GB" dirty="0"/>
              <a:t>The </a:t>
            </a:r>
            <a:r>
              <a:rPr lang="en-GB" b="1" dirty="0" err="1">
                <a:solidFill>
                  <a:srgbClr val="0000C8"/>
                </a:solidFill>
              </a:rPr>
              <a:t>mv</a:t>
            </a:r>
            <a:r>
              <a:rPr lang="en-GB" dirty="0"/>
              <a:t> command is automatically recursive</a:t>
            </a:r>
          </a:p>
        </p:txBody>
      </p:sp>
      <p:sp>
        <p:nvSpPr>
          <p:cNvPr id="3" name="Title 2"/>
          <p:cNvSpPr>
            <a:spLocks noGrp="1"/>
          </p:cNvSpPr>
          <p:nvPr>
            <p:ph type="title"/>
          </p:nvPr>
        </p:nvSpPr>
        <p:spPr/>
        <p:txBody>
          <a:bodyPr/>
          <a:lstStyle/>
          <a:p>
            <a:r>
              <a:rPr lang="en-GB" dirty="0"/>
              <a:t>Renaming or moving files</a:t>
            </a:r>
          </a:p>
        </p:txBody>
      </p:sp>
      <p:sp>
        <p:nvSpPr>
          <p:cNvPr id="4" name="AutoShape 5"/>
          <p:cNvSpPr>
            <a:spLocks noChangeArrowheads="1"/>
          </p:cNvSpPr>
          <p:nvPr/>
        </p:nvSpPr>
        <p:spPr bwMode="auto">
          <a:xfrm>
            <a:off x="842442" y="2989411"/>
            <a:ext cx="10466101" cy="685006"/>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538163" lvl="1" indent="-138113"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mv</a:t>
            </a:r>
            <a:r>
              <a:rPr lang="en-GB" sz="2000" b="1" dirty="0">
                <a:solidFill>
                  <a:srgbClr val="3333CC"/>
                </a:solidFill>
                <a:latin typeface="Lucida Console" pitchFamily="49" charset="0"/>
              </a:rPr>
              <a:t>  [options]  source   target</a:t>
            </a:r>
          </a:p>
          <a:p>
            <a:pPr marL="538163" lvl="1" indent="-138113" defTabSz="449263">
              <a:buClr>
                <a:srgbClr val="3333CC"/>
              </a:buClr>
              <a:buSzPct val="100000"/>
              <a:buFont typeface="Arial" charset="0"/>
              <a:buNone/>
              <a:tabLst>
                <a:tab pos="538163" algn="l"/>
                <a:tab pos="1452563" algn="l"/>
                <a:tab pos="2366963" algn="l"/>
                <a:tab pos="3281363" algn="l"/>
                <a:tab pos="4195763" algn="l"/>
                <a:tab pos="5110163" algn="l"/>
                <a:tab pos="6024563" algn="l"/>
                <a:tab pos="6938963" algn="l"/>
                <a:tab pos="7853363" algn="l"/>
                <a:tab pos="8767763" algn="l"/>
                <a:tab pos="9682163" algn="l"/>
                <a:tab pos="10596563" algn="l"/>
              </a:tabLst>
            </a:pPr>
            <a:r>
              <a:rPr lang="en-GB" sz="2000" b="1" dirty="0" err="1">
                <a:solidFill>
                  <a:srgbClr val="3333CC"/>
                </a:solidFill>
                <a:latin typeface="Lucida Console" pitchFamily="49" charset="0"/>
              </a:rPr>
              <a:t>mv</a:t>
            </a:r>
            <a:r>
              <a:rPr lang="en-GB" sz="2000" b="1" dirty="0">
                <a:solidFill>
                  <a:srgbClr val="3333CC"/>
                </a:solidFill>
                <a:latin typeface="Lucida Console" pitchFamily="49" charset="0"/>
              </a:rPr>
              <a:t>  [options]  source  ...  directory</a:t>
            </a:r>
          </a:p>
        </p:txBody>
      </p:sp>
      <p:sp>
        <p:nvSpPr>
          <p:cNvPr id="5" name="Heptagon 4"/>
          <p:cNvSpPr/>
          <p:nvPr/>
        </p:nvSpPr>
        <p:spPr>
          <a:xfrm>
            <a:off x="848302" y="5175410"/>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6" name="Heptagon 5"/>
          <p:cNvSpPr/>
          <p:nvPr/>
        </p:nvSpPr>
        <p:spPr>
          <a:xfrm>
            <a:off x="842442" y="5499259"/>
            <a:ext cx="399819" cy="300790"/>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7" name="Rectangle 6"/>
          <p:cNvSpPr>
            <a:spLocks noChangeArrowheads="1"/>
          </p:cNvSpPr>
          <p:nvPr/>
        </p:nvSpPr>
        <p:spPr bwMode="auto">
          <a:xfrm>
            <a:off x="1386259" y="5147239"/>
            <a:ext cx="9938965" cy="1035898"/>
          </a:xfrm>
          <a:prstGeom prst="rect">
            <a:avLst/>
          </a:prstGeom>
          <a:solidFill>
            <a:schemeClr val="tx2">
              <a:lumMod val="20000"/>
              <a:lumOff val="80000"/>
            </a:schemeClr>
          </a:solidFill>
          <a:ln w="12600">
            <a:solidFill>
              <a:srgbClr val="000066"/>
            </a:solidFill>
            <a:miter lim="800000"/>
            <a:headEnd/>
            <a:tailEnd/>
          </a:ln>
          <a:effectLst>
            <a:outerShdw dist="107933" dir="2700000" algn="ctr" rotWithShape="0">
              <a:srgbClr val="AAAAAA"/>
            </a:outerShdw>
          </a:effectLst>
        </p:spPr>
        <p:txBody>
          <a:bodyPr wrap="square" lIns="108000" tIns="17640" rIns="108000" bIns="17640">
            <a:spAutoFit/>
          </a:bodyPr>
          <a:lstStyle/>
          <a:p>
            <a:pPr marL="360363" indent="-360363" defTabSz="449263">
              <a:spcBef>
                <a:spcPts val="600"/>
              </a:spcBef>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mv</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passwd</a:t>
            </a:r>
            <a:r>
              <a:rPr lang="en-GB" sz="2000" b="1" dirty="0">
                <a:solidFill>
                  <a:srgbClr val="000066"/>
                </a:solidFill>
                <a:latin typeface="Courier New" pitchFamily="49" charset="0"/>
              </a:rPr>
              <a:t> /</a:t>
            </a:r>
            <a:r>
              <a:rPr lang="en-GB" sz="2000" b="1" dirty="0" err="1">
                <a:solidFill>
                  <a:srgbClr val="000066"/>
                </a:solidFill>
                <a:latin typeface="Courier New" pitchFamily="49" charset="0"/>
              </a:rPr>
              <a:t>tmp</a:t>
            </a:r>
            <a:r>
              <a:rPr lang="en-GB" sz="2000" b="1" dirty="0">
                <a:solidFill>
                  <a:srgbClr val="000066"/>
                </a:solidFill>
                <a:latin typeface="Courier New" pitchFamily="49" charset="0"/>
              </a:rPr>
              <a:t>/</a:t>
            </a:r>
            <a:r>
              <a:rPr lang="en-GB" sz="2000" b="1" dirty="0" err="1">
                <a:solidFill>
                  <a:srgbClr val="000066"/>
                </a:solidFill>
                <a:latin typeface="Courier New" pitchFamily="49" charset="0"/>
              </a:rPr>
              <a:t>mypass</a:t>
            </a:r>
            <a:endParaRPr lang="en-GB" sz="2000" b="1" dirty="0">
              <a:solidFill>
                <a:srgbClr val="000066"/>
              </a:solidFill>
              <a:latin typeface="Courier New" pitchFamily="49" charset="0"/>
            </a:endParaRPr>
          </a:p>
          <a:p>
            <a:pPr marL="360363" indent="-360363" defTabSz="449263">
              <a:spcBef>
                <a:spcPts val="600"/>
              </a:spcBef>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a:solidFill>
                  <a:srgbClr val="000066"/>
                </a:solidFill>
                <a:latin typeface="Courier New" pitchFamily="49" charset="0"/>
              </a:rPr>
              <a:t>$ </a:t>
            </a:r>
            <a:r>
              <a:rPr lang="en-GB" sz="2000" b="1" dirty="0" err="1">
                <a:solidFill>
                  <a:srgbClr val="000066"/>
                </a:solidFill>
                <a:latin typeface="Courier New" pitchFamily="49" charset="0"/>
              </a:rPr>
              <a:t>mv</a:t>
            </a:r>
            <a:r>
              <a:rPr lang="en-GB" sz="2000" b="1" dirty="0">
                <a:solidFill>
                  <a:srgbClr val="000066"/>
                </a:solidFill>
                <a:latin typeface="Courier New" pitchFamily="49" charset="0"/>
              </a:rPr>
              <a:t> -i file1 /</a:t>
            </a:r>
            <a:r>
              <a:rPr lang="en-GB" sz="2000" b="1" dirty="0" err="1">
                <a:solidFill>
                  <a:srgbClr val="000066"/>
                </a:solidFill>
                <a:latin typeface="Courier New" pitchFamily="49" charset="0"/>
              </a:rPr>
              <a:t>tmp</a:t>
            </a:r>
            <a:r>
              <a:rPr lang="en-GB" sz="2000" b="1" dirty="0">
                <a:solidFill>
                  <a:srgbClr val="000066"/>
                </a:solidFill>
                <a:latin typeface="Courier New" pitchFamily="49" charset="0"/>
              </a:rPr>
              <a:t>/</a:t>
            </a:r>
            <a:r>
              <a:rPr lang="en-GB" sz="2000" b="1" dirty="0" err="1">
                <a:solidFill>
                  <a:srgbClr val="000066"/>
                </a:solidFill>
                <a:latin typeface="Courier New" pitchFamily="49" charset="0"/>
              </a:rPr>
              <a:t>mypass</a:t>
            </a:r>
            <a:endParaRPr lang="en-GB" sz="2000" b="1" dirty="0">
              <a:solidFill>
                <a:srgbClr val="000066"/>
              </a:solidFill>
              <a:latin typeface="Courier New" pitchFamily="49" charset="0"/>
            </a:endParaRPr>
          </a:p>
          <a:p>
            <a:pPr marL="360363" indent="-360363" defTabSz="449263">
              <a:spcBef>
                <a:spcPts val="0"/>
              </a:spcBef>
              <a:buClr>
                <a:srgbClr val="000066"/>
              </a:buClr>
              <a:buSzPct val="100000"/>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defRPr/>
            </a:pPr>
            <a:r>
              <a:rPr lang="en-GB" sz="2000" dirty="0" err="1">
                <a:solidFill>
                  <a:srgbClr val="000066"/>
                </a:solidFill>
                <a:latin typeface="Courier New" pitchFamily="49" charset="0"/>
              </a:rPr>
              <a:t>mv</a:t>
            </a:r>
            <a:r>
              <a:rPr lang="en-GB" sz="2000" dirty="0">
                <a:solidFill>
                  <a:srgbClr val="000066"/>
                </a:solidFill>
                <a:latin typeface="Courier New" pitchFamily="49" charset="0"/>
              </a:rPr>
              <a:t>: replace ‘/</a:t>
            </a:r>
            <a:r>
              <a:rPr lang="en-GB" sz="2000" dirty="0" err="1">
                <a:solidFill>
                  <a:srgbClr val="000066"/>
                </a:solidFill>
                <a:latin typeface="Courier New" pitchFamily="49" charset="0"/>
              </a:rPr>
              <a:t>tmp</a:t>
            </a:r>
            <a:r>
              <a:rPr lang="en-GB" sz="2000" dirty="0">
                <a:solidFill>
                  <a:srgbClr val="000066"/>
                </a:solidFill>
                <a:latin typeface="Courier New" pitchFamily="49" charset="0"/>
              </a:rPr>
              <a:t>/</a:t>
            </a:r>
            <a:r>
              <a:rPr lang="en-GB" sz="2000" dirty="0" err="1">
                <a:solidFill>
                  <a:srgbClr val="000066"/>
                </a:solidFill>
                <a:latin typeface="Courier New" pitchFamily="49" charset="0"/>
              </a:rPr>
              <a:t>mypass</a:t>
            </a:r>
            <a:r>
              <a:rPr lang="en-GB" sz="2000" dirty="0">
                <a:solidFill>
                  <a:srgbClr val="000066"/>
                </a:solidFill>
                <a:latin typeface="Courier New" pitchFamily="49" charset="0"/>
              </a:rPr>
              <a:t>’?</a:t>
            </a:r>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20</TotalTime>
  <Words>3804</Words>
  <Application>Microsoft Office PowerPoint</Application>
  <PresentationFormat>Widescreen</PresentationFormat>
  <Paragraphs>449</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6" baseType="lpstr">
      <vt:lpstr>Arial</vt:lpstr>
      <vt:lpstr>Calibri</vt:lpstr>
      <vt:lpstr>Courier New</vt:lpstr>
      <vt:lpstr>Lucida Console</vt:lpstr>
      <vt:lpstr>Segoe UI</vt:lpstr>
      <vt:lpstr>Times New Roman</vt:lpstr>
      <vt:lpstr>Verdana</vt:lpstr>
      <vt:lpstr>QAC_Powerpoint_Template</vt:lpstr>
      <vt:lpstr>Using Files and Directories</vt:lpstr>
      <vt:lpstr>Contents</vt:lpstr>
      <vt:lpstr>Filenames</vt:lpstr>
      <vt:lpstr>Interesting Linux directories</vt:lpstr>
      <vt:lpstr>So I'm logged on - but where am I ?</vt:lpstr>
      <vt:lpstr>Pathnames: locating a filename</vt:lpstr>
      <vt:lpstr>Listing directories - checking attributes</vt:lpstr>
      <vt:lpstr>Copying files</vt:lpstr>
      <vt:lpstr>Renaming or moving files</vt:lpstr>
      <vt:lpstr>Removing files</vt:lpstr>
      <vt:lpstr>Directory commands</vt:lpstr>
      <vt:lpstr>Filesystems, i-node tables and directories</vt:lpstr>
      <vt:lpstr>Looking inside i-nodes</vt:lpstr>
      <vt:lpstr>Symbolic links vs. hard links</vt:lpstr>
      <vt:lpstr>Handling links</vt:lpstr>
      <vt:lpstr>Summary</vt:lpstr>
      <vt:lpstr>Glossary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Files and Directories</dc:title>
  <dc:creator>Rente, Hugo</dc:creator>
  <cp:lastModifiedBy>Gonsai, Devdatta</cp:lastModifiedBy>
  <cp:revision>4</cp:revision>
  <dcterms:created xsi:type="dcterms:W3CDTF">2018-03-29T10:05:59Z</dcterms:created>
  <dcterms:modified xsi:type="dcterms:W3CDTF">2018-07-23T12:25:11Z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