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9"/>
  </p:notesMasterIdLst>
  <p:handoutMasterIdLst>
    <p:handoutMasterId r:id="rId20"/>
  </p:handoutMasterIdLst>
  <p:sldIdLst>
    <p:sldId id="268" r:id="rId2"/>
    <p:sldId id="269" r:id="rId3"/>
    <p:sldId id="270" r:id="rId4"/>
    <p:sldId id="271" r:id="rId5"/>
    <p:sldId id="272" r:id="rId6"/>
    <p:sldId id="273" r:id="rId7"/>
    <p:sldId id="274" r:id="rId8"/>
    <p:sldId id="277" r:id="rId9"/>
    <p:sldId id="278" r:id="rId10"/>
    <p:sldId id="279" r:id="rId11"/>
    <p:sldId id="280" r:id="rId12"/>
    <p:sldId id="281" r:id="rId13"/>
    <p:sldId id="282" r:id="rId14"/>
    <p:sldId id="283" r:id="rId15"/>
    <p:sldId id="284" r:id="rId16"/>
    <p:sldId id="285" r:id="rId17"/>
    <p:sldId id="264" r:id="rId18"/>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7587" autoAdjust="0"/>
  </p:normalViewPr>
  <p:slideViewPr>
    <p:cSldViewPr snapToGrid="0">
      <p:cViewPr varScale="1">
        <p:scale>
          <a:sx n="49" d="100"/>
          <a:sy n="49" d="100"/>
        </p:scale>
        <p:origin x="1536" y="42"/>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body" idx="1"/>
          </p:nvPr>
        </p:nvSpPr>
        <p:spPr/>
        <p:txBody>
          <a:bodyPr>
            <a:normAutofit/>
          </a:bodyPr>
          <a:lstStyle/>
          <a:p>
            <a:r>
              <a:rPr lang="en-GB"/>
              <a:t>All programming languages need variables (a place to store things) and the shell is no exception.  A number of variables are set automatically by the system, more can be created by the user or applications.  Bash can recall variable value when it comes across the $var or ${var} metacharacters during the scan (most shells recognise the ${var} syntax).  </a:t>
            </a:r>
          </a:p>
          <a:p>
            <a:r>
              <a:rPr lang="en-GB"/>
              <a:t>Shell variables are part of shell environment (set of definitions). Shell environment is subject to another module, and we will see a lot more discussion about variables there…</a:t>
            </a:r>
          </a:p>
          <a:p>
            <a:r>
              <a:rPr lang="en-GB"/>
              <a:t>The command substitution mechanism is closely related to that of the variable substitution.  When the shell comes across the `cmd` or $(cmd) metacharacter set, the indicated command (or indeed sequence of commands) will be executed, and the final result put back on the line. </a:t>
            </a:r>
          </a:p>
          <a:p>
            <a:r>
              <a:rPr lang="en-GB"/>
              <a:t>The $(cmd) has several benefits over `cmd` one.  It is less confusing - the backquotes are visually very similar to ordinary quotes and can be easily mistaken for them.  Some keyboards do not have backquote keys, also many printers cannot print out backquotes. Elegant nesting of the $(cmd) syntax is also significant.  Compare the clarity of the two commands:</a:t>
            </a:r>
          </a:p>
          <a:p>
            <a:r>
              <a:rPr lang="en-GB"/>
              <a:t> 	echo `basename \`pwd\``</a:t>
            </a:r>
          </a:p>
          <a:p>
            <a:r>
              <a:rPr lang="en-GB"/>
              <a:t>vs.	echo $(basename $(pwd))</a:t>
            </a:r>
          </a:p>
          <a:p>
            <a:r>
              <a:rPr lang="en-GB"/>
              <a:t>Always remember that running a commands in this way is expensive, since a new process is created.  </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879135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body" idx="1"/>
          </p:nvPr>
        </p:nvSpPr>
        <p:spPr/>
        <p:txBody>
          <a:bodyPr>
            <a:normAutofit/>
          </a:bodyPr>
          <a:lstStyle/>
          <a:p>
            <a:r>
              <a:rPr lang="en-GB"/>
              <a:t>As we can see from the examples above, the command substitution mechanism is very powerful in variety of circumstances.  We can automate data generation to provide it as arguments to a command, we can create a value assigned to a variable ‘on the fly’. </a:t>
            </a:r>
          </a:p>
          <a:p>
            <a:r>
              <a:rPr lang="en-GB"/>
              <a:t>These techniques are used by tools and applications to create entries in log files, and the same techniques would be used by users or administrator to automate tasks inside shell scripts.</a:t>
            </a:r>
          </a:p>
          <a:p>
            <a:r>
              <a:rPr lang="en-GB"/>
              <a:t>Notice how the new syntax for command substitution allows to nest command substitution easily.</a:t>
            </a:r>
          </a:p>
          <a:p>
            <a:r>
              <a:rPr lang="en-GB"/>
              <a:t>As already pointed out, the old Bourne shell syntax allowed this too, but the line was far less readable.</a:t>
            </a:r>
          </a:p>
          <a:p>
            <a:r>
              <a:rPr lang="en-GB"/>
              <a:t>A very important aspect of using command substitution is the fact that the data generated this way is precise, less prone to mistakes.  We eliminate the user trying to work out what the correct information should be!</a:t>
            </a:r>
          </a:p>
          <a:p>
            <a:r>
              <a:rPr lang="en-GB"/>
              <a:t> </a:t>
            </a:r>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899315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6" name="Text Box 4"/>
          <p:cNvSpPr>
            <a:spLocks noGrp="1" noChangeArrowheads="1"/>
          </p:cNvSpPr>
          <p:nvPr>
            <p:ph type="body"/>
          </p:nvPr>
        </p:nvSpPr>
        <p:spPr/>
        <p:txBody>
          <a:bodyPr>
            <a:normAutofit/>
          </a:bodyPr>
          <a:lstStyle/>
          <a:p>
            <a:r>
              <a:rPr lang="en-GB"/>
              <a:t>The back stroke (backslash) character prevents the shell from recognising the next character as special.  Continuation command lines can be entered by typing a backstroke immediately before pressing the enter key: the backstroke stops the shell from recognising the enter key as special.</a:t>
            </a:r>
          </a:p>
          <a:p>
            <a:r>
              <a:rPr lang="en-GB"/>
              <a:t>Single quotes are used to disable the shell from recognising all special characters.  Everything within matching single quotes is treated as a single argument.</a:t>
            </a:r>
          </a:p>
          <a:p>
            <a:r>
              <a:rPr lang="en-GB"/>
              <a:t>Double quotes are less strict than single quotes.  They protect the shell from seeing most, but not all characters.  The exceptions (characters not protected by double quotes) are:</a:t>
            </a:r>
            <a:br>
              <a:rPr lang="en-GB"/>
            </a:br>
            <a:r>
              <a:rPr lang="en-GB"/>
              <a:t>	"	double quote itself</a:t>
            </a:r>
            <a:br>
              <a:rPr lang="en-GB"/>
            </a:br>
            <a:r>
              <a:rPr lang="en-GB"/>
              <a:t>	 \	backstroke (single character quotation)</a:t>
            </a:r>
            <a:br>
              <a:rPr lang="en-GB"/>
            </a:br>
            <a:r>
              <a:rPr lang="en-GB"/>
              <a:t>	`	backquote (command substitution character)</a:t>
            </a:r>
            <a:br>
              <a:rPr lang="en-GB"/>
            </a:br>
            <a:r>
              <a:rPr lang="en-GB"/>
              <a:t>	$	dollar sign (variable substitution character)</a:t>
            </a:r>
            <a:br>
              <a:rPr lang="en-GB"/>
            </a:br>
            <a:r>
              <a:rPr lang="en-GB"/>
              <a:t>To include a double quote within a double-quoted string, precede the double quote with the escape character backstroke  (\”).</a:t>
            </a:r>
          </a:p>
          <a:p>
            <a:r>
              <a:rPr lang="en-GB"/>
              <a:t>When the shell parses the command line to split up the arguments, any quotes are removed to leave the string within quotes as a single argument.  </a:t>
            </a:r>
          </a:p>
          <a:p>
            <a:r>
              <a:rPr lang="en-GB"/>
              <a:t>The most common use of quotation mechanism is:</a:t>
            </a:r>
          </a:p>
          <a:p>
            <a:r>
              <a:rPr lang="en-GB"/>
              <a:t> to disable filename generation (i.e. when we want to pass wildcard character to the command)</a:t>
            </a:r>
            <a:r>
              <a:rPr lang="ar-SA"/>
              <a:t>‏</a:t>
            </a:r>
            <a:endParaRPr lang="en-GB"/>
          </a:p>
          <a:p>
            <a:r>
              <a:rPr lang="en-GB"/>
              <a:t> to and allow the inclusion of spaces or tabs in arguments to commands.</a:t>
            </a:r>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797581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700" name="Text Box 5"/>
          <p:cNvSpPr>
            <a:spLocks noGrp="1" noChangeArrowheads="1"/>
          </p:cNvSpPr>
          <p:nvPr>
            <p:ph type="body"/>
          </p:nvPr>
        </p:nvSpPr>
        <p:spPr/>
        <p:txBody>
          <a:bodyPr>
            <a:normAutofit/>
          </a:bodyPr>
          <a:lstStyle/>
          <a:p>
            <a:r>
              <a:rPr lang="en-GB"/>
              <a:t>The Bash history mechanism allows previously-entered commands to be recalled to the command line. </a:t>
            </a:r>
          </a:p>
          <a:p>
            <a:r>
              <a:rPr lang="en-GB"/>
              <a:t>The history file (location defined by HISTFILE variable) does not contain this session's history of commands.  Bash keeps the commands in memory until the end of the session, and only then does it overwrite the existing file (unless shell option histappend is set).  Thus the history file is only used to populate the history on sign-in.  </a:t>
            </a:r>
          </a:p>
          <a:p>
            <a:r>
              <a:rPr lang="en-GB"/>
              <a:t>If HISTFILE variable is not set (or cannot be written to) then no history is saved, which might be preferable for security reasons.  </a:t>
            </a:r>
          </a:p>
          <a:p>
            <a:r>
              <a:rPr lang="en-GB"/>
              <a:t>Since the history is stored in memory, HISTSIZE variable (defining the number of commands to be stored, with the default of 500 lines) should not be increased to an unreasonable number.  </a:t>
            </a:r>
          </a:p>
          <a:p>
            <a:r>
              <a:rPr lang="en-GB"/>
              <a:t>HISTFILESIZE variable (defining the number of lines to be stored, with the default of 500 lines) is the number of lines saved to HISTFILE (can be different to HISTSIZE).</a:t>
            </a:r>
          </a:p>
          <a:p>
            <a:r>
              <a:rPr lang="en-GB"/>
              <a:t>Commands to be ignored by the history mechanism may be specified (in a colon separated list) in HISTIGNORE.  Shell pattern matching characters can be used, plus &amp; which indicates the previous history line.</a:t>
            </a:r>
          </a:p>
          <a:p>
            <a:r>
              <a:rPr lang="en-GB"/>
              <a:t>More about other shell variables later.</a:t>
            </a:r>
          </a:p>
          <a:p>
            <a:r>
              <a:rPr lang="en-GB"/>
              <a:t>Recalling of commands is done with the fc command, which in turn is often known as just r  command, using bash aliasing mechanism. </a:t>
            </a:r>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532942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4" name="Text Box 2"/>
          <p:cNvSpPr>
            <a:spLocks noGrp="1" noChangeArrowheads="1"/>
          </p:cNvSpPr>
          <p:nvPr>
            <p:ph type="body"/>
          </p:nvPr>
        </p:nvSpPr>
        <p:spPr/>
        <p:txBody>
          <a:bodyPr>
            <a:normAutofit/>
          </a:bodyPr>
          <a:lstStyle/>
          <a:p>
            <a:r>
              <a:rPr lang="en-GB"/>
              <a:t>This history expansion method will be familiar to anyone who has used the C-shell.  It is rather easier than the fc command (or the r alias), but like many keyboard productivity tools its usefulness is subjective.  </a:t>
            </a:r>
          </a:p>
          <a:p>
            <a:r>
              <a:rPr lang="en-GB"/>
              <a:t>It does not matter which method of command recall you use, but try them all before you decide.  Most users will get to know just one method well, then stick with that.</a:t>
            </a:r>
          </a:p>
          <a:p>
            <a:r>
              <a:rPr lang="en-GB"/>
              <a:t>Notice that the command generated is printed before it is executed.</a:t>
            </a:r>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753434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a:xfrm>
            <a:off x="571500" y="581025"/>
            <a:ext cx="5715000" cy="3216275"/>
          </a:xfrm>
        </p:spPr>
      </p:sp>
      <p:sp>
        <p:nvSpPr>
          <p:cNvPr id="9" name="Notes Placeholder 8"/>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3706307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1147981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4" name="Text Box 6"/>
          <p:cNvSpPr>
            <a:spLocks noGrp="1" noChangeArrowheads="1"/>
          </p:cNvSpPr>
          <p:nvPr>
            <p:ph type="body"/>
          </p:nvPr>
        </p:nvSpPr>
        <p:spPr/>
        <p:txBody>
          <a:bodyPr>
            <a:normAutofit/>
          </a:bodyPr>
          <a:lstStyle/>
          <a:p>
            <a:r>
              <a:rPr lang="en-GB"/>
              <a:t>Whatever Bourne shell can do, Bash can do better.  </a:t>
            </a:r>
          </a:p>
          <a:p>
            <a:r>
              <a:rPr lang="en-GB"/>
              <a:t>This chapter looks at Bash as the command line interpreter. We will identify most of shell special characters, learn what they mean and how we can use them. </a:t>
            </a:r>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606752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Shells provide the end user with an interface to the system by using built-in commands and enabling external programs to be run (more about built-ins, internal commands vs. external programs later).  Traditionally a command line is provided for this purpose, hence the alternative name for a shell – command line interface (CLI).</a:t>
            </a:r>
          </a:p>
          <a:p>
            <a:r>
              <a:rPr lang="en-GB" dirty="0"/>
              <a:t>A shell requires no special privileges to do its job – anyone can write their own shell, and many do.  Therefore in Linux (and most UNIX variants) there is a choice of shell programs to be used.  The list of shells available on Linux is different to those seen on "standard" UNIX, where you will see Bourne, </a:t>
            </a:r>
            <a:r>
              <a:rPr lang="en-GB" dirty="0" err="1"/>
              <a:t>Korn</a:t>
            </a:r>
            <a:r>
              <a:rPr lang="en-GB" dirty="0"/>
              <a:t>, and C shells.  On Linux the shells are highly developed, and usually extensions of the old UNIX shells.  </a:t>
            </a:r>
          </a:p>
          <a:p>
            <a:r>
              <a:rPr lang="en-GB" dirty="0"/>
              <a:t>The Bourne-Again Shell (bash) merges the features of the three standard UNIX shells, and adds some of its own.  It is the default shell on Linux so this is the one used in this course.</a:t>
            </a:r>
          </a:p>
          <a:p>
            <a:r>
              <a:rPr lang="en-GB" dirty="0"/>
              <a:t>The Turbo C-shell takes the standard UNIX C-shell and adds extensions.  The syntax is supposed to be familiar to C-programmers, and it has its advocates.  Less popular, it is best described as "an acquired taste".</a:t>
            </a:r>
          </a:p>
          <a:p>
            <a:r>
              <a:rPr lang="en-GB" dirty="0"/>
              <a:t>The Z-shell takes the basic </a:t>
            </a:r>
            <a:r>
              <a:rPr lang="en-GB" dirty="0" err="1"/>
              <a:t>Korn</a:t>
            </a:r>
            <a:r>
              <a:rPr lang="en-GB" dirty="0"/>
              <a:t> shell and provides an enormous number of extensions – the program itself is twice as large as a basic </a:t>
            </a:r>
            <a:r>
              <a:rPr lang="en-GB" dirty="0" err="1"/>
              <a:t>Korn</a:t>
            </a:r>
            <a:r>
              <a:rPr lang="en-GB" dirty="0"/>
              <a:t> shell.</a:t>
            </a:r>
          </a:p>
          <a:p>
            <a:r>
              <a:rPr lang="en-GB" dirty="0"/>
              <a:t>ash:	  </a:t>
            </a:r>
            <a:r>
              <a:rPr lang="en-GB" dirty="0" err="1"/>
              <a:t>Almquist</a:t>
            </a:r>
            <a:r>
              <a:rPr lang="en-GB" dirty="0"/>
              <a:t> is the author's name.  A small shell popular on embedded devices and some Linux (the Debian version is named dash).  Similar to the Bourne shell. </a:t>
            </a:r>
          </a:p>
          <a:p>
            <a:r>
              <a:rPr lang="en-GB" dirty="0"/>
              <a:t>All these shells are usually referred to by their program names, Bourn-Again Shell is bash, Turbo C-shell is </a:t>
            </a:r>
            <a:r>
              <a:rPr lang="en-GB" dirty="0" err="1"/>
              <a:t>tcsh</a:t>
            </a:r>
            <a:r>
              <a:rPr lang="en-GB" dirty="0"/>
              <a:t>, and Z-shell is </a:t>
            </a:r>
            <a:r>
              <a:rPr lang="en-GB" dirty="0" err="1"/>
              <a:t>zsh</a:t>
            </a:r>
            <a:r>
              <a:rPr lang="en-GB" dirty="0"/>
              <a:t>.  However, they can all emulate the behaviour of the old UNIX shells when invoked by other names - they can use a symbolic link (a shortcut) to achieve this.</a:t>
            </a:r>
          </a:p>
          <a:p>
            <a:endParaRPr lang="en-GB" dirty="0"/>
          </a:p>
        </p:txBody>
      </p:sp>
    </p:spTree>
    <p:extLst>
      <p:ext uri="{BB962C8B-B14F-4D97-AF65-F5344CB8AC3E}">
        <p14:creationId xmlns:p14="http://schemas.microsoft.com/office/powerpoint/2010/main" val="1988646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8" name="Text Box 4"/>
          <p:cNvSpPr>
            <a:spLocks noGrp="1" noChangeArrowheads="1"/>
          </p:cNvSpPr>
          <p:nvPr>
            <p:ph type="body"/>
          </p:nvPr>
        </p:nvSpPr>
        <p:spPr/>
        <p:txBody>
          <a:bodyPr>
            <a:normAutofit/>
          </a:bodyPr>
          <a:lstStyle/>
          <a:p>
            <a:r>
              <a:rPr lang="en-GB"/>
              <a:t>When we type a command at the shell prompt, we can continue the line for as long as we want, until we type the carriage-return character.  This character is one of the shell's special characters, and the shell understands it as the end-of-line marker.</a:t>
            </a:r>
          </a:p>
          <a:p>
            <a:r>
              <a:rPr lang="en-GB"/>
              <a:t>Once the shell receives the &lt;CR&gt;, it will parse the entire line.  This involves scanning the line from left to right, one character at a time.  Every character the shell reads is  interpreted and the line is recreated accordingly. </a:t>
            </a:r>
          </a:p>
          <a:p>
            <a:r>
              <a:rPr lang="en-GB"/>
              <a:t>If a character is "normal”, it will be put straight back onto the line.  Any special character (special shell characters are often referred to as metacharacters) will be actioned and the result of that action will be substituted back on the line. </a:t>
            </a:r>
          </a:p>
          <a:p>
            <a:r>
              <a:rPr lang="en-GB"/>
              <a:t>If we type: 	</a:t>
            </a:r>
          </a:p>
          <a:p>
            <a:r>
              <a:rPr lang="en-GB"/>
              <a:t>	$ ls -l $HOME /tmp/* &lt;CR&gt; </a:t>
            </a:r>
            <a:br>
              <a:rPr lang="en-GB"/>
            </a:br>
            <a:r>
              <a:rPr lang="en-GB"/>
              <a:t>the shell will read each character on that line looking for special characters needing action.  It will come across the dollar sign, $, and the asterisk, *.  Both of these characters are special and need to be evaluated.  The result of this evaluation will be put back on the line.  After this, the recreated line may look like this:</a:t>
            </a:r>
          </a:p>
          <a:p>
            <a:r>
              <a:rPr lang="en-GB"/>
              <a:t>	$ ls -l /home/laura /tmp/ins.log /tmp/logfile.txt</a:t>
            </a:r>
          </a:p>
          <a:p>
            <a:r>
              <a:rPr lang="en-GB"/>
              <a:t>Now, and only now, after the scan, will the shell try to locate the command</a:t>
            </a:r>
          </a:p>
          <a:p>
            <a:r>
              <a:rPr lang="en-GB"/>
              <a:t>In the remainder of this chapter (and throughout of the rest of the course), we will be looking at several of the shell metacharacters, what they mean and what actions the shell will perform when seeing them.</a:t>
            </a:r>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606397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2" name="Text Box 6"/>
          <p:cNvSpPr>
            <a:spLocks noGrp="1" noChangeArrowheads="1"/>
          </p:cNvSpPr>
          <p:nvPr>
            <p:ph type="body"/>
          </p:nvPr>
        </p:nvSpPr>
        <p:spPr/>
        <p:txBody>
          <a:bodyPr>
            <a:normAutofit/>
          </a:bodyPr>
          <a:lstStyle/>
          <a:p>
            <a:r>
              <a:rPr lang="en-GB"/>
              <a:t>Shells have been designed to understand numerous special characters. In fact, most of the characters on your keyboard (except for alphanumerics, dash, underscore and full stop) have some sort of meaning to the shell.</a:t>
            </a:r>
          </a:p>
          <a:p>
            <a:r>
              <a:rPr lang="en-GB"/>
              <a:t>These metacharacters have been pretty well standardised, but manual pages for the shell you are using are your only definitive source of information.</a:t>
            </a:r>
          </a:p>
          <a:p>
            <a:r>
              <a:rPr lang="en-GB"/>
              <a:t>Whitespaces allow the shell to tokenise the line (separate words we specify on the command line). In addition, the newline character (part of the &lt;Enter&gt; key functionality) allows to move the cursor to the next line.</a:t>
            </a:r>
          </a:p>
          <a:p>
            <a:r>
              <a:rPr lang="en-GB"/>
              <a:t>Wildcards (globbing) characters are used by programs (mostly shells, but not exclusively!) to generate filenames. Beware, wildcard characters are often confused with regular expression character (those are used by various tools to match patterns in data streams and text files).</a:t>
            </a:r>
          </a:p>
          <a:p>
            <a:r>
              <a:rPr lang="en-GB"/>
              <a:t>Quotation characters (known also ‘escape’ mechanism) allow us to inform the shell which special characters we need to protect from interpretation. This could be, for example when you want to pass as argument a star character to a command (such as echo) without the shell attempting to treat is as a wildcard.</a:t>
            </a:r>
          </a:p>
          <a:p>
            <a:r>
              <a:rPr lang="en-GB"/>
              <a:t>Redirection characters allow us to control the source and destination files that a command might take its information from and write its various outputs to. This facilitates non-interactive command operation, such as when used in shell scripts. As part of redirection symbols, we also have a pipe character, which allows output of one command be supplied as input to another. </a:t>
            </a:r>
          </a:p>
          <a:p>
            <a:r>
              <a:rPr lang="en-GB"/>
              <a:t>We get to see all the above mentioned (and more) characters as we learn various topics and techniques used in Linux …</a:t>
            </a:r>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915368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6" name="Text Box 4"/>
          <p:cNvSpPr>
            <a:spLocks noGrp="1" noChangeArrowheads="1"/>
          </p:cNvSpPr>
          <p:nvPr>
            <p:ph type="body"/>
          </p:nvPr>
        </p:nvSpPr>
        <p:spPr/>
        <p:txBody>
          <a:bodyPr>
            <a:normAutofit/>
          </a:bodyPr>
          <a:lstStyle/>
          <a:p>
            <a:r>
              <a:rPr lang="en-GB"/>
              <a:t>Wildcard characters are interpreted by the shell, not the command.</a:t>
            </a:r>
          </a:p>
          <a:p>
            <a:r>
              <a:rPr lang="en-GB"/>
              <a:t>Expansion of wildcards is performed during the scanning stage, before the command is executed, indeed, even before the shell had a chance to check if the command exists at all!</a:t>
            </a:r>
          </a:p>
          <a:p>
            <a:r>
              <a:rPr lang="en-GB"/>
              <a:t>The shell will match the “wildcard” pattern against the filenames at the appropriate place in the file system.  In the case of the first example in the slide, </a:t>
            </a:r>
          </a:p>
          <a:p>
            <a:pPr lvl="1"/>
            <a:r>
              <a:rPr lang="en-GB"/>
              <a:t>my*</a:t>
            </a:r>
          </a:p>
          <a:p>
            <a:r>
              <a:rPr lang="en-GB"/>
              <a:t>the shell checks against files in the current directory.  In the second example,</a:t>
            </a:r>
          </a:p>
          <a:p>
            <a:pPr lvl="1"/>
            <a:r>
              <a:rPr lang="en-GB"/>
              <a:t>/tmp/my*</a:t>
            </a:r>
          </a:p>
          <a:p>
            <a:r>
              <a:rPr lang="en-GB"/>
              <a:t>the shell checks against files in the directory /tmp, and the arguments passed to the command will be absolute pathnames including the /tmp component.</a:t>
            </a:r>
          </a:p>
          <a:p>
            <a:r>
              <a:rPr lang="en-GB"/>
              <a:t>All the command will see is the expanded list of filenames or pathnames.</a:t>
            </a:r>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8863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80" name="Text Box 5"/>
          <p:cNvSpPr>
            <a:spLocks noGrp="1" noChangeArrowheads="1"/>
          </p:cNvSpPr>
          <p:nvPr>
            <p:ph type="body"/>
          </p:nvPr>
        </p:nvSpPr>
        <p:spPr/>
        <p:txBody>
          <a:bodyPr>
            <a:normAutofit/>
          </a:bodyPr>
          <a:lstStyle/>
          <a:p>
            <a:r>
              <a:rPr lang="en-GB"/>
              <a:t>We often wish to pass filenames to programs that we run, and it is convenient (not to mention quicker) to use a shorthand pattern to describe them.  On some operating systems the individual program has to translate these patterns (called glob constructs), but not on Linux.  Shells on Linux (and UNIX) translate the filename patterns before the program is called, so there is no need for the application to do it.  Therefore any program that requires a filename for an argument can be called using globbing (if you don't like that word, then wildcard expansion is acceptable!).</a:t>
            </a:r>
          </a:p>
          <a:p>
            <a:r>
              <a:rPr lang="en-GB"/>
              <a:t>The characters used to describe the filename(s) of interest include [character class], where character class can be a list of characters, and/or a range like a-z or 0-9.  Character classes can be combined, so for example [Aa-z0-9] means either an uppercase A, or a lower case letter, or a number.  A ! as the first character inside the </a:t>
            </a:r>
            <a:br>
              <a:rPr lang="en-GB"/>
            </a:br>
            <a:r>
              <a:rPr lang="en-GB"/>
              <a:t>[ ] means none of the characters in the character class.</a:t>
            </a:r>
          </a:p>
          <a:p>
            <a:r>
              <a:rPr lang="en-GB"/>
              <a:t>The tilde (~) is shorthand for the current user's home directory.  It can be extended by prefixing it to a user name, which then means that user's home directory.  For example ls ~jane/bin means "list jane's bin directory".</a:t>
            </a:r>
          </a:p>
          <a:p>
            <a:r>
              <a:rPr lang="en-GB"/>
              <a:t>Shell globbing ignores filenames starting with a dot, but in bash this can be overridden by setting a shell option: shopt -s dotglob means glob constructs include all filenames.</a:t>
            </a:r>
          </a:p>
          <a:p>
            <a:r>
              <a:rPr lang="en-GB"/>
              <a:t>Filename short hand for the current directory (a single dot) and the parent directory (two dots) are not strictly glob constructs.  Each directory really has got two file entries with these names that 'point' to those directories.</a:t>
            </a:r>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813781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normAutofit/>
          </a:bodyPr>
          <a:lstStyle/>
          <a:p>
            <a:r>
              <a:rPr lang="en-GB"/>
              <a:t>Answers:</a:t>
            </a:r>
          </a:p>
          <a:p>
            <a:r>
              <a:rPr lang="en-GB"/>
              <a:t>(1) List all filenames in current directory that end with a dot, followed by any single character (one character after the dot must be there).	</a:t>
            </a:r>
          </a:p>
          <a:p>
            <a:r>
              <a:rPr lang="en-GB"/>
              <a:t>(2) Display the contents of all filenames in current directory that begin with a capital letter, followed by any number of any characters, including none; thus filename M would be matched.	</a:t>
            </a:r>
          </a:p>
          <a:p>
            <a:r>
              <a:rPr lang="en-GB"/>
              <a:t>(3) List all filenames in /etc directory that begin with any character that is not in the range of small a to m, followed by any number of any characters.</a:t>
            </a:r>
          </a:p>
          <a:p>
            <a:r>
              <a:rPr lang="en-GB"/>
              <a:t>(4) Classify the contents of all filenames in the /usr/bin directory that contain an x.</a:t>
            </a:r>
          </a:p>
          <a:p>
            <a:r>
              <a:rPr lang="en-GB"/>
              <a:t>(5) List all filenames in the current directory that begin with a lower case letter, followed by any number of any characters, and end with a digit	</a:t>
            </a:r>
          </a:p>
          <a:p>
            <a:r>
              <a:rPr lang="en-GB"/>
              <a:t>(6) Do a ‘long listing’ of all files in the current directory that begin with a dot, followed by any character other than a dot, followed by any number of any characters; The effect of this command is to list all hidden files only, and to exclude references to . and .. (current and parent directories)</a:t>
            </a:r>
            <a:r>
              <a:rPr lang="ar-SA"/>
              <a:t>‏</a:t>
            </a:r>
            <a:endParaRPr lang="en-GB"/>
          </a:p>
          <a:p>
            <a:r>
              <a:rPr lang="en-GB"/>
              <a:t>(7) Search all sub-directories of  /etc that end with .d and list all filenames within them; This example illustrates the fact that we can use wildcards to generate pathnames, as well as filenames, i.e. wildcards can be used anywhere in the path specification.</a:t>
            </a:r>
          </a:p>
          <a:p>
            <a:endParaRPr lang="en-US"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364204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a:t>Character class specification is a relatively new addition to the shell functionality, and is a very useful method for ensuring that the ‘locale’ settings do not interfere with operations that involve globbing. Scripts using character class specification and synrtax are more robust and portable.</a:t>
            </a:r>
          </a:p>
          <a:p>
            <a:r>
              <a:rPr lang="en-GB"/>
              <a:t>Character classes are part of the shell’s design, therefore the detailed information about them can be foung in manula pages for ksh or bash.</a:t>
            </a:r>
          </a:p>
          <a:p>
            <a:endParaRPr lang="en-GB"/>
          </a:p>
          <a:p>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728523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chemeClr val="accent6"/>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chemeClr val="tx2"/>
                </a:solidFill>
              </a:defRPr>
            </a:lvl1pPr>
          </a:lstStyle>
          <a:p>
            <a:r>
              <a:rPr lang="en-US"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mn-lt"/>
                <a:cs typeface="Arial" panose="020B060402020202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10" name="Rectangle 9"/>
          <p:cNvSpPr/>
          <p:nvPr userDrawn="1"/>
        </p:nvSpPr>
        <p:spPr>
          <a:xfrm>
            <a:off x="6078034" y="1545562"/>
            <a:ext cx="45719" cy="45450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57588"/>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 y="0"/>
            <a:ext cx="5447921"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4" name="Rectangle 13"/>
          <p:cNvSpPr/>
          <p:nvPr userDrawn="1"/>
        </p:nvSpPr>
        <p:spPr>
          <a:xfrm>
            <a:off x="5447921" y="0"/>
            <a:ext cx="6744079" cy="6858000"/>
          </a:xfrm>
          <a:prstGeom prst="rect">
            <a:avLst/>
          </a:prstGeom>
          <a:solidFill>
            <a:schemeClr val="tx2">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2"/>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accent6"/>
              </a:buClr>
              <a:buFont typeface="Arial" panose="020B0604020202020204" pitchFamily="34" charset="0"/>
              <a:buChar char="›"/>
              <a:defRPr b="0" baseline="0">
                <a:solidFill>
                  <a:schemeClr val="bg1"/>
                </a:solidFill>
                <a:latin typeface="+mn-lt"/>
              </a:defRPr>
            </a:lvl1pPr>
            <a:lvl2pPr marL="742950" indent="-285750">
              <a:spcAft>
                <a:spcPts val="800"/>
              </a:spcAft>
              <a:buClr>
                <a:schemeClr val="accent6"/>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accent6"/>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accent6"/>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accent6"/>
              </a:buClr>
              <a:buFont typeface="Arial" panose="020B0604020202020204" pitchFamily="34" charset="0"/>
              <a:buChar char="›"/>
              <a:defRPr sz="1800" b="0" baseline="0">
                <a:solidFill>
                  <a:schemeClr val="bg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accent5"/>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accent5"/>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solidFill>
                  <a:schemeClr val="tx1"/>
                </a:solidFill>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7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mn-lt"/>
          <a:ea typeface="+mn-ea"/>
          <a:cs typeface="Arial"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mn-lt"/>
          <a:ea typeface="+mn-ea"/>
          <a:cs typeface="Arial"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mn-lt"/>
          <a:ea typeface="+mn-ea"/>
          <a:cs typeface="Arial"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mn-lt"/>
          <a:ea typeface="+mn-ea"/>
          <a:cs typeface="Arial"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Bash – Your Interpreter</a:t>
            </a:r>
          </a:p>
        </p:txBody>
      </p:sp>
      <p:sp>
        <p:nvSpPr>
          <p:cNvPr id="3" name="Subtitle 2"/>
          <p:cNvSpPr>
            <a:spLocks noGrp="1"/>
          </p:cNvSpPr>
          <p:nvPr>
            <p:ph type="subTitle" idx="1"/>
          </p:nvPr>
        </p:nvSpPr>
        <p:spPr>
          <a:xfrm>
            <a:off x="1038226" y="3886200"/>
            <a:ext cx="10240574" cy="439200"/>
          </a:xfrm>
        </p:spPr>
        <p:txBody>
          <a:bodyPr/>
          <a:lstStyle/>
          <a:p>
            <a:r>
              <a:rPr lang="en-US" dirty="0"/>
              <a:t>translating our command lines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body" sz="quarter" idx="15"/>
          </p:nvPr>
        </p:nvSpPr>
        <p:spPr/>
        <p:txBody>
          <a:bodyPr/>
          <a:lstStyle/>
          <a:p>
            <a:r>
              <a:rPr lang="en-GB" dirty="0"/>
              <a:t>Assigning variable value</a:t>
            </a:r>
          </a:p>
          <a:p>
            <a:pPr marL="457200" lvl="1" indent="0">
              <a:buNone/>
            </a:pPr>
            <a:endParaRPr lang="en-GB" dirty="0"/>
          </a:p>
          <a:p>
            <a:r>
              <a:rPr lang="en-GB" dirty="0"/>
              <a:t>Reading variable value (variable expansion)</a:t>
            </a:r>
          </a:p>
          <a:p>
            <a:pPr lvl="1"/>
            <a:endParaRPr lang="en-GB" dirty="0"/>
          </a:p>
          <a:p>
            <a:pPr marL="457200" lvl="1" indent="0">
              <a:buNone/>
            </a:pPr>
            <a:endParaRPr lang="en-GB" dirty="0"/>
          </a:p>
          <a:p>
            <a:r>
              <a:rPr lang="en-GB" dirty="0"/>
              <a:t>Command expansion:</a:t>
            </a:r>
          </a:p>
          <a:p>
            <a:pPr lvl="1"/>
            <a:endParaRPr lang="en-GB" dirty="0"/>
          </a:p>
        </p:txBody>
      </p:sp>
      <p:sp>
        <p:nvSpPr>
          <p:cNvPr id="1027" name="Rectangle 2"/>
          <p:cNvSpPr>
            <a:spLocks noGrp="1" noChangeArrowheads="1"/>
          </p:cNvSpPr>
          <p:nvPr>
            <p:ph type="title"/>
          </p:nvPr>
        </p:nvSpPr>
        <p:spPr/>
        <p:txBody>
          <a:bodyPr/>
          <a:lstStyle/>
          <a:p>
            <a:r>
              <a:rPr lang="en-GB"/>
              <a:t>Variable and command expansion</a:t>
            </a:r>
            <a:endParaRPr lang="en-GB" dirty="0"/>
          </a:p>
        </p:txBody>
      </p:sp>
      <p:sp>
        <p:nvSpPr>
          <p:cNvPr id="47109" name="Rectangle 5"/>
          <p:cNvSpPr>
            <a:spLocks noChangeArrowheads="1"/>
          </p:cNvSpPr>
          <p:nvPr/>
        </p:nvSpPr>
        <p:spPr bwMode="auto">
          <a:xfrm>
            <a:off x="805394" y="4681320"/>
            <a:ext cx="6932082" cy="1139799"/>
          </a:xfrm>
          <a:prstGeom prst="rect">
            <a:avLst/>
          </a:prstGeom>
          <a:solidFill>
            <a:schemeClr val="tx2">
              <a:lumMod val="20000"/>
              <a:lumOff val="80000"/>
            </a:schemeClr>
          </a:solidFill>
          <a:ln w="12700" algn="ctr">
            <a:solidFill>
              <a:schemeClr val="tx1"/>
            </a:solidFill>
            <a:miter lim="800000"/>
            <a:headEnd/>
            <a:tailEnd/>
          </a:ln>
          <a:effectLst>
            <a:outerShdw blurRad="50800" dist="76200" dir="2700000" algn="tl" rotWithShape="0">
              <a:prstClr val="black">
                <a:alpha val="40000"/>
              </a:prstClr>
            </a:outerShdw>
          </a:effectLst>
        </p:spPr>
        <p:txBody>
          <a:bodyPr wrap="square" lIns="44450" tIns="17462" rIns="44450" bIns="17462" anchor="ctr" anchorCtr="0">
            <a:noAutofit/>
          </a:bodyPr>
          <a:lstStyle/>
          <a:p>
            <a:pPr defTabSz="695325" eaLnBrk="0" hangingPunct="0">
              <a:lnSpc>
                <a:spcPct val="90000"/>
              </a:lnSpc>
              <a:spcBef>
                <a:spcPts val="300"/>
              </a:spcBef>
              <a:buClr>
                <a:srgbClr val="0000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a:latin typeface="Courier New" pitchFamily="49" charset="0"/>
              </a:rPr>
              <a:t>version=$(</a:t>
            </a:r>
            <a:r>
              <a:rPr lang="en-GB" sz="2000" b="1" dirty="0" err="1">
                <a:latin typeface="Courier New" pitchFamily="49" charset="0"/>
              </a:rPr>
              <a:t>uname</a:t>
            </a:r>
            <a:r>
              <a:rPr lang="en-GB" sz="2000" b="1" dirty="0">
                <a:latin typeface="Courier New" pitchFamily="49" charset="0"/>
              </a:rPr>
              <a:t> –r)</a:t>
            </a:r>
          </a:p>
          <a:p>
            <a:pPr defTabSz="695325" eaLnBrk="0" hangingPunct="0">
              <a:lnSpc>
                <a:spcPct val="90000"/>
              </a:lnSpc>
              <a:spcBef>
                <a:spcPts val="300"/>
              </a:spcBef>
              <a:buClr>
                <a:srgbClr val="0000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a:latin typeface="Courier New" pitchFamily="49" charset="0"/>
              </a:rPr>
              <a:t>echo $version</a:t>
            </a:r>
          </a:p>
          <a:p>
            <a:pPr defTabSz="695325" eaLnBrk="0" hangingPunct="0">
              <a:lnSpc>
                <a:spcPct val="90000"/>
              </a:lnSpc>
              <a:spcBef>
                <a:spcPts val="300"/>
              </a:spcBef>
              <a:buClr>
                <a:srgbClr val="0000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2.6.18-92.el5</a:t>
            </a:r>
          </a:p>
        </p:txBody>
      </p:sp>
      <p:sp>
        <p:nvSpPr>
          <p:cNvPr id="47110" name="Rectangle 6"/>
          <p:cNvSpPr>
            <a:spLocks noChangeArrowheads="1"/>
          </p:cNvSpPr>
          <p:nvPr/>
        </p:nvSpPr>
        <p:spPr bwMode="auto">
          <a:xfrm>
            <a:off x="796927" y="1927233"/>
            <a:ext cx="10990732" cy="444224"/>
          </a:xfrm>
          <a:prstGeom prst="rect">
            <a:avLst/>
          </a:prstGeom>
          <a:solidFill>
            <a:schemeClr val="tx2">
              <a:lumMod val="20000"/>
              <a:lumOff val="80000"/>
            </a:schemeClr>
          </a:solidFill>
          <a:ln w="12700" algn="ctr">
            <a:solidFill>
              <a:schemeClr val="tx1"/>
            </a:solidFill>
            <a:miter lim="800000"/>
            <a:headEnd/>
            <a:tailEnd/>
          </a:ln>
          <a:effectLst>
            <a:outerShdw blurRad="50800" dist="76200" dir="2700000" algn="tl" rotWithShape="0">
              <a:prstClr val="black">
                <a:alpha val="40000"/>
              </a:prstClr>
            </a:outerShdw>
          </a:effectLst>
        </p:spPr>
        <p:txBody>
          <a:bodyPr wrap="square" lIns="44450" tIns="17462" rIns="44450" bIns="17462" anchor="ctr" anchorCtr="0">
            <a:noAutofit/>
          </a:bodyPr>
          <a:lstStyle/>
          <a:p>
            <a:pPr defTabSz="695325" eaLnBrk="0" hangingPunct="0">
              <a:lnSpc>
                <a:spcPct val="90000"/>
              </a:lnSpc>
              <a:spcBef>
                <a:spcPts val="300"/>
              </a:spcBef>
              <a:buClr>
                <a:srgbClr val="0000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err="1">
                <a:latin typeface="Courier New" pitchFamily="49" charset="0"/>
              </a:rPr>
              <a:t>Log_File</a:t>
            </a:r>
            <a:r>
              <a:rPr lang="en-GB" sz="2000" b="1" dirty="0">
                <a:latin typeface="Courier New" pitchFamily="49" charset="0"/>
              </a:rPr>
              <a:t>=mylog1</a:t>
            </a:r>
          </a:p>
        </p:txBody>
      </p:sp>
      <p:sp>
        <p:nvSpPr>
          <p:cNvPr id="47111" name="Rectangle 7"/>
          <p:cNvSpPr>
            <a:spLocks noChangeArrowheads="1"/>
          </p:cNvSpPr>
          <p:nvPr/>
        </p:nvSpPr>
        <p:spPr bwMode="auto">
          <a:xfrm>
            <a:off x="4823019" y="5038054"/>
            <a:ext cx="6982503" cy="1139799"/>
          </a:xfrm>
          <a:prstGeom prst="rect">
            <a:avLst/>
          </a:prstGeom>
          <a:solidFill>
            <a:schemeClr val="tx2">
              <a:lumMod val="20000"/>
              <a:lumOff val="80000"/>
            </a:schemeClr>
          </a:solidFill>
          <a:ln w="12700" algn="ctr">
            <a:solidFill>
              <a:schemeClr val="tx1"/>
            </a:solidFill>
            <a:miter lim="800000"/>
            <a:headEnd/>
            <a:tailEnd/>
          </a:ln>
          <a:effectLst>
            <a:outerShdw blurRad="50800" dist="76200" dir="2700000" algn="tl" rotWithShape="0">
              <a:prstClr val="black">
                <a:alpha val="40000"/>
              </a:prstClr>
            </a:outerShdw>
          </a:effectLst>
        </p:spPr>
        <p:txBody>
          <a:bodyPr wrap="square" lIns="44450" tIns="17462" rIns="44450" bIns="17462" anchor="ctr" anchorCtr="0">
            <a:noAutofit/>
          </a:bodyPr>
          <a:lstStyle/>
          <a:p>
            <a:pPr defTabSz="695325" eaLnBrk="0" hangingPunct="0">
              <a:lnSpc>
                <a:spcPct val="90000"/>
              </a:lnSpc>
              <a:spcBef>
                <a:spcPts val="300"/>
              </a:spcBef>
              <a:buClr>
                <a:srgbClr val="0000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a:latin typeface="Courier New" pitchFamily="49" charset="0"/>
              </a:rPr>
              <a:t>version=`</a:t>
            </a:r>
            <a:r>
              <a:rPr lang="en-GB" sz="2000" b="1" dirty="0" err="1">
                <a:latin typeface="Courier New" pitchFamily="49" charset="0"/>
              </a:rPr>
              <a:t>uname</a:t>
            </a:r>
            <a:r>
              <a:rPr lang="en-GB" sz="2000" b="1" dirty="0">
                <a:latin typeface="Courier New" pitchFamily="49" charset="0"/>
              </a:rPr>
              <a:t> –r`</a:t>
            </a:r>
          </a:p>
          <a:p>
            <a:pPr defTabSz="695325" eaLnBrk="0" hangingPunct="0">
              <a:lnSpc>
                <a:spcPct val="90000"/>
              </a:lnSpc>
              <a:spcBef>
                <a:spcPts val="300"/>
              </a:spcBef>
              <a:buClr>
                <a:srgbClr val="0000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a:latin typeface="Courier New" pitchFamily="49" charset="0"/>
              </a:rPr>
              <a:t>echo $version</a:t>
            </a:r>
          </a:p>
          <a:p>
            <a:pPr defTabSz="695325" eaLnBrk="0" hangingPunct="0">
              <a:lnSpc>
                <a:spcPct val="90000"/>
              </a:lnSpc>
              <a:spcBef>
                <a:spcPts val="300"/>
              </a:spcBef>
              <a:buClr>
                <a:srgbClr val="0000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2.6.18-92.el5</a:t>
            </a:r>
          </a:p>
        </p:txBody>
      </p:sp>
      <p:graphicFrame>
        <p:nvGraphicFramePr>
          <p:cNvPr id="1026" name="Object 8">
            <a:hlinkClick r:id="" action="ppaction://ole?verb=0"/>
          </p:cNvPr>
          <p:cNvGraphicFramePr>
            <a:graphicFrameLocks/>
          </p:cNvGraphicFramePr>
          <p:nvPr/>
        </p:nvGraphicFramePr>
        <p:xfrm>
          <a:off x="11201399" y="4877942"/>
          <a:ext cx="548417" cy="620712"/>
        </p:xfrm>
        <a:graphic>
          <a:graphicData uri="http://schemas.openxmlformats.org/presentationml/2006/ole">
            <mc:AlternateContent xmlns:mc="http://schemas.openxmlformats.org/markup-compatibility/2006">
              <mc:Choice xmlns:v="urn:schemas-microsoft-com:vml" Requires="v">
                <p:oleObj spid="_x0000_s1029" name="ClipArt" r:id="rId4" imgW="2020680" imgH="3657600" progId="">
                  <p:embed/>
                </p:oleObj>
              </mc:Choice>
              <mc:Fallback>
                <p:oleObj name="ClipArt" r:id="rId4" imgW="2020680" imgH="365760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01399" y="4877942"/>
                        <a:ext cx="548417" cy="620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3" name="Rectangle 9"/>
          <p:cNvSpPr>
            <a:spLocks noChangeArrowheads="1"/>
          </p:cNvSpPr>
          <p:nvPr/>
        </p:nvSpPr>
        <p:spPr bwMode="auto">
          <a:xfrm>
            <a:off x="7098243" y="4349533"/>
            <a:ext cx="452966" cy="820737"/>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en-US" sz="4800" dirty="0">
                <a:solidFill>
                  <a:srgbClr val="FF3300"/>
                </a:solidFill>
                <a:effectLst>
                  <a:outerShdw blurRad="38100" dist="38100" dir="2700000" algn="tl">
                    <a:srgbClr val="C0C0C0"/>
                  </a:outerShdw>
                </a:effectLst>
                <a:latin typeface="Wingdings" pitchFamily="2" charset="2"/>
                <a:cs typeface="+mn-cs"/>
              </a:rPr>
              <a:t></a:t>
            </a:r>
          </a:p>
        </p:txBody>
      </p:sp>
      <p:sp>
        <p:nvSpPr>
          <p:cNvPr id="47116" name="Rectangle 12"/>
          <p:cNvSpPr>
            <a:spLocks noChangeArrowheads="1"/>
          </p:cNvSpPr>
          <p:nvPr/>
        </p:nvSpPr>
        <p:spPr bwMode="auto">
          <a:xfrm>
            <a:off x="796927" y="3156183"/>
            <a:ext cx="6542662" cy="787395"/>
          </a:xfrm>
          <a:prstGeom prst="rect">
            <a:avLst/>
          </a:prstGeom>
          <a:solidFill>
            <a:schemeClr val="tx2">
              <a:lumMod val="20000"/>
              <a:lumOff val="80000"/>
            </a:schemeClr>
          </a:solidFill>
          <a:ln w="12700" algn="ctr">
            <a:solidFill>
              <a:schemeClr val="tx1"/>
            </a:solidFill>
            <a:miter lim="800000"/>
            <a:headEnd/>
            <a:tailEnd/>
          </a:ln>
          <a:effectLst>
            <a:outerShdw blurRad="50800" dist="76200" dir="2700000" algn="tl" rotWithShape="0">
              <a:prstClr val="black">
                <a:alpha val="40000"/>
              </a:prstClr>
            </a:outerShdw>
          </a:effectLst>
        </p:spPr>
        <p:txBody>
          <a:bodyPr wrap="square" lIns="44450" tIns="17462" rIns="44450" bIns="17462" anchor="ctr" anchorCtr="0">
            <a:noAutofit/>
          </a:bodyPr>
          <a:lstStyle/>
          <a:p>
            <a:pPr defTabSz="695325" eaLnBrk="0" hangingPunct="0">
              <a:lnSpc>
                <a:spcPct val="90000"/>
              </a:lnSpc>
              <a:spcBef>
                <a:spcPts val="300"/>
              </a:spcBef>
              <a:buClr>
                <a:srgbClr val="0000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a:latin typeface="Courier New" pitchFamily="49" charset="0"/>
              </a:rPr>
              <a:t>echo $</a:t>
            </a:r>
            <a:r>
              <a:rPr lang="en-GB" sz="2000" b="1" dirty="0" err="1">
                <a:latin typeface="Courier New" pitchFamily="49" charset="0"/>
              </a:rPr>
              <a:t>Log_File</a:t>
            </a:r>
            <a:endParaRPr lang="en-GB" sz="2000" b="1" dirty="0">
              <a:latin typeface="Courier New" pitchFamily="49" charset="0"/>
            </a:endParaRPr>
          </a:p>
          <a:p>
            <a:pPr defTabSz="695325" eaLnBrk="0" hangingPunct="0">
              <a:lnSpc>
                <a:spcPct val="90000"/>
              </a:lnSpc>
              <a:spcBef>
                <a:spcPts val="300"/>
              </a:spcBef>
              <a:buClr>
                <a:srgbClr val="0000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mylog1 </a:t>
            </a:r>
          </a:p>
        </p:txBody>
      </p:sp>
      <p:sp>
        <p:nvSpPr>
          <p:cNvPr id="47121" name="Rectangle 17"/>
          <p:cNvSpPr>
            <a:spLocks noChangeArrowheads="1"/>
          </p:cNvSpPr>
          <p:nvPr/>
        </p:nvSpPr>
        <p:spPr bwMode="auto">
          <a:xfrm>
            <a:off x="4823019" y="3311757"/>
            <a:ext cx="7000367" cy="768928"/>
          </a:xfrm>
          <a:prstGeom prst="rect">
            <a:avLst/>
          </a:prstGeom>
          <a:solidFill>
            <a:schemeClr val="tx2">
              <a:lumMod val="20000"/>
              <a:lumOff val="80000"/>
            </a:schemeClr>
          </a:solidFill>
          <a:ln w="12700" algn="ctr">
            <a:solidFill>
              <a:schemeClr val="tx1"/>
            </a:solidFill>
            <a:miter lim="800000"/>
            <a:headEnd/>
            <a:tailEnd/>
          </a:ln>
          <a:effectLst>
            <a:outerShdw blurRad="50800" dist="76200" dir="2700000" algn="tl" rotWithShape="0">
              <a:prstClr val="black">
                <a:alpha val="40000"/>
              </a:prstClr>
            </a:outerShdw>
          </a:effectLst>
        </p:spPr>
        <p:txBody>
          <a:bodyPr wrap="square" lIns="44450" tIns="17462" rIns="44450" bIns="17462" anchor="ctr" anchorCtr="0">
            <a:noAutofit/>
          </a:bodyPr>
          <a:lstStyle/>
          <a:p>
            <a:pPr defTabSz="695325" eaLnBrk="0" hangingPunct="0">
              <a:lnSpc>
                <a:spcPct val="90000"/>
              </a:lnSpc>
              <a:spcBef>
                <a:spcPts val="300"/>
              </a:spcBef>
              <a:buClr>
                <a:srgbClr val="0000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a:latin typeface="Courier New" pitchFamily="49" charset="0"/>
              </a:rPr>
              <a:t>echo ${</a:t>
            </a:r>
            <a:r>
              <a:rPr lang="en-GB" sz="2000" b="1" dirty="0" err="1">
                <a:latin typeface="Courier New" pitchFamily="49" charset="0"/>
              </a:rPr>
              <a:t>Log_File</a:t>
            </a:r>
            <a:r>
              <a:rPr lang="en-GB" sz="2000" b="1" dirty="0">
                <a:latin typeface="Courier New" pitchFamily="49" charset="0"/>
              </a:rPr>
              <a:t>}</a:t>
            </a:r>
          </a:p>
          <a:p>
            <a:pPr defTabSz="695325" eaLnBrk="0" hangingPunct="0">
              <a:lnSpc>
                <a:spcPct val="90000"/>
              </a:lnSpc>
              <a:spcBef>
                <a:spcPts val="300"/>
              </a:spcBef>
              <a:buClr>
                <a:srgbClr val="0000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mylog1</a:t>
            </a:r>
          </a:p>
        </p:txBody>
      </p:sp>
      <p:sp>
        <p:nvSpPr>
          <p:cNvPr id="21" name="Rectangle 11"/>
          <p:cNvSpPr>
            <a:spLocks noChangeArrowheads="1"/>
          </p:cNvSpPr>
          <p:nvPr/>
        </p:nvSpPr>
        <p:spPr bwMode="auto">
          <a:xfrm>
            <a:off x="8448674" y="2011813"/>
            <a:ext cx="3314701" cy="349702"/>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36000">
            <a:spAutoFit/>
          </a:bodyPr>
          <a:lstStyle/>
          <a:p>
            <a:pPr algn="ctr"/>
            <a:r>
              <a:rPr lang="en-US" sz="1800" dirty="0"/>
              <a:t>no spaces around = sign</a:t>
            </a:r>
            <a:endParaRPr lang="en-GB" sz="1800" dirty="0"/>
          </a:p>
        </p:txBody>
      </p:sp>
      <p:sp>
        <p:nvSpPr>
          <p:cNvPr id="22" name="Rectangle 11"/>
          <p:cNvSpPr>
            <a:spLocks noChangeArrowheads="1"/>
          </p:cNvSpPr>
          <p:nvPr/>
        </p:nvSpPr>
        <p:spPr bwMode="auto">
          <a:xfrm>
            <a:off x="8448675" y="3448050"/>
            <a:ext cx="3362325" cy="626701"/>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36000">
            <a:spAutoFit/>
          </a:bodyPr>
          <a:lstStyle/>
          <a:p>
            <a:pPr algn="ctr"/>
            <a:r>
              <a:rPr lang="en-US" sz="1800" dirty="0"/>
              <a:t>two syntax methods:</a:t>
            </a:r>
          </a:p>
          <a:p>
            <a:pPr algn="ctr"/>
            <a:r>
              <a:rPr lang="en-US" sz="1800" b="1" dirty="0">
                <a:solidFill>
                  <a:srgbClr val="0000C8"/>
                </a:solidFill>
              </a:rPr>
              <a:t>$var </a:t>
            </a:r>
            <a:r>
              <a:rPr lang="en-US" sz="1800" dirty="0"/>
              <a:t>and </a:t>
            </a:r>
            <a:r>
              <a:rPr lang="en-US" sz="1800" b="1" dirty="0">
                <a:solidFill>
                  <a:srgbClr val="0000C8"/>
                </a:solidFill>
              </a:rPr>
              <a:t>${var}</a:t>
            </a:r>
            <a:endParaRPr lang="en-GB" sz="1800" b="1" dirty="0">
              <a:solidFill>
                <a:srgbClr val="0000C8"/>
              </a:solidFill>
            </a:endParaRPr>
          </a:p>
        </p:txBody>
      </p:sp>
      <p:sp>
        <p:nvSpPr>
          <p:cNvPr id="23" name="Rectangle 11"/>
          <p:cNvSpPr>
            <a:spLocks noChangeArrowheads="1"/>
          </p:cNvSpPr>
          <p:nvPr/>
        </p:nvSpPr>
        <p:spPr bwMode="auto">
          <a:xfrm>
            <a:off x="8448675" y="5726563"/>
            <a:ext cx="3343276" cy="437350"/>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108000" rIns="95250" bIns="50800">
            <a:spAutoFit/>
          </a:bodyPr>
          <a:lstStyle/>
          <a:p>
            <a:pPr algn="ctr"/>
            <a:r>
              <a:rPr lang="en-US" sz="1800" dirty="0"/>
              <a:t>`back-ticks` are difficult to read</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sz="quarter" idx="15"/>
          </p:nvPr>
        </p:nvSpPr>
        <p:spPr/>
        <p:txBody>
          <a:bodyPr/>
          <a:lstStyle/>
          <a:p>
            <a:r>
              <a:rPr lang="en-GB" dirty="0"/>
              <a:t>Create messages (possibly log entry)</a:t>
            </a:r>
          </a:p>
          <a:p>
            <a:endParaRPr lang="en-GB" dirty="0"/>
          </a:p>
          <a:p>
            <a:pPr lvl="1"/>
            <a:endParaRPr lang="en-GB" dirty="0"/>
          </a:p>
          <a:p>
            <a:pPr marL="457200" lvl="1" indent="0">
              <a:buNone/>
            </a:pPr>
            <a:endParaRPr lang="en-GB" dirty="0"/>
          </a:p>
          <a:p>
            <a:r>
              <a:rPr lang="en-GB" dirty="0"/>
              <a:t>Automate variable assignment</a:t>
            </a:r>
          </a:p>
          <a:p>
            <a:endParaRPr lang="en-GB" dirty="0"/>
          </a:p>
          <a:p>
            <a:pPr marL="457200" lvl="1" indent="0">
              <a:buNone/>
            </a:pPr>
            <a:endParaRPr lang="en-GB" sz="1600" dirty="0"/>
          </a:p>
          <a:p>
            <a:r>
              <a:rPr lang="en-GB" dirty="0"/>
              <a:t>Command substitutions can be nested</a:t>
            </a:r>
          </a:p>
        </p:txBody>
      </p:sp>
      <p:sp>
        <p:nvSpPr>
          <p:cNvPr id="11266" name="Rectangle 2"/>
          <p:cNvSpPr>
            <a:spLocks noGrp="1" noChangeArrowheads="1"/>
          </p:cNvSpPr>
          <p:nvPr>
            <p:ph type="title"/>
          </p:nvPr>
        </p:nvSpPr>
        <p:spPr/>
        <p:txBody>
          <a:bodyPr/>
          <a:lstStyle/>
          <a:p>
            <a:r>
              <a:rPr lang="en-GB"/>
              <a:t>Examples of command substitution</a:t>
            </a:r>
            <a:endParaRPr lang="en-GB" dirty="0"/>
          </a:p>
        </p:txBody>
      </p:sp>
      <p:sp>
        <p:nvSpPr>
          <p:cNvPr id="49156" name="Rectangle 4"/>
          <p:cNvSpPr>
            <a:spLocks noChangeArrowheads="1"/>
          </p:cNvSpPr>
          <p:nvPr/>
        </p:nvSpPr>
        <p:spPr bwMode="auto">
          <a:xfrm>
            <a:off x="885824" y="5634264"/>
            <a:ext cx="10439401" cy="705405"/>
          </a:xfrm>
          <a:prstGeom prst="rect">
            <a:avLst/>
          </a:prstGeom>
          <a:solidFill>
            <a:schemeClr val="tx2">
              <a:lumMod val="20000"/>
              <a:lumOff val="80000"/>
            </a:schemeClr>
          </a:solidFill>
          <a:ln w="12700" algn="ctr">
            <a:solidFill>
              <a:schemeClr val="tx1"/>
            </a:solidFill>
            <a:miter lim="800000"/>
            <a:headEnd/>
            <a:tailEnd/>
          </a:ln>
          <a:effectLst>
            <a:outerShdw blurRad="50800" dist="76200" dir="2700000" algn="tl" rotWithShape="0">
              <a:prstClr val="black">
                <a:alpha val="40000"/>
              </a:prstClr>
            </a:outerShdw>
          </a:effectLst>
        </p:spPr>
        <p:txBody>
          <a:bodyPr wrap="square" lIns="44450" tIns="17462" rIns="44450" bIns="17462" anchor="ctr" anchorCtr="0">
            <a:noAutofit/>
          </a:bodyPr>
          <a:lstStyle/>
          <a:p>
            <a:pPr defTabSz="695325" eaLnBrk="0" hangingPunct="0">
              <a:lnSpc>
                <a:spcPct val="90000"/>
              </a:lnSpc>
              <a:spcBef>
                <a:spcPts val="300"/>
              </a:spcBef>
              <a:buClr>
                <a:srgbClr val="0000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a:latin typeface="Courier New" pitchFamily="49" charset="0"/>
              </a:rPr>
              <a:t>echo $(</a:t>
            </a:r>
            <a:r>
              <a:rPr lang="en-GB" sz="2000" b="1" dirty="0" err="1">
                <a:latin typeface="Courier New" pitchFamily="49" charset="0"/>
              </a:rPr>
              <a:t>basename</a:t>
            </a:r>
            <a:r>
              <a:rPr lang="en-GB" sz="2000" b="1" dirty="0">
                <a:latin typeface="Courier New" pitchFamily="49" charset="0"/>
              </a:rPr>
              <a:t> $(</a:t>
            </a:r>
            <a:r>
              <a:rPr lang="en-GB" sz="2000" b="1" dirty="0" err="1">
                <a:latin typeface="Courier New" pitchFamily="49" charset="0"/>
              </a:rPr>
              <a:t>tty</a:t>
            </a:r>
            <a:r>
              <a:rPr lang="en-GB" sz="2000" b="1" dirty="0">
                <a:latin typeface="Courier New" pitchFamily="49" charset="0"/>
              </a:rPr>
              <a:t>))</a:t>
            </a:r>
          </a:p>
          <a:p>
            <a:pPr defTabSz="695325" eaLnBrk="0" hangingPunct="0">
              <a:lnSpc>
                <a:spcPct val="90000"/>
              </a:lnSpc>
              <a:spcBef>
                <a:spcPts val="300"/>
              </a:spcBef>
              <a:buClr>
                <a:srgbClr val="0000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console</a:t>
            </a:r>
          </a:p>
        </p:txBody>
      </p:sp>
      <p:sp>
        <p:nvSpPr>
          <p:cNvPr id="49158" name="Rectangle 6"/>
          <p:cNvSpPr>
            <a:spLocks noChangeArrowheads="1"/>
          </p:cNvSpPr>
          <p:nvPr/>
        </p:nvSpPr>
        <p:spPr bwMode="auto">
          <a:xfrm>
            <a:off x="885825" y="4051302"/>
            <a:ext cx="10439400" cy="1025527"/>
          </a:xfrm>
          <a:prstGeom prst="rect">
            <a:avLst/>
          </a:prstGeom>
          <a:solidFill>
            <a:schemeClr val="tx2">
              <a:lumMod val="20000"/>
              <a:lumOff val="80000"/>
            </a:schemeClr>
          </a:solidFill>
          <a:ln w="12700" algn="ctr">
            <a:solidFill>
              <a:schemeClr val="tx1"/>
            </a:solidFill>
            <a:miter lim="800000"/>
            <a:headEnd/>
            <a:tailEnd/>
          </a:ln>
          <a:effectLst>
            <a:outerShdw blurRad="50800" dist="76200" dir="2700000" algn="tl" rotWithShape="0">
              <a:prstClr val="black">
                <a:alpha val="40000"/>
              </a:prstClr>
            </a:outerShdw>
          </a:effectLst>
        </p:spPr>
        <p:txBody>
          <a:bodyPr wrap="square" lIns="44450" tIns="17462" rIns="44450" bIns="17462" anchor="ctr" anchorCtr="0">
            <a:noAutofit/>
          </a:bodyPr>
          <a:lstStyle/>
          <a:p>
            <a:pPr defTabSz="695325" eaLnBrk="0" hangingPunct="0">
              <a:lnSpc>
                <a:spcPct val="90000"/>
              </a:lnSpc>
              <a:spcBef>
                <a:spcPts val="300"/>
              </a:spcBef>
              <a:buClr>
                <a:srgbClr val="0000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err="1">
                <a:latin typeface="Courier New" pitchFamily="49" charset="0"/>
              </a:rPr>
              <a:t>Time_stamp</a:t>
            </a:r>
            <a:r>
              <a:rPr lang="en-GB" sz="2000" b="1" dirty="0">
                <a:latin typeface="Courier New" pitchFamily="49" charset="0"/>
              </a:rPr>
              <a:t>="Backup started at $(date)"</a:t>
            </a:r>
          </a:p>
          <a:p>
            <a:pPr defTabSz="695325" eaLnBrk="0" hangingPunct="0">
              <a:lnSpc>
                <a:spcPct val="90000"/>
              </a:lnSpc>
              <a:spcBef>
                <a:spcPts val="300"/>
              </a:spcBef>
              <a:buClr>
                <a:srgbClr val="0000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a:latin typeface="Courier New" pitchFamily="49" charset="0"/>
              </a:rPr>
              <a:t>echo $</a:t>
            </a:r>
            <a:r>
              <a:rPr lang="en-GB" sz="2000" b="1" dirty="0" err="1">
                <a:latin typeface="Courier New" pitchFamily="49" charset="0"/>
              </a:rPr>
              <a:t>Time_stamp</a:t>
            </a:r>
            <a:endParaRPr lang="en-GB" sz="2000" b="1" dirty="0">
              <a:latin typeface="Courier New" pitchFamily="49" charset="0"/>
            </a:endParaRPr>
          </a:p>
          <a:p>
            <a:pPr defTabSz="695325" eaLnBrk="0" hangingPunct="0">
              <a:lnSpc>
                <a:spcPct val="90000"/>
              </a:lnSpc>
              <a:spcBef>
                <a:spcPts val="300"/>
              </a:spcBef>
              <a:buClr>
                <a:srgbClr val="0000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1800" dirty="0">
                <a:latin typeface="Courier New" pitchFamily="49" charset="0"/>
              </a:rPr>
              <a:t>Backup started at Wed Apr 7  21:43:38 BST 1999</a:t>
            </a:r>
          </a:p>
        </p:txBody>
      </p:sp>
      <p:sp>
        <p:nvSpPr>
          <p:cNvPr id="49159" name="Rectangle 7"/>
          <p:cNvSpPr>
            <a:spLocks noChangeArrowheads="1"/>
          </p:cNvSpPr>
          <p:nvPr/>
        </p:nvSpPr>
        <p:spPr bwMode="auto">
          <a:xfrm>
            <a:off x="873094" y="1886414"/>
            <a:ext cx="7575581" cy="1304461"/>
          </a:xfrm>
          <a:prstGeom prst="rect">
            <a:avLst/>
          </a:prstGeom>
          <a:solidFill>
            <a:schemeClr val="tx2">
              <a:lumMod val="20000"/>
              <a:lumOff val="80000"/>
            </a:schemeClr>
          </a:solidFill>
          <a:ln w="12700" algn="ctr">
            <a:solidFill>
              <a:schemeClr val="tx1"/>
            </a:solidFill>
            <a:miter lim="800000"/>
            <a:headEnd/>
            <a:tailEnd/>
          </a:ln>
          <a:effectLst>
            <a:outerShdw blurRad="50800" dist="76200" dir="2700000" algn="tl" rotWithShape="0">
              <a:prstClr val="black">
                <a:alpha val="40000"/>
              </a:prstClr>
            </a:outerShdw>
          </a:effectLst>
        </p:spPr>
        <p:txBody>
          <a:bodyPr wrap="square" lIns="44450" tIns="17462" rIns="44450" bIns="17462" anchor="ctr" anchorCtr="0">
            <a:noAutofit/>
          </a:bodyPr>
          <a:lstStyle/>
          <a:p>
            <a:pPr marL="322263" indent="-322263" defTabSz="695325" eaLnBrk="0" hangingPunct="0">
              <a:lnSpc>
                <a:spcPct val="90000"/>
              </a:lnSpc>
              <a:spcBef>
                <a:spcPts val="300"/>
              </a:spcBef>
              <a:buClr>
                <a:srgbClr val="0000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dirty="0">
                <a:latin typeface="Courier New" pitchFamily="49" charset="0"/>
              </a:rPr>
              <a:t>$ </a:t>
            </a:r>
            <a:r>
              <a:rPr lang="en-US" sz="2000" b="1" dirty="0" err="1">
                <a:latin typeface="Courier New" pitchFamily="49" charset="0"/>
              </a:rPr>
              <a:t>tty</a:t>
            </a:r>
            <a:endParaRPr lang="en-US" sz="2000" b="1" dirty="0">
              <a:latin typeface="Courier New" pitchFamily="49" charset="0"/>
            </a:endParaRPr>
          </a:p>
          <a:p>
            <a:pPr marL="322263" indent="-322263" defTabSz="695325" eaLnBrk="0" hangingPunct="0">
              <a:lnSpc>
                <a:spcPct val="90000"/>
              </a:lnSpc>
              <a:spcBef>
                <a:spcPts val="300"/>
              </a:spcBef>
              <a:buClr>
                <a:srgbClr val="0000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dirty="0">
                <a:latin typeface="Courier New" pitchFamily="49" charset="0"/>
              </a:rPr>
              <a:t>/dev/console</a:t>
            </a:r>
          </a:p>
          <a:p>
            <a:pPr marL="322263" indent="-322263" defTabSz="695325" eaLnBrk="0" hangingPunct="0">
              <a:lnSpc>
                <a:spcPct val="90000"/>
              </a:lnSpc>
              <a:spcBef>
                <a:spcPts val="300"/>
              </a:spcBef>
              <a:buClr>
                <a:srgbClr val="0000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dirty="0">
                <a:latin typeface="Courier New" pitchFamily="49" charset="0"/>
              </a:rPr>
              <a:t>$ </a:t>
            </a:r>
            <a:r>
              <a:rPr lang="en-US" sz="2000" b="1" dirty="0">
                <a:latin typeface="Courier New" pitchFamily="49" charset="0"/>
              </a:rPr>
              <a:t>date +%D</a:t>
            </a:r>
          </a:p>
          <a:p>
            <a:pPr marL="322263" indent="-322263" defTabSz="695325" eaLnBrk="0" hangingPunct="0">
              <a:lnSpc>
                <a:spcPct val="90000"/>
              </a:lnSpc>
              <a:spcBef>
                <a:spcPts val="300"/>
              </a:spcBef>
              <a:buClr>
                <a:srgbClr val="0000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dirty="0">
                <a:latin typeface="Courier New" pitchFamily="49" charset="0"/>
              </a:rPr>
              <a:t>03/25/98</a:t>
            </a:r>
          </a:p>
        </p:txBody>
      </p:sp>
      <p:sp>
        <p:nvSpPr>
          <p:cNvPr id="49160" name="Rectangle 8"/>
          <p:cNvSpPr>
            <a:spLocks noChangeArrowheads="1"/>
          </p:cNvSpPr>
          <p:nvPr/>
        </p:nvSpPr>
        <p:spPr bwMode="auto">
          <a:xfrm>
            <a:off x="3762375" y="2017030"/>
            <a:ext cx="7562850" cy="1269096"/>
          </a:xfrm>
          <a:prstGeom prst="rect">
            <a:avLst/>
          </a:prstGeom>
          <a:solidFill>
            <a:schemeClr val="tx2">
              <a:lumMod val="20000"/>
              <a:lumOff val="80000"/>
            </a:schemeClr>
          </a:solidFill>
          <a:ln w="12700" algn="ctr">
            <a:solidFill>
              <a:schemeClr val="tx1"/>
            </a:solidFill>
            <a:miter lim="800000"/>
            <a:headEnd/>
            <a:tailEnd/>
          </a:ln>
          <a:effectLst>
            <a:outerShdw blurRad="50800" dist="76200" dir="2700000" algn="tl" rotWithShape="0">
              <a:prstClr val="black">
                <a:alpha val="40000"/>
              </a:prstClr>
            </a:outerShdw>
          </a:effectLst>
        </p:spPr>
        <p:txBody>
          <a:bodyPr wrap="square" lIns="44450" tIns="17462" rIns="44450" bIns="17462" anchor="ctr" anchorCtr="0">
            <a:noAutofit/>
          </a:bodyPr>
          <a:lstStyle/>
          <a:p>
            <a:pPr marL="322263" indent="-322263" defTabSz="695325" eaLnBrk="0" hangingPunct="0">
              <a:spcBef>
                <a:spcPts val="0"/>
              </a:spcBef>
              <a:buClr>
                <a:srgbClr val="0000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dirty="0">
                <a:latin typeface="Courier New" pitchFamily="49" charset="0"/>
              </a:rPr>
              <a:t>$ </a:t>
            </a:r>
            <a:r>
              <a:rPr lang="en-US" sz="2000" b="1" dirty="0">
                <a:latin typeface="Courier New" pitchFamily="49" charset="0"/>
              </a:rPr>
              <a:t>echo "I am working on $(</a:t>
            </a:r>
            <a:r>
              <a:rPr lang="en-US" sz="2000" b="1" dirty="0" err="1">
                <a:latin typeface="Courier New" pitchFamily="49" charset="0"/>
              </a:rPr>
              <a:t>tty</a:t>
            </a:r>
            <a:r>
              <a:rPr lang="en-US" sz="2000" b="1" dirty="0">
                <a:latin typeface="Courier New" pitchFamily="49" charset="0"/>
              </a:rPr>
              <a:t>) screen"</a:t>
            </a:r>
          </a:p>
          <a:p>
            <a:pPr marL="322263" indent="-322263" defTabSz="695325" eaLnBrk="0" hangingPunct="0">
              <a:spcBef>
                <a:spcPts val="0"/>
              </a:spcBef>
              <a:buClr>
                <a:srgbClr val="0000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dirty="0">
                <a:latin typeface="Courier New" pitchFamily="49" charset="0"/>
              </a:rPr>
              <a:t>I am working on /dev/tty1 screen</a:t>
            </a:r>
          </a:p>
          <a:p>
            <a:pPr marL="322263" indent="-322263" defTabSz="695325" eaLnBrk="0" hangingPunct="0">
              <a:spcBef>
                <a:spcPts val="0"/>
              </a:spcBef>
              <a:buClr>
                <a:srgbClr val="0000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dirty="0">
                <a:latin typeface="Courier New" pitchFamily="49" charset="0"/>
              </a:rPr>
              <a:t>$ </a:t>
            </a:r>
            <a:r>
              <a:rPr lang="en-US" sz="2000" b="1" dirty="0">
                <a:latin typeface="Courier New" pitchFamily="49" charset="0"/>
              </a:rPr>
              <a:t>echo "Today’s date is: $(date +%D)"</a:t>
            </a:r>
          </a:p>
          <a:p>
            <a:pPr marL="322263" indent="-322263" defTabSz="695325" eaLnBrk="0" hangingPunct="0">
              <a:spcBef>
                <a:spcPts val="0"/>
              </a:spcBef>
              <a:buClr>
                <a:srgbClr val="0000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dirty="0">
                <a:latin typeface="Courier New" pitchFamily="49" charset="0"/>
              </a:rPr>
              <a:t>Today’s date is: 03/25/98</a:t>
            </a:r>
          </a:p>
        </p:txBody>
      </p:sp>
      <p:pic>
        <p:nvPicPr>
          <p:cNvPr id="16" name="Picture 15" descr="untitled.png"/>
          <p:cNvPicPr>
            <a:picLocks noChangeAspect="1"/>
          </p:cNvPicPr>
          <p:nvPr/>
        </p:nvPicPr>
        <p:blipFill>
          <a:blip r:embed="rId3" cstate="print"/>
          <a:stretch>
            <a:fillRect/>
          </a:stretch>
        </p:blipFill>
        <p:spPr>
          <a:xfrm>
            <a:off x="10021778" y="3971925"/>
            <a:ext cx="1274871" cy="952500"/>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body" sz="quarter" idx="15"/>
          </p:nvPr>
        </p:nvSpPr>
        <p:spPr/>
        <p:txBody>
          <a:bodyPr/>
          <a:lstStyle/>
          <a:p>
            <a:r>
              <a:rPr lang="en-GB" dirty="0"/>
              <a:t>Prevent the shell from recognising special characters:</a:t>
            </a:r>
          </a:p>
          <a:p>
            <a:pPr lvl="1"/>
            <a:endParaRPr lang="en-GB" dirty="0"/>
          </a:p>
          <a:p>
            <a:pPr lvl="1"/>
            <a:endParaRPr lang="en-GB" dirty="0"/>
          </a:p>
          <a:p>
            <a:pPr marL="457200" lvl="1" indent="0">
              <a:buNone/>
            </a:pPr>
            <a:endParaRPr lang="en-GB" dirty="0"/>
          </a:p>
          <a:p>
            <a:pPr lvl="1"/>
            <a:endParaRPr lang="en-GB" dirty="0"/>
          </a:p>
          <a:p>
            <a:r>
              <a:rPr lang="en-GB" dirty="0"/>
              <a:t>Quotes are also used to preserve spaces or tabs</a:t>
            </a:r>
          </a:p>
        </p:txBody>
      </p:sp>
      <p:sp>
        <p:nvSpPr>
          <p:cNvPr id="12290" name="Rectangle 1"/>
          <p:cNvSpPr>
            <a:spLocks noGrp="1" noChangeArrowheads="1"/>
          </p:cNvSpPr>
          <p:nvPr>
            <p:ph type="title"/>
          </p:nvPr>
        </p:nvSpPr>
        <p:spPr/>
        <p:txBody>
          <a:bodyPr/>
          <a:lstStyle/>
          <a:p>
            <a:r>
              <a:rPr lang="en-GB"/>
              <a:t>Quoting</a:t>
            </a:r>
          </a:p>
        </p:txBody>
      </p:sp>
      <p:sp>
        <p:nvSpPr>
          <p:cNvPr id="2" name="Rectangle 3"/>
          <p:cNvSpPr>
            <a:spLocks noChangeArrowheads="1"/>
          </p:cNvSpPr>
          <p:nvPr/>
        </p:nvSpPr>
        <p:spPr bwMode="auto">
          <a:xfrm>
            <a:off x="866996" y="4647750"/>
            <a:ext cx="6495829" cy="1267275"/>
          </a:xfrm>
          <a:prstGeom prst="rect">
            <a:avLst/>
          </a:prstGeom>
          <a:solidFill>
            <a:schemeClr val="tx2">
              <a:lumMod val="20000"/>
              <a:lumOff val="80000"/>
            </a:schemeClr>
          </a:solidFill>
          <a:ln w="12700" algn="ctr">
            <a:solidFill>
              <a:schemeClr val="tx1"/>
            </a:solidFill>
            <a:miter lim="800000"/>
            <a:headEnd/>
            <a:tailEnd/>
          </a:ln>
          <a:effectLst>
            <a:outerShdw blurRad="50800" dist="76200" dir="2700000" algn="tl" rotWithShape="0">
              <a:prstClr val="black">
                <a:alpha val="40000"/>
              </a:prstClr>
            </a:outerShdw>
          </a:effectLst>
        </p:spPr>
        <p:txBody>
          <a:bodyPr wrap="square" lIns="44450" tIns="17462" rIns="44450" bIns="17462" anchor="ctr" anchorCtr="0">
            <a:noAutofit/>
          </a:bodyPr>
          <a:lstStyle/>
          <a:p>
            <a:pPr marL="319088" indent="-319088" defTabSz="695325" eaLnBrk="0" hangingPunct="0">
              <a:lnSpc>
                <a:spcPct val="9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a:latin typeface="Courier New" pitchFamily="49" charset="0"/>
              </a:rPr>
              <a:t>echo *.c</a:t>
            </a:r>
          </a:p>
          <a:p>
            <a:pPr marL="319088" indent="-319088" defTabSz="695325" eaLnBrk="0" hangingPunct="0">
              <a:lnSpc>
                <a:spcPct val="9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err="1">
                <a:latin typeface="Courier New" pitchFamily="49" charset="0"/>
              </a:rPr>
              <a:t>main.c</a:t>
            </a:r>
            <a:r>
              <a:rPr lang="en-GB" sz="2000" dirty="0">
                <a:latin typeface="Courier New" pitchFamily="49" charset="0"/>
              </a:rPr>
              <a:t>  </a:t>
            </a:r>
            <a:r>
              <a:rPr lang="en-GB" sz="2000" dirty="0" err="1">
                <a:latin typeface="Courier New" pitchFamily="49" charset="0"/>
              </a:rPr>
              <a:t>temp.c</a:t>
            </a:r>
            <a:r>
              <a:rPr lang="en-GB" sz="2000" dirty="0">
                <a:latin typeface="Courier New" pitchFamily="49" charset="0"/>
              </a:rPr>
              <a:t>  </a:t>
            </a:r>
            <a:r>
              <a:rPr lang="en-GB" sz="2000" dirty="0" err="1">
                <a:latin typeface="Courier New" pitchFamily="49" charset="0"/>
              </a:rPr>
              <a:t>fred.c</a:t>
            </a:r>
            <a:endParaRPr lang="en-GB" sz="2000" dirty="0">
              <a:latin typeface="Courier New" pitchFamily="49" charset="0"/>
            </a:endParaRPr>
          </a:p>
          <a:p>
            <a:pPr marL="319088" indent="-319088" defTabSz="695325" eaLnBrk="0" hangingPunct="0">
              <a:lnSpc>
                <a:spcPct val="9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a:latin typeface="Courier New" pitchFamily="49" charset="0"/>
              </a:rPr>
              <a:t>echo '*.c'</a:t>
            </a:r>
          </a:p>
          <a:p>
            <a:pPr marL="319088" indent="-319088" defTabSz="695325" eaLnBrk="0" hangingPunct="0">
              <a:lnSpc>
                <a:spcPct val="9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*.c</a:t>
            </a:r>
          </a:p>
        </p:txBody>
      </p:sp>
      <p:sp>
        <p:nvSpPr>
          <p:cNvPr id="9220" name="Rectangle 4"/>
          <p:cNvSpPr>
            <a:spLocks noChangeArrowheads="1"/>
          </p:cNvSpPr>
          <p:nvPr/>
        </p:nvSpPr>
        <p:spPr bwMode="auto">
          <a:xfrm>
            <a:off x="4848225" y="4831950"/>
            <a:ext cx="6467475" cy="1245000"/>
          </a:xfrm>
          <a:prstGeom prst="rect">
            <a:avLst/>
          </a:prstGeom>
          <a:solidFill>
            <a:schemeClr val="tx2">
              <a:lumMod val="20000"/>
              <a:lumOff val="80000"/>
            </a:schemeClr>
          </a:solidFill>
          <a:ln w="12700" algn="ctr">
            <a:solidFill>
              <a:schemeClr val="tx1"/>
            </a:solidFill>
            <a:miter lim="800000"/>
            <a:headEnd/>
            <a:tailEnd/>
          </a:ln>
          <a:effectLst>
            <a:outerShdw blurRad="50800" dist="76200" dir="2700000" algn="tl" rotWithShape="0">
              <a:prstClr val="black">
                <a:alpha val="40000"/>
              </a:prstClr>
            </a:outerShdw>
          </a:effectLst>
        </p:spPr>
        <p:txBody>
          <a:bodyPr wrap="square" lIns="44450" tIns="17462" rIns="44450" bIns="17462" anchor="ctr" anchorCtr="0">
            <a:noAutofit/>
          </a:bodyPr>
          <a:lstStyle/>
          <a:p>
            <a:pPr marL="319088" indent="-319088" defTabSz="695325" eaLnBrk="0" hangingPunct="0">
              <a:lnSpc>
                <a:spcPct val="9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a:latin typeface="Courier New" pitchFamily="49" charset="0"/>
              </a:rPr>
              <a:t>echo Fred      </a:t>
            </a:r>
            <a:r>
              <a:rPr lang="en-GB" sz="2000" b="1" dirty="0" err="1">
                <a:latin typeface="Courier New" pitchFamily="49" charset="0"/>
              </a:rPr>
              <a:t>Bloggs</a:t>
            </a:r>
            <a:endParaRPr lang="en-GB" sz="2000" b="1" dirty="0">
              <a:latin typeface="Courier New" pitchFamily="49" charset="0"/>
            </a:endParaRPr>
          </a:p>
          <a:p>
            <a:pPr marL="319088" indent="-319088" defTabSz="695325" eaLnBrk="0" hangingPunct="0">
              <a:lnSpc>
                <a:spcPct val="9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Fred </a:t>
            </a:r>
            <a:r>
              <a:rPr lang="en-GB" sz="2000" dirty="0" err="1">
                <a:latin typeface="Courier New" pitchFamily="49" charset="0"/>
              </a:rPr>
              <a:t>Bloggs</a:t>
            </a:r>
            <a:endParaRPr lang="en-GB" sz="2000" b="1" dirty="0">
              <a:latin typeface="Courier New" pitchFamily="49" charset="0"/>
            </a:endParaRPr>
          </a:p>
          <a:p>
            <a:pPr marL="319088" indent="-319088" defTabSz="695325" eaLnBrk="0" hangingPunct="0">
              <a:lnSpc>
                <a:spcPct val="9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a:t>
            </a:r>
            <a:r>
              <a:rPr lang="en-GB" sz="2000" b="1" dirty="0">
                <a:latin typeface="Courier New" pitchFamily="49" charset="0"/>
              </a:rPr>
              <a:t> echo 'Fred      </a:t>
            </a:r>
            <a:r>
              <a:rPr lang="en-GB" sz="2000" b="1" dirty="0" err="1">
                <a:latin typeface="Courier New" pitchFamily="49" charset="0"/>
              </a:rPr>
              <a:t>Bloggs</a:t>
            </a:r>
            <a:r>
              <a:rPr lang="en-GB" sz="2000" b="1" dirty="0">
                <a:latin typeface="Courier New" pitchFamily="49" charset="0"/>
              </a:rPr>
              <a:t>'</a:t>
            </a:r>
          </a:p>
          <a:p>
            <a:pPr marL="319088" indent="-319088" defTabSz="695325" eaLnBrk="0" hangingPunct="0">
              <a:lnSpc>
                <a:spcPct val="9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Fred         </a:t>
            </a:r>
            <a:r>
              <a:rPr lang="en-GB" sz="2000" dirty="0" err="1">
                <a:latin typeface="Courier New" pitchFamily="49" charset="0"/>
              </a:rPr>
              <a:t>Bloggs</a:t>
            </a:r>
            <a:endParaRPr lang="en-GB" sz="2000" dirty="0">
              <a:latin typeface="Courier New" pitchFamily="49" charset="0"/>
            </a:endParaRPr>
          </a:p>
        </p:txBody>
      </p:sp>
      <p:sp>
        <p:nvSpPr>
          <p:cNvPr id="7" name="AutoShape 5"/>
          <p:cNvSpPr>
            <a:spLocks noChangeArrowheads="1"/>
          </p:cNvSpPr>
          <p:nvPr/>
        </p:nvSpPr>
        <p:spPr bwMode="auto">
          <a:xfrm>
            <a:off x="885824" y="1978253"/>
            <a:ext cx="10439401" cy="1925184"/>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marL="355600" indent="187325" defTabSz="449263" eaLnBrk="0" hangingPunct="0">
              <a:lnSpc>
                <a:spcPct val="110000"/>
              </a:lnSpc>
              <a:spcBef>
                <a:spcPts val="250"/>
              </a:spcBef>
              <a:spcAft>
                <a:spcPts val="250"/>
              </a:spcAft>
              <a:buClr>
                <a:srgbClr val="FF0000"/>
              </a:buClr>
              <a:buSzPct val="100000"/>
              <a:buFont typeface="Wingdings" pitchFamily="2" charset="2"/>
              <a:buNone/>
              <a:tabLst>
                <a:tab pos="355600" algn="l"/>
                <a:tab pos="1619250"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n-GB" sz="2400" b="1" dirty="0">
                <a:solidFill>
                  <a:srgbClr val="0000C8"/>
                </a:solidFill>
                <a:latin typeface="Times New Roman" pitchFamily="18" charset="0"/>
              </a:rPr>
              <a:t>'</a:t>
            </a:r>
            <a:r>
              <a:rPr lang="en-GB" sz="2000" b="1" dirty="0">
                <a:solidFill>
                  <a:srgbClr val="000046"/>
                </a:solidFill>
              </a:rPr>
              <a:t>    	</a:t>
            </a:r>
            <a:r>
              <a:rPr lang="en-GB" sz="2000" dirty="0">
                <a:solidFill>
                  <a:srgbClr val="000046"/>
                </a:solidFill>
              </a:rPr>
              <a:t>single quotes disable recognition of all special characters</a:t>
            </a:r>
          </a:p>
          <a:p>
            <a:pPr marL="355600" indent="187325" defTabSz="449263" eaLnBrk="0" hangingPunct="0">
              <a:lnSpc>
                <a:spcPct val="110000"/>
              </a:lnSpc>
              <a:spcBef>
                <a:spcPts val="250"/>
              </a:spcBef>
              <a:spcAft>
                <a:spcPts val="250"/>
              </a:spcAft>
              <a:buClr>
                <a:srgbClr val="FF0000"/>
              </a:buClr>
              <a:buSzPct val="100000"/>
              <a:buFont typeface="Wingdings" pitchFamily="2" charset="2"/>
              <a:buNone/>
              <a:tabLst>
                <a:tab pos="355600" algn="l"/>
                <a:tab pos="1619250"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n-GB" sz="2400" b="1" dirty="0">
                <a:solidFill>
                  <a:srgbClr val="0000C8"/>
                </a:solidFill>
                <a:latin typeface="Times New Roman" pitchFamily="18" charset="0"/>
              </a:rPr>
              <a:t>"</a:t>
            </a:r>
            <a:r>
              <a:rPr lang="en-GB" sz="2000" b="1" dirty="0">
                <a:solidFill>
                  <a:srgbClr val="000046"/>
                </a:solidFill>
              </a:rPr>
              <a:t>   	</a:t>
            </a:r>
            <a:r>
              <a:rPr lang="en-GB" sz="2000" dirty="0">
                <a:solidFill>
                  <a:srgbClr val="000046"/>
                </a:solidFill>
              </a:rPr>
              <a:t>double quotes protect most special characters, with few 	  </a:t>
            </a:r>
            <a:br>
              <a:rPr lang="en-GB" sz="2000" dirty="0">
                <a:solidFill>
                  <a:srgbClr val="000046"/>
                </a:solidFill>
              </a:rPr>
            </a:br>
            <a:r>
              <a:rPr lang="en-GB" sz="2000" dirty="0">
                <a:solidFill>
                  <a:srgbClr val="000046"/>
                </a:solidFill>
              </a:rPr>
              <a:t>     	exceptions (to allow variable and command substitution)</a:t>
            </a:r>
            <a:r>
              <a:rPr lang="ar-SA" sz="2000" dirty="0">
                <a:solidFill>
                  <a:srgbClr val="000046"/>
                </a:solidFill>
              </a:rPr>
              <a:t>‏</a:t>
            </a:r>
            <a:endParaRPr lang="en-GB" sz="2000" dirty="0">
              <a:solidFill>
                <a:srgbClr val="000046"/>
              </a:solidFill>
            </a:endParaRPr>
          </a:p>
          <a:p>
            <a:pPr marL="355600" indent="187325" defTabSz="449263" eaLnBrk="0" hangingPunct="0">
              <a:lnSpc>
                <a:spcPct val="110000"/>
              </a:lnSpc>
              <a:spcBef>
                <a:spcPts val="250"/>
              </a:spcBef>
              <a:spcAft>
                <a:spcPts val="250"/>
              </a:spcAft>
              <a:buClr>
                <a:srgbClr val="FF0000"/>
              </a:buClr>
              <a:buSzPct val="100000"/>
              <a:buFont typeface="Wingdings" pitchFamily="2" charset="2"/>
              <a:buNone/>
              <a:tabLst>
                <a:tab pos="355600" algn="l"/>
                <a:tab pos="1619250"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n-GB" sz="2400" b="1" dirty="0">
                <a:solidFill>
                  <a:srgbClr val="0000C8"/>
                </a:solidFill>
              </a:rPr>
              <a:t>\</a:t>
            </a:r>
            <a:r>
              <a:rPr lang="en-GB" sz="2000" b="1" dirty="0">
                <a:solidFill>
                  <a:srgbClr val="000046"/>
                </a:solidFill>
              </a:rPr>
              <a:t>    	</a:t>
            </a:r>
            <a:r>
              <a:rPr lang="en-GB" sz="2000" dirty="0">
                <a:solidFill>
                  <a:srgbClr val="000046"/>
                </a:solidFill>
              </a:rPr>
              <a:t>backstroke "escapes" special meaning of the next character</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body" sz="quarter" idx="15"/>
          </p:nvPr>
        </p:nvSpPr>
        <p:spPr/>
        <p:txBody>
          <a:bodyPr/>
          <a:lstStyle/>
          <a:p>
            <a:r>
              <a:rPr lang="en-GB" dirty="0"/>
              <a:t>Shells</a:t>
            </a:r>
            <a:r>
              <a:rPr lang="en-GB" b="1" dirty="0">
                <a:solidFill>
                  <a:srgbClr val="0000C8"/>
                </a:solidFill>
              </a:rPr>
              <a:t> </a:t>
            </a:r>
            <a:r>
              <a:rPr lang="en-GB" dirty="0"/>
              <a:t>save your commands in memory</a:t>
            </a:r>
          </a:p>
          <a:p>
            <a:pPr lvl="1"/>
            <a:r>
              <a:rPr lang="en-GB" dirty="0"/>
              <a:t>Use </a:t>
            </a:r>
            <a:r>
              <a:rPr lang="en-GB" b="1" dirty="0">
                <a:solidFill>
                  <a:srgbClr val="0000C8"/>
                </a:solidFill>
              </a:rPr>
              <a:t>history</a:t>
            </a:r>
            <a:r>
              <a:rPr lang="en-GB" dirty="0"/>
              <a:t> to see previous commands</a:t>
            </a:r>
          </a:p>
          <a:p>
            <a:r>
              <a:rPr lang="en-GB" dirty="0"/>
              <a:t>At logout, shells</a:t>
            </a:r>
            <a:r>
              <a:rPr lang="en-GB" b="1" dirty="0">
                <a:solidFill>
                  <a:srgbClr val="0000C8"/>
                </a:solidFill>
              </a:rPr>
              <a:t> </a:t>
            </a:r>
            <a:r>
              <a:rPr lang="en-GB" dirty="0"/>
              <a:t>save user commands in a history file</a:t>
            </a:r>
          </a:p>
          <a:p>
            <a:pPr lvl="1"/>
            <a:r>
              <a:rPr lang="en-GB" dirty="0"/>
              <a:t>By default </a:t>
            </a:r>
            <a:r>
              <a:rPr lang="en-GB" b="1" dirty="0">
                <a:solidFill>
                  <a:srgbClr val="0000C8"/>
                </a:solidFill>
              </a:rPr>
              <a:t>~/.</a:t>
            </a:r>
            <a:r>
              <a:rPr lang="en-GB" b="1" dirty="0" err="1">
                <a:solidFill>
                  <a:srgbClr val="0000C8"/>
                </a:solidFill>
              </a:rPr>
              <a:t>bash_history</a:t>
            </a:r>
            <a:endParaRPr lang="en-GB" b="1" dirty="0">
              <a:solidFill>
                <a:srgbClr val="0000C8"/>
              </a:solidFill>
            </a:endParaRPr>
          </a:p>
          <a:p>
            <a:pPr lvl="1"/>
            <a:r>
              <a:rPr lang="en-GB" dirty="0"/>
              <a:t>Commands can be recalled, edited, and run again</a:t>
            </a:r>
          </a:p>
          <a:p>
            <a:r>
              <a:rPr lang="en-GB" dirty="0"/>
              <a:t>Several ways to recall and edit commands</a:t>
            </a:r>
          </a:p>
          <a:p>
            <a:pPr lvl="1"/>
            <a:r>
              <a:rPr lang="en-GB" dirty="0"/>
              <a:t>The </a:t>
            </a:r>
            <a:r>
              <a:rPr lang="en-GB" b="1" dirty="0" err="1">
                <a:solidFill>
                  <a:srgbClr val="0000C8"/>
                </a:solidFill>
              </a:rPr>
              <a:t>fc</a:t>
            </a:r>
            <a:r>
              <a:rPr lang="en-GB" dirty="0"/>
              <a:t> command (</a:t>
            </a:r>
            <a:r>
              <a:rPr lang="en-GB" b="1" dirty="0" err="1">
                <a:solidFill>
                  <a:srgbClr val="0000C8"/>
                </a:solidFill>
              </a:rPr>
              <a:t>ksh</a:t>
            </a:r>
            <a:r>
              <a:rPr lang="en-GB" dirty="0"/>
              <a:t>)</a:t>
            </a:r>
          </a:p>
          <a:p>
            <a:pPr lvl="1"/>
            <a:r>
              <a:rPr lang="en-GB" dirty="0"/>
              <a:t>C-shell style history expansion (</a:t>
            </a:r>
            <a:r>
              <a:rPr lang="en-GB" b="1" dirty="0">
                <a:solidFill>
                  <a:srgbClr val="0000C8"/>
                </a:solidFill>
              </a:rPr>
              <a:t>bash</a:t>
            </a:r>
            <a:r>
              <a:rPr lang="en-GB" dirty="0"/>
              <a:t>)</a:t>
            </a:r>
          </a:p>
          <a:p>
            <a:pPr lvl="1"/>
            <a:r>
              <a:rPr lang="en-GB" dirty="0"/>
              <a:t>Command line editing based on </a:t>
            </a:r>
            <a:r>
              <a:rPr lang="en-GB" b="1" dirty="0">
                <a:solidFill>
                  <a:srgbClr val="0000C8"/>
                </a:solidFill>
              </a:rPr>
              <a:t>vi</a:t>
            </a:r>
            <a:r>
              <a:rPr lang="en-GB" dirty="0"/>
              <a:t> or </a:t>
            </a:r>
            <a:r>
              <a:rPr lang="en-GB" b="1" dirty="0" err="1">
                <a:solidFill>
                  <a:srgbClr val="0000C8"/>
                </a:solidFill>
              </a:rPr>
              <a:t>emacs</a:t>
            </a:r>
            <a:endParaRPr lang="en-GB" b="1" dirty="0">
              <a:solidFill>
                <a:srgbClr val="0000C8"/>
              </a:solidFill>
            </a:endParaRPr>
          </a:p>
          <a:p>
            <a:endParaRPr lang="en-GB" dirty="0"/>
          </a:p>
        </p:txBody>
      </p:sp>
      <p:sp>
        <p:nvSpPr>
          <p:cNvPr id="13314" name="Rectangle 1"/>
          <p:cNvSpPr>
            <a:spLocks noGrp="1" noChangeArrowheads="1"/>
          </p:cNvSpPr>
          <p:nvPr>
            <p:ph type="title"/>
          </p:nvPr>
        </p:nvSpPr>
        <p:spPr/>
        <p:txBody>
          <a:bodyPr/>
          <a:lstStyle/>
          <a:p>
            <a:r>
              <a:rPr lang="en-GB"/>
              <a:t>Bash command history</a:t>
            </a:r>
            <a:endParaRPr lang="en-GB" dirty="0"/>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body" sz="quarter" idx="15"/>
          </p:nvPr>
        </p:nvSpPr>
        <p:spPr/>
        <p:txBody>
          <a:bodyPr/>
          <a:lstStyle/>
          <a:p>
            <a:r>
              <a:rPr lang="en-GB"/>
              <a:t>Based on C-shell command line history</a:t>
            </a:r>
          </a:p>
        </p:txBody>
      </p:sp>
      <p:sp>
        <p:nvSpPr>
          <p:cNvPr id="14338" name="Rectangle 1"/>
          <p:cNvSpPr>
            <a:spLocks noGrp="1" noChangeArrowheads="1"/>
          </p:cNvSpPr>
          <p:nvPr>
            <p:ph type="title"/>
          </p:nvPr>
        </p:nvSpPr>
        <p:spPr/>
        <p:txBody>
          <a:bodyPr/>
          <a:lstStyle/>
          <a:p>
            <a:r>
              <a:rPr lang="en-GB"/>
              <a:t>Bash history expansion</a:t>
            </a:r>
            <a:endParaRPr lang="en-GB" dirty="0"/>
          </a:p>
        </p:txBody>
      </p:sp>
      <p:sp>
        <p:nvSpPr>
          <p:cNvPr id="18435" name="Rectangle 3"/>
          <p:cNvSpPr>
            <a:spLocks noChangeArrowheads="1"/>
          </p:cNvSpPr>
          <p:nvPr/>
        </p:nvSpPr>
        <p:spPr bwMode="auto">
          <a:xfrm>
            <a:off x="885825" y="5324475"/>
            <a:ext cx="3220348" cy="866775"/>
          </a:xfrm>
          <a:prstGeom prst="rect">
            <a:avLst/>
          </a:prstGeom>
          <a:solidFill>
            <a:schemeClr val="tx2">
              <a:lumMod val="20000"/>
              <a:lumOff val="80000"/>
            </a:schemeClr>
          </a:solidFill>
          <a:ln w="12700" algn="ctr">
            <a:solidFill>
              <a:schemeClr val="tx1"/>
            </a:solidFill>
            <a:miter lim="800000"/>
            <a:headEnd/>
            <a:tailEnd/>
          </a:ln>
          <a:effectLst>
            <a:outerShdw blurRad="50800" dist="76200" dir="2700000" algn="tl" rotWithShape="0">
              <a:prstClr val="black">
                <a:alpha val="40000"/>
              </a:prstClr>
            </a:outerShdw>
          </a:effectLst>
        </p:spPr>
        <p:txBody>
          <a:bodyPr wrap="square" lIns="44450" tIns="17462" rIns="44450" bIns="17462" anchor="ctr" anchorCtr="0">
            <a:noAutofit/>
          </a:bodyPr>
          <a:lstStyle/>
          <a:p>
            <a:pPr defTabSz="695325" eaLnBrk="0" hangingPunct="0">
              <a:lnSpc>
                <a:spcPct val="9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a:latin typeface="Courier New" pitchFamily="49" charset="0"/>
              </a:rPr>
              <a:t>!219 </a:t>
            </a:r>
          </a:p>
          <a:p>
            <a:pPr defTabSz="695325" eaLnBrk="0" hangingPunct="0">
              <a:lnSpc>
                <a:spcPct val="9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1800" dirty="0">
                <a:latin typeface="Courier New" pitchFamily="49" charset="0"/>
              </a:rPr>
              <a:t>echo '*.c'</a:t>
            </a:r>
          </a:p>
          <a:p>
            <a:pPr defTabSz="695325" eaLnBrk="0" hangingPunct="0">
              <a:lnSpc>
                <a:spcPct val="9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1800" dirty="0">
                <a:latin typeface="Courier New" pitchFamily="49" charset="0"/>
              </a:rPr>
              <a:t>*.c</a:t>
            </a:r>
          </a:p>
        </p:txBody>
      </p:sp>
      <p:sp>
        <p:nvSpPr>
          <p:cNvPr id="18436" name="Rectangle 4"/>
          <p:cNvSpPr>
            <a:spLocks noChangeArrowheads="1"/>
          </p:cNvSpPr>
          <p:nvPr/>
        </p:nvSpPr>
        <p:spPr bwMode="auto">
          <a:xfrm>
            <a:off x="4279739" y="5305424"/>
            <a:ext cx="3898900" cy="895351"/>
          </a:xfrm>
          <a:prstGeom prst="rect">
            <a:avLst/>
          </a:prstGeom>
          <a:solidFill>
            <a:schemeClr val="tx2">
              <a:lumMod val="20000"/>
              <a:lumOff val="80000"/>
            </a:schemeClr>
          </a:solidFill>
          <a:ln w="12700" algn="ctr">
            <a:solidFill>
              <a:schemeClr val="tx1"/>
            </a:solidFill>
            <a:miter lim="800000"/>
            <a:headEnd/>
            <a:tailEnd/>
          </a:ln>
          <a:effectLst>
            <a:outerShdw blurRad="50800" dist="76200" dir="2700000" algn="tl" rotWithShape="0">
              <a:prstClr val="black">
                <a:alpha val="40000"/>
              </a:prstClr>
            </a:outerShdw>
          </a:effectLst>
        </p:spPr>
        <p:txBody>
          <a:bodyPr wrap="square" lIns="44450" tIns="17462" rIns="44450" bIns="17462" anchor="ctr" anchorCtr="0">
            <a:noAutofit/>
          </a:bodyPr>
          <a:lstStyle/>
          <a:p>
            <a:pPr defTabSz="695325" eaLnBrk="0" hangingPunct="0">
              <a:lnSpc>
                <a:spcPct val="9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a:latin typeface="Courier New" pitchFamily="49" charset="0"/>
              </a:rPr>
              <a:t>!219:s/al/FC/</a:t>
            </a:r>
          </a:p>
          <a:p>
            <a:pPr defTabSz="695325" eaLnBrk="0" hangingPunct="0">
              <a:lnSpc>
                <a:spcPct val="9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1800" dirty="0" err="1">
                <a:latin typeface="Courier New" pitchFamily="49" charset="0"/>
              </a:rPr>
              <a:t>ls</a:t>
            </a:r>
            <a:r>
              <a:rPr lang="en-GB" sz="1800" dirty="0">
                <a:latin typeface="Courier New" pitchFamily="49" charset="0"/>
              </a:rPr>
              <a:t> –FC</a:t>
            </a:r>
          </a:p>
          <a:p>
            <a:pPr defTabSz="695325" eaLnBrk="0" hangingPunct="0">
              <a:lnSpc>
                <a:spcPct val="9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1800" dirty="0">
                <a:latin typeface="Courier New" pitchFamily="49" charset="0"/>
              </a:rPr>
              <a:t>...</a:t>
            </a:r>
          </a:p>
        </p:txBody>
      </p:sp>
      <p:sp>
        <p:nvSpPr>
          <p:cNvPr id="18437" name="Rectangle 5"/>
          <p:cNvSpPr>
            <a:spLocks noChangeArrowheads="1"/>
          </p:cNvSpPr>
          <p:nvPr/>
        </p:nvSpPr>
        <p:spPr bwMode="auto">
          <a:xfrm>
            <a:off x="8343900" y="5314950"/>
            <a:ext cx="2981325" cy="876300"/>
          </a:xfrm>
          <a:prstGeom prst="rect">
            <a:avLst/>
          </a:prstGeom>
          <a:solidFill>
            <a:schemeClr val="tx2">
              <a:lumMod val="20000"/>
              <a:lumOff val="80000"/>
            </a:schemeClr>
          </a:solidFill>
          <a:ln w="12700" algn="ctr">
            <a:solidFill>
              <a:schemeClr val="tx1"/>
            </a:solidFill>
            <a:miter lim="800000"/>
            <a:headEnd/>
            <a:tailEnd/>
          </a:ln>
          <a:effectLst>
            <a:outerShdw blurRad="50800" dist="76200" dir="2700000" algn="tl" rotWithShape="0">
              <a:prstClr val="black">
                <a:alpha val="40000"/>
              </a:prstClr>
            </a:outerShdw>
          </a:effectLst>
        </p:spPr>
        <p:txBody>
          <a:bodyPr wrap="square" lIns="44450" tIns="17462" rIns="44450" bIns="17462" anchor="ctr" anchorCtr="0">
            <a:noAutofit/>
          </a:bodyPr>
          <a:lstStyle/>
          <a:p>
            <a:pPr defTabSz="695325" eaLnBrk="0" hangingPunct="0">
              <a:lnSpc>
                <a:spcPct val="9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a:latin typeface="Courier New" pitchFamily="49" charset="0"/>
              </a:rPr>
              <a:t>!</a:t>
            </a:r>
            <a:r>
              <a:rPr lang="en-GB" sz="2000" b="1" dirty="0" err="1">
                <a:latin typeface="Courier New" pitchFamily="49" charset="0"/>
              </a:rPr>
              <a:t>pw</a:t>
            </a:r>
            <a:endParaRPr lang="en-GB" sz="2000" b="1" dirty="0">
              <a:latin typeface="Courier New" pitchFamily="49" charset="0"/>
            </a:endParaRPr>
          </a:p>
          <a:p>
            <a:pPr defTabSz="695325" eaLnBrk="0" hangingPunct="0">
              <a:lnSpc>
                <a:spcPct val="9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1800" dirty="0" err="1">
                <a:latin typeface="Courier New" pitchFamily="49" charset="0"/>
              </a:rPr>
              <a:t>pwd</a:t>
            </a:r>
            <a:endParaRPr lang="en-GB" sz="1800" dirty="0">
              <a:latin typeface="Courier New" pitchFamily="49" charset="0"/>
            </a:endParaRPr>
          </a:p>
          <a:p>
            <a:pPr defTabSz="695325" eaLnBrk="0" hangingPunct="0">
              <a:lnSpc>
                <a:spcPct val="9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1800" dirty="0">
                <a:latin typeface="Courier New" pitchFamily="49" charset="0"/>
              </a:rPr>
              <a:t>/home/</a:t>
            </a:r>
            <a:r>
              <a:rPr lang="en-GB" sz="1800" dirty="0" err="1">
                <a:latin typeface="Courier New" pitchFamily="49" charset="0"/>
              </a:rPr>
              <a:t>laura</a:t>
            </a:r>
            <a:endParaRPr lang="en-GB" sz="1800" dirty="0">
              <a:latin typeface="Courier New" pitchFamily="49" charset="0"/>
            </a:endParaRPr>
          </a:p>
        </p:txBody>
      </p:sp>
      <p:sp>
        <p:nvSpPr>
          <p:cNvPr id="8" name="AutoShape 5"/>
          <p:cNvSpPr>
            <a:spLocks noChangeArrowheads="1"/>
          </p:cNvSpPr>
          <p:nvPr/>
        </p:nvSpPr>
        <p:spPr bwMode="auto">
          <a:xfrm>
            <a:off x="885825" y="1968728"/>
            <a:ext cx="10439400" cy="3136672"/>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lvl="0" indent="542925" defTabSz="449263" eaLnBrk="0" hangingPunct="0">
              <a:buClr>
                <a:srgbClr val="0000C8"/>
              </a:buClr>
              <a:buSzPct val="100000"/>
              <a:tabLst>
                <a:tab pos="0" algn="l"/>
                <a:tab pos="517525" algn="l"/>
                <a:tab pos="1038225" algn="l"/>
                <a:tab pos="1558925" algn="l"/>
                <a:tab pos="2079625" algn="l"/>
                <a:tab pos="3048000" algn="l"/>
                <a:tab pos="3121025" algn="l"/>
                <a:tab pos="3641725" algn="l"/>
                <a:tab pos="4162425" algn="l"/>
                <a:tab pos="4683125" algn="l"/>
                <a:tab pos="5203825" algn="l"/>
                <a:tab pos="5724525" algn="l"/>
                <a:tab pos="6245225" algn="l"/>
                <a:tab pos="6765925" algn="l"/>
                <a:tab pos="7286625" algn="l"/>
                <a:tab pos="7807325" algn="l"/>
                <a:tab pos="8328025" algn="l"/>
                <a:tab pos="8848725" algn="l"/>
                <a:tab pos="9372600" algn="l"/>
                <a:tab pos="9890125" algn="l"/>
                <a:tab pos="10410825" algn="l"/>
                <a:tab pos="10780713" algn="l"/>
              </a:tabLst>
            </a:pPr>
            <a:r>
              <a:rPr lang="en-GB" sz="2000" b="1" dirty="0">
                <a:solidFill>
                  <a:srgbClr val="0000C8"/>
                </a:solidFill>
                <a:cs typeface="Courier New" pitchFamily="49" charset="0"/>
              </a:rPr>
              <a:t>	!</a:t>
            </a:r>
            <a:r>
              <a:rPr lang="en-GB" sz="2000" b="1" i="1" dirty="0">
                <a:solidFill>
                  <a:srgbClr val="000066"/>
                </a:solidFill>
                <a:cs typeface="Courier New" pitchFamily="49" charset="0"/>
              </a:rPr>
              <a:t>n</a:t>
            </a:r>
            <a:r>
              <a:rPr lang="en-GB" sz="2000" b="1" dirty="0">
                <a:solidFill>
                  <a:srgbClr val="000066"/>
                </a:solidFill>
              </a:rPr>
              <a:t>			</a:t>
            </a:r>
            <a:r>
              <a:rPr lang="en-GB" sz="2000" dirty="0">
                <a:solidFill>
                  <a:srgbClr val="000066"/>
                </a:solidFill>
              </a:rPr>
              <a:t>The </a:t>
            </a:r>
            <a:r>
              <a:rPr lang="en-GB" sz="2000" i="1" dirty="0">
                <a:solidFill>
                  <a:srgbClr val="000066"/>
                </a:solidFill>
              </a:rPr>
              <a:t>n</a:t>
            </a:r>
            <a:r>
              <a:rPr lang="en-GB" sz="2000" dirty="0">
                <a:solidFill>
                  <a:srgbClr val="000066"/>
                </a:solidFill>
              </a:rPr>
              <a:t>th line in the history list</a:t>
            </a:r>
          </a:p>
          <a:p>
            <a:pPr lvl="0" indent="542925" defTabSz="449263" eaLnBrk="0" hangingPunct="0">
              <a:buClr>
                <a:srgbClr val="0000C8"/>
              </a:buClr>
              <a:buSzPct val="100000"/>
              <a:tabLst>
                <a:tab pos="0" algn="l"/>
                <a:tab pos="517525" algn="l"/>
                <a:tab pos="1038225" algn="l"/>
                <a:tab pos="1558925" algn="l"/>
                <a:tab pos="2079625" algn="l"/>
                <a:tab pos="3048000" algn="l"/>
                <a:tab pos="3121025" algn="l"/>
                <a:tab pos="3641725" algn="l"/>
                <a:tab pos="4162425" algn="l"/>
                <a:tab pos="4683125" algn="l"/>
                <a:tab pos="5203825" algn="l"/>
                <a:tab pos="5724525" algn="l"/>
                <a:tab pos="6245225" algn="l"/>
                <a:tab pos="6765925" algn="l"/>
                <a:tab pos="7286625" algn="l"/>
                <a:tab pos="7807325" algn="l"/>
                <a:tab pos="8328025" algn="l"/>
                <a:tab pos="8848725" algn="l"/>
                <a:tab pos="9372600" algn="l"/>
                <a:tab pos="9890125" algn="l"/>
                <a:tab pos="10410825" algn="l"/>
                <a:tab pos="10780713" algn="l"/>
              </a:tabLst>
            </a:pPr>
            <a:r>
              <a:rPr lang="en-GB" sz="2000" b="1" dirty="0">
                <a:solidFill>
                  <a:srgbClr val="0000C8"/>
                </a:solidFill>
                <a:cs typeface="Courier New" pitchFamily="49" charset="0"/>
              </a:rPr>
              <a:t>	!</a:t>
            </a:r>
            <a:r>
              <a:rPr lang="en-GB" sz="2000" b="1" dirty="0">
                <a:solidFill>
                  <a:srgbClr val="000066"/>
                </a:solidFill>
                <a:cs typeface="Courier New" pitchFamily="49" charset="0"/>
              </a:rPr>
              <a:t>-</a:t>
            </a:r>
            <a:r>
              <a:rPr lang="en-GB" sz="2000" b="1" i="1" dirty="0">
                <a:solidFill>
                  <a:srgbClr val="000066"/>
                </a:solidFill>
                <a:cs typeface="Courier New" pitchFamily="49" charset="0"/>
              </a:rPr>
              <a:t>n</a:t>
            </a:r>
            <a:r>
              <a:rPr lang="en-GB" sz="2000" b="1" dirty="0">
                <a:solidFill>
                  <a:srgbClr val="000066"/>
                </a:solidFill>
              </a:rPr>
              <a:t>			</a:t>
            </a:r>
            <a:r>
              <a:rPr lang="en-GB" sz="2000" dirty="0">
                <a:solidFill>
                  <a:srgbClr val="000066"/>
                </a:solidFill>
              </a:rPr>
              <a:t>The nth previous line</a:t>
            </a:r>
          </a:p>
          <a:p>
            <a:pPr lvl="0" indent="542925" defTabSz="449263" eaLnBrk="0" hangingPunct="0">
              <a:buClr>
                <a:srgbClr val="0000C8"/>
              </a:buClr>
              <a:buSzPct val="100000"/>
              <a:tabLst>
                <a:tab pos="0" algn="l"/>
                <a:tab pos="517525" algn="l"/>
                <a:tab pos="1038225" algn="l"/>
                <a:tab pos="1558925" algn="l"/>
                <a:tab pos="2079625" algn="l"/>
                <a:tab pos="3048000" algn="l"/>
                <a:tab pos="3121025" algn="l"/>
                <a:tab pos="3641725" algn="l"/>
                <a:tab pos="4162425" algn="l"/>
                <a:tab pos="4683125" algn="l"/>
                <a:tab pos="5203825" algn="l"/>
                <a:tab pos="5724525" algn="l"/>
                <a:tab pos="6245225" algn="l"/>
                <a:tab pos="6765925" algn="l"/>
                <a:tab pos="7286625" algn="l"/>
                <a:tab pos="7807325" algn="l"/>
                <a:tab pos="8328025" algn="l"/>
                <a:tab pos="8848725" algn="l"/>
                <a:tab pos="9372600" algn="l"/>
                <a:tab pos="9890125" algn="l"/>
                <a:tab pos="10410825" algn="l"/>
                <a:tab pos="10780713" algn="l"/>
              </a:tabLst>
            </a:pPr>
            <a:r>
              <a:rPr lang="en-GB" sz="2000" b="1" dirty="0">
                <a:solidFill>
                  <a:srgbClr val="0000C8"/>
                </a:solidFill>
                <a:cs typeface="Courier New" pitchFamily="49" charset="0"/>
              </a:rPr>
              <a:t>	!!</a:t>
            </a:r>
            <a:r>
              <a:rPr lang="en-GB" sz="2000" b="1" dirty="0">
                <a:solidFill>
                  <a:srgbClr val="000066"/>
                </a:solidFill>
              </a:rPr>
              <a:t>			</a:t>
            </a:r>
            <a:r>
              <a:rPr lang="en-GB" sz="2000" dirty="0">
                <a:solidFill>
                  <a:srgbClr val="000066"/>
                </a:solidFill>
              </a:rPr>
              <a:t>The last line</a:t>
            </a:r>
          </a:p>
          <a:p>
            <a:pPr lvl="0" indent="542925" defTabSz="449263" eaLnBrk="0" hangingPunct="0">
              <a:buClr>
                <a:srgbClr val="0000C8"/>
              </a:buClr>
              <a:buSzPct val="100000"/>
              <a:tabLst>
                <a:tab pos="0" algn="l"/>
                <a:tab pos="517525" algn="l"/>
                <a:tab pos="1038225" algn="l"/>
                <a:tab pos="1558925" algn="l"/>
                <a:tab pos="2079625" algn="l"/>
                <a:tab pos="3048000" algn="l"/>
                <a:tab pos="3121025" algn="l"/>
                <a:tab pos="3641725" algn="l"/>
                <a:tab pos="4162425" algn="l"/>
                <a:tab pos="4683125" algn="l"/>
                <a:tab pos="5203825" algn="l"/>
                <a:tab pos="5724525" algn="l"/>
                <a:tab pos="6245225" algn="l"/>
                <a:tab pos="6765925" algn="l"/>
                <a:tab pos="7286625" algn="l"/>
                <a:tab pos="7807325" algn="l"/>
                <a:tab pos="8328025" algn="l"/>
                <a:tab pos="8848725" algn="l"/>
                <a:tab pos="9372600" algn="l"/>
                <a:tab pos="9890125" algn="l"/>
                <a:tab pos="10410825" algn="l"/>
                <a:tab pos="10780713" algn="l"/>
              </a:tabLst>
            </a:pPr>
            <a:r>
              <a:rPr lang="en-GB" sz="2000" b="1" dirty="0">
                <a:solidFill>
                  <a:srgbClr val="0000C8"/>
                </a:solidFill>
                <a:cs typeface="Courier New" pitchFamily="49" charset="0"/>
              </a:rPr>
              <a:t>	!</a:t>
            </a:r>
            <a:r>
              <a:rPr lang="en-GB" sz="2000" b="1" i="1" dirty="0">
                <a:solidFill>
                  <a:srgbClr val="000066"/>
                </a:solidFill>
                <a:cs typeface="Courier New" pitchFamily="49" charset="0"/>
              </a:rPr>
              <a:t>prefix</a:t>
            </a:r>
            <a:r>
              <a:rPr lang="en-GB" sz="2000" b="1" dirty="0">
                <a:solidFill>
                  <a:srgbClr val="000066"/>
                </a:solidFill>
              </a:rPr>
              <a:t>		</a:t>
            </a:r>
            <a:r>
              <a:rPr lang="en-GB" sz="2000" dirty="0">
                <a:solidFill>
                  <a:srgbClr val="000066"/>
                </a:solidFill>
              </a:rPr>
              <a:t>The most recent line with the specified prefix</a:t>
            </a:r>
          </a:p>
          <a:p>
            <a:pPr lvl="0" indent="542925" defTabSz="449263" eaLnBrk="0" hangingPunct="0">
              <a:buClr>
                <a:srgbClr val="0000C8"/>
              </a:buClr>
              <a:buSzPct val="100000"/>
              <a:tabLst>
                <a:tab pos="0" algn="l"/>
                <a:tab pos="517525" algn="l"/>
                <a:tab pos="1038225" algn="l"/>
                <a:tab pos="1558925" algn="l"/>
                <a:tab pos="2079625" algn="l"/>
                <a:tab pos="3048000" algn="l"/>
                <a:tab pos="3121025" algn="l"/>
                <a:tab pos="3641725" algn="l"/>
                <a:tab pos="4162425" algn="l"/>
                <a:tab pos="4683125" algn="l"/>
                <a:tab pos="5203825" algn="l"/>
                <a:tab pos="5724525" algn="l"/>
                <a:tab pos="6245225" algn="l"/>
                <a:tab pos="6765925" algn="l"/>
                <a:tab pos="7286625" algn="l"/>
                <a:tab pos="7807325" algn="l"/>
                <a:tab pos="8328025" algn="l"/>
                <a:tab pos="8848725" algn="l"/>
                <a:tab pos="9372600" algn="l"/>
                <a:tab pos="9890125" algn="l"/>
                <a:tab pos="10410825" algn="l"/>
                <a:tab pos="10780713" algn="l"/>
              </a:tabLst>
            </a:pPr>
            <a:r>
              <a:rPr lang="en-GB" sz="2000" b="1" dirty="0">
                <a:solidFill>
                  <a:srgbClr val="0000C8"/>
                </a:solidFill>
                <a:cs typeface="Courier New" pitchFamily="49" charset="0"/>
              </a:rPr>
              <a:t>	^</a:t>
            </a:r>
            <a:r>
              <a:rPr lang="en-GB" sz="2000" b="1" i="1" dirty="0" err="1">
                <a:solidFill>
                  <a:srgbClr val="000066"/>
                </a:solidFill>
                <a:cs typeface="Courier New" pitchFamily="49" charset="0"/>
              </a:rPr>
              <a:t>xx</a:t>
            </a:r>
            <a:r>
              <a:rPr lang="en-GB" sz="2000" b="1" dirty="0" err="1">
                <a:solidFill>
                  <a:srgbClr val="0000C8"/>
                </a:solidFill>
                <a:cs typeface="Courier New" pitchFamily="49" charset="0"/>
              </a:rPr>
              <a:t>^</a:t>
            </a:r>
            <a:r>
              <a:rPr lang="en-GB" sz="2000" b="1" i="1" dirty="0" err="1">
                <a:solidFill>
                  <a:srgbClr val="000066"/>
                </a:solidFill>
                <a:cs typeface="Courier New" pitchFamily="49" charset="0"/>
              </a:rPr>
              <a:t>zz</a:t>
            </a:r>
            <a:r>
              <a:rPr lang="en-GB" sz="2000" b="1" dirty="0">
                <a:solidFill>
                  <a:srgbClr val="000066"/>
                </a:solidFill>
                <a:latin typeface="Courier New" pitchFamily="49" charset="0"/>
                <a:cs typeface="Courier New" pitchFamily="49" charset="0"/>
              </a:rPr>
              <a:t>		</a:t>
            </a:r>
            <a:r>
              <a:rPr lang="en-GB" sz="2000" dirty="0">
                <a:solidFill>
                  <a:srgbClr val="000066"/>
                </a:solidFill>
              </a:rPr>
              <a:t>The last line, with the string xx replaced by </a:t>
            </a:r>
            <a:r>
              <a:rPr lang="en-GB" sz="2000" dirty="0" err="1">
                <a:solidFill>
                  <a:srgbClr val="000066"/>
                </a:solidFill>
              </a:rPr>
              <a:t>zz</a:t>
            </a:r>
            <a:endParaRPr lang="en-GB" sz="2000" dirty="0">
              <a:solidFill>
                <a:srgbClr val="000066"/>
              </a:solidFill>
            </a:endParaRPr>
          </a:p>
          <a:p>
            <a:pPr lvl="0" indent="542925" defTabSz="449263" eaLnBrk="0" hangingPunct="0">
              <a:buClr>
                <a:srgbClr val="0000C8"/>
              </a:buClr>
              <a:buSzPct val="100000"/>
              <a:tabLst>
                <a:tab pos="0" algn="l"/>
                <a:tab pos="517525" algn="l"/>
                <a:tab pos="1038225" algn="l"/>
                <a:tab pos="1558925" algn="l"/>
                <a:tab pos="2079625" algn="l"/>
                <a:tab pos="3048000" algn="l"/>
                <a:tab pos="3121025" algn="l"/>
                <a:tab pos="3641725" algn="l"/>
                <a:tab pos="4162425" algn="l"/>
                <a:tab pos="4683125" algn="l"/>
                <a:tab pos="5203825" algn="l"/>
                <a:tab pos="5724525" algn="l"/>
                <a:tab pos="6245225" algn="l"/>
                <a:tab pos="6765925" algn="l"/>
                <a:tab pos="7286625" algn="l"/>
                <a:tab pos="7807325" algn="l"/>
                <a:tab pos="8328025" algn="l"/>
                <a:tab pos="8848725" algn="l"/>
                <a:tab pos="9372600" algn="l"/>
                <a:tab pos="9890125" algn="l"/>
                <a:tab pos="10410825" algn="l"/>
                <a:tab pos="10780713" algn="l"/>
              </a:tabLst>
            </a:pPr>
            <a:r>
              <a:rPr lang="en-GB" sz="2000" b="1" dirty="0">
                <a:solidFill>
                  <a:srgbClr val="0000C8"/>
                </a:solidFill>
                <a:cs typeface="Courier New" pitchFamily="49" charset="0"/>
              </a:rPr>
              <a:t>	!</a:t>
            </a:r>
            <a:r>
              <a:rPr lang="en-GB" sz="2000" b="1" i="1" dirty="0">
                <a:solidFill>
                  <a:srgbClr val="000066"/>
                </a:solidFill>
                <a:cs typeface="Courier New" pitchFamily="49" charset="0"/>
              </a:rPr>
              <a:t>n</a:t>
            </a:r>
            <a:r>
              <a:rPr lang="en-GB" sz="2000" b="1" dirty="0">
                <a:solidFill>
                  <a:srgbClr val="000066"/>
                </a:solidFill>
                <a:cs typeface="Courier New" pitchFamily="49" charset="0"/>
              </a:rPr>
              <a:t>:s/</a:t>
            </a:r>
            <a:r>
              <a:rPr lang="en-GB" sz="2000" b="1" i="1" dirty="0">
                <a:solidFill>
                  <a:srgbClr val="000066"/>
                </a:solidFill>
                <a:cs typeface="Courier New" pitchFamily="49" charset="0"/>
              </a:rPr>
              <a:t>xx/</a:t>
            </a:r>
            <a:r>
              <a:rPr lang="en-GB" sz="2000" b="1" i="1" dirty="0" err="1">
                <a:solidFill>
                  <a:srgbClr val="000066"/>
                </a:solidFill>
                <a:cs typeface="Courier New" pitchFamily="49" charset="0"/>
              </a:rPr>
              <a:t>zz</a:t>
            </a:r>
            <a:r>
              <a:rPr lang="en-GB" sz="2000" b="1" i="1" dirty="0">
                <a:solidFill>
                  <a:srgbClr val="000066"/>
                </a:solidFill>
                <a:cs typeface="Courier New" pitchFamily="49" charset="0"/>
              </a:rPr>
              <a:t>/</a:t>
            </a:r>
            <a:r>
              <a:rPr lang="en-GB" sz="2000" b="1" dirty="0">
                <a:solidFill>
                  <a:srgbClr val="000066"/>
                </a:solidFill>
                <a:latin typeface="Courier New" pitchFamily="49" charset="0"/>
                <a:cs typeface="Courier New" pitchFamily="49" charset="0"/>
              </a:rPr>
              <a:t>	</a:t>
            </a:r>
            <a:r>
              <a:rPr lang="en-GB" sz="2000" dirty="0">
                <a:solidFill>
                  <a:srgbClr val="000066"/>
                </a:solidFill>
              </a:rPr>
              <a:t>The nth line, with the string xx replaced by </a:t>
            </a:r>
            <a:r>
              <a:rPr lang="en-GB" sz="2000" dirty="0" err="1">
                <a:solidFill>
                  <a:srgbClr val="000066"/>
                </a:solidFill>
              </a:rPr>
              <a:t>zz</a:t>
            </a:r>
            <a:endParaRPr lang="en-GB" sz="2000" dirty="0">
              <a:solidFill>
                <a:srgbClr val="000066"/>
              </a:solidFill>
            </a:endParaRPr>
          </a:p>
          <a:p>
            <a:pPr lvl="0" indent="542925" defTabSz="449263" eaLnBrk="0" hangingPunct="0">
              <a:buClr>
                <a:srgbClr val="0000C8"/>
              </a:buClr>
              <a:buSzPct val="100000"/>
              <a:tabLst>
                <a:tab pos="0" algn="l"/>
                <a:tab pos="517525" algn="l"/>
                <a:tab pos="1038225" algn="l"/>
                <a:tab pos="1558925" algn="l"/>
                <a:tab pos="2079625" algn="l"/>
                <a:tab pos="3048000" algn="l"/>
                <a:tab pos="3121025" algn="l"/>
                <a:tab pos="3641725" algn="l"/>
                <a:tab pos="4162425" algn="l"/>
                <a:tab pos="4683125" algn="l"/>
                <a:tab pos="5203825" algn="l"/>
                <a:tab pos="5724525" algn="l"/>
                <a:tab pos="6245225" algn="l"/>
                <a:tab pos="6765925" algn="l"/>
                <a:tab pos="7286625" algn="l"/>
                <a:tab pos="7807325" algn="l"/>
                <a:tab pos="8328025" algn="l"/>
                <a:tab pos="8848725" algn="l"/>
                <a:tab pos="9372600" algn="l"/>
                <a:tab pos="9890125" algn="l"/>
                <a:tab pos="10410825" algn="l"/>
                <a:tab pos="10780713" algn="l"/>
              </a:tabLst>
            </a:pPr>
            <a:r>
              <a:rPr lang="en-GB" sz="2000" b="1" dirty="0">
                <a:solidFill>
                  <a:srgbClr val="0000C8"/>
                </a:solidFill>
                <a:cs typeface="Courier New" pitchFamily="49" charset="0"/>
              </a:rPr>
              <a:t>	!</a:t>
            </a:r>
            <a:r>
              <a:rPr lang="en-GB" sz="2000" b="1" dirty="0">
                <a:solidFill>
                  <a:srgbClr val="000066"/>
                </a:solidFill>
                <a:latin typeface="Lucida Console" pitchFamily="49" charset="0"/>
                <a:cs typeface="Courier New" pitchFamily="49" charset="0"/>
              </a:rPr>
              <a:t>*</a:t>
            </a:r>
            <a:r>
              <a:rPr lang="en-GB" sz="2000" b="1" dirty="0">
                <a:solidFill>
                  <a:srgbClr val="000066"/>
                </a:solidFill>
              </a:rPr>
              <a:t>			</a:t>
            </a:r>
            <a:r>
              <a:rPr lang="en-GB" sz="2000" dirty="0">
                <a:solidFill>
                  <a:srgbClr val="000066"/>
                </a:solidFill>
              </a:rPr>
              <a:t>All the arguments of the last command</a:t>
            </a:r>
          </a:p>
          <a:p>
            <a:pPr lvl="0" indent="542925" defTabSz="449263" eaLnBrk="0" hangingPunct="0">
              <a:buClr>
                <a:srgbClr val="0000C8"/>
              </a:buClr>
              <a:buSzPct val="100000"/>
              <a:tabLst>
                <a:tab pos="0" algn="l"/>
                <a:tab pos="517525" algn="l"/>
                <a:tab pos="1038225" algn="l"/>
                <a:tab pos="1558925" algn="l"/>
                <a:tab pos="2079625" algn="l"/>
                <a:tab pos="3048000" algn="l"/>
                <a:tab pos="3121025" algn="l"/>
                <a:tab pos="3641725" algn="l"/>
                <a:tab pos="4162425" algn="l"/>
                <a:tab pos="4683125" algn="l"/>
                <a:tab pos="5203825" algn="l"/>
                <a:tab pos="5724525" algn="l"/>
                <a:tab pos="6245225" algn="l"/>
                <a:tab pos="6765925" algn="l"/>
                <a:tab pos="7286625" algn="l"/>
                <a:tab pos="7807325" algn="l"/>
                <a:tab pos="8328025" algn="l"/>
                <a:tab pos="8848725" algn="l"/>
                <a:tab pos="9372600" algn="l"/>
                <a:tab pos="9890125" algn="l"/>
                <a:tab pos="10410825" algn="l"/>
                <a:tab pos="10780713" algn="l"/>
              </a:tabLst>
            </a:pPr>
            <a:r>
              <a:rPr lang="en-GB" sz="2000" b="1" dirty="0">
                <a:solidFill>
                  <a:srgbClr val="0000C8"/>
                </a:solidFill>
                <a:cs typeface="Courier New" pitchFamily="49" charset="0"/>
              </a:rPr>
              <a:t>	!</a:t>
            </a:r>
            <a:r>
              <a:rPr lang="en-GB" sz="2000" b="1" dirty="0">
                <a:solidFill>
                  <a:srgbClr val="000066"/>
                </a:solidFill>
                <a:cs typeface="Courier New" pitchFamily="49" charset="0"/>
              </a:rPr>
              <a:t>$</a:t>
            </a:r>
            <a:r>
              <a:rPr lang="en-GB" sz="2000" b="1" dirty="0">
                <a:solidFill>
                  <a:srgbClr val="000066"/>
                </a:solidFill>
              </a:rPr>
              <a:t>			</a:t>
            </a:r>
            <a:r>
              <a:rPr lang="en-GB" sz="2000" dirty="0">
                <a:solidFill>
                  <a:srgbClr val="000066"/>
                </a:solidFill>
              </a:rPr>
              <a:t>Last argument of the last command (instead of $_)</a:t>
            </a:r>
            <a:r>
              <a:rPr lang="ar-SA" sz="2000" dirty="0">
                <a:solidFill>
                  <a:srgbClr val="000066"/>
                </a:solidFill>
              </a:rPr>
              <a:t>‏</a:t>
            </a:r>
            <a:endParaRPr lang="en-GB" sz="2000" dirty="0">
              <a:solidFill>
                <a:srgbClr val="000066"/>
              </a:solidFill>
            </a:endParaRPr>
          </a:p>
          <a:p>
            <a:pPr lvl="0" indent="542925" defTabSz="449263" eaLnBrk="0" hangingPunct="0">
              <a:buClr>
                <a:srgbClr val="0000C8"/>
              </a:buClr>
              <a:buSzPct val="100000"/>
              <a:tabLst>
                <a:tab pos="0" algn="l"/>
                <a:tab pos="517525" algn="l"/>
                <a:tab pos="1038225" algn="l"/>
                <a:tab pos="1558925" algn="l"/>
                <a:tab pos="2079625" algn="l"/>
                <a:tab pos="3048000" algn="l"/>
                <a:tab pos="3121025" algn="l"/>
                <a:tab pos="3641725" algn="l"/>
                <a:tab pos="4162425" algn="l"/>
                <a:tab pos="4683125" algn="l"/>
                <a:tab pos="5203825" algn="l"/>
                <a:tab pos="5724525" algn="l"/>
                <a:tab pos="6245225" algn="l"/>
                <a:tab pos="6765925" algn="l"/>
                <a:tab pos="7286625" algn="l"/>
                <a:tab pos="7807325" algn="l"/>
                <a:tab pos="8328025" algn="l"/>
                <a:tab pos="8848725" algn="l"/>
                <a:tab pos="9372600" algn="l"/>
                <a:tab pos="9890125" algn="l"/>
                <a:tab pos="10410825" algn="l"/>
                <a:tab pos="10780713" algn="l"/>
              </a:tabLst>
            </a:pPr>
            <a:r>
              <a:rPr lang="en-GB" sz="2000" b="1" dirty="0">
                <a:solidFill>
                  <a:srgbClr val="0000C8"/>
                </a:solidFill>
                <a:cs typeface="Courier New" pitchFamily="49" charset="0"/>
              </a:rPr>
              <a:t>	!^</a:t>
            </a:r>
            <a:r>
              <a:rPr lang="en-GB" sz="2000" b="1" dirty="0">
                <a:solidFill>
                  <a:srgbClr val="000066"/>
                </a:solidFill>
              </a:rPr>
              <a:t>			</a:t>
            </a:r>
            <a:r>
              <a:rPr lang="en-GB" sz="2000" dirty="0">
                <a:solidFill>
                  <a:srgbClr val="000066"/>
                </a:solidFill>
              </a:rPr>
              <a:t>The first argument of the last command</a:t>
            </a:r>
          </a:p>
          <a:p>
            <a:pPr lvl="0" indent="542925" defTabSz="449263" eaLnBrk="0" hangingPunct="0">
              <a:buClr>
                <a:srgbClr val="0000C8"/>
              </a:buClr>
              <a:buSzPct val="100000"/>
              <a:tabLst>
                <a:tab pos="0" algn="l"/>
                <a:tab pos="517525" algn="l"/>
                <a:tab pos="1038225" algn="l"/>
                <a:tab pos="1558925" algn="l"/>
                <a:tab pos="2079625" algn="l"/>
                <a:tab pos="3048000" algn="l"/>
                <a:tab pos="3121025" algn="l"/>
                <a:tab pos="3641725" algn="l"/>
                <a:tab pos="4162425" algn="l"/>
                <a:tab pos="4683125" algn="l"/>
                <a:tab pos="5203825" algn="l"/>
                <a:tab pos="5724525" algn="l"/>
                <a:tab pos="6245225" algn="l"/>
                <a:tab pos="6765925" algn="l"/>
                <a:tab pos="7286625" algn="l"/>
                <a:tab pos="7807325" algn="l"/>
                <a:tab pos="8328025" algn="l"/>
                <a:tab pos="8848725" algn="l"/>
                <a:tab pos="9372600" algn="l"/>
                <a:tab pos="9890125" algn="l"/>
                <a:tab pos="10410825" algn="l"/>
                <a:tab pos="10780713" algn="l"/>
              </a:tabLst>
            </a:pPr>
            <a:r>
              <a:rPr lang="en-GB" sz="2000" b="1" dirty="0">
                <a:solidFill>
                  <a:srgbClr val="0000C8"/>
                </a:solidFill>
                <a:cs typeface="Courier New" pitchFamily="49" charset="0"/>
              </a:rPr>
              <a:t>	!</a:t>
            </a:r>
            <a:r>
              <a:rPr lang="en-GB" sz="2000" b="1" dirty="0">
                <a:solidFill>
                  <a:srgbClr val="000066"/>
                </a:solidFill>
                <a:cs typeface="Courier New" pitchFamily="49" charset="0"/>
              </a:rPr>
              <a:t>:</a:t>
            </a:r>
            <a:r>
              <a:rPr lang="en-GB" sz="2000" b="1" i="1" dirty="0">
                <a:solidFill>
                  <a:srgbClr val="000066"/>
                </a:solidFill>
                <a:cs typeface="Courier New" pitchFamily="49" charset="0"/>
              </a:rPr>
              <a:t>n</a:t>
            </a:r>
            <a:r>
              <a:rPr lang="en-GB" sz="2000" b="1" dirty="0">
                <a:solidFill>
                  <a:srgbClr val="000066"/>
                </a:solidFill>
                <a:cs typeface="Courier New" pitchFamily="49" charset="0"/>
              </a:rPr>
              <a:t>	</a:t>
            </a:r>
            <a:r>
              <a:rPr lang="en-GB" sz="2000" b="1" dirty="0">
                <a:solidFill>
                  <a:srgbClr val="000066"/>
                </a:solidFill>
              </a:rPr>
              <a:t>		</a:t>
            </a:r>
            <a:r>
              <a:rPr lang="en-GB" sz="2000" dirty="0">
                <a:solidFill>
                  <a:srgbClr val="000066"/>
                </a:solidFill>
              </a:rPr>
              <a:t>The nth argument of the last command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body" sz="quarter" idx="15"/>
          </p:nvPr>
        </p:nvSpPr>
        <p:spPr/>
        <p:txBody>
          <a:bodyPr/>
          <a:lstStyle/>
          <a:p>
            <a:r>
              <a:rPr lang="en-GB"/>
              <a:t>Shell main purpose is to interpret the command line</a:t>
            </a:r>
          </a:p>
          <a:p>
            <a:r>
              <a:rPr lang="en-GB"/>
              <a:t>Shell understands many special characters</a:t>
            </a:r>
          </a:p>
          <a:p>
            <a:pPr lvl="1"/>
            <a:r>
              <a:rPr lang="en-GB"/>
              <a:t>Wildcards (globbing) characters are used to generate filenames</a:t>
            </a:r>
          </a:p>
          <a:p>
            <a:pPr lvl="1"/>
            <a:r>
              <a:rPr lang="en-GB"/>
              <a:t>Quotes (single and double) and backslash protect special characters</a:t>
            </a:r>
          </a:p>
          <a:p>
            <a:pPr lvl="1"/>
            <a:r>
              <a:rPr lang="en-GB"/>
              <a:t>Dollar character is used to effect variable and command line substitutions</a:t>
            </a:r>
          </a:p>
          <a:p>
            <a:pPr lvl="1"/>
            <a:r>
              <a:rPr lang="en-GB"/>
              <a:t>Quotes protect other special characters from shell’s interpretation</a:t>
            </a:r>
          </a:p>
          <a:p>
            <a:r>
              <a:rPr lang="en-GB"/>
              <a:t>BASH keeps a record of commands</a:t>
            </a:r>
          </a:p>
          <a:p>
            <a:pPr lvl="1"/>
            <a:r>
              <a:rPr lang="en-GB"/>
              <a:t>In a history file</a:t>
            </a:r>
          </a:p>
          <a:p>
            <a:pPr lvl="1"/>
            <a:r>
              <a:rPr lang="en-GB"/>
              <a:t>Commands can be recalled, edited and executed again</a:t>
            </a:r>
            <a:endParaRPr lang="en-GB" dirty="0"/>
          </a:p>
        </p:txBody>
      </p:sp>
      <p:sp>
        <p:nvSpPr>
          <p:cNvPr id="15362" name="Rectangle 1"/>
          <p:cNvSpPr>
            <a:spLocks noGrp="1" noChangeArrowheads="1"/>
          </p:cNvSpPr>
          <p:nvPr>
            <p:ph type="title"/>
          </p:nvPr>
        </p:nvSpPr>
        <p:spPr/>
        <p:txBody>
          <a:bodyPr/>
          <a:lstStyle/>
          <a:p>
            <a:r>
              <a:rPr lang="en-GB"/>
              <a:t>Summary</a:t>
            </a:r>
          </a:p>
        </p:txBody>
      </p:sp>
      <p:grpSp>
        <p:nvGrpSpPr>
          <p:cNvPr id="2" name="Group 13"/>
          <p:cNvGrpSpPr/>
          <p:nvPr/>
        </p:nvGrpSpPr>
        <p:grpSpPr>
          <a:xfrm>
            <a:off x="10587790" y="4965440"/>
            <a:ext cx="1099386" cy="1041195"/>
            <a:chOff x="4831556" y="5521337"/>
            <a:chExt cx="1066114" cy="1041195"/>
          </a:xfrm>
        </p:grpSpPr>
        <p:pic>
          <p:nvPicPr>
            <p:cNvPr id="5" name="Picture 5"/>
            <p:cNvPicPr>
              <a:picLocks noChangeAspect="1" noChangeArrowheads="1"/>
            </p:cNvPicPr>
            <p:nvPr/>
          </p:nvPicPr>
          <p:blipFill>
            <a:blip r:embed="rId3" cstate="print"/>
            <a:srcRect/>
            <a:stretch>
              <a:fillRect/>
            </a:stretch>
          </p:blipFill>
          <p:spPr bwMode="auto">
            <a:xfrm>
              <a:off x="4831556" y="5521337"/>
              <a:ext cx="1066114" cy="1041195"/>
            </a:xfrm>
            <a:prstGeom prst="rect">
              <a:avLst/>
            </a:prstGeom>
            <a:noFill/>
            <a:ln w="9525">
              <a:noFill/>
              <a:round/>
              <a:headEnd/>
              <a:tailEnd/>
            </a:ln>
          </p:spPr>
        </p:pic>
        <p:sp>
          <p:nvSpPr>
            <p:cNvPr id="6" name="TextBox 5"/>
            <p:cNvSpPr txBox="1"/>
            <p:nvPr/>
          </p:nvSpPr>
          <p:spPr>
            <a:xfrm>
              <a:off x="5158854" y="5977719"/>
              <a:ext cx="368489" cy="409433"/>
            </a:xfrm>
            <a:prstGeom prst="rect">
              <a:avLst/>
            </a:prstGeom>
            <a:noFill/>
          </p:spPr>
          <p:txBody>
            <a:bodyPr wrap="square" lIns="0" tIns="0" rIns="0" bIns="0" rtlCol="0" anchor="ctr" anchorCtr="1">
              <a:noAutofit/>
            </a:bodyPr>
            <a:lstStyle/>
            <a:p>
              <a:pPr marL="288925" lvl="0" indent="-288925" eaLnBrk="0" hangingPunct="0">
                <a:lnSpc>
                  <a:spcPct val="120000"/>
                </a:lnSpc>
                <a:spcBef>
                  <a:spcPct val="60000"/>
                </a:spcBef>
                <a:buClr>
                  <a:srgbClr val="AAAAAA"/>
                </a:buClr>
              </a:pPr>
              <a:r>
                <a:rPr lang="en-GB" sz="2000" b="1" kern="0" dirty="0">
                  <a:solidFill>
                    <a:srgbClr val="005AA9"/>
                  </a:solidFill>
                  <a:latin typeface="Verdana" pitchFamily="34" charset="0"/>
                  <a:ea typeface="Verdana" pitchFamily="34" charset="0"/>
                  <a:cs typeface="Verdana" pitchFamily="34" charset="0"/>
                </a:rPr>
                <a:t>∑</a:t>
              </a:r>
              <a:endParaRPr lang="en-GB" sz="900" dirty="0">
                <a:solidFill>
                  <a:srgbClr val="005AA9"/>
                </a:solidFill>
              </a:endParaRPr>
            </a:p>
          </p:txBody>
        </p:sp>
      </p:gr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endParaRPr lang="en-GB" dirty="0"/>
          </a:p>
        </p:txBody>
      </p:sp>
      <p:sp>
        <p:nvSpPr>
          <p:cNvPr id="16386" name="Rectangle 42"/>
          <p:cNvSpPr>
            <a:spLocks noGrp="1" noChangeArrowheads="1"/>
          </p:cNvSpPr>
          <p:nvPr>
            <p:ph type="title"/>
          </p:nvPr>
        </p:nvSpPr>
        <p:spPr/>
        <p:txBody>
          <a:bodyPr/>
          <a:lstStyle/>
          <a:p>
            <a:r>
              <a:rPr lang="en-GB"/>
              <a:t>Glossary (1)</a:t>
            </a:r>
            <a:endParaRPr lang="en-GB" dirty="0"/>
          </a:p>
        </p:txBody>
      </p:sp>
      <p:graphicFrame>
        <p:nvGraphicFramePr>
          <p:cNvPr id="51316" name="Group 116"/>
          <p:cNvGraphicFramePr>
            <a:graphicFrameLocks noGrp="1"/>
          </p:cNvGraphicFramePr>
          <p:nvPr>
            <p:ph idx="4294967295"/>
          </p:nvPr>
        </p:nvGraphicFramePr>
        <p:xfrm>
          <a:off x="523875" y="1440812"/>
          <a:ext cx="10801350" cy="4846150"/>
        </p:xfrm>
        <a:graphic>
          <a:graphicData uri="http://schemas.openxmlformats.org/drawingml/2006/table">
            <a:tbl>
              <a:tblPr/>
              <a:tblGrid>
                <a:gridCol w="2456374">
                  <a:extLst>
                    <a:ext uri="{9D8B030D-6E8A-4147-A177-3AD203B41FA5}">
                      <a16:colId xmlns:a16="http://schemas.microsoft.com/office/drawing/2014/main" val="20000"/>
                    </a:ext>
                  </a:extLst>
                </a:gridCol>
                <a:gridCol w="8344976">
                  <a:extLst>
                    <a:ext uri="{9D8B030D-6E8A-4147-A177-3AD203B41FA5}">
                      <a16:colId xmlns:a16="http://schemas.microsoft.com/office/drawing/2014/main" val="20001"/>
                    </a:ext>
                  </a:extLst>
                </a:gridCol>
              </a:tblGrid>
              <a:tr h="391187">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800" b="1" i="0" u="none" strike="noStrike" cap="none" normalizeH="0" baseline="0" dirty="0">
                          <a:ln>
                            <a:noFill/>
                          </a:ln>
                          <a:solidFill>
                            <a:srgbClr val="134183"/>
                          </a:solidFill>
                          <a:effectLst/>
                          <a:latin typeface="Arial" charset="0"/>
                        </a:rPr>
                        <a:t>entity</a:t>
                      </a:r>
                    </a:p>
                  </a:txBody>
                  <a:tcPr marL="123028" marR="1230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5EA"/>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800" b="1" i="0" u="none" strike="noStrike" cap="none" normalizeH="0" baseline="0" dirty="0">
                          <a:ln>
                            <a:noFill/>
                          </a:ln>
                          <a:solidFill>
                            <a:srgbClr val="134183"/>
                          </a:solidFill>
                          <a:effectLst/>
                          <a:latin typeface="Arial" charset="0"/>
                        </a:rPr>
                        <a:t>meaning</a:t>
                      </a:r>
                    </a:p>
                  </a:txBody>
                  <a:tcPr marL="123028" marR="1230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5EA"/>
                    </a:solidFill>
                  </a:tcPr>
                </a:tc>
                <a:extLst>
                  <a:ext uri="{0D108BD9-81ED-4DB2-BD59-A6C34878D82A}">
                    <a16:rowId xmlns:a16="http://schemas.microsoft.com/office/drawing/2014/main" val="10000"/>
                  </a:ext>
                </a:extLst>
              </a:tr>
              <a:tr h="323154">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command line scan</a:t>
                      </a:r>
                    </a:p>
                  </a:txBody>
                  <a:tcPr marL="123028" marR="1230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shell interpretation process, where every ‘visible’ special character is acted upon</a:t>
                      </a:r>
                    </a:p>
                  </a:txBody>
                  <a:tcPr marL="123028" marR="1230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154">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shell metacharacters</a:t>
                      </a:r>
                    </a:p>
                  </a:txBody>
                  <a:tcPr marL="123028" marR="1230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special characters used by the shell during the scan</a:t>
                      </a:r>
                    </a:p>
                  </a:txBody>
                  <a:tcPr marL="123028" marR="1230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2532">
                <a:tc>
                  <a:txBody>
                    <a:bodyPr/>
                    <a:lstStyle/>
                    <a:p>
                      <a:pPr marL="0" marR="0" lvl="0" indent="0" algn="l" defTabSz="914400" rtl="0" eaLnBrk="0" fontAlgn="base" latinLnBrk="0" hangingPunct="0">
                        <a:lnSpc>
                          <a:spcPct val="100000"/>
                        </a:lnSpc>
                        <a:spcBef>
                          <a:spcPct val="0"/>
                        </a:spcBef>
                        <a:spcAft>
                          <a:spcPct val="0"/>
                        </a:spcAft>
                        <a:buClr>
                          <a:srgbClr val="0000FF"/>
                        </a:buClr>
                        <a:buSzTx/>
                        <a:buFont typeface="Courier New" pitchFamily="49" charset="0"/>
                        <a:buNone/>
                        <a:tabLst/>
                      </a:pPr>
                      <a:r>
                        <a:rPr kumimoji="0" lang="en-GB" sz="1400" b="1" i="0" u="none" strike="noStrike" cap="none" normalizeH="0" baseline="0">
                          <a:ln>
                            <a:noFill/>
                          </a:ln>
                          <a:solidFill>
                            <a:srgbClr val="134183"/>
                          </a:solidFill>
                          <a:effectLst/>
                          <a:latin typeface="Arial" charset="0"/>
                        </a:rPr>
                        <a:t>whitespaces</a:t>
                      </a:r>
                      <a:endParaRPr kumimoji="0" lang="en-US" sz="1400" b="1" i="0" u="none" strike="noStrike" cap="none" normalizeH="0" baseline="0">
                        <a:ln>
                          <a:noFill/>
                        </a:ln>
                        <a:solidFill>
                          <a:srgbClr val="134183"/>
                        </a:solidFill>
                        <a:effectLst/>
                        <a:latin typeface="Arial" charset="0"/>
                      </a:endParaRPr>
                    </a:p>
                  </a:txBody>
                  <a:tcPr marL="123028" marR="1230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FF"/>
                        </a:buClr>
                        <a:buSzTx/>
                        <a:buFont typeface="Courier New" pitchFamily="49" charset="0"/>
                        <a:buNone/>
                        <a:tabLst/>
                      </a:pPr>
                      <a:r>
                        <a:rPr kumimoji="0" lang="en-GB" sz="1400" b="0" i="0" u="none" strike="noStrike" cap="none" normalizeH="0" baseline="0" dirty="0">
                          <a:ln>
                            <a:noFill/>
                          </a:ln>
                          <a:solidFill>
                            <a:srgbClr val="134183"/>
                          </a:solidFill>
                          <a:effectLst/>
                          <a:latin typeface="Arial" charset="0"/>
                        </a:rPr>
                        <a:t>space and tab for horizontal spacing and newline for vertical spacing</a:t>
                      </a:r>
                      <a:endParaRPr kumimoji="0" lang="en-US" sz="1400" b="0" i="0" u="none" strike="noStrike" cap="none" normalizeH="0" baseline="0" dirty="0">
                        <a:ln>
                          <a:noFill/>
                        </a:ln>
                        <a:solidFill>
                          <a:srgbClr val="134183"/>
                        </a:solidFill>
                        <a:effectLst/>
                        <a:latin typeface="Arial" charset="0"/>
                      </a:endParaRPr>
                    </a:p>
                  </a:txBody>
                  <a:tcPr marL="123028" marR="1230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3469">
                <a:tc>
                  <a:txBody>
                    <a:bodyPr/>
                    <a:lstStyle/>
                    <a:p>
                      <a:pPr marL="0" marR="0" lvl="0" indent="0" algn="l" defTabSz="914400" rtl="0" eaLnBrk="0" fontAlgn="base" latinLnBrk="0" hangingPunct="0">
                        <a:lnSpc>
                          <a:spcPct val="100000"/>
                        </a:lnSpc>
                        <a:spcBef>
                          <a:spcPct val="0"/>
                        </a:spcBef>
                        <a:spcAft>
                          <a:spcPct val="0"/>
                        </a:spcAft>
                        <a:buClr>
                          <a:srgbClr val="0000FF"/>
                        </a:buClr>
                        <a:buSzTx/>
                        <a:buFont typeface="Courier New" pitchFamily="49" charset="0"/>
                        <a:buNone/>
                        <a:tabLst/>
                      </a:pPr>
                      <a:r>
                        <a:rPr kumimoji="0" lang="en-GB" sz="1400" b="1" i="0" u="none" strike="noStrike" cap="none" normalizeH="0" baseline="0">
                          <a:ln>
                            <a:noFill/>
                          </a:ln>
                          <a:solidFill>
                            <a:srgbClr val="134183"/>
                          </a:solidFill>
                          <a:effectLst/>
                          <a:latin typeface="Arial" charset="0"/>
                        </a:rPr>
                        <a:t>wildcards</a:t>
                      </a:r>
                      <a:endParaRPr kumimoji="0" lang="en-US" sz="1400" b="1" i="0" u="none" strike="noStrike" cap="none" normalizeH="0" baseline="0">
                        <a:ln>
                          <a:noFill/>
                        </a:ln>
                        <a:solidFill>
                          <a:srgbClr val="134183"/>
                        </a:solidFill>
                        <a:effectLst/>
                        <a:latin typeface="Arial" charset="0"/>
                      </a:endParaRP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FF"/>
                        </a:buClr>
                        <a:buSzTx/>
                        <a:buFont typeface="Courier New" pitchFamily="49" charset="0"/>
                        <a:buNone/>
                        <a:tabLst/>
                      </a:pPr>
                      <a:r>
                        <a:rPr kumimoji="0" lang="en-GB" sz="1400" b="0" i="0" u="none" strike="noStrike" cap="none" normalizeH="0" baseline="0" dirty="0">
                          <a:ln>
                            <a:noFill/>
                          </a:ln>
                          <a:solidFill>
                            <a:srgbClr val="134183"/>
                          </a:solidFill>
                          <a:effectLst/>
                          <a:latin typeface="Arial" charset="0"/>
                        </a:rPr>
                        <a:t>used by the shell to generate filenames (globbing)</a:t>
                      </a:r>
                      <a:endParaRPr kumimoji="0" lang="en-US" sz="1400" b="0" i="0" u="none" strike="noStrike" cap="none" normalizeH="0" baseline="0" dirty="0">
                        <a:ln>
                          <a:noFill/>
                        </a:ln>
                        <a:solidFill>
                          <a:srgbClr val="134183"/>
                        </a:solidFill>
                        <a:effectLst/>
                        <a:latin typeface="Arial" charset="0"/>
                      </a:endParaRP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3469">
                <a:tc>
                  <a:txBody>
                    <a:bodyPr/>
                    <a:lstStyle/>
                    <a:p>
                      <a:pPr marL="0" marR="0" lvl="0" indent="0" algn="l" defTabSz="914400" rtl="0" eaLnBrk="0" fontAlgn="base" latinLnBrk="0" hangingPunct="0">
                        <a:lnSpc>
                          <a:spcPct val="100000"/>
                        </a:lnSpc>
                        <a:spcBef>
                          <a:spcPct val="0"/>
                        </a:spcBef>
                        <a:spcAft>
                          <a:spcPct val="0"/>
                        </a:spcAft>
                        <a:buClr>
                          <a:srgbClr val="0000FF"/>
                        </a:buClr>
                        <a:buSzTx/>
                        <a:buFont typeface="Courier New" pitchFamily="49" charset="0"/>
                        <a:buNone/>
                        <a:tabLst/>
                      </a:pPr>
                      <a:r>
                        <a:rPr kumimoji="0" lang="en-GB" sz="1400" b="1" i="0" u="none" strike="noStrike" cap="none" normalizeH="0" baseline="0">
                          <a:ln>
                            <a:noFill/>
                          </a:ln>
                          <a:solidFill>
                            <a:srgbClr val="134183"/>
                          </a:solidFill>
                          <a:effectLst/>
                          <a:latin typeface="Arial" charset="0"/>
                        </a:rPr>
                        <a:t>quotations</a:t>
                      </a:r>
                      <a:endParaRPr kumimoji="0" lang="en-US" sz="1400" b="1" i="0" u="none" strike="noStrike" cap="none" normalizeH="0" baseline="0">
                        <a:ln>
                          <a:noFill/>
                        </a:ln>
                        <a:solidFill>
                          <a:srgbClr val="134183"/>
                        </a:solidFill>
                        <a:effectLst/>
                        <a:latin typeface="Arial" charset="0"/>
                      </a:endParaRP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FF"/>
                        </a:buClr>
                        <a:buSzTx/>
                        <a:buFont typeface="Courier New" pitchFamily="49" charset="0"/>
                        <a:buNone/>
                        <a:tabLst/>
                      </a:pPr>
                      <a:r>
                        <a:rPr kumimoji="0" lang="en-GB" sz="1400" b="0" i="0" u="none" strike="noStrike" cap="none" normalizeH="0" baseline="0">
                          <a:ln>
                            <a:noFill/>
                          </a:ln>
                          <a:solidFill>
                            <a:srgbClr val="134183"/>
                          </a:solidFill>
                          <a:effectLst/>
                          <a:latin typeface="Arial" charset="0"/>
                        </a:rPr>
                        <a:t>to protect other special characters from the shell scan</a:t>
                      </a:r>
                      <a:endParaRPr kumimoji="0" lang="en-US" sz="1400" b="0" i="0" u="none" strike="noStrike" cap="none" normalizeH="0" baseline="0">
                        <a:ln>
                          <a:noFill/>
                        </a:ln>
                        <a:solidFill>
                          <a:srgbClr val="134183"/>
                        </a:solidFill>
                        <a:effectLst/>
                        <a:latin typeface="Arial" charset="0"/>
                      </a:endParaRP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7365">
                <a:tc>
                  <a:txBody>
                    <a:bodyPr/>
                    <a:lstStyle/>
                    <a:p>
                      <a:pPr marL="0" marR="0" lvl="0" indent="0" algn="l" defTabSz="914400" rtl="0" eaLnBrk="0" fontAlgn="base" latinLnBrk="0" hangingPunct="0">
                        <a:lnSpc>
                          <a:spcPct val="100000"/>
                        </a:lnSpc>
                        <a:spcBef>
                          <a:spcPct val="0"/>
                        </a:spcBef>
                        <a:spcAft>
                          <a:spcPct val="0"/>
                        </a:spcAft>
                        <a:buClr>
                          <a:srgbClr val="0000FF"/>
                        </a:buClr>
                        <a:buSzTx/>
                        <a:buFont typeface="Courier New" pitchFamily="49" charset="0"/>
                        <a:buNone/>
                        <a:tabLst/>
                      </a:pPr>
                      <a:r>
                        <a:rPr kumimoji="0" lang="en-GB" sz="1400" b="1" i="0" u="none" strike="noStrike" cap="none" normalizeH="0" baseline="0">
                          <a:ln>
                            <a:noFill/>
                          </a:ln>
                          <a:solidFill>
                            <a:srgbClr val="134183"/>
                          </a:solidFill>
                          <a:effectLst/>
                          <a:latin typeface="Arial" charset="0"/>
                        </a:rPr>
                        <a:t>redirection</a:t>
                      </a:r>
                      <a:endParaRPr kumimoji="0" lang="en-US" sz="1400" b="1" i="0" u="none" strike="noStrike" cap="none" normalizeH="0" baseline="0">
                        <a:ln>
                          <a:noFill/>
                        </a:ln>
                        <a:solidFill>
                          <a:srgbClr val="134183"/>
                        </a:solidFill>
                        <a:effectLst/>
                        <a:latin typeface="Arial" charset="0"/>
                      </a:endParaRP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FF"/>
                        </a:buClr>
                        <a:buSzTx/>
                        <a:buFont typeface="Courier New" pitchFamily="49" charset="0"/>
                        <a:buNone/>
                        <a:tabLst/>
                      </a:pPr>
                      <a:r>
                        <a:rPr kumimoji="0" lang="en-GB" sz="1400" b="0" i="0" u="none" strike="noStrike" cap="none" normalizeH="0" baseline="0" dirty="0">
                          <a:ln>
                            <a:noFill/>
                          </a:ln>
                          <a:solidFill>
                            <a:srgbClr val="134183"/>
                          </a:solidFill>
                          <a:effectLst/>
                          <a:latin typeface="Arial" charset="0"/>
                        </a:rPr>
                        <a:t>to manipulate data streams going into commands and being generated by commands</a:t>
                      </a:r>
                      <a:endParaRPr kumimoji="0" lang="en-US" sz="1400" b="0" i="0" u="none" strike="noStrike" cap="none" normalizeH="0" baseline="0" dirty="0">
                        <a:ln>
                          <a:noFill/>
                        </a:ln>
                        <a:solidFill>
                          <a:srgbClr val="134183"/>
                        </a:solidFill>
                        <a:effectLst/>
                        <a:latin typeface="Arial" charset="0"/>
                      </a:endParaRP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154">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1" i="0" u="none" strike="noStrike" cap="none" normalizeH="0" baseline="0">
                          <a:ln>
                            <a:noFill/>
                          </a:ln>
                          <a:solidFill>
                            <a:srgbClr val="134183"/>
                          </a:solidFill>
                          <a:effectLst/>
                          <a:latin typeface="Arial" charset="0"/>
                        </a:rPr>
                        <a:t>history expansion</a:t>
                      </a:r>
                      <a:endParaRPr kumimoji="0" lang="en-US" sz="1400" b="1" i="0" u="none" strike="noStrike" cap="none" normalizeH="0" baseline="0">
                        <a:ln>
                          <a:noFill/>
                        </a:ln>
                        <a:solidFill>
                          <a:srgbClr val="134183"/>
                        </a:solidFill>
                        <a:effectLst/>
                        <a:latin typeface="Arial" charset="0"/>
                      </a:endParaRP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0" i="0" u="none" strike="noStrike" cap="none" normalizeH="0" baseline="0" dirty="0">
                          <a:ln>
                            <a:noFill/>
                          </a:ln>
                          <a:solidFill>
                            <a:srgbClr val="134183"/>
                          </a:solidFill>
                          <a:effectLst/>
                          <a:latin typeface="Arial" charset="0"/>
                        </a:rPr>
                        <a:t>mechanism built into the shell, to recall, edit and execute previously issued commands</a:t>
                      </a:r>
                      <a:endParaRPr kumimoji="0" lang="en-US" sz="1400" b="0" i="0" u="none" strike="noStrike" cap="none" normalizeH="0" baseline="0" dirty="0">
                        <a:ln>
                          <a:noFill/>
                        </a:ln>
                        <a:solidFill>
                          <a:srgbClr val="134183"/>
                        </a:solidFill>
                        <a:effectLst/>
                        <a:latin typeface="Arial" charset="0"/>
                      </a:endParaRP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3154">
                <a:tc>
                  <a:txBody>
                    <a:bodyPr/>
                    <a:lstStyle/>
                    <a:p>
                      <a:pPr marL="0" marR="0" lvl="0" indent="0" algn="l" defTabSz="914400" rtl="0" eaLnBrk="0" fontAlgn="base" latinLnBrk="0" hangingPunct="0">
                        <a:lnSpc>
                          <a:spcPct val="100000"/>
                        </a:lnSpc>
                        <a:spcBef>
                          <a:spcPct val="0"/>
                        </a:spcBef>
                        <a:spcAft>
                          <a:spcPct val="0"/>
                        </a:spcAft>
                        <a:buClr>
                          <a:srgbClr val="0000FF"/>
                        </a:buClr>
                        <a:buSzTx/>
                        <a:buFont typeface="Courier New" pitchFamily="49" charset="0"/>
                        <a:buNone/>
                        <a:tabLst/>
                      </a:pPr>
                      <a:r>
                        <a:rPr kumimoji="0" lang="en-US" sz="1400" b="0" i="0" u="none" strike="noStrike" cap="none" normalizeH="0" baseline="0" dirty="0">
                          <a:ln>
                            <a:noFill/>
                          </a:ln>
                          <a:solidFill>
                            <a:srgbClr val="0000C8"/>
                          </a:solidFill>
                          <a:effectLst/>
                          <a:latin typeface="Arial" charset="0"/>
                        </a:rPr>
                        <a:t>history (</a:t>
                      </a:r>
                      <a:r>
                        <a:rPr kumimoji="0" lang="en-US" sz="1400" b="0" i="0" u="none" strike="noStrike" cap="none" normalizeH="0" baseline="0" dirty="0" err="1">
                          <a:ln>
                            <a:noFill/>
                          </a:ln>
                          <a:solidFill>
                            <a:srgbClr val="0000C8"/>
                          </a:solidFill>
                          <a:effectLst/>
                          <a:latin typeface="Arial" charset="0"/>
                        </a:rPr>
                        <a:t>builtin</a:t>
                      </a:r>
                      <a:r>
                        <a:rPr kumimoji="0" lang="en-US" sz="1400" b="0" i="0" u="none" strike="noStrike" cap="none" normalizeH="0" baseline="0" dirty="0">
                          <a:ln>
                            <a:noFill/>
                          </a:ln>
                          <a:solidFill>
                            <a:srgbClr val="0000C8"/>
                          </a:solidFill>
                          <a:effectLst/>
                          <a:latin typeface="Arial" charset="0"/>
                        </a:rPr>
                        <a:t>)</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FF"/>
                        </a:buClr>
                        <a:buSzTx/>
                        <a:buFont typeface="Courier New" pitchFamily="49" charset="0"/>
                        <a:buNone/>
                        <a:tabLst/>
                      </a:pPr>
                      <a:r>
                        <a:rPr kumimoji="0" lang="en-US" sz="1400" b="0" i="0" u="none" strike="noStrike" cap="none" normalizeH="0" baseline="0">
                          <a:ln>
                            <a:noFill/>
                          </a:ln>
                          <a:solidFill>
                            <a:srgbClr val="134183"/>
                          </a:solidFill>
                          <a:effectLst/>
                          <a:latin typeface="Arial" charset="0"/>
                        </a:rPr>
                        <a:t>list recently execute commands</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3154">
                <a:tc>
                  <a:txBody>
                    <a:bodyPr/>
                    <a:lstStyle/>
                    <a:p>
                      <a:pPr marL="0" marR="0" lvl="0" indent="0" algn="l" defTabSz="914400" rtl="0" eaLnBrk="0" fontAlgn="base" latinLnBrk="0" hangingPunct="0">
                        <a:lnSpc>
                          <a:spcPct val="100000"/>
                        </a:lnSpc>
                        <a:spcBef>
                          <a:spcPct val="0"/>
                        </a:spcBef>
                        <a:spcAft>
                          <a:spcPct val="0"/>
                        </a:spcAft>
                        <a:buClr>
                          <a:srgbClr val="0000FF"/>
                        </a:buClr>
                        <a:buSzTx/>
                        <a:buFont typeface="Courier New" pitchFamily="49" charset="0"/>
                        <a:buNone/>
                        <a:tabLst/>
                      </a:pPr>
                      <a:r>
                        <a:rPr kumimoji="0" lang="en-US" sz="1400" b="0" i="0" u="none" strike="noStrike" cap="none" normalizeH="0" baseline="0" dirty="0" err="1">
                          <a:ln>
                            <a:noFill/>
                          </a:ln>
                          <a:solidFill>
                            <a:srgbClr val="0000C8"/>
                          </a:solidFill>
                          <a:effectLst/>
                          <a:latin typeface="Arial" charset="0"/>
                        </a:rPr>
                        <a:t>fc</a:t>
                      </a:r>
                      <a:r>
                        <a:rPr kumimoji="0" lang="en-US" sz="1400" b="0" i="0" u="none" strike="noStrike" cap="none" normalizeH="0" baseline="0" dirty="0">
                          <a:ln>
                            <a:noFill/>
                          </a:ln>
                          <a:solidFill>
                            <a:srgbClr val="0000C8"/>
                          </a:solidFill>
                          <a:effectLst/>
                          <a:latin typeface="Arial" charset="0"/>
                        </a:rPr>
                        <a:t> (</a:t>
                      </a:r>
                      <a:r>
                        <a:rPr kumimoji="0" lang="en-US" sz="1400" b="0" i="0" u="none" strike="noStrike" cap="none" normalizeH="0" baseline="0" dirty="0" err="1">
                          <a:ln>
                            <a:noFill/>
                          </a:ln>
                          <a:solidFill>
                            <a:srgbClr val="0000C8"/>
                          </a:solidFill>
                          <a:effectLst/>
                          <a:latin typeface="Arial" charset="0"/>
                        </a:rPr>
                        <a:t>builtin</a:t>
                      </a:r>
                      <a:r>
                        <a:rPr kumimoji="0" lang="en-US" sz="1400" b="0" i="0" u="none" strike="noStrike" cap="none" normalizeH="0" baseline="0" dirty="0">
                          <a:ln>
                            <a:noFill/>
                          </a:ln>
                          <a:solidFill>
                            <a:srgbClr val="0000C8"/>
                          </a:solidFill>
                          <a:effectLst/>
                          <a:latin typeface="Arial" charset="0"/>
                        </a:rPr>
                        <a:t>)</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FF"/>
                        </a:buClr>
                        <a:buSzTx/>
                        <a:buFont typeface="Courier New" pitchFamily="49" charset="0"/>
                        <a:buNone/>
                        <a:tabLst/>
                      </a:pPr>
                      <a:r>
                        <a:rPr kumimoji="0" lang="en-US" sz="1400" b="0" i="0" u="none" strike="noStrike" cap="none" normalizeH="0" baseline="0">
                          <a:ln>
                            <a:noFill/>
                          </a:ln>
                          <a:solidFill>
                            <a:srgbClr val="134183"/>
                          </a:solidFill>
                          <a:effectLst/>
                          <a:latin typeface="Arial" charset="0"/>
                        </a:rPr>
                        <a:t>or </a:t>
                      </a:r>
                      <a:r>
                        <a:rPr kumimoji="0" lang="en-US" sz="1400" b="1" i="0" u="none" strike="noStrike" cap="none" normalizeH="0" baseline="0">
                          <a:ln>
                            <a:noFill/>
                          </a:ln>
                          <a:solidFill>
                            <a:srgbClr val="134183"/>
                          </a:solidFill>
                          <a:effectLst/>
                          <a:latin typeface="Arial" charset="0"/>
                        </a:rPr>
                        <a:t>r</a:t>
                      </a:r>
                      <a:r>
                        <a:rPr kumimoji="0" lang="en-US" sz="1400" b="0" i="0" u="none" strike="noStrike" cap="none" normalizeH="0" baseline="0">
                          <a:ln>
                            <a:noFill/>
                          </a:ln>
                          <a:solidFill>
                            <a:srgbClr val="134183"/>
                          </a:solidFill>
                          <a:effectLst/>
                          <a:latin typeface="Arial" charset="0"/>
                        </a:rPr>
                        <a:t> alias – allow recalling commands from history file</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3154">
                <a:tc>
                  <a:txBody>
                    <a:bodyPr/>
                    <a:lstStyle/>
                    <a:p>
                      <a:pPr marL="0" marR="0" lvl="0" indent="0" algn="l" defTabSz="914400" rtl="0" eaLnBrk="0" fontAlgn="base" latinLnBrk="0" hangingPunct="0">
                        <a:lnSpc>
                          <a:spcPct val="100000"/>
                        </a:lnSpc>
                        <a:spcBef>
                          <a:spcPct val="0"/>
                        </a:spcBef>
                        <a:spcAft>
                          <a:spcPct val="0"/>
                        </a:spcAft>
                        <a:buClr>
                          <a:srgbClr val="0000FF"/>
                        </a:buClr>
                        <a:buSzTx/>
                        <a:buFont typeface="Courier New" pitchFamily="49" charset="0"/>
                        <a:buNone/>
                        <a:tabLst/>
                      </a:pPr>
                      <a:r>
                        <a:rPr kumimoji="0" lang="en-GB" sz="1400" b="0" i="0" u="none" strike="noStrike" cap="none" normalizeH="0" baseline="0">
                          <a:ln>
                            <a:noFill/>
                          </a:ln>
                          <a:solidFill>
                            <a:srgbClr val="0000C8"/>
                          </a:solidFill>
                          <a:effectLst/>
                          <a:latin typeface="Arial" charset="0"/>
                        </a:rPr>
                        <a:t>~/.bash_history</a:t>
                      </a:r>
                      <a:endParaRPr kumimoji="0" lang="en-US" sz="1400" b="0" i="0" u="none" strike="noStrike" cap="none" normalizeH="0" baseline="0">
                        <a:ln>
                          <a:noFill/>
                        </a:ln>
                        <a:solidFill>
                          <a:srgbClr val="0000C8"/>
                        </a:solidFill>
                        <a:effectLst/>
                        <a:latin typeface="Arial" charset="0"/>
                      </a:endParaRP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FF"/>
                        </a:buClr>
                        <a:buSzTx/>
                        <a:buFont typeface="Courier New" pitchFamily="49" charset="0"/>
                        <a:buNone/>
                        <a:tabLst/>
                      </a:pPr>
                      <a:r>
                        <a:rPr kumimoji="0" lang="en-US" sz="1400" b="0" i="0" u="none" strike="noStrike" cap="none" normalizeH="0" baseline="0" dirty="0">
                          <a:ln>
                            <a:noFill/>
                          </a:ln>
                          <a:solidFill>
                            <a:srgbClr val="134183"/>
                          </a:solidFill>
                          <a:effectLst/>
                          <a:latin typeface="Arial" charset="0"/>
                        </a:rPr>
                        <a:t>the location of the last session command list</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23154">
                <a:tc>
                  <a:txBody>
                    <a:bodyPr/>
                    <a:lstStyle/>
                    <a:p>
                      <a:pPr marL="0" marR="0" lvl="0" indent="0" algn="l" defTabSz="914400" rtl="0" eaLnBrk="0" fontAlgn="base" latinLnBrk="0" hangingPunct="0">
                        <a:lnSpc>
                          <a:spcPct val="100000"/>
                        </a:lnSpc>
                        <a:spcBef>
                          <a:spcPct val="0"/>
                        </a:spcBef>
                        <a:spcAft>
                          <a:spcPct val="0"/>
                        </a:spcAft>
                        <a:buClr>
                          <a:srgbClr val="0000FF"/>
                        </a:buClr>
                        <a:buSzTx/>
                        <a:buFont typeface="Courier New" pitchFamily="49" charset="0"/>
                        <a:buNone/>
                        <a:tabLst/>
                      </a:pPr>
                      <a:r>
                        <a:rPr kumimoji="0" lang="en-US" sz="1400" b="0" i="0" u="none" strike="noStrike" cap="none" normalizeH="0" baseline="0">
                          <a:ln>
                            <a:noFill/>
                          </a:ln>
                          <a:solidFill>
                            <a:srgbClr val="0000C8"/>
                          </a:solidFill>
                          <a:effectLst/>
                          <a:latin typeface="Arial" charset="0"/>
                        </a:rPr>
                        <a:t>tty(1)</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FF"/>
                        </a:buClr>
                        <a:buSzTx/>
                        <a:buFont typeface="Courier New" pitchFamily="49" charset="0"/>
                        <a:buNone/>
                        <a:tabLst/>
                      </a:pPr>
                      <a:r>
                        <a:rPr kumimoji="0" lang="en-US" sz="1400" b="0" i="0" u="none" strike="noStrike" cap="none" normalizeH="0" baseline="0" dirty="0">
                          <a:ln>
                            <a:noFill/>
                          </a:ln>
                          <a:solidFill>
                            <a:srgbClr val="134183"/>
                          </a:solidFill>
                          <a:effectLst/>
                          <a:latin typeface="Arial" charset="0"/>
                        </a:rPr>
                        <a:t>print the filename (under /dev) of the terminal connected to the current process</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23154">
                <a:tc>
                  <a:txBody>
                    <a:bodyPr/>
                    <a:lstStyle/>
                    <a:p>
                      <a:pPr marL="0" marR="0" lvl="0" indent="0" algn="l" defTabSz="914400" rtl="0" eaLnBrk="0" fontAlgn="base" latinLnBrk="0" hangingPunct="0">
                        <a:lnSpc>
                          <a:spcPct val="100000"/>
                        </a:lnSpc>
                        <a:spcBef>
                          <a:spcPct val="0"/>
                        </a:spcBef>
                        <a:spcAft>
                          <a:spcPct val="0"/>
                        </a:spcAft>
                        <a:buClr>
                          <a:srgbClr val="0000FF"/>
                        </a:buClr>
                        <a:buSzTx/>
                        <a:buFont typeface="Courier New" pitchFamily="49" charset="0"/>
                        <a:buNone/>
                        <a:tabLst/>
                      </a:pPr>
                      <a:r>
                        <a:rPr kumimoji="0" lang="en-US" sz="1400" b="0" i="0" u="none" strike="noStrike" cap="none" normalizeH="0" baseline="0">
                          <a:ln>
                            <a:noFill/>
                          </a:ln>
                          <a:solidFill>
                            <a:srgbClr val="0000C8"/>
                          </a:solidFill>
                          <a:effectLst/>
                          <a:latin typeface="Arial" charset="0"/>
                        </a:rPr>
                        <a:t>date(1)</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FF"/>
                        </a:buClr>
                        <a:buSzTx/>
                        <a:buFont typeface="Courier New" pitchFamily="49" charset="0"/>
                        <a:buNone/>
                        <a:tabLst/>
                      </a:pPr>
                      <a:r>
                        <a:rPr kumimoji="0" lang="en-US" sz="1400" b="0" i="0" u="none" strike="noStrike" cap="none" normalizeH="0" baseline="0" dirty="0">
                          <a:ln>
                            <a:noFill/>
                          </a:ln>
                          <a:solidFill>
                            <a:srgbClr val="134183"/>
                          </a:solidFill>
                          <a:effectLst/>
                          <a:latin typeface="Arial" charset="0"/>
                        </a:rPr>
                        <a:t>display current date, </a:t>
                      </a:r>
                      <a:r>
                        <a:rPr kumimoji="0" lang="en-US" sz="1400" b="0" i="0" u="none" strike="noStrike" cap="none" normalizeH="0" baseline="0" dirty="0" err="1">
                          <a:ln>
                            <a:noFill/>
                          </a:ln>
                          <a:solidFill>
                            <a:srgbClr val="134183"/>
                          </a:solidFill>
                          <a:effectLst/>
                          <a:latin typeface="Arial" charset="0"/>
                        </a:rPr>
                        <a:t>timezone</a:t>
                      </a:r>
                      <a:r>
                        <a:rPr kumimoji="0" lang="en-US" sz="1400" b="0" i="0" u="none" strike="noStrike" cap="none" normalizeH="0" baseline="0" dirty="0">
                          <a:ln>
                            <a:noFill/>
                          </a:ln>
                          <a:solidFill>
                            <a:srgbClr val="134183"/>
                          </a:solidFill>
                          <a:effectLst/>
                          <a:latin typeface="Arial" charset="0"/>
                        </a:rPr>
                        <a:t> and time</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23154">
                <a:tc>
                  <a:txBody>
                    <a:bodyPr/>
                    <a:lstStyle/>
                    <a:p>
                      <a:pPr marL="0" marR="0" lvl="0" indent="0" algn="l" defTabSz="914400" rtl="0" eaLnBrk="0" fontAlgn="base" latinLnBrk="0" hangingPunct="0">
                        <a:lnSpc>
                          <a:spcPct val="100000"/>
                        </a:lnSpc>
                        <a:spcBef>
                          <a:spcPct val="0"/>
                        </a:spcBef>
                        <a:spcAft>
                          <a:spcPct val="0"/>
                        </a:spcAft>
                        <a:buClr>
                          <a:srgbClr val="0000FF"/>
                        </a:buClr>
                        <a:buSzTx/>
                        <a:buFont typeface="Courier New" pitchFamily="49" charset="0"/>
                        <a:buNone/>
                        <a:tabLst/>
                      </a:pPr>
                      <a:r>
                        <a:rPr kumimoji="0" lang="en-GB" sz="1400" b="0" i="0" u="none" strike="noStrike" cap="none" normalizeH="0" baseline="0" dirty="0" err="1">
                          <a:ln>
                            <a:noFill/>
                          </a:ln>
                          <a:solidFill>
                            <a:srgbClr val="0000C8"/>
                          </a:solidFill>
                          <a:effectLst/>
                          <a:latin typeface="Arial" charset="0"/>
                        </a:rPr>
                        <a:t>basename</a:t>
                      </a:r>
                      <a:r>
                        <a:rPr kumimoji="0" lang="en-GB" sz="1400" b="0" i="0" u="none" strike="noStrike" cap="none" normalizeH="0" baseline="0" dirty="0">
                          <a:ln>
                            <a:noFill/>
                          </a:ln>
                          <a:solidFill>
                            <a:srgbClr val="0000C8"/>
                          </a:solidFill>
                          <a:effectLst/>
                          <a:latin typeface="Arial" charset="0"/>
                        </a:rPr>
                        <a:t>(1)</a:t>
                      </a:r>
                      <a:endParaRPr kumimoji="0" lang="en-US" sz="1400" b="0" i="0" u="none" strike="noStrike" cap="none" normalizeH="0" baseline="0" dirty="0">
                        <a:ln>
                          <a:noFill/>
                        </a:ln>
                        <a:solidFill>
                          <a:srgbClr val="0000C8"/>
                        </a:solidFill>
                        <a:effectLst/>
                        <a:latin typeface="Arial" charset="0"/>
                      </a:endParaRP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FF"/>
                        </a:buClr>
                        <a:buSzTx/>
                        <a:buFont typeface="Courier New" pitchFamily="49" charset="0"/>
                        <a:buNone/>
                        <a:tabLst/>
                      </a:pPr>
                      <a:r>
                        <a:rPr kumimoji="0" lang="en-US" sz="1400" b="0" i="0" u="none" strike="noStrike" cap="none" normalizeH="0" baseline="0" dirty="0">
                          <a:ln>
                            <a:noFill/>
                          </a:ln>
                          <a:solidFill>
                            <a:srgbClr val="134183"/>
                          </a:solidFill>
                          <a:effectLst/>
                          <a:latin typeface="Arial" charset="0"/>
                        </a:rPr>
                        <a:t>remove any pathname (leading directory) components and return just the filename</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82603">
                <a:tc>
                  <a:txBody>
                    <a:bodyPr/>
                    <a:lstStyle/>
                    <a:p>
                      <a:pPr marL="0" marR="0" lvl="0" indent="0" algn="l" defTabSz="914400" rtl="0" eaLnBrk="0" fontAlgn="base" latinLnBrk="0" hangingPunct="0">
                        <a:lnSpc>
                          <a:spcPct val="100000"/>
                        </a:lnSpc>
                        <a:spcBef>
                          <a:spcPct val="0"/>
                        </a:spcBef>
                        <a:spcAft>
                          <a:spcPct val="0"/>
                        </a:spcAft>
                        <a:buClr>
                          <a:srgbClr val="0000FF"/>
                        </a:buClr>
                        <a:buSzTx/>
                        <a:buFont typeface="Courier New" pitchFamily="49" charset="0"/>
                        <a:buNone/>
                        <a:tabLst/>
                      </a:pPr>
                      <a:r>
                        <a:rPr kumimoji="0" lang="en-GB" sz="1400" b="0" i="0" u="none" strike="noStrike" cap="none" normalizeH="0" baseline="0" dirty="0">
                          <a:ln>
                            <a:noFill/>
                          </a:ln>
                          <a:solidFill>
                            <a:srgbClr val="0000C8"/>
                          </a:solidFill>
                          <a:effectLst/>
                          <a:latin typeface="Arial" charset="0"/>
                        </a:rPr>
                        <a:t>locale(</a:t>
                      </a:r>
                      <a:r>
                        <a:rPr kumimoji="0" lang="en-GB" sz="1400" b="0" i="0" u="none" strike="noStrike" cap="none" normalizeH="0" baseline="0" dirty="0" err="1">
                          <a:ln>
                            <a:noFill/>
                          </a:ln>
                          <a:solidFill>
                            <a:srgbClr val="0000C8"/>
                          </a:solidFill>
                          <a:effectLst/>
                          <a:latin typeface="Arial" charset="0"/>
                        </a:rPr>
                        <a:t>builtin</a:t>
                      </a:r>
                      <a:r>
                        <a:rPr kumimoji="0" lang="en-GB" sz="1400" b="0" i="0" u="none" strike="noStrike" cap="none" normalizeH="0" baseline="0" dirty="0">
                          <a:ln>
                            <a:noFill/>
                          </a:ln>
                          <a:solidFill>
                            <a:srgbClr val="0000C8"/>
                          </a:solidFill>
                          <a:effectLst/>
                          <a:latin typeface="Arial" charset="0"/>
                        </a:rPr>
                        <a:t>)</a:t>
                      </a:r>
                      <a:endParaRPr kumimoji="0" lang="en-US" sz="1400" b="0" i="0" u="none" strike="noStrike" cap="none" normalizeH="0" baseline="0" dirty="0">
                        <a:ln>
                          <a:noFill/>
                        </a:ln>
                        <a:solidFill>
                          <a:srgbClr val="0000C8"/>
                        </a:solidFill>
                        <a:effectLst/>
                        <a:latin typeface="Arial" charset="0"/>
                      </a:endParaRP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FF"/>
                        </a:buClr>
                        <a:buSzTx/>
                        <a:buFont typeface="Courier New" pitchFamily="49" charset="0"/>
                        <a:buNone/>
                        <a:tabLst/>
                      </a:pPr>
                      <a:r>
                        <a:rPr kumimoji="0" lang="en-US" sz="1400" b="0" i="0" u="none" strike="noStrike" cap="none" normalizeH="0" baseline="0" dirty="0">
                          <a:ln>
                            <a:noFill/>
                          </a:ln>
                          <a:solidFill>
                            <a:srgbClr val="134183"/>
                          </a:solidFill>
                          <a:effectLst/>
                          <a:latin typeface="Arial" charset="0"/>
                        </a:rPr>
                        <a:t>describes the current locale; allows to amend locale details</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a:t>Thank you</a:t>
            </a:r>
          </a:p>
        </p:txBody>
      </p:sp>
      <p:sp>
        <p:nvSpPr>
          <p:cNvPr id="3" name="Subtitle 2"/>
          <p:cNvSpPr>
            <a:spLocks noGrp="1"/>
          </p:cNvSpPr>
          <p:nvPr>
            <p:ph type="subTitle" idx="1"/>
          </p:nvPr>
        </p:nvSpPr>
        <p:spPr>
          <a:xfrm>
            <a:off x="914400" y="3129367"/>
            <a:ext cx="10364400" cy="439200"/>
          </a:xfrm>
        </p:spPr>
        <p:txBody>
          <a:bodyPr/>
          <a:lstStyle/>
          <a:p>
            <a:pPr lvl="0"/>
            <a:r>
              <a:rPr lang="en-GB" dirty="0"/>
              <a:t>QA hopes you enjoyed your course, </a:t>
            </a:r>
          </a:p>
          <a:p>
            <a:pPr lvl="0"/>
            <a:r>
              <a:rPr lang="en-GB" dirty="0"/>
              <a:t>as much as we enjoyed teaching you.</a:t>
            </a:r>
          </a:p>
        </p:txBody>
      </p:sp>
    </p:spTree>
    <p:extLst>
      <p:ext uri="{BB962C8B-B14F-4D97-AF65-F5344CB8AC3E}">
        <p14:creationId xmlns:p14="http://schemas.microsoft.com/office/powerpoint/2010/main" val="4012029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body" sz="quarter" idx="15"/>
          </p:nvPr>
        </p:nvSpPr>
        <p:spPr/>
        <p:txBody>
          <a:bodyPr lIns="90000" tIns="46800" rIns="90000" bIns="46800"/>
          <a:lstStyle/>
          <a:p>
            <a:pPr marL="285750" indent="-285750"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Shell as interpreter</a:t>
            </a:r>
          </a:p>
          <a:p>
            <a:pPr marL="285750" indent="-285750"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Command line scan</a:t>
            </a:r>
          </a:p>
          <a:p>
            <a:pPr marL="736600" lvl="1" indent="-2238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Generating filenames with wildcards (globbing)</a:t>
            </a:r>
          </a:p>
          <a:p>
            <a:pPr marL="736600" lvl="1" indent="-2238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Quoting (protecting special characters from the shell)</a:t>
            </a:r>
          </a:p>
          <a:p>
            <a:pPr marL="736600" lvl="1" indent="-2238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Variable and command substitutions</a:t>
            </a:r>
          </a:p>
          <a:p>
            <a:pPr marL="736600" lvl="1" indent="-2238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Protecting special characters for the shell</a:t>
            </a:r>
          </a:p>
          <a:p>
            <a:pPr marL="285750" indent="-285750"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Bash Command History</a:t>
            </a:r>
          </a:p>
          <a:p>
            <a:pPr marL="285750" indent="-285750"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Bash Command Line Editing</a:t>
            </a:r>
          </a:p>
        </p:txBody>
      </p:sp>
      <p:sp>
        <p:nvSpPr>
          <p:cNvPr id="5122" name="Rectangle 1"/>
          <p:cNvSpPr>
            <a:spLocks noGrp="1" noChangeArrowheads="1"/>
          </p:cNvSpPr>
          <p:nvPr>
            <p:ph type="title"/>
          </p:nvPr>
        </p:nvSpPr>
        <p:spPr/>
        <p:txBody>
          <a:bodyPr anchor="t">
            <a:noAutofit/>
          </a:bodyPr>
          <a:lstStyle/>
          <a:p>
            <a:pPr defTabSz="449263"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br>
              <a:rPr lang="en-GB" dirty="0"/>
            </a:br>
            <a:r>
              <a:rPr lang="en-GB" dirty="0"/>
              <a:t>Contents</a:t>
            </a:r>
          </a:p>
        </p:txBody>
      </p:sp>
      <p:pic>
        <p:nvPicPr>
          <p:cNvPr id="5124" name="Picture 3"/>
          <p:cNvPicPr>
            <a:picLocks noChangeAspect="1" noChangeArrowheads="1"/>
          </p:cNvPicPr>
          <p:nvPr/>
        </p:nvPicPr>
        <p:blipFill>
          <a:blip r:embed="rId3" cstate="print"/>
          <a:srcRect/>
          <a:stretch>
            <a:fillRect/>
          </a:stretch>
        </p:blipFill>
        <p:spPr bwMode="auto">
          <a:xfrm>
            <a:off x="7853012" y="1400176"/>
            <a:ext cx="3141485" cy="3871914"/>
          </a:xfrm>
          <a:prstGeom prst="rect">
            <a:avLst/>
          </a:prstGeom>
          <a:noFill/>
          <a:ln w="9525">
            <a:noFill/>
            <a:round/>
            <a:headEnd/>
            <a:tailEnd/>
          </a:ln>
        </p:spPr>
      </p:pic>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spcBef>
                <a:spcPts val="600"/>
              </a:spcBef>
              <a:spcAft>
                <a:spcPts val="600"/>
              </a:spcAft>
            </a:pPr>
            <a:r>
              <a:rPr lang="en-GB" dirty="0"/>
              <a:t>Shells provide an interface to the system</a:t>
            </a:r>
          </a:p>
          <a:p>
            <a:pPr lvl="1">
              <a:spcBef>
                <a:spcPts val="600"/>
              </a:spcBef>
              <a:spcAft>
                <a:spcPts val="600"/>
              </a:spcAft>
            </a:pPr>
            <a:r>
              <a:rPr lang="en-GB" dirty="0"/>
              <a:t>No special privileges are required to run a shell</a:t>
            </a:r>
          </a:p>
          <a:p>
            <a:pPr lvl="1">
              <a:spcBef>
                <a:spcPts val="600"/>
              </a:spcBef>
              <a:spcAft>
                <a:spcPts val="600"/>
              </a:spcAft>
            </a:pPr>
            <a:r>
              <a:rPr lang="en-GB" dirty="0"/>
              <a:t>Shells are ordinary programs</a:t>
            </a:r>
          </a:p>
          <a:p>
            <a:pPr>
              <a:spcBef>
                <a:spcPts val="600"/>
              </a:spcBef>
              <a:spcAft>
                <a:spcPts val="600"/>
              </a:spcAft>
            </a:pPr>
            <a:r>
              <a:rPr lang="en-GB" dirty="0"/>
              <a:t>Traditional UNIX interactive shells:</a:t>
            </a:r>
          </a:p>
          <a:p>
            <a:pPr lvl="1">
              <a:spcBef>
                <a:spcPts val="600"/>
              </a:spcBef>
              <a:spcAft>
                <a:spcPts val="600"/>
              </a:spcAft>
            </a:pPr>
            <a:r>
              <a:rPr lang="en-GB" dirty="0"/>
              <a:t>Bourne shell:  	</a:t>
            </a:r>
            <a:r>
              <a:rPr lang="en-GB" b="1" dirty="0" err="1">
                <a:solidFill>
                  <a:srgbClr val="0000C8"/>
                </a:solidFill>
              </a:rPr>
              <a:t>sh</a:t>
            </a:r>
            <a:endParaRPr lang="en-GB" b="1" dirty="0">
              <a:solidFill>
                <a:srgbClr val="0000C8"/>
              </a:solidFill>
            </a:endParaRPr>
          </a:p>
          <a:p>
            <a:pPr lvl="1">
              <a:spcBef>
                <a:spcPts val="600"/>
              </a:spcBef>
              <a:spcAft>
                <a:spcPts val="600"/>
              </a:spcAft>
            </a:pPr>
            <a:r>
              <a:rPr lang="en-GB" dirty="0"/>
              <a:t>C shell:		</a:t>
            </a:r>
            <a:r>
              <a:rPr lang="en-GB" b="1" dirty="0" err="1">
                <a:solidFill>
                  <a:srgbClr val="0000C8"/>
                </a:solidFill>
              </a:rPr>
              <a:t>csh</a:t>
            </a:r>
            <a:endParaRPr lang="en-GB" b="1" dirty="0">
              <a:solidFill>
                <a:srgbClr val="0000C8"/>
              </a:solidFill>
            </a:endParaRPr>
          </a:p>
          <a:p>
            <a:pPr lvl="1">
              <a:spcBef>
                <a:spcPts val="600"/>
              </a:spcBef>
              <a:spcAft>
                <a:spcPts val="600"/>
              </a:spcAft>
            </a:pPr>
            <a:r>
              <a:rPr lang="en-GB" dirty="0" err="1"/>
              <a:t>Korn</a:t>
            </a:r>
            <a:r>
              <a:rPr lang="en-GB" dirty="0"/>
              <a:t> shell:	</a:t>
            </a:r>
            <a:r>
              <a:rPr lang="en-GB" b="1" dirty="0">
                <a:solidFill>
                  <a:srgbClr val="0000C8"/>
                </a:solidFill>
              </a:rPr>
              <a:t>	</a:t>
            </a:r>
            <a:r>
              <a:rPr lang="en-GB" b="1" dirty="0" err="1">
                <a:solidFill>
                  <a:srgbClr val="0000C8"/>
                </a:solidFill>
              </a:rPr>
              <a:t>ksh</a:t>
            </a:r>
            <a:r>
              <a:rPr lang="en-GB" dirty="0"/>
              <a:t>	</a:t>
            </a:r>
          </a:p>
          <a:p>
            <a:pPr>
              <a:spcBef>
                <a:spcPts val="600"/>
              </a:spcBef>
              <a:spcAft>
                <a:spcPts val="600"/>
              </a:spcAft>
            </a:pPr>
            <a:r>
              <a:rPr lang="en-GB" dirty="0"/>
              <a:t>Popular Linux shells:</a:t>
            </a:r>
          </a:p>
          <a:p>
            <a:pPr lvl="1">
              <a:spcBef>
                <a:spcPts val="600"/>
              </a:spcBef>
              <a:spcAft>
                <a:spcPts val="600"/>
              </a:spcAft>
            </a:pPr>
            <a:r>
              <a:rPr lang="en-GB" b="1" dirty="0">
                <a:solidFill>
                  <a:srgbClr val="0000C8"/>
                </a:solidFill>
              </a:rPr>
              <a:t>bash</a:t>
            </a:r>
            <a:r>
              <a:rPr lang="en-GB" dirty="0"/>
              <a:t> 	– Bourne-Again Shell - default shell on Linux; </a:t>
            </a:r>
            <a:br>
              <a:rPr lang="en-GB" dirty="0"/>
            </a:br>
            <a:r>
              <a:rPr lang="en-GB" dirty="0"/>
              <a:t>		   emulates Bourne Shell if invoked using </a:t>
            </a:r>
            <a:r>
              <a:rPr lang="en-GB" b="1" dirty="0" err="1">
                <a:solidFill>
                  <a:srgbClr val="0000C8"/>
                </a:solidFill>
              </a:rPr>
              <a:t>sh</a:t>
            </a:r>
            <a:endParaRPr lang="en-GB" b="1" dirty="0">
              <a:solidFill>
                <a:srgbClr val="0000C8"/>
              </a:solidFill>
            </a:endParaRPr>
          </a:p>
          <a:p>
            <a:pPr lvl="1">
              <a:spcBef>
                <a:spcPts val="600"/>
              </a:spcBef>
              <a:spcAft>
                <a:spcPts val="600"/>
              </a:spcAft>
            </a:pPr>
            <a:r>
              <a:rPr lang="en-GB" b="1" dirty="0" err="1">
                <a:solidFill>
                  <a:srgbClr val="0000C8"/>
                </a:solidFill>
              </a:rPr>
              <a:t>tcsh</a:t>
            </a:r>
            <a:r>
              <a:rPr lang="en-GB" dirty="0"/>
              <a:t>  	– Turbo C-shell; can also be invoked using </a:t>
            </a:r>
            <a:r>
              <a:rPr lang="en-GB" b="1" dirty="0" err="1">
                <a:solidFill>
                  <a:srgbClr val="0000C8"/>
                </a:solidFill>
              </a:rPr>
              <a:t>csh</a:t>
            </a:r>
            <a:endParaRPr lang="en-GB" b="1" dirty="0">
              <a:solidFill>
                <a:srgbClr val="0000C8"/>
              </a:solidFill>
            </a:endParaRPr>
          </a:p>
          <a:p>
            <a:pPr lvl="1">
              <a:spcBef>
                <a:spcPts val="600"/>
              </a:spcBef>
              <a:spcAft>
                <a:spcPts val="600"/>
              </a:spcAft>
            </a:pPr>
            <a:r>
              <a:rPr lang="en-GB" b="1" dirty="0" err="1">
                <a:solidFill>
                  <a:srgbClr val="0000C8"/>
                </a:solidFill>
              </a:rPr>
              <a:t>zsh</a:t>
            </a:r>
            <a:r>
              <a:rPr lang="en-GB" dirty="0"/>
              <a:t>   	– Z-shell; emulates </a:t>
            </a:r>
            <a:r>
              <a:rPr lang="en-GB" dirty="0" err="1"/>
              <a:t>Korn</a:t>
            </a:r>
            <a:r>
              <a:rPr lang="en-GB" dirty="0"/>
              <a:t> Shell when invoked using </a:t>
            </a:r>
            <a:r>
              <a:rPr lang="en-GB" b="1" dirty="0" err="1">
                <a:solidFill>
                  <a:srgbClr val="0000C8"/>
                </a:solidFill>
              </a:rPr>
              <a:t>ksh</a:t>
            </a:r>
            <a:endParaRPr lang="en-GB" b="1" dirty="0">
              <a:solidFill>
                <a:srgbClr val="0000C8"/>
              </a:solidFill>
            </a:endParaRPr>
          </a:p>
          <a:p>
            <a:pPr>
              <a:spcBef>
                <a:spcPts val="600"/>
              </a:spcBef>
              <a:spcAft>
                <a:spcPts val="600"/>
              </a:spcAft>
            </a:pPr>
            <a:endParaRPr lang="en-GB" dirty="0"/>
          </a:p>
        </p:txBody>
      </p:sp>
      <p:sp>
        <p:nvSpPr>
          <p:cNvPr id="3" name="Title 2"/>
          <p:cNvSpPr>
            <a:spLocks noGrp="1"/>
          </p:cNvSpPr>
          <p:nvPr>
            <p:ph type="title"/>
          </p:nvPr>
        </p:nvSpPr>
        <p:spPr/>
        <p:txBody>
          <a:bodyPr/>
          <a:lstStyle/>
          <a:p>
            <a:r>
              <a:rPr lang="en-GB" dirty="0"/>
              <a:t>Shells - command line interpreters</a:t>
            </a:r>
          </a:p>
        </p:txBody>
      </p:sp>
      <p:grpSp>
        <p:nvGrpSpPr>
          <p:cNvPr id="4" name="Group 5"/>
          <p:cNvGrpSpPr>
            <a:grpSpLocks/>
          </p:cNvGrpSpPr>
          <p:nvPr/>
        </p:nvGrpSpPr>
        <p:grpSpPr bwMode="auto">
          <a:xfrm>
            <a:off x="8368909" y="1585889"/>
            <a:ext cx="3164808" cy="2824186"/>
            <a:chOff x="3785" y="1311"/>
            <a:chExt cx="1727" cy="1557"/>
          </a:xfrm>
        </p:grpSpPr>
        <p:sp>
          <p:nvSpPr>
            <p:cNvPr id="5" name="Oval 6"/>
            <p:cNvSpPr>
              <a:spLocks noChangeArrowheads="1"/>
            </p:cNvSpPr>
            <p:nvPr/>
          </p:nvSpPr>
          <p:spPr bwMode="auto">
            <a:xfrm>
              <a:off x="3785" y="1311"/>
              <a:ext cx="1727" cy="1557"/>
            </a:xfrm>
            <a:prstGeom prst="ellipse">
              <a:avLst/>
            </a:prstGeom>
            <a:solidFill>
              <a:srgbClr val="DADADA"/>
            </a:solidFill>
            <a:ln w="12600">
              <a:solidFill>
                <a:srgbClr val="000066"/>
              </a:solidFill>
              <a:miter lim="800000"/>
              <a:headEnd/>
              <a:tailEnd/>
            </a:ln>
            <a:effectLst>
              <a:outerShdw dist="107933" dir="2700000" algn="ctr" rotWithShape="0">
                <a:srgbClr val="AAAAAA"/>
              </a:outerShdw>
            </a:effectLst>
          </p:spPr>
          <p:txBody>
            <a:bodyPr wrap="none" anchor="ctr"/>
            <a:lstStyle/>
            <a:p>
              <a:pPr>
                <a:defRPr/>
              </a:pPr>
              <a:endParaRPr lang="en-US"/>
            </a:p>
          </p:txBody>
        </p:sp>
        <p:sp>
          <p:nvSpPr>
            <p:cNvPr id="6" name="Oval 7"/>
            <p:cNvSpPr>
              <a:spLocks noChangeArrowheads="1"/>
            </p:cNvSpPr>
            <p:nvPr/>
          </p:nvSpPr>
          <p:spPr bwMode="auto">
            <a:xfrm>
              <a:off x="4001" y="1511"/>
              <a:ext cx="1272" cy="1148"/>
            </a:xfrm>
            <a:prstGeom prst="ellipse">
              <a:avLst/>
            </a:prstGeom>
            <a:solidFill>
              <a:srgbClr val="FFFFFF"/>
            </a:solidFill>
            <a:ln w="12600">
              <a:solidFill>
                <a:srgbClr val="000066"/>
              </a:solidFill>
              <a:miter lim="800000"/>
              <a:headEnd/>
              <a:tailEnd/>
            </a:ln>
          </p:spPr>
          <p:txBody>
            <a:bodyPr wrap="none" anchor="ctr"/>
            <a:lstStyle/>
            <a:p>
              <a:endParaRPr lang="en-US"/>
            </a:p>
          </p:txBody>
        </p:sp>
        <p:sp>
          <p:nvSpPr>
            <p:cNvPr id="7" name="Rectangle 8"/>
            <p:cNvSpPr>
              <a:spLocks noChangeArrowheads="1"/>
            </p:cNvSpPr>
            <p:nvPr/>
          </p:nvSpPr>
          <p:spPr bwMode="auto">
            <a:xfrm>
              <a:off x="4430" y="2409"/>
              <a:ext cx="380" cy="175"/>
            </a:xfrm>
            <a:prstGeom prst="rect">
              <a:avLst/>
            </a:prstGeom>
            <a:noFill/>
            <a:ln w="9525">
              <a:noFill/>
              <a:round/>
              <a:headEnd/>
              <a:tailEnd/>
            </a:ln>
          </p:spPr>
          <p:txBody>
            <a:bodyPr wrap="none" lIns="44280" tIns="15840" rIns="44280" bIns="15840">
              <a:spAutoFit/>
            </a:bodyPr>
            <a:lstStyle/>
            <a:p>
              <a:pPr defTabSz="449263">
                <a:spcBef>
                  <a:spcPct val="0"/>
                </a:spcBef>
                <a:buClr>
                  <a:srgbClr val="FF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C80000"/>
                  </a:solidFill>
                </a:rPr>
                <a:t>utilities</a:t>
              </a:r>
            </a:p>
          </p:txBody>
        </p:sp>
        <p:sp>
          <p:nvSpPr>
            <p:cNvPr id="8" name="Rectangle 9"/>
            <p:cNvSpPr>
              <a:spLocks noChangeArrowheads="1"/>
            </p:cNvSpPr>
            <p:nvPr/>
          </p:nvSpPr>
          <p:spPr bwMode="auto">
            <a:xfrm>
              <a:off x="4486" y="2690"/>
              <a:ext cx="250" cy="175"/>
            </a:xfrm>
            <a:prstGeom prst="rect">
              <a:avLst/>
            </a:prstGeom>
            <a:noFill/>
            <a:ln w="9525">
              <a:noFill/>
              <a:round/>
              <a:headEnd/>
              <a:tailEnd/>
            </a:ln>
          </p:spPr>
          <p:txBody>
            <a:bodyPr wrap="none" lIns="44280" tIns="15840" rIns="44280" bIns="15840">
              <a:spAutoFit/>
            </a:bodyPr>
            <a:lstStyle/>
            <a:p>
              <a:pPr defTabSz="449263">
                <a:spcBef>
                  <a:spcPct val="0"/>
                </a:spcBef>
                <a:buClr>
                  <a:srgbClr val="FF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C80000"/>
                  </a:solidFill>
                </a:rPr>
                <a:t>shell</a:t>
              </a:r>
            </a:p>
          </p:txBody>
        </p:sp>
        <p:sp>
          <p:nvSpPr>
            <p:cNvPr id="9" name="Rectangle 10"/>
            <p:cNvSpPr>
              <a:spLocks noChangeArrowheads="1"/>
            </p:cNvSpPr>
            <p:nvPr/>
          </p:nvSpPr>
          <p:spPr bwMode="auto">
            <a:xfrm>
              <a:off x="4315" y="1654"/>
              <a:ext cx="185" cy="136"/>
            </a:xfrm>
            <a:prstGeom prst="rect">
              <a:avLst/>
            </a:prstGeom>
            <a:noFill/>
            <a:ln w="9525">
              <a:noFill/>
              <a:round/>
              <a:headEnd/>
              <a:tailEnd/>
            </a:ln>
          </p:spPr>
          <p:txBody>
            <a:bodyPr wrap="none" lIns="44280" tIns="15840" rIns="44280" bIns="15840">
              <a:spAutoFit/>
            </a:bodyPr>
            <a:lstStyle/>
            <a:p>
              <a:pPr defTabSz="449263">
                <a:spcBef>
                  <a:spcPct val="0"/>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solidFill>
                    <a:srgbClr val="000066"/>
                  </a:solidFill>
                </a:rPr>
                <a:t>date</a:t>
              </a:r>
            </a:p>
          </p:txBody>
        </p:sp>
        <p:sp>
          <p:nvSpPr>
            <p:cNvPr id="10" name="Rectangle 11"/>
            <p:cNvSpPr>
              <a:spLocks noChangeArrowheads="1"/>
            </p:cNvSpPr>
            <p:nvPr/>
          </p:nvSpPr>
          <p:spPr bwMode="auto">
            <a:xfrm>
              <a:off x="4799" y="1677"/>
              <a:ext cx="178" cy="136"/>
            </a:xfrm>
            <a:prstGeom prst="rect">
              <a:avLst/>
            </a:prstGeom>
            <a:noFill/>
            <a:ln w="9525">
              <a:noFill/>
              <a:round/>
              <a:headEnd/>
              <a:tailEnd/>
            </a:ln>
          </p:spPr>
          <p:txBody>
            <a:bodyPr wrap="none" lIns="44280" tIns="15840" rIns="44280" bIns="15840">
              <a:spAutoFit/>
            </a:bodyPr>
            <a:lstStyle/>
            <a:p>
              <a:pPr defTabSz="449263">
                <a:spcBef>
                  <a:spcPct val="0"/>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66"/>
                  </a:solidFill>
                </a:rPr>
                <a:t>who</a:t>
              </a:r>
            </a:p>
          </p:txBody>
        </p:sp>
        <p:sp>
          <p:nvSpPr>
            <p:cNvPr id="11" name="Rectangle 12"/>
            <p:cNvSpPr>
              <a:spLocks noChangeArrowheads="1"/>
            </p:cNvSpPr>
            <p:nvPr/>
          </p:nvSpPr>
          <p:spPr bwMode="auto">
            <a:xfrm>
              <a:off x="4126" y="1934"/>
              <a:ext cx="91" cy="136"/>
            </a:xfrm>
            <a:prstGeom prst="rect">
              <a:avLst/>
            </a:prstGeom>
            <a:noFill/>
            <a:ln w="9525">
              <a:noFill/>
              <a:round/>
              <a:headEnd/>
              <a:tailEnd/>
            </a:ln>
          </p:spPr>
          <p:txBody>
            <a:bodyPr wrap="none" lIns="44280" tIns="15840" rIns="44280" bIns="15840">
              <a:spAutoFit/>
            </a:bodyPr>
            <a:lstStyle/>
            <a:p>
              <a:pPr defTabSz="449263">
                <a:spcBef>
                  <a:spcPct val="0"/>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66"/>
                  </a:solidFill>
                </a:rPr>
                <a:t>ls</a:t>
              </a:r>
            </a:p>
          </p:txBody>
        </p:sp>
        <p:sp>
          <p:nvSpPr>
            <p:cNvPr id="12" name="Rectangle 13"/>
            <p:cNvSpPr>
              <a:spLocks noChangeArrowheads="1"/>
            </p:cNvSpPr>
            <p:nvPr/>
          </p:nvSpPr>
          <p:spPr bwMode="auto">
            <a:xfrm>
              <a:off x="4103" y="2221"/>
              <a:ext cx="138" cy="136"/>
            </a:xfrm>
            <a:prstGeom prst="rect">
              <a:avLst/>
            </a:prstGeom>
            <a:noFill/>
            <a:ln w="9525">
              <a:noFill/>
              <a:round/>
              <a:headEnd/>
              <a:tailEnd/>
            </a:ln>
          </p:spPr>
          <p:txBody>
            <a:bodyPr wrap="none" lIns="44280" tIns="15840" rIns="44280" bIns="15840">
              <a:spAutoFit/>
            </a:bodyPr>
            <a:lstStyle/>
            <a:p>
              <a:pPr defTabSz="449263">
                <a:spcBef>
                  <a:spcPct val="0"/>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66"/>
                  </a:solidFill>
                </a:rPr>
                <a:t>cat</a:t>
              </a:r>
            </a:p>
          </p:txBody>
        </p:sp>
        <p:sp>
          <p:nvSpPr>
            <p:cNvPr id="13" name="Rectangle 14"/>
            <p:cNvSpPr>
              <a:spLocks noChangeArrowheads="1"/>
            </p:cNvSpPr>
            <p:nvPr/>
          </p:nvSpPr>
          <p:spPr bwMode="auto">
            <a:xfrm>
              <a:off x="5034" y="1938"/>
              <a:ext cx="114" cy="136"/>
            </a:xfrm>
            <a:prstGeom prst="rect">
              <a:avLst/>
            </a:prstGeom>
            <a:noFill/>
            <a:ln w="9525">
              <a:noFill/>
              <a:round/>
              <a:headEnd/>
              <a:tailEnd/>
            </a:ln>
          </p:spPr>
          <p:txBody>
            <a:bodyPr wrap="none" lIns="44280" tIns="15840" rIns="44280" bIns="15840">
              <a:spAutoFit/>
            </a:bodyPr>
            <a:lstStyle/>
            <a:p>
              <a:pPr defTabSz="449263">
                <a:spcBef>
                  <a:spcPct val="0"/>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66"/>
                  </a:solidFill>
                </a:rPr>
                <a:t>sh</a:t>
              </a:r>
            </a:p>
          </p:txBody>
        </p:sp>
        <p:sp>
          <p:nvSpPr>
            <p:cNvPr id="14" name="Rectangle 15"/>
            <p:cNvSpPr>
              <a:spLocks noChangeArrowheads="1"/>
            </p:cNvSpPr>
            <p:nvPr/>
          </p:nvSpPr>
          <p:spPr bwMode="auto">
            <a:xfrm>
              <a:off x="4992" y="2204"/>
              <a:ext cx="130" cy="136"/>
            </a:xfrm>
            <a:prstGeom prst="rect">
              <a:avLst/>
            </a:prstGeom>
            <a:noFill/>
            <a:ln w="9525">
              <a:noFill/>
              <a:round/>
              <a:headEnd/>
              <a:tailEnd/>
            </a:ln>
          </p:spPr>
          <p:txBody>
            <a:bodyPr wrap="none" lIns="44280" tIns="15840" rIns="44280" bIns="15840">
              <a:spAutoFit/>
            </a:bodyPr>
            <a:lstStyle/>
            <a:p>
              <a:pPr defTabSz="449263">
                <a:spcBef>
                  <a:spcPct val="0"/>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66"/>
                  </a:solidFill>
                </a:rPr>
                <a:t>cal</a:t>
              </a:r>
            </a:p>
          </p:txBody>
        </p:sp>
        <p:sp>
          <p:nvSpPr>
            <p:cNvPr id="15" name="Oval 16"/>
            <p:cNvSpPr>
              <a:spLocks noChangeArrowheads="1"/>
            </p:cNvSpPr>
            <p:nvPr/>
          </p:nvSpPr>
          <p:spPr bwMode="auto">
            <a:xfrm>
              <a:off x="4324" y="1791"/>
              <a:ext cx="625" cy="562"/>
            </a:xfrm>
            <a:prstGeom prst="ellipse">
              <a:avLst/>
            </a:prstGeom>
            <a:solidFill>
              <a:srgbClr val="CECECE"/>
            </a:solidFill>
            <a:ln w="12600">
              <a:solidFill>
                <a:srgbClr val="000066"/>
              </a:solidFill>
              <a:miter lim="800000"/>
              <a:headEnd/>
              <a:tailEnd/>
            </a:ln>
          </p:spPr>
          <p:txBody>
            <a:bodyPr wrap="none" anchor="ctr"/>
            <a:lstStyle/>
            <a:p>
              <a:endParaRPr lang="en-US"/>
            </a:p>
          </p:txBody>
        </p:sp>
        <p:sp>
          <p:nvSpPr>
            <p:cNvPr id="16" name="Rectangle 17"/>
            <p:cNvSpPr>
              <a:spLocks noChangeArrowheads="1"/>
            </p:cNvSpPr>
            <p:nvPr/>
          </p:nvSpPr>
          <p:spPr bwMode="auto">
            <a:xfrm>
              <a:off x="4420" y="1982"/>
              <a:ext cx="396" cy="214"/>
            </a:xfrm>
            <a:prstGeom prst="rect">
              <a:avLst/>
            </a:prstGeom>
            <a:noFill/>
            <a:ln w="9525">
              <a:noFill/>
              <a:round/>
              <a:headEnd/>
              <a:tailEnd/>
            </a:ln>
          </p:spPr>
          <p:txBody>
            <a:bodyPr wrap="none" lIns="44280" tIns="15840" rIns="44280" bIns="15840">
              <a:spAutoFit/>
            </a:bodyPr>
            <a:lstStyle/>
            <a:p>
              <a:pPr defTabSz="449263">
                <a:spcBef>
                  <a:spcPct val="0"/>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chemeClr val="accent1">
                      <a:lumMod val="50000"/>
                    </a:schemeClr>
                  </a:solidFill>
                </a:rPr>
                <a:t>kernel</a:t>
              </a:r>
              <a:endParaRPr lang="en-GB" sz="1600" b="1" dirty="0">
                <a:solidFill>
                  <a:schemeClr val="accent1">
                    <a:lumMod val="50000"/>
                  </a:schemeClr>
                </a:solidFill>
              </a:endParaRPr>
            </a:p>
          </p:txBody>
        </p:sp>
      </p:grpSp>
      <p:sp>
        <p:nvSpPr>
          <p:cNvPr id="17" name="Line 18"/>
          <p:cNvSpPr>
            <a:spLocks noChangeShapeType="1"/>
          </p:cNvSpPr>
          <p:nvPr/>
        </p:nvSpPr>
        <p:spPr bwMode="auto">
          <a:xfrm flipV="1">
            <a:off x="7082496" y="3009899"/>
            <a:ext cx="1166154" cy="180429"/>
          </a:xfrm>
          <a:prstGeom prst="line">
            <a:avLst/>
          </a:prstGeom>
          <a:noFill/>
          <a:ln w="53975" cmpd="dbl">
            <a:solidFill>
              <a:schemeClr val="accent3">
                <a:lumMod val="75000"/>
              </a:schemeClr>
            </a:solidFill>
            <a:miter lim="800000"/>
            <a:headEnd type="triangle"/>
            <a:tailEnd type="triangle" w="med" len="med"/>
          </a:ln>
        </p:spPr>
        <p:txBody>
          <a:bodyPr/>
          <a:lstStyle/>
          <a:p>
            <a:endParaRPr lang="en-GB"/>
          </a:p>
        </p:txBody>
      </p:sp>
      <p:grpSp>
        <p:nvGrpSpPr>
          <p:cNvPr id="18" name="Group 19"/>
          <p:cNvGrpSpPr>
            <a:grpSpLocks/>
          </p:cNvGrpSpPr>
          <p:nvPr/>
        </p:nvGrpSpPr>
        <p:grpSpPr bwMode="auto">
          <a:xfrm>
            <a:off x="5905499" y="2822551"/>
            <a:ext cx="954779" cy="861586"/>
            <a:chOff x="2782" y="2090"/>
            <a:chExt cx="547" cy="475"/>
          </a:xfrm>
        </p:grpSpPr>
        <p:sp>
          <p:nvSpPr>
            <p:cNvPr id="19" name="Rectangle 20"/>
            <p:cNvSpPr>
              <a:spLocks noChangeArrowheads="1"/>
            </p:cNvSpPr>
            <p:nvPr/>
          </p:nvSpPr>
          <p:spPr bwMode="auto">
            <a:xfrm>
              <a:off x="3039" y="2382"/>
              <a:ext cx="29" cy="26"/>
            </a:xfrm>
            <a:prstGeom prst="rect">
              <a:avLst/>
            </a:prstGeom>
            <a:solidFill>
              <a:srgbClr val="3333CC"/>
            </a:solidFill>
            <a:ln w="9525">
              <a:noFill/>
              <a:round/>
              <a:headEnd/>
              <a:tailEnd/>
            </a:ln>
          </p:spPr>
          <p:txBody>
            <a:bodyPr wrap="none" anchor="ctr"/>
            <a:lstStyle/>
            <a:p>
              <a:endParaRPr lang="en-US"/>
            </a:p>
          </p:txBody>
        </p:sp>
        <p:sp>
          <p:nvSpPr>
            <p:cNvPr id="20" name="Rectangle 21"/>
            <p:cNvSpPr>
              <a:spLocks noChangeArrowheads="1"/>
            </p:cNvSpPr>
            <p:nvPr/>
          </p:nvSpPr>
          <p:spPr bwMode="auto">
            <a:xfrm>
              <a:off x="3072" y="2382"/>
              <a:ext cx="29" cy="26"/>
            </a:xfrm>
            <a:prstGeom prst="rect">
              <a:avLst/>
            </a:prstGeom>
            <a:solidFill>
              <a:srgbClr val="3333CC"/>
            </a:solidFill>
            <a:ln w="9525">
              <a:noFill/>
              <a:round/>
              <a:headEnd/>
              <a:tailEnd/>
            </a:ln>
          </p:spPr>
          <p:txBody>
            <a:bodyPr wrap="none" anchor="ctr"/>
            <a:lstStyle/>
            <a:p>
              <a:endParaRPr lang="en-US"/>
            </a:p>
          </p:txBody>
        </p:sp>
        <p:sp>
          <p:nvSpPr>
            <p:cNvPr id="21" name="Rectangle 22"/>
            <p:cNvSpPr>
              <a:spLocks noChangeArrowheads="1"/>
            </p:cNvSpPr>
            <p:nvPr/>
          </p:nvSpPr>
          <p:spPr bwMode="auto">
            <a:xfrm>
              <a:off x="3104" y="2382"/>
              <a:ext cx="29" cy="26"/>
            </a:xfrm>
            <a:prstGeom prst="rect">
              <a:avLst/>
            </a:prstGeom>
            <a:solidFill>
              <a:srgbClr val="3333CC"/>
            </a:solidFill>
            <a:ln w="9525">
              <a:noFill/>
              <a:round/>
              <a:headEnd/>
              <a:tailEnd/>
            </a:ln>
          </p:spPr>
          <p:txBody>
            <a:bodyPr wrap="none" anchor="ctr"/>
            <a:lstStyle/>
            <a:p>
              <a:endParaRPr lang="en-US"/>
            </a:p>
          </p:txBody>
        </p:sp>
        <p:sp>
          <p:nvSpPr>
            <p:cNvPr id="22" name="Rectangle 23"/>
            <p:cNvSpPr>
              <a:spLocks noChangeArrowheads="1"/>
            </p:cNvSpPr>
            <p:nvPr/>
          </p:nvSpPr>
          <p:spPr bwMode="auto">
            <a:xfrm>
              <a:off x="3136" y="2382"/>
              <a:ext cx="30" cy="26"/>
            </a:xfrm>
            <a:prstGeom prst="rect">
              <a:avLst/>
            </a:prstGeom>
            <a:solidFill>
              <a:srgbClr val="3333CC"/>
            </a:solidFill>
            <a:ln w="9525">
              <a:noFill/>
              <a:round/>
              <a:headEnd/>
              <a:tailEnd/>
            </a:ln>
          </p:spPr>
          <p:txBody>
            <a:bodyPr wrap="none" anchor="ctr"/>
            <a:lstStyle/>
            <a:p>
              <a:endParaRPr lang="en-US"/>
            </a:p>
          </p:txBody>
        </p:sp>
        <p:sp>
          <p:nvSpPr>
            <p:cNvPr id="23" name="Rectangle 24"/>
            <p:cNvSpPr>
              <a:spLocks noChangeArrowheads="1"/>
            </p:cNvSpPr>
            <p:nvPr/>
          </p:nvSpPr>
          <p:spPr bwMode="auto">
            <a:xfrm>
              <a:off x="3169" y="2382"/>
              <a:ext cx="29" cy="26"/>
            </a:xfrm>
            <a:prstGeom prst="rect">
              <a:avLst/>
            </a:prstGeom>
            <a:solidFill>
              <a:srgbClr val="3333CC"/>
            </a:solidFill>
            <a:ln w="9525">
              <a:noFill/>
              <a:round/>
              <a:headEnd/>
              <a:tailEnd/>
            </a:ln>
          </p:spPr>
          <p:txBody>
            <a:bodyPr wrap="none" anchor="ctr"/>
            <a:lstStyle/>
            <a:p>
              <a:endParaRPr lang="en-US"/>
            </a:p>
          </p:txBody>
        </p:sp>
        <p:sp>
          <p:nvSpPr>
            <p:cNvPr id="24" name="Rectangle 25"/>
            <p:cNvSpPr>
              <a:spLocks noChangeArrowheads="1"/>
            </p:cNvSpPr>
            <p:nvPr/>
          </p:nvSpPr>
          <p:spPr bwMode="auto">
            <a:xfrm>
              <a:off x="3202" y="2382"/>
              <a:ext cx="29" cy="26"/>
            </a:xfrm>
            <a:prstGeom prst="rect">
              <a:avLst/>
            </a:prstGeom>
            <a:solidFill>
              <a:srgbClr val="3333CC"/>
            </a:solidFill>
            <a:ln w="9525">
              <a:noFill/>
              <a:round/>
              <a:headEnd/>
              <a:tailEnd/>
            </a:ln>
          </p:spPr>
          <p:txBody>
            <a:bodyPr wrap="none" anchor="ctr"/>
            <a:lstStyle/>
            <a:p>
              <a:endParaRPr lang="en-US"/>
            </a:p>
          </p:txBody>
        </p:sp>
        <p:sp>
          <p:nvSpPr>
            <p:cNvPr id="25" name="Rectangle 26"/>
            <p:cNvSpPr>
              <a:spLocks noChangeArrowheads="1"/>
            </p:cNvSpPr>
            <p:nvPr/>
          </p:nvSpPr>
          <p:spPr bwMode="auto">
            <a:xfrm>
              <a:off x="3235" y="2382"/>
              <a:ext cx="29" cy="26"/>
            </a:xfrm>
            <a:prstGeom prst="rect">
              <a:avLst/>
            </a:prstGeom>
            <a:solidFill>
              <a:srgbClr val="3333CC"/>
            </a:solidFill>
            <a:ln w="9525">
              <a:noFill/>
              <a:round/>
              <a:headEnd/>
              <a:tailEnd/>
            </a:ln>
          </p:spPr>
          <p:txBody>
            <a:bodyPr wrap="none" anchor="ctr"/>
            <a:lstStyle/>
            <a:p>
              <a:endParaRPr lang="en-US"/>
            </a:p>
          </p:txBody>
        </p:sp>
        <p:sp>
          <p:nvSpPr>
            <p:cNvPr id="26" name="Rectangle 27"/>
            <p:cNvSpPr>
              <a:spLocks noChangeArrowheads="1"/>
            </p:cNvSpPr>
            <p:nvPr/>
          </p:nvSpPr>
          <p:spPr bwMode="auto">
            <a:xfrm>
              <a:off x="3267" y="2382"/>
              <a:ext cx="29" cy="26"/>
            </a:xfrm>
            <a:prstGeom prst="rect">
              <a:avLst/>
            </a:prstGeom>
            <a:solidFill>
              <a:srgbClr val="3333CC"/>
            </a:solidFill>
            <a:ln w="9525">
              <a:noFill/>
              <a:round/>
              <a:headEnd/>
              <a:tailEnd/>
            </a:ln>
          </p:spPr>
          <p:txBody>
            <a:bodyPr wrap="none" anchor="ctr"/>
            <a:lstStyle/>
            <a:p>
              <a:endParaRPr lang="en-US"/>
            </a:p>
          </p:txBody>
        </p:sp>
        <p:sp>
          <p:nvSpPr>
            <p:cNvPr id="27" name="Freeform 28"/>
            <p:cNvSpPr>
              <a:spLocks noChangeArrowheads="1"/>
            </p:cNvSpPr>
            <p:nvPr/>
          </p:nvSpPr>
          <p:spPr bwMode="auto">
            <a:xfrm>
              <a:off x="3003" y="2152"/>
              <a:ext cx="326" cy="414"/>
            </a:xfrm>
            <a:custGeom>
              <a:avLst/>
              <a:gdLst>
                <a:gd name="T0" fmla="*/ 0 w 1393"/>
                <a:gd name="T1" fmla="*/ 0 h 2394"/>
                <a:gd name="T2" fmla="*/ 0 w 1393"/>
                <a:gd name="T3" fmla="*/ 0 h 2394"/>
                <a:gd name="T4" fmla="*/ 0 w 1393"/>
                <a:gd name="T5" fmla="*/ 0 h 2394"/>
                <a:gd name="T6" fmla="*/ 0 w 1393"/>
                <a:gd name="T7" fmla="*/ 0 h 2394"/>
                <a:gd name="T8" fmla="*/ 0 w 1393"/>
                <a:gd name="T9" fmla="*/ 0 h 2394"/>
                <a:gd name="T10" fmla="*/ 0 w 1393"/>
                <a:gd name="T11" fmla="*/ 0 h 2394"/>
                <a:gd name="T12" fmla="*/ 0 w 1393"/>
                <a:gd name="T13" fmla="*/ 0 h 2394"/>
                <a:gd name="T14" fmla="*/ 0 w 1393"/>
                <a:gd name="T15" fmla="*/ 0 h 2394"/>
                <a:gd name="T16" fmla="*/ 0 w 1393"/>
                <a:gd name="T17" fmla="*/ 0 h 2394"/>
                <a:gd name="T18" fmla="*/ 0 w 1393"/>
                <a:gd name="T19" fmla="*/ 0 h 2394"/>
                <a:gd name="T20" fmla="*/ 0 w 1393"/>
                <a:gd name="T21" fmla="*/ 0 h 2394"/>
                <a:gd name="T22" fmla="*/ 0 w 1393"/>
                <a:gd name="T23" fmla="*/ 0 h 2394"/>
                <a:gd name="T24" fmla="*/ 0 w 1393"/>
                <a:gd name="T25" fmla="*/ 0 h 2394"/>
                <a:gd name="T26" fmla="*/ 0 w 1393"/>
                <a:gd name="T27" fmla="*/ 0 h 2394"/>
                <a:gd name="T28" fmla="*/ 0 w 1393"/>
                <a:gd name="T29" fmla="*/ 0 h 2394"/>
                <a:gd name="T30" fmla="*/ 0 w 1393"/>
                <a:gd name="T31" fmla="*/ 0 h 23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93"/>
                <a:gd name="T49" fmla="*/ 0 h 2394"/>
                <a:gd name="T50" fmla="*/ 1393 w 1393"/>
                <a:gd name="T51" fmla="*/ 2394 h 23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93" h="2394">
                  <a:moveTo>
                    <a:pt x="1155" y="2394"/>
                  </a:moveTo>
                  <a:lnTo>
                    <a:pt x="1155" y="1559"/>
                  </a:lnTo>
                  <a:lnTo>
                    <a:pt x="0" y="1559"/>
                  </a:lnTo>
                  <a:lnTo>
                    <a:pt x="0" y="1327"/>
                  </a:lnTo>
                  <a:lnTo>
                    <a:pt x="918" y="1067"/>
                  </a:lnTo>
                  <a:lnTo>
                    <a:pt x="1155" y="1067"/>
                  </a:lnTo>
                  <a:lnTo>
                    <a:pt x="1155" y="953"/>
                  </a:lnTo>
                  <a:lnTo>
                    <a:pt x="815" y="953"/>
                  </a:lnTo>
                  <a:lnTo>
                    <a:pt x="815" y="844"/>
                  </a:lnTo>
                  <a:lnTo>
                    <a:pt x="748" y="844"/>
                  </a:lnTo>
                  <a:lnTo>
                    <a:pt x="748" y="153"/>
                  </a:lnTo>
                  <a:lnTo>
                    <a:pt x="815" y="153"/>
                  </a:lnTo>
                  <a:lnTo>
                    <a:pt x="815" y="0"/>
                  </a:lnTo>
                  <a:lnTo>
                    <a:pt x="1393" y="0"/>
                  </a:lnTo>
                  <a:lnTo>
                    <a:pt x="1393" y="2394"/>
                  </a:lnTo>
                  <a:lnTo>
                    <a:pt x="1155" y="2394"/>
                  </a:lnTo>
                  <a:close/>
                </a:path>
              </a:pathLst>
            </a:custGeom>
            <a:solidFill>
              <a:srgbClr val="3333CC"/>
            </a:solidFill>
            <a:ln w="9525">
              <a:noFill/>
              <a:round/>
              <a:headEnd/>
              <a:tailEnd/>
            </a:ln>
          </p:spPr>
          <p:txBody>
            <a:bodyPr wrap="none" anchor="ctr"/>
            <a:lstStyle/>
            <a:p>
              <a:endParaRPr lang="en-GB"/>
            </a:p>
          </p:txBody>
        </p:sp>
        <p:sp>
          <p:nvSpPr>
            <p:cNvPr id="28" name="Rectangle 29"/>
            <p:cNvSpPr>
              <a:spLocks noChangeArrowheads="1"/>
            </p:cNvSpPr>
            <p:nvPr/>
          </p:nvSpPr>
          <p:spPr bwMode="auto">
            <a:xfrm>
              <a:off x="2844" y="2526"/>
              <a:ext cx="167" cy="39"/>
            </a:xfrm>
            <a:prstGeom prst="rect">
              <a:avLst/>
            </a:prstGeom>
            <a:solidFill>
              <a:srgbClr val="3333CC"/>
            </a:solidFill>
            <a:ln w="9525">
              <a:noFill/>
              <a:round/>
              <a:headEnd/>
              <a:tailEnd/>
            </a:ln>
          </p:spPr>
          <p:txBody>
            <a:bodyPr wrap="none" anchor="ctr"/>
            <a:lstStyle/>
            <a:p>
              <a:endParaRPr lang="en-US"/>
            </a:p>
          </p:txBody>
        </p:sp>
        <p:sp>
          <p:nvSpPr>
            <p:cNvPr id="29" name="Freeform 30"/>
            <p:cNvSpPr>
              <a:spLocks noChangeArrowheads="1"/>
            </p:cNvSpPr>
            <p:nvPr/>
          </p:nvSpPr>
          <p:spPr bwMode="auto">
            <a:xfrm>
              <a:off x="2788" y="2197"/>
              <a:ext cx="223" cy="195"/>
            </a:xfrm>
            <a:custGeom>
              <a:avLst/>
              <a:gdLst>
                <a:gd name="T0" fmla="*/ 0 w 952"/>
                <a:gd name="T1" fmla="*/ 0 h 1124"/>
                <a:gd name="T2" fmla="*/ 0 w 952"/>
                <a:gd name="T3" fmla="*/ 0 h 1124"/>
                <a:gd name="T4" fmla="*/ 0 w 952"/>
                <a:gd name="T5" fmla="*/ 0 h 1124"/>
                <a:gd name="T6" fmla="*/ 0 w 952"/>
                <a:gd name="T7" fmla="*/ 0 h 1124"/>
                <a:gd name="T8" fmla="*/ 0 w 952"/>
                <a:gd name="T9" fmla="*/ 0 h 1124"/>
                <a:gd name="T10" fmla="*/ 0 w 952"/>
                <a:gd name="T11" fmla="*/ 0 h 1124"/>
                <a:gd name="T12" fmla="*/ 0 w 952"/>
                <a:gd name="T13" fmla="*/ 0 h 1124"/>
                <a:gd name="T14" fmla="*/ 0 w 952"/>
                <a:gd name="T15" fmla="*/ 0 h 1124"/>
                <a:gd name="T16" fmla="*/ 0 60000 65536"/>
                <a:gd name="T17" fmla="*/ 0 60000 65536"/>
                <a:gd name="T18" fmla="*/ 0 60000 65536"/>
                <a:gd name="T19" fmla="*/ 0 60000 65536"/>
                <a:gd name="T20" fmla="*/ 0 60000 65536"/>
                <a:gd name="T21" fmla="*/ 0 60000 65536"/>
                <a:gd name="T22" fmla="*/ 0 60000 65536"/>
                <a:gd name="T23" fmla="*/ 0 60000 65536"/>
                <a:gd name="T24" fmla="*/ 0 w 952"/>
                <a:gd name="T25" fmla="*/ 0 h 1124"/>
                <a:gd name="T26" fmla="*/ 952 w 952"/>
                <a:gd name="T27" fmla="*/ 1124 h 11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52" h="1124">
                  <a:moveTo>
                    <a:pt x="681" y="201"/>
                  </a:moveTo>
                  <a:lnTo>
                    <a:pt x="374" y="777"/>
                  </a:lnTo>
                  <a:lnTo>
                    <a:pt x="918" y="770"/>
                  </a:lnTo>
                  <a:lnTo>
                    <a:pt x="952" y="1036"/>
                  </a:lnTo>
                  <a:lnTo>
                    <a:pt x="136" y="1124"/>
                  </a:lnTo>
                  <a:lnTo>
                    <a:pt x="0" y="863"/>
                  </a:lnTo>
                  <a:lnTo>
                    <a:pt x="476" y="0"/>
                  </a:lnTo>
                  <a:lnTo>
                    <a:pt x="681" y="201"/>
                  </a:lnTo>
                  <a:close/>
                </a:path>
              </a:pathLst>
            </a:custGeom>
            <a:solidFill>
              <a:srgbClr val="3333CC"/>
            </a:solidFill>
            <a:ln w="9525">
              <a:noFill/>
              <a:round/>
              <a:headEnd/>
              <a:tailEnd/>
            </a:ln>
          </p:spPr>
          <p:txBody>
            <a:bodyPr wrap="none" anchor="ctr"/>
            <a:lstStyle/>
            <a:p>
              <a:endParaRPr lang="en-GB"/>
            </a:p>
          </p:txBody>
        </p:sp>
        <p:sp>
          <p:nvSpPr>
            <p:cNvPr id="30" name="Freeform 31"/>
            <p:cNvSpPr>
              <a:spLocks noChangeArrowheads="1"/>
            </p:cNvSpPr>
            <p:nvPr/>
          </p:nvSpPr>
          <p:spPr bwMode="auto">
            <a:xfrm>
              <a:off x="2890" y="2221"/>
              <a:ext cx="88" cy="104"/>
            </a:xfrm>
            <a:custGeom>
              <a:avLst/>
              <a:gdLst>
                <a:gd name="T0" fmla="*/ 0 w 379"/>
                <a:gd name="T1" fmla="*/ 0 h 598"/>
                <a:gd name="T2" fmla="*/ 0 w 379"/>
                <a:gd name="T3" fmla="*/ 0 h 598"/>
                <a:gd name="T4" fmla="*/ 0 w 379"/>
                <a:gd name="T5" fmla="*/ 0 h 598"/>
                <a:gd name="T6" fmla="*/ 0 w 379"/>
                <a:gd name="T7" fmla="*/ 0 h 598"/>
                <a:gd name="T8" fmla="*/ 0 w 379"/>
                <a:gd name="T9" fmla="*/ 0 h 598"/>
                <a:gd name="T10" fmla="*/ 0 w 379"/>
                <a:gd name="T11" fmla="*/ 0 h 598"/>
                <a:gd name="T12" fmla="*/ 0 w 379"/>
                <a:gd name="T13" fmla="*/ 0 h 598"/>
                <a:gd name="T14" fmla="*/ 0 w 379"/>
                <a:gd name="T15" fmla="*/ 0 h 598"/>
                <a:gd name="T16" fmla="*/ 0 w 379"/>
                <a:gd name="T17" fmla="*/ 0 h 598"/>
                <a:gd name="T18" fmla="*/ 0 w 379"/>
                <a:gd name="T19" fmla="*/ 0 h 598"/>
                <a:gd name="T20" fmla="*/ 0 w 379"/>
                <a:gd name="T21" fmla="*/ 0 h 5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9"/>
                <a:gd name="T34" fmla="*/ 0 h 598"/>
                <a:gd name="T35" fmla="*/ 379 w 379"/>
                <a:gd name="T36" fmla="*/ 598 h 5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9" h="598">
                  <a:moveTo>
                    <a:pt x="324" y="0"/>
                  </a:moveTo>
                  <a:lnTo>
                    <a:pt x="0" y="598"/>
                  </a:lnTo>
                  <a:lnTo>
                    <a:pt x="346" y="586"/>
                  </a:lnTo>
                  <a:lnTo>
                    <a:pt x="379" y="173"/>
                  </a:lnTo>
                  <a:lnTo>
                    <a:pt x="377" y="147"/>
                  </a:lnTo>
                  <a:lnTo>
                    <a:pt x="375" y="122"/>
                  </a:lnTo>
                  <a:lnTo>
                    <a:pt x="371" y="71"/>
                  </a:lnTo>
                  <a:lnTo>
                    <a:pt x="363" y="29"/>
                  </a:lnTo>
                  <a:lnTo>
                    <a:pt x="346" y="0"/>
                  </a:lnTo>
                  <a:lnTo>
                    <a:pt x="335" y="0"/>
                  </a:lnTo>
                  <a:lnTo>
                    <a:pt x="324" y="0"/>
                  </a:lnTo>
                  <a:close/>
                </a:path>
              </a:pathLst>
            </a:custGeom>
            <a:solidFill>
              <a:srgbClr val="3333CC"/>
            </a:solidFill>
            <a:ln w="9525">
              <a:noFill/>
              <a:round/>
              <a:headEnd/>
              <a:tailEnd/>
            </a:ln>
          </p:spPr>
          <p:txBody>
            <a:bodyPr wrap="none" anchor="ctr"/>
            <a:lstStyle/>
            <a:p>
              <a:endParaRPr lang="en-GB"/>
            </a:p>
          </p:txBody>
        </p:sp>
        <p:sp>
          <p:nvSpPr>
            <p:cNvPr id="31" name="Freeform 32"/>
            <p:cNvSpPr>
              <a:spLocks noChangeArrowheads="1"/>
            </p:cNvSpPr>
            <p:nvPr/>
          </p:nvSpPr>
          <p:spPr bwMode="auto">
            <a:xfrm>
              <a:off x="2844" y="2386"/>
              <a:ext cx="295" cy="179"/>
            </a:xfrm>
            <a:custGeom>
              <a:avLst/>
              <a:gdLst>
                <a:gd name="T0" fmla="*/ 0 w 1257"/>
                <a:gd name="T1" fmla="*/ 0 h 1037"/>
                <a:gd name="T2" fmla="*/ 0 w 1257"/>
                <a:gd name="T3" fmla="*/ 0 h 1037"/>
                <a:gd name="T4" fmla="*/ 0 w 1257"/>
                <a:gd name="T5" fmla="*/ 0 h 1037"/>
                <a:gd name="T6" fmla="*/ 0 w 1257"/>
                <a:gd name="T7" fmla="*/ 0 h 1037"/>
                <a:gd name="T8" fmla="*/ 0 w 1257"/>
                <a:gd name="T9" fmla="*/ 0 h 1037"/>
                <a:gd name="T10" fmla="*/ 0 w 1257"/>
                <a:gd name="T11" fmla="*/ 0 h 1037"/>
                <a:gd name="T12" fmla="*/ 0 w 1257"/>
                <a:gd name="T13" fmla="*/ 0 h 1037"/>
                <a:gd name="T14" fmla="*/ 0 w 1257"/>
                <a:gd name="T15" fmla="*/ 0 h 1037"/>
                <a:gd name="T16" fmla="*/ 0 w 1257"/>
                <a:gd name="T17" fmla="*/ 0 h 1037"/>
                <a:gd name="T18" fmla="*/ 0 w 1257"/>
                <a:gd name="T19" fmla="*/ 0 h 1037"/>
                <a:gd name="T20" fmla="*/ 0 w 1257"/>
                <a:gd name="T21" fmla="*/ 0 h 10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7"/>
                <a:gd name="T34" fmla="*/ 0 h 1037"/>
                <a:gd name="T35" fmla="*/ 1257 w 1257"/>
                <a:gd name="T36" fmla="*/ 1037 h 10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7" h="1037">
                  <a:moveTo>
                    <a:pt x="544" y="0"/>
                  </a:moveTo>
                  <a:lnTo>
                    <a:pt x="68" y="57"/>
                  </a:lnTo>
                  <a:lnTo>
                    <a:pt x="0" y="431"/>
                  </a:lnTo>
                  <a:lnTo>
                    <a:pt x="238" y="720"/>
                  </a:lnTo>
                  <a:lnTo>
                    <a:pt x="849" y="749"/>
                  </a:lnTo>
                  <a:lnTo>
                    <a:pt x="782" y="1037"/>
                  </a:lnTo>
                  <a:lnTo>
                    <a:pt x="1156" y="1037"/>
                  </a:lnTo>
                  <a:lnTo>
                    <a:pt x="1257" y="575"/>
                  </a:lnTo>
                  <a:lnTo>
                    <a:pt x="1156" y="345"/>
                  </a:lnTo>
                  <a:lnTo>
                    <a:pt x="510" y="230"/>
                  </a:lnTo>
                  <a:lnTo>
                    <a:pt x="544" y="0"/>
                  </a:lnTo>
                  <a:close/>
                </a:path>
              </a:pathLst>
            </a:custGeom>
            <a:solidFill>
              <a:srgbClr val="3333CC"/>
            </a:solidFill>
            <a:ln w="9525">
              <a:noFill/>
              <a:round/>
              <a:headEnd/>
              <a:tailEnd/>
            </a:ln>
          </p:spPr>
          <p:txBody>
            <a:bodyPr wrap="none" anchor="ctr"/>
            <a:lstStyle/>
            <a:p>
              <a:endParaRPr lang="en-GB"/>
            </a:p>
          </p:txBody>
        </p:sp>
        <p:sp>
          <p:nvSpPr>
            <p:cNvPr id="32" name="Oval 33"/>
            <p:cNvSpPr>
              <a:spLocks noChangeArrowheads="1"/>
            </p:cNvSpPr>
            <p:nvPr/>
          </p:nvSpPr>
          <p:spPr bwMode="auto">
            <a:xfrm>
              <a:off x="2932" y="2090"/>
              <a:ext cx="107" cy="95"/>
            </a:xfrm>
            <a:prstGeom prst="ellipse">
              <a:avLst/>
            </a:prstGeom>
            <a:solidFill>
              <a:srgbClr val="3333CC"/>
            </a:solidFill>
            <a:ln w="9525">
              <a:noFill/>
              <a:round/>
              <a:headEnd/>
              <a:tailEnd/>
            </a:ln>
          </p:spPr>
          <p:txBody>
            <a:bodyPr wrap="none" anchor="ctr"/>
            <a:lstStyle/>
            <a:p>
              <a:endParaRPr lang="en-US"/>
            </a:p>
          </p:txBody>
        </p:sp>
        <p:sp>
          <p:nvSpPr>
            <p:cNvPr id="33" name="Oval 34"/>
            <p:cNvSpPr>
              <a:spLocks noChangeArrowheads="1"/>
            </p:cNvSpPr>
            <p:nvPr/>
          </p:nvSpPr>
          <p:spPr bwMode="auto">
            <a:xfrm>
              <a:off x="2979" y="2331"/>
              <a:ext cx="53" cy="46"/>
            </a:xfrm>
            <a:prstGeom prst="ellipse">
              <a:avLst/>
            </a:prstGeom>
            <a:solidFill>
              <a:srgbClr val="3333CC"/>
            </a:solidFill>
            <a:ln w="9525">
              <a:noFill/>
              <a:round/>
              <a:headEnd/>
              <a:tailEnd/>
            </a:ln>
          </p:spPr>
          <p:txBody>
            <a:bodyPr wrap="none" anchor="ctr"/>
            <a:lstStyle/>
            <a:p>
              <a:endParaRPr lang="en-US"/>
            </a:p>
          </p:txBody>
        </p:sp>
        <p:sp>
          <p:nvSpPr>
            <p:cNvPr id="34" name="Oval 35"/>
            <p:cNvSpPr>
              <a:spLocks noChangeArrowheads="1"/>
            </p:cNvSpPr>
            <p:nvPr/>
          </p:nvSpPr>
          <p:spPr bwMode="auto">
            <a:xfrm>
              <a:off x="2892" y="2189"/>
              <a:ext cx="61" cy="55"/>
            </a:xfrm>
            <a:prstGeom prst="ellipse">
              <a:avLst/>
            </a:prstGeom>
            <a:solidFill>
              <a:srgbClr val="3333CC"/>
            </a:solidFill>
            <a:ln w="9525">
              <a:noFill/>
              <a:round/>
              <a:headEnd/>
              <a:tailEnd/>
            </a:ln>
          </p:spPr>
          <p:txBody>
            <a:bodyPr wrap="none" anchor="ctr"/>
            <a:lstStyle/>
            <a:p>
              <a:endParaRPr lang="en-US"/>
            </a:p>
          </p:txBody>
        </p:sp>
        <p:sp>
          <p:nvSpPr>
            <p:cNvPr id="35" name="Oval 36"/>
            <p:cNvSpPr>
              <a:spLocks noChangeArrowheads="1"/>
            </p:cNvSpPr>
            <p:nvPr/>
          </p:nvSpPr>
          <p:spPr bwMode="auto">
            <a:xfrm>
              <a:off x="2782" y="2336"/>
              <a:ext cx="64" cy="56"/>
            </a:xfrm>
            <a:prstGeom prst="ellipse">
              <a:avLst/>
            </a:prstGeom>
            <a:solidFill>
              <a:srgbClr val="3333CC"/>
            </a:solidFill>
            <a:ln w="9525">
              <a:noFill/>
              <a:round/>
              <a:headEnd/>
              <a:tailEnd/>
            </a:ln>
          </p:spPr>
          <p:txBody>
            <a:bodyPr wrap="none" anchor="ctr"/>
            <a:lstStyle/>
            <a:p>
              <a:endParaRPr lang="en-US"/>
            </a:p>
          </p:txBody>
        </p:sp>
        <p:sp>
          <p:nvSpPr>
            <p:cNvPr id="36" name="Oval 37"/>
            <p:cNvSpPr>
              <a:spLocks noChangeArrowheads="1"/>
            </p:cNvSpPr>
            <p:nvPr/>
          </p:nvSpPr>
          <p:spPr bwMode="auto">
            <a:xfrm>
              <a:off x="2844" y="2420"/>
              <a:ext cx="103" cy="91"/>
            </a:xfrm>
            <a:prstGeom prst="ellipse">
              <a:avLst/>
            </a:prstGeom>
            <a:solidFill>
              <a:srgbClr val="3333CC"/>
            </a:solidFill>
            <a:ln w="9525">
              <a:noFill/>
              <a:round/>
              <a:headEnd/>
              <a:tailEnd/>
            </a:ln>
          </p:spPr>
          <p:txBody>
            <a:bodyPr wrap="none" anchor="ctr"/>
            <a:lstStyle/>
            <a:p>
              <a:endParaRPr lang="en-US"/>
            </a:p>
          </p:txBody>
        </p:sp>
        <p:sp>
          <p:nvSpPr>
            <p:cNvPr id="37" name="Oval 38"/>
            <p:cNvSpPr>
              <a:spLocks noChangeArrowheads="1"/>
            </p:cNvSpPr>
            <p:nvPr/>
          </p:nvSpPr>
          <p:spPr bwMode="auto">
            <a:xfrm>
              <a:off x="3082" y="2447"/>
              <a:ext cx="61" cy="53"/>
            </a:xfrm>
            <a:prstGeom prst="ellipse">
              <a:avLst/>
            </a:prstGeom>
            <a:solidFill>
              <a:srgbClr val="3333CC"/>
            </a:solidFill>
            <a:ln w="9525">
              <a:noFill/>
              <a:round/>
              <a:headEnd/>
              <a:tailEnd/>
            </a:ln>
          </p:spPr>
          <p:txBody>
            <a:bodyPr wrap="none" anchor="ctr"/>
            <a:lstStyle/>
            <a:p>
              <a:endParaRPr lang="en-US"/>
            </a:p>
          </p:txBody>
        </p:sp>
      </p:grpSp>
      <p:pic>
        <p:nvPicPr>
          <p:cNvPr id="38" name="Picture 37" descr="bash-windows-100653190-large.png"/>
          <p:cNvPicPr>
            <a:picLocks noChangeAspect="1"/>
          </p:cNvPicPr>
          <p:nvPr/>
        </p:nvPicPr>
        <p:blipFill>
          <a:blip r:embed="rId3" cstate="print"/>
          <a:stretch>
            <a:fillRect/>
          </a:stretch>
        </p:blipFill>
        <p:spPr>
          <a:xfrm>
            <a:off x="9096190" y="5086350"/>
            <a:ext cx="1721908" cy="875612"/>
          </a:xfrm>
          <a:prstGeom prst="rect">
            <a:avLst/>
          </a:prstGeom>
          <a:ln>
            <a:solidFill>
              <a:schemeClr val="accent1">
                <a:lumMod val="75000"/>
              </a:schemeClr>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body" sz="quarter" idx="15"/>
          </p:nvPr>
        </p:nvSpPr>
        <p:spPr/>
        <p:txBody>
          <a:bodyPr/>
          <a:lstStyle/>
          <a:p>
            <a:pPr>
              <a:spcBef>
                <a:spcPts val="600"/>
              </a:spcBef>
              <a:spcAft>
                <a:spcPts val="600"/>
              </a:spcAft>
            </a:pPr>
            <a:r>
              <a:rPr lang="en-GB" dirty="0"/>
              <a:t>All commands end with a </a:t>
            </a:r>
            <a:r>
              <a:rPr lang="en-GB" b="1" dirty="0">
                <a:solidFill>
                  <a:srgbClr val="0000C8"/>
                </a:solidFill>
              </a:rPr>
              <a:t>&lt;CR&gt; </a:t>
            </a:r>
            <a:r>
              <a:rPr lang="en-GB" dirty="0"/>
              <a:t>character</a:t>
            </a:r>
          </a:p>
          <a:p>
            <a:pPr>
              <a:spcBef>
                <a:spcPts val="600"/>
              </a:spcBef>
              <a:spcAft>
                <a:spcPts val="600"/>
              </a:spcAft>
            </a:pPr>
            <a:r>
              <a:rPr lang="en-GB" dirty="0"/>
              <a:t>The shell responds by scanning (interpreting) the line, to:</a:t>
            </a:r>
          </a:p>
          <a:p>
            <a:pPr lvl="1">
              <a:spcBef>
                <a:spcPts val="600"/>
              </a:spcBef>
              <a:spcAft>
                <a:spcPts val="600"/>
              </a:spcAft>
            </a:pPr>
            <a:r>
              <a:rPr lang="en-GB" dirty="0"/>
              <a:t>Identify words, according to whitespace characters</a:t>
            </a:r>
          </a:p>
          <a:p>
            <a:pPr lvl="1">
              <a:spcBef>
                <a:spcPts val="600"/>
              </a:spcBef>
              <a:spcAft>
                <a:spcPts val="600"/>
              </a:spcAft>
            </a:pPr>
            <a:r>
              <a:rPr lang="en-GB" dirty="0"/>
              <a:t>Interpret wildcards to generate filenames</a:t>
            </a:r>
          </a:p>
          <a:p>
            <a:pPr lvl="1">
              <a:spcBef>
                <a:spcPts val="600"/>
              </a:spcBef>
              <a:spcAft>
                <a:spcPts val="600"/>
              </a:spcAft>
            </a:pPr>
            <a:r>
              <a:rPr lang="en-GB" dirty="0"/>
              <a:t>Remove any escape (quote) characters</a:t>
            </a:r>
          </a:p>
          <a:p>
            <a:pPr lvl="1">
              <a:spcBef>
                <a:spcPts val="600"/>
              </a:spcBef>
              <a:spcAft>
                <a:spcPts val="600"/>
              </a:spcAft>
            </a:pPr>
            <a:r>
              <a:rPr lang="en-GB" dirty="0"/>
              <a:t>Substitute variables, parameters and  embedded commands</a:t>
            </a:r>
          </a:p>
          <a:p>
            <a:pPr>
              <a:spcBef>
                <a:spcPts val="600"/>
              </a:spcBef>
              <a:spcAft>
                <a:spcPts val="600"/>
              </a:spcAft>
            </a:pPr>
            <a:r>
              <a:rPr lang="en-GB" dirty="0"/>
              <a:t>Whilst scanning the line, the shell continues to recreate it</a:t>
            </a:r>
          </a:p>
          <a:p>
            <a:pPr>
              <a:spcBef>
                <a:spcPts val="600"/>
              </a:spcBef>
              <a:spcAft>
                <a:spcPts val="600"/>
              </a:spcAft>
            </a:pPr>
            <a:r>
              <a:rPr lang="en-GB" dirty="0"/>
              <a:t>Once the scan is completed </a:t>
            </a:r>
          </a:p>
          <a:p>
            <a:pPr lvl="1">
              <a:spcBef>
                <a:spcPts val="600"/>
              </a:spcBef>
              <a:spcAft>
                <a:spcPts val="600"/>
              </a:spcAft>
            </a:pPr>
            <a:r>
              <a:rPr lang="en-GB" dirty="0"/>
              <a:t>...the shell will attempt to identify the command to be executed</a:t>
            </a:r>
          </a:p>
        </p:txBody>
      </p:sp>
      <p:sp>
        <p:nvSpPr>
          <p:cNvPr id="6146" name="Rectangle 1"/>
          <p:cNvSpPr>
            <a:spLocks noGrp="1" noChangeArrowheads="1"/>
          </p:cNvSpPr>
          <p:nvPr>
            <p:ph type="title"/>
          </p:nvPr>
        </p:nvSpPr>
        <p:spPr/>
        <p:txBody>
          <a:bodyPr/>
          <a:lstStyle/>
          <a:p>
            <a:r>
              <a:rPr lang="en-GB"/>
              <a:t>Command line scan</a:t>
            </a:r>
            <a:endParaRPr lang="en-GB" dirty="0"/>
          </a:p>
        </p:txBody>
      </p:sp>
      <p:sp>
        <p:nvSpPr>
          <p:cNvPr id="5" name="AutoShape 6"/>
          <p:cNvSpPr>
            <a:spLocks noChangeArrowheads="1"/>
          </p:cNvSpPr>
          <p:nvPr/>
        </p:nvSpPr>
        <p:spPr bwMode="auto">
          <a:xfrm>
            <a:off x="875038" y="5469718"/>
            <a:ext cx="10450187" cy="639211"/>
          </a:xfrm>
          <a:prstGeom prst="roundRect">
            <a:avLst>
              <a:gd name="adj" fmla="val 20903"/>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marL="88900" algn="ctr" defTabSz="698500">
              <a:buClr>
                <a:srgbClr val="FF0000"/>
              </a:buClr>
              <a:tabLst>
                <a:tab pos="1976438" algn="l"/>
              </a:tabLst>
            </a:pPr>
            <a:r>
              <a:rPr lang="en-US" sz="2400" b="1" dirty="0">
                <a:solidFill>
                  <a:srgbClr val="0000C8"/>
                </a:solidFill>
              </a:rPr>
              <a:t>The above process is true for all UNIX and Linux shells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body" sz="quarter" idx="15"/>
          </p:nvPr>
        </p:nvSpPr>
        <p:spPr/>
        <p:txBody>
          <a:bodyPr/>
          <a:lstStyle/>
          <a:p>
            <a:r>
              <a:rPr lang="en-GB" dirty="0"/>
              <a:t>Line interpretation relies on special characters</a:t>
            </a:r>
          </a:p>
          <a:p>
            <a:r>
              <a:rPr lang="en-GB" dirty="0"/>
              <a:t>Main groups of special characters:</a:t>
            </a:r>
          </a:p>
          <a:p>
            <a:pPr lvl="1"/>
            <a:endParaRPr lang="en-GB" dirty="0"/>
          </a:p>
          <a:p>
            <a:pPr lvl="1"/>
            <a:endParaRPr lang="en-GB" dirty="0"/>
          </a:p>
          <a:p>
            <a:pPr marL="457200" lvl="1" indent="0">
              <a:buNone/>
            </a:pPr>
            <a:endParaRPr lang="en-GB" dirty="0"/>
          </a:p>
          <a:p>
            <a:pPr>
              <a:buNone/>
            </a:pPr>
            <a:endParaRPr lang="en-GB" dirty="0"/>
          </a:p>
          <a:p>
            <a:r>
              <a:rPr lang="en-GB" dirty="0"/>
              <a:t>Several other characters are also recognised by shells</a:t>
            </a:r>
          </a:p>
          <a:p>
            <a:pPr lvl="1"/>
            <a:r>
              <a:rPr lang="en-GB" dirty="0"/>
              <a:t>For example </a:t>
            </a:r>
            <a:r>
              <a:rPr lang="en-GB" b="1" dirty="0">
                <a:solidFill>
                  <a:srgbClr val="0000C8"/>
                </a:solidFill>
              </a:rPr>
              <a:t>;</a:t>
            </a:r>
            <a:r>
              <a:rPr lang="en-GB" dirty="0"/>
              <a:t> (semicolon) allows to separate commands</a:t>
            </a:r>
          </a:p>
          <a:p>
            <a:pPr lvl="1"/>
            <a:r>
              <a:rPr lang="en-GB" dirty="0"/>
              <a:t>Use </a:t>
            </a:r>
            <a:r>
              <a:rPr lang="en-GB" b="1" dirty="0">
                <a:solidFill>
                  <a:srgbClr val="0000C8"/>
                </a:solidFill>
              </a:rPr>
              <a:t>man bash </a:t>
            </a:r>
            <a:r>
              <a:rPr lang="en-GB" dirty="0"/>
              <a:t>for a full list and description</a:t>
            </a:r>
          </a:p>
        </p:txBody>
      </p:sp>
      <p:sp>
        <p:nvSpPr>
          <p:cNvPr id="7170" name="Rectangle 1"/>
          <p:cNvSpPr>
            <a:spLocks noGrp="1" noChangeArrowheads="1"/>
          </p:cNvSpPr>
          <p:nvPr>
            <p:ph type="title"/>
          </p:nvPr>
        </p:nvSpPr>
        <p:spPr/>
        <p:txBody>
          <a:bodyPr/>
          <a:lstStyle/>
          <a:p>
            <a:r>
              <a:rPr lang="en-GB"/>
              <a:t>Shell metacharacters</a:t>
            </a:r>
            <a:endParaRPr lang="en-GB" dirty="0"/>
          </a:p>
        </p:txBody>
      </p:sp>
      <p:sp>
        <p:nvSpPr>
          <p:cNvPr id="5" name="Rounded Rectangle 4"/>
          <p:cNvSpPr/>
          <p:nvPr/>
        </p:nvSpPr>
        <p:spPr>
          <a:xfrm>
            <a:off x="885825" y="2557013"/>
            <a:ext cx="10439400" cy="1924502"/>
          </a:xfrm>
          <a:prstGeom prst="roundRect">
            <a:avLst>
              <a:gd name="adj" fmla="val 13136"/>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marL="88900" indent="273050" defTabSz="698500" eaLnBrk="0" hangingPunct="0">
              <a:buClr>
                <a:srgbClr val="FF0000"/>
              </a:buClr>
              <a:tabLst>
                <a:tab pos="2333625" algn="l"/>
              </a:tabLst>
            </a:pPr>
            <a:r>
              <a:rPr lang="en-GB" sz="2000" b="1" dirty="0">
                <a:solidFill>
                  <a:srgbClr val="0000C8"/>
                </a:solidFill>
              </a:rPr>
              <a:t>whitespaces	</a:t>
            </a:r>
            <a:r>
              <a:rPr lang="en-GB" sz="2000" dirty="0"/>
              <a:t>space and tab for horizontal spacing and newline for vertical spacing</a:t>
            </a:r>
            <a:endParaRPr lang="en-US" sz="2000" dirty="0"/>
          </a:p>
          <a:p>
            <a:pPr marL="88900" indent="273050" defTabSz="698500" eaLnBrk="0" hangingPunct="0">
              <a:buClr>
                <a:srgbClr val="FF0000"/>
              </a:buClr>
              <a:tabLst>
                <a:tab pos="2333625" algn="l"/>
              </a:tabLst>
            </a:pPr>
            <a:r>
              <a:rPr lang="en-GB" sz="2000" b="1" dirty="0">
                <a:solidFill>
                  <a:srgbClr val="0000C8"/>
                </a:solidFill>
              </a:rPr>
              <a:t>wildcards	</a:t>
            </a:r>
            <a:r>
              <a:rPr lang="en-GB" sz="2000" dirty="0"/>
              <a:t>to generate filenames (globbing)</a:t>
            </a:r>
            <a:endParaRPr lang="en-US" sz="2000" dirty="0"/>
          </a:p>
          <a:p>
            <a:pPr marL="88900" indent="273050" defTabSz="698500" eaLnBrk="0" hangingPunct="0">
              <a:buClr>
                <a:srgbClr val="FF0000"/>
              </a:buClr>
              <a:tabLst>
                <a:tab pos="2333625" algn="l"/>
              </a:tabLst>
            </a:pPr>
            <a:r>
              <a:rPr lang="en-GB" sz="2000" b="1" dirty="0">
                <a:solidFill>
                  <a:srgbClr val="0000C8"/>
                </a:solidFill>
              </a:rPr>
              <a:t>quotations	</a:t>
            </a:r>
            <a:r>
              <a:rPr lang="en-GB" sz="2000" dirty="0"/>
              <a:t>to protect other special characters from the shell scan</a:t>
            </a:r>
            <a:endParaRPr lang="en-US" sz="2000" dirty="0"/>
          </a:p>
          <a:p>
            <a:pPr marL="88900" indent="273050" defTabSz="698500" eaLnBrk="0" hangingPunct="0">
              <a:buClr>
                <a:srgbClr val="FF0000"/>
              </a:buClr>
              <a:tabLst>
                <a:tab pos="2333625" algn="l"/>
              </a:tabLst>
            </a:pPr>
            <a:r>
              <a:rPr lang="en-US" sz="2000" b="1" dirty="0">
                <a:solidFill>
                  <a:srgbClr val="0000C8"/>
                </a:solidFill>
              </a:rPr>
              <a:t>expansions	</a:t>
            </a:r>
            <a:r>
              <a:rPr lang="en-US" sz="2000" dirty="0"/>
              <a:t>to provide variable and command substitution</a:t>
            </a:r>
          </a:p>
          <a:p>
            <a:pPr marL="88900" indent="273050" defTabSz="698500" eaLnBrk="0" hangingPunct="0">
              <a:buClr>
                <a:srgbClr val="FF0000"/>
              </a:buClr>
              <a:tabLst>
                <a:tab pos="2333625" algn="l"/>
              </a:tabLst>
            </a:pPr>
            <a:r>
              <a:rPr lang="en-GB" sz="2000" b="1" dirty="0">
                <a:solidFill>
                  <a:srgbClr val="0000C8"/>
                </a:solidFill>
              </a:rPr>
              <a:t>redirection	</a:t>
            </a:r>
            <a:r>
              <a:rPr lang="en-GB" sz="2000" dirty="0"/>
              <a:t>to</a:t>
            </a:r>
            <a:r>
              <a:rPr lang="en-GB" sz="2000" b="1" dirty="0">
                <a:solidFill>
                  <a:srgbClr val="0000C8"/>
                </a:solidFill>
              </a:rPr>
              <a:t> </a:t>
            </a:r>
            <a:r>
              <a:rPr lang="en-GB" sz="2000" dirty="0"/>
              <a:t>manipulate data streams used (and generated) by commands</a:t>
            </a:r>
            <a:endParaRPr lang="en-US" sz="2000" dirty="0"/>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body" sz="quarter" idx="15"/>
          </p:nvPr>
        </p:nvSpPr>
        <p:spPr/>
        <p:txBody>
          <a:bodyPr/>
          <a:lstStyle/>
          <a:p>
            <a:r>
              <a:rPr lang="en-GB" dirty="0"/>
              <a:t>All UNIX shells expand wildcards before invoking the specified command</a:t>
            </a:r>
          </a:p>
          <a:p>
            <a:pPr lvl="1"/>
            <a:r>
              <a:rPr lang="en-GB" dirty="0"/>
              <a:t>Expansion of wildcards means generating filenames</a:t>
            </a:r>
          </a:p>
          <a:p>
            <a:pPr lvl="1"/>
            <a:r>
              <a:rPr lang="en-GB" dirty="0"/>
              <a:t>The command is given a list of matched filenames</a:t>
            </a:r>
          </a:p>
          <a:p>
            <a:pPr lvl="1"/>
            <a:r>
              <a:rPr lang="en-GB" dirty="0"/>
              <a:t>Wildcards are expanded at all points on the command line</a:t>
            </a:r>
          </a:p>
          <a:p>
            <a:pPr lvl="1"/>
            <a:r>
              <a:rPr lang="en-GB" dirty="0"/>
              <a:t>The shell has no knowledge of the underlying command</a:t>
            </a:r>
          </a:p>
          <a:p>
            <a:r>
              <a:rPr lang="en-GB" dirty="0"/>
              <a:t>Filenames are matched in the given directory </a:t>
            </a:r>
          </a:p>
        </p:txBody>
      </p:sp>
      <p:sp>
        <p:nvSpPr>
          <p:cNvPr id="8194" name="Rectangle 1"/>
          <p:cNvSpPr>
            <a:spLocks noGrp="1" noChangeArrowheads="1"/>
          </p:cNvSpPr>
          <p:nvPr>
            <p:ph type="title"/>
          </p:nvPr>
        </p:nvSpPr>
        <p:spPr/>
        <p:txBody>
          <a:bodyPr/>
          <a:lstStyle/>
          <a:p>
            <a:r>
              <a:rPr lang="en-GB" dirty="0"/>
              <a:t>Expanding wildcard characters (</a:t>
            </a:r>
            <a:r>
              <a:rPr lang="en-GB" dirty="0" err="1"/>
              <a:t>globbing</a:t>
            </a:r>
            <a:r>
              <a:rPr lang="en-GB" dirty="0"/>
              <a:t>)</a:t>
            </a:r>
          </a:p>
        </p:txBody>
      </p:sp>
      <p:sp>
        <p:nvSpPr>
          <p:cNvPr id="8200" name="Rectangle 7"/>
          <p:cNvSpPr>
            <a:spLocks noChangeArrowheads="1"/>
          </p:cNvSpPr>
          <p:nvPr/>
        </p:nvSpPr>
        <p:spPr bwMode="auto">
          <a:xfrm>
            <a:off x="2895600" y="5311772"/>
            <a:ext cx="644207" cy="361950"/>
          </a:xfrm>
          <a:prstGeom prst="rect">
            <a:avLst/>
          </a:prstGeom>
          <a:noFill/>
          <a:ln w="9525">
            <a:noFill/>
            <a:round/>
            <a:headEnd/>
            <a:tailEnd/>
          </a:ln>
        </p:spPr>
        <p:txBody>
          <a:bodyPr wrap="square" lIns="44280" tIns="17640" rIns="44280" bIns="17640">
            <a:spAutoFit/>
          </a:bodyPr>
          <a:lstStyle/>
          <a:p>
            <a:pPr marL="319088" indent="-319088" defTabSz="449263" eaLnBrk="0" hangingPunct="0">
              <a:lnSpc>
                <a:spcPct val="107000"/>
              </a:lnSpc>
              <a:spcAft>
                <a:spcPts val="1350"/>
              </a:spcAft>
              <a:buClr>
                <a:srgbClr val="0000C8"/>
              </a:buClr>
              <a:buSzPct val="100000"/>
              <a:buFont typeface="Arial" pitchFamily="34" charset="0"/>
              <a:buNone/>
              <a:tabLst>
                <a:tab pos="319088"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 pos="9302750" algn="l"/>
              </a:tabLst>
            </a:pPr>
            <a:r>
              <a:rPr lang="en-GB" sz="2000" b="1" dirty="0">
                <a:solidFill>
                  <a:srgbClr val="0000C8"/>
                </a:solidFill>
              </a:rPr>
              <a:t>my</a:t>
            </a:r>
            <a:r>
              <a:rPr lang="en-GB" sz="2000" b="1" dirty="0">
                <a:solidFill>
                  <a:srgbClr val="0000C8"/>
                </a:solidFill>
                <a:latin typeface="Courier New" pitchFamily="49" charset="0"/>
              </a:rPr>
              <a:t>*</a:t>
            </a:r>
          </a:p>
        </p:txBody>
      </p:sp>
      <p:sp>
        <p:nvSpPr>
          <p:cNvPr id="8201" name="Rectangle 8"/>
          <p:cNvSpPr>
            <a:spLocks noChangeArrowheads="1"/>
          </p:cNvSpPr>
          <p:nvPr/>
        </p:nvSpPr>
        <p:spPr bwMode="auto">
          <a:xfrm>
            <a:off x="2118465" y="5930897"/>
            <a:ext cx="1481986" cy="361950"/>
          </a:xfrm>
          <a:prstGeom prst="rect">
            <a:avLst/>
          </a:prstGeom>
          <a:noFill/>
          <a:ln w="9525">
            <a:noFill/>
            <a:round/>
            <a:headEnd/>
            <a:tailEnd/>
          </a:ln>
        </p:spPr>
        <p:txBody>
          <a:bodyPr wrap="square" lIns="44280" tIns="17640" rIns="44280" bIns="17640">
            <a:spAutoFit/>
          </a:bodyPr>
          <a:lstStyle/>
          <a:p>
            <a:pPr marL="319088" indent="-319088" defTabSz="449263" eaLnBrk="0" hangingPunct="0">
              <a:lnSpc>
                <a:spcPct val="107000"/>
              </a:lnSpc>
              <a:spcAft>
                <a:spcPts val="1350"/>
              </a:spcAft>
              <a:buClr>
                <a:srgbClr val="0000C8"/>
              </a:buClr>
              <a:buSzPct val="100000"/>
              <a:buFont typeface="Courier New" pitchFamily="49" charset="0"/>
              <a:buNone/>
              <a:tabLst>
                <a:tab pos="319088"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 pos="9302750" algn="l"/>
              </a:tabLst>
            </a:pPr>
            <a:r>
              <a:rPr lang="en-GB" sz="2000" b="1" dirty="0">
                <a:solidFill>
                  <a:srgbClr val="0000C8"/>
                </a:solidFill>
                <a:latin typeface="Courier New" pitchFamily="49" charset="0"/>
              </a:rPr>
              <a:t>/</a:t>
            </a:r>
            <a:r>
              <a:rPr lang="en-GB" sz="2000" b="1" dirty="0" err="1">
                <a:solidFill>
                  <a:srgbClr val="0000C8"/>
                </a:solidFill>
              </a:rPr>
              <a:t>tmp</a:t>
            </a:r>
            <a:r>
              <a:rPr lang="en-GB" sz="2000" b="1" dirty="0">
                <a:solidFill>
                  <a:srgbClr val="0000C8"/>
                </a:solidFill>
              </a:rPr>
              <a:t>/my</a:t>
            </a:r>
            <a:r>
              <a:rPr lang="en-GB" sz="2000" b="1" dirty="0">
                <a:solidFill>
                  <a:srgbClr val="0000C8"/>
                </a:solidFill>
                <a:latin typeface="Courier New" pitchFamily="49" charset="0"/>
              </a:rPr>
              <a:t>*</a:t>
            </a:r>
          </a:p>
        </p:txBody>
      </p:sp>
      <p:sp>
        <p:nvSpPr>
          <p:cNvPr id="8202" name="Rectangle 9"/>
          <p:cNvSpPr>
            <a:spLocks noChangeArrowheads="1"/>
          </p:cNvSpPr>
          <p:nvPr/>
        </p:nvSpPr>
        <p:spPr bwMode="auto">
          <a:xfrm>
            <a:off x="6875674" y="5292722"/>
            <a:ext cx="3820902" cy="368300"/>
          </a:xfrm>
          <a:prstGeom prst="rect">
            <a:avLst/>
          </a:prstGeom>
          <a:noFill/>
          <a:ln w="9525">
            <a:noFill/>
            <a:round/>
            <a:headEnd/>
            <a:tailEnd/>
          </a:ln>
        </p:spPr>
        <p:txBody>
          <a:bodyPr wrap="square" lIns="44280" tIns="17640" rIns="44280" bIns="17640">
            <a:spAutoFit/>
          </a:bodyPr>
          <a:lstStyle/>
          <a:p>
            <a:pPr marL="319088" indent="-319088" defTabSz="449263" eaLnBrk="0" hangingPunct="0">
              <a:lnSpc>
                <a:spcPct val="109000"/>
              </a:lnSpc>
              <a:spcAft>
                <a:spcPts val="1375"/>
              </a:spcAft>
              <a:buClr>
                <a:srgbClr val="0000C8"/>
              </a:buClr>
              <a:buSzPct val="100000"/>
              <a:buFont typeface="Arial" pitchFamily="34" charset="0"/>
              <a:buNone/>
              <a:tabLst>
                <a:tab pos="319088"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 pos="9302750" algn="l"/>
              </a:tabLst>
            </a:pPr>
            <a:r>
              <a:rPr lang="en-GB" sz="2000" b="1" dirty="0">
                <a:solidFill>
                  <a:srgbClr val="0000C8"/>
                </a:solidFill>
              </a:rPr>
              <a:t>my</a:t>
            </a:r>
            <a:r>
              <a:rPr lang="en-GB" sz="2000" dirty="0">
                <a:solidFill>
                  <a:srgbClr val="000066"/>
                </a:solidFill>
              </a:rPr>
              <a:t>  </a:t>
            </a:r>
            <a:r>
              <a:rPr lang="en-GB" sz="2000" b="1" dirty="0">
                <a:solidFill>
                  <a:srgbClr val="0000C8"/>
                </a:solidFill>
              </a:rPr>
              <a:t>myfile1</a:t>
            </a:r>
            <a:r>
              <a:rPr lang="en-GB" sz="2000" dirty="0">
                <a:solidFill>
                  <a:srgbClr val="000066"/>
                </a:solidFill>
              </a:rPr>
              <a:t>  </a:t>
            </a:r>
            <a:r>
              <a:rPr lang="en-GB" sz="2000" b="1" dirty="0">
                <a:solidFill>
                  <a:srgbClr val="0000C8"/>
                </a:solidFill>
              </a:rPr>
              <a:t>myfile2</a:t>
            </a:r>
            <a:r>
              <a:rPr lang="en-GB" sz="2000" dirty="0">
                <a:solidFill>
                  <a:srgbClr val="000066"/>
                </a:solidFill>
              </a:rPr>
              <a:t>  </a:t>
            </a:r>
            <a:r>
              <a:rPr lang="en-GB" sz="2000" b="1" dirty="0" err="1">
                <a:solidFill>
                  <a:srgbClr val="0000C8"/>
                </a:solidFill>
              </a:rPr>
              <a:t>myprog</a:t>
            </a:r>
            <a:endParaRPr lang="en-GB" sz="2000" b="1" dirty="0">
              <a:solidFill>
                <a:srgbClr val="0000C8"/>
              </a:solidFill>
            </a:endParaRPr>
          </a:p>
        </p:txBody>
      </p:sp>
      <p:sp>
        <p:nvSpPr>
          <p:cNvPr id="8203" name="Rectangle 10"/>
          <p:cNvSpPr>
            <a:spLocks noChangeArrowheads="1"/>
          </p:cNvSpPr>
          <p:nvPr/>
        </p:nvSpPr>
        <p:spPr bwMode="auto">
          <a:xfrm>
            <a:off x="6847097" y="5797549"/>
            <a:ext cx="3830428" cy="669925"/>
          </a:xfrm>
          <a:prstGeom prst="rect">
            <a:avLst/>
          </a:prstGeom>
          <a:noFill/>
          <a:ln w="9525">
            <a:noFill/>
            <a:round/>
            <a:headEnd/>
            <a:tailEnd/>
          </a:ln>
        </p:spPr>
        <p:txBody>
          <a:bodyPr wrap="square" lIns="44280" tIns="17640" rIns="44280" bIns="17640">
            <a:spAutoFit/>
          </a:bodyPr>
          <a:lstStyle/>
          <a:p>
            <a:pPr defTabSz="449263" eaLnBrk="0" hangingPunct="0">
              <a:lnSpc>
                <a:spcPct val="104000"/>
              </a:lnSpc>
              <a:spcAft>
                <a:spcPts val="1300"/>
              </a:spcAft>
              <a:buClr>
                <a:srgbClr val="0000C8"/>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b="1" dirty="0">
                <a:solidFill>
                  <a:srgbClr val="0000C8"/>
                </a:solidFill>
                <a:latin typeface="Courier New" pitchFamily="49" charset="0"/>
              </a:rPr>
              <a:t>/</a:t>
            </a:r>
            <a:r>
              <a:rPr lang="en-GB" sz="2000" b="1" dirty="0" err="1">
                <a:solidFill>
                  <a:srgbClr val="0000C8"/>
                </a:solidFill>
              </a:rPr>
              <a:t>tmp</a:t>
            </a:r>
            <a:r>
              <a:rPr lang="en-GB" sz="2000" b="1" dirty="0">
                <a:solidFill>
                  <a:srgbClr val="0000C8"/>
                </a:solidFill>
              </a:rPr>
              <a:t>/myriad</a:t>
            </a:r>
            <a:r>
              <a:rPr lang="en-GB" sz="2000" b="1" dirty="0">
                <a:solidFill>
                  <a:srgbClr val="0000C8"/>
                </a:solidFill>
                <a:latin typeface="Courier New" pitchFamily="49" charset="0"/>
              </a:rPr>
              <a:t>  /</a:t>
            </a:r>
            <a:r>
              <a:rPr lang="en-GB" sz="2000" b="1" dirty="0" err="1">
                <a:solidFill>
                  <a:srgbClr val="0000C8"/>
                </a:solidFill>
              </a:rPr>
              <a:t>tmp</a:t>
            </a:r>
            <a:r>
              <a:rPr lang="en-GB" sz="2000" b="1" dirty="0">
                <a:solidFill>
                  <a:srgbClr val="0000C8"/>
                </a:solidFill>
              </a:rPr>
              <a:t>/mystic</a:t>
            </a:r>
            <a:r>
              <a:rPr lang="en-GB" sz="2000" b="1" dirty="0">
                <a:solidFill>
                  <a:srgbClr val="0000C8"/>
                </a:solidFill>
                <a:latin typeface="Courier New" pitchFamily="49" charset="0"/>
              </a:rPr>
              <a:t> /</a:t>
            </a:r>
            <a:r>
              <a:rPr lang="en-GB" sz="2000" b="1" dirty="0" err="1">
                <a:solidFill>
                  <a:srgbClr val="0000C8"/>
                </a:solidFill>
              </a:rPr>
              <a:t>tmp</a:t>
            </a:r>
            <a:r>
              <a:rPr lang="en-GB" sz="2000" b="1" dirty="0">
                <a:solidFill>
                  <a:srgbClr val="0000C8"/>
                </a:solidFill>
              </a:rPr>
              <a:t>/myrtle</a:t>
            </a:r>
            <a:r>
              <a:rPr lang="en-GB" sz="2000" b="1" dirty="0">
                <a:solidFill>
                  <a:srgbClr val="0000C8"/>
                </a:solidFill>
                <a:latin typeface="Courier New" pitchFamily="49" charset="0"/>
              </a:rPr>
              <a:t>  /</a:t>
            </a:r>
            <a:r>
              <a:rPr lang="en-GB" sz="2000" b="1" dirty="0" err="1">
                <a:solidFill>
                  <a:srgbClr val="0000C8"/>
                </a:solidFill>
              </a:rPr>
              <a:t>tmp</a:t>
            </a:r>
            <a:r>
              <a:rPr lang="en-GB" sz="2000" b="1" dirty="0">
                <a:solidFill>
                  <a:srgbClr val="0000C8"/>
                </a:solidFill>
              </a:rPr>
              <a:t>/myth</a:t>
            </a:r>
          </a:p>
        </p:txBody>
      </p:sp>
      <p:sp>
        <p:nvSpPr>
          <p:cNvPr id="8204" name="Line 11"/>
          <p:cNvSpPr>
            <a:spLocks noChangeShapeType="1"/>
          </p:cNvSpPr>
          <p:nvPr/>
        </p:nvSpPr>
        <p:spPr bwMode="auto">
          <a:xfrm>
            <a:off x="3781424" y="5519735"/>
            <a:ext cx="571501" cy="1"/>
          </a:xfrm>
          <a:prstGeom prst="line">
            <a:avLst/>
          </a:prstGeom>
          <a:noFill/>
          <a:ln w="53975" cmpd="dbl">
            <a:solidFill>
              <a:schemeClr val="accent3">
                <a:lumMod val="75000"/>
              </a:schemeClr>
            </a:solidFill>
            <a:miter lim="800000"/>
            <a:headEnd/>
            <a:tailEnd type="triangle" w="med" len="med"/>
          </a:ln>
        </p:spPr>
        <p:txBody>
          <a:bodyPr/>
          <a:lstStyle/>
          <a:p>
            <a:endParaRPr lang="en-GB"/>
          </a:p>
        </p:txBody>
      </p:sp>
      <p:sp>
        <p:nvSpPr>
          <p:cNvPr id="16" name="AutoShape 6"/>
          <p:cNvSpPr>
            <a:spLocks noChangeArrowheads="1"/>
          </p:cNvSpPr>
          <p:nvPr/>
        </p:nvSpPr>
        <p:spPr bwMode="auto">
          <a:xfrm>
            <a:off x="4372983" y="5033961"/>
            <a:ext cx="1661327" cy="1504950"/>
          </a:xfrm>
          <a:prstGeom prst="roundRect">
            <a:avLst>
              <a:gd name="adj" fmla="val 20903"/>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marL="88900" algn="ctr" defTabSz="698500">
              <a:buClr>
                <a:srgbClr val="FF0000"/>
              </a:buClr>
              <a:tabLst>
                <a:tab pos="1976438" algn="l"/>
              </a:tabLst>
            </a:pPr>
            <a:r>
              <a:rPr lang="en-US" sz="2000" b="1" dirty="0">
                <a:solidFill>
                  <a:srgbClr val="0000C8"/>
                </a:solidFill>
              </a:rPr>
              <a:t>THE</a:t>
            </a:r>
            <a:br>
              <a:rPr lang="en-US" sz="2000" b="1" dirty="0">
                <a:solidFill>
                  <a:srgbClr val="0000C8"/>
                </a:solidFill>
              </a:rPr>
            </a:br>
            <a:r>
              <a:rPr lang="en-US" sz="2000" b="1" dirty="0">
                <a:solidFill>
                  <a:srgbClr val="0000C8"/>
                </a:solidFill>
              </a:rPr>
              <a:t>SHELL</a:t>
            </a:r>
          </a:p>
        </p:txBody>
      </p:sp>
      <p:sp>
        <p:nvSpPr>
          <p:cNvPr id="23" name="Rounded Rectangle 22"/>
          <p:cNvSpPr/>
          <p:nvPr/>
        </p:nvSpPr>
        <p:spPr>
          <a:xfrm>
            <a:off x="6619876" y="4657539"/>
            <a:ext cx="4295774" cy="1938522"/>
          </a:xfrm>
          <a:prstGeom prst="roundRect">
            <a:avLst/>
          </a:prstGeom>
          <a:noFill/>
          <a:ln w="25400"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round/>
            <a:headEnd/>
            <a:tailEnd/>
          </a:ln>
          <a:effectLst/>
        </p:spPr>
        <p:txBody>
          <a:bodyPr wrap="none" anchor="t" anchorCtr="0"/>
          <a:lstStyle/>
          <a:p>
            <a:pPr algn="ctr"/>
            <a:r>
              <a:rPr lang="en-US" sz="2000" dirty="0">
                <a:solidFill>
                  <a:schemeClr val="tx1">
                    <a:lumMod val="95000"/>
                    <a:lumOff val="5000"/>
                  </a:schemeClr>
                </a:solidFill>
              </a:rPr>
              <a:t>What is passed to the command:</a:t>
            </a:r>
          </a:p>
        </p:txBody>
      </p:sp>
      <p:sp>
        <p:nvSpPr>
          <p:cNvPr id="22" name="Rounded Rectangle 21"/>
          <p:cNvSpPr/>
          <p:nvPr/>
        </p:nvSpPr>
        <p:spPr>
          <a:xfrm>
            <a:off x="857250" y="4652961"/>
            <a:ext cx="2924175" cy="1933576"/>
          </a:xfrm>
          <a:prstGeom prst="roundRect">
            <a:avLst/>
          </a:prstGeom>
          <a:noFill/>
          <a:ln w="25400"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round/>
            <a:headEnd/>
            <a:tailEnd/>
          </a:ln>
          <a:effectLst/>
        </p:spPr>
        <p:txBody>
          <a:bodyPr wrap="none" anchor="t" anchorCtr="0"/>
          <a:lstStyle/>
          <a:p>
            <a:pPr algn="ctr"/>
            <a:r>
              <a:rPr lang="en-GB" sz="2000" dirty="0">
                <a:solidFill>
                  <a:schemeClr val="tx1">
                    <a:lumMod val="95000"/>
                    <a:lumOff val="5000"/>
                  </a:schemeClr>
                </a:solidFill>
              </a:rPr>
              <a:t>What the user typed:</a:t>
            </a:r>
          </a:p>
        </p:txBody>
      </p:sp>
      <p:sp>
        <p:nvSpPr>
          <p:cNvPr id="19" name="Line 11"/>
          <p:cNvSpPr>
            <a:spLocks noChangeShapeType="1"/>
          </p:cNvSpPr>
          <p:nvPr/>
        </p:nvSpPr>
        <p:spPr bwMode="auto">
          <a:xfrm>
            <a:off x="3790949" y="6129335"/>
            <a:ext cx="571501" cy="1"/>
          </a:xfrm>
          <a:prstGeom prst="line">
            <a:avLst/>
          </a:prstGeom>
          <a:noFill/>
          <a:ln w="53975" cmpd="dbl">
            <a:solidFill>
              <a:schemeClr val="accent3">
                <a:lumMod val="75000"/>
              </a:schemeClr>
            </a:solidFill>
            <a:miter lim="800000"/>
            <a:headEnd/>
            <a:tailEnd type="triangle" w="med" len="med"/>
          </a:ln>
        </p:spPr>
        <p:txBody>
          <a:bodyPr/>
          <a:lstStyle/>
          <a:p>
            <a:endParaRPr lang="en-GB"/>
          </a:p>
        </p:txBody>
      </p:sp>
      <p:sp>
        <p:nvSpPr>
          <p:cNvPr id="20" name="Line 11"/>
          <p:cNvSpPr>
            <a:spLocks noChangeShapeType="1"/>
          </p:cNvSpPr>
          <p:nvPr/>
        </p:nvSpPr>
        <p:spPr bwMode="auto">
          <a:xfrm>
            <a:off x="6048374" y="5500685"/>
            <a:ext cx="571501" cy="1"/>
          </a:xfrm>
          <a:prstGeom prst="line">
            <a:avLst/>
          </a:prstGeom>
          <a:noFill/>
          <a:ln w="53975" cmpd="dbl">
            <a:solidFill>
              <a:schemeClr val="accent3">
                <a:lumMod val="75000"/>
              </a:schemeClr>
            </a:solidFill>
            <a:miter lim="800000"/>
            <a:headEnd/>
            <a:tailEnd type="triangle" w="med" len="med"/>
          </a:ln>
        </p:spPr>
        <p:txBody>
          <a:bodyPr/>
          <a:lstStyle/>
          <a:p>
            <a:endParaRPr lang="en-GB"/>
          </a:p>
        </p:txBody>
      </p:sp>
      <p:sp>
        <p:nvSpPr>
          <p:cNvPr id="21" name="Line 11"/>
          <p:cNvSpPr>
            <a:spLocks noChangeShapeType="1"/>
          </p:cNvSpPr>
          <p:nvPr/>
        </p:nvSpPr>
        <p:spPr bwMode="auto">
          <a:xfrm>
            <a:off x="6038849" y="6119810"/>
            <a:ext cx="571501" cy="1"/>
          </a:xfrm>
          <a:prstGeom prst="line">
            <a:avLst/>
          </a:prstGeom>
          <a:noFill/>
          <a:ln w="53975" cmpd="dbl">
            <a:solidFill>
              <a:schemeClr val="accent3">
                <a:lumMod val="75000"/>
              </a:schemeClr>
            </a:solidFill>
            <a:miter lim="800000"/>
            <a:headEnd/>
            <a:tailEnd type="triangle" w="med" len="med"/>
          </a:ln>
        </p:spPr>
        <p:txBody>
          <a:bodyPr/>
          <a:lstStyle/>
          <a:p>
            <a:endParaRPr lang="en-GB"/>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body" sz="quarter" idx="15"/>
          </p:nvPr>
        </p:nvSpPr>
        <p:spPr/>
        <p:txBody>
          <a:bodyPr/>
          <a:lstStyle/>
          <a:p>
            <a:r>
              <a:rPr lang="en-GB" dirty="0"/>
              <a:t>The shell carries out </a:t>
            </a:r>
            <a:r>
              <a:rPr lang="en-GB" dirty="0" err="1"/>
              <a:t>globbing</a:t>
            </a:r>
            <a:r>
              <a:rPr lang="en-GB" dirty="0"/>
              <a:t> (wildcard expansion)</a:t>
            </a:r>
          </a:p>
          <a:p>
            <a:r>
              <a:rPr lang="en-GB" dirty="0"/>
              <a:t>Does not include filenames starting with a dot </a:t>
            </a:r>
            <a:r>
              <a:rPr lang="en-GB" b="1" dirty="0">
                <a:solidFill>
                  <a:srgbClr val="0000C8"/>
                </a:solidFill>
              </a:rPr>
              <a:t>.</a:t>
            </a:r>
          </a:p>
          <a:p>
            <a:endParaRPr lang="en-GB" dirty="0"/>
          </a:p>
          <a:p>
            <a:endParaRPr lang="en-GB" dirty="0"/>
          </a:p>
          <a:p>
            <a:endParaRPr lang="en-GB" dirty="0"/>
          </a:p>
          <a:p>
            <a:pPr marL="0" indent="0">
              <a:buNone/>
            </a:pPr>
            <a:endParaRPr lang="en-GB" dirty="0"/>
          </a:p>
          <a:p>
            <a:r>
              <a:rPr lang="en-GB" dirty="0"/>
              <a:t>Example:</a:t>
            </a:r>
          </a:p>
        </p:txBody>
      </p:sp>
      <p:sp>
        <p:nvSpPr>
          <p:cNvPr id="9218" name="Rectangle 1"/>
          <p:cNvSpPr>
            <a:spLocks noGrp="1" noChangeArrowheads="1"/>
          </p:cNvSpPr>
          <p:nvPr>
            <p:ph type="title"/>
          </p:nvPr>
        </p:nvSpPr>
        <p:spPr/>
        <p:txBody>
          <a:bodyPr/>
          <a:lstStyle/>
          <a:p>
            <a:r>
              <a:rPr lang="en-GB"/>
              <a:t>File name shorthand</a:t>
            </a:r>
            <a:endParaRPr lang="en-GB" dirty="0"/>
          </a:p>
        </p:txBody>
      </p:sp>
      <p:sp>
        <p:nvSpPr>
          <p:cNvPr id="9220" name="Text Box 3"/>
          <p:cNvSpPr txBox="1">
            <a:spLocks noChangeArrowheads="1"/>
          </p:cNvSpPr>
          <p:nvPr/>
        </p:nvSpPr>
        <p:spPr bwMode="auto">
          <a:xfrm>
            <a:off x="3484034" y="3800475"/>
            <a:ext cx="226484" cy="366713"/>
          </a:xfrm>
          <a:prstGeom prst="rect">
            <a:avLst/>
          </a:prstGeom>
          <a:noFill/>
          <a:ln w="9525">
            <a:noFill/>
            <a:round/>
            <a:headEnd/>
            <a:tailEnd/>
          </a:ln>
        </p:spPr>
        <p:txBody>
          <a:bodyPr wrap="none" anchor="ctr"/>
          <a:lstStyle/>
          <a:p>
            <a:pPr defTabSz="449263" eaLnBrk="0" hangingPunct="0">
              <a:buClr>
                <a:srgbClr val="000066"/>
              </a:buClr>
              <a:buSzPct val="100000"/>
              <a:buFont typeface="Times New Roman" pitchFamily="18" charset="0"/>
              <a:buNone/>
            </a:pPr>
            <a:endParaRPr lang="en-US" sz="2400">
              <a:solidFill>
                <a:schemeClr val="bg1"/>
              </a:solidFill>
              <a:latin typeface="Times New Roman" pitchFamily="18" charset="0"/>
            </a:endParaRPr>
          </a:p>
        </p:txBody>
      </p:sp>
      <p:sp>
        <p:nvSpPr>
          <p:cNvPr id="2" name="Text Box 4"/>
          <p:cNvSpPr txBox="1">
            <a:spLocks noChangeArrowheads="1"/>
          </p:cNvSpPr>
          <p:nvPr/>
        </p:nvSpPr>
        <p:spPr bwMode="auto">
          <a:xfrm>
            <a:off x="876812" y="5221234"/>
            <a:ext cx="6486013" cy="463846"/>
          </a:xfrm>
          <a:prstGeom prst="rect">
            <a:avLst/>
          </a:prstGeom>
          <a:solidFill>
            <a:schemeClr val="tx2">
              <a:lumMod val="20000"/>
              <a:lumOff val="80000"/>
            </a:schemeClr>
          </a:solidFill>
          <a:ln w="12700" algn="ctr">
            <a:solidFill>
              <a:schemeClr val="tx1"/>
            </a:solidFill>
            <a:miter lim="800000"/>
            <a:headEnd/>
            <a:tailEnd/>
          </a:ln>
          <a:effectLst>
            <a:outerShdw blurRad="50800" dist="76200" dir="2700000" algn="tl" rotWithShape="0">
              <a:prstClr val="black">
                <a:alpha val="40000"/>
              </a:prstClr>
            </a:outerShdw>
          </a:effectLst>
        </p:spPr>
        <p:txBody>
          <a:bodyPr wrap="square" lIns="44450" tIns="17462" rIns="44450" bIns="17462" anchor="ctr" anchorCtr="0">
            <a:noAutofit/>
          </a:bodyPr>
          <a:lstStyle/>
          <a:p>
            <a:pPr defTabSz="695325" eaLnBrk="0" hangingPunct="0">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dirty="0">
                <a:latin typeface="Courier New" pitchFamily="49" charset="0"/>
              </a:rPr>
              <a:t>$ </a:t>
            </a:r>
            <a:r>
              <a:rPr lang="en-GB" sz="2400" b="1" dirty="0" err="1">
                <a:latin typeface="Courier New" pitchFamily="49" charset="0"/>
              </a:rPr>
              <a:t>ls</a:t>
            </a:r>
            <a:r>
              <a:rPr lang="en-GB" sz="2400" b="1" dirty="0">
                <a:latin typeface="Courier New" pitchFamily="49" charset="0"/>
              </a:rPr>
              <a:t> ~/q*[0-9]</a:t>
            </a:r>
          </a:p>
        </p:txBody>
      </p:sp>
      <p:sp>
        <p:nvSpPr>
          <p:cNvPr id="9222" name="AutoShape 5"/>
          <p:cNvSpPr>
            <a:spLocks noChangeArrowheads="1"/>
          </p:cNvSpPr>
          <p:nvPr/>
        </p:nvSpPr>
        <p:spPr bwMode="auto">
          <a:xfrm>
            <a:off x="885825" y="2605738"/>
            <a:ext cx="10439400" cy="1925184"/>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marL="88900" defTabSz="698500" eaLnBrk="0" hangingPunct="0">
              <a:buClr>
                <a:srgbClr val="FF0000"/>
              </a:buClr>
              <a:buSzPct val="100000"/>
              <a:buFont typeface="Courier New" pitchFamily="49" charset="0"/>
              <a:buNone/>
              <a:tabLst>
                <a:tab pos="1204913" algn="l"/>
                <a:tab pos="2511425" algn="l"/>
              </a:tabLst>
            </a:pPr>
            <a:r>
              <a:rPr lang="en-GB" sz="2000" b="1" dirty="0">
                <a:solidFill>
                  <a:srgbClr val="0000C8"/>
                </a:solidFill>
              </a:rPr>
              <a:t>	*	</a:t>
            </a:r>
            <a:r>
              <a:rPr lang="en-GB" sz="2000" dirty="0"/>
              <a:t>zero or more characters</a:t>
            </a:r>
          </a:p>
          <a:p>
            <a:pPr marL="88900" defTabSz="698500" eaLnBrk="0" hangingPunct="0">
              <a:buClr>
                <a:srgbClr val="FF0000"/>
              </a:buClr>
              <a:buSzPct val="100000"/>
              <a:buFont typeface="Courier New" pitchFamily="49" charset="0"/>
              <a:buNone/>
              <a:tabLst>
                <a:tab pos="1204913" algn="l"/>
                <a:tab pos="2511425" algn="l"/>
              </a:tabLst>
            </a:pPr>
            <a:r>
              <a:rPr lang="en-GB" sz="2000" b="1" dirty="0">
                <a:solidFill>
                  <a:srgbClr val="0000C8"/>
                </a:solidFill>
              </a:rPr>
              <a:t>	?	</a:t>
            </a:r>
            <a:r>
              <a:rPr lang="en-GB" sz="2000" dirty="0"/>
              <a:t>exactly one character</a:t>
            </a:r>
          </a:p>
          <a:p>
            <a:pPr marL="88900" defTabSz="698500" eaLnBrk="0" hangingPunct="0">
              <a:buClr>
                <a:srgbClr val="FF0000"/>
              </a:buClr>
              <a:buSzPct val="100000"/>
              <a:buFont typeface="Courier New" pitchFamily="49" charset="0"/>
              <a:buNone/>
              <a:tabLst>
                <a:tab pos="1204913" algn="l"/>
                <a:tab pos="2511425" algn="l"/>
              </a:tabLst>
            </a:pPr>
            <a:r>
              <a:rPr lang="en-GB" sz="2000" b="1" dirty="0">
                <a:solidFill>
                  <a:srgbClr val="0000C8"/>
                </a:solidFill>
              </a:rPr>
              <a:t>	[</a:t>
            </a:r>
            <a:r>
              <a:rPr lang="en-GB" sz="2000" b="1" dirty="0" err="1">
                <a:solidFill>
                  <a:srgbClr val="0000C8"/>
                </a:solidFill>
              </a:rPr>
              <a:t>abc</a:t>
            </a:r>
            <a:r>
              <a:rPr lang="en-GB" sz="2000" b="1" dirty="0">
                <a:solidFill>
                  <a:srgbClr val="0000C8"/>
                </a:solidFill>
              </a:rPr>
              <a:t>]	</a:t>
            </a:r>
            <a:r>
              <a:rPr lang="en-GB" sz="2000" dirty="0"/>
              <a:t>one character, either a or b or c</a:t>
            </a:r>
          </a:p>
          <a:p>
            <a:pPr marL="88900" defTabSz="698500" eaLnBrk="0" hangingPunct="0">
              <a:buClr>
                <a:srgbClr val="FF0000"/>
              </a:buClr>
              <a:buSzPct val="100000"/>
              <a:buFont typeface="Courier New" pitchFamily="49" charset="0"/>
              <a:buNone/>
              <a:tabLst>
                <a:tab pos="1204913" algn="l"/>
                <a:tab pos="2511425" algn="l"/>
              </a:tabLst>
            </a:pPr>
            <a:r>
              <a:rPr lang="en-GB" sz="2000" b="1" dirty="0">
                <a:solidFill>
                  <a:srgbClr val="0000C8"/>
                </a:solidFill>
              </a:rPr>
              <a:t>	[A-Z]	</a:t>
            </a:r>
            <a:r>
              <a:rPr lang="en-GB" sz="2000" dirty="0"/>
              <a:t>one character, in the range A-Z</a:t>
            </a:r>
          </a:p>
          <a:p>
            <a:pPr marL="88900" defTabSz="698500" eaLnBrk="0" hangingPunct="0">
              <a:buClr>
                <a:srgbClr val="FF0000"/>
              </a:buClr>
              <a:buSzPct val="100000"/>
              <a:buFont typeface="Courier New" pitchFamily="49" charset="0"/>
              <a:buNone/>
              <a:tabLst>
                <a:tab pos="1204913" algn="l"/>
                <a:tab pos="2511425" algn="l"/>
              </a:tabLst>
            </a:pPr>
            <a:r>
              <a:rPr lang="en-GB" sz="2000" b="1" dirty="0">
                <a:solidFill>
                  <a:srgbClr val="0000C8"/>
                </a:solidFill>
              </a:rPr>
              <a:t>	[!</a:t>
            </a:r>
            <a:r>
              <a:rPr lang="en-GB" sz="2000" b="1" dirty="0" err="1">
                <a:solidFill>
                  <a:srgbClr val="0000C8"/>
                </a:solidFill>
              </a:rPr>
              <a:t>abc</a:t>
            </a:r>
            <a:r>
              <a:rPr lang="en-GB" sz="2000" b="1" dirty="0">
                <a:solidFill>
                  <a:srgbClr val="0000C8"/>
                </a:solidFill>
              </a:rPr>
              <a:t>]	</a:t>
            </a:r>
            <a:r>
              <a:rPr lang="en-GB" sz="2000" dirty="0"/>
              <a:t>one character, neither a nor b nor c</a:t>
            </a:r>
          </a:p>
          <a:p>
            <a:pPr marL="88900" defTabSz="698500" eaLnBrk="0" hangingPunct="0">
              <a:buClr>
                <a:srgbClr val="FF0000"/>
              </a:buClr>
              <a:buSzPct val="100000"/>
              <a:buFont typeface="Courier New" pitchFamily="49" charset="0"/>
              <a:buNone/>
              <a:tabLst>
                <a:tab pos="1204913" algn="l"/>
                <a:tab pos="2511425" algn="l"/>
              </a:tabLst>
            </a:pPr>
            <a:r>
              <a:rPr lang="en-GB" sz="2000" b="1" dirty="0">
                <a:solidFill>
                  <a:srgbClr val="0000C8"/>
                </a:solidFill>
              </a:rPr>
              <a:t>	~	</a:t>
            </a:r>
            <a:r>
              <a:rPr lang="en-GB" sz="2000" dirty="0"/>
              <a:t>the user's home directory</a:t>
            </a:r>
          </a:p>
        </p:txBody>
      </p:sp>
      <p:sp>
        <p:nvSpPr>
          <p:cNvPr id="11" name="Rectangle 11"/>
          <p:cNvSpPr>
            <a:spLocks noChangeArrowheads="1"/>
          </p:cNvSpPr>
          <p:nvPr/>
        </p:nvSpPr>
        <p:spPr bwMode="auto">
          <a:xfrm>
            <a:off x="7238999" y="4840738"/>
            <a:ext cx="4086226" cy="991348"/>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108000" rIns="95250" bIns="50800">
            <a:spAutoFit/>
          </a:bodyPr>
          <a:lstStyle/>
          <a:p>
            <a:pPr algn="ctr"/>
            <a:r>
              <a:rPr lang="en-US" sz="1800" i="1" dirty="0"/>
              <a:t>list files within our home </a:t>
            </a:r>
            <a:br>
              <a:rPr lang="en-US" sz="1800" i="1" dirty="0"/>
            </a:br>
            <a:r>
              <a:rPr lang="en-US" sz="1800" i="1" dirty="0"/>
              <a:t>that start with </a:t>
            </a:r>
            <a:r>
              <a:rPr lang="en-US" sz="1800" b="1" i="1" dirty="0">
                <a:solidFill>
                  <a:srgbClr val="0000C8"/>
                </a:solidFill>
              </a:rPr>
              <a:t>q </a:t>
            </a:r>
            <a:br>
              <a:rPr lang="en-US" sz="1800" i="1" dirty="0"/>
            </a:br>
            <a:r>
              <a:rPr lang="en-US" sz="1800" i="1" dirty="0"/>
              <a:t>and end with a digit</a:t>
            </a:r>
            <a:endParaRPr lang="en-GB" sz="1800" i="1" dirty="0">
              <a:latin typeface="Arial"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body" sz="quarter" idx="15"/>
          </p:nvPr>
        </p:nvSpPr>
        <p:spPr/>
        <p:txBody>
          <a:bodyPr/>
          <a:lstStyle/>
          <a:p>
            <a:r>
              <a:rPr lang="en-GB" dirty="0"/>
              <a:t>What do the following commands achieve?</a:t>
            </a:r>
          </a:p>
        </p:txBody>
      </p:sp>
      <p:sp>
        <p:nvSpPr>
          <p:cNvPr id="10242" name="Rectangle 1"/>
          <p:cNvSpPr>
            <a:spLocks noGrp="1" noChangeArrowheads="1"/>
          </p:cNvSpPr>
          <p:nvPr>
            <p:ph type="title"/>
          </p:nvPr>
        </p:nvSpPr>
        <p:spPr/>
        <p:txBody>
          <a:bodyPr/>
          <a:lstStyle/>
          <a:p>
            <a:r>
              <a:rPr lang="en-GB"/>
              <a:t>Filename generation exercise</a:t>
            </a:r>
            <a:endParaRPr lang="en-GB" dirty="0"/>
          </a:p>
        </p:txBody>
      </p:sp>
      <p:sp>
        <p:nvSpPr>
          <p:cNvPr id="2" name="Rectangle 3"/>
          <p:cNvSpPr>
            <a:spLocks noChangeArrowheads="1"/>
          </p:cNvSpPr>
          <p:nvPr/>
        </p:nvSpPr>
        <p:spPr bwMode="auto">
          <a:xfrm>
            <a:off x="1599236" y="1938112"/>
            <a:ext cx="7787216" cy="4110263"/>
          </a:xfrm>
          <a:prstGeom prst="rect">
            <a:avLst/>
          </a:prstGeom>
          <a:solidFill>
            <a:schemeClr val="tx2">
              <a:lumMod val="20000"/>
              <a:lumOff val="80000"/>
            </a:schemeClr>
          </a:solidFill>
          <a:ln w="12700" algn="ctr">
            <a:solidFill>
              <a:schemeClr val="tx1"/>
            </a:solidFill>
            <a:miter lim="800000"/>
            <a:headEnd/>
            <a:tailEnd/>
          </a:ln>
          <a:effectLst>
            <a:outerShdw blurRad="50800" dist="76200" dir="2700000" algn="tl" rotWithShape="0">
              <a:prstClr val="black">
                <a:alpha val="40000"/>
              </a:prstClr>
            </a:outerShdw>
          </a:effectLst>
        </p:spPr>
        <p:txBody>
          <a:bodyPr wrap="square" lIns="44450" tIns="17462" rIns="44450" bIns="17462" anchor="ctr" anchorCtr="0">
            <a:noAutofit/>
          </a:bodyPr>
          <a:lstStyle/>
          <a:p>
            <a:pPr defTabSz="695325" eaLnBrk="0" hangingPunct="0">
              <a:lnSpc>
                <a:spcPct val="9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err="1">
                <a:latin typeface="Courier New" pitchFamily="49" charset="0"/>
              </a:rPr>
              <a:t>ls</a:t>
            </a:r>
            <a:r>
              <a:rPr lang="en-GB" sz="2000" b="1" dirty="0">
                <a:latin typeface="Courier New" pitchFamily="49" charset="0"/>
              </a:rPr>
              <a:t> *.?</a:t>
            </a:r>
          </a:p>
          <a:p>
            <a:pPr defTabSz="695325" eaLnBrk="0" hangingPunct="0">
              <a:lnSpc>
                <a:spcPct val="90000"/>
              </a:lnSpc>
              <a:spcBef>
                <a:spcPts val="300"/>
              </a:spcBef>
              <a:buClr>
                <a:srgbClr val="000066"/>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p>
          <a:p>
            <a:pPr defTabSz="695325" eaLnBrk="0" hangingPunct="0">
              <a:lnSpc>
                <a:spcPct val="9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a:latin typeface="Courier New" pitchFamily="49" charset="0"/>
              </a:rPr>
              <a:t>ls [A-Z]*</a:t>
            </a:r>
          </a:p>
          <a:p>
            <a:pPr defTabSz="695325" eaLnBrk="0" hangingPunct="0">
              <a:lnSpc>
                <a:spcPct val="90000"/>
              </a:lnSpc>
              <a:spcBef>
                <a:spcPts val="300"/>
              </a:spcBef>
              <a:buClr>
                <a:srgbClr val="000066"/>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p>
          <a:p>
            <a:pPr defTabSz="695325" eaLnBrk="0" hangingPunct="0">
              <a:lnSpc>
                <a:spcPct val="9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err="1">
                <a:latin typeface="Courier New" pitchFamily="49" charset="0"/>
              </a:rPr>
              <a:t>ls</a:t>
            </a:r>
            <a:r>
              <a:rPr lang="en-GB" sz="2000" b="1" dirty="0">
                <a:latin typeface="Courier New" pitchFamily="49" charset="0"/>
              </a:rPr>
              <a:t> /etc/[!a-m]*</a:t>
            </a:r>
          </a:p>
          <a:p>
            <a:pPr defTabSz="695325" eaLnBrk="0" hangingPunct="0">
              <a:lnSpc>
                <a:spcPct val="90000"/>
              </a:lnSpc>
              <a:spcBef>
                <a:spcPts val="300"/>
              </a:spcBef>
              <a:buClr>
                <a:srgbClr val="000066"/>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p>
          <a:p>
            <a:pPr defTabSz="695325" eaLnBrk="0" hangingPunct="0">
              <a:lnSpc>
                <a:spcPct val="9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a:latin typeface="Courier New" pitchFamily="49" charset="0"/>
              </a:rPr>
              <a:t>file /</a:t>
            </a:r>
            <a:r>
              <a:rPr lang="en-GB" sz="2000" b="1" dirty="0" err="1">
                <a:latin typeface="Courier New" pitchFamily="49" charset="0"/>
              </a:rPr>
              <a:t>usr</a:t>
            </a:r>
            <a:r>
              <a:rPr lang="en-GB" sz="2000" b="1" dirty="0">
                <a:latin typeface="Courier New" pitchFamily="49" charset="0"/>
              </a:rPr>
              <a:t>/bin/*x*</a:t>
            </a:r>
          </a:p>
          <a:p>
            <a:pPr defTabSz="695325" eaLnBrk="0" hangingPunct="0">
              <a:lnSpc>
                <a:spcPct val="90000"/>
              </a:lnSpc>
              <a:spcBef>
                <a:spcPts val="300"/>
              </a:spcBef>
              <a:buClr>
                <a:srgbClr val="000066"/>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p>
          <a:p>
            <a:pPr defTabSz="695325" eaLnBrk="0" hangingPunct="0">
              <a:lnSpc>
                <a:spcPct val="9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err="1">
                <a:latin typeface="Courier New" pitchFamily="49" charset="0"/>
              </a:rPr>
              <a:t>ls</a:t>
            </a:r>
            <a:r>
              <a:rPr lang="en-GB" sz="2000" b="1" dirty="0">
                <a:latin typeface="Courier New" pitchFamily="49" charset="0"/>
              </a:rPr>
              <a:t> [a-z]*[0-9]</a:t>
            </a:r>
          </a:p>
          <a:p>
            <a:pPr defTabSz="695325" eaLnBrk="0" hangingPunct="0">
              <a:lnSpc>
                <a:spcPct val="90000"/>
              </a:lnSpc>
              <a:spcBef>
                <a:spcPts val="300"/>
              </a:spcBef>
              <a:buClr>
                <a:srgbClr val="000066"/>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p>
          <a:p>
            <a:pPr defTabSz="695325" eaLnBrk="0" hangingPunct="0">
              <a:lnSpc>
                <a:spcPct val="9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err="1">
                <a:latin typeface="Courier New" pitchFamily="49" charset="0"/>
              </a:rPr>
              <a:t>ls</a:t>
            </a:r>
            <a:r>
              <a:rPr lang="en-GB" sz="2000" b="1" dirty="0">
                <a:latin typeface="Courier New" pitchFamily="49" charset="0"/>
              </a:rPr>
              <a:t> -ld .[!.]*</a:t>
            </a:r>
          </a:p>
          <a:p>
            <a:pPr defTabSz="695325" eaLnBrk="0" hangingPunct="0">
              <a:lnSpc>
                <a:spcPct val="90000"/>
              </a:lnSpc>
              <a:spcBef>
                <a:spcPts val="300"/>
              </a:spcBef>
              <a:buClr>
                <a:srgbClr val="000066"/>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p>
          <a:p>
            <a:pPr defTabSz="695325" eaLnBrk="0" hangingPunct="0">
              <a:lnSpc>
                <a:spcPct val="9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err="1">
                <a:latin typeface="Courier New" pitchFamily="49" charset="0"/>
              </a:rPr>
              <a:t>ls</a:t>
            </a:r>
            <a:r>
              <a:rPr lang="en-GB" sz="2000" b="1" dirty="0">
                <a:latin typeface="Courier New" pitchFamily="49" charset="0"/>
              </a:rPr>
              <a:t> -d /etc/*.d/*</a:t>
            </a:r>
            <a:r>
              <a:rPr lang="en-GB" sz="2000" dirty="0">
                <a:latin typeface="Courier New" pitchFamily="49" charset="0"/>
              </a:rPr>
              <a:t>	</a:t>
            </a:r>
          </a:p>
        </p:txBody>
      </p:sp>
      <p:sp>
        <p:nvSpPr>
          <p:cNvPr id="12" name="Heptagon 11"/>
          <p:cNvSpPr/>
          <p:nvPr/>
        </p:nvSpPr>
        <p:spPr>
          <a:xfrm>
            <a:off x="1106932" y="2609383"/>
            <a:ext cx="399819" cy="300790"/>
          </a:xfrm>
          <a:prstGeom prst="heptagon">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GB" sz="1800" dirty="0">
                <a:solidFill>
                  <a:schemeClr val="tx1"/>
                </a:solidFill>
                <a:latin typeface="Arial" pitchFamily="34" charset="0"/>
                <a:cs typeface="Arial" pitchFamily="34" charset="0"/>
              </a:rPr>
              <a:t>2</a:t>
            </a:r>
          </a:p>
        </p:txBody>
      </p:sp>
      <p:sp>
        <p:nvSpPr>
          <p:cNvPr id="13" name="Heptagon 12"/>
          <p:cNvSpPr/>
          <p:nvPr/>
        </p:nvSpPr>
        <p:spPr>
          <a:xfrm>
            <a:off x="1112983" y="1940326"/>
            <a:ext cx="399819" cy="300790"/>
          </a:xfrm>
          <a:prstGeom prst="heptagon">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GB" sz="1800" dirty="0">
                <a:solidFill>
                  <a:schemeClr val="tx1"/>
                </a:solidFill>
                <a:latin typeface="Arial" pitchFamily="34" charset="0"/>
                <a:cs typeface="Arial" pitchFamily="34" charset="0"/>
              </a:rPr>
              <a:t>1</a:t>
            </a:r>
          </a:p>
        </p:txBody>
      </p:sp>
      <p:sp>
        <p:nvSpPr>
          <p:cNvPr id="14" name="Heptagon 13"/>
          <p:cNvSpPr/>
          <p:nvPr/>
        </p:nvSpPr>
        <p:spPr>
          <a:xfrm>
            <a:off x="1098000" y="3212639"/>
            <a:ext cx="399819" cy="300790"/>
          </a:xfrm>
          <a:prstGeom prst="heptagon">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GB" sz="1800" dirty="0">
                <a:solidFill>
                  <a:schemeClr val="tx1"/>
                </a:solidFill>
                <a:latin typeface="Arial" pitchFamily="34" charset="0"/>
                <a:cs typeface="Arial" pitchFamily="34" charset="0"/>
              </a:rPr>
              <a:t>3</a:t>
            </a:r>
          </a:p>
        </p:txBody>
      </p:sp>
      <p:sp>
        <p:nvSpPr>
          <p:cNvPr id="16" name="Heptagon 15"/>
          <p:cNvSpPr/>
          <p:nvPr/>
        </p:nvSpPr>
        <p:spPr>
          <a:xfrm>
            <a:off x="1098000" y="4470846"/>
            <a:ext cx="399819" cy="300790"/>
          </a:xfrm>
          <a:prstGeom prst="heptagon">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GB" sz="1800" dirty="0">
                <a:solidFill>
                  <a:schemeClr val="tx1"/>
                </a:solidFill>
                <a:latin typeface="Arial" pitchFamily="34" charset="0"/>
                <a:cs typeface="Arial" pitchFamily="34" charset="0"/>
              </a:rPr>
              <a:t>5</a:t>
            </a:r>
          </a:p>
        </p:txBody>
      </p:sp>
      <p:sp>
        <p:nvSpPr>
          <p:cNvPr id="17" name="Heptagon 16"/>
          <p:cNvSpPr/>
          <p:nvPr/>
        </p:nvSpPr>
        <p:spPr>
          <a:xfrm>
            <a:off x="1104051" y="3840342"/>
            <a:ext cx="399819" cy="300790"/>
          </a:xfrm>
          <a:prstGeom prst="heptagon">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GB" sz="1800" dirty="0">
                <a:solidFill>
                  <a:schemeClr val="tx1"/>
                </a:solidFill>
                <a:latin typeface="Arial" pitchFamily="34" charset="0"/>
                <a:cs typeface="Arial" pitchFamily="34" charset="0"/>
              </a:rPr>
              <a:t>4</a:t>
            </a:r>
          </a:p>
        </p:txBody>
      </p:sp>
      <p:sp>
        <p:nvSpPr>
          <p:cNvPr id="18" name="Heptagon 17"/>
          <p:cNvSpPr/>
          <p:nvPr/>
        </p:nvSpPr>
        <p:spPr>
          <a:xfrm>
            <a:off x="1097999" y="5720436"/>
            <a:ext cx="399819" cy="300790"/>
          </a:xfrm>
          <a:prstGeom prst="heptagon">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GB" sz="1800" dirty="0">
                <a:solidFill>
                  <a:schemeClr val="tx1"/>
                </a:solidFill>
                <a:latin typeface="Arial" pitchFamily="34" charset="0"/>
                <a:cs typeface="Arial" pitchFamily="34" charset="0"/>
              </a:rPr>
              <a:t>7</a:t>
            </a:r>
          </a:p>
        </p:txBody>
      </p:sp>
      <p:sp>
        <p:nvSpPr>
          <p:cNvPr id="19" name="Heptagon 18"/>
          <p:cNvSpPr/>
          <p:nvPr/>
        </p:nvSpPr>
        <p:spPr>
          <a:xfrm>
            <a:off x="1104050" y="5099004"/>
            <a:ext cx="399819" cy="300790"/>
          </a:xfrm>
          <a:prstGeom prst="heptagon">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GB" sz="1800" dirty="0">
                <a:solidFill>
                  <a:schemeClr val="tx1"/>
                </a:solidFill>
                <a:latin typeface="Arial" pitchFamily="34" charset="0"/>
                <a:cs typeface="Arial" pitchFamily="34" charset="0"/>
              </a:rPr>
              <a:t>6</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Available in </a:t>
            </a:r>
            <a:r>
              <a:rPr lang="en-GB" b="1" dirty="0" err="1">
                <a:solidFill>
                  <a:srgbClr val="0000C8"/>
                </a:solidFill>
              </a:rPr>
              <a:t>ksh</a:t>
            </a:r>
            <a:r>
              <a:rPr lang="en-GB" dirty="0"/>
              <a:t> and </a:t>
            </a:r>
            <a:r>
              <a:rPr lang="en-GB" b="1" dirty="0">
                <a:solidFill>
                  <a:srgbClr val="0000C8"/>
                </a:solidFill>
              </a:rPr>
              <a:t>bash</a:t>
            </a:r>
          </a:p>
          <a:p>
            <a:pPr lvl="1"/>
            <a:r>
              <a:rPr lang="en-GB" dirty="0"/>
              <a:t>Help in avoiding ‘locale’ problems with character matching</a:t>
            </a:r>
          </a:p>
          <a:p>
            <a:r>
              <a:rPr lang="en-GB" dirty="0"/>
              <a:t>Common (useful) character classes:</a:t>
            </a:r>
          </a:p>
          <a:p>
            <a:pPr lvl="1"/>
            <a:r>
              <a:rPr lang="en-GB" b="1" dirty="0" err="1">
                <a:solidFill>
                  <a:srgbClr val="0000C8"/>
                </a:solidFill>
              </a:rPr>
              <a:t>alnum</a:t>
            </a:r>
            <a:r>
              <a:rPr lang="en-GB" dirty="0"/>
              <a:t>, </a:t>
            </a:r>
            <a:r>
              <a:rPr lang="en-GB" b="1" dirty="0">
                <a:solidFill>
                  <a:srgbClr val="0000C8"/>
                </a:solidFill>
              </a:rPr>
              <a:t>alpha</a:t>
            </a:r>
            <a:r>
              <a:rPr lang="en-GB" dirty="0"/>
              <a:t>, </a:t>
            </a:r>
            <a:r>
              <a:rPr lang="en-GB" b="1" dirty="0">
                <a:solidFill>
                  <a:srgbClr val="0000C8"/>
                </a:solidFill>
              </a:rPr>
              <a:t>digit</a:t>
            </a:r>
            <a:r>
              <a:rPr lang="en-GB" dirty="0"/>
              <a:t>, </a:t>
            </a:r>
            <a:r>
              <a:rPr lang="en-GB" b="1" dirty="0">
                <a:solidFill>
                  <a:srgbClr val="0000C8"/>
                </a:solidFill>
              </a:rPr>
              <a:t>lower</a:t>
            </a:r>
            <a:r>
              <a:rPr lang="en-GB" dirty="0"/>
              <a:t>, </a:t>
            </a:r>
            <a:r>
              <a:rPr lang="en-GB" b="1" dirty="0">
                <a:solidFill>
                  <a:srgbClr val="0000C8"/>
                </a:solidFill>
              </a:rPr>
              <a:t>upper</a:t>
            </a:r>
            <a:r>
              <a:rPr lang="en-GB" dirty="0"/>
              <a:t>, </a:t>
            </a:r>
            <a:r>
              <a:rPr lang="en-GB" b="1" dirty="0" err="1">
                <a:solidFill>
                  <a:srgbClr val="0000C8"/>
                </a:solidFill>
              </a:rPr>
              <a:t>punct</a:t>
            </a:r>
            <a:endParaRPr lang="en-GB" b="1" dirty="0">
              <a:solidFill>
                <a:srgbClr val="0000C8"/>
              </a:solidFill>
            </a:endParaRPr>
          </a:p>
          <a:p>
            <a:r>
              <a:rPr lang="en-GB" dirty="0"/>
              <a:t>Examples: comparison of character set  with  character class notations</a:t>
            </a:r>
            <a:br>
              <a:rPr lang="en-GB" dirty="0"/>
            </a:br>
            <a:endParaRPr lang="en-GB" dirty="0"/>
          </a:p>
        </p:txBody>
      </p:sp>
      <p:sp>
        <p:nvSpPr>
          <p:cNvPr id="2" name="Title 1"/>
          <p:cNvSpPr>
            <a:spLocks noGrp="1"/>
          </p:cNvSpPr>
          <p:nvPr>
            <p:ph type="title"/>
          </p:nvPr>
        </p:nvSpPr>
        <p:spPr/>
        <p:txBody>
          <a:bodyPr/>
          <a:lstStyle/>
          <a:p>
            <a:r>
              <a:rPr lang="en-GB"/>
              <a:t>Shell character classes</a:t>
            </a:r>
            <a:endParaRPr lang="en-GB" dirty="0"/>
          </a:p>
        </p:txBody>
      </p:sp>
      <p:sp>
        <p:nvSpPr>
          <p:cNvPr id="4" name="Rectangle 3"/>
          <p:cNvSpPr>
            <a:spLocks noChangeArrowheads="1"/>
          </p:cNvSpPr>
          <p:nvPr/>
        </p:nvSpPr>
        <p:spPr bwMode="auto">
          <a:xfrm>
            <a:off x="400043" y="4380144"/>
            <a:ext cx="5038724" cy="1515831"/>
          </a:xfrm>
          <a:prstGeom prst="rect">
            <a:avLst/>
          </a:prstGeom>
          <a:solidFill>
            <a:schemeClr val="tx2">
              <a:lumMod val="20000"/>
              <a:lumOff val="80000"/>
            </a:schemeClr>
          </a:solidFill>
          <a:ln w="12700" algn="ctr">
            <a:solidFill>
              <a:schemeClr val="tx1"/>
            </a:solidFill>
            <a:miter lim="800000"/>
            <a:headEnd/>
            <a:tailEnd/>
          </a:ln>
          <a:effectLst>
            <a:outerShdw blurRad="50800" dist="76200" dir="2700000" algn="tl" rotWithShape="0">
              <a:prstClr val="black">
                <a:alpha val="40000"/>
              </a:prstClr>
            </a:outerShdw>
          </a:effectLst>
        </p:spPr>
        <p:txBody>
          <a:bodyPr wrap="square" lIns="44450" tIns="17462" rIns="44450" bIns="17462" anchor="ctr" anchorCtr="0">
            <a:noAutofit/>
          </a:bodyPr>
          <a:lstStyle/>
          <a:p>
            <a:pPr defTabSz="695325" eaLnBrk="0" hangingPunct="0">
              <a:lnSpc>
                <a:spcPct val="15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a:latin typeface="Courier New" pitchFamily="49" charset="0"/>
              </a:rPr>
              <a:t>ls </a:t>
            </a:r>
            <a:r>
              <a:rPr lang="en-GB" sz="2000" b="1" dirty="0">
                <a:solidFill>
                  <a:srgbClr val="4290E6"/>
                </a:solidFill>
                <a:latin typeface="Courier New" pitchFamily="49" charset="0"/>
              </a:rPr>
              <a:t>[A-Z]</a:t>
            </a:r>
            <a:r>
              <a:rPr lang="en-GB" sz="2000" b="1" dirty="0">
                <a:latin typeface="Courier New" pitchFamily="49" charset="0"/>
              </a:rPr>
              <a:t>*</a:t>
            </a:r>
            <a:endParaRPr lang="en-GB" sz="2000" dirty="0">
              <a:latin typeface="Courier New" pitchFamily="49" charset="0"/>
            </a:endParaRPr>
          </a:p>
          <a:p>
            <a:pPr defTabSz="695325" eaLnBrk="0" hangingPunct="0">
              <a:lnSpc>
                <a:spcPct val="150000"/>
              </a:lnSpc>
              <a:spcBef>
                <a:spcPts val="300"/>
              </a:spcBef>
              <a:buClr>
                <a:srgbClr val="000066"/>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a:latin typeface="Courier New" pitchFamily="49" charset="0"/>
              </a:rPr>
              <a:t>ls /etc/</a:t>
            </a:r>
            <a:r>
              <a:rPr lang="en-GB" sz="2000" b="1" dirty="0">
                <a:solidFill>
                  <a:srgbClr val="4290E6"/>
                </a:solidFill>
                <a:latin typeface="Courier New" pitchFamily="49" charset="0"/>
              </a:rPr>
              <a:t>[!a-z]</a:t>
            </a:r>
            <a:r>
              <a:rPr lang="en-GB" sz="2000" b="1" dirty="0">
                <a:latin typeface="Courier New" pitchFamily="49" charset="0"/>
              </a:rPr>
              <a:t>*</a:t>
            </a:r>
            <a:endParaRPr lang="en-GB" sz="2000" dirty="0">
              <a:latin typeface="Courier New" pitchFamily="49" charset="0"/>
            </a:endParaRPr>
          </a:p>
          <a:p>
            <a:pPr defTabSz="695325" eaLnBrk="0" hangingPunct="0">
              <a:lnSpc>
                <a:spcPct val="15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a:latin typeface="Courier New" pitchFamily="49" charset="0"/>
              </a:rPr>
              <a:t>ls </a:t>
            </a:r>
            <a:r>
              <a:rPr lang="en-GB" sz="2000" b="1" dirty="0">
                <a:solidFill>
                  <a:srgbClr val="4290E6"/>
                </a:solidFill>
                <a:latin typeface="Courier New" pitchFamily="49" charset="0"/>
              </a:rPr>
              <a:t>[a-z]</a:t>
            </a:r>
            <a:r>
              <a:rPr lang="en-GB" sz="2000" b="1" dirty="0">
                <a:latin typeface="Courier New" pitchFamily="49" charset="0"/>
              </a:rPr>
              <a:t>*</a:t>
            </a:r>
            <a:r>
              <a:rPr lang="en-GB" sz="2000" b="1" dirty="0">
                <a:solidFill>
                  <a:srgbClr val="4290E6"/>
                </a:solidFill>
                <a:latin typeface="Courier New" pitchFamily="49" charset="0"/>
              </a:rPr>
              <a:t>[0-9]</a:t>
            </a:r>
            <a:r>
              <a:rPr lang="en-GB" sz="2000" b="1" dirty="0">
                <a:latin typeface="Courier New" pitchFamily="49" charset="0"/>
              </a:rPr>
              <a:t>	</a:t>
            </a:r>
          </a:p>
        </p:txBody>
      </p:sp>
      <p:sp>
        <p:nvSpPr>
          <p:cNvPr id="5" name="Rectangle 4"/>
          <p:cNvSpPr>
            <a:spLocks noChangeArrowheads="1"/>
          </p:cNvSpPr>
          <p:nvPr/>
        </p:nvSpPr>
        <p:spPr bwMode="auto">
          <a:xfrm>
            <a:off x="5800718" y="4378167"/>
            <a:ext cx="5038726" cy="1527334"/>
          </a:xfrm>
          <a:prstGeom prst="rect">
            <a:avLst/>
          </a:prstGeom>
          <a:solidFill>
            <a:schemeClr val="tx2">
              <a:lumMod val="20000"/>
              <a:lumOff val="80000"/>
            </a:schemeClr>
          </a:solidFill>
          <a:ln w="12700" algn="ctr">
            <a:solidFill>
              <a:schemeClr val="tx1"/>
            </a:solidFill>
            <a:miter lim="800000"/>
            <a:headEnd/>
            <a:tailEnd/>
          </a:ln>
          <a:effectLst>
            <a:outerShdw blurRad="50800" dist="76200" dir="2700000" algn="tl" rotWithShape="0">
              <a:prstClr val="black">
                <a:alpha val="40000"/>
              </a:prstClr>
            </a:outerShdw>
          </a:effectLst>
        </p:spPr>
        <p:txBody>
          <a:bodyPr wrap="square" lIns="44450" tIns="17462" rIns="44450" bIns="17462" anchor="ctr" anchorCtr="0">
            <a:noAutofit/>
          </a:bodyPr>
          <a:lstStyle/>
          <a:p>
            <a:pPr defTabSz="695325" eaLnBrk="0" hangingPunct="0">
              <a:lnSpc>
                <a:spcPct val="15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a:latin typeface="Courier New" pitchFamily="49" charset="0"/>
              </a:rPr>
              <a:t>$ </a:t>
            </a:r>
            <a:r>
              <a:rPr lang="en-GB" sz="2000" b="1">
                <a:latin typeface="Courier New" pitchFamily="49" charset="0"/>
              </a:rPr>
              <a:t>ls </a:t>
            </a:r>
            <a:r>
              <a:rPr lang="en-GB" sz="2000" b="1" dirty="0">
                <a:latin typeface="Courier New" pitchFamily="49" charset="0"/>
              </a:rPr>
              <a:t>[</a:t>
            </a:r>
            <a:r>
              <a:rPr lang="en-GB" sz="2000" b="1" dirty="0">
                <a:solidFill>
                  <a:srgbClr val="4290E6"/>
                </a:solidFill>
                <a:latin typeface="Courier New" pitchFamily="49" charset="0"/>
              </a:rPr>
              <a:t>[:upper:]</a:t>
            </a:r>
            <a:r>
              <a:rPr lang="en-GB" sz="2000" b="1" dirty="0">
                <a:latin typeface="Courier New" pitchFamily="49" charset="0"/>
              </a:rPr>
              <a:t>]*</a:t>
            </a:r>
            <a:endParaRPr lang="en-GB" sz="2000" dirty="0">
              <a:latin typeface="Courier New" pitchFamily="49" charset="0"/>
            </a:endParaRPr>
          </a:p>
          <a:p>
            <a:pPr defTabSz="695325" eaLnBrk="0" hangingPunct="0">
              <a:lnSpc>
                <a:spcPct val="15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a:latin typeface="Courier New" pitchFamily="49" charset="0"/>
              </a:rPr>
              <a:t>ls /etc/[!</a:t>
            </a:r>
            <a:r>
              <a:rPr lang="en-GB" sz="2000" b="1" dirty="0">
                <a:solidFill>
                  <a:srgbClr val="4290E6"/>
                </a:solidFill>
                <a:latin typeface="Courier New" pitchFamily="49" charset="0"/>
              </a:rPr>
              <a:t>[:lower:]</a:t>
            </a:r>
            <a:r>
              <a:rPr lang="en-GB" sz="2000" b="1" dirty="0">
                <a:latin typeface="Courier New" pitchFamily="49" charset="0"/>
              </a:rPr>
              <a:t>]*</a:t>
            </a:r>
            <a:endParaRPr lang="en-GB" sz="2000" dirty="0">
              <a:latin typeface="Courier New" pitchFamily="49" charset="0"/>
            </a:endParaRPr>
          </a:p>
          <a:p>
            <a:pPr defTabSz="695325" eaLnBrk="0" hangingPunct="0">
              <a:lnSpc>
                <a:spcPct val="150000"/>
              </a:lnSpc>
              <a:spcBef>
                <a:spcPts val="300"/>
              </a:spcBef>
              <a:buClr>
                <a:srgbClr val="000066"/>
              </a:buClr>
              <a:buSzPct val="100000"/>
              <a:buFont typeface="Courier New" pitchFamily="49"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dirty="0">
                <a:latin typeface="Courier New" pitchFamily="49" charset="0"/>
              </a:rPr>
              <a:t>$ </a:t>
            </a:r>
            <a:r>
              <a:rPr lang="en-GB" sz="2000" b="1" dirty="0">
                <a:latin typeface="Courier New" pitchFamily="49" charset="0"/>
              </a:rPr>
              <a:t>ls [</a:t>
            </a:r>
            <a:r>
              <a:rPr lang="en-GB" sz="2000" b="1" dirty="0">
                <a:solidFill>
                  <a:srgbClr val="4290E6"/>
                </a:solidFill>
                <a:latin typeface="Courier New" pitchFamily="49" charset="0"/>
              </a:rPr>
              <a:t>[:lower]</a:t>
            </a:r>
            <a:r>
              <a:rPr lang="en-GB" sz="2000" b="1" dirty="0">
                <a:latin typeface="Courier New" pitchFamily="49" charset="0"/>
              </a:rPr>
              <a:t>]*[</a:t>
            </a:r>
            <a:r>
              <a:rPr lang="en-GB" sz="2000" b="1" dirty="0">
                <a:solidFill>
                  <a:srgbClr val="4290E6"/>
                </a:solidFill>
                <a:latin typeface="Courier New" pitchFamily="49" charset="0"/>
              </a:rPr>
              <a:t>[:digit:]</a:t>
            </a:r>
            <a:r>
              <a:rPr lang="en-GB" sz="2000" b="1" dirty="0">
                <a:latin typeface="Courier New" pitchFamily="49" charset="0"/>
              </a:rPr>
              <a:t>]	</a:t>
            </a:r>
          </a:p>
        </p:txBody>
      </p:sp>
      <p:cxnSp>
        <p:nvCxnSpPr>
          <p:cNvPr id="11" name="Straight Arrow Connector 10"/>
          <p:cNvCxnSpPr/>
          <p:nvPr/>
        </p:nvCxnSpPr>
        <p:spPr>
          <a:xfrm flipH="1">
            <a:off x="2162169" y="4010025"/>
            <a:ext cx="1123949" cy="514350"/>
          </a:xfrm>
          <a:prstGeom prst="straightConnector1">
            <a:avLst/>
          </a:prstGeom>
          <a:noFill/>
          <a:ln w="38100" cmpd="dbl">
            <a:solidFill>
              <a:schemeClr val="accent3">
                <a:lumMod val="75000"/>
              </a:schemeClr>
            </a:solidFill>
            <a:miter lim="800000"/>
            <a:headEnd/>
            <a:tailEnd type="triangle" w="med" len="med"/>
          </a:ln>
        </p:spPr>
      </p:cxnSp>
      <p:cxnSp>
        <p:nvCxnSpPr>
          <p:cNvPr id="12" name="Straight Arrow Connector 11"/>
          <p:cNvCxnSpPr/>
          <p:nvPr/>
        </p:nvCxnSpPr>
        <p:spPr>
          <a:xfrm>
            <a:off x="6515093" y="4000500"/>
            <a:ext cx="1209675" cy="495300"/>
          </a:xfrm>
          <a:prstGeom prst="straightConnector1">
            <a:avLst/>
          </a:prstGeom>
          <a:noFill/>
          <a:ln w="38100" cmpd="dbl">
            <a:solidFill>
              <a:schemeClr val="accent3">
                <a:lumMod val="75000"/>
              </a:schemeClr>
            </a:solidFill>
            <a:miter lim="800000"/>
            <a:headEnd/>
            <a:tailEnd type="triangle" w="med" len="med"/>
          </a:ln>
        </p:spPr>
      </p:cxnSp>
      <p:sp>
        <p:nvSpPr>
          <p:cNvPr id="19" name="Rectangle 11"/>
          <p:cNvSpPr>
            <a:spLocks noChangeArrowheads="1"/>
          </p:cNvSpPr>
          <p:nvPr/>
        </p:nvSpPr>
        <p:spPr bwMode="auto">
          <a:xfrm>
            <a:off x="5829292" y="6107563"/>
            <a:ext cx="5029202" cy="437350"/>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108000" rIns="95250" bIns="50800">
            <a:spAutoFit/>
          </a:bodyPr>
          <a:lstStyle/>
          <a:p>
            <a:pPr algn="ctr"/>
            <a:r>
              <a:rPr lang="en-US" sz="1800" dirty="0"/>
              <a:t>independent  of  </a:t>
            </a:r>
            <a:r>
              <a:rPr lang="en-US" sz="1800" b="1" dirty="0">
                <a:solidFill>
                  <a:srgbClr val="0000C8"/>
                </a:solidFill>
              </a:rPr>
              <a:t>LC_COLLATE</a:t>
            </a:r>
            <a:endParaRPr lang="en-US" sz="1800" dirty="0"/>
          </a:p>
        </p:txBody>
      </p:sp>
    </p:spTree>
  </p:cSld>
  <p:clrMapOvr>
    <a:masterClrMapping/>
  </p:clrMapOvr>
</p:sld>
</file>

<file path=ppt/theme/theme1.xml><?xml version="1.0" encoding="utf-8"?>
<a:theme xmlns:a="http://schemas.openxmlformats.org/drawingml/2006/main"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QAC" id="{548A3722-3215-4D67-97FC-52E9F00CBDD5}" vid="{5729C59F-F8F5-4EC0-8981-94A53BE01FC4}"/>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QA_Consulting_AWS_Powerpoint_Template_March_2018</Template>
  <TotalTime>5</TotalTime>
  <Words>3120</Words>
  <Application>Microsoft Office PowerPoint</Application>
  <PresentationFormat>Widescreen</PresentationFormat>
  <Paragraphs>340</Paragraphs>
  <Slides>17</Slides>
  <Notes>17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Arial</vt:lpstr>
      <vt:lpstr>Courier New</vt:lpstr>
      <vt:lpstr>Lucida Console</vt:lpstr>
      <vt:lpstr>Segoe UI</vt:lpstr>
      <vt:lpstr>Times New Roman</vt:lpstr>
      <vt:lpstr>Verdana</vt:lpstr>
      <vt:lpstr>Wingdings</vt:lpstr>
      <vt:lpstr>QAC_Powerpoint_Template</vt:lpstr>
      <vt:lpstr>ClipArt</vt:lpstr>
      <vt:lpstr>Bash – Your Interpreter</vt:lpstr>
      <vt:lpstr> Contents</vt:lpstr>
      <vt:lpstr>Shells - command line interpreters</vt:lpstr>
      <vt:lpstr>Command line scan</vt:lpstr>
      <vt:lpstr>Shell metacharacters</vt:lpstr>
      <vt:lpstr>Expanding wildcard characters (globbing)</vt:lpstr>
      <vt:lpstr>File name shorthand</vt:lpstr>
      <vt:lpstr>Filename generation exercise</vt:lpstr>
      <vt:lpstr>Shell character classes</vt:lpstr>
      <vt:lpstr>Variable and command expansion</vt:lpstr>
      <vt:lpstr>Examples of command substitution</vt:lpstr>
      <vt:lpstr>Quoting</vt:lpstr>
      <vt:lpstr>Bash command history</vt:lpstr>
      <vt:lpstr>Bash history expansion</vt:lpstr>
      <vt:lpstr>Summary</vt:lpstr>
      <vt:lpstr>Glossary (1)</vt:lpstr>
      <vt:lpstr>Thank you</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 – Your Interpreter</dc:title>
  <dc:creator>Rente, Hugo</dc:creator>
  <cp:lastModifiedBy>Gonsai, Devdatta</cp:lastModifiedBy>
  <cp:revision>4</cp:revision>
  <dcterms:created xsi:type="dcterms:W3CDTF">2018-03-29T10:15:46Z</dcterms:created>
  <dcterms:modified xsi:type="dcterms:W3CDTF">2018-07-23T09:30:40Z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