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6"/>
  </p:notesMasterIdLst>
  <p:handoutMasterIdLst>
    <p:handoutMasterId r:id="rId17"/>
  </p:handoutMasterIdLst>
  <p:sldIdLst>
    <p:sldId id="268" r:id="rId2"/>
    <p:sldId id="269" r:id="rId3"/>
    <p:sldId id="270" r:id="rId4"/>
    <p:sldId id="271" r:id="rId5"/>
    <p:sldId id="273" r:id="rId6"/>
    <p:sldId id="274" r:id="rId7"/>
    <p:sldId id="275" r:id="rId8"/>
    <p:sldId id="276" r:id="rId9"/>
    <p:sldId id="277" r:id="rId10"/>
    <p:sldId id="280" r:id="rId11"/>
    <p:sldId id="282" r:id="rId12"/>
    <p:sldId id="283" r:id="rId13"/>
    <p:sldId id="284" r:id="rId14"/>
    <p:sldId id="264" r:id="rId15"/>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7" autoAdjust="0"/>
    <p:restoredTop sz="72744" autoAdjust="0"/>
  </p:normalViewPr>
  <p:slideViewPr>
    <p:cSldViewPr snapToGrid="0">
      <p:cViewPr varScale="1">
        <p:scale>
          <a:sx n="53" d="100"/>
          <a:sy n="53" d="100"/>
        </p:scale>
        <p:origin x="1398" y="60"/>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20" name="Text Box 8"/>
          <p:cNvSpPr>
            <a:spLocks noGrp="1" noChangeArrowheads="1"/>
          </p:cNvSpPr>
          <p:nvPr>
            <p:ph type="body"/>
          </p:nvPr>
        </p:nvSpPr>
        <p:spPr/>
        <p:txBody>
          <a:bodyPr>
            <a:normAutofit/>
          </a:bodyPr>
          <a:lstStyle/>
          <a:p>
            <a:r>
              <a:rPr lang="en-GB" dirty="0"/>
              <a:t>When a login bash is invoked, /etc/profile is sourced (executed in the current environment). After that, three files are checked for existence. The checks for these files are done always in the same order:</a:t>
            </a:r>
          </a:p>
          <a:p>
            <a:pPr lvl="1"/>
            <a:r>
              <a:rPr lang="en-GB" dirty="0"/>
              <a:t>if  ~/.</a:t>
            </a:r>
            <a:r>
              <a:rPr lang="en-GB" dirty="0" err="1"/>
              <a:t>bash_profile</a:t>
            </a:r>
            <a:r>
              <a:rPr lang="en-GB" dirty="0"/>
              <a:t> exists then source (run) it, otherwise:</a:t>
            </a:r>
            <a:br>
              <a:rPr lang="en-GB" dirty="0"/>
            </a:br>
            <a:r>
              <a:rPr lang="en-GB" dirty="0"/>
              <a:t>if  ~/.</a:t>
            </a:r>
            <a:r>
              <a:rPr lang="en-GB" dirty="0" err="1"/>
              <a:t>bash_login</a:t>
            </a:r>
            <a:r>
              <a:rPr lang="en-GB" dirty="0"/>
              <a:t> exists then source (run) it, otherwise:</a:t>
            </a:r>
            <a:br>
              <a:rPr lang="en-GB" dirty="0"/>
            </a:br>
            <a:r>
              <a:rPr lang="en-GB" dirty="0"/>
              <a:t>if  ~/.profile exists then source it</a:t>
            </a:r>
          </a:p>
          <a:p>
            <a:r>
              <a:rPr lang="en-GB" dirty="0"/>
              <a:t>Once the match is found, the other files are ignored, even if they exist. The /etc/</a:t>
            </a:r>
            <a:r>
              <a:rPr lang="en-GB" dirty="0" err="1"/>
              <a:t>bashrc</a:t>
            </a:r>
            <a:r>
              <a:rPr lang="en-GB" dirty="0"/>
              <a:t> file is used by both the ~/.</a:t>
            </a:r>
            <a:r>
              <a:rPr lang="en-GB" dirty="0" err="1"/>
              <a:t>bash_profile</a:t>
            </a:r>
            <a:r>
              <a:rPr lang="en-GB" dirty="0"/>
              <a:t> and the ~/.</a:t>
            </a:r>
            <a:r>
              <a:rPr lang="en-GB" dirty="0" err="1"/>
              <a:t>bashrc</a:t>
            </a:r>
            <a:r>
              <a:rPr lang="en-GB" dirty="0"/>
              <a:t> files. That means that in effect the /etc/</a:t>
            </a:r>
            <a:r>
              <a:rPr lang="en-GB" dirty="0" err="1"/>
              <a:t>bashrc</a:t>
            </a:r>
            <a:r>
              <a:rPr lang="en-GB" dirty="0"/>
              <a:t> file is sourced on all interactive invocations of bash, whether it is a login or non-login shell.</a:t>
            </a:r>
          </a:p>
          <a:p>
            <a:r>
              <a:rPr lang="en-GB" dirty="0"/>
              <a:t>There is an additional start-up file which is rarely seen called ~/.</a:t>
            </a:r>
            <a:r>
              <a:rPr lang="en-GB" dirty="0" err="1"/>
              <a:t>inputrc</a:t>
            </a:r>
            <a:r>
              <a:rPr lang="en-GB" dirty="0"/>
              <a:t>.  This is used by Chet Ramey's </a:t>
            </a:r>
            <a:r>
              <a:rPr lang="en-GB" dirty="0" err="1"/>
              <a:t>readline</a:t>
            </a:r>
            <a:r>
              <a:rPr lang="en-GB" dirty="0"/>
              <a:t> C library, which underlies Bash.  The contents of this file are not shell commands, but directives to the </a:t>
            </a:r>
            <a:r>
              <a:rPr lang="en-GB" dirty="0" err="1"/>
              <a:t>readline</a:t>
            </a:r>
            <a:r>
              <a:rPr lang="en-GB" dirty="0"/>
              <a:t> application to control key bindings.  It is unlikely you will ever need or see it, but if you do then consult man </a:t>
            </a:r>
            <a:r>
              <a:rPr lang="en-GB" dirty="0" err="1"/>
              <a:t>readline</a:t>
            </a:r>
            <a:r>
              <a:rPr lang="en-GB" dirty="0"/>
              <a:t>.</a:t>
            </a:r>
          </a:p>
          <a:p>
            <a:r>
              <a:rPr lang="en-GB" dirty="0"/>
              <a:t>Bash, like the C-shell, also has a file executed on exit called ~/.</a:t>
            </a:r>
            <a:r>
              <a:rPr lang="en-GB" dirty="0" err="1"/>
              <a:t>bash_logout</a:t>
            </a:r>
            <a:r>
              <a:rPr lang="en-GB" dirty="0"/>
              <a:t>.   </a:t>
            </a:r>
          </a:p>
          <a:p>
            <a:r>
              <a:rPr lang="en-GB" dirty="0"/>
              <a:t>Note that, unlike other shells, none of these files are executed by Bash shell scripts.</a:t>
            </a:r>
          </a:p>
          <a:p>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43016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2680840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78301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698521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6" name="Text Box 6"/>
          <p:cNvSpPr>
            <a:spLocks noGrp="1" noChangeArrowheads="1"/>
          </p:cNvSpPr>
          <p:nvPr>
            <p:ph type="body"/>
          </p:nvPr>
        </p:nvSpPr>
        <p:spPr/>
        <p:txBody>
          <a:bodyPr>
            <a:normAutofit/>
          </a:bodyPr>
          <a:lstStyle/>
          <a:p>
            <a:r>
              <a:rPr lang="en-GB"/>
              <a:t>This chapter looks closer at the set of definitions that control the manner in which the Bash interactive session behaves, as well as those settings that Bash conveys to programs, thus helping them in correct runtime behaviour.</a:t>
            </a:r>
          </a:p>
          <a:p>
            <a:r>
              <a:rPr lang="en-GB"/>
              <a:t>We will re-visit shell variables, this time from the perspective of their purpose. Shell environment includes alias and function definitions, and we will have a brief look at both. </a:t>
            </a:r>
          </a:p>
          <a:p>
            <a:r>
              <a:rPr lang="en-GB"/>
              <a:t>The final part of the chapter discusses the configuration files used to customise the behaviour of your shell and its environment.</a:t>
            </a:r>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86024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80" name="Text Box 6"/>
          <p:cNvSpPr>
            <a:spLocks noGrp="1" noChangeArrowheads="1"/>
          </p:cNvSpPr>
          <p:nvPr>
            <p:ph type="body"/>
          </p:nvPr>
        </p:nvSpPr>
        <p:spPr/>
        <p:txBody>
          <a:bodyPr>
            <a:normAutofit/>
          </a:bodyPr>
          <a:lstStyle/>
          <a:p>
            <a:r>
              <a:rPr lang="en-GB"/>
              <a:t>Every process maintains a set of definitions. Many of them are hardwired in the code of the program, some will be established by various configuration files read by the process at start time, and the rest will have come from the set of exported variables inherited from the parent process.</a:t>
            </a:r>
          </a:p>
          <a:p>
            <a:r>
              <a:rPr lang="en-GB"/>
              <a:t>When a program normally stored in a file on disk is executed, it becomes a process (instance of a program being executed, in memory) and runs as a child to the calling shell. The calling shell could be your interactive shell, or it could be another program or application.</a:t>
            </a:r>
          </a:p>
          <a:p>
            <a:r>
              <a:rPr lang="en-GB"/>
              <a:t>Parent and child processes communicate with each other by using signals, and the parent holds responsibility for the child's behaviour. Once the child process completes, it informs the parent of the fact. It also passes to the parent a flag, which  conveys an exit status. This exit status (a numerical value) is assigned in the parent's shell to a variable ?. This way, the calling process can always recall if the last child succeeded or not. More about this later...</a:t>
            </a:r>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936239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4" name="Text Box 2"/>
          <p:cNvSpPr>
            <a:spLocks noGrp="1" noChangeArrowheads="1"/>
          </p:cNvSpPr>
          <p:nvPr>
            <p:ph type="body"/>
          </p:nvPr>
        </p:nvSpPr>
        <p:spPr/>
        <p:txBody>
          <a:bodyPr>
            <a:normAutofit/>
          </a:bodyPr>
          <a:lstStyle/>
          <a:p>
            <a:r>
              <a:rPr lang="en-GB"/>
              <a:t>Shell variables are used to hold strings that can be substituted into command lines. Variable names can contain letters, digits or underscores, but must start with a letter. </a:t>
            </a:r>
          </a:p>
          <a:p>
            <a:r>
              <a:rPr lang="en-GB"/>
              <a:t>The shell also defines some special variables that have non-alphanumeric names.  To substitute a variable's value, prefix the name with a dollar ($).  To separate the variable name from any surrounding text, it can be enclosed in braces.   	</a:t>
            </a:r>
          </a:p>
          <a:p>
            <a:r>
              <a:rPr lang="en-GB"/>
              <a:t>Values containing white-space should be enclosed in quotes to prevent the shell from recognising them as argument separators.  Multiple variable assignments can be given on a single line before executing the optional export command.</a:t>
            </a:r>
          </a:p>
          <a:p>
            <a:r>
              <a:rPr lang="en-GB"/>
              <a:t>Variables can be used anywhere on the command line, including at the start, where normally the command name is given.  For example:</a:t>
            </a:r>
          </a:p>
          <a:p>
            <a:pPr lvl="1"/>
            <a:r>
              <a:rPr lang="en-GB"/>
              <a:t>$ EDI=/usr/local/src/editor/bin/editor</a:t>
            </a:r>
          </a:p>
          <a:p>
            <a:pPr lvl="1"/>
            <a:r>
              <a:rPr lang="en-GB"/>
              <a:t>$ $EDI file</a:t>
            </a:r>
          </a:p>
          <a:p>
            <a:r>
              <a:rPr lang="en-GB"/>
              <a:t>The set command without any arguments will list all the variables currently defined within the shell. set is also used to set various shell options, </a:t>
            </a:r>
          </a:p>
          <a:p>
            <a:r>
              <a:rPr lang="en-GB"/>
              <a:t>The exported part of the environment can be listed using the export or env commands with no arguments.  env is also used to call a program with a tailored environment (see man env). </a:t>
            </a:r>
          </a:p>
          <a:p>
            <a:r>
              <a:rPr lang="en-GB"/>
              <a:t>The unset command will remove a variable, or list of variables, from the shell (and its environment). As with the export command, unset expects a list of variable names, so don't put a dollar sign in front of the names! </a:t>
            </a:r>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81167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body" idx="1"/>
          </p:nvPr>
        </p:nvSpPr>
        <p:spPr/>
        <p:txBody>
          <a:bodyPr>
            <a:normAutofit/>
          </a:bodyPr>
          <a:lstStyle/>
          <a:p>
            <a:r>
              <a:rPr lang="en-GB"/>
              <a:t>The shell uses the variable PATH to search for commands. Each directory in the list specified by PATH is searched in turn for the named program.  The first program found is executed. If a command is not in one of the named directories, it will not be found. </a:t>
            </a:r>
          </a:p>
          <a:p>
            <a:r>
              <a:rPr lang="en-GB"/>
              <a:t>Built-in shell commands will always be found in preference to external commands.  It is possible for a program early on in the search path to hide a program of the same name in another directory.  A common mistake by new UNIX users is to write C programs, putting them in a file called test.c.  The compiled program (called test) is usually hidden by the standard test program on the system.</a:t>
            </a:r>
          </a:p>
          <a:p>
            <a:r>
              <a:rPr lang="en-GB"/>
              <a:t>The PATH usually includes the current directory (.), which tells the shell to search the current directory as well as named directories.  Omitting this entry will prevent the shell from finding programs in the current directory. Two adjacent colons define a null directory; also a path beginning or ending with a colon defines the current directory.  </a:t>
            </a:r>
          </a:p>
          <a:p>
            <a:r>
              <a:rPr lang="en-GB"/>
              <a:t>An occasional error is to include too many colons in a search path.  Each specified directory is always searched.  The following example includes four searches of the current directory, and is very inefficient:</a:t>
            </a:r>
          </a:p>
          <a:p>
            <a:r>
              <a:rPr lang="en-GB"/>
              <a:t>	PATH=:/bin:/usr/bin:.:/usr/local/bin::</a:t>
            </a:r>
          </a:p>
          <a:p>
            <a:r>
              <a:rPr lang="en-GB"/>
              <a:t>The super user should never include dot in the root search path, as this is, indirectly, a major cause of security violations!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54995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2" name="Text Box 5"/>
          <p:cNvSpPr>
            <a:spLocks noGrp="1" noChangeArrowheads="1"/>
          </p:cNvSpPr>
          <p:nvPr>
            <p:ph type="body"/>
          </p:nvPr>
        </p:nvSpPr>
        <p:spPr/>
        <p:txBody>
          <a:bodyPr>
            <a:normAutofit/>
          </a:bodyPr>
          <a:lstStyle/>
          <a:p>
            <a:r>
              <a:rPr lang="en-GB"/>
              <a:t>The shell makes use of a number of standard variables to customise the user's login environment.  Several of these variables are given default values by the shell.  A few variables that have no meaning to the shell, but that are used by standard Unix programs, are set up when the user logs in.</a:t>
            </a:r>
          </a:p>
          <a:p>
            <a:r>
              <a:rPr lang="en-GB"/>
              <a:t>The shell variable HOME tells cd where the user’s home directory is (if no argument is specified), and MAIL tells the shell which mail file to check for the arrival of mail.  The MAIL variable is exported to the environment, and is used by the mail program to specify the default mail file. </a:t>
            </a:r>
          </a:p>
          <a:p>
            <a:r>
              <a:rPr lang="en-GB"/>
              <a:t>VISUAL and EDITOR variables are used by some utilities, often front end administrative programs.  When a utility is expected to modify a configuration file interactively, you will be ‘put’ in the editor behind VISUAL or EDITOR.  These variables are also used by your shell to decide what to use for command line editing (as an alternative to set -o editor_name).</a:t>
            </a:r>
          </a:p>
          <a:p>
            <a:r>
              <a:rPr lang="en-GB"/>
              <a:t>Non-shell-specific variables include LOGNAME, which is initialised to your login name, and is primarily for information.  The TERM variable needs to be set to define the terminal type if specialised programs such as the visual editor (vi) are used. </a:t>
            </a:r>
          </a:p>
          <a:p>
            <a:r>
              <a:rPr lang="en-GB"/>
              <a:t>Many systems use system-wide variables for defining the location of special directories or programs.  For example, the Oracle database system uses a variable called  ORACLE_HOME to specify the location of its home directory.</a:t>
            </a:r>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73275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4" name="Text Box 6"/>
          <p:cNvSpPr>
            <a:spLocks noGrp="1" noChangeArrowheads="1"/>
          </p:cNvSpPr>
          <p:nvPr>
            <p:ph type="body"/>
          </p:nvPr>
        </p:nvSpPr>
        <p:spPr/>
        <p:txBody>
          <a:bodyPr>
            <a:normAutofit/>
          </a:bodyPr>
          <a:lstStyle/>
          <a:p>
            <a:r>
              <a:rPr lang="en-GB"/>
              <a:t>Aliases allow commands to be renamed or shortened.  For example, many people think grep is a particularly badly named command.  With an alias you can call it whatever you like:	alias search=grep</a:t>
            </a:r>
          </a:p>
          <a:p>
            <a:r>
              <a:rPr lang="en-GB"/>
              <a:t>Now search is equivalent to grep so that “search while *.c” is exactly equivalent to the corresponding grep command. </a:t>
            </a:r>
          </a:p>
          <a:p>
            <a:r>
              <a:rPr lang="en-GB"/>
              <a:t>For all the examples we gave, beware of flippant use of aliases.  Unless you have a VERY good reason for renaming existing commands, DO NOT do it.  Sensible use of aliases should be restricted to creating tracked aliases (speed up searches) and creating aliases to make commands safer, like </a:t>
            </a:r>
            <a:br>
              <a:rPr lang="en-GB"/>
            </a:br>
            <a:r>
              <a:rPr lang="en-GB"/>
              <a:t>	alias rm='rm -i'</a:t>
            </a:r>
          </a:p>
          <a:p>
            <a:r>
              <a:rPr lang="en-GB"/>
              <a:t>Aliases are useful, but have a number of drawbacks compared with functions.  In Bash they cannot be exported, which is probably a good thing since (by default) they cannot be used in shell scripts.</a:t>
            </a:r>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45455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8" name="Text Box 6"/>
          <p:cNvSpPr>
            <a:spLocks noGrp="1" noChangeArrowheads="1"/>
          </p:cNvSpPr>
          <p:nvPr>
            <p:ph type="body"/>
          </p:nvPr>
        </p:nvSpPr>
        <p:spPr/>
        <p:txBody>
          <a:bodyPr>
            <a:normAutofit/>
          </a:bodyPr>
          <a:lstStyle/>
          <a:p>
            <a:r>
              <a:rPr lang="en-GB"/>
              <a:t>Functions are part of the environment, defined and controlled by the function command.  Rather like as alias, a function allows a new name to be used instead of an existing command (or sequence of commands).</a:t>
            </a:r>
          </a:p>
          <a:p>
            <a:r>
              <a:rPr lang="en-GB"/>
              <a:t>From the user’s perspective, the main difference between a function and an alias is the fact that when calling a function on the command line we can also include additional information as arguments (if we so wish).  These arguments will be accessible within the commands used inside the function, through special shell variables.  We will see that kind of behaviour later.</a:t>
            </a:r>
          </a:p>
          <a:p>
            <a:r>
              <a:rPr lang="en-GB"/>
              <a:t>By the way, if, by any chance, you tried the above function example, you may wonder how to get back to a normal screen again.  Try:</a:t>
            </a:r>
            <a:br>
              <a:rPr lang="en-GB"/>
            </a:br>
            <a:r>
              <a:rPr lang="en-GB"/>
              <a:t>	 	tput reset</a:t>
            </a:r>
          </a:p>
          <a:p>
            <a:r>
              <a:rPr lang="en-GB"/>
              <a:t>Rather like aliases, in most shells, functions defined at the command line prompt ‘disappear’ when you log out.  In order to ‘preserve’ both alias and function definitions we will use files, which the shell is instructed to read every time it starts.</a:t>
            </a:r>
          </a:p>
          <a:p>
            <a:r>
              <a:rPr lang="en-GB"/>
              <a:t>The biggest advantage of using functions is in script design, where functions will allow a block of commands to be executed with a simple call, without going to disk (remember, functions are part of the environment, just like variables and aliases).</a:t>
            </a:r>
          </a:p>
          <a:p>
            <a:endParaRPr lang="en-GB"/>
          </a:p>
          <a:p>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604494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2" name="Text Box 2"/>
          <p:cNvSpPr>
            <a:spLocks noGrp="1" noChangeArrowheads="1"/>
          </p:cNvSpPr>
          <p:nvPr>
            <p:ph type="body"/>
          </p:nvPr>
        </p:nvSpPr>
        <p:spPr/>
        <p:txBody>
          <a:bodyPr>
            <a:normAutofit/>
          </a:bodyPr>
          <a:lstStyle/>
          <a:p>
            <a:r>
              <a:rPr lang="en-GB"/>
              <a:t>Bash has three ways of altering its behaviour: environment variables, the set command, and the shopt command (described overleaf).  Most of the time none of these have to be set; often you will be quite happy with the defaults.  When you do need to set an option, then use –o to set it and +o to unset.  </a:t>
            </a:r>
          </a:p>
          <a:p>
            <a:r>
              <a:rPr lang="en-GB"/>
              <a:t>To find a list of options, see "Bash and vi references" in the Appendix, or man bash. </a:t>
            </a:r>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855811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chemeClr val="accent6"/>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grpSp>
        <p:nvGrpSpPr>
          <p:cNvPr id="5" name="Group 4"/>
          <p:cNvGrpSpPr/>
          <p:nvPr userDrawn="1"/>
        </p:nvGrpSpPr>
        <p:grpSpPr>
          <a:xfrm>
            <a:off x="3594062" y="5003340"/>
            <a:ext cx="4752098" cy="1257026"/>
            <a:chOff x="3594062" y="5003340"/>
            <a:chExt cx="4752098" cy="1257026"/>
          </a:xfrm>
        </p:grpSpPr>
        <p:pic>
          <p:nvPicPr>
            <p:cNvPr id="8" name="Picture 7" descr="AmazonWebservices_Logo.sv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94062" y="5279783"/>
              <a:ext cx="2004604" cy="753730"/>
            </a:xfrm>
            <a:prstGeom prst="rect">
              <a:avLst/>
            </a:prstGeom>
          </p:spPr>
        </p:pic>
        <p:pic>
          <p:nvPicPr>
            <p:cNvPr id="9" name="Picture 8" descr="QA Consulting - Tall Blue-0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30166" y="5003340"/>
              <a:ext cx="2115994" cy="1257026"/>
            </a:xfrm>
            <a:prstGeom prst="rect">
              <a:avLst/>
            </a:prstGeom>
          </p:spPr>
        </p:pic>
        <p:cxnSp>
          <p:nvCxnSpPr>
            <p:cNvPr id="10" name="Straight Connector 9"/>
            <p:cNvCxnSpPr/>
            <p:nvPr userDrawn="1"/>
          </p:nvCxnSpPr>
          <p:spPr>
            <a:xfrm>
              <a:off x="6096000" y="5144310"/>
              <a:ext cx="0" cy="1088469"/>
            </a:xfrm>
            <a:prstGeom prst="line">
              <a:avLst/>
            </a:prstGeom>
            <a:ln w="3175" cmpd="sng">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tx2"/>
                </a:solidFill>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cs typeface="Arial" panose="020B060402020202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tx2">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accent6"/>
              </a:buClr>
              <a:buFont typeface="Arial" panose="020B0604020202020204" pitchFamily="34" charset="0"/>
              <a:buChar char="›"/>
              <a:defRPr b="0" baseline="0">
                <a:solidFill>
                  <a:schemeClr val="bg1"/>
                </a:solidFill>
                <a:latin typeface="+mn-lt"/>
              </a:defRPr>
            </a:lvl1pPr>
            <a:lvl2pPr marL="742950" indent="-285750">
              <a:spcAft>
                <a:spcPts val="800"/>
              </a:spcAft>
              <a:buClr>
                <a:schemeClr val="accent6"/>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accent6"/>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accent6"/>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accent6"/>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accent5"/>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accent5"/>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mn-lt"/>
          <a:ea typeface="+mn-ea"/>
          <a:cs typeface="Arial"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mn-lt"/>
          <a:ea typeface="+mn-ea"/>
          <a:cs typeface="Arial"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charset="0"/>
                <a:cs typeface="Arial" charset="0"/>
              </a:rPr>
              <a:t>Bash Environment</a:t>
            </a:r>
            <a:endParaRPr lang="en-GB" dirty="0"/>
          </a:p>
        </p:txBody>
      </p:sp>
      <p:sp>
        <p:nvSpPr>
          <p:cNvPr id="3" name="Subtitle 2"/>
          <p:cNvSpPr>
            <a:spLocks noGrp="1"/>
          </p:cNvSpPr>
          <p:nvPr>
            <p:ph type="subTitle" idx="1"/>
          </p:nvPr>
        </p:nvSpPr>
        <p:spPr>
          <a:xfrm>
            <a:off x="1038226" y="3886200"/>
            <a:ext cx="10240574" cy="439200"/>
          </a:xfrm>
        </p:spPr>
        <p:txBody>
          <a:bodyPr/>
          <a:lstStyle/>
          <a:p>
            <a:r>
              <a:rPr lang="en-US" dirty="0"/>
              <a:t>you are in control of your session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body" sz="quarter" idx="15"/>
          </p:nvPr>
        </p:nvSpPr>
        <p:spPr/>
        <p:txBody>
          <a:bodyPr/>
          <a:lstStyle/>
          <a:p>
            <a:r>
              <a:rPr lang="en-GB" dirty="0"/>
              <a:t>Environment for all </a:t>
            </a:r>
            <a:r>
              <a:rPr lang="en-GB" b="1" i="1" dirty="0"/>
              <a:t>interactive</a:t>
            </a:r>
            <a:r>
              <a:rPr lang="en-GB" dirty="0"/>
              <a:t> Bash </a:t>
            </a:r>
            <a:r>
              <a:rPr lang="en-GB" b="1" i="1" dirty="0"/>
              <a:t>login</a:t>
            </a:r>
            <a:r>
              <a:rPr lang="en-GB" dirty="0"/>
              <a:t> shells initialised at start-up</a:t>
            </a:r>
          </a:p>
          <a:p>
            <a:pPr lvl="1"/>
            <a:r>
              <a:rPr lang="en-GB" dirty="0"/>
              <a:t>First system configuration is loaded</a:t>
            </a:r>
          </a:p>
          <a:p>
            <a:pPr lvl="1"/>
            <a:r>
              <a:rPr lang="en-GB" dirty="0"/>
              <a:t>Then user own files are loaded</a:t>
            </a:r>
          </a:p>
          <a:p>
            <a:endParaRPr lang="en-GB" sz="1800" b="1" dirty="0">
              <a:solidFill>
                <a:srgbClr val="3333CC"/>
              </a:solidFill>
              <a:latin typeface="Segoe UI" charset="0"/>
              <a:cs typeface="+mn-cs"/>
            </a:endParaRPr>
          </a:p>
          <a:p>
            <a:endParaRPr lang="en-GB" sz="2800" dirty="0"/>
          </a:p>
          <a:p>
            <a:pPr marL="457200" lvl="1" indent="0">
              <a:buNone/>
            </a:pPr>
            <a:endParaRPr lang="en-GB" sz="1600" dirty="0"/>
          </a:p>
          <a:p>
            <a:r>
              <a:rPr lang="en-GB" dirty="0"/>
              <a:t>On exit, </a:t>
            </a:r>
            <a:r>
              <a:rPr lang="en-GB" b="1" dirty="0">
                <a:solidFill>
                  <a:srgbClr val="0000C8"/>
                </a:solidFill>
              </a:rPr>
              <a:t>~/.</a:t>
            </a:r>
            <a:r>
              <a:rPr lang="en-GB" b="1" dirty="0" err="1">
                <a:solidFill>
                  <a:srgbClr val="0000C8"/>
                </a:solidFill>
              </a:rPr>
              <a:t>bash_logout</a:t>
            </a:r>
            <a:r>
              <a:rPr lang="en-GB" b="1" dirty="0">
                <a:solidFill>
                  <a:srgbClr val="0000C8"/>
                </a:solidFill>
              </a:rPr>
              <a:t> </a:t>
            </a:r>
            <a:r>
              <a:rPr lang="en-GB" dirty="0"/>
              <a:t>is run (if exists)</a:t>
            </a:r>
          </a:p>
          <a:p>
            <a:pPr lvl="1"/>
            <a:r>
              <a:rPr lang="en-GB" dirty="0"/>
              <a:t>Used to tidy up files or perform other house-keeping tasks</a:t>
            </a:r>
          </a:p>
        </p:txBody>
      </p:sp>
      <p:sp>
        <p:nvSpPr>
          <p:cNvPr id="15363" name="Rectangle 2"/>
          <p:cNvSpPr>
            <a:spLocks noGrp="1" noChangeArrowheads="1"/>
          </p:cNvSpPr>
          <p:nvPr>
            <p:ph type="title"/>
          </p:nvPr>
        </p:nvSpPr>
        <p:spPr/>
        <p:txBody>
          <a:bodyPr/>
          <a:lstStyle/>
          <a:p>
            <a:r>
              <a:rPr lang="en-GB"/>
              <a:t>Start-up files for login Bash shells</a:t>
            </a:r>
          </a:p>
        </p:txBody>
      </p:sp>
      <p:sp>
        <p:nvSpPr>
          <p:cNvPr id="15365" name="Oval 4"/>
          <p:cNvSpPr>
            <a:spLocks noChangeArrowheads="1"/>
          </p:cNvSpPr>
          <p:nvPr/>
        </p:nvSpPr>
        <p:spPr bwMode="auto">
          <a:xfrm>
            <a:off x="1133255" y="3189068"/>
            <a:ext cx="2021417" cy="1271588"/>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lgn="ctr" defTabSz="449263">
              <a:spcBef>
                <a:spcPts val="1250"/>
              </a:spcBef>
              <a:buClr>
                <a:srgbClr val="3333CC"/>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dirty="0">
                <a:solidFill>
                  <a:srgbClr val="3333CC"/>
                </a:solidFill>
              </a:rPr>
              <a:t>login</a:t>
            </a:r>
            <a:br>
              <a:rPr lang="en-GB" sz="2000" b="1" dirty="0">
                <a:solidFill>
                  <a:srgbClr val="3333CC"/>
                </a:solidFill>
              </a:rPr>
            </a:br>
            <a:r>
              <a:rPr lang="en-GB" sz="2000" b="1" dirty="0">
                <a:solidFill>
                  <a:srgbClr val="3333CC"/>
                </a:solidFill>
              </a:rPr>
              <a:t>bash</a:t>
            </a:r>
          </a:p>
        </p:txBody>
      </p:sp>
      <p:sp>
        <p:nvSpPr>
          <p:cNvPr id="15367" name="Line 6"/>
          <p:cNvSpPr>
            <a:spLocks noChangeShapeType="1"/>
          </p:cNvSpPr>
          <p:nvPr/>
        </p:nvSpPr>
        <p:spPr bwMode="auto">
          <a:xfrm flipH="1">
            <a:off x="3359988" y="3312893"/>
            <a:ext cx="774700" cy="0"/>
          </a:xfrm>
          <a:prstGeom prst="line">
            <a:avLst/>
          </a:prstGeom>
          <a:noFill/>
          <a:ln w="28575">
            <a:solidFill>
              <a:schemeClr val="accent3">
                <a:lumMod val="75000"/>
              </a:schemeClr>
            </a:solidFill>
            <a:miter lim="800000"/>
            <a:headEnd/>
            <a:tailEnd type="triangle" w="med" len="med"/>
          </a:ln>
        </p:spPr>
        <p:txBody>
          <a:bodyPr/>
          <a:lstStyle/>
          <a:p>
            <a:endParaRPr lang="en-GB"/>
          </a:p>
        </p:txBody>
      </p:sp>
      <p:sp>
        <p:nvSpPr>
          <p:cNvPr id="15368" name="Text Box 7"/>
          <p:cNvSpPr txBox="1">
            <a:spLocks noChangeArrowheads="1"/>
          </p:cNvSpPr>
          <p:nvPr/>
        </p:nvSpPr>
        <p:spPr bwMode="auto">
          <a:xfrm>
            <a:off x="4134688" y="4178083"/>
            <a:ext cx="2705100" cy="402291"/>
          </a:xfrm>
          <a:prstGeom prst="rect">
            <a:avLst/>
          </a:prstGeom>
          <a:noFill/>
          <a:ln w="9525">
            <a:noFill/>
            <a:round/>
            <a:headEnd/>
            <a:tailEnd/>
          </a:ln>
        </p:spPr>
        <p:txBody>
          <a:bodyPr lIns="90000" tIns="46800" rIns="90000" bIns="46800">
            <a:spAutoFit/>
          </a:bodyPr>
          <a:lstStyle/>
          <a:p>
            <a:pPr defTabSz="449263">
              <a:spcBef>
                <a:spcPts val="1125"/>
              </a:spcBef>
              <a:buClr>
                <a:srgbClr val="3333CC"/>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dirty="0">
                <a:solidFill>
                  <a:srgbClr val="3333CC"/>
                </a:solidFill>
              </a:rPr>
              <a:t>~/.</a:t>
            </a:r>
            <a:r>
              <a:rPr lang="en-GB" sz="2000" b="1" dirty="0" err="1">
                <a:solidFill>
                  <a:srgbClr val="3333CC"/>
                </a:solidFill>
              </a:rPr>
              <a:t>bash_profile</a:t>
            </a:r>
            <a:endParaRPr lang="en-GB" sz="2000" b="1" dirty="0">
              <a:solidFill>
                <a:srgbClr val="3333CC"/>
              </a:solidFill>
            </a:endParaRPr>
          </a:p>
        </p:txBody>
      </p:sp>
      <p:sp>
        <p:nvSpPr>
          <p:cNvPr id="15369" name="Text Box 8"/>
          <p:cNvSpPr txBox="1">
            <a:spLocks noChangeArrowheads="1"/>
          </p:cNvSpPr>
          <p:nvPr/>
        </p:nvSpPr>
        <p:spPr bwMode="auto">
          <a:xfrm>
            <a:off x="4215122" y="3089057"/>
            <a:ext cx="2607733" cy="402291"/>
          </a:xfrm>
          <a:prstGeom prst="rect">
            <a:avLst/>
          </a:prstGeom>
          <a:noFill/>
          <a:ln w="9525">
            <a:noFill/>
            <a:round/>
            <a:headEnd/>
            <a:tailEnd/>
          </a:ln>
        </p:spPr>
        <p:txBody>
          <a:bodyPr lIns="90000" tIns="46800" rIns="90000" bIns="46800">
            <a:spAutoFit/>
          </a:bodyPr>
          <a:lstStyle/>
          <a:p>
            <a:pPr defTabSz="449263">
              <a:spcBef>
                <a:spcPts val="1125"/>
              </a:spcBef>
              <a:buClr>
                <a:srgbClr val="3333CC"/>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dirty="0">
                <a:solidFill>
                  <a:srgbClr val="3333CC"/>
                </a:solidFill>
              </a:rPr>
              <a:t>/</a:t>
            </a:r>
            <a:r>
              <a:rPr lang="en-GB" sz="2000" b="1" dirty="0">
                <a:solidFill>
                  <a:srgbClr val="3333CC"/>
                </a:solidFill>
              </a:rPr>
              <a:t>etc/profile</a:t>
            </a:r>
          </a:p>
        </p:txBody>
      </p:sp>
      <p:sp>
        <p:nvSpPr>
          <p:cNvPr id="15379" name="Line 6"/>
          <p:cNvSpPr>
            <a:spLocks noChangeShapeType="1"/>
          </p:cNvSpPr>
          <p:nvPr/>
        </p:nvSpPr>
        <p:spPr bwMode="auto">
          <a:xfrm flipH="1">
            <a:off x="3349405" y="3673256"/>
            <a:ext cx="774700" cy="0"/>
          </a:xfrm>
          <a:prstGeom prst="line">
            <a:avLst/>
          </a:prstGeom>
          <a:noFill/>
          <a:ln w="28575">
            <a:solidFill>
              <a:schemeClr val="accent3">
                <a:lumMod val="75000"/>
              </a:schemeClr>
            </a:solidFill>
            <a:miter lim="800000"/>
            <a:headEnd/>
            <a:tailEnd type="triangle" w="med" len="med"/>
          </a:ln>
        </p:spPr>
        <p:txBody>
          <a:bodyPr/>
          <a:lstStyle/>
          <a:p>
            <a:endParaRPr lang="en-GB"/>
          </a:p>
        </p:txBody>
      </p:sp>
      <p:sp>
        <p:nvSpPr>
          <p:cNvPr id="15380" name="Text Box 7"/>
          <p:cNvSpPr txBox="1">
            <a:spLocks noChangeArrowheads="1"/>
          </p:cNvSpPr>
          <p:nvPr/>
        </p:nvSpPr>
        <p:spPr bwMode="auto">
          <a:xfrm>
            <a:off x="4134688" y="3830420"/>
            <a:ext cx="2705100" cy="402291"/>
          </a:xfrm>
          <a:prstGeom prst="rect">
            <a:avLst/>
          </a:prstGeom>
          <a:noFill/>
          <a:ln w="9525">
            <a:noFill/>
            <a:round/>
            <a:headEnd/>
            <a:tailEnd/>
          </a:ln>
        </p:spPr>
        <p:txBody>
          <a:bodyPr lIns="90000" tIns="46800" rIns="90000" bIns="46800">
            <a:spAutoFit/>
          </a:bodyPr>
          <a:lstStyle/>
          <a:p>
            <a:pPr defTabSz="449263">
              <a:spcBef>
                <a:spcPts val="1125"/>
              </a:spcBef>
              <a:buClr>
                <a:srgbClr val="3333CC"/>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dirty="0">
                <a:solidFill>
                  <a:srgbClr val="3333CC"/>
                </a:solidFill>
              </a:rPr>
              <a:t>~/.</a:t>
            </a:r>
            <a:r>
              <a:rPr lang="en-GB" sz="2000" b="1" dirty="0" err="1">
                <a:solidFill>
                  <a:srgbClr val="3333CC"/>
                </a:solidFill>
              </a:rPr>
              <a:t>bashrc</a:t>
            </a:r>
            <a:endParaRPr lang="en-GB" sz="2000" b="1" dirty="0">
              <a:solidFill>
                <a:srgbClr val="3333CC"/>
              </a:solidFill>
            </a:endParaRPr>
          </a:p>
        </p:txBody>
      </p:sp>
      <p:sp>
        <p:nvSpPr>
          <p:cNvPr id="15381" name="Text Box 7"/>
          <p:cNvSpPr txBox="1">
            <a:spLocks noChangeArrowheads="1"/>
          </p:cNvSpPr>
          <p:nvPr/>
        </p:nvSpPr>
        <p:spPr bwMode="auto">
          <a:xfrm>
            <a:off x="4213005" y="3473233"/>
            <a:ext cx="2705100" cy="402291"/>
          </a:xfrm>
          <a:prstGeom prst="rect">
            <a:avLst/>
          </a:prstGeom>
          <a:noFill/>
          <a:ln w="9525">
            <a:noFill/>
            <a:round/>
            <a:headEnd/>
            <a:tailEnd/>
          </a:ln>
        </p:spPr>
        <p:txBody>
          <a:bodyPr lIns="90000" tIns="46800" rIns="90000" bIns="46800">
            <a:spAutoFit/>
          </a:bodyPr>
          <a:lstStyle/>
          <a:p>
            <a:pPr defTabSz="449263">
              <a:spcBef>
                <a:spcPts val="1125"/>
              </a:spcBef>
              <a:buClr>
                <a:srgbClr val="3333CC"/>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dirty="0">
                <a:solidFill>
                  <a:srgbClr val="3333CC"/>
                </a:solidFill>
              </a:rPr>
              <a:t>/etc/</a:t>
            </a:r>
            <a:r>
              <a:rPr lang="en-GB" sz="2000" b="1" dirty="0" err="1">
                <a:solidFill>
                  <a:srgbClr val="3333CC"/>
                </a:solidFill>
              </a:rPr>
              <a:t>bashrc</a:t>
            </a:r>
            <a:endParaRPr lang="en-GB" sz="2000" b="1" dirty="0">
              <a:solidFill>
                <a:srgbClr val="3333CC"/>
              </a:solidFill>
            </a:endParaRPr>
          </a:p>
        </p:txBody>
      </p:sp>
      <p:sp>
        <p:nvSpPr>
          <p:cNvPr id="15382" name="Line 6"/>
          <p:cNvSpPr>
            <a:spLocks noChangeShapeType="1"/>
          </p:cNvSpPr>
          <p:nvPr/>
        </p:nvSpPr>
        <p:spPr bwMode="auto">
          <a:xfrm flipH="1">
            <a:off x="3359988" y="4033618"/>
            <a:ext cx="774700" cy="0"/>
          </a:xfrm>
          <a:prstGeom prst="line">
            <a:avLst/>
          </a:prstGeom>
          <a:noFill/>
          <a:ln w="28575">
            <a:solidFill>
              <a:schemeClr val="accent3">
                <a:lumMod val="75000"/>
              </a:schemeClr>
            </a:solidFill>
            <a:miter lim="800000"/>
            <a:headEnd/>
            <a:tailEnd type="triangle" w="med" len="med"/>
          </a:ln>
        </p:spPr>
        <p:txBody>
          <a:bodyPr/>
          <a:lstStyle/>
          <a:p>
            <a:endParaRPr lang="en-GB"/>
          </a:p>
        </p:txBody>
      </p:sp>
      <p:sp>
        <p:nvSpPr>
          <p:cNvPr id="15383" name="Line 6"/>
          <p:cNvSpPr>
            <a:spLocks noChangeShapeType="1"/>
          </p:cNvSpPr>
          <p:nvPr/>
        </p:nvSpPr>
        <p:spPr bwMode="auto">
          <a:xfrm flipH="1">
            <a:off x="3359988" y="4393981"/>
            <a:ext cx="774700" cy="0"/>
          </a:xfrm>
          <a:prstGeom prst="line">
            <a:avLst/>
          </a:prstGeom>
          <a:noFill/>
          <a:ln w="28575">
            <a:solidFill>
              <a:schemeClr val="accent3">
                <a:lumMod val="75000"/>
              </a:schemeClr>
            </a:solidFill>
            <a:miter lim="800000"/>
            <a:headEnd/>
            <a:tailEnd type="triangle" w="med" len="med"/>
          </a:ln>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body" sz="quarter" idx="15"/>
          </p:nvPr>
        </p:nvSpPr>
        <p:spPr/>
        <p:txBody>
          <a:bodyPr/>
          <a:lstStyle/>
          <a:p>
            <a:r>
              <a:rPr lang="en-GB" dirty="0"/>
              <a:t>Shell maintains set of definitions</a:t>
            </a:r>
          </a:p>
          <a:p>
            <a:pPr lvl="1"/>
            <a:r>
              <a:rPr lang="en-GB" dirty="0"/>
              <a:t>To control the session and provide environment to sub-shells</a:t>
            </a:r>
          </a:p>
          <a:p>
            <a:pPr lvl="1"/>
            <a:r>
              <a:rPr lang="en-GB" dirty="0"/>
              <a:t>Variables, aliases and functions are part of shell environment</a:t>
            </a:r>
          </a:p>
          <a:p>
            <a:pPr lvl="1"/>
            <a:r>
              <a:rPr lang="en-GB" dirty="0"/>
              <a:t>Definitions created at the command line go when you log out</a:t>
            </a:r>
          </a:p>
          <a:p>
            <a:pPr marL="457200" lvl="1" indent="0">
              <a:buNone/>
            </a:pPr>
            <a:endParaRPr lang="en-GB" dirty="0"/>
          </a:p>
          <a:p>
            <a:pPr lvl="1"/>
            <a:endParaRPr lang="en-GB" dirty="0"/>
          </a:p>
        </p:txBody>
      </p:sp>
      <p:sp>
        <p:nvSpPr>
          <p:cNvPr id="18434" name="Rectangle 1"/>
          <p:cNvSpPr>
            <a:spLocks noGrp="1" noChangeArrowheads="1"/>
          </p:cNvSpPr>
          <p:nvPr>
            <p:ph type="title"/>
          </p:nvPr>
        </p:nvSpPr>
        <p:spPr/>
        <p:txBody>
          <a:bodyPr/>
          <a:lstStyle/>
          <a:p>
            <a:r>
              <a:rPr lang="en-GB"/>
              <a:t>Summary</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endParaRPr lang="en-GB"/>
          </a:p>
        </p:txBody>
      </p:sp>
      <p:sp>
        <p:nvSpPr>
          <p:cNvPr id="19458" name="Rectangle 42"/>
          <p:cNvSpPr>
            <a:spLocks noGrp="1" noChangeArrowheads="1"/>
          </p:cNvSpPr>
          <p:nvPr>
            <p:ph type="title"/>
          </p:nvPr>
        </p:nvSpPr>
        <p:spPr/>
        <p:txBody>
          <a:bodyPr/>
          <a:lstStyle/>
          <a:p>
            <a:r>
              <a:rPr lang="en-GB"/>
              <a:t>Glossary (1)</a:t>
            </a:r>
            <a:endParaRPr lang="en-GB" dirty="0"/>
          </a:p>
        </p:txBody>
      </p:sp>
      <p:graphicFrame>
        <p:nvGraphicFramePr>
          <p:cNvPr id="49249" name="Group 97"/>
          <p:cNvGraphicFramePr>
            <a:graphicFrameLocks noGrp="1"/>
          </p:cNvGraphicFramePr>
          <p:nvPr>
            <p:ph idx="4294967295"/>
          </p:nvPr>
        </p:nvGraphicFramePr>
        <p:xfrm>
          <a:off x="427512" y="1460500"/>
          <a:ext cx="11400311" cy="4200276"/>
        </p:xfrm>
        <a:graphic>
          <a:graphicData uri="http://schemas.openxmlformats.org/drawingml/2006/table">
            <a:tbl>
              <a:tblPr/>
              <a:tblGrid>
                <a:gridCol w="2261967">
                  <a:extLst>
                    <a:ext uri="{9D8B030D-6E8A-4147-A177-3AD203B41FA5}">
                      <a16:colId xmlns:a16="http://schemas.microsoft.com/office/drawing/2014/main" val="20000"/>
                    </a:ext>
                  </a:extLst>
                </a:gridCol>
                <a:gridCol w="9138344">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entity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meaning</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extLst>
                  <a:ext uri="{0D108BD9-81ED-4DB2-BD59-A6C34878D82A}">
                    <a16:rowId xmlns:a16="http://schemas.microsoft.com/office/drawing/2014/main" val="10000"/>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dirty="0">
                          <a:ln>
                            <a:noFill/>
                          </a:ln>
                          <a:solidFill>
                            <a:srgbClr val="134183"/>
                          </a:solidFill>
                          <a:effectLst/>
                          <a:latin typeface="Arial" charset="0"/>
                        </a:rPr>
                        <a:t>shell environment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a set of definitions (variables, aliases and functions) describing the </a:t>
                      </a:r>
                      <a:r>
                        <a:rPr kumimoji="0" lang="en-US" sz="1400" b="0" i="0" u="none" strike="noStrike" cap="none" normalizeH="0" baseline="0" dirty="0" err="1">
                          <a:ln>
                            <a:noFill/>
                          </a:ln>
                          <a:solidFill>
                            <a:srgbClr val="134183"/>
                          </a:solidFill>
                          <a:effectLst/>
                          <a:latin typeface="Arial" charset="0"/>
                        </a:rPr>
                        <a:t>behaviour</a:t>
                      </a:r>
                      <a:r>
                        <a:rPr kumimoji="0" lang="en-US" sz="1400" b="0" i="0" u="none" strike="noStrike" cap="none" normalizeH="0" baseline="0" dirty="0">
                          <a:ln>
                            <a:noFill/>
                          </a:ln>
                          <a:solidFill>
                            <a:srgbClr val="134183"/>
                          </a:solidFill>
                          <a:effectLst/>
                          <a:latin typeface="Arial" charset="0"/>
                        </a:rPr>
                        <a:t> of the shell during its start-up and the resulting session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variables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placeholders for the information used by programs, to control their configuration and </a:t>
                      </a:r>
                      <a:r>
                        <a:rPr kumimoji="0" lang="en-US" sz="1400" b="0" i="0" u="none" strike="noStrike" cap="none" normalizeH="0" baseline="0" dirty="0" err="1">
                          <a:ln>
                            <a:noFill/>
                          </a:ln>
                          <a:solidFill>
                            <a:srgbClr val="134183"/>
                          </a:solidFill>
                          <a:effectLst/>
                          <a:latin typeface="Arial" charset="0"/>
                        </a:rPr>
                        <a:t>behaviour</a:t>
                      </a:r>
                      <a:endParaRPr kumimoji="0" lang="en-US" sz="1400" b="0" i="0" u="none" strike="noStrike" cap="none" normalizeH="0" baseline="0" dirty="0">
                        <a:ln>
                          <a:noFill/>
                        </a:ln>
                        <a:solidFill>
                          <a:srgbClr val="134183"/>
                        </a:solidFill>
                        <a:effectLst/>
                        <a:latin typeface="Arial"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0000C8"/>
                          </a:solidFill>
                          <a:effectLst/>
                          <a:latin typeface="Arial" charset="0"/>
                        </a:rPr>
                        <a:t>export (</a:t>
                      </a:r>
                      <a:r>
                        <a:rPr kumimoji="0" lang="en-US" sz="1400" b="0" i="0" u="none" strike="noStrike" cap="none" normalizeH="0" baseline="0" dirty="0" err="1">
                          <a:ln>
                            <a:noFill/>
                          </a:ln>
                          <a:solidFill>
                            <a:srgbClr val="0000C8"/>
                          </a:solidFill>
                          <a:effectLst/>
                          <a:latin typeface="Arial" charset="0"/>
                        </a:rPr>
                        <a:t>builtin</a:t>
                      </a:r>
                      <a:r>
                        <a:rPr kumimoji="0" lang="en-US" sz="1400" b="0" i="0" u="none" strike="noStrike" cap="none" normalizeH="0" baseline="0" dirty="0">
                          <a:ln>
                            <a:noFill/>
                          </a:ln>
                          <a:solidFill>
                            <a:srgbClr val="0000C8"/>
                          </a:solidFill>
                          <a:effectLst/>
                          <a:latin typeface="Arial" charset="0"/>
                        </a:rPr>
                        <a: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list  (or mark) variables passed to child processes (also declare -x)</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aliases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a synonym for an existing command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5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0000C8"/>
                          </a:solidFill>
                          <a:effectLst/>
                          <a:latin typeface="Arial" charset="0"/>
                        </a:rPr>
                        <a:t>alias(</a:t>
                      </a:r>
                      <a:r>
                        <a:rPr kumimoji="0" lang="en-US" sz="1400" b="0" i="0" u="none" strike="noStrike" cap="none" normalizeH="0" baseline="0" dirty="0" err="1">
                          <a:ln>
                            <a:noFill/>
                          </a:ln>
                          <a:solidFill>
                            <a:srgbClr val="0000C8"/>
                          </a:solidFill>
                          <a:effectLst/>
                          <a:latin typeface="Arial" charset="0"/>
                        </a:rPr>
                        <a:t>builtin</a:t>
                      </a:r>
                      <a:r>
                        <a:rPr kumimoji="0" lang="en-US" sz="1400" b="0" i="0" u="none" strike="noStrike" cap="none" normalizeH="0" baseline="0" dirty="0">
                          <a:ln>
                            <a:noFill/>
                          </a:ln>
                          <a:solidFill>
                            <a:srgbClr val="0000C8"/>
                          </a:solidFill>
                          <a:effectLst/>
                          <a:latin typeface="Arial" charset="0"/>
                        </a:rPr>
                        <a: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lists aliases, defined in the current process, or define new ones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err="1">
                          <a:ln>
                            <a:noFill/>
                          </a:ln>
                          <a:solidFill>
                            <a:srgbClr val="0000C8"/>
                          </a:solidFill>
                          <a:effectLst/>
                          <a:latin typeface="Arial" charset="0"/>
                        </a:rPr>
                        <a:t>unalias</a:t>
                      </a:r>
                      <a:r>
                        <a:rPr kumimoji="0" lang="en-US" sz="1400" b="0" i="0" u="none" strike="noStrike" cap="none" normalizeH="0" baseline="0" dirty="0">
                          <a:ln>
                            <a:noFill/>
                          </a:ln>
                          <a:solidFill>
                            <a:srgbClr val="0000C8"/>
                          </a:solidFill>
                          <a:effectLst/>
                          <a:latin typeface="Arial" charset="0"/>
                        </a:rPr>
                        <a:t>(</a:t>
                      </a:r>
                      <a:r>
                        <a:rPr kumimoji="0" lang="en-US" sz="1400" b="0" i="0" u="none" strike="noStrike" cap="none" normalizeH="0" baseline="0" dirty="0" err="1">
                          <a:ln>
                            <a:noFill/>
                          </a:ln>
                          <a:solidFill>
                            <a:srgbClr val="0000C8"/>
                          </a:solidFill>
                          <a:effectLst/>
                          <a:latin typeface="Arial" charset="0"/>
                        </a:rPr>
                        <a:t>builtin</a:t>
                      </a:r>
                      <a:r>
                        <a:rPr kumimoji="0" lang="en-US" sz="1400" b="0" i="0" u="none" strike="noStrike" cap="none" normalizeH="0" baseline="0" dirty="0">
                          <a:ln>
                            <a:noFill/>
                          </a:ln>
                          <a:solidFill>
                            <a:srgbClr val="0000C8"/>
                          </a:solidFill>
                          <a:effectLst/>
                          <a:latin typeface="Arial" charset="0"/>
                        </a:rPr>
                        <a: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remove alias definition from the current process space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functions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batch programs stored in memory rather than file on disk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localisation variables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set of variables defining the localisation dependent behaviour, such as formatting of numbers, date, collation sequences, etc</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endParaRPr kumimoji="0" lang="en-US" sz="1400" b="0" i="0" u="none" strike="noStrike" cap="none" normalizeH="0" baseline="0" dirty="0">
                        <a:ln>
                          <a:noFill/>
                        </a:ln>
                        <a:solidFill>
                          <a:srgbClr val="0000C8"/>
                        </a:solidFill>
                        <a:effectLst/>
                        <a:latin typeface="Arial"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endParaRPr kumimoji="0" lang="en-US" sz="1400" b="0" i="0" u="none" strike="noStrike" cap="none" normalizeH="0" baseline="0" dirty="0">
                        <a:ln>
                          <a:noFill/>
                        </a:ln>
                        <a:solidFill>
                          <a:srgbClr val="134183"/>
                        </a:solidFill>
                        <a:effectLst/>
                        <a:latin typeface="Arial"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endParaRPr kumimoji="0" lang="en-US" sz="1400" b="0" i="0" u="none" strike="noStrike" cap="none" normalizeH="0" baseline="0">
                        <a:ln>
                          <a:noFill/>
                        </a:ln>
                        <a:solidFill>
                          <a:srgbClr val="0000C8"/>
                        </a:solidFill>
                        <a:effectLst/>
                        <a:latin typeface="Arial"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endParaRPr kumimoji="0" lang="en-US" sz="1400" b="0" i="0" u="none" strike="noStrike" cap="none" normalizeH="0" baseline="0" dirty="0">
                        <a:ln>
                          <a:noFill/>
                        </a:ln>
                        <a:solidFill>
                          <a:srgbClr val="134183"/>
                        </a:solidFill>
                        <a:effectLst/>
                        <a:latin typeface="Arial"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US"/>
          </a:p>
        </p:txBody>
      </p:sp>
      <p:sp>
        <p:nvSpPr>
          <p:cNvPr id="20482" name="Rectangle 42"/>
          <p:cNvSpPr>
            <a:spLocks noGrp="1" noChangeArrowheads="1"/>
          </p:cNvSpPr>
          <p:nvPr>
            <p:ph type="title"/>
          </p:nvPr>
        </p:nvSpPr>
        <p:spPr/>
        <p:txBody>
          <a:bodyPr/>
          <a:lstStyle/>
          <a:p>
            <a:r>
              <a:rPr lang="en-GB"/>
              <a:t>Glossary (2)</a:t>
            </a:r>
            <a:endParaRPr lang="en-GB" dirty="0"/>
          </a:p>
        </p:txBody>
      </p:sp>
      <p:graphicFrame>
        <p:nvGraphicFramePr>
          <p:cNvPr id="51299" name="Group 99"/>
          <p:cNvGraphicFramePr>
            <a:graphicFrameLocks noGrp="1"/>
          </p:cNvGraphicFramePr>
          <p:nvPr>
            <p:ph idx="4294967295"/>
          </p:nvPr>
        </p:nvGraphicFramePr>
        <p:xfrm>
          <a:off x="415636" y="1424937"/>
          <a:ext cx="11400312" cy="3817688"/>
        </p:xfrm>
        <a:graphic>
          <a:graphicData uri="http://schemas.openxmlformats.org/drawingml/2006/table">
            <a:tbl>
              <a:tblPr/>
              <a:tblGrid>
                <a:gridCol w="2231806">
                  <a:extLst>
                    <a:ext uri="{9D8B030D-6E8A-4147-A177-3AD203B41FA5}">
                      <a16:colId xmlns:a16="http://schemas.microsoft.com/office/drawing/2014/main" val="20000"/>
                    </a:ext>
                  </a:extLst>
                </a:gridCol>
                <a:gridCol w="9168506">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entity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meaning</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extLst>
                  <a:ext uri="{0D108BD9-81ED-4DB2-BD59-A6C34878D82A}">
                    <a16:rowId xmlns:a16="http://schemas.microsoft.com/office/drawing/2014/main" val="10000"/>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set (builtin)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display current definitions; set -o to toggle shell options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shopt (builtin)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optional bash settings (bash specific)</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/etc/profile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system-wide login shell start-up file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/etc/bashrc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system-wide login and non-login shell start-up file; never called directly, instead must be sourced by other start-up scripts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~/.bashrc</a:t>
                      </a:r>
                      <a:br>
                        <a:rPr kumimoji="0" lang="en-US" sz="1400" b="1" i="0" u="none" strike="noStrike" cap="none" normalizeH="0" baseline="0">
                          <a:ln>
                            <a:noFill/>
                          </a:ln>
                          <a:solidFill>
                            <a:srgbClr val="134183"/>
                          </a:solidFill>
                          <a:effectLst/>
                          <a:latin typeface="Arial" charset="0"/>
                        </a:rPr>
                      </a:br>
                      <a:r>
                        <a:rPr kumimoji="0" lang="en-US" sz="1400" b="0" i="0" u="none" strike="noStrike" cap="none" normalizeH="0" baseline="0">
                          <a:ln>
                            <a:noFill/>
                          </a:ln>
                          <a:solidFill>
                            <a:srgbClr val="0000C8"/>
                          </a:solidFill>
                          <a:effectLst/>
                          <a:latin typeface="Arial" charset="0"/>
                        </a:rPr>
                        <a:t>~/.bash_profile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user specific configuration files for login shells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~/.bash_login</a:t>
                      </a:r>
                      <a:r>
                        <a:rPr kumimoji="0" lang="en-US" sz="1400" b="1" i="0" u="none" strike="noStrike" cap="none" normalizeH="0" baseline="0">
                          <a:ln>
                            <a:noFill/>
                          </a:ln>
                          <a:solidFill>
                            <a:srgbClr val="134183"/>
                          </a:solidFill>
                          <a:effectLst/>
                          <a:latin typeface="Arial" charset="0"/>
                        </a:rPr>
                        <a:t> </a:t>
                      </a:r>
                      <a:r>
                        <a:rPr kumimoji="0" lang="en-US" sz="1400" b="0" i="0" u="none" strike="noStrike" cap="none" normalizeH="0" baseline="0">
                          <a:ln>
                            <a:noFill/>
                          </a:ln>
                          <a:solidFill>
                            <a:srgbClr val="0000C8"/>
                          </a:solidFill>
                          <a:effectLst/>
                          <a:latin typeface="Arial" charset="0"/>
                        </a:rPr>
                        <a:t>~/.profile</a:t>
                      </a:r>
                      <a:r>
                        <a:rPr kumimoji="0" lang="en-US" sz="1400" b="1" i="0" u="none" strike="noStrike" cap="none" normalizeH="0" baseline="0">
                          <a:ln>
                            <a:noFill/>
                          </a:ln>
                          <a:solidFill>
                            <a:srgbClr val="134183"/>
                          </a:solidFill>
                          <a:effectLst/>
                          <a:latin typeface="Arial" charset="0"/>
                        </a:rPr>
                        <a:t>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if .bash_profile not present, these are alternative files that bash looks for; if .bash_login found, .profile ignored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~/.bashrc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user specific configuration files for non-login shells;  used only if $BASH_ENV variable is set to it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PS1</a:t>
                      </a:r>
                      <a:r>
                        <a:rPr kumimoji="0" lang="en-US" sz="1400" b="1" i="0" u="none" strike="noStrike" cap="none" normalizeH="0" baseline="0">
                          <a:ln>
                            <a:noFill/>
                          </a:ln>
                          <a:solidFill>
                            <a:srgbClr val="134183"/>
                          </a:solidFill>
                          <a:effectLst/>
                          <a:latin typeface="Arial" charset="0"/>
                        </a:rPr>
                        <a:t>, </a:t>
                      </a:r>
                      <a:r>
                        <a:rPr kumimoji="0" lang="en-US" sz="1400" b="0" i="0" u="none" strike="noStrike" cap="none" normalizeH="0" baseline="0">
                          <a:ln>
                            <a:noFill/>
                          </a:ln>
                          <a:solidFill>
                            <a:srgbClr val="0000C8"/>
                          </a:solidFill>
                          <a:effectLst/>
                          <a:latin typeface="Arial" charset="0"/>
                        </a:rPr>
                        <a:t>PS2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variables; primary and secondary shell command line prompts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PATH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variable; list of directories used by the shell to locate commands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sz="quarter" idx="15"/>
          </p:nvPr>
        </p:nvSpPr>
        <p:spPr/>
        <p:txBody>
          <a:bodyPr/>
          <a:lstStyle/>
          <a:p>
            <a:r>
              <a:rPr lang="en-GB" dirty="0"/>
              <a:t>Shell definitions</a:t>
            </a:r>
          </a:p>
          <a:p>
            <a:pPr lvl="1"/>
            <a:r>
              <a:rPr lang="en-GB" dirty="0"/>
              <a:t>Creating, expanding and sharing shell </a:t>
            </a:r>
            <a:r>
              <a:rPr lang="en-GB" b="1" i="1" dirty="0"/>
              <a:t>variables</a:t>
            </a:r>
          </a:p>
          <a:p>
            <a:pPr lvl="1"/>
            <a:r>
              <a:rPr lang="en-GB" dirty="0"/>
              <a:t>Shell </a:t>
            </a:r>
            <a:r>
              <a:rPr lang="en-GB" b="1" i="1" dirty="0"/>
              <a:t>aliases</a:t>
            </a:r>
          </a:p>
          <a:p>
            <a:pPr lvl="1"/>
            <a:r>
              <a:rPr lang="en-GB" dirty="0"/>
              <a:t>Shell </a:t>
            </a:r>
            <a:r>
              <a:rPr lang="en-GB" b="1" i="1" dirty="0"/>
              <a:t>functions</a:t>
            </a:r>
            <a:r>
              <a:rPr lang="en-GB" dirty="0"/>
              <a:t> </a:t>
            </a:r>
          </a:p>
          <a:p>
            <a:r>
              <a:rPr lang="en-GB" dirty="0"/>
              <a:t>Character sets and localisation</a:t>
            </a:r>
          </a:p>
          <a:p>
            <a:pPr lvl="1"/>
            <a:r>
              <a:rPr lang="en-GB" dirty="0"/>
              <a:t>Bash variables to control these</a:t>
            </a:r>
          </a:p>
          <a:p>
            <a:r>
              <a:rPr lang="en-GB" dirty="0"/>
              <a:t>Controlling shell behaviour</a:t>
            </a:r>
          </a:p>
          <a:p>
            <a:pPr lvl="1"/>
            <a:r>
              <a:rPr lang="en-GB" dirty="0"/>
              <a:t>With </a:t>
            </a:r>
            <a:r>
              <a:rPr lang="en-GB" b="1" dirty="0">
                <a:solidFill>
                  <a:srgbClr val="0000C8"/>
                </a:solidFill>
              </a:rPr>
              <a:t>set –o </a:t>
            </a:r>
            <a:r>
              <a:rPr lang="en-GB" dirty="0"/>
              <a:t>and </a:t>
            </a:r>
            <a:r>
              <a:rPr lang="en-GB" b="1" dirty="0" err="1">
                <a:solidFill>
                  <a:srgbClr val="0000C8"/>
                </a:solidFill>
              </a:rPr>
              <a:t>shopt</a:t>
            </a:r>
            <a:endParaRPr lang="en-GB" b="1" dirty="0">
              <a:solidFill>
                <a:srgbClr val="0000C8"/>
              </a:solidFill>
            </a:endParaRPr>
          </a:p>
          <a:p>
            <a:pPr lvl="1"/>
            <a:endParaRPr lang="en-GB" dirty="0"/>
          </a:p>
        </p:txBody>
      </p:sp>
      <p:sp>
        <p:nvSpPr>
          <p:cNvPr id="2" name="Content Placeholder 1"/>
          <p:cNvSpPr>
            <a:spLocks noGrp="1"/>
          </p:cNvSpPr>
          <p:nvPr>
            <p:ph sz="quarter" idx="16"/>
          </p:nvPr>
        </p:nvSpPr>
        <p:spPr/>
        <p:txBody>
          <a:bodyPr/>
          <a:lstStyle/>
          <a:p>
            <a:r>
              <a:rPr lang="en-GB" dirty="0"/>
              <a:t>Interactive start-up files</a:t>
            </a:r>
          </a:p>
          <a:p>
            <a:pPr lvl="1"/>
            <a:r>
              <a:rPr lang="en-GB" dirty="0"/>
              <a:t>Start-up files for login shells</a:t>
            </a:r>
          </a:p>
          <a:p>
            <a:pPr lvl="1"/>
            <a:r>
              <a:rPr lang="en-GB" dirty="0"/>
              <a:t>Start-up files for non-login shells</a:t>
            </a:r>
          </a:p>
          <a:p>
            <a:endParaRPr lang="en-GB" dirty="0"/>
          </a:p>
        </p:txBody>
      </p:sp>
      <p:sp>
        <p:nvSpPr>
          <p:cNvPr id="4098" name="Rectangle 1"/>
          <p:cNvSpPr>
            <a:spLocks noGrp="1" noChangeArrowheads="1"/>
          </p:cNvSpPr>
          <p:nvPr>
            <p:ph type="title"/>
          </p:nvPr>
        </p:nvSpPr>
        <p:spPr/>
        <p:txBody>
          <a:bodyPr/>
          <a:lstStyle/>
          <a:p>
            <a:r>
              <a:rPr lang="en-GB" dirty="0"/>
              <a:t>Contents</a:t>
            </a:r>
          </a:p>
        </p:txBody>
      </p:sp>
      <p:pic>
        <p:nvPicPr>
          <p:cNvPr id="4100" name="Picture 3"/>
          <p:cNvPicPr>
            <a:picLocks noChangeAspect="1" noChangeArrowheads="1"/>
          </p:cNvPicPr>
          <p:nvPr/>
        </p:nvPicPr>
        <p:blipFill>
          <a:blip r:embed="rId3" cstate="print"/>
          <a:srcRect/>
          <a:stretch>
            <a:fillRect/>
          </a:stretch>
        </p:blipFill>
        <p:spPr bwMode="auto">
          <a:xfrm>
            <a:off x="9339975" y="3357285"/>
            <a:ext cx="2186657" cy="2734275"/>
          </a:xfrm>
          <a:prstGeom prst="rect">
            <a:avLst/>
          </a:prstGeom>
          <a:noFill/>
          <a:ln w="9525">
            <a:noFill/>
            <a:round/>
            <a:headEnd/>
            <a:tailEnd/>
          </a:ln>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body" sz="quarter" idx="15"/>
          </p:nvPr>
        </p:nvSpPr>
        <p:spPr/>
        <p:txBody>
          <a:bodyPr/>
          <a:lstStyle/>
          <a:p>
            <a:r>
              <a:rPr lang="en-GB" dirty="0"/>
              <a:t>Environment definitions comprise:</a:t>
            </a:r>
          </a:p>
          <a:p>
            <a:pPr lvl="1"/>
            <a:endParaRPr lang="en-GB" b="1" i="1" dirty="0"/>
          </a:p>
          <a:p>
            <a:pPr lvl="1"/>
            <a:r>
              <a:rPr lang="en-GB" b="1" i="1" dirty="0"/>
              <a:t>Variables – </a:t>
            </a:r>
            <a:r>
              <a:rPr lang="en-GB" i="1" dirty="0"/>
              <a:t>content held in a callable key word</a:t>
            </a:r>
            <a:endParaRPr lang="en-GB" b="1" i="1" dirty="0"/>
          </a:p>
          <a:p>
            <a:pPr lvl="1"/>
            <a:endParaRPr lang="en-GB" b="1" i="1" dirty="0"/>
          </a:p>
          <a:p>
            <a:pPr lvl="1"/>
            <a:r>
              <a:rPr lang="en-GB" b="1" i="1" dirty="0"/>
              <a:t>Aliases – </a:t>
            </a:r>
            <a:r>
              <a:rPr lang="en-GB" i="1" dirty="0"/>
              <a:t>commonly command substitution held in a callable key word</a:t>
            </a:r>
            <a:endParaRPr lang="en-GB" b="1" i="1" dirty="0"/>
          </a:p>
          <a:p>
            <a:pPr lvl="1"/>
            <a:endParaRPr lang="en-GB" b="1" i="1" dirty="0"/>
          </a:p>
          <a:p>
            <a:pPr lvl="1"/>
            <a:r>
              <a:rPr lang="en-GB" b="1" i="1" dirty="0"/>
              <a:t>Functions – </a:t>
            </a:r>
            <a:r>
              <a:rPr lang="en-GB" i="1" dirty="0"/>
              <a:t>repeatable content held in a callable key word</a:t>
            </a:r>
            <a:endParaRPr lang="en-GB" b="1" i="1" dirty="0"/>
          </a:p>
          <a:p>
            <a:endParaRPr lang="en-GB" dirty="0"/>
          </a:p>
          <a:p>
            <a:endParaRPr lang="en-GB" dirty="0"/>
          </a:p>
          <a:p>
            <a:endParaRPr lang="en-GB" dirty="0"/>
          </a:p>
        </p:txBody>
      </p:sp>
      <p:sp>
        <p:nvSpPr>
          <p:cNvPr id="5122" name="Rectangle 1"/>
          <p:cNvSpPr>
            <a:spLocks noGrp="1" noChangeArrowheads="1"/>
          </p:cNvSpPr>
          <p:nvPr>
            <p:ph type="title"/>
          </p:nvPr>
        </p:nvSpPr>
        <p:spPr/>
        <p:txBody>
          <a:bodyPr/>
          <a:lstStyle/>
          <a:p>
            <a:r>
              <a:rPr lang="en-GB"/>
              <a:t>BASH definitions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9"/>
          <p:cNvSpPr>
            <a:spLocks noGrp="1" noChangeArrowheads="1"/>
          </p:cNvSpPr>
          <p:nvPr>
            <p:ph type="body" sz="quarter" idx="15"/>
          </p:nvPr>
        </p:nvSpPr>
        <p:spPr/>
        <p:txBody>
          <a:bodyPr/>
          <a:lstStyle/>
          <a:p>
            <a:r>
              <a:rPr lang="en-US" dirty="0"/>
              <a:t>Variables are defined using assignment</a:t>
            </a:r>
          </a:p>
          <a:p>
            <a:pPr lvl="1"/>
            <a:r>
              <a:rPr lang="en-US" dirty="0"/>
              <a:t>Variable names must begin with a letter</a:t>
            </a:r>
            <a:endParaRPr lang="en-US" sz="3200" dirty="0"/>
          </a:p>
          <a:p>
            <a:pPr lvl="1"/>
            <a:endParaRPr lang="en-US" dirty="0"/>
          </a:p>
          <a:p>
            <a:pPr lvl="1"/>
            <a:r>
              <a:rPr lang="en-US" dirty="0"/>
              <a:t>Must be exported to be seen by a child</a:t>
            </a:r>
          </a:p>
          <a:p>
            <a:endParaRPr lang="en-US" dirty="0"/>
          </a:p>
          <a:p>
            <a:r>
              <a:rPr lang="en-US" dirty="0"/>
              <a:t>Get the value with </a:t>
            </a:r>
            <a:r>
              <a:rPr lang="en-US" b="1" dirty="0">
                <a:solidFill>
                  <a:srgbClr val="0000C8"/>
                </a:solidFill>
              </a:rPr>
              <a:t>$name</a:t>
            </a:r>
            <a:r>
              <a:rPr lang="en-US" dirty="0">
                <a:solidFill>
                  <a:srgbClr val="0000C8"/>
                </a:solidFill>
              </a:rPr>
              <a:t> </a:t>
            </a:r>
            <a:r>
              <a:rPr lang="en-US" dirty="0"/>
              <a:t>or </a:t>
            </a:r>
            <a:r>
              <a:rPr lang="en-US" b="1" dirty="0">
                <a:solidFill>
                  <a:srgbClr val="0000C8"/>
                </a:solidFill>
              </a:rPr>
              <a:t>${name}</a:t>
            </a:r>
          </a:p>
          <a:p>
            <a:pPr>
              <a:buNone/>
            </a:pPr>
            <a:endParaRPr lang="en-US" dirty="0"/>
          </a:p>
          <a:p>
            <a:pPr lvl="1">
              <a:spcBef>
                <a:spcPts val="600"/>
              </a:spcBef>
              <a:spcAft>
                <a:spcPts val="600"/>
              </a:spcAft>
            </a:pPr>
            <a:r>
              <a:rPr lang="en-US" dirty="0"/>
              <a:t>Use </a:t>
            </a:r>
            <a:r>
              <a:rPr lang="en-US" b="1" dirty="0">
                <a:solidFill>
                  <a:srgbClr val="0000C8"/>
                </a:solidFill>
              </a:rPr>
              <a:t>set</a:t>
            </a:r>
            <a:r>
              <a:rPr lang="en-US" dirty="0"/>
              <a:t> to display all variables, </a:t>
            </a:r>
          </a:p>
          <a:p>
            <a:pPr lvl="1">
              <a:spcBef>
                <a:spcPts val="600"/>
              </a:spcBef>
              <a:spcAft>
                <a:spcPts val="600"/>
              </a:spcAft>
            </a:pPr>
            <a:r>
              <a:rPr lang="en-US" dirty="0"/>
              <a:t>Use </a:t>
            </a:r>
            <a:r>
              <a:rPr lang="en-US" b="1" dirty="0" err="1">
                <a:solidFill>
                  <a:srgbClr val="0000C8"/>
                </a:solidFill>
              </a:rPr>
              <a:t>env</a:t>
            </a:r>
            <a:r>
              <a:rPr lang="en-US" dirty="0"/>
              <a:t> to display </a:t>
            </a:r>
            <a:r>
              <a:rPr lang="en-US" b="1" i="1" dirty="0"/>
              <a:t>exported</a:t>
            </a:r>
            <a:r>
              <a:rPr lang="en-US" dirty="0"/>
              <a:t> </a:t>
            </a:r>
            <a:r>
              <a:rPr lang="en-US" b="1" i="1" dirty="0"/>
              <a:t>variables</a:t>
            </a:r>
          </a:p>
          <a:p>
            <a:pPr lvl="1">
              <a:spcBef>
                <a:spcPts val="600"/>
              </a:spcBef>
              <a:spcAft>
                <a:spcPts val="600"/>
              </a:spcAft>
            </a:pPr>
            <a:r>
              <a:rPr lang="en-US" dirty="0"/>
              <a:t>Use </a:t>
            </a:r>
            <a:r>
              <a:rPr lang="en-US" b="1" dirty="0">
                <a:solidFill>
                  <a:srgbClr val="0000C8"/>
                </a:solidFill>
              </a:rPr>
              <a:t>unset</a:t>
            </a:r>
            <a:r>
              <a:rPr lang="en-US" dirty="0"/>
              <a:t> to delete variables</a:t>
            </a:r>
          </a:p>
          <a:p>
            <a:pPr marL="0" indent="0">
              <a:buNone/>
            </a:pPr>
            <a:endParaRPr lang="en-US" dirty="0"/>
          </a:p>
        </p:txBody>
      </p:sp>
      <p:sp>
        <p:nvSpPr>
          <p:cNvPr id="6146" name="Rectangle 1"/>
          <p:cNvSpPr>
            <a:spLocks noGrp="1" noChangeArrowheads="1"/>
          </p:cNvSpPr>
          <p:nvPr>
            <p:ph type="title"/>
          </p:nvPr>
        </p:nvSpPr>
        <p:spPr/>
        <p:txBody>
          <a:bodyPr/>
          <a:lstStyle/>
          <a:p>
            <a:r>
              <a:rPr lang="en-GB"/>
              <a:t>Shell Variables</a:t>
            </a:r>
          </a:p>
        </p:txBody>
      </p:sp>
      <p:sp>
        <p:nvSpPr>
          <p:cNvPr id="11267" name="Rectangle 3"/>
          <p:cNvSpPr>
            <a:spLocks noChangeArrowheads="1"/>
          </p:cNvSpPr>
          <p:nvPr/>
        </p:nvSpPr>
        <p:spPr bwMode="auto">
          <a:xfrm>
            <a:off x="867770" y="4490221"/>
            <a:ext cx="10457455" cy="71814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marL="319088" indent="-319088"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echo $greet ${user}</a:t>
            </a:r>
          </a:p>
          <a:p>
            <a:pPr marL="319088" indent="-319088"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Hi Joe</a:t>
            </a:r>
          </a:p>
        </p:txBody>
      </p:sp>
      <p:sp>
        <p:nvSpPr>
          <p:cNvPr id="11269" name="Rectangle 5"/>
          <p:cNvSpPr>
            <a:spLocks noChangeArrowheads="1"/>
          </p:cNvSpPr>
          <p:nvPr/>
        </p:nvSpPr>
        <p:spPr bwMode="auto">
          <a:xfrm>
            <a:off x="885825" y="3519516"/>
            <a:ext cx="5600700" cy="348813"/>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export</a:t>
            </a:r>
            <a:r>
              <a:rPr lang="en-GB" sz="2000" dirty="0">
                <a:latin typeface="Courier New" pitchFamily="49" charset="0"/>
              </a:rPr>
              <a:t> </a:t>
            </a:r>
            <a:r>
              <a:rPr lang="en-GB" sz="2000" b="1" dirty="0">
                <a:latin typeface="Courier New" pitchFamily="49" charset="0"/>
              </a:rPr>
              <a:t>user</a:t>
            </a:r>
          </a:p>
        </p:txBody>
      </p:sp>
      <p:sp>
        <p:nvSpPr>
          <p:cNvPr id="2" name="Rectangle 5"/>
          <p:cNvSpPr>
            <a:spLocks noChangeArrowheads="1"/>
          </p:cNvSpPr>
          <p:nvPr/>
        </p:nvSpPr>
        <p:spPr bwMode="auto">
          <a:xfrm>
            <a:off x="885825" y="2540691"/>
            <a:ext cx="8172449" cy="348813"/>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user=Joe</a:t>
            </a:r>
          </a:p>
        </p:txBody>
      </p:sp>
      <p:sp>
        <p:nvSpPr>
          <p:cNvPr id="11268" name="Rectangle 4"/>
          <p:cNvSpPr>
            <a:spLocks noChangeArrowheads="1"/>
          </p:cNvSpPr>
          <p:nvPr/>
        </p:nvSpPr>
        <p:spPr bwMode="auto">
          <a:xfrm>
            <a:off x="5238751" y="3597302"/>
            <a:ext cx="3781424" cy="348813"/>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export</a:t>
            </a:r>
            <a:r>
              <a:rPr lang="en-GB" sz="2000" dirty="0">
                <a:latin typeface="Courier New" pitchFamily="49" charset="0"/>
              </a:rPr>
              <a:t> </a:t>
            </a:r>
            <a:r>
              <a:rPr lang="en-GB" sz="2000" b="1" dirty="0">
                <a:latin typeface="Courier New" pitchFamily="49" charset="0"/>
              </a:rPr>
              <a:t>greet=Hi</a:t>
            </a:r>
          </a:p>
        </p:txBody>
      </p:sp>
      <p:sp>
        <p:nvSpPr>
          <p:cNvPr id="10" name="Rounded Rectangle 9"/>
          <p:cNvSpPr/>
          <p:nvPr/>
        </p:nvSpPr>
        <p:spPr>
          <a:xfrm>
            <a:off x="8810625" y="2381254"/>
            <a:ext cx="2514600" cy="593167"/>
          </a:xfrm>
          <a:prstGeom prst="roundRect">
            <a:avLst>
              <a:gd name="adj" fmla="val 1271"/>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36000" tIns="36000" rIns="36000" bIns="36000">
            <a:spAutoFit/>
          </a:bodyPr>
          <a:lstStyle/>
          <a:p>
            <a:pPr algn="ctr" defTabSz="720725" eaLnBrk="0" hangingPunct="0">
              <a:lnSpc>
                <a:spcPct val="110000"/>
              </a:lnSpc>
              <a:buClr>
                <a:srgbClr val="FF0000"/>
              </a:buClr>
              <a:buSzPct val="100000"/>
              <a:tabLst>
                <a:tab pos="571500" algn="l"/>
                <a:tab pos="1855788" algn="l"/>
              </a:tabLst>
              <a:defRPr/>
            </a:pPr>
            <a:r>
              <a:rPr lang="en-US" sz="1600" i="1" dirty="0"/>
              <a:t>no spaces either side</a:t>
            </a:r>
            <a:br>
              <a:rPr lang="en-US" sz="1600" i="1" dirty="0"/>
            </a:br>
            <a:r>
              <a:rPr lang="en-US" sz="1600" i="1" dirty="0"/>
              <a:t>of the = character</a:t>
            </a:r>
          </a:p>
        </p:txBody>
      </p:sp>
      <p:sp>
        <p:nvSpPr>
          <p:cNvPr id="11" name="Rounded Rectangle 10"/>
          <p:cNvSpPr/>
          <p:nvPr/>
        </p:nvSpPr>
        <p:spPr>
          <a:xfrm>
            <a:off x="8810625" y="3478330"/>
            <a:ext cx="2514600" cy="593167"/>
          </a:xfrm>
          <a:prstGeom prst="roundRect">
            <a:avLst>
              <a:gd name="adj" fmla="val 0"/>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36000" tIns="36000" rIns="36000" bIns="36000">
            <a:spAutoFit/>
          </a:bodyPr>
          <a:lstStyle/>
          <a:p>
            <a:pPr algn="ctr" defTabSz="720725" eaLnBrk="0" hangingPunct="0">
              <a:lnSpc>
                <a:spcPct val="110000"/>
              </a:lnSpc>
              <a:buClr>
                <a:srgbClr val="FF0000"/>
              </a:buClr>
              <a:buSzPct val="100000"/>
              <a:tabLst>
                <a:tab pos="571500" algn="l"/>
                <a:tab pos="1855788" algn="l"/>
              </a:tabLst>
              <a:defRPr/>
            </a:pPr>
            <a:r>
              <a:rPr lang="en-US" sz="1600" i="1" dirty="0"/>
              <a:t>OK to define &amp; export </a:t>
            </a:r>
            <a:br>
              <a:rPr lang="en-US" sz="1600" i="1" dirty="0"/>
            </a:br>
            <a:r>
              <a:rPr lang="en-US" sz="1600" i="1" dirty="0"/>
              <a:t>at the same time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1" name="Rectangle 3"/>
          <p:cNvSpPr>
            <a:spLocks noGrp="1" noChangeArrowheads="1"/>
          </p:cNvSpPr>
          <p:nvPr>
            <p:ph type="body" sz="quarter" idx="15"/>
          </p:nvPr>
        </p:nvSpPr>
        <p:spPr/>
        <p:txBody>
          <a:bodyPr/>
          <a:lstStyle/>
          <a:p>
            <a:pPr>
              <a:spcBef>
                <a:spcPts val="600"/>
              </a:spcBef>
              <a:spcAft>
                <a:spcPts val="600"/>
              </a:spcAft>
            </a:pPr>
            <a:r>
              <a:rPr lang="en-GB" dirty="0"/>
              <a:t>The shell uses variable </a:t>
            </a:r>
            <a:r>
              <a:rPr lang="en-GB" b="1" dirty="0">
                <a:solidFill>
                  <a:srgbClr val="0000C8"/>
                </a:solidFill>
              </a:rPr>
              <a:t>PATH</a:t>
            </a:r>
            <a:r>
              <a:rPr lang="en-GB" dirty="0"/>
              <a:t> to locate programs</a:t>
            </a:r>
          </a:p>
          <a:p>
            <a:pPr lvl="1">
              <a:lnSpc>
                <a:spcPct val="100000"/>
              </a:lnSpc>
              <a:spcBef>
                <a:spcPts val="600"/>
              </a:spcBef>
              <a:spcAft>
                <a:spcPts val="600"/>
              </a:spcAft>
            </a:pPr>
            <a:r>
              <a:rPr lang="en-GB" dirty="0"/>
              <a:t>The shell searches each directory until program found</a:t>
            </a:r>
          </a:p>
          <a:p>
            <a:pPr lvl="1">
              <a:lnSpc>
                <a:spcPct val="100000"/>
              </a:lnSpc>
              <a:spcBef>
                <a:spcPts val="600"/>
              </a:spcBef>
              <a:spcAft>
                <a:spcPts val="600"/>
              </a:spcAft>
            </a:pPr>
            <a:r>
              <a:rPr lang="en-GB" dirty="0"/>
              <a:t>Order directories for efficient searching</a:t>
            </a:r>
          </a:p>
          <a:p>
            <a:pPr lvl="1">
              <a:lnSpc>
                <a:spcPct val="100000"/>
              </a:lnSpc>
              <a:spcBef>
                <a:spcPts val="600"/>
              </a:spcBef>
              <a:spcAft>
                <a:spcPts val="600"/>
              </a:spcAft>
            </a:pPr>
            <a:r>
              <a:rPr lang="en-GB" dirty="0"/>
              <a:t>The current directory must be included explicitly</a:t>
            </a:r>
          </a:p>
          <a:p>
            <a:pPr>
              <a:spcBef>
                <a:spcPts val="600"/>
              </a:spcBef>
              <a:spcAft>
                <a:spcPts val="600"/>
              </a:spcAft>
            </a:pPr>
            <a:r>
              <a:rPr lang="en-GB" dirty="0"/>
              <a:t>Typical </a:t>
            </a:r>
            <a:r>
              <a:rPr lang="en-GB" b="1" dirty="0">
                <a:solidFill>
                  <a:srgbClr val="0000C8"/>
                </a:solidFill>
              </a:rPr>
              <a:t>PATH</a:t>
            </a:r>
            <a:r>
              <a:rPr lang="en-GB" dirty="0"/>
              <a:t> setting:</a:t>
            </a:r>
          </a:p>
          <a:p>
            <a:pPr lvl="1">
              <a:lnSpc>
                <a:spcPct val="100000"/>
              </a:lnSpc>
              <a:spcBef>
                <a:spcPts val="600"/>
              </a:spcBef>
              <a:spcAft>
                <a:spcPts val="600"/>
              </a:spcAft>
            </a:pPr>
            <a:r>
              <a:rPr lang="en-GB" dirty="0"/>
              <a:t>Note that the default </a:t>
            </a:r>
            <a:r>
              <a:rPr lang="en-GB" b="1" dirty="0">
                <a:solidFill>
                  <a:srgbClr val="0000C8"/>
                </a:solidFill>
              </a:rPr>
              <a:t>PATH</a:t>
            </a:r>
            <a:r>
              <a:rPr lang="en-GB" dirty="0"/>
              <a:t> doesn’t include the current directory</a:t>
            </a:r>
          </a:p>
          <a:p>
            <a:pPr lvl="1">
              <a:lnSpc>
                <a:spcPct val="100000"/>
              </a:lnSpc>
              <a:spcBef>
                <a:spcPts val="600"/>
              </a:spcBef>
              <a:spcAft>
                <a:spcPts val="600"/>
              </a:spcAft>
            </a:pPr>
            <a:endParaRPr lang="en-GB" dirty="0">
              <a:solidFill>
                <a:srgbClr val="0000C8"/>
              </a:solidFill>
            </a:endParaRPr>
          </a:p>
          <a:p>
            <a:pPr>
              <a:spcBef>
                <a:spcPts val="600"/>
              </a:spcBef>
              <a:spcAft>
                <a:spcPts val="600"/>
              </a:spcAft>
              <a:buNone/>
            </a:pPr>
            <a:endParaRPr lang="en-GB" dirty="0"/>
          </a:p>
          <a:p>
            <a:pPr>
              <a:lnSpc>
                <a:spcPct val="100000"/>
              </a:lnSpc>
              <a:spcBef>
                <a:spcPts val="600"/>
              </a:spcBef>
              <a:spcAft>
                <a:spcPts val="600"/>
              </a:spcAft>
            </a:pPr>
            <a:r>
              <a:rPr lang="en-GB" dirty="0"/>
              <a:t>Use </a:t>
            </a:r>
            <a:r>
              <a:rPr lang="en-GB" b="1" dirty="0">
                <a:solidFill>
                  <a:srgbClr val="0000C8"/>
                </a:solidFill>
              </a:rPr>
              <a:t>type</a:t>
            </a:r>
            <a:r>
              <a:rPr lang="en-GB" b="0" dirty="0"/>
              <a:t> </a:t>
            </a:r>
            <a:r>
              <a:rPr lang="en-GB" dirty="0"/>
              <a:t>to display where a program comes from</a:t>
            </a:r>
          </a:p>
        </p:txBody>
      </p:sp>
      <p:sp>
        <p:nvSpPr>
          <p:cNvPr id="1000450" name="Rectangle 2"/>
          <p:cNvSpPr>
            <a:spLocks noGrp="1" noChangeArrowheads="1"/>
          </p:cNvSpPr>
          <p:nvPr>
            <p:ph type="title"/>
          </p:nvPr>
        </p:nvSpPr>
        <p:spPr/>
        <p:txBody>
          <a:bodyPr>
            <a:normAutofit/>
          </a:bodyPr>
          <a:lstStyle/>
          <a:p>
            <a:r>
              <a:rPr lang="en-GB"/>
              <a:t>Search path</a:t>
            </a:r>
            <a:endParaRPr lang="en-US"/>
          </a:p>
        </p:txBody>
      </p:sp>
      <p:sp>
        <p:nvSpPr>
          <p:cNvPr id="1000452" name="Rectangle 4"/>
          <p:cNvSpPr>
            <a:spLocks noChangeArrowheads="1"/>
          </p:cNvSpPr>
          <p:nvPr/>
        </p:nvSpPr>
        <p:spPr bwMode="auto">
          <a:xfrm>
            <a:off x="857827" y="5360293"/>
            <a:ext cx="6152573" cy="71814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marL="319088" indent="-319088" defTabSz="720725">
              <a:buClr>
                <a:srgbClr val="000066"/>
              </a:buClr>
              <a:buSzPct val="100000"/>
              <a:buFont typeface="Courier New" pitchFamily="49" charset="0"/>
              <a:buNone/>
              <a:tabLst>
                <a:tab pos="1431925" algn="l"/>
                <a:tab pos="3489325" algn="l"/>
                <a:tab pos="7050088" algn="r"/>
              </a:tabLst>
            </a:pPr>
            <a:r>
              <a:rPr lang="en-GB" sz="2000" dirty="0">
                <a:latin typeface="Courier New" pitchFamily="49" charset="0"/>
              </a:rPr>
              <a:t>$ </a:t>
            </a:r>
            <a:r>
              <a:rPr lang="en-GB" sz="2000" b="1" dirty="0">
                <a:latin typeface="Courier New" pitchFamily="49" charset="0"/>
              </a:rPr>
              <a:t>type </a:t>
            </a:r>
            <a:r>
              <a:rPr lang="en-GB" sz="2000" b="1" dirty="0" err="1">
                <a:latin typeface="Courier New" pitchFamily="49" charset="0"/>
              </a:rPr>
              <a:t>tty</a:t>
            </a:r>
            <a:endParaRPr lang="en-GB" sz="2000" b="1" dirty="0">
              <a:latin typeface="Courier New" pitchFamily="49" charset="0"/>
            </a:endParaRPr>
          </a:p>
          <a:p>
            <a:pPr marL="319088" indent="-319088" defTabSz="720725">
              <a:buClr>
                <a:srgbClr val="000066"/>
              </a:buClr>
              <a:buSzPct val="100000"/>
              <a:buFont typeface="Courier New" pitchFamily="49" charset="0"/>
              <a:buNone/>
              <a:tabLst>
                <a:tab pos="1431925" algn="l"/>
                <a:tab pos="3489325" algn="l"/>
                <a:tab pos="7050088" algn="r"/>
              </a:tabLst>
            </a:pPr>
            <a:r>
              <a:rPr lang="en-GB" sz="2000" dirty="0" err="1">
                <a:latin typeface="Courier New" pitchFamily="49" charset="0"/>
              </a:rPr>
              <a:t>tty</a:t>
            </a:r>
            <a:r>
              <a:rPr lang="en-GB" sz="2000" dirty="0">
                <a:latin typeface="Courier New" pitchFamily="49" charset="0"/>
              </a:rPr>
              <a:t> is /usr/bin/</a:t>
            </a:r>
            <a:r>
              <a:rPr lang="en-GB" sz="2000" dirty="0" err="1">
                <a:latin typeface="Courier New" pitchFamily="49" charset="0"/>
              </a:rPr>
              <a:t>tty</a:t>
            </a:r>
            <a:endParaRPr lang="en-GB" sz="2000" dirty="0">
              <a:latin typeface="Courier New" pitchFamily="49" charset="0"/>
            </a:endParaRPr>
          </a:p>
        </p:txBody>
      </p:sp>
      <p:sp>
        <p:nvSpPr>
          <p:cNvPr id="1000453" name="Rectangle 5"/>
          <p:cNvSpPr>
            <a:spLocks noChangeArrowheads="1"/>
          </p:cNvSpPr>
          <p:nvPr/>
        </p:nvSpPr>
        <p:spPr bwMode="auto">
          <a:xfrm>
            <a:off x="857827" y="4044321"/>
            <a:ext cx="10467398" cy="71814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marL="319088" indent="-319088" defTabSz="720725">
              <a:buClr>
                <a:srgbClr val="000066"/>
              </a:buClr>
              <a:buSzPct val="100000"/>
              <a:buFont typeface="Courier New" pitchFamily="49" charset="0"/>
              <a:buNone/>
              <a:tabLst>
                <a:tab pos="1431925" algn="l"/>
                <a:tab pos="3489325" algn="l"/>
                <a:tab pos="7050088" algn="r"/>
              </a:tabLst>
            </a:pPr>
            <a:r>
              <a:rPr lang="en-GB" sz="2000" dirty="0">
                <a:latin typeface="Courier New" pitchFamily="49" charset="0"/>
              </a:rPr>
              <a:t>$ </a:t>
            </a:r>
            <a:r>
              <a:rPr lang="en-GB" sz="2000" b="1" dirty="0">
                <a:latin typeface="Courier New" pitchFamily="49" charset="0"/>
              </a:rPr>
              <a:t>echo $PATH</a:t>
            </a:r>
          </a:p>
          <a:p>
            <a:pPr marL="319088" indent="-319088" defTabSz="720725">
              <a:buClr>
                <a:srgbClr val="000066"/>
              </a:buClr>
              <a:buSzPct val="100000"/>
              <a:buFont typeface="Courier New" pitchFamily="49" charset="0"/>
              <a:buNone/>
              <a:tabLst>
                <a:tab pos="1431925" algn="l"/>
                <a:tab pos="3489325" algn="l"/>
                <a:tab pos="7050088" algn="r"/>
              </a:tabLst>
            </a:pPr>
            <a:r>
              <a:rPr lang="en-GB" sz="2000" dirty="0">
                <a:latin typeface="Courier New" pitchFamily="49" charset="0"/>
              </a:rPr>
              <a:t>/bin:/usr/bin:/usr/local/bin:/usr/bin/X11</a:t>
            </a:r>
          </a:p>
        </p:txBody>
      </p:sp>
      <p:sp>
        <p:nvSpPr>
          <p:cNvPr id="1000454" name="Rectangle 6"/>
          <p:cNvSpPr>
            <a:spLocks noChangeArrowheads="1"/>
          </p:cNvSpPr>
          <p:nvPr/>
        </p:nvSpPr>
        <p:spPr bwMode="auto">
          <a:xfrm>
            <a:off x="5210175" y="5598418"/>
            <a:ext cx="6115050" cy="71814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marL="319088" indent="-319088" defTabSz="720725">
              <a:buClr>
                <a:srgbClr val="000066"/>
              </a:buClr>
              <a:buSzPct val="100000"/>
              <a:buFont typeface="Courier New" pitchFamily="49" charset="0"/>
              <a:buNone/>
              <a:tabLst>
                <a:tab pos="1431925" algn="l"/>
                <a:tab pos="3489325" algn="l"/>
                <a:tab pos="7050088" algn="r"/>
              </a:tabLst>
            </a:pPr>
            <a:r>
              <a:rPr lang="en-GB" sz="2000" dirty="0">
                <a:latin typeface="Courier New" pitchFamily="49" charset="0"/>
              </a:rPr>
              <a:t>$ </a:t>
            </a:r>
            <a:r>
              <a:rPr lang="en-GB" sz="2000" b="1" dirty="0">
                <a:latin typeface="Courier New" pitchFamily="49" charset="0"/>
              </a:rPr>
              <a:t>type cd</a:t>
            </a:r>
          </a:p>
          <a:p>
            <a:pPr marL="319088" indent="-319088" defTabSz="720725">
              <a:buClr>
                <a:srgbClr val="000066"/>
              </a:buClr>
              <a:buSzPct val="100000"/>
              <a:buFont typeface="Courier New" pitchFamily="49" charset="0"/>
              <a:buNone/>
              <a:tabLst>
                <a:tab pos="1431925" algn="l"/>
                <a:tab pos="3489325" algn="l"/>
                <a:tab pos="7050088" algn="r"/>
              </a:tabLst>
            </a:pPr>
            <a:r>
              <a:rPr lang="en-GB" sz="2000" dirty="0">
                <a:latin typeface="Courier New" pitchFamily="49" charset="0"/>
              </a:rPr>
              <a:t>cd is a shell </a:t>
            </a:r>
            <a:r>
              <a:rPr lang="en-GB" sz="2000" dirty="0" err="1">
                <a:latin typeface="Courier New" pitchFamily="49" charset="0"/>
              </a:rPr>
              <a:t>builtin</a:t>
            </a:r>
            <a:endParaRPr lang="en-GB" sz="2000" dirty="0">
              <a:latin typeface="Courier New" pitchFamily="49" charset="0"/>
            </a:endParaRPr>
          </a:p>
        </p:txBody>
      </p:sp>
      <p:sp>
        <p:nvSpPr>
          <p:cNvPr id="2" name="Cloud 1"/>
          <p:cNvSpPr/>
          <p:nvPr/>
        </p:nvSpPr>
        <p:spPr>
          <a:xfrm>
            <a:off x="7192108" y="1680417"/>
            <a:ext cx="4028383" cy="1241815"/>
          </a:xfrm>
          <a:prstGeom prst="cloud">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none"/>
          </a:ln>
          <a:effectLst/>
        </p:spPr>
        <p:txBody>
          <a:bodyPr wrap="none" rtlCol="0" anchor="ctr"/>
          <a:lstStyle/>
          <a:p>
            <a:pPr indent="-95250" algn="ctr" fontAlgn="auto">
              <a:spcBef>
                <a:spcPct val="20000"/>
              </a:spcBef>
              <a:spcAft>
                <a:spcPts val="0"/>
              </a:spcAft>
              <a:buClr>
                <a:srgbClr val="B8CCE4"/>
              </a:buClr>
            </a:pPr>
            <a:r>
              <a:rPr lang="en-GB" sz="1800" dirty="0">
                <a:solidFill>
                  <a:srgbClr val="000000"/>
                </a:solidFill>
                <a:latin typeface="Arial" pitchFamily="34" charset="0"/>
                <a:cs typeface="Arial" pitchFamily="34" charset="0"/>
              </a:rPr>
              <a:t>current directory</a:t>
            </a:r>
            <a:br>
              <a:rPr lang="en-GB" sz="1800" dirty="0">
                <a:solidFill>
                  <a:srgbClr val="000000"/>
                </a:solidFill>
                <a:latin typeface="Arial" pitchFamily="34" charset="0"/>
                <a:cs typeface="Arial" pitchFamily="34" charset="0"/>
              </a:rPr>
            </a:br>
            <a:r>
              <a:rPr lang="en-GB" sz="1800" dirty="0">
                <a:solidFill>
                  <a:srgbClr val="000000"/>
                </a:solidFill>
                <a:latin typeface="Arial" pitchFamily="34" charset="0"/>
                <a:cs typeface="Arial" pitchFamily="34" charset="0"/>
              </a:rPr>
              <a:t>is </a:t>
            </a:r>
            <a:r>
              <a:rPr lang="en-GB" sz="1800" b="1" dirty="0">
                <a:solidFill>
                  <a:srgbClr val="000000"/>
                </a:solidFill>
                <a:latin typeface="Arial" pitchFamily="34" charset="0"/>
                <a:cs typeface="Arial" pitchFamily="34" charset="0"/>
              </a:rPr>
              <a:t>NOT</a:t>
            </a:r>
            <a:br>
              <a:rPr lang="en-GB" sz="1800" dirty="0">
                <a:solidFill>
                  <a:srgbClr val="000000"/>
                </a:solidFill>
                <a:latin typeface="Arial" pitchFamily="34" charset="0"/>
                <a:cs typeface="Arial" pitchFamily="34" charset="0"/>
              </a:rPr>
            </a:br>
            <a:r>
              <a:rPr lang="en-GB" sz="1800" dirty="0">
                <a:solidFill>
                  <a:srgbClr val="000000"/>
                </a:solidFill>
                <a:latin typeface="Arial" pitchFamily="34" charset="0"/>
                <a:cs typeface="Arial" pitchFamily="34" charset="0"/>
              </a:rPr>
              <a:t>searched by default</a:t>
            </a:r>
          </a:p>
        </p:txBody>
      </p:sp>
    </p:spTree>
    <p:extLst>
      <p:ext uri="{BB962C8B-B14F-4D97-AF65-F5344CB8AC3E}">
        <p14:creationId xmlns:p14="http://schemas.microsoft.com/office/powerpoint/2010/main" val="400427395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body" sz="quarter" idx="15"/>
          </p:nvPr>
        </p:nvSpPr>
        <p:spPr/>
        <p:txBody>
          <a:bodyPr/>
          <a:lstStyle/>
          <a:p>
            <a:r>
              <a:rPr lang="en-US"/>
              <a:t>Bash recognises a number of standard variables</a:t>
            </a:r>
          </a:p>
          <a:p>
            <a:pPr lvl="1"/>
            <a:r>
              <a:rPr lang="en-US"/>
              <a:t>Use </a:t>
            </a:r>
            <a:r>
              <a:rPr lang="en-US" b="1">
                <a:solidFill>
                  <a:srgbClr val="0000C8"/>
                </a:solidFill>
              </a:rPr>
              <a:t>man</a:t>
            </a:r>
            <a:r>
              <a:rPr lang="en-US" b="1"/>
              <a:t> </a:t>
            </a:r>
            <a:r>
              <a:rPr lang="en-US" b="1">
                <a:solidFill>
                  <a:srgbClr val="0000C8"/>
                </a:solidFill>
              </a:rPr>
              <a:t>bash</a:t>
            </a:r>
            <a:r>
              <a:rPr lang="en-US" b="1"/>
              <a:t> </a:t>
            </a:r>
            <a:r>
              <a:rPr lang="en-US"/>
              <a:t>for more information on shell variables</a:t>
            </a:r>
            <a:endParaRPr lang="en-US" dirty="0"/>
          </a:p>
        </p:txBody>
      </p:sp>
      <p:sp>
        <p:nvSpPr>
          <p:cNvPr id="8196" name="Rectangle 3"/>
          <p:cNvSpPr>
            <a:spLocks noGrp="1" noChangeArrowheads="1"/>
          </p:cNvSpPr>
          <p:nvPr>
            <p:ph type="title"/>
          </p:nvPr>
        </p:nvSpPr>
        <p:spPr/>
        <p:txBody>
          <a:bodyPr/>
          <a:lstStyle/>
          <a:p>
            <a:r>
              <a:rPr lang="en-GB"/>
              <a:t>Some Shell Variables</a:t>
            </a:r>
          </a:p>
        </p:txBody>
      </p:sp>
      <p:sp>
        <p:nvSpPr>
          <p:cNvPr id="5" name="Rounded Rectangle 4"/>
          <p:cNvSpPr/>
          <p:nvPr/>
        </p:nvSpPr>
        <p:spPr>
          <a:xfrm>
            <a:off x="889158" y="2504802"/>
            <a:ext cx="10436068" cy="3962677"/>
          </a:xfrm>
          <a:prstGeom prst="roundRect">
            <a:avLst>
              <a:gd name="adj" fmla="val 9134"/>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marL="355600" lvl="1" indent="187325" defTabSz="449263" eaLnBrk="0" hangingPunct="0">
              <a:spcBef>
                <a:spcPts val="0"/>
              </a:spcBef>
              <a:spcAft>
                <a:spcPts val="0"/>
              </a:spcAft>
              <a:buClr>
                <a:srgbClr val="FF0000"/>
              </a:buClr>
              <a:buSzPct val="100000"/>
              <a:tabLst>
                <a:tab pos="355600" algn="l"/>
                <a:tab pos="803275" algn="l"/>
                <a:tab pos="1252538" algn="l"/>
                <a:tab pos="1701800" algn="l"/>
                <a:tab pos="3048000"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1800" b="1" dirty="0">
                <a:solidFill>
                  <a:srgbClr val="0000C8"/>
                </a:solidFill>
                <a:latin typeface="Arial" pitchFamily="34" charset="0"/>
                <a:cs typeface="Arial" pitchFamily="34" charset="0"/>
              </a:rPr>
              <a:t>HOME</a:t>
            </a:r>
            <a:r>
              <a:rPr lang="en-GB" sz="1800" dirty="0">
                <a:solidFill>
                  <a:srgbClr val="0000C8"/>
                </a:solidFill>
                <a:latin typeface="Arial" pitchFamily="34" charset="0"/>
                <a:cs typeface="Arial" pitchFamily="34" charset="0"/>
              </a:rPr>
              <a:t>			</a:t>
            </a:r>
            <a:r>
              <a:rPr lang="en-GB" sz="1800" i="1" dirty="0">
                <a:latin typeface="Arial" pitchFamily="34" charset="0"/>
                <a:cs typeface="Arial" pitchFamily="34" charset="0"/>
              </a:rPr>
              <a:t>user home directory	</a:t>
            </a:r>
          </a:p>
          <a:p>
            <a:pPr marL="355600" lvl="1" indent="187325" defTabSz="449263" eaLnBrk="0" hangingPunct="0">
              <a:spcBef>
                <a:spcPts val="0"/>
              </a:spcBef>
              <a:spcAft>
                <a:spcPts val="0"/>
              </a:spcAft>
              <a:buClr>
                <a:srgbClr val="FF0000"/>
              </a:buClr>
              <a:buSzPct val="100000"/>
              <a:tabLst>
                <a:tab pos="355600" algn="l"/>
                <a:tab pos="803275" algn="l"/>
                <a:tab pos="1252538" algn="l"/>
                <a:tab pos="1701800" algn="l"/>
                <a:tab pos="3048000"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1800" b="1" dirty="0">
                <a:solidFill>
                  <a:srgbClr val="0000C8"/>
                </a:solidFill>
                <a:latin typeface="Arial" pitchFamily="34" charset="0"/>
                <a:cs typeface="Arial" pitchFamily="34" charset="0"/>
              </a:rPr>
              <a:t>PATH</a:t>
            </a:r>
            <a:r>
              <a:rPr lang="en-GB" sz="1800" dirty="0">
                <a:solidFill>
                  <a:srgbClr val="0000C8"/>
                </a:solidFill>
                <a:latin typeface="Arial" pitchFamily="34" charset="0"/>
                <a:cs typeface="Arial" pitchFamily="34" charset="0"/>
              </a:rPr>
              <a:t>			</a:t>
            </a:r>
            <a:r>
              <a:rPr lang="en-GB" sz="1800" i="1" dirty="0">
                <a:latin typeface="Arial" pitchFamily="34" charset="0"/>
                <a:cs typeface="Arial" pitchFamily="34" charset="0"/>
              </a:rPr>
              <a:t>search path</a:t>
            </a:r>
          </a:p>
          <a:p>
            <a:pPr marL="355600" lvl="1" indent="187325" defTabSz="449263" eaLnBrk="0" hangingPunct="0">
              <a:spcBef>
                <a:spcPts val="0"/>
              </a:spcBef>
              <a:spcAft>
                <a:spcPts val="0"/>
              </a:spcAft>
              <a:buClr>
                <a:srgbClr val="FF0000"/>
              </a:buClr>
              <a:buSzPct val="100000"/>
              <a:tabLst>
                <a:tab pos="355600" algn="l"/>
                <a:tab pos="803275" algn="l"/>
                <a:tab pos="1252538" algn="l"/>
                <a:tab pos="1701800" algn="l"/>
                <a:tab pos="3048000"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1800" b="1" dirty="0">
                <a:solidFill>
                  <a:srgbClr val="0000C8"/>
                </a:solidFill>
                <a:latin typeface="Arial" pitchFamily="34" charset="0"/>
                <a:cs typeface="Arial" pitchFamily="34" charset="0"/>
              </a:rPr>
              <a:t>PS1, PS2</a:t>
            </a:r>
            <a:r>
              <a:rPr lang="en-GB" sz="1800" dirty="0">
                <a:solidFill>
                  <a:srgbClr val="0000C8"/>
                </a:solidFill>
                <a:latin typeface="Arial" pitchFamily="34" charset="0"/>
                <a:cs typeface="Arial" pitchFamily="34" charset="0"/>
              </a:rPr>
              <a:t>		</a:t>
            </a:r>
            <a:r>
              <a:rPr lang="en-GB" sz="1800" i="1" dirty="0">
                <a:latin typeface="Arial" pitchFamily="34" charset="0"/>
                <a:cs typeface="Arial" pitchFamily="34" charset="0"/>
              </a:rPr>
              <a:t>primary and secondary prompt strings	</a:t>
            </a:r>
          </a:p>
          <a:p>
            <a:pPr marL="355600" lvl="1" indent="187325" defTabSz="449263" eaLnBrk="0" hangingPunct="0">
              <a:spcBef>
                <a:spcPts val="0"/>
              </a:spcBef>
              <a:spcAft>
                <a:spcPts val="0"/>
              </a:spcAft>
              <a:buClr>
                <a:srgbClr val="FF0000"/>
              </a:buClr>
              <a:buSzPct val="100000"/>
              <a:tabLst>
                <a:tab pos="355600" algn="l"/>
                <a:tab pos="803275" algn="l"/>
                <a:tab pos="1252538" algn="l"/>
                <a:tab pos="1701800" algn="l"/>
                <a:tab pos="3048000"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1800" b="1" dirty="0">
                <a:solidFill>
                  <a:srgbClr val="0000C8"/>
                </a:solidFill>
                <a:latin typeface="Arial" pitchFamily="34" charset="0"/>
                <a:cs typeface="Arial" pitchFamily="34" charset="0"/>
              </a:rPr>
              <a:t>HISTFILE</a:t>
            </a:r>
            <a:r>
              <a:rPr lang="en-GB" sz="1800" dirty="0">
                <a:solidFill>
                  <a:srgbClr val="0000C8"/>
                </a:solidFill>
                <a:latin typeface="Arial" pitchFamily="34" charset="0"/>
                <a:cs typeface="Arial" pitchFamily="34" charset="0"/>
              </a:rPr>
              <a:t> 		</a:t>
            </a:r>
            <a:r>
              <a:rPr lang="en-GB" sz="1800" i="1" dirty="0">
                <a:latin typeface="Arial" pitchFamily="34" charset="0"/>
                <a:cs typeface="Arial" pitchFamily="34" charset="0"/>
              </a:rPr>
              <a:t>history-file name </a:t>
            </a:r>
          </a:p>
          <a:p>
            <a:pPr marL="355600" lvl="1" indent="187325" defTabSz="449263" eaLnBrk="0" hangingPunct="0">
              <a:spcBef>
                <a:spcPts val="0"/>
              </a:spcBef>
              <a:spcAft>
                <a:spcPts val="0"/>
              </a:spcAft>
              <a:buClr>
                <a:srgbClr val="FF0000"/>
              </a:buClr>
              <a:buSzPct val="100000"/>
              <a:tabLst>
                <a:tab pos="355600" algn="l"/>
                <a:tab pos="803275" algn="l"/>
                <a:tab pos="1252538" algn="l"/>
                <a:tab pos="1701800" algn="l"/>
                <a:tab pos="3048000"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1800" b="1" dirty="0">
                <a:solidFill>
                  <a:srgbClr val="0000C8"/>
                </a:solidFill>
                <a:latin typeface="Arial" pitchFamily="34" charset="0"/>
                <a:cs typeface="Arial" pitchFamily="34" charset="0"/>
              </a:rPr>
              <a:t>HISTSIZE</a:t>
            </a:r>
            <a:r>
              <a:rPr lang="en-GB" sz="1800" dirty="0">
                <a:solidFill>
                  <a:srgbClr val="0000C8"/>
                </a:solidFill>
                <a:latin typeface="Arial" pitchFamily="34" charset="0"/>
                <a:cs typeface="Arial" pitchFamily="34" charset="0"/>
              </a:rPr>
              <a:t> 		</a:t>
            </a:r>
            <a:r>
              <a:rPr lang="en-GB" sz="1800" i="1" dirty="0">
                <a:latin typeface="Arial" pitchFamily="34" charset="0"/>
                <a:cs typeface="Arial" pitchFamily="34" charset="0"/>
              </a:rPr>
              <a:t>number of lines in history file</a:t>
            </a:r>
          </a:p>
          <a:p>
            <a:pPr marL="355600" lvl="1" indent="187325" defTabSz="449263" eaLnBrk="0" hangingPunct="0">
              <a:spcBef>
                <a:spcPts val="0"/>
              </a:spcBef>
              <a:spcAft>
                <a:spcPts val="0"/>
              </a:spcAft>
              <a:buClr>
                <a:srgbClr val="FF0000"/>
              </a:buClr>
              <a:buSzPct val="100000"/>
              <a:tabLst>
                <a:tab pos="355600" algn="l"/>
                <a:tab pos="803275" algn="l"/>
                <a:tab pos="1252538" algn="l"/>
                <a:tab pos="1701800" algn="l"/>
                <a:tab pos="3048000"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1800" b="1" dirty="0">
                <a:solidFill>
                  <a:srgbClr val="0000C8"/>
                </a:solidFill>
                <a:latin typeface="Arial" pitchFamily="34" charset="0"/>
                <a:cs typeface="Arial" pitchFamily="34" charset="0"/>
              </a:rPr>
              <a:t>TERM</a:t>
            </a:r>
            <a:r>
              <a:rPr lang="en-GB" sz="1800" dirty="0">
                <a:solidFill>
                  <a:srgbClr val="0000C8"/>
                </a:solidFill>
                <a:latin typeface="Arial" pitchFamily="34" charset="0"/>
                <a:cs typeface="Arial" pitchFamily="34" charset="0"/>
              </a:rPr>
              <a:t>			</a:t>
            </a:r>
            <a:r>
              <a:rPr lang="en-GB" sz="1800" i="1" dirty="0">
                <a:latin typeface="Arial" pitchFamily="34" charset="0"/>
                <a:cs typeface="Arial" pitchFamily="34" charset="0"/>
              </a:rPr>
              <a:t>defines the terminal type, vi will fall over without it</a:t>
            </a:r>
          </a:p>
          <a:p>
            <a:pPr marL="355600" lvl="1" indent="187325" defTabSz="449263" eaLnBrk="0" hangingPunct="0">
              <a:spcBef>
                <a:spcPts val="0"/>
              </a:spcBef>
              <a:spcAft>
                <a:spcPts val="0"/>
              </a:spcAft>
              <a:buClr>
                <a:srgbClr val="FF0000"/>
              </a:buClr>
              <a:buSzPct val="100000"/>
              <a:tabLst>
                <a:tab pos="355600" algn="l"/>
                <a:tab pos="803275" algn="l"/>
                <a:tab pos="1252538" algn="l"/>
                <a:tab pos="1701800" algn="l"/>
                <a:tab pos="3048000"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1800" b="1" dirty="0">
                <a:solidFill>
                  <a:srgbClr val="0000C8"/>
                </a:solidFill>
                <a:latin typeface="Arial" pitchFamily="34" charset="0"/>
                <a:cs typeface="Arial" pitchFamily="34" charset="0"/>
              </a:rPr>
              <a:t>VISUAL</a:t>
            </a:r>
            <a:r>
              <a:rPr lang="en-GB" sz="1800" dirty="0">
                <a:solidFill>
                  <a:srgbClr val="0000C8"/>
                </a:solidFill>
                <a:latin typeface="Arial" pitchFamily="34" charset="0"/>
                <a:cs typeface="Arial" pitchFamily="34" charset="0"/>
              </a:rPr>
              <a:t>			</a:t>
            </a:r>
            <a:r>
              <a:rPr lang="en-GB" sz="1800" i="1" dirty="0">
                <a:latin typeface="Arial" pitchFamily="34" charset="0"/>
                <a:cs typeface="Arial" pitchFamily="34" charset="0"/>
              </a:rPr>
              <a:t>defines the visual (screen) editor</a:t>
            </a:r>
          </a:p>
          <a:p>
            <a:pPr marL="355600" lvl="1" indent="187325" defTabSz="449263" eaLnBrk="0" hangingPunct="0">
              <a:spcBef>
                <a:spcPts val="0"/>
              </a:spcBef>
              <a:spcAft>
                <a:spcPts val="0"/>
              </a:spcAft>
              <a:buClr>
                <a:srgbClr val="FF0000"/>
              </a:buClr>
              <a:buSzPct val="100000"/>
              <a:tabLst>
                <a:tab pos="355600" algn="l"/>
                <a:tab pos="803275" algn="l"/>
                <a:tab pos="1252538" algn="l"/>
                <a:tab pos="1701800" algn="l"/>
                <a:tab pos="3048000"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1800" b="1" dirty="0">
                <a:solidFill>
                  <a:srgbClr val="0000C8"/>
                </a:solidFill>
                <a:latin typeface="Arial" pitchFamily="34" charset="0"/>
                <a:cs typeface="Arial" pitchFamily="34" charset="0"/>
              </a:rPr>
              <a:t>EDITOR</a:t>
            </a:r>
            <a:r>
              <a:rPr lang="en-GB" sz="1800" dirty="0">
                <a:solidFill>
                  <a:srgbClr val="0000C8"/>
                </a:solidFill>
                <a:latin typeface="Arial" pitchFamily="34" charset="0"/>
                <a:cs typeface="Arial" pitchFamily="34" charset="0"/>
              </a:rPr>
              <a:t>			</a:t>
            </a:r>
            <a:r>
              <a:rPr lang="en-GB" sz="1800" i="1" dirty="0">
                <a:latin typeface="Arial" pitchFamily="34" charset="0"/>
                <a:cs typeface="Arial" pitchFamily="34" charset="0"/>
              </a:rPr>
              <a:t>default editor (used by commands if VISUAL not set)</a:t>
            </a:r>
          </a:p>
          <a:p>
            <a:pPr marL="355600" lvl="1" indent="187325" defTabSz="449263" eaLnBrk="0" hangingPunct="0">
              <a:spcBef>
                <a:spcPts val="0"/>
              </a:spcBef>
              <a:spcAft>
                <a:spcPts val="0"/>
              </a:spcAft>
              <a:buClr>
                <a:srgbClr val="FF0000"/>
              </a:buClr>
              <a:buSzPct val="100000"/>
              <a:tabLst>
                <a:tab pos="355600" algn="l"/>
                <a:tab pos="803275" algn="l"/>
                <a:tab pos="1252538" algn="l"/>
                <a:tab pos="1701800" algn="l"/>
                <a:tab pos="3048000"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1800" b="1" dirty="0">
                <a:solidFill>
                  <a:srgbClr val="0000C8"/>
                </a:solidFill>
                <a:latin typeface="Arial" pitchFamily="34" charset="0"/>
                <a:cs typeface="Arial" pitchFamily="34" charset="0"/>
              </a:rPr>
              <a:t>LOGNAME</a:t>
            </a:r>
            <a:r>
              <a:rPr lang="en-GB" sz="1800" dirty="0">
                <a:solidFill>
                  <a:srgbClr val="0000C8"/>
                </a:solidFill>
                <a:latin typeface="Arial" pitchFamily="34" charset="0"/>
                <a:cs typeface="Arial" pitchFamily="34" charset="0"/>
              </a:rPr>
              <a:t>		</a:t>
            </a:r>
            <a:r>
              <a:rPr lang="en-GB" sz="1800" i="1" dirty="0">
                <a:latin typeface="Arial" pitchFamily="34" charset="0"/>
                <a:cs typeface="Arial" pitchFamily="34" charset="0"/>
              </a:rPr>
              <a:t>your login name</a:t>
            </a:r>
          </a:p>
          <a:p>
            <a:pPr marL="355600" lvl="1" indent="187325" defTabSz="449263" eaLnBrk="0" hangingPunct="0">
              <a:spcBef>
                <a:spcPts val="0"/>
              </a:spcBef>
              <a:spcAft>
                <a:spcPts val="0"/>
              </a:spcAft>
              <a:buClr>
                <a:srgbClr val="FF0000"/>
              </a:buClr>
              <a:buSzPct val="100000"/>
              <a:tabLst>
                <a:tab pos="355600" algn="l"/>
                <a:tab pos="803275" algn="l"/>
                <a:tab pos="1252538" algn="l"/>
                <a:tab pos="1701800" algn="l"/>
                <a:tab pos="3048000"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1800" b="1" dirty="0">
                <a:solidFill>
                  <a:srgbClr val="0000C8"/>
                </a:solidFill>
                <a:latin typeface="Arial" pitchFamily="34" charset="0"/>
                <a:cs typeface="Arial" pitchFamily="34" charset="0"/>
              </a:rPr>
              <a:t>SHELL</a:t>
            </a:r>
            <a:r>
              <a:rPr lang="en-GB" sz="1800" dirty="0">
                <a:solidFill>
                  <a:srgbClr val="0000C8"/>
                </a:solidFill>
                <a:latin typeface="Arial" pitchFamily="34" charset="0"/>
                <a:cs typeface="Arial" pitchFamily="34" charset="0"/>
              </a:rPr>
              <a:t>			</a:t>
            </a:r>
            <a:r>
              <a:rPr lang="en-GB" sz="1800" i="1" dirty="0">
                <a:latin typeface="Arial" pitchFamily="34" charset="0"/>
                <a:cs typeface="Arial" pitchFamily="34" charset="0"/>
              </a:rPr>
              <a:t>the name of the login shell</a:t>
            </a:r>
          </a:p>
          <a:p>
            <a:pPr marL="355600" lvl="1" indent="187325" defTabSz="449263" eaLnBrk="0" hangingPunct="0">
              <a:spcBef>
                <a:spcPts val="0"/>
              </a:spcBef>
              <a:spcAft>
                <a:spcPts val="0"/>
              </a:spcAft>
              <a:buClr>
                <a:srgbClr val="FF0000"/>
              </a:buClr>
              <a:buSzPct val="100000"/>
              <a:tabLst>
                <a:tab pos="355600" algn="l"/>
                <a:tab pos="803275" algn="l"/>
                <a:tab pos="1252538" algn="l"/>
                <a:tab pos="1701800" algn="l"/>
                <a:tab pos="3048000"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1800" b="1" dirty="0">
                <a:solidFill>
                  <a:srgbClr val="0000C8"/>
                </a:solidFill>
                <a:latin typeface="Arial" pitchFamily="34" charset="0"/>
                <a:cs typeface="Arial" pitchFamily="34" charset="0"/>
              </a:rPr>
              <a:t>EXINIT</a:t>
            </a:r>
            <a:r>
              <a:rPr lang="en-GB" sz="1800" dirty="0">
                <a:solidFill>
                  <a:srgbClr val="0000C8"/>
                </a:solidFill>
                <a:latin typeface="Arial" pitchFamily="34" charset="0"/>
                <a:cs typeface="Arial" pitchFamily="34" charset="0"/>
              </a:rPr>
              <a:t>			</a:t>
            </a:r>
            <a:r>
              <a:rPr lang="en-GB" sz="1800" i="1" dirty="0">
                <a:latin typeface="Arial" pitchFamily="34" charset="0"/>
                <a:cs typeface="Arial" pitchFamily="34" charset="0"/>
              </a:rPr>
              <a:t>ex and vi  initialisation commands</a:t>
            </a:r>
          </a:p>
          <a:p>
            <a:pPr marL="355600" lvl="1" indent="187325" defTabSz="449263" eaLnBrk="0" hangingPunct="0">
              <a:spcBef>
                <a:spcPts val="0"/>
              </a:spcBef>
              <a:spcAft>
                <a:spcPts val="0"/>
              </a:spcAft>
              <a:buClr>
                <a:srgbClr val="FF0000"/>
              </a:buClr>
              <a:buSzPct val="100000"/>
              <a:tabLst>
                <a:tab pos="355600" algn="l"/>
                <a:tab pos="803275" algn="l"/>
                <a:tab pos="1252538" algn="l"/>
                <a:tab pos="1701800" algn="l"/>
                <a:tab pos="3048000"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1800" b="1" dirty="0">
                <a:solidFill>
                  <a:srgbClr val="0000C8"/>
                </a:solidFill>
                <a:latin typeface="Arial" pitchFamily="34" charset="0"/>
                <a:cs typeface="Arial" pitchFamily="34" charset="0"/>
              </a:rPr>
              <a:t>PAGER</a:t>
            </a:r>
            <a:r>
              <a:rPr lang="en-GB" sz="1800" dirty="0">
                <a:solidFill>
                  <a:srgbClr val="0000C8"/>
                </a:solidFill>
                <a:latin typeface="Arial" pitchFamily="34" charset="0"/>
                <a:cs typeface="Arial" pitchFamily="34" charset="0"/>
              </a:rPr>
              <a:t>			</a:t>
            </a:r>
            <a:r>
              <a:rPr lang="en-GB" sz="1800" i="1" dirty="0">
                <a:latin typeface="Arial" pitchFamily="34" charset="0"/>
                <a:cs typeface="Arial" pitchFamily="34" charset="0"/>
              </a:rPr>
              <a:t>preferred pager for man command ( more, less or pg)</a:t>
            </a:r>
          </a:p>
          <a:p>
            <a:pPr marL="355600" lvl="1" indent="187325" defTabSz="449263" eaLnBrk="0" hangingPunct="0">
              <a:spcBef>
                <a:spcPts val="0"/>
              </a:spcBef>
              <a:spcAft>
                <a:spcPts val="0"/>
              </a:spcAft>
              <a:buClr>
                <a:srgbClr val="FF0000"/>
              </a:buClr>
              <a:buSzPct val="100000"/>
              <a:tabLst>
                <a:tab pos="355600" algn="l"/>
                <a:tab pos="803275" algn="l"/>
                <a:tab pos="1252538" algn="l"/>
                <a:tab pos="1701800" algn="l"/>
                <a:tab pos="3048000"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1800" b="1" dirty="0">
                <a:solidFill>
                  <a:srgbClr val="0000C8"/>
                </a:solidFill>
                <a:latin typeface="Arial" pitchFamily="34" charset="0"/>
                <a:cs typeface="Arial" pitchFamily="34" charset="0"/>
              </a:rPr>
              <a:t>TMOUT</a:t>
            </a:r>
            <a:r>
              <a:rPr lang="en-GB" sz="1800" dirty="0">
                <a:solidFill>
                  <a:srgbClr val="0000C8"/>
                </a:solidFill>
                <a:latin typeface="Arial" pitchFamily="34" charset="0"/>
                <a:cs typeface="Arial" pitchFamily="34" charset="0"/>
              </a:rPr>
              <a:t>			</a:t>
            </a:r>
            <a:r>
              <a:rPr lang="en-GB" sz="1800" i="1" dirty="0">
                <a:latin typeface="Arial" pitchFamily="34" charset="0"/>
                <a:cs typeface="Arial" pitchFamily="34" charset="0"/>
              </a:rPr>
              <a:t>time (in seconds) before shell exits if no input given</a:t>
            </a:r>
          </a:p>
          <a:p>
            <a:pPr marL="355600" lvl="1" indent="187325" defTabSz="449263" eaLnBrk="0" hangingPunct="0">
              <a:spcBef>
                <a:spcPts val="0"/>
              </a:spcBef>
              <a:spcAft>
                <a:spcPts val="0"/>
              </a:spcAft>
              <a:buClr>
                <a:srgbClr val="FF0000"/>
              </a:buClr>
              <a:buSzPct val="100000"/>
              <a:tabLst>
                <a:tab pos="355600" algn="l"/>
                <a:tab pos="803275" algn="l"/>
                <a:tab pos="1252538" algn="l"/>
                <a:tab pos="1701800" algn="l"/>
                <a:tab pos="3048000"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1800" b="1" dirty="0">
                <a:solidFill>
                  <a:srgbClr val="0000C8"/>
                </a:solidFill>
                <a:latin typeface="Arial" pitchFamily="34" charset="0"/>
                <a:cs typeface="Arial" pitchFamily="34" charset="0"/>
              </a:rPr>
              <a:t>UID</a:t>
            </a:r>
            <a:r>
              <a:rPr lang="en-GB" sz="1800" dirty="0">
                <a:solidFill>
                  <a:srgbClr val="0000C8"/>
                </a:solidFill>
                <a:latin typeface="Arial" pitchFamily="34" charset="0"/>
                <a:cs typeface="Arial" pitchFamily="34" charset="0"/>
              </a:rPr>
              <a:t>				</a:t>
            </a:r>
            <a:r>
              <a:rPr lang="en-GB" sz="1800" i="1" dirty="0">
                <a:latin typeface="Arial" pitchFamily="34" charset="0"/>
                <a:cs typeface="Arial" pitchFamily="34" charset="0"/>
              </a:rPr>
              <a:t>current user identifier (read-only)</a:t>
            </a:r>
            <a:endParaRPr lang="en-US" sz="1800" i="1"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body" sz="quarter" idx="15"/>
          </p:nvPr>
        </p:nvSpPr>
        <p:spPr/>
        <p:txBody>
          <a:bodyPr/>
          <a:lstStyle/>
          <a:p>
            <a:r>
              <a:rPr lang="en-GB" dirty="0"/>
              <a:t>An </a:t>
            </a:r>
            <a:r>
              <a:rPr lang="en-GB" b="1" dirty="0">
                <a:solidFill>
                  <a:srgbClr val="0000C8"/>
                </a:solidFill>
              </a:rPr>
              <a:t>alias</a:t>
            </a:r>
            <a:r>
              <a:rPr lang="en-GB" dirty="0"/>
              <a:t> is an environmental definition created to:</a:t>
            </a:r>
          </a:p>
          <a:p>
            <a:pPr lvl="1"/>
            <a:r>
              <a:rPr lang="en-GB" dirty="0"/>
              <a:t>Give new name or reduce typing</a:t>
            </a:r>
          </a:p>
          <a:p>
            <a:pPr marL="457200" lvl="1" indent="0">
              <a:buNone/>
            </a:pPr>
            <a:endParaRPr lang="en-GB" sz="2400" dirty="0"/>
          </a:p>
          <a:p>
            <a:pPr lvl="1"/>
            <a:r>
              <a:rPr lang="en-GB" dirty="0"/>
              <a:t>Override existing commands</a:t>
            </a:r>
          </a:p>
          <a:p>
            <a:pPr lvl="1"/>
            <a:endParaRPr lang="en-GB" dirty="0"/>
          </a:p>
          <a:p>
            <a:pPr>
              <a:buNone/>
            </a:pPr>
            <a:r>
              <a:rPr lang="en-GB" dirty="0"/>
              <a:t>					</a:t>
            </a:r>
          </a:p>
          <a:p>
            <a:r>
              <a:rPr lang="en-GB" dirty="0"/>
              <a:t>Aliases defined at the prompt will be lost at logout</a:t>
            </a:r>
          </a:p>
          <a:p>
            <a:pPr lvl="1"/>
            <a:r>
              <a:rPr lang="en-GB" dirty="0"/>
              <a:t>As memory belonging to the shell is cleared</a:t>
            </a:r>
          </a:p>
          <a:p>
            <a:pPr lvl="1"/>
            <a:r>
              <a:rPr lang="en-GB" dirty="0"/>
              <a:t>Aliases are useful, but functions are more powerful</a:t>
            </a:r>
          </a:p>
        </p:txBody>
      </p:sp>
      <p:sp>
        <p:nvSpPr>
          <p:cNvPr id="11266" name="Rectangle 1"/>
          <p:cNvSpPr>
            <a:spLocks noGrp="1" noChangeArrowheads="1"/>
          </p:cNvSpPr>
          <p:nvPr>
            <p:ph type="title"/>
          </p:nvPr>
        </p:nvSpPr>
        <p:spPr/>
        <p:txBody>
          <a:bodyPr/>
          <a:lstStyle/>
          <a:p>
            <a:r>
              <a:rPr lang="en-GB"/>
              <a:t>Aliases in Bash</a:t>
            </a:r>
          </a:p>
        </p:txBody>
      </p:sp>
      <p:sp>
        <p:nvSpPr>
          <p:cNvPr id="14339" name="Rectangle 3"/>
          <p:cNvSpPr>
            <a:spLocks noChangeArrowheads="1"/>
          </p:cNvSpPr>
          <p:nvPr/>
        </p:nvSpPr>
        <p:spPr bwMode="auto">
          <a:xfrm>
            <a:off x="885825" y="2631824"/>
            <a:ext cx="10439400" cy="389850"/>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91440" rIns="95250" bIns="50800">
            <a:spAutoFit/>
          </a:bodyPr>
          <a:lstStyle/>
          <a:p>
            <a:pPr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alias</a:t>
            </a:r>
            <a:r>
              <a:rPr lang="en-GB" sz="2000" dirty="0">
                <a:latin typeface="Courier New" pitchFamily="49" charset="0"/>
              </a:rPr>
              <a:t> </a:t>
            </a:r>
            <a:r>
              <a:rPr lang="en-GB" sz="2000" b="1" dirty="0">
                <a:latin typeface="Courier New" pitchFamily="49" charset="0"/>
              </a:rPr>
              <a:t>lf="/bin/</a:t>
            </a:r>
            <a:r>
              <a:rPr lang="en-GB" sz="2000" b="1" dirty="0" err="1">
                <a:latin typeface="Courier New" pitchFamily="49" charset="0"/>
              </a:rPr>
              <a:t>ls</a:t>
            </a:r>
            <a:r>
              <a:rPr lang="en-GB" sz="2000" b="1" dirty="0">
                <a:latin typeface="Courier New" pitchFamily="49" charset="0"/>
              </a:rPr>
              <a:t> -</a:t>
            </a:r>
            <a:r>
              <a:rPr lang="en-GB" sz="2000" b="1" dirty="0" err="1">
                <a:latin typeface="Courier New" pitchFamily="49" charset="0"/>
              </a:rPr>
              <a:t>CaF</a:t>
            </a:r>
            <a:r>
              <a:rPr lang="en-GB" sz="2000" b="1" dirty="0">
                <a:latin typeface="Courier New" pitchFamily="49" charset="0"/>
              </a:rPr>
              <a:t>"</a:t>
            </a:r>
          </a:p>
        </p:txBody>
      </p:sp>
      <p:sp>
        <p:nvSpPr>
          <p:cNvPr id="14340" name="Rectangle 4"/>
          <p:cNvSpPr>
            <a:spLocks noChangeArrowheads="1"/>
          </p:cNvSpPr>
          <p:nvPr/>
        </p:nvSpPr>
        <p:spPr bwMode="auto">
          <a:xfrm>
            <a:off x="885825" y="3605402"/>
            <a:ext cx="10439400" cy="1210588"/>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buClr>
                <a:srgbClr val="000066"/>
              </a:buClr>
              <a:buSzPct val="100000"/>
              <a:buFont typeface="Courier New" pitchFamily="49" charset="0"/>
              <a:buNone/>
              <a:tabLst>
                <a:tab pos="1431925" algn="l"/>
                <a:tab pos="3489325" algn="l"/>
                <a:tab pos="7050088" algn="r"/>
              </a:tabLst>
              <a:defRPr/>
            </a:pPr>
            <a:r>
              <a:rPr lang="en-GB" sz="1800" dirty="0">
                <a:latin typeface="Courier New" pitchFamily="49" charset="0"/>
              </a:rPr>
              <a:t>$ </a:t>
            </a:r>
            <a:r>
              <a:rPr lang="en-GB" sz="1800" b="1" dirty="0">
                <a:latin typeface="Courier New" pitchFamily="49" charset="0"/>
              </a:rPr>
              <a:t>alias</a:t>
            </a:r>
            <a:r>
              <a:rPr lang="en-GB" sz="1800" dirty="0">
                <a:latin typeface="Courier New" pitchFamily="49" charset="0"/>
              </a:rPr>
              <a:t> </a:t>
            </a:r>
            <a:r>
              <a:rPr lang="en-GB" sz="1800" b="1" dirty="0" err="1">
                <a:latin typeface="Courier New" pitchFamily="49" charset="0"/>
              </a:rPr>
              <a:t>rm</a:t>
            </a:r>
            <a:r>
              <a:rPr lang="en-GB" sz="1800" b="1" dirty="0">
                <a:latin typeface="Courier New" pitchFamily="49" charset="0"/>
              </a:rPr>
              <a:t>=echo</a:t>
            </a:r>
          </a:p>
          <a:p>
            <a:pPr defTabSz="720725">
              <a:buClr>
                <a:srgbClr val="000066"/>
              </a:buClr>
              <a:buSzPct val="100000"/>
              <a:buFont typeface="Courier New" pitchFamily="49" charset="0"/>
              <a:buNone/>
              <a:tabLst>
                <a:tab pos="1431925" algn="l"/>
                <a:tab pos="3489325" algn="l"/>
                <a:tab pos="7050088" algn="r"/>
              </a:tabLst>
              <a:defRPr/>
            </a:pPr>
            <a:r>
              <a:rPr lang="en-GB" sz="1800" dirty="0">
                <a:latin typeface="Courier New" pitchFamily="49" charset="0"/>
              </a:rPr>
              <a:t>$ </a:t>
            </a:r>
            <a:r>
              <a:rPr lang="en-GB" sz="1800" b="1" dirty="0" err="1">
                <a:latin typeface="Courier New" pitchFamily="49" charset="0"/>
              </a:rPr>
              <a:t>rm</a:t>
            </a:r>
            <a:r>
              <a:rPr lang="en-GB" sz="1800" dirty="0">
                <a:latin typeface="Courier New" pitchFamily="49" charset="0"/>
              </a:rPr>
              <a:t> </a:t>
            </a:r>
            <a:r>
              <a:rPr lang="en-GB" sz="1800" b="1" dirty="0">
                <a:latin typeface="Courier New" pitchFamily="49" charset="0"/>
              </a:rPr>
              <a:t>/</a:t>
            </a:r>
            <a:r>
              <a:rPr lang="en-GB" sz="1800" b="1" dirty="0" err="1">
                <a:latin typeface="Courier New" pitchFamily="49" charset="0"/>
              </a:rPr>
              <a:t>tmp</a:t>
            </a:r>
            <a:r>
              <a:rPr lang="en-GB" sz="1800" b="1" dirty="0">
                <a:latin typeface="Courier New" pitchFamily="49" charset="0"/>
              </a:rPr>
              <a:t>/junk</a:t>
            </a:r>
          </a:p>
          <a:p>
            <a:pPr defTabSz="720725">
              <a:buClr>
                <a:srgbClr val="42427A"/>
              </a:buClr>
              <a:buSzPct val="100000"/>
              <a:buFont typeface="Courier New" pitchFamily="49" charset="0"/>
              <a:buNone/>
              <a:tabLst>
                <a:tab pos="1431925" algn="l"/>
                <a:tab pos="3489325" algn="l"/>
                <a:tab pos="7050088" algn="r"/>
              </a:tabLst>
              <a:defRPr/>
            </a:pPr>
            <a:r>
              <a:rPr lang="en-GB" sz="1800" dirty="0">
                <a:latin typeface="Courier New" pitchFamily="49" charset="0"/>
              </a:rPr>
              <a:t>/</a:t>
            </a:r>
            <a:r>
              <a:rPr lang="en-GB" sz="1800" dirty="0" err="1">
                <a:latin typeface="Courier New" pitchFamily="49" charset="0"/>
              </a:rPr>
              <a:t>tmp</a:t>
            </a:r>
            <a:r>
              <a:rPr lang="en-GB" sz="1800" dirty="0">
                <a:latin typeface="Courier New" pitchFamily="49" charset="0"/>
              </a:rPr>
              <a:t>/junk</a:t>
            </a:r>
          </a:p>
          <a:p>
            <a:pPr defTabSz="720725">
              <a:buClr>
                <a:srgbClr val="000066"/>
              </a:buClr>
              <a:buSzPct val="100000"/>
              <a:buFont typeface="Courier New" pitchFamily="49" charset="0"/>
              <a:buNone/>
              <a:tabLst>
                <a:tab pos="1431925" algn="l"/>
                <a:tab pos="3489325" algn="l"/>
                <a:tab pos="7050088" algn="r"/>
              </a:tabLst>
              <a:defRPr/>
            </a:pPr>
            <a:r>
              <a:rPr lang="en-GB" sz="1800" dirty="0">
                <a:latin typeface="Courier New" pitchFamily="49" charset="0"/>
              </a:rPr>
              <a:t>$ </a:t>
            </a:r>
            <a:r>
              <a:rPr lang="en-GB" sz="1800" b="1" dirty="0" err="1">
                <a:latin typeface="Courier New" pitchFamily="49" charset="0"/>
              </a:rPr>
              <a:t>unalias</a:t>
            </a:r>
            <a:r>
              <a:rPr lang="en-GB" sz="1800" dirty="0">
                <a:latin typeface="Courier New" pitchFamily="49" charset="0"/>
              </a:rPr>
              <a:t> </a:t>
            </a:r>
            <a:r>
              <a:rPr lang="en-GB" sz="1800" b="1" dirty="0" err="1">
                <a:latin typeface="Courier New" pitchFamily="49" charset="0"/>
              </a:rPr>
              <a:t>rm</a:t>
            </a:r>
            <a:endParaRPr lang="en-GB" sz="1800" b="1"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sz="quarter" idx="15"/>
          </p:nvPr>
        </p:nvSpPr>
        <p:spPr/>
        <p:txBody>
          <a:bodyPr/>
          <a:lstStyle/>
          <a:p>
            <a:r>
              <a:rPr lang="en-GB" dirty="0"/>
              <a:t>A </a:t>
            </a:r>
            <a:r>
              <a:rPr lang="en-GB" b="1" dirty="0">
                <a:solidFill>
                  <a:srgbClr val="0000C8"/>
                </a:solidFill>
              </a:rPr>
              <a:t>function</a:t>
            </a:r>
            <a:r>
              <a:rPr lang="en-GB" dirty="0"/>
              <a:t> is another environmental definition</a:t>
            </a:r>
          </a:p>
          <a:p>
            <a:pPr lvl="1"/>
            <a:r>
              <a:rPr lang="en-GB" dirty="0"/>
              <a:t>Allows assignment of several commands to one function name</a:t>
            </a:r>
          </a:p>
          <a:p>
            <a:pPr lvl="1"/>
            <a:r>
              <a:rPr lang="en-GB" dirty="0"/>
              <a:t>Allows passing information to commands within</a:t>
            </a:r>
          </a:p>
          <a:p>
            <a:pPr lvl="1"/>
            <a:endParaRPr lang="en-GB" dirty="0"/>
          </a:p>
          <a:p>
            <a:pPr lvl="1"/>
            <a:endParaRPr lang="en-GB" dirty="0"/>
          </a:p>
          <a:p>
            <a:endParaRPr lang="en-GB" dirty="0"/>
          </a:p>
          <a:p>
            <a:endParaRPr lang="en-GB" dirty="0"/>
          </a:p>
          <a:p>
            <a:r>
              <a:rPr lang="en-GB" dirty="0"/>
              <a:t>Functions are typically defined within a script</a:t>
            </a:r>
          </a:p>
          <a:p>
            <a:pPr lvl="1"/>
            <a:r>
              <a:rPr lang="en-GB" dirty="0"/>
              <a:t>Can create repeatable, modular code</a:t>
            </a:r>
          </a:p>
          <a:p>
            <a:pPr lvl="1"/>
            <a:endParaRPr lang="en-GB" dirty="0"/>
          </a:p>
          <a:p>
            <a:endParaRPr lang="en-GB" dirty="0"/>
          </a:p>
          <a:p>
            <a:pPr marL="0" indent="0">
              <a:buNone/>
            </a:pPr>
            <a:endParaRPr lang="en-GB" dirty="0"/>
          </a:p>
          <a:p>
            <a:endParaRPr lang="en-GB" dirty="0"/>
          </a:p>
          <a:p>
            <a:endParaRPr lang="en-GB" sz="2800" dirty="0"/>
          </a:p>
        </p:txBody>
      </p:sp>
      <p:sp>
        <p:nvSpPr>
          <p:cNvPr id="12290" name="Rectangle 1"/>
          <p:cNvSpPr>
            <a:spLocks noGrp="1" noChangeArrowheads="1"/>
          </p:cNvSpPr>
          <p:nvPr>
            <p:ph type="title"/>
          </p:nvPr>
        </p:nvSpPr>
        <p:spPr/>
        <p:txBody>
          <a:bodyPr/>
          <a:lstStyle/>
          <a:p>
            <a:r>
              <a:rPr lang="en-GB"/>
              <a:t>Simple Functions</a:t>
            </a:r>
          </a:p>
        </p:txBody>
      </p:sp>
      <p:sp>
        <p:nvSpPr>
          <p:cNvPr id="6" name="Rectangle 3">
            <a:extLst>
              <a:ext uri="{FF2B5EF4-FFF2-40B4-BE49-F238E27FC236}">
                <a16:creationId xmlns:a16="http://schemas.microsoft.com/office/drawing/2014/main" id="{30B204F6-9B4E-40E7-AD12-E0DE1F2EE0B4}"/>
              </a:ext>
            </a:extLst>
          </p:cNvPr>
          <p:cNvSpPr>
            <a:spLocks noChangeArrowheads="1"/>
          </p:cNvSpPr>
          <p:nvPr/>
        </p:nvSpPr>
        <p:spPr bwMode="auto">
          <a:xfrm>
            <a:off x="1533445" y="3242443"/>
            <a:ext cx="9165910" cy="1625624"/>
          </a:xfrm>
          <a:prstGeom prst="rect">
            <a:avLst/>
          </a:prstGeom>
          <a:solidFill>
            <a:srgbClr val="E8E4C6"/>
          </a:soli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72000" rIns="95250" bIns="36000">
            <a:spAutoFit/>
          </a:bodyPr>
          <a:lstStyle/>
          <a:p>
            <a:pPr defTabSz="720725" eaLnBrk="0" hangingPunct="0">
              <a:lnSpc>
                <a:spcPct val="110000"/>
              </a:lnSpc>
              <a:buClr>
                <a:srgbClr val="000066"/>
              </a:buClr>
              <a:buSzPct val="100000"/>
              <a:tabLst>
                <a:tab pos="571500" algn="l"/>
                <a:tab pos="1855788" algn="l"/>
              </a:tabLst>
              <a:defRPr/>
            </a:pPr>
            <a:r>
              <a:rPr lang="en-GB" sz="1800" dirty="0" err="1">
                <a:latin typeface="Courier New" pitchFamily="49" charset="0"/>
              </a:rPr>
              <a:t>helloWorld</a:t>
            </a:r>
            <a:r>
              <a:rPr lang="en-GB" sz="1800" dirty="0">
                <a:latin typeface="Courier New" pitchFamily="49" charset="0"/>
              </a:rPr>
              <a:t>() {</a:t>
            </a:r>
          </a:p>
          <a:p>
            <a:pPr defTabSz="720725" eaLnBrk="0" hangingPunct="0">
              <a:lnSpc>
                <a:spcPct val="110000"/>
              </a:lnSpc>
              <a:buClr>
                <a:srgbClr val="000066"/>
              </a:buClr>
              <a:buSzPct val="100000"/>
              <a:tabLst>
                <a:tab pos="571500" algn="l"/>
                <a:tab pos="1855788" algn="l"/>
              </a:tabLst>
              <a:defRPr/>
            </a:pPr>
            <a:r>
              <a:rPr lang="en-GB" sz="1800" dirty="0">
                <a:latin typeface="Courier New" pitchFamily="49" charset="0"/>
              </a:rPr>
              <a:t>   echo “Hello World!”</a:t>
            </a:r>
          </a:p>
          <a:p>
            <a:pPr defTabSz="720725" eaLnBrk="0" hangingPunct="0">
              <a:lnSpc>
                <a:spcPct val="110000"/>
              </a:lnSpc>
              <a:buClr>
                <a:srgbClr val="000066"/>
              </a:buClr>
              <a:buSzPct val="100000"/>
              <a:tabLst>
                <a:tab pos="571500" algn="l"/>
                <a:tab pos="1855788" algn="l"/>
              </a:tabLst>
              <a:defRPr/>
            </a:pPr>
            <a:r>
              <a:rPr lang="en-GB" sz="1800" dirty="0">
                <a:latin typeface="Courier New" pitchFamily="49" charset="0"/>
              </a:rPr>
              <a:t>   ls</a:t>
            </a:r>
          </a:p>
          <a:p>
            <a:pPr defTabSz="720725" eaLnBrk="0" hangingPunct="0">
              <a:lnSpc>
                <a:spcPct val="110000"/>
              </a:lnSpc>
              <a:buClr>
                <a:srgbClr val="000066"/>
              </a:buClr>
              <a:buSzPct val="100000"/>
              <a:tabLst>
                <a:tab pos="571500" algn="l"/>
                <a:tab pos="1855788" algn="l"/>
              </a:tabLst>
              <a:defRPr/>
            </a:pPr>
            <a:r>
              <a:rPr lang="en-GB" sz="1800" dirty="0">
                <a:latin typeface="Courier New" pitchFamily="49" charset="0"/>
              </a:rPr>
              <a:t>   </a:t>
            </a:r>
            <a:r>
              <a:rPr lang="en-GB" sz="1800" dirty="0" err="1">
                <a:latin typeface="Courier New" pitchFamily="49" charset="0"/>
              </a:rPr>
              <a:t>pwd</a:t>
            </a:r>
            <a:endParaRPr lang="en-GB" sz="1800" dirty="0">
              <a:latin typeface="Courier New" pitchFamily="49" charset="0"/>
            </a:endParaRPr>
          </a:p>
          <a:p>
            <a:pPr defTabSz="720725" eaLnBrk="0" hangingPunct="0">
              <a:lnSpc>
                <a:spcPct val="110000"/>
              </a:lnSpc>
              <a:buClr>
                <a:srgbClr val="000066"/>
              </a:buClr>
              <a:buSzPct val="100000"/>
              <a:tabLst>
                <a:tab pos="571500" algn="l"/>
                <a:tab pos="1855788" algn="l"/>
              </a:tabLst>
              <a:defRPr/>
            </a:pPr>
            <a:r>
              <a:rPr lang="en-GB" sz="1800" dirty="0">
                <a:latin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body" sz="quarter" idx="15"/>
          </p:nvPr>
        </p:nvSpPr>
        <p:spPr/>
        <p:txBody>
          <a:bodyPr/>
          <a:lstStyle/>
          <a:p>
            <a:r>
              <a:rPr lang="en-GB" dirty="0"/>
              <a:t>Use </a:t>
            </a:r>
            <a:r>
              <a:rPr lang="en-GB" b="1" dirty="0">
                <a:solidFill>
                  <a:srgbClr val="0000C8"/>
                </a:solidFill>
              </a:rPr>
              <a:t>set</a:t>
            </a:r>
            <a:r>
              <a:rPr lang="en-GB" dirty="0"/>
              <a:t> to change traditional </a:t>
            </a:r>
            <a:r>
              <a:rPr lang="en-GB" b="1" i="1" dirty="0"/>
              <a:t>shell</a:t>
            </a:r>
            <a:r>
              <a:rPr lang="en-GB" dirty="0"/>
              <a:t> </a:t>
            </a:r>
            <a:r>
              <a:rPr lang="en-GB" b="1" i="1" dirty="0"/>
              <a:t>options</a:t>
            </a:r>
          </a:p>
          <a:p>
            <a:endParaRPr lang="en-GB" dirty="0"/>
          </a:p>
          <a:p>
            <a:pPr lvl="1"/>
            <a:endParaRPr lang="en-GB" dirty="0"/>
          </a:p>
          <a:p>
            <a:pPr>
              <a:buNone/>
            </a:pPr>
            <a:endParaRPr lang="en-GB" dirty="0"/>
          </a:p>
          <a:p>
            <a:pPr>
              <a:buNone/>
            </a:pPr>
            <a:endParaRPr lang="en-GB" dirty="0"/>
          </a:p>
          <a:p>
            <a:endParaRPr lang="en-GB" dirty="0"/>
          </a:p>
          <a:p>
            <a:r>
              <a:rPr lang="en-GB" dirty="0"/>
              <a:t>Some options can also be set using shorthand notations</a:t>
            </a:r>
          </a:p>
        </p:txBody>
      </p:sp>
      <p:sp>
        <p:nvSpPr>
          <p:cNvPr id="13314" name="Rectangle 1"/>
          <p:cNvSpPr>
            <a:spLocks noGrp="1" noChangeArrowheads="1"/>
          </p:cNvSpPr>
          <p:nvPr>
            <p:ph type="title"/>
          </p:nvPr>
        </p:nvSpPr>
        <p:spPr/>
        <p:txBody>
          <a:bodyPr/>
          <a:lstStyle/>
          <a:p>
            <a:r>
              <a:rPr lang="en-GB"/>
              <a:t>Generic shell options</a:t>
            </a:r>
          </a:p>
        </p:txBody>
      </p:sp>
      <p:sp>
        <p:nvSpPr>
          <p:cNvPr id="15364" name="Rectangle 4"/>
          <p:cNvSpPr>
            <a:spLocks noChangeArrowheads="1"/>
          </p:cNvSpPr>
          <p:nvPr/>
        </p:nvSpPr>
        <p:spPr bwMode="auto">
          <a:xfrm>
            <a:off x="895476" y="3220722"/>
            <a:ext cx="10429749" cy="102592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marL="252413" indent="-252413"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set</a:t>
            </a:r>
            <a:r>
              <a:rPr lang="en-GB" sz="2000" dirty="0">
                <a:latin typeface="Courier New" pitchFamily="49" charset="0"/>
              </a:rPr>
              <a:t> </a:t>
            </a:r>
            <a:r>
              <a:rPr lang="en-GB" sz="2000" b="1" dirty="0">
                <a:latin typeface="Courier New" pitchFamily="49" charset="0"/>
              </a:rPr>
              <a:t>-o vi</a:t>
            </a:r>
          </a:p>
          <a:p>
            <a:pPr marL="252413" indent="-252413"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set -o </a:t>
            </a:r>
            <a:r>
              <a:rPr lang="en-GB" sz="2000" b="1" dirty="0" err="1">
                <a:latin typeface="Courier New" pitchFamily="49" charset="0"/>
              </a:rPr>
              <a:t>allexport</a:t>
            </a:r>
            <a:endParaRPr lang="en-GB" sz="2000" b="1" dirty="0">
              <a:latin typeface="Courier New" pitchFamily="49" charset="0"/>
            </a:endParaRPr>
          </a:p>
          <a:p>
            <a:pPr marL="252413" indent="-252413"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set +o</a:t>
            </a:r>
            <a:r>
              <a:rPr lang="en-GB" sz="2000" dirty="0">
                <a:latin typeface="Courier New" pitchFamily="49" charset="0"/>
              </a:rPr>
              <a:t> </a:t>
            </a:r>
            <a:r>
              <a:rPr lang="en-GB" sz="2000" b="1" dirty="0" err="1">
                <a:latin typeface="Courier New" pitchFamily="49" charset="0"/>
              </a:rPr>
              <a:t>allexport</a:t>
            </a:r>
            <a:endParaRPr lang="en-GB" sz="2000" b="1" dirty="0">
              <a:latin typeface="Courier New" pitchFamily="49" charset="0"/>
            </a:endParaRPr>
          </a:p>
        </p:txBody>
      </p:sp>
      <p:sp>
        <p:nvSpPr>
          <p:cNvPr id="15366" name="Rectangle 6"/>
          <p:cNvSpPr>
            <a:spLocks noChangeArrowheads="1"/>
          </p:cNvSpPr>
          <p:nvPr/>
        </p:nvSpPr>
        <p:spPr bwMode="auto">
          <a:xfrm>
            <a:off x="876427" y="5058943"/>
            <a:ext cx="4705349" cy="102592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marL="252413" indent="-252413"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set -x</a:t>
            </a:r>
          </a:p>
          <a:p>
            <a:pPr marL="252413" indent="-252413"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set +x</a:t>
            </a:r>
          </a:p>
          <a:p>
            <a:pPr marL="252413" indent="-252413"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set -C</a:t>
            </a:r>
          </a:p>
        </p:txBody>
      </p:sp>
      <p:sp>
        <p:nvSpPr>
          <p:cNvPr id="15367" name="Rectangle 7"/>
          <p:cNvSpPr>
            <a:spLocks noChangeArrowheads="1"/>
          </p:cNvSpPr>
          <p:nvPr/>
        </p:nvSpPr>
        <p:spPr bwMode="auto">
          <a:xfrm>
            <a:off x="6504643" y="5060529"/>
            <a:ext cx="4820581" cy="102592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marL="252413" indent="-252413"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set –o </a:t>
            </a:r>
            <a:r>
              <a:rPr lang="en-GB" sz="2000" b="1" dirty="0" err="1">
                <a:latin typeface="Courier New" pitchFamily="49" charset="0"/>
              </a:rPr>
              <a:t>xtrace</a:t>
            </a:r>
            <a:endParaRPr lang="en-GB" sz="2000" b="1" dirty="0">
              <a:latin typeface="Courier New" pitchFamily="49" charset="0"/>
            </a:endParaRPr>
          </a:p>
          <a:p>
            <a:pPr marL="252413" indent="-252413"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set +o </a:t>
            </a:r>
            <a:r>
              <a:rPr lang="en-GB" sz="2000" b="1" dirty="0" err="1">
                <a:latin typeface="Courier New" pitchFamily="49" charset="0"/>
              </a:rPr>
              <a:t>xtrace</a:t>
            </a:r>
            <a:endParaRPr lang="en-GB" sz="2000" b="1" dirty="0">
              <a:latin typeface="Courier New" pitchFamily="49" charset="0"/>
            </a:endParaRPr>
          </a:p>
          <a:p>
            <a:pPr marL="252413" indent="-252413"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set –o </a:t>
            </a:r>
            <a:r>
              <a:rPr lang="en-GB" sz="2000" b="1" dirty="0" err="1">
                <a:latin typeface="Courier New" pitchFamily="49" charset="0"/>
              </a:rPr>
              <a:t>noclobber</a:t>
            </a:r>
            <a:endParaRPr lang="en-GB" sz="2000" b="1" dirty="0">
              <a:latin typeface="Courier New" pitchFamily="49" charset="0"/>
            </a:endParaRPr>
          </a:p>
        </p:txBody>
      </p:sp>
      <p:sp>
        <p:nvSpPr>
          <p:cNvPr id="13321" name="Text Box 8"/>
          <p:cNvSpPr txBox="1">
            <a:spLocks noChangeArrowheads="1"/>
          </p:cNvSpPr>
          <p:nvPr/>
        </p:nvSpPr>
        <p:spPr bwMode="auto">
          <a:xfrm>
            <a:off x="5634694" y="5207406"/>
            <a:ext cx="563034" cy="520700"/>
          </a:xfrm>
          <a:prstGeom prst="rect">
            <a:avLst/>
          </a:prstGeom>
          <a:noFill/>
          <a:ln w="9525">
            <a:noFill/>
            <a:round/>
            <a:headEnd/>
            <a:tailEnd/>
          </a:ln>
        </p:spPr>
        <p:txBody>
          <a:bodyPr wrap="none" anchor="ctr"/>
          <a:lstStyle/>
          <a:p>
            <a:pPr defTabSz="449263">
              <a:spcBef>
                <a:spcPct val="0"/>
              </a:spcBef>
              <a:buClr>
                <a:srgbClr val="000066"/>
              </a:buClr>
              <a:buSzPct val="100000"/>
              <a:buFont typeface="Times New Roman" pitchFamily="18" charset="0"/>
              <a:buNone/>
            </a:pPr>
            <a:endParaRPr lang="en-US" sz="2400">
              <a:solidFill>
                <a:schemeClr val="bg1"/>
              </a:solidFill>
              <a:latin typeface="Times New Roman" pitchFamily="18" charset="0"/>
            </a:endParaRPr>
          </a:p>
        </p:txBody>
      </p:sp>
      <p:sp>
        <p:nvSpPr>
          <p:cNvPr id="13322" name="Line 9"/>
          <p:cNvSpPr>
            <a:spLocks noChangeShapeType="1"/>
          </p:cNvSpPr>
          <p:nvPr/>
        </p:nvSpPr>
        <p:spPr bwMode="auto">
          <a:xfrm>
            <a:off x="5820961" y="5448706"/>
            <a:ext cx="480482" cy="1588"/>
          </a:xfrm>
          <a:prstGeom prst="line">
            <a:avLst/>
          </a:prstGeom>
          <a:noFill/>
          <a:ln w="36000">
            <a:solidFill>
              <a:srgbClr val="000000"/>
            </a:solidFill>
            <a:round/>
            <a:headEnd/>
            <a:tailEnd/>
          </a:ln>
        </p:spPr>
        <p:txBody>
          <a:bodyPr/>
          <a:lstStyle/>
          <a:p>
            <a:endParaRPr lang="en-GB"/>
          </a:p>
        </p:txBody>
      </p:sp>
      <p:sp>
        <p:nvSpPr>
          <p:cNvPr id="13323" name="Line 10"/>
          <p:cNvSpPr>
            <a:spLocks noChangeShapeType="1"/>
          </p:cNvSpPr>
          <p:nvPr/>
        </p:nvSpPr>
        <p:spPr bwMode="auto">
          <a:xfrm>
            <a:off x="5820961" y="5664606"/>
            <a:ext cx="480482" cy="1588"/>
          </a:xfrm>
          <a:prstGeom prst="line">
            <a:avLst/>
          </a:prstGeom>
          <a:noFill/>
          <a:ln w="36000">
            <a:solidFill>
              <a:srgbClr val="000000"/>
            </a:solidFill>
            <a:round/>
            <a:headEnd/>
            <a:tailEnd/>
          </a:ln>
        </p:spPr>
        <p:txBody>
          <a:bodyPr/>
          <a:lstStyle/>
          <a:p>
            <a:endParaRPr lang="en-GB"/>
          </a:p>
        </p:txBody>
      </p:sp>
      <p:sp>
        <p:nvSpPr>
          <p:cNvPr id="13324" name="Line 11"/>
          <p:cNvSpPr>
            <a:spLocks noChangeShapeType="1"/>
          </p:cNvSpPr>
          <p:nvPr/>
        </p:nvSpPr>
        <p:spPr bwMode="auto">
          <a:xfrm>
            <a:off x="5820961" y="5556656"/>
            <a:ext cx="480482" cy="1588"/>
          </a:xfrm>
          <a:prstGeom prst="line">
            <a:avLst/>
          </a:prstGeom>
          <a:noFill/>
          <a:ln w="36000">
            <a:solidFill>
              <a:srgbClr val="000000"/>
            </a:solidFill>
            <a:round/>
            <a:headEnd/>
            <a:tailEnd/>
          </a:ln>
        </p:spPr>
        <p:txBody>
          <a:bodyPr/>
          <a:lstStyle/>
          <a:p>
            <a:endParaRPr lang="en-GB"/>
          </a:p>
        </p:txBody>
      </p:sp>
      <p:sp>
        <p:nvSpPr>
          <p:cNvPr id="13" name="Rounded Rectangle 12"/>
          <p:cNvSpPr/>
          <p:nvPr/>
        </p:nvSpPr>
        <p:spPr>
          <a:xfrm>
            <a:off x="885825" y="1971675"/>
            <a:ext cx="10439400" cy="1038225"/>
          </a:xfrm>
          <a:prstGeom prst="roundRect">
            <a:avLst>
              <a:gd name="adj" fmla="val 9134"/>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marL="457200" indent="85725" defTabSz="449263">
              <a:lnSpc>
                <a:spcPct val="80000"/>
              </a:lnSpc>
              <a:spcBef>
                <a:spcPts val="500"/>
              </a:spcBef>
              <a:buClr>
                <a:srgbClr val="3333CC"/>
              </a:buClr>
              <a:buSzPct val="100000"/>
              <a:buFont typeface="Arial" pitchFamily="34" charset="0"/>
              <a:buNone/>
              <a:tabLst>
                <a:tab pos="2344738" algn="l"/>
                <a:tab pos="2403475" algn="l"/>
                <a:tab pos="3228975" algn="l"/>
                <a:tab pos="4800600" algn="l"/>
                <a:tab pos="5486400" algn="l"/>
                <a:tab pos="6172200" algn="l"/>
                <a:tab pos="6858000" algn="l"/>
                <a:tab pos="7543800" algn="l"/>
                <a:tab pos="8229600" algn="l"/>
                <a:tab pos="8915400" algn="l"/>
                <a:tab pos="9601200" algn="l"/>
                <a:tab pos="10287000" algn="l"/>
                <a:tab pos="10331450" algn="l"/>
                <a:tab pos="10780713" algn="l"/>
              </a:tabLst>
            </a:pPr>
            <a:r>
              <a:rPr lang="en-GB" sz="2000" b="1" dirty="0">
                <a:solidFill>
                  <a:srgbClr val="3333CC"/>
                </a:solidFill>
              </a:rPr>
              <a:t>set  -o</a:t>
            </a:r>
            <a:r>
              <a:rPr lang="en-GB" sz="2000" b="1" dirty="0">
                <a:solidFill>
                  <a:srgbClr val="000066"/>
                </a:solidFill>
              </a:rPr>
              <a:t> 	  	</a:t>
            </a:r>
            <a:r>
              <a:rPr lang="en-GB" sz="2000" i="1" dirty="0"/>
              <a:t>display current options and settings</a:t>
            </a:r>
          </a:p>
          <a:p>
            <a:pPr marL="457200" indent="85725" defTabSz="449263">
              <a:lnSpc>
                <a:spcPct val="80000"/>
              </a:lnSpc>
              <a:spcBef>
                <a:spcPts val="500"/>
              </a:spcBef>
              <a:buClr>
                <a:srgbClr val="3333CC"/>
              </a:buClr>
              <a:buSzPct val="100000"/>
              <a:buFont typeface="Arial" pitchFamily="34" charset="0"/>
              <a:buNone/>
              <a:tabLst>
                <a:tab pos="2344738" algn="l"/>
                <a:tab pos="2403475" algn="l"/>
                <a:tab pos="3228975" algn="l"/>
                <a:tab pos="4800600" algn="l"/>
                <a:tab pos="5486400" algn="l"/>
                <a:tab pos="6172200" algn="l"/>
                <a:tab pos="6858000" algn="l"/>
                <a:tab pos="7543800" algn="l"/>
                <a:tab pos="8229600" algn="l"/>
                <a:tab pos="8915400" algn="l"/>
                <a:tab pos="9601200" algn="l"/>
                <a:tab pos="10287000" algn="l"/>
                <a:tab pos="10331450" algn="l"/>
                <a:tab pos="10780713" algn="l"/>
              </a:tabLst>
            </a:pPr>
            <a:r>
              <a:rPr lang="en-GB" sz="2000" b="1" dirty="0">
                <a:solidFill>
                  <a:srgbClr val="3333CC"/>
                </a:solidFill>
              </a:rPr>
              <a:t>set  -o   </a:t>
            </a:r>
            <a:r>
              <a:rPr lang="en-GB" sz="2000" b="1" i="1" dirty="0">
                <a:solidFill>
                  <a:srgbClr val="3333CC"/>
                </a:solidFill>
              </a:rPr>
              <a:t>option</a:t>
            </a:r>
            <a:r>
              <a:rPr lang="en-GB" sz="2000" b="1" dirty="0">
                <a:solidFill>
                  <a:srgbClr val="3333CC"/>
                </a:solidFill>
              </a:rPr>
              <a:t> 	  	</a:t>
            </a:r>
            <a:r>
              <a:rPr lang="en-GB" sz="2000" i="1" dirty="0"/>
              <a:t>turn the option on</a:t>
            </a:r>
          </a:p>
          <a:p>
            <a:pPr marL="457200" indent="85725" defTabSz="449263">
              <a:lnSpc>
                <a:spcPct val="80000"/>
              </a:lnSpc>
              <a:spcBef>
                <a:spcPts val="500"/>
              </a:spcBef>
              <a:buClr>
                <a:srgbClr val="3333CC"/>
              </a:buClr>
              <a:buSzPct val="100000"/>
              <a:buFont typeface="Arial" pitchFamily="34" charset="0"/>
              <a:buNone/>
              <a:tabLst>
                <a:tab pos="2344738" algn="l"/>
                <a:tab pos="2403475" algn="l"/>
                <a:tab pos="3228975" algn="l"/>
                <a:tab pos="4800600" algn="l"/>
                <a:tab pos="5486400" algn="l"/>
                <a:tab pos="6172200" algn="l"/>
                <a:tab pos="6858000" algn="l"/>
                <a:tab pos="7543800" algn="l"/>
                <a:tab pos="8229600" algn="l"/>
                <a:tab pos="8915400" algn="l"/>
                <a:tab pos="9601200" algn="l"/>
                <a:tab pos="10287000" algn="l"/>
                <a:tab pos="10331450" algn="l"/>
                <a:tab pos="10780713" algn="l"/>
              </a:tabLst>
            </a:pPr>
            <a:r>
              <a:rPr lang="en-GB" sz="2000" b="1" dirty="0">
                <a:solidFill>
                  <a:srgbClr val="3333CC"/>
                </a:solidFill>
              </a:rPr>
              <a:t>set  +o  </a:t>
            </a:r>
            <a:r>
              <a:rPr lang="en-GB" sz="2000" b="1" i="1" dirty="0">
                <a:solidFill>
                  <a:srgbClr val="3333CC"/>
                </a:solidFill>
              </a:rPr>
              <a:t>option</a:t>
            </a:r>
            <a:r>
              <a:rPr lang="en-GB" sz="2000" b="1" dirty="0">
                <a:solidFill>
                  <a:srgbClr val="3333CC"/>
                </a:solidFill>
              </a:rPr>
              <a:t>	 	</a:t>
            </a:r>
            <a:r>
              <a:rPr lang="en-GB" sz="2000" i="1" dirty="0"/>
              <a:t>turn the option off</a:t>
            </a:r>
            <a:endParaRPr lang="en-US" sz="2000" i="1" dirty="0"/>
          </a:p>
        </p:txBody>
      </p:sp>
      <p:sp>
        <p:nvSpPr>
          <p:cNvPr id="14" name="Rounded Rectangle 13"/>
          <p:cNvSpPr/>
          <p:nvPr/>
        </p:nvSpPr>
        <p:spPr>
          <a:xfrm>
            <a:off x="5690329" y="3275135"/>
            <a:ext cx="5587271" cy="885233"/>
          </a:xfrm>
          <a:prstGeom prst="roundRect">
            <a:avLst>
              <a:gd name="adj" fmla="val 0"/>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36000" tIns="36000" rIns="36000" bIns="36000">
            <a:spAutoFit/>
          </a:bodyPr>
          <a:lstStyle/>
          <a:p>
            <a:pPr algn="ctr" defTabSz="720725" eaLnBrk="0" hangingPunct="0">
              <a:lnSpc>
                <a:spcPct val="110000"/>
              </a:lnSpc>
              <a:buClr>
                <a:srgbClr val="FF0000"/>
              </a:buClr>
              <a:buSzPct val="100000"/>
              <a:tabLst>
                <a:tab pos="571500" algn="l"/>
                <a:tab pos="1855788" algn="l"/>
              </a:tabLst>
              <a:defRPr/>
            </a:pPr>
            <a:r>
              <a:rPr lang="en-US" sz="1600" dirty="0"/>
              <a:t>set vi as command line editor</a:t>
            </a:r>
          </a:p>
          <a:p>
            <a:pPr algn="ctr" defTabSz="720725" eaLnBrk="0" hangingPunct="0">
              <a:lnSpc>
                <a:spcPct val="110000"/>
              </a:lnSpc>
              <a:buClr>
                <a:srgbClr val="FF0000"/>
              </a:buClr>
              <a:buSzPct val="100000"/>
              <a:tabLst>
                <a:tab pos="571500" algn="l"/>
                <a:tab pos="1855788" algn="l"/>
              </a:tabLst>
              <a:defRPr/>
            </a:pPr>
            <a:r>
              <a:rPr lang="en-US" sz="1600" dirty="0"/>
              <a:t>automatically export all new variables</a:t>
            </a:r>
          </a:p>
          <a:p>
            <a:pPr algn="ctr" defTabSz="720725" eaLnBrk="0" hangingPunct="0">
              <a:lnSpc>
                <a:spcPct val="110000"/>
              </a:lnSpc>
              <a:buClr>
                <a:srgbClr val="FF0000"/>
              </a:buClr>
              <a:buSzPct val="100000"/>
              <a:tabLst>
                <a:tab pos="571500" algn="l"/>
                <a:tab pos="1855788" algn="l"/>
              </a:tabLst>
              <a:defRPr/>
            </a:pPr>
            <a:r>
              <a:rPr lang="en-US" sz="1600" dirty="0"/>
              <a:t>stop automatic new-variable export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C" id="{548A3722-3215-4D67-97FC-52E9F00CBDD5}" vid="{5729C59F-F8F5-4EC0-8981-94A53BE01FC4}"/>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QA_Consulting_AWS_Powerpoint_Template_March_2018</Template>
  <TotalTime>83</TotalTime>
  <Words>2064</Words>
  <Application>Microsoft Office PowerPoint</Application>
  <PresentationFormat>Widescreen</PresentationFormat>
  <Paragraphs>236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Courier New</vt:lpstr>
      <vt:lpstr>Segoe UI</vt:lpstr>
      <vt:lpstr>Times New Roman</vt:lpstr>
      <vt:lpstr>QAC_Powerpoint_Template</vt:lpstr>
      <vt:lpstr>Bash Environment</vt:lpstr>
      <vt:lpstr>Contents</vt:lpstr>
      <vt:lpstr>BASH definitions</vt:lpstr>
      <vt:lpstr>Shell Variables</vt:lpstr>
      <vt:lpstr>Search path</vt:lpstr>
      <vt:lpstr>Some Shell Variables</vt:lpstr>
      <vt:lpstr>Aliases in Bash</vt:lpstr>
      <vt:lpstr>Simple Functions</vt:lpstr>
      <vt:lpstr>Generic shell options</vt:lpstr>
      <vt:lpstr>Start-up files for login Bash shells</vt:lpstr>
      <vt:lpstr>Summary</vt:lpstr>
      <vt:lpstr>Glossary (1)</vt:lpstr>
      <vt:lpstr>Glossary (2)</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Environment</dc:title>
  <dc:creator>Rente, Hugo</dc:creator>
  <cp:lastModifiedBy>Gonsai, Devdatta</cp:lastModifiedBy>
  <cp:revision>6</cp:revision>
  <dcterms:created xsi:type="dcterms:W3CDTF">2018-03-29T10:20:49Z</dcterms:created>
  <dcterms:modified xsi:type="dcterms:W3CDTF">2018-07-24T09:44:09Z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