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5"/>
  </p:notesMasterIdLst>
  <p:handoutMasterIdLst>
    <p:handoutMasterId r:id="rId16"/>
  </p:handoutMasterIdLst>
  <p:sldIdLst>
    <p:sldId id="268" r:id="rId2"/>
    <p:sldId id="269" r:id="rId3"/>
    <p:sldId id="270" r:id="rId4"/>
    <p:sldId id="271" r:id="rId5"/>
    <p:sldId id="272" r:id="rId6"/>
    <p:sldId id="273" r:id="rId7"/>
    <p:sldId id="274" r:id="rId8"/>
    <p:sldId id="275" r:id="rId9"/>
    <p:sldId id="276" r:id="rId10"/>
    <p:sldId id="277" r:id="rId11"/>
    <p:sldId id="282" r:id="rId12"/>
    <p:sldId id="283" r:id="rId13"/>
    <p:sldId id="264" r:id="rId14"/>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000" autoAdjust="0"/>
    <p:restoredTop sz="94631" autoAdjust="0"/>
  </p:normalViewPr>
  <p:slideViewPr>
    <p:cSldViewPr snapToGrid="0">
      <p:cViewPr varScale="1">
        <p:scale>
          <a:sx n="73" d="100"/>
          <a:sy n="73" d="100"/>
        </p:scale>
        <p:origin x="618" y="72"/>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6" name="Text Box 5"/>
          <p:cNvSpPr>
            <a:spLocks noGrp="1" noChangeArrowheads="1"/>
          </p:cNvSpPr>
          <p:nvPr>
            <p:ph type="body"/>
          </p:nvPr>
        </p:nvSpPr>
        <p:spPr/>
        <p:txBody>
          <a:bodyPr>
            <a:normAutofit/>
          </a:bodyPr>
          <a:lstStyle/>
          <a:p>
            <a:r>
              <a:rPr lang="en-GB"/>
              <a:t>The configuration of the sudo command is stored in the /etc/sudoers file, which can be modified using the visudo command. Unless the environment variable EDITOR is set to another editor, visudo will invoke an automatic editing session on the sudoers file using vi.</a:t>
            </a:r>
          </a:p>
          <a:p>
            <a:r>
              <a:rPr lang="en-GB"/>
              <a:t>The sudo facility is quite sophisticated, and configuration can be quite specific and complex. One popular (and relatively simple) method of getting started with sudo is to add selected users to the system group wheel, and configure sudoers file to give privileged access to all members of this group.</a:t>
            </a:r>
          </a:p>
          <a:p>
            <a:r>
              <a:rPr lang="en-GB"/>
              <a:t>Users can be added either by editing the /etc/group file using vi, or with the: </a:t>
            </a:r>
          </a:p>
          <a:p>
            <a:r>
              <a:rPr lang="en-GB"/>
              <a:t>    # usermod -G wheel &lt;user&gt; </a:t>
            </a:r>
          </a:p>
          <a:p>
            <a:r>
              <a:rPr lang="en-GB"/>
              <a:t>command.</a:t>
            </a:r>
          </a:p>
          <a:p>
            <a:r>
              <a:rPr lang="en-GB"/>
              <a:t>When a user runs commands as sudo, the PATH variable is that of the original user. That means that full pathnames may have to be used for those tools that are located in one of the 'sbin' directories.</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534587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25874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620328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4" name="Text Box 6"/>
          <p:cNvSpPr>
            <a:spLocks noGrp="1" noChangeArrowheads="1"/>
          </p:cNvSpPr>
          <p:nvPr>
            <p:ph type="body"/>
          </p:nvPr>
        </p:nvSpPr>
        <p:spPr/>
        <p:txBody>
          <a:bodyPr>
            <a:normAutofit/>
          </a:bodyPr>
          <a:lstStyle/>
          <a:p>
            <a:r>
              <a:rPr lang="en-GB"/>
              <a:t>It is impossible to avoid delegating administrative tasks to ‘ordinary’ users.  </a:t>
            </a:r>
          </a:p>
          <a:p>
            <a:r>
              <a:rPr lang="en-GB"/>
              <a:t>The switch user command (su) and the sudo utilities are  the two most commonly used methods for giving ordinary users access to normally privileged commands.</a:t>
            </a:r>
          </a:p>
          <a:p>
            <a:endParaRPr lang="en-GB" dirty="0"/>
          </a:p>
        </p:txBody>
      </p:sp>
      <p:sp>
        <p:nvSpPr>
          <p:cNvPr id="7" name="Slide Image Placeholder 6"/>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21722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8" name="Text Box 10"/>
          <p:cNvSpPr>
            <a:spLocks noGrp="1" noChangeArrowheads="1"/>
          </p:cNvSpPr>
          <p:nvPr>
            <p:ph type="body"/>
          </p:nvPr>
        </p:nvSpPr>
        <p:spPr/>
        <p:txBody>
          <a:bodyPr>
            <a:normAutofit/>
          </a:bodyPr>
          <a:lstStyle/>
          <a:p>
            <a:r>
              <a:rPr lang="en-GB"/>
              <a:t>Most system administration functions are carried out using the root account.  User root has unrestricted access to all system functions.  </a:t>
            </a:r>
          </a:p>
          <a:p>
            <a:r>
              <a:rPr lang="en-GB"/>
              <a:t>To clarify, though: we commonly tend to refer to the all privileged account as the 'root' account. However, the name 'root' has little significance. It's root's UID being 0 that makes it powerful. Indeed, any other user, if assigned the UID of 0 will also have unrestricted abilities (although these abilities may be limited by the program assigned to that user).</a:t>
            </a:r>
          </a:p>
          <a:p>
            <a:r>
              <a:rPr lang="en-GB"/>
              <a:t>Some additional system accounts are used to administer subsystems.  Use these accounts to ensure that file ownership and permissions are correct for the subsystem. </a:t>
            </a:r>
          </a:p>
          <a:p>
            <a:r>
              <a:rPr lang="en-GB"/>
              <a:t>On larger systems, administration may be done by several people.  It is imperative that multiple administrators co-ordinate their activities.  It is possible for one person to undo or corrupt work done by another.</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342608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2" name="Text Box 10"/>
          <p:cNvSpPr>
            <a:spLocks noGrp="1" noChangeArrowheads="1"/>
          </p:cNvSpPr>
          <p:nvPr>
            <p:ph type="body"/>
          </p:nvPr>
        </p:nvSpPr>
        <p:spPr/>
        <p:txBody>
          <a:bodyPr>
            <a:normAutofit/>
          </a:bodyPr>
          <a:lstStyle/>
          <a:p>
            <a:r>
              <a:rPr lang="en-GB"/>
              <a:t>The su command is used by the system administrator to become another user temporarily .  A new shell is invoked with the user and group ids of the specified login name. </a:t>
            </a:r>
          </a:p>
          <a:p>
            <a:r>
              <a:rPr lang="en-GB"/>
              <a:t>If the  -  argument is given, the shell executes the login profiles to set up the environment as though the new user had logged in as normal.  Without the - argument, the current environment is used for the new shell.</a:t>
            </a:r>
          </a:p>
          <a:p>
            <a:r>
              <a:rPr lang="en-GB"/>
              <a:t>The su command logs all attempts to become a new user.</a:t>
            </a:r>
          </a:p>
          <a:p>
            <a:r>
              <a:rPr lang="en-GB"/>
              <a:t>The login command can also be used to become another user.  In this case, the existing login shell is replaced by a new login shell for the named user (i.e. cannot return to existing user).</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628540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6" name="Text Box 10"/>
          <p:cNvSpPr>
            <a:spLocks noGrp="1" noChangeArrowheads="1"/>
          </p:cNvSpPr>
          <p:nvPr>
            <p:ph type="body"/>
          </p:nvPr>
        </p:nvSpPr>
        <p:spPr/>
        <p:txBody>
          <a:bodyPr>
            <a:normAutofit/>
          </a:bodyPr>
          <a:lstStyle/>
          <a:p>
            <a:r>
              <a:rPr lang="en-GB"/>
              <a:t>The su command can be given options for the login program.  For most accounts, the login program is the shell, and the -c option can be used to specify a command to execute (the next parameter given in double quotes).</a:t>
            </a:r>
          </a:p>
          <a:p>
            <a:r>
              <a:rPr lang="en-GB"/>
              <a:t>Many modern Unix systems with extra security features can disallow the su command on a per user basis (either from or to individual accounts).</a:t>
            </a:r>
          </a:p>
          <a:p>
            <a:r>
              <a:rPr lang="en-GB"/>
              <a:t>To avoid Trojan horse programs, you should always execute su using its full pathname (/bin/su) when changing to the root user.</a:t>
            </a:r>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936497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80" name="Text Box 10"/>
          <p:cNvSpPr>
            <a:spLocks noGrp="1" noChangeArrowheads="1"/>
          </p:cNvSpPr>
          <p:nvPr>
            <p:ph type="body"/>
          </p:nvPr>
        </p:nvSpPr>
        <p:spPr/>
        <p:txBody>
          <a:bodyPr>
            <a:normAutofit/>
          </a:bodyPr>
          <a:lstStyle/>
          <a:p>
            <a:r>
              <a:rPr lang="en-GB"/>
              <a:t>Answers: </a:t>
            </a:r>
          </a:p>
          <a:p>
            <a:r>
              <a:rPr lang="en-GB"/>
              <a:t>(1) - spawn new shell for root; original user's profile; password required (going from ordinary to privileged user)</a:t>
            </a:r>
            <a:r>
              <a:rPr lang="ar-SA"/>
              <a:t>‏</a:t>
            </a:r>
            <a:endParaRPr lang="en-GB"/>
          </a:p>
          <a:p>
            <a:r>
              <a:rPr lang="en-GB"/>
              <a:t>(2) - spawn new shell for henry; with henry's environment; no password required (going from superuser to ordinary)</a:t>
            </a:r>
            <a:r>
              <a:rPr lang="ar-SA"/>
              <a:t>‏</a:t>
            </a:r>
            <a:endParaRPr lang="en-GB"/>
          </a:p>
          <a:p>
            <a:r>
              <a:rPr lang="en-GB"/>
              <a:t>(3) - spawn new shell for root (default); use root's environment; password is required</a:t>
            </a:r>
          </a:p>
          <a:p>
            <a:r>
              <a:rPr lang="en-GB"/>
              <a:t>(4) - spawn new shell for lp, but only for the duration required by the lpshut command; with lp's environment; password not required</a:t>
            </a:r>
          </a:p>
          <a:p>
            <a:r>
              <a:rPr lang="en-GB"/>
              <a:t>(5) - end current shell - this is the last root's shell, the one entered into in the step (3); we are back to the shell belonging to henry</a:t>
            </a:r>
          </a:p>
          <a:p>
            <a:r>
              <a:rPr lang="en-GB"/>
              <a:t>(6) - spawn new shell for user root, to run the rm command, then return to the previous identity (henry); environment of henry used throughout</a:t>
            </a:r>
          </a:p>
          <a:p>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178596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4" name="Text Box 2"/>
          <p:cNvSpPr>
            <a:spLocks noGrp="1" noChangeArrowheads="1"/>
          </p:cNvSpPr>
          <p:nvPr>
            <p:ph type="body"/>
          </p:nvPr>
        </p:nvSpPr>
        <p:spPr/>
        <p:txBody>
          <a:bodyPr>
            <a:normAutofit/>
          </a:bodyPr>
          <a:lstStyle/>
          <a:p>
            <a:r>
              <a:rPr lang="en-GB"/>
              <a:t>There is an important lesson in the example above. If you switch into another user id during a session, the id command will reflect the change. </a:t>
            </a:r>
          </a:p>
          <a:p>
            <a:r>
              <a:rPr lang="en-GB"/>
              <a:t>However, the commands from the ‘who’ family (to which command who am I belongs) do not check who you are in real time. Instead, they base their information on the /var/log/wtmp file, which is written at the time user logs in. </a:t>
            </a:r>
          </a:p>
          <a:p>
            <a:r>
              <a:rPr lang="en-GB"/>
              <a:t>Beware! Switching identity with su may not satisfy those programs, which use the who command to establish access rights etc.</a:t>
            </a:r>
          </a:p>
          <a:p>
            <a:r>
              <a:rPr lang="en-GB"/>
              <a:t>There is also a whoami command, which behaves just like id, in other words always shows the current ID of the user.</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251555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8" name="Text Box 5"/>
          <p:cNvSpPr>
            <a:spLocks noGrp="1" noChangeArrowheads="1"/>
          </p:cNvSpPr>
          <p:nvPr>
            <p:ph type="body"/>
          </p:nvPr>
        </p:nvSpPr>
        <p:spPr/>
        <p:txBody>
          <a:bodyPr>
            <a:normAutofit/>
          </a:bodyPr>
          <a:lstStyle/>
          <a:p>
            <a:r>
              <a:rPr lang="en-GB"/>
              <a:t>The sudo tools is another method, which selectively allows to assign ordinary users to a list of tasks that they will be able to execute with the identity of another user (although typically it is set up to run with super-user's privileges).</a:t>
            </a:r>
          </a:p>
          <a:p>
            <a:r>
              <a:rPr lang="en-GB"/>
              <a:t>Its main advantage over su is the ability to selectively assign commands against chosen users. This means that the user doesn't need root's password in order to perform selected administrative tasks. This provides for a much more secure method of delegating superuser's activities without compromising its password.</a:t>
            </a:r>
          </a:p>
          <a:p>
            <a:r>
              <a:rPr lang="en-GB"/>
              <a:t>Every sudo transaction is logged, thus the audit trail of all activity is available.</a:t>
            </a:r>
          </a:p>
          <a:p>
            <a:r>
              <a:rPr lang="en-GB"/>
              <a:t>All sudo root shells are subject to time restrictions, so an un-attended root session left for more than 5 minutes (default timestamp period) will be automatically terminated.</a:t>
            </a:r>
          </a:p>
          <a:p>
            <a:r>
              <a:rPr lang="en-GB"/>
              <a:t> </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349597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2" name="Text Box 5"/>
          <p:cNvSpPr>
            <a:spLocks noGrp="1" noChangeArrowheads="1"/>
          </p:cNvSpPr>
          <p:nvPr>
            <p:ph type="body"/>
          </p:nvPr>
        </p:nvSpPr>
        <p:spPr/>
        <p:txBody>
          <a:bodyPr>
            <a:normAutofit/>
          </a:bodyPr>
          <a:lstStyle/>
          <a:p>
            <a:r>
              <a:rPr lang="en-GB"/>
              <a:t>When the user enters the sudo session, for example by typing the command on the previous slide: </a:t>
            </a:r>
          </a:p>
          <a:p>
            <a:r>
              <a:rPr lang="en-GB"/>
              <a:t>	$ sudo mount /mnt/xp</a:t>
            </a:r>
          </a:p>
          <a:p>
            <a:r>
              <a:rPr lang="en-GB"/>
              <a:t>the system will request the password to be entered. The expected password is that of the original user, not root, which surprises some. It shouldn't really: after all, one reason for choosing sudo over su was to avoid giving root's password to ordinary users. We ask for password here, to ensure that a bogus person isn't trying to take advantage of somebody else's session…</a:t>
            </a:r>
          </a:p>
          <a:p>
            <a:r>
              <a:rPr lang="en-GB"/>
              <a:t>The ability to execute the requested command will be validated against the sudoers file, and if successful, the command will be executed. All transactions are logged, and the timestamp ticket will be commenced. The 5 minute ticket persist across sudo sessions, and several sudo commands can be executed within that time.</a:t>
            </a:r>
            <a:endParaRPr lang="en-GB"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4241578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chemeClr val="accent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tx2"/>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cs typeface="Arial" panose="020B060402020202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tx2">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accent6"/>
              </a:buClr>
              <a:buFont typeface="Arial" panose="020B0604020202020204" pitchFamily="34" charset="0"/>
              <a:buChar char="›"/>
              <a:defRPr b="0" baseline="0">
                <a:solidFill>
                  <a:schemeClr val="bg1"/>
                </a:solidFill>
                <a:latin typeface="+mn-lt"/>
              </a:defRPr>
            </a:lvl1pPr>
            <a:lvl2pPr marL="742950" indent="-285750">
              <a:spcAft>
                <a:spcPts val="800"/>
              </a:spcAft>
              <a:buClr>
                <a:schemeClr val="accent6"/>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accent6"/>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accent6"/>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accent6"/>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accent5"/>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accent5"/>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mn-lt"/>
          <a:ea typeface="+mn-ea"/>
          <a:cs typeface="Arial"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mn-lt"/>
          <a:ea typeface="+mn-ea"/>
          <a:cs typeface="Arial"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charset="0"/>
                <a:cs typeface="Arial" charset="0"/>
              </a:rPr>
              <a:t>Who Is The Boss</a:t>
            </a:r>
            <a:endParaRPr lang="en-GB" dirty="0"/>
          </a:p>
        </p:txBody>
      </p:sp>
      <p:sp>
        <p:nvSpPr>
          <p:cNvPr id="3" name="Subtitle 2"/>
          <p:cNvSpPr>
            <a:spLocks noGrp="1"/>
          </p:cNvSpPr>
          <p:nvPr>
            <p:ph type="subTitle" idx="1"/>
          </p:nvPr>
        </p:nvSpPr>
        <p:spPr>
          <a:xfrm>
            <a:off x="1038226" y="3886200"/>
            <a:ext cx="10240574" cy="439200"/>
          </a:xfrm>
        </p:spPr>
        <p:txBody>
          <a:bodyPr/>
          <a:lstStyle/>
          <a:p>
            <a:r>
              <a:rPr lang="en-US" dirty="0"/>
              <a:t>the art of delegating privileged tasks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2"/>
          <p:cNvSpPr>
            <a:spLocks noGrp="1" noChangeArrowheads="1"/>
          </p:cNvSpPr>
          <p:nvPr>
            <p:ph type="body" sz="quarter" idx="15"/>
          </p:nvPr>
        </p:nvSpPr>
        <p:spPr/>
        <p:txBody>
          <a:bodyPr/>
          <a:lstStyle/>
          <a:p>
            <a:r>
              <a:rPr lang="en-US" dirty="0"/>
              <a:t>Add required users to the group used by </a:t>
            </a:r>
            <a:r>
              <a:rPr lang="en-US" b="1" dirty="0">
                <a:solidFill>
                  <a:srgbClr val="0000C8"/>
                </a:solidFill>
              </a:rPr>
              <a:t>sudo</a:t>
            </a:r>
            <a:r>
              <a:rPr lang="en-US" b="1" dirty="0"/>
              <a:t> </a:t>
            </a:r>
          </a:p>
          <a:p>
            <a:pPr lvl="1"/>
            <a:r>
              <a:rPr lang="en-US" dirty="0"/>
              <a:t>In Red Hat it's </a:t>
            </a:r>
            <a:r>
              <a:rPr lang="en-US" b="1" dirty="0">
                <a:solidFill>
                  <a:srgbClr val="0000C8"/>
                </a:solidFill>
              </a:rPr>
              <a:t>wheel</a:t>
            </a:r>
            <a:r>
              <a:rPr lang="en-US" dirty="0"/>
              <a:t>, in Ubuntu it's </a:t>
            </a:r>
            <a:r>
              <a:rPr lang="en-US" b="1" dirty="0">
                <a:solidFill>
                  <a:srgbClr val="0000C8"/>
                </a:solidFill>
              </a:rPr>
              <a:t>admin</a:t>
            </a:r>
          </a:p>
          <a:p>
            <a:pPr marL="457200" lvl="1" indent="0">
              <a:buNone/>
            </a:pPr>
            <a:endParaRPr lang="en-US" dirty="0"/>
          </a:p>
          <a:p>
            <a:r>
              <a:rPr lang="en-US" dirty="0"/>
              <a:t>Edit </a:t>
            </a:r>
            <a:r>
              <a:rPr lang="en-US" b="1" dirty="0">
                <a:solidFill>
                  <a:srgbClr val="0000C8"/>
                </a:solidFill>
              </a:rPr>
              <a:t>/</a:t>
            </a:r>
            <a:r>
              <a:rPr lang="en-US" b="1" dirty="0" err="1">
                <a:solidFill>
                  <a:srgbClr val="0000C8"/>
                </a:solidFill>
              </a:rPr>
              <a:t>etc/sudoers</a:t>
            </a:r>
            <a:r>
              <a:rPr lang="en-US" b="1" dirty="0">
                <a:solidFill>
                  <a:srgbClr val="0000C8"/>
                </a:solidFill>
              </a:rPr>
              <a:t> </a:t>
            </a:r>
            <a:r>
              <a:rPr lang="en-US" dirty="0"/>
              <a:t>file, to activate the </a:t>
            </a:r>
            <a:r>
              <a:rPr lang="en-US" b="1" dirty="0">
                <a:solidFill>
                  <a:srgbClr val="0000C8"/>
                </a:solidFill>
              </a:rPr>
              <a:t>wheel</a:t>
            </a:r>
            <a:r>
              <a:rPr lang="en-US" dirty="0"/>
              <a:t> group</a:t>
            </a:r>
          </a:p>
        </p:txBody>
      </p:sp>
      <p:sp>
        <p:nvSpPr>
          <p:cNvPr id="12290" name="Rectangle 1"/>
          <p:cNvSpPr>
            <a:spLocks noGrp="1" noChangeArrowheads="1"/>
          </p:cNvSpPr>
          <p:nvPr>
            <p:ph type="title"/>
          </p:nvPr>
        </p:nvSpPr>
        <p:spPr/>
        <p:txBody>
          <a:bodyPr>
            <a:normAutofit fontScale="90000"/>
          </a:bodyPr>
          <a:lstStyle/>
          <a:p>
            <a:r>
              <a:rPr lang="en-GB"/>
              <a:t>Basic sudo configuration Red Hat and Debian</a:t>
            </a:r>
            <a:endParaRPr lang="en-GB" dirty="0"/>
          </a:p>
        </p:txBody>
      </p:sp>
      <p:sp>
        <p:nvSpPr>
          <p:cNvPr id="13315" name="Rectangle 3"/>
          <p:cNvSpPr>
            <a:spLocks noChangeArrowheads="1"/>
          </p:cNvSpPr>
          <p:nvPr/>
        </p:nvSpPr>
        <p:spPr bwMode="auto">
          <a:xfrm>
            <a:off x="848606" y="3523156"/>
            <a:ext cx="3999620" cy="36420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1">
                <a:lumMod val="75000"/>
              </a:schemeClr>
            </a:outerShdw>
          </a:effectLst>
        </p:spPr>
        <p:txBody>
          <a:bodyPr wrap="square" lIns="95250" tIns="50800" rIns="95250" bIns="50800">
            <a:spAutoFit/>
          </a:bodyPr>
          <a:lstStyle/>
          <a:p>
            <a:pPr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visudo</a:t>
            </a:r>
          </a:p>
        </p:txBody>
      </p:sp>
      <p:sp>
        <p:nvSpPr>
          <p:cNvPr id="13317" name="Rectangle 5"/>
          <p:cNvSpPr>
            <a:spLocks noChangeArrowheads="1"/>
          </p:cNvSpPr>
          <p:nvPr/>
        </p:nvSpPr>
        <p:spPr bwMode="auto">
          <a:xfrm>
            <a:off x="3465343" y="4153444"/>
            <a:ext cx="7871884" cy="1361705"/>
          </a:xfrm>
          <a:prstGeom prst="rect">
            <a:avLst/>
          </a:prstGeom>
          <a:solidFill>
            <a:srgbClr val="E8E4C6"/>
          </a:soli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0" rIns="95250" bIns="108000">
            <a:spAutoFit/>
          </a:bodyPr>
          <a:lstStyle/>
          <a:p>
            <a:pPr indent="168275" defTabSz="720725" eaLnBrk="0" hangingPunct="0">
              <a:lnSpc>
                <a:spcPct val="110000"/>
              </a:lnSpc>
              <a:buClr>
                <a:srgbClr val="000066"/>
              </a:buClr>
              <a:buSzPct val="100000"/>
              <a:tabLst>
                <a:tab pos="571500" algn="l"/>
                <a:tab pos="1855788" algn="l"/>
              </a:tabLst>
              <a:defRPr/>
            </a:pPr>
            <a:r>
              <a:rPr lang="en-GB" sz="1800" dirty="0">
                <a:latin typeface="Courier New" pitchFamily="49" charset="0"/>
              </a:rPr>
              <a:t>[...]</a:t>
            </a:r>
          </a:p>
          <a:p>
            <a:pPr indent="168275" defTabSz="720725" eaLnBrk="0" hangingPunct="0">
              <a:lnSpc>
                <a:spcPct val="110000"/>
              </a:lnSpc>
              <a:buClr>
                <a:srgbClr val="000066"/>
              </a:buClr>
              <a:buSzPct val="100000"/>
              <a:tabLst>
                <a:tab pos="571500" algn="l"/>
                <a:tab pos="1855788" algn="l"/>
              </a:tabLst>
              <a:defRPr/>
            </a:pPr>
            <a:r>
              <a:rPr lang="en-GB" sz="1800" dirty="0">
                <a:latin typeface="Courier New" pitchFamily="49" charset="0"/>
              </a:rPr>
              <a:t># User privilege specification</a:t>
            </a:r>
          </a:p>
          <a:p>
            <a:pPr indent="168275" defTabSz="720725" eaLnBrk="0" hangingPunct="0">
              <a:lnSpc>
                <a:spcPct val="110000"/>
              </a:lnSpc>
              <a:buClr>
                <a:srgbClr val="000066"/>
              </a:buClr>
              <a:buSzPct val="100000"/>
              <a:tabLst>
                <a:tab pos="571500" algn="l"/>
                <a:tab pos="1855788" algn="l"/>
              </a:tabLst>
              <a:defRPr/>
            </a:pPr>
            <a:r>
              <a:rPr lang="en-GB" sz="1800" dirty="0">
                <a:latin typeface="Courier New" pitchFamily="49" charset="0"/>
              </a:rPr>
              <a:t>root	All=(ALL)				ALL</a:t>
            </a:r>
          </a:p>
          <a:p>
            <a:pPr indent="168275" defTabSz="720725" eaLnBrk="0" hangingPunct="0">
              <a:lnSpc>
                <a:spcPct val="110000"/>
              </a:lnSpc>
              <a:buClr>
                <a:srgbClr val="000066"/>
              </a:buClr>
              <a:buSzPct val="100000"/>
              <a:tabLst>
                <a:tab pos="571500" algn="l"/>
                <a:tab pos="1855788" algn="l"/>
              </a:tabLst>
              <a:defRPr/>
            </a:pPr>
            <a:r>
              <a:rPr lang="en-GB" sz="2000" dirty="0">
                <a:latin typeface="Courier New" pitchFamily="49" charset="0"/>
              </a:rPr>
              <a:t># </a:t>
            </a:r>
            <a:r>
              <a:rPr lang="en-GB" sz="2000" b="1" dirty="0">
                <a:solidFill>
                  <a:srgbClr val="004F9F"/>
                </a:solidFill>
                <a:latin typeface="Courier New" pitchFamily="49" charset="0"/>
              </a:rPr>
              <a:t>%wheel	All=(ALL)</a:t>
            </a:r>
            <a:r>
              <a:rPr lang="ar-SA" sz="2000" b="1" dirty="0">
                <a:solidFill>
                  <a:srgbClr val="004F9F"/>
                </a:solidFill>
                <a:latin typeface="Courier New" pitchFamily="49" charset="0"/>
              </a:rPr>
              <a:t>‏</a:t>
            </a:r>
            <a:r>
              <a:rPr lang="en-US" sz="2000" b="1" dirty="0">
                <a:solidFill>
                  <a:srgbClr val="004F9F"/>
                </a:solidFill>
                <a:latin typeface="Courier New" pitchFamily="49" charset="0"/>
              </a:rPr>
              <a:t>				ALL</a:t>
            </a:r>
          </a:p>
        </p:txBody>
      </p:sp>
      <p:sp>
        <p:nvSpPr>
          <p:cNvPr id="12296" name="Line 8"/>
          <p:cNvSpPr>
            <a:spLocks noChangeShapeType="1"/>
          </p:cNvSpPr>
          <p:nvPr/>
        </p:nvSpPr>
        <p:spPr bwMode="auto">
          <a:xfrm flipV="1">
            <a:off x="2858339" y="5323597"/>
            <a:ext cx="811289" cy="163779"/>
          </a:xfrm>
          <a:prstGeom prst="line">
            <a:avLst/>
          </a:prstGeom>
          <a:noFill/>
          <a:ln w="50800" cmpd="dbl">
            <a:solidFill>
              <a:schemeClr val="accent3">
                <a:lumMod val="75000"/>
              </a:schemeClr>
            </a:solidFill>
            <a:round/>
            <a:headEnd/>
            <a:tailEnd type="triangle" w="med" len="med"/>
          </a:ln>
        </p:spPr>
        <p:txBody>
          <a:bodyPr>
            <a:spAutoFit/>
          </a:bodyPr>
          <a:lstStyle/>
          <a:p>
            <a:endParaRPr lang="en-US"/>
          </a:p>
        </p:txBody>
      </p:sp>
      <p:sp>
        <p:nvSpPr>
          <p:cNvPr id="13321" name="Rectangle 9"/>
          <p:cNvSpPr>
            <a:spLocks noChangeArrowheads="1"/>
          </p:cNvSpPr>
          <p:nvPr/>
        </p:nvSpPr>
        <p:spPr bwMode="auto">
          <a:xfrm>
            <a:off x="900642" y="2462889"/>
            <a:ext cx="3947583" cy="36420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1">
                <a:lumMod val="75000"/>
              </a:schemeClr>
            </a:outerShdw>
          </a:effectLst>
        </p:spPr>
        <p:txBody>
          <a:bodyPr wrap="square" lIns="95250" tIns="50800" rIns="95250" bIns="50800">
            <a:spAutoFit/>
          </a:bodyPr>
          <a:lstStyle/>
          <a:p>
            <a:pPr defTabSz="720725">
              <a:lnSpc>
                <a:spcPct val="80000"/>
              </a:lnSpc>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usermod -G wheel </a:t>
            </a:r>
            <a:r>
              <a:rPr lang="en-GB" sz="2000" b="1" dirty="0" err="1">
                <a:latin typeface="Courier New" pitchFamily="49" charset="0"/>
              </a:rPr>
              <a:t>qa</a:t>
            </a:r>
            <a:endParaRPr lang="en-GB" sz="2000" b="1" dirty="0">
              <a:latin typeface="Courier New" pitchFamily="49" charset="0"/>
            </a:endParaRPr>
          </a:p>
        </p:txBody>
      </p:sp>
      <p:sp>
        <p:nvSpPr>
          <p:cNvPr id="2" name="Rectangle 9"/>
          <p:cNvSpPr>
            <a:spLocks noChangeArrowheads="1"/>
          </p:cNvSpPr>
          <p:nvPr/>
        </p:nvSpPr>
        <p:spPr bwMode="auto">
          <a:xfrm>
            <a:off x="5729507" y="2453225"/>
            <a:ext cx="5595718" cy="447609"/>
          </a:xfrm>
          <a:prstGeom prst="rect">
            <a:avLst/>
          </a:prstGeom>
          <a:solidFill>
            <a:srgbClr val="E8E4C6"/>
          </a:soli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72000" rIns="95250" bIns="36000">
            <a:spAutoFit/>
          </a:bodyPr>
          <a:lstStyle/>
          <a:p>
            <a:pPr defTabSz="720725" eaLnBrk="0" hangingPunct="0">
              <a:lnSpc>
                <a:spcPct val="110000"/>
              </a:lnSpc>
              <a:buClr>
                <a:srgbClr val="000066"/>
              </a:buClr>
              <a:buSzPct val="100000"/>
              <a:tabLst>
                <a:tab pos="571500" algn="l"/>
                <a:tab pos="1855788" algn="l"/>
              </a:tabLst>
              <a:defRPr/>
            </a:pPr>
            <a:r>
              <a:rPr lang="en-GB" sz="2000" dirty="0">
                <a:latin typeface="Courier New" pitchFamily="49" charset="0"/>
              </a:rPr>
              <a:t>wheel:x:10:root,qa</a:t>
            </a:r>
          </a:p>
        </p:txBody>
      </p:sp>
      <p:sp>
        <p:nvSpPr>
          <p:cNvPr id="12300" name="Text Box 7"/>
          <p:cNvSpPr txBox="1">
            <a:spLocks noChangeArrowheads="1"/>
          </p:cNvSpPr>
          <p:nvPr/>
        </p:nvSpPr>
        <p:spPr bwMode="auto">
          <a:xfrm>
            <a:off x="4486275" y="5629915"/>
            <a:ext cx="1438275" cy="358675"/>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72000" rIns="95250" bIns="36000">
            <a:spAutoFit/>
          </a:bodyPr>
          <a:lstStyle/>
          <a:p>
            <a:pPr algn="ctr" defTabSz="720725" eaLnBrk="0" hangingPunct="0">
              <a:lnSpc>
                <a:spcPct val="110000"/>
              </a:lnSpc>
              <a:buClr>
                <a:srgbClr val="FF0000"/>
              </a:buClr>
              <a:buSzPct val="100000"/>
              <a:tabLst>
                <a:tab pos="571500" algn="l"/>
                <a:tab pos="1855788" algn="l"/>
              </a:tabLst>
              <a:defRPr/>
            </a:pPr>
            <a:r>
              <a:rPr lang="en-GB" sz="1600" i="1" dirty="0"/>
              <a:t>where  (host)</a:t>
            </a:r>
          </a:p>
        </p:txBody>
      </p:sp>
      <p:sp>
        <p:nvSpPr>
          <p:cNvPr id="12301" name="Line 16"/>
          <p:cNvSpPr>
            <a:spLocks noChangeShapeType="1"/>
          </p:cNvSpPr>
          <p:nvPr/>
        </p:nvSpPr>
        <p:spPr bwMode="auto">
          <a:xfrm flipV="1">
            <a:off x="3981450" y="5364875"/>
            <a:ext cx="153346" cy="245350"/>
          </a:xfrm>
          <a:prstGeom prst="line">
            <a:avLst/>
          </a:prstGeom>
          <a:noFill/>
          <a:ln w="12600">
            <a:solidFill>
              <a:srgbClr val="000000"/>
            </a:solidFill>
            <a:round/>
            <a:headEnd/>
            <a:tailEnd type="triangle" w="med" len="med"/>
          </a:ln>
        </p:spPr>
        <p:txBody>
          <a:bodyPr/>
          <a:lstStyle/>
          <a:p>
            <a:endParaRPr lang="en-US"/>
          </a:p>
        </p:txBody>
      </p:sp>
      <p:sp>
        <p:nvSpPr>
          <p:cNvPr id="12302" name="Line 17"/>
          <p:cNvSpPr>
            <a:spLocks noChangeShapeType="1"/>
          </p:cNvSpPr>
          <p:nvPr/>
        </p:nvSpPr>
        <p:spPr bwMode="auto">
          <a:xfrm flipV="1">
            <a:off x="5334000" y="5353050"/>
            <a:ext cx="133350" cy="247650"/>
          </a:xfrm>
          <a:prstGeom prst="line">
            <a:avLst/>
          </a:prstGeom>
          <a:noFill/>
          <a:ln w="12600">
            <a:solidFill>
              <a:srgbClr val="000000"/>
            </a:solidFill>
            <a:round/>
            <a:headEnd/>
            <a:tailEnd type="triangle" w="med" len="med"/>
          </a:ln>
        </p:spPr>
        <p:txBody>
          <a:bodyPr/>
          <a:lstStyle/>
          <a:p>
            <a:endParaRPr lang="en-US"/>
          </a:p>
        </p:txBody>
      </p:sp>
      <p:sp>
        <p:nvSpPr>
          <p:cNvPr id="12303" name="Line 18"/>
          <p:cNvSpPr>
            <a:spLocks noChangeShapeType="1"/>
          </p:cNvSpPr>
          <p:nvPr/>
        </p:nvSpPr>
        <p:spPr bwMode="auto">
          <a:xfrm flipH="1" flipV="1">
            <a:off x="6415504" y="5355350"/>
            <a:ext cx="156746" cy="283450"/>
          </a:xfrm>
          <a:prstGeom prst="line">
            <a:avLst/>
          </a:prstGeom>
          <a:noFill/>
          <a:ln w="12600">
            <a:solidFill>
              <a:srgbClr val="000000"/>
            </a:solidFill>
            <a:round/>
            <a:headEnd/>
            <a:tailEnd type="triangle" w="med" len="med"/>
          </a:ln>
        </p:spPr>
        <p:txBody>
          <a:bodyPr/>
          <a:lstStyle/>
          <a:p>
            <a:endParaRPr lang="en-US"/>
          </a:p>
        </p:txBody>
      </p:sp>
      <p:sp>
        <p:nvSpPr>
          <p:cNvPr id="12304" name="Line 19"/>
          <p:cNvSpPr>
            <a:spLocks noChangeShapeType="1"/>
          </p:cNvSpPr>
          <p:nvPr/>
        </p:nvSpPr>
        <p:spPr bwMode="auto">
          <a:xfrm flipV="1">
            <a:off x="9461642" y="5364875"/>
            <a:ext cx="0" cy="254000"/>
          </a:xfrm>
          <a:prstGeom prst="line">
            <a:avLst/>
          </a:prstGeom>
          <a:noFill/>
          <a:ln w="12600">
            <a:solidFill>
              <a:srgbClr val="000000"/>
            </a:solidFill>
            <a:round/>
            <a:headEnd/>
            <a:tailEnd type="triangle" w="med" len="med"/>
          </a:ln>
        </p:spPr>
        <p:txBody>
          <a:bodyPr/>
          <a:lstStyle/>
          <a:p>
            <a:endParaRPr lang="en-US"/>
          </a:p>
        </p:txBody>
      </p:sp>
      <p:sp>
        <p:nvSpPr>
          <p:cNvPr id="12305" name="Text Box 7"/>
          <p:cNvSpPr txBox="1">
            <a:spLocks noChangeArrowheads="1"/>
          </p:cNvSpPr>
          <p:nvPr/>
        </p:nvSpPr>
        <p:spPr bwMode="auto">
          <a:xfrm>
            <a:off x="3662623" y="5615850"/>
            <a:ext cx="604577" cy="358675"/>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72000" rIns="95250" bIns="36000">
            <a:spAutoFit/>
          </a:bodyPr>
          <a:lstStyle/>
          <a:p>
            <a:pPr algn="ctr" defTabSz="720725" eaLnBrk="0" hangingPunct="0">
              <a:lnSpc>
                <a:spcPct val="110000"/>
              </a:lnSpc>
              <a:buClr>
                <a:srgbClr val="FF0000"/>
              </a:buClr>
              <a:buSzPct val="100000"/>
              <a:tabLst>
                <a:tab pos="571500" algn="l"/>
                <a:tab pos="1855788" algn="l"/>
              </a:tabLst>
              <a:defRPr/>
            </a:pPr>
            <a:r>
              <a:rPr lang="en-GB" sz="1600" i="1" dirty="0"/>
              <a:t>who</a:t>
            </a:r>
            <a:endParaRPr lang="en-GB" sz="1400" i="1" dirty="0"/>
          </a:p>
        </p:txBody>
      </p:sp>
      <p:sp>
        <p:nvSpPr>
          <p:cNvPr id="3" name="Rectangle 6"/>
          <p:cNvSpPr>
            <a:spLocks noChangeArrowheads="1"/>
          </p:cNvSpPr>
          <p:nvPr/>
        </p:nvSpPr>
        <p:spPr bwMode="auto">
          <a:xfrm>
            <a:off x="9667875" y="2325027"/>
            <a:ext cx="1657349" cy="377402"/>
          </a:xfrm>
          <a:prstGeom prst="rect">
            <a:avLst/>
          </a:prstGeom>
          <a:solidFill>
            <a:srgbClr val="E8E4C6"/>
          </a:soli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defTabSz="720725">
              <a:lnSpc>
                <a:spcPct val="110000"/>
              </a:lnSpc>
              <a:buClr>
                <a:srgbClr val="000066"/>
              </a:buClr>
              <a:buSzPct val="100000"/>
              <a:tabLst>
                <a:tab pos="571500" algn="l"/>
                <a:tab pos="1855788" algn="l"/>
              </a:tabLst>
              <a:defRPr/>
            </a:pPr>
            <a:r>
              <a:rPr lang="en-GB" sz="1800" i="1" dirty="0"/>
              <a:t>/etc/group</a:t>
            </a:r>
          </a:p>
        </p:txBody>
      </p:sp>
      <p:sp>
        <p:nvSpPr>
          <p:cNvPr id="12308" name="Text Box 7"/>
          <p:cNvSpPr txBox="1">
            <a:spLocks noChangeArrowheads="1"/>
          </p:cNvSpPr>
          <p:nvPr/>
        </p:nvSpPr>
        <p:spPr bwMode="auto">
          <a:xfrm>
            <a:off x="8461311" y="5615920"/>
            <a:ext cx="2311464" cy="358675"/>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72000" rIns="95250" bIns="36000">
            <a:spAutoFit/>
          </a:bodyPr>
          <a:lstStyle/>
          <a:p>
            <a:pPr algn="ctr" defTabSz="720725" eaLnBrk="0" hangingPunct="0">
              <a:lnSpc>
                <a:spcPct val="110000"/>
              </a:lnSpc>
              <a:buClr>
                <a:srgbClr val="FF0000"/>
              </a:buClr>
              <a:buSzPct val="100000"/>
              <a:buFont typeface="Arial" pitchFamily="34" charset="0"/>
              <a:buNone/>
              <a:tabLst>
                <a:tab pos="571500" algn="l"/>
                <a:tab pos="1855788" algn="l"/>
              </a:tabLst>
              <a:defRPr/>
            </a:pPr>
            <a:r>
              <a:rPr lang="en-GB" sz="1600" i="1" dirty="0"/>
              <a:t>allowed commands</a:t>
            </a:r>
          </a:p>
        </p:txBody>
      </p:sp>
      <p:sp>
        <p:nvSpPr>
          <p:cNvPr id="12309" name="Line 25"/>
          <p:cNvSpPr>
            <a:spLocks noChangeShapeType="1"/>
          </p:cNvSpPr>
          <p:nvPr/>
        </p:nvSpPr>
        <p:spPr bwMode="auto">
          <a:xfrm>
            <a:off x="4942679" y="2664499"/>
            <a:ext cx="766234" cy="0"/>
          </a:xfrm>
          <a:prstGeom prst="line">
            <a:avLst/>
          </a:prstGeom>
          <a:noFill/>
          <a:ln w="50800" cmpd="dbl">
            <a:solidFill>
              <a:schemeClr val="accent3">
                <a:lumMod val="75000"/>
              </a:schemeClr>
            </a:solidFill>
            <a:round/>
            <a:headEnd/>
            <a:tailEnd type="triangle" w="med" len="med"/>
          </a:ln>
        </p:spPr>
        <p:txBody>
          <a:bodyPr>
            <a:spAutoFit/>
          </a:bodyPr>
          <a:lstStyle/>
          <a:p>
            <a:endParaRPr lang="en-US"/>
          </a:p>
        </p:txBody>
      </p:sp>
      <p:sp>
        <p:nvSpPr>
          <p:cNvPr id="25" name="Text Box 7"/>
          <p:cNvSpPr txBox="1">
            <a:spLocks noChangeArrowheads="1"/>
          </p:cNvSpPr>
          <p:nvPr/>
        </p:nvSpPr>
        <p:spPr bwMode="auto">
          <a:xfrm>
            <a:off x="6025937" y="5618042"/>
            <a:ext cx="1908388" cy="358675"/>
          </a:xfrm>
          <a:prstGeom prst="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72000" rIns="95250" bIns="36000">
            <a:spAutoFit/>
          </a:bodyPr>
          <a:lstStyle/>
          <a:p>
            <a:pPr algn="ctr" defTabSz="720725" eaLnBrk="0" hangingPunct="0">
              <a:lnSpc>
                <a:spcPct val="110000"/>
              </a:lnSpc>
              <a:buClr>
                <a:srgbClr val="FF0000"/>
              </a:buClr>
              <a:buSzPct val="100000"/>
              <a:tabLst>
                <a:tab pos="571500" algn="l"/>
                <a:tab pos="1855788" algn="l"/>
              </a:tabLst>
              <a:defRPr/>
            </a:pPr>
            <a:r>
              <a:rPr lang="en-GB" sz="1600" i="1" dirty="0"/>
              <a:t>as whom  ('</a:t>
            </a:r>
            <a:r>
              <a:rPr lang="en-GB" sz="1600" i="1" dirty="0" err="1"/>
              <a:t>runas</a:t>
            </a:r>
            <a:r>
              <a:rPr lang="en-GB" sz="1600" i="1" dirty="0"/>
              <a:t>')</a:t>
            </a:r>
          </a:p>
        </p:txBody>
      </p:sp>
      <p:sp>
        <p:nvSpPr>
          <p:cNvPr id="22" name="Rectangle 6"/>
          <p:cNvSpPr>
            <a:spLocks noChangeArrowheads="1"/>
          </p:cNvSpPr>
          <p:nvPr/>
        </p:nvSpPr>
        <p:spPr bwMode="auto">
          <a:xfrm>
            <a:off x="9658350" y="4009342"/>
            <a:ext cx="1671814" cy="349702"/>
          </a:xfrm>
          <a:prstGeom prst="rect">
            <a:avLst/>
          </a:prstGeom>
          <a:solidFill>
            <a:srgbClr val="E8E4C6"/>
          </a:soli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36000">
            <a:spAutoFit/>
          </a:bodyPr>
          <a:lstStyle/>
          <a:p>
            <a:pPr defTabSz="720725">
              <a:buClr>
                <a:srgbClr val="000066"/>
              </a:buClr>
              <a:buSzPct val="100000"/>
              <a:tabLst>
                <a:tab pos="571500" algn="l"/>
                <a:tab pos="1855788" algn="l"/>
              </a:tabLst>
              <a:defRPr/>
            </a:pPr>
            <a:r>
              <a:rPr lang="en-GB" sz="1800" i="1" dirty="0"/>
              <a:t>/etc/</a:t>
            </a:r>
            <a:r>
              <a:rPr lang="en-GB" sz="1800" i="1" dirty="0" err="1"/>
              <a:t>sudoers</a:t>
            </a:r>
            <a:endParaRPr lang="en-GB" sz="1800" i="1" dirty="0"/>
          </a:p>
        </p:txBody>
      </p:sp>
      <p:sp>
        <p:nvSpPr>
          <p:cNvPr id="23" name="Cloud 22"/>
          <p:cNvSpPr/>
          <p:nvPr/>
        </p:nvSpPr>
        <p:spPr>
          <a:xfrm>
            <a:off x="564027" y="5151120"/>
            <a:ext cx="2474448" cy="891540"/>
          </a:xfrm>
          <a:prstGeom prst="cloud">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none"/>
          </a:ln>
          <a:effectLst/>
        </p:spPr>
        <p:txBody>
          <a:bodyPr wrap="none" rtlCol="0" anchor="ctr"/>
          <a:lstStyle/>
          <a:p>
            <a:pPr algn="ctr" defTabSz="720725">
              <a:lnSpc>
                <a:spcPct val="80000"/>
              </a:lnSpc>
              <a:buClr>
                <a:srgbClr val="0000C8"/>
              </a:buClr>
              <a:buSzPct val="100000"/>
              <a:buFont typeface="Arial" pitchFamily="34" charset="0"/>
              <a:buNone/>
              <a:tabLst>
                <a:tab pos="649288" algn="l"/>
                <a:tab pos="7050088" algn="r"/>
              </a:tabLst>
            </a:pPr>
            <a:r>
              <a:rPr lang="en-GB" sz="1800" dirty="0">
                <a:latin typeface="Arial" pitchFamily="34" charset="0"/>
                <a:cs typeface="Arial" pitchFamily="34" charset="0"/>
              </a:rPr>
              <a:t>remove the</a:t>
            </a:r>
            <a:br>
              <a:rPr lang="en-GB" sz="1800" dirty="0">
                <a:latin typeface="Arial" pitchFamily="34" charset="0"/>
                <a:cs typeface="Arial" pitchFamily="34" charset="0"/>
              </a:rPr>
            </a:br>
            <a:r>
              <a:rPr lang="en-GB" sz="1800" dirty="0">
                <a:latin typeface="Arial" pitchFamily="34" charset="0"/>
                <a:cs typeface="Arial" pitchFamily="34" charset="0"/>
              </a:rPr>
              <a:t>hash to enable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sz="quarter" idx="15"/>
          </p:nvPr>
        </p:nvSpPr>
        <p:spPr/>
        <p:txBody>
          <a:bodyPr/>
          <a:lstStyle/>
          <a:p>
            <a:r>
              <a:rPr lang="en-US" dirty="0"/>
              <a:t>Working as </a:t>
            </a:r>
            <a:r>
              <a:rPr lang="en-US" b="1" dirty="0">
                <a:solidFill>
                  <a:srgbClr val="0000C8"/>
                </a:solidFill>
              </a:rPr>
              <a:t>root</a:t>
            </a:r>
            <a:r>
              <a:rPr lang="en-US" dirty="0"/>
              <a:t> is dangerous</a:t>
            </a:r>
          </a:p>
          <a:p>
            <a:pPr lvl="1"/>
            <a:r>
              <a:rPr lang="en-US" dirty="0"/>
              <a:t>Strive to work as ordinary user most of the time</a:t>
            </a:r>
          </a:p>
          <a:p>
            <a:r>
              <a:rPr lang="en-US" dirty="0"/>
              <a:t>The </a:t>
            </a:r>
            <a:r>
              <a:rPr lang="en-US" b="1" dirty="0">
                <a:solidFill>
                  <a:srgbClr val="0000C8"/>
                </a:solidFill>
              </a:rPr>
              <a:t>su</a:t>
            </a:r>
            <a:r>
              <a:rPr lang="en-US" dirty="0"/>
              <a:t> command allows to substitute user</a:t>
            </a:r>
          </a:p>
          <a:p>
            <a:pPr lvl="1"/>
            <a:r>
              <a:rPr lang="en-US" dirty="0"/>
              <a:t>Usually to perform privileged task</a:t>
            </a:r>
          </a:p>
          <a:p>
            <a:pPr lvl="1"/>
            <a:r>
              <a:rPr lang="en-US" dirty="0"/>
              <a:t>Must provide root's password</a:t>
            </a:r>
          </a:p>
          <a:p>
            <a:pPr lvl="1"/>
            <a:r>
              <a:rPr lang="en-US" dirty="0"/>
              <a:t>The </a:t>
            </a:r>
            <a:r>
              <a:rPr lang="en-US" b="1" dirty="0">
                <a:solidFill>
                  <a:srgbClr val="0000C8"/>
                </a:solidFill>
              </a:rPr>
              <a:t>who</a:t>
            </a:r>
            <a:r>
              <a:rPr lang="en-US" dirty="0"/>
              <a:t> </a:t>
            </a:r>
            <a:r>
              <a:rPr lang="en-US" b="1" dirty="0">
                <a:solidFill>
                  <a:srgbClr val="0000C8"/>
                </a:solidFill>
              </a:rPr>
              <a:t>am </a:t>
            </a:r>
            <a:r>
              <a:rPr lang="en-US" b="1" dirty="0" err="1">
                <a:solidFill>
                  <a:srgbClr val="0000C8"/>
                </a:solidFill>
              </a:rPr>
              <a:t>i</a:t>
            </a:r>
            <a:r>
              <a:rPr lang="en-US" b="1" dirty="0">
                <a:solidFill>
                  <a:srgbClr val="0000C8"/>
                </a:solidFill>
              </a:rPr>
              <a:t> </a:t>
            </a:r>
            <a:r>
              <a:rPr lang="en-US" dirty="0"/>
              <a:t>command shows id as at login time</a:t>
            </a:r>
          </a:p>
          <a:p>
            <a:pPr lvl="1"/>
            <a:r>
              <a:rPr lang="en-US" dirty="0"/>
              <a:t>The </a:t>
            </a:r>
            <a:r>
              <a:rPr lang="en-US" b="1" dirty="0">
                <a:solidFill>
                  <a:srgbClr val="0000C8"/>
                </a:solidFill>
              </a:rPr>
              <a:t>id</a:t>
            </a:r>
            <a:r>
              <a:rPr lang="en-US" dirty="0"/>
              <a:t> command shows current id</a:t>
            </a:r>
          </a:p>
        </p:txBody>
      </p:sp>
      <p:sp>
        <p:nvSpPr>
          <p:cNvPr id="2" name="Content Placeholder 1"/>
          <p:cNvSpPr>
            <a:spLocks noGrp="1"/>
          </p:cNvSpPr>
          <p:nvPr>
            <p:ph sz="quarter" idx="16"/>
          </p:nvPr>
        </p:nvSpPr>
        <p:spPr/>
        <p:txBody>
          <a:bodyPr/>
          <a:lstStyle/>
          <a:p>
            <a:r>
              <a:rPr lang="en-US" dirty="0"/>
              <a:t>The </a:t>
            </a:r>
            <a:r>
              <a:rPr lang="en-US" b="1" dirty="0" err="1">
                <a:solidFill>
                  <a:srgbClr val="0000C8"/>
                </a:solidFill>
              </a:rPr>
              <a:t>sudo</a:t>
            </a:r>
            <a:r>
              <a:rPr lang="en-US" dirty="0"/>
              <a:t> utility allows to delegate selected tasks</a:t>
            </a:r>
          </a:p>
          <a:p>
            <a:pPr lvl="1"/>
            <a:r>
              <a:rPr lang="en-US" dirty="0"/>
              <a:t>To selected users, groups, and hosts</a:t>
            </a:r>
          </a:p>
          <a:p>
            <a:pPr lvl="1"/>
            <a:r>
              <a:rPr lang="en-US" b="1" dirty="0">
                <a:solidFill>
                  <a:srgbClr val="0000C8"/>
                </a:solidFill>
              </a:rPr>
              <a:t>root</a:t>
            </a:r>
            <a:r>
              <a:rPr lang="en-US" dirty="0"/>
              <a:t>'s password is not compromised</a:t>
            </a:r>
          </a:p>
          <a:p>
            <a:pPr lvl="1"/>
            <a:r>
              <a:rPr lang="en-US" dirty="0"/>
              <a:t>Configuration done in </a:t>
            </a:r>
            <a:r>
              <a:rPr lang="en-US" b="1" dirty="0">
                <a:solidFill>
                  <a:srgbClr val="0000C8"/>
                </a:solidFill>
              </a:rPr>
              <a:t>/</a:t>
            </a:r>
            <a:r>
              <a:rPr lang="en-US" b="1" dirty="0" err="1">
                <a:solidFill>
                  <a:srgbClr val="0000C8"/>
                </a:solidFill>
              </a:rPr>
              <a:t>etc</a:t>
            </a:r>
            <a:r>
              <a:rPr lang="en-US" b="1" dirty="0">
                <a:solidFill>
                  <a:srgbClr val="0000C8"/>
                </a:solidFill>
              </a:rPr>
              <a:t>/</a:t>
            </a:r>
            <a:r>
              <a:rPr lang="en-US" b="1" dirty="0" err="1">
                <a:solidFill>
                  <a:srgbClr val="0000C8"/>
                </a:solidFill>
              </a:rPr>
              <a:t>sudoers</a:t>
            </a:r>
            <a:r>
              <a:rPr lang="en-US" dirty="0"/>
              <a:t> file, using </a:t>
            </a:r>
            <a:r>
              <a:rPr lang="en-US" b="1" dirty="0" err="1">
                <a:solidFill>
                  <a:srgbClr val="0000C8"/>
                </a:solidFill>
              </a:rPr>
              <a:t>visudo</a:t>
            </a:r>
            <a:endParaRPr lang="en-US" b="1" dirty="0">
              <a:solidFill>
                <a:srgbClr val="0000C8"/>
              </a:solidFill>
            </a:endParaRPr>
          </a:p>
          <a:p>
            <a:endParaRPr lang="en-GB" dirty="0"/>
          </a:p>
        </p:txBody>
      </p:sp>
      <p:sp>
        <p:nvSpPr>
          <p:cNvPr id="16386" name="Rectangle 1"/>
          <p:cNvSpPr>
            <a:spLocks noGrp="1" noChangeArrowheads="1"/>
          </p:cNvSpPr>
          <p:nvPr>
            <p:ph type="title"/>
          </p:nvPr>
        </p:nvSpPr>
        <p:spPr/>
        <p:txBody>
          <a:bodyPr/>
          <a:lstStyle/>
          <a:p>
            <a:r>
              <a:rPr lang="en-GB"/>
              <a:t>Summary</a:t>
            </a:r>
          </a:p>
        </p:txBody>
      </p:sp>
      <p:pic>
        <p:nvPicPr>
          <p:cNvPr id="5" name="Picture 4" descr="QA-TUX-Sigma.png"/>
          <p:cNvPicPr>
            <a:picLocks noChangeAspect="1"/>
          </p:cNvPicPr>
          <p:nvPr/>
        </p:nvPicPr>
        <p:blipFill>
          <a:blip r:embed="rId3" cstate="print"/>
          <a:stretch>
            <a:fillRect/>
          </a:stretch>
        </p:blipFill>
        <p:spPr>
          <a:xfrm>
            <a:off x="10750678" y="5020797"/>
            <a:ext cx="984122" cy="1054521"/>
          </a:xfrm>
          <a:prstGeom prst="rect">
            <a:avLst/>
          </a:prstGeom>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US"/>
          </a:p>
        </p:txBody>
      </p:sp>
      <p:sp>
        <p:nvSpPr>
          <p:cNvPr id="17410" name="Rectangle 2"/>
          <p:cNvSpPr>
            <a:spLocks noGrp="1" noChangeArrowheads="1"/>
          </p:cNvSpPr>
          <p:nvPr>
            <p:ph type="title"/>
          </p:nvPr>
        </p:nvSpPr>
        <p:spPr/>
        <p:txBody>
          <a:bodyPr/>
          <a:lstStyle/>
          <a:p>
            <a:r>
              <a:rPr lang="en-GB"/>
              <a:t>Glossary</a:t>
            </a:r>
            <a:endParaRPr lang="en-GB" dirty="0"/>
          </a:p>
        </p:txBody>
      </p:sp>
      <p:graphicFrame>
        <p:nvGraphicFramePr>
          <p:cNvPr id="52277" name="Group 53"/>
          <p:cNvGraphicFramePr>
            <a:graphicFrameLocks noGrp="1"/>
          </p:cNvGraphicFramePr>
          <p:nvPr>
            <p:ph idx="4294967295"/>
          </p:nvPr>
        </p:nvGraphicFramePr>
        <p:xfrm>
          <a:off x="523875" y="1514475"/>
          <a:ext cx="10801349" cy="2657796"/>
        </p:xfrm>
        <a:graphic>
          <a:graphicData uri="http://schemas.openxmlformats.org/drawingml/2006/table">
            <a:tbl>
              <a:tblPr/>
              <a:tblGrid>
                <a:gridCol w="2459609">
                  <a:extLst>
                    <a:ext uri="{9D8B030D-6E8A-4147-A177-3AD203B41FA5}">
                      <a16:colId xmlns:a16="http://schemas.microsoft.com/office/drawing/2014/main" val="20000"/>
                    </a:ext>
                  </a:extLst>
                </a:gridCol>
                <a:gridCol w="8341740">
                  <a:extLst>
                    <a:ext uri="{9D8B030D-6E8A-4147-A177-3AD203B41FA5}">
                      <a16:colId xmlns:a16="http://schemas.microsoft.com/office/drawing/2014/main" val="20001"/>
                    </a:ext>
                  </a:extLst>
                </a:gridCol>
              </a:tblGrid>
              <a:tr h="180975">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pitchFamily="34" charset="0"/>
                        </a:rPr>
                        <a:t>entity</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pitchFamily="34" charset="0"/>
                        </a:rPr>
                        <a:t>meaning</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extLst>
                  <a:ext uri="{0D108BD9-81ED-4DB2-BD59-A6C34878D82A}">
                    <a16:rowId xmlns:a16="http://schemas.microsoft.com/office/drawing/2014/main" val="10000"/>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pitchFamily="34" charset="0"/>
                        </a:rPr>
                        <a:t>id(1)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0" i="0" u="none" strike="noStrike" cap="none" normalizeH="0" baseline="0">
                          <a:ln>
                            <a:noFill/>
                          </a:ln>
                          <a:solidFill>
                            <a:srgbClr val="134183"/>
                          </a:solidFill>
                          <a:effectLst/>
                          <a:latin typeface="Arial" pitchFamily="34" charset="0"/>
                        </a:rPr>
                        <a:t>display current user ID, primary and secondary groups</a:t>
                      </a:r>
                      <a:endParaRPr kumimoji="0" lang="en-US" sz="1400" b="0" i="0" u="none" strike="noStrike" cap="none" normalizeH="0" baseline="0">
                        <a:ln>
                          <a:noFill/>
                        </a:ln>
                        <a:solidFill>
                          <a:srgbClr val="134183"/>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pitchFamily="34" charset="0"/>
                        </a:rPr>
                        <a:t>who am i(1)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0" i="0" u="none" strike="noStrike" cap="none" normalizeH="0" baseline="0">
                          <a:ln>
                            <a:noFill/>
                          </a:ln>
                          <a:solidFill>
                            <a:srgbClr val="134183"/>
                          </a:solidFill>
                          <a:effectLst/>
                          <a:latin typeface="Arial" pitchFamily="34" charset="0"/>
                        </a:rPr>
                        <a:t>display the identity that was used when the user logged in</a:t>
                      </a:r>
                      <a:endParaRPr kumimoji="0" lang="en-US" sz="1400" b="0" i="0" u="none" strike="noStrike" cap="none" normalizeH="0" baseline="0">
                        <a:ln>
                          <a:noFill/>
                        </a:ln>
                        <a:solidFill>
                          <a:srgbClr val="134183"/>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0" i="0" u="none" strike="noStrike" cap="none" normalizeH="0" baseline="0">
                          <a:ln>
                            <a:noFill/>
                          </a:ln>
                          <a:solidFill>
                            <a:srgbClr val="0000C8"/>
                          </a:solidFill>
                          <a:effectLst/>
                          <a:latin typeface="Arial" pitchFamily="34" charset="0"/>
                        </a:rPr>
                        <a:t>whoami(1)</a:t>
                      </a:r>
                      <a:endParaRPr kumimoji="0" lang="en-US" sz="1400" b="0" i="0" u="none" strike="noStrike" cap="none" normalizeH="0" baseline="0">
                        <a:ln>
                          <a:noFill/>
                        </a:ln>
                        <a:solidFill>
                          <a:srgbClr val="0000C8"/>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0" i="0" u="none" strike="noStrike" cap="none" normalizeH="0" baseline="0">
                          <a:ln>
                            <a:noFill/>
                          </a:ln>
                          <a:solidFill>
                            <a:srgbClr val="134183"/>
                          </a:solidFill>
                          <a:effectLst/>
                          <a:latin typeface="Arial" pitchFamily="34" charset="0"/>
                        </a:rPr>
                        <a:t>display the identity of the current user</a:t>
                      </a:r>
                      <a:endParaRPr kumimoji="0" lang="en-US" sz="1400" b="0" i="0" u="none" strike="noStrike" cap="none" normalizeH="0" baseline="0">
                        <a:ln>
                          <a:noFill/>
                        </a:ln>
                        <a:solidFill>
                          <a:srgbClr val="134183"/>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pitchFamily="34" charset="0"/>
                        </a:rPr>
                        <a:t>su(1)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0" i="0" u="none" strike="noStrike" cap="none" normalizeH="0" baseline="0">
                          <a:ln>
                            <a:noFill/>
                          </a:ln>
                          <a:solidFill>
                            <a:srgbClr val="134183"/>
                          </a:solidFill>
                          <a:effectLst/>
                          <a:latin typeface="Arial" pitchFamily="34" charset="0"/>
                        </a:rPr>
                        <a:t>switch user command</a:t>
                      </a:r>
                      <a:endParaRPr kumimoji="0" lang="en-US" sz="1400" b="0" i="0" u="none" strike="noStrike" cap="none" normalizeH="0" baseline="0">
                        <a:ln>
                          <a:noFill/>
                        </a:ln>
                        <a:solidFill>
                          <a:srgbClr val="134183"/>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pitchFamily="34" charset="0"/>
                        </a:rPr>
                        <a:t>sudo(1)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0" i="0" u="none" strike="noStrike" cap="none" normalizeH="0" baseline="0">
                          <a:ln>
                            <a:noFill/>
                          </a:ln>
                          <a:solidFill>
                            <a:srgbClr val="134183"/>
                          </a:solidFill>
                          <a:effectLst/>
                          <a:latin typeface="Arial" pitchFamily="34" charset="0"/>
                        </a:rPr>
                        <a:t>switch user to execute allowed commands</a:t>
                      </a:r>
                      <a:endParaRPr kumimoji="0" lang="en-US" sz="1400" b="0" i="0" u="none" strike="noStrike" cap="none" normalizeH="0" baseline="0">
                        <a:ln>
                          <a:noFill/>
                        </a:ln>
                        <a:solidFill>
                          <a:srgbClr val="134183"/>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pitchFamily="34" charset="0"/>
                        </a:rPr>
                        <a:t>visudo(8)</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0" i="0" u="none" strike="noStrike" cap="none" normalizeH="0" baseline="0">
                          <a:ln>
                            <a:noFill/>
                          </a:ln>
                          <a:solidFill>
                            <a:srgbClr val="134183"/>
                          </a:solidFill>
                          <a:effectLst/>
                          <a:latin typeface="Arial" pitchFamily="34" charset="0"/>
                        </a:rPr>
                        <a:t>front end tool to edit /etc/sudoers configuration file</a:t>
                      </a:r>
                      <a:endParaRPr kumimoji="0" lang="en-US" sz="1400" b="0" i="0" u="none" strike="noStrike" cap="none" normalizeH="0" baseline="0">
                        <a:ln>
                          <a:noFill/>
                        </a:ln>
                        <a:solidFill>
                          <a:srgbClr val="134183"/>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9388">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0" i="0" u="none" strike="noStrike" cap="none" normalizeH="0" baseline="0">
                          <a:ln>
                            <a:noFill/>
                          </a:ln>
                          <a:solidFill>
                            <a:srgbClr val="0000C8"/>
                          </a:solidFill>
                          <a:effectLst/>
                          <a:latin typeface="Arial" pitchFamily="34" charset="0"/>
                        </a:rPr>
                        <a:t>/etc/sudoers(5)</a:t>
                      </a:r>
                      <a:endParaRPr kumimoji="0" lang="en-US" sz="1400" b="0" i="0" u="none" strike="noStrike" cap="none" normalizeH="0" baseline="0">
                        <a:ln>
                          <a:noFill/>
                        </a:ln>
                        <a:solidFill>
                          <a:srgbClr val="0000C8"/>
                        </a:solidFill>
                        <a:effectLst/>
                        <a:latin typeface="Arial" pitchFamily="34"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GB" sz="1400" b="0" i="0" u="none" strike="noStrike" cap="none" normalizeH="0" baseline="0" dirty="0">
                          <a:ln>
                            <a:noFill/>
                          </a:ln>
                          <a:solidFill>
                            <a:srgbClr val="134183"/>
                          </a:solidFill>
                          <a:effectLst/>
                          <a:latin typeface="Arial" pitchFamily="34" charset="0"/>
                        </a:rPr>
                        <a:t>list of which users can execute what on which hosts</a:t>
                      </a:r>
                      <a:endParaRPr kumimoji="0" lang="en-US" sz="1400" b="0" i="0" u="none" strike="noStrike" cap="none" normalizeH="0" baseline="0" dirty="0">
                        <a:ln>
                          <a:noFill/>
                        </a:ln>
                        <a:solidFill>
                          <a:srgbClr val="134183"/>
                        </a:solidFill>
                        <a:effectLst/>
                        <a:latin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4"/>
          <p:cNvSpPr>
            <a:spLocks noGrp="1" noChangeArrowheads="1"/>
          </p:cNvSpPr>
          <p:nvPr>
            <p:ph type="body" sz="quarter" idx="15"/>
          </p:nvPr>
        </p:nvSpPr>
        <p:spPr/>
        <p:txBody>
          <a:bodyPr/>
          <a:lstStyle/>
          <a:p>
            <a:r>
              <a:rPr lang="en-GB" dirty="0"/>
              <a:t>Working as the </a:t>
            </a:r>
            <a:r>
              <a:rPr lang="en-GB" b="1" i="1" dirty="0" err="1"/>
              <a:t>superuser</a:t>
            </a:r>
            <a:endParaRPr lang="en-GB" b="1" i="1" dirty="0"/>
          </a:p>
          <a:p>
            <a:r>
              <a:rPr lang="en-GB" dirty="0"/>
              <a:t>The </a:t>
            </a:r>
            <a:r>
              <a:rPr lang="en-GB" b="1" dirty="0">
                <a:solidFill>
                  <a:srgbClr val="0000C8"/>
                </a:solidFill>
              </a:rPr>
              <a:t>su</a:t>
            </a:r>
            <a:r>
              <a:rPr lang="en-GB" dirty="0"/>
              <a:t> command</a:t>
            </a:r>
          </a:p>
          <a:p>
            <a:pPr lvl="1"/>
            <a:r>
              <a:rPr lang="en-GB" b="1" dirty="0">
                <a:solidFill>
                  <a:srgbClr val="0000C8"/>
                </a:solidFill>
              </a:rPr>
              <a:t>su</a:t>
            </a:r>
            <a:r>
              <a:rPr lang="en-GB" dirty="0"/>
              <a:t> interactive session</a:t>
            </a:r>
          </a:p>
          <a:p>
            <a:pPr lvl="1"/>
            <a:r>
              <a:rPr lang="en-GB" dirty="0"/>
              <a:t>Running one-off commands</a:t>
            </a:r>
          </a:p>
          <a:p>
            <a:r>
              <a:rPr lang="en-GB" dirty="0"/>
              <a:t>Checking who you are</a:t>
            </a:r>
          </a:p>
          <a:p>
            <a:pPr lvl="1"/>
            <a:r>
              <a:rPr lang="en-GB" dirty="0"/>
              <a:t>Understanding </a:t>
            </a:r>
            <a:r>
              <a:rPr lang="en-GB" b="1" dirty="0">
                <a:solidFill>
                  <a:srgbClr val="0000C8"/>
                </a:solidFill>
              </a:rPr>
              <a:t>id</a:t>
            </a:r>
            <a:r>
              <a:rPr lang="en-GB" dirty="0"/>
              <a:t> and </a:t>
            </a:r>
            <a:r>
              <a:rPr lang="en-GB" b="1" dirty="0">
                <a:solidFill>
                  <a:srgbClr val="0000C8"/>
                </a:solidFill>
              </a:rPr>
              <a:t>who am i </a:t>
            </a:r>
            <a:r>
              <a:rPr lang="en-GB" dirty="0"/>
              <a:t>tools</a:t>
            </a:r>
          </a:p>
          <a:p>
            <a:r>
              <a:rPr lang="en-GB" dirty="0"/>
              <a:t>The </a:t>
            </a:r>
            <a:r>
              <a:rPr lang="en-GB" b="1" dirty="0">
                <a:solidFill>
                  <a:srgbClr val="0000C8"/>
                </a:solidFill>
              </a:rPr>
              <a:t>sudo</a:t>
            </a:r>
            <a:r>
              <a:rPr lang="en-GB" dirty="0"/>
              <a:t> tool</a:t>
            </a:r>
          </a:p>
          <a:p>
            <a:pPr lvl="1"/>
            <a:r>
              <a:rPr lang="en-GB" dirty="0"/>
              <a:t>Typical </a:t>
            </a:r>
            <a:r>
              <a:rPr lang="en-GB" b="1" dirty="0">
                <a:solidFill>
                  <a:srgbClr val="0000C8"/>
                </a:solidFill>
              </a:rPr>
              <a:t>sudo</a:t>
            </a:r>
            <a:r>
              <a:rPr lang="en-GB" dirty="0"/>
              <a:t> session</a:t>
            </a:r>
          </a:p>
          <a:p>
            <a:pPr lvl="1"/>
            <a:r>
              <a:rPr lang="en-GB" b="1" dirty="0">
                <a:solidFill>
                  <a:srgbClr val="0000C8"/>
                </a:solidFill>
              </a:rPr>
              <a:t>sudo</a:t>
            </a:r>
            <a:r>
              <a:rPr lang="en-GB" dirty="0"/>
              <a:t> configuration file </a:t>
            </a:r>
          </a:p>
        </p:txBody>
      </p:sp>
      <p:sp>
        <p:nvSpPr>
          <p:cNvPr id="4100" name="Rectangle 3"/>
          <p:cNvSpPr>
            <a:spLocks noGrp="1" noChangeArrowheads="1"/>
          </p:cNvSpPr>
          <p:nvPr>
            <p:ph type="title"/>
          </p:nvPr>
        </p:nvSpPr>
        <p:spPr/>
        <p:txBody>
          <a:bodyPr/>
          <a:lstStyle/>
          <a:p>
            <a:r>
              <a:rPr lang="en-GB" dirty="0"/>
              <a:t>Contents</a:t>
            </a:r>
          </a:p>
        </p:txBody>
      </p:sp>
      <p:pic>
        <p:nvPicPr>
          <p:cNvPr id="4102" name="Picture 5"/>
          <p:cNvPicPr>
            <a:picLocks noChangeAspect="1" noChangeArrowheads="1"/>
          </p:cNvPicPr>
          <p:nvPr/>
        </p:nvPicPr>
        <p:blipFill>
          <a:blip r:embed="rId3" cstate="print"/>
          <a:srcRect/>
          <a:stretch>
            <a:fillRect/>
          </a:stretch>
        </p:blipFill>
        <p:spPr bwMode="auto">
          <a:xfrm>
            <a:off x="10182224" y="4793948"/>
            <a:ext cx="1419225" cy="1441751"/>
          </a:xfrm>
          <a:prstGeom prst="rect">
            <a:avLst/>
          </a:prstGeom>
          <a:noFill/>
          <a:ln w="9525">
            <a:noFill/>
            <a:round/>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6"/>
          <p:cNvSpPr>
            <a:spLocks noGrp="1" noChangeArrowheads="1"/>
          </p:cNvSpPr>
          <p:nvPr>
            <p:ph type="body" sz="quarter" idx="15"/>
          </p:nvPr>
        </p:nvSpPr>
        <p:spPr/>
        <p:txBody>
          <a:bodyPr/>
          <a:lstStyle/>
          <a:p>
            <a:r>
              <a:rPr lang="en-GB" dirty="0"/>
              <a:t>Nearly all Linux administration must be done as </a:t>
            </a:r>
            <a:r>
              <a:rPr lang="en-GB" b="1" dirty="0">
                <a:solidFill>
                  <a:srgbClr val="0000C8"/>
                </a:solidFill>
              </a:rPr>
              <a:t>UID=0</a:t>
            </a:r>
          </a:p>
          <a:p>
            <a:pPr lvl="1"/>
            <a:r>
              <a:rPr lang="en-GB" dirty="0"/>
              <a:t>This user (</a:t>
            </a:r>
            <a:r>
              <a:rPr lang="en-GB" b="1" dirty="0">
                <a:solidFill>
                  <a:srgbClr val="0000C8"/>
                </a:solidFill>
              </a:rPr>
              <a:t>root</a:t>
            </a:r>
            <a:r>
              <a:rPr lang="en-GB" dirty="0"/>
              <a:t>) has unrestricted access to the system</a:t>
            </a:r>
          </a:p>
          <a:p>
            <a:r>
              <a:rPr lang="en-GB" dirty="0"/>
              <a:t>Several privileged system accounts exist</a:t>
            </a:r>
          </a:p>
          <a:p>
            <a:pPr lvl="1"/>
            <a:r>
              <a:rPr lang="en-GB" dirty="0"/>
              <a:t>Associated with specific administrative functions</a:t>
            </a:r>
          </a:p>
          <a:p>
            <a:pPr lvl="1"/>
            <a:r>
              <a:rPr lang="en-GB" dirty="0"/>
              <a:t>Use them, where relevant</a:t>
            </a:r>
          </a:p>
          <a:p>
            <a:r>
              <a:rPr lang="en-GB" dirty="0"/>
              <a:t>Administration should be done by one person at a time</a:t>
            </a:r>
          </a:p>
          <a:p>
            <a:pPr lvl="1"/>
            <a:r>
              <a:rPr lang="en-GB" dirty="0"/>
              <a:t>Check that no one else is logged in as </a:t>
            </a:r>
            <a:r>
              <a:rPr lang="en-GB" b="1" dirty="0">
                <a:solidFill>
                  <a:srgbClr val="0000C8"/>
                </a:solidFill>
              </a:rPr>
              <a:t>root</a:t>
            </a:r>
          </a:p>
          <a:p>
            <a:pPr lvl="1"/>
            <a:r>
              <a:rPr lang="en-GB" dirty="0"/>
              <a:t>If someone else is working as </a:t>
            </a:r>
            <a:r>
              <a:rPr lang="en-GB" b="1" dirty="0">
                <a:solidFill>
                  <a:srgbClr val="0000C8"/>
                </a:solidFill>
              </a:rPr>
              <a:t>root</a:t>
            </a:r>
            <a:r>
              <a:rPr lang="en-GB" dirty="0"/>
              <a:t>, find out what they are doing</a:t>
            </a:r>
          </a:p>
          <a:p>
            <a:endParaRPr lang="en-GB" dirty="0"/>
          </a:p>
        </p:txBody>
      </p:sp>
      <p:sp>
        <p:nvSpPr>
          <p:cNvPr id="5126" name="Rectangle 5"/>
          <p:cNvSpPr>
            <a:spLocks noGrp="1" noChangeArrowheads="1"/>
          </p:cNvSpPr>
          <p:nvPr>
            <p:ph type="title"/>
          </p:nvPr>
        </p:nvSpPr>
        <p:spPr/>
        <p:txBody>
          <a:bodyPr/>
          <a:lstStyle/>
          <a:p>
            <a:r>
              <a:rPr lang="en-GB"/>
              <a:t>Working as a super-user</a:t>
            </a:r>
          </a:p>
        </p:txBody>
      </p:sp>
      <p:sp>
        <p:nvSpPr>
          <p:cNvPr id="5128" name="Rectangle 7"/>
          <p:cNvSpPr>
            <a:spLocks noChangeArrowheads="1"/>
          </p:cNvSpPr>
          <p:nvPr/>
        </p:nvSpPr>
        <p:spPr bwMode="auto">
          <a:xfrm>
            <a:off x="861493" y="5661052"/>
            <a:ext cx="7539558" cy="899047"/>
          </a:xfrm>
          <a:prstGeom prst="rect">
            <a:avLst/>
          </a:prstGeom>
          <a:solidFill>
            <a:srgbClr val="FC0128"/>
          </a:solidFill>
          <a:ln w="12600">
            <a:solidFill>
              <a:srgbClr val="000066"/>
            </a:solidFill>
            <a:miter lim="800000"/>
            <a:headEnd/>
            <a:tailEnd/>
          </a:ln>
        </p:spPr>
        <p:txBody>
          <a:bodyPr wrap="square" lIns="87480" tIns="42840" rIns="87480" bIns="42840">
            <a:spAutoFit/>
          </a:bodyPr>
          <a:lstStyle/>
          <a:p>
            <a:pPr algn="ctr" defTabSz="449263">
              <a:lnSpc>
                <a:spcPct val="90000"/>
              </a:lnSpc>
              <a:spcBef>
                <a:spcPts val="863"/>
              </a:spcBef>
              <a:buClr>
                <a:srgbClr val="FFFFFF"/>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FFFFFF"/>
                </a:solidFill>
              </a:rPr>
              <a:t>WARNING</a:t>
            </a:r>
          </a:p>
          <a:p>
            <a:pPr algn="ctr" defTabSz="449263">
              <a:lnSpc>
                <a:spcPct val="90000"/>
              </a:lnSpc>
              <a:spcBef>
                <a:spcPts val="863"/>
              </a:spcBef>
              <a:buClr>
                <a:srgbClr val="FFFFFF"/>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FFFFFF"/>
                </a:solidFill>
              </a:rPr>
              <a:t>root can irrevocably damage the system - </a:t>
            </a:r>
          </a:p>
          <a:p>
            <a:pPr algn="ctr" defTabSz="449263">
              <a:lnSpc>
                <a:spcPct val="90000"/>
              </a:lnSpc>
              <a:spcBef>
                <a:spcPts val="863"/>
              </a:spcBef>
              <a:buClr>
                <a:srgbClr val="FFFFFF"/>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FFFFFF"/>
                </a:solidFill>
              </a:rPr>
              <a:t>take care when working as root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6"/>
          <p:cNvSpPr>
            <a:spLocks noGrp="1" noChangeArrowheads="1"/>
          </p:cNvSpPr>
          <p:nvPr>
            <p:ph type="body" sz="quarter" idx="15"/>
          </p:nvPr>
        </p:nvSpPr>
        <p:spPr/>
        <p:txBody>
          <a:bodyPr/>
          <a:lstStyle/>
          <a:p>
            <a:pPr>
              <a:spcBef>
                <a:spcPts val="600"/>
              </a:spcBef>
              <a:spcAft>
                <a:spcPts val="600"/>
              </a:spcAft>
            </a:pPr>
            <a:r>
              <a:rPr lang="en-GB" dirty="0"/>
              <a:t>The set user (</a:t>
            </a:r>
            <a:r>
              <a:rPr lang="en-GB" b="1" dirty="0">
                <a:solidFill>
                  <a:srgbClr val="0000C8"/>
                </a:solidFill>
              </a:rPr>
              <a:t>su</a:t>
            </a:r>
            <a:r>
              <a:rPr lang="en-GB" dirty="0"/>
              <a:t>) command switches to another user</a:t>
            </a:r>
          </a:p>
          <a:p>
            <a:pPr lvl="1">
              <a:spcBef>
                <a:spcPts val="600"/>
              </a:spcBef>
              <a:spcAft>
                <a:spcPts val="600"/>
              </a:spcAft>
            </a:pPr>
            <a:r>
              <a:rPr lang="en-GB" dirty="0"/>
              <a:t>The effective user and group id changed</a:t>
            </a:r>
          </a:p>
          <a:p>
            <a:pPr lvl="1">
              <a:spcBef>
                <a:spcPts val="600"/>
              </a:spcBef>
              <a:spcAft>
                <a:spcPts val="600"/>
              </a:spcAft>
            </a:pPr>
            <a:r>
              <a:rPr lang="en-GB" dirty="0"/>
              <a:t>A new shell for the new user started</a:t>
            </a:r>
          </a:p>
          <a:p>
            <a:pPr lvl="1">
              <a:spcBef>
                <a:spcPts val="600"/>
              </a:spcBef>
              <a:spcAft>
                <a:spcPts val="600"/>
              </a:spcAft>
            </a:pPr>
            <a:r>
              <a:rPr lang="en-GB" dirty="0"/>
              <a:t>Exit from the new shell to resume original user's shell</a:t>
            </a:r>
          </a:p>
          <a:p>
            <a:pPr>
              <a:spcBef>
                <a:spcPts val="600"/>
              </a:spcBef>
              <a:spcAft>
                <a:spcPts val="600"/>
              </a:spcAft>
            </a:pPr>
            <a:r>
              <a:rPr lang="en-GB" dirty="0"/>
              <a:t>Root can use </a:t>
            </a:r>
            <a:r>
              <a:rPr lang="en-GB" b="1" dirty="0">
                <a:solidFill>
                  <a:srgbClr val="0000C8"/>
                </a:solidFill>
              </a:rPr>
              <a:t>su</a:t>
            </a:r>
            <a:r>
              <a:rPr lang="en-GB" dirty="0"/>
              <a:t> without providing a password</a:t>
            </a:r>
          </a:p>
          <a:p>
            <a:pPr lvl="1">
              <a:spcBef>
                <a:spcPts val="600"/>
              </a:spcBef>
              <a:spcAft>
                <a:spcPts val="600"/>
              </a:spcAft>
            </a:pPr>
            <a:r>
              <a:rPr lang="en-GB" dirty="0"/>
              <a:t>Other users must supply a password of the target id</a:t>
            </a:r>
          </a:p>
          <a:p>
            <a:pPr lvl="1">
              <a:spcBef>
                <a:spcPts val="600"/>
              </a:spcBef>
              <a:spcAft>
                <a:spcPts val="600"/>
              </a:spcAft>
            </a:pPr>
            <a:r>
              <a:rPr lang="en-GB" dirty="0"/>
              <a:t>Dash after </a:t>
            </a:r>
            <a:r>
              <a:rPr lang="en-GB" b="1" dirty="0">
                <a:solidFill>
                  <a:srgbClr val="0000C8"/>
                </a:solidFill>
              </a:rPr>
              <a:t>su</a:t>
            </a:r>
            <a:r>
              <a:rPr lang="en-GB" dirty="0"/>
              <a:t> forces environment ‘similar’ to target user’s</a:t>
            </a:r>
          </a:p>
          <a:p>
            <a:pPr>
              <a:spcBef>
                <a:spcPts val="600"/>
              </a:spcBef>
              <a:spcAft>
                <a:spcPts val="600"/>
              </a:spcAft>
            </a:pPr>
            <a:r>
              <a:rPr lang="en-GB" dirty="0"/>
              <a:t>Limited log entries created</a:t>
            </a:r>
          </a:p>
          <a:p>
            <a:pPr lvl="1">
              <a:spcBef>
                <a:spcPts val="600"/>
              </a:spcBef>
              <a:spcAft>
                <a:spcPts val="600"/>
              </a:spcAft>
            </a:pPr>
            <a:r>
              <a:rPr lang="en-GB" dirty="0"/>
              <a:t>The </a:t>
            </a:r>
            <a:r>
              <a:rPr lang="en-GB" b="1" dirty="0">
                <a:solidFill>
                  <a:srgbClr val="0000C8"/>
                </a:solidFill>
              </a:rPr>
              <a:t>su</a:t>
            </a:r>
            <a:r>
              <a:rPr lang="en-GB" dirty="0"/>
              <a:t> itself is logged, subsequent transactions not</a:t>
            </a:r>
          </a:p>
        </p:txBody>
      </p:sp>
      <p:sp>
        <p:nvSpPr>
          <p:cNvPr id="6150" name="Rectangle 5"/>
          <p:cNvSpPr>
            <a:spLocks noGrp="1" noChangeArrowheads="1"/>
          </p:cNvSpPr>
          <p:nvPr>
            <p:ph type="title"/>
          </p:nvPr>
        </p:nvSpPr>
        <p:spPr/>
        <p:txBody>
          <a:bodyPr/>
          <a:lstStyle/>
          <a:p>
            <a:r>
              <a:rPr lang="en-GB"/>
              <a:t>The su command</a:t>
            </a:r>
            <a:endParaRPr lang="en-GB" dirty="0"/>
          </a:p>
        </p:txBody>
      </p:sp>
      <p:sp>
        <p:nvSpPr>
          <p:cNvPr id="2" name="Rectangle 7"/>
          <p:cNvSpPr>
            <a:spLocks noChangeArrowheads="1"/>
          </p:cNvSpPr>
          <p:nvPr/>
        </p:nvSpPr>
        <p:spPr bwMode="auto">
          <a:xfrm>
            <a:off x="857734" y="5332038"/>
            <a:ext cx="6428892" cy="102592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1">
                <a:lumMod val="75000"/>
              </a:schemeClr>
            </a:outerShdw>
          </a:effectLst>
        </p:spPr>
        <p:txBody>
          <a:bodyPr wrap="square" lIns="95250" tIns="50800" rIns="95250" bIns="50800">
            <a:spAutoFit/>
          </a:bodyPr>
          <a:lstStyle/>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su - root</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Password: </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6"/>
          <p:cNvSpPr>
            <a:spLocks noGrp="1" noChangeArrowheads="1"/>
          </p:cNvSpPr>
          <p:nvPr>
            <p:ph type="body" sz="quarter" idx="15"/>
          </p:nvPr>
        </p:nvSpPr>
        <p:spPr/>
        <p:txBody>
          <a:bodyPr/>
          <a:lstStyle/>
          <a:p>
            <a:r>
              <a:rPr lang="en-GB" b="1" dirty="0">
                <a:solidFill>
                  <a:srgbClr val="0000C8"/>
                </a:solidFill>
              </a:rPr>
              <a:t>su</a:t>
            </a:r>
            <a:r>
              <a:rPr lang="en-GB" dirty="0"/>
              <a:t> can be used to run a command as another user</a:t>
            </a:r>
          </a:p>
          <a:p>
            <a:pPr lvl="1"/>
            <a:r>
              <a:rPr lang="en-GB" dirty="0"/>
              <a:t>Use the </a:t>
            </a:r>
            <a:r>
              <a:rPr lang="en-GB" b="1" dirty="0">
                <a:solidFill>
                  <a:srgbClr val="0000C8"/>
                </a:solidFill>
              </a:rPr>
              <a:t>-c </a:t>
            </a:r>
            <a:r>
              <a:rPr lang="en-GB" dirty="0"/>
              <a:t>option to specify a "command string“</a:t>
            </a:r>
          </a:p>
          <a:p>
            <a:pPr lvl="1"/>
            <a:r>
              <a:rPr lang="en-GB" dirty="0"/>
              <a:t>Useful for including in shell scripts</a:t>
            </a:r>
          </a:p>
          <a:p>
            <a:r>
              <a:rPr lang="en-GB" dirty="0"/>
              <a:t>Typically used by ordinary users, to become </a:t>
            </a:r>
            <a:r>
              <a:rPr lang="en-GB" b="1" dirty="0">
                <a:solidFill>
                  <a:srgbClr val="0000C8"/>
                </a:solidFill>
              </a:rPr>
              <a:t>root</a:t>
            </a:r>
          </a:p>
          <a:p>
            <a:pPr lvl="1"/>
            <a:r>
              <a:rPr lang="en-GB" dirty="0"/>
              <a:t>Child shell automatically exits</a:t>
            </a:r>
          </a:p>
          <a:p>
            <a:pPr marL="914400" lvl="2" indent="0">
              <a:buNone/>
            </a:pPr>
            <a:endParaRPr lang="en-GB" dirty="0"/>
          </a:p>
          <a:p>
            <a:pPr lvl="2"/>
            <a:endParaRPr lang="en-GB" dirty="0"/>
          </a:p>
          <a:p>
            <a:r>
              <a:rPr lang="en-GB" dirty="0"/>
              <a:t>Sometimes used by </a:t>
            </a:r>
            <a:r>
              <a:rPr lang="en-GB" b="1" dirty="0">
                <a:solidFill>
                  <a:srgbClr val="0000C8"/>
                </a:solidFill>
              </a:rPr>
              <a:t>root</a:t>
            </a:r>
            <a:r>
              <a:rPr lang="en-GB" dirty="0"/>
              <a:t> to become another user</a:t>
            </a:r>
          </a:p>
          <a:p>
            <a:pPr lvl="1"/>
            <a:r>
              <a:rPr lang="en-GB" dirty="0"/>
              <a:t>Important for file ownership and logging</a:t>
            </a:r>
          </a:p>
        </p:txBody>
      </p:sp>
      <p:sp>
        <p:nvSpPr>
          <p:cNvPr id="7174" name="Rectangle 5"/>
          <p:cNvSpPr>
            <a:spLocks noGrp="1" noChangeArrowheads="1"/>
          </p:cNvSpPr>
          <p:nvPr>
            <p:ph type="title"/>
          </p:nvPr>
        </p:nvSpPr>
        <p:spPr/>
        <p:txBody>
          <a:bodyPr/>
          <a:lstStyle/>
          <a:p>
            <a:r>
              <a:rPr lang="en-GB"/>
              <a:t>Running commands with su</a:t>
            </a:r>
            <a:endParaRPr lang="en-GB" dirty="0"/>
          </a:p>
        </p:txBody>
      </p:sp>
      <p:sp>
        <p:nvSpPr>
          <p:cNvPr id="2" name="Rectangle 7"/>
          <p:cNvSpPr>
            <a:spLocks noChangeArrowheads="1"/>
          </p:cNvSpPr>
          <p:nvPr/>
        </p:nvSpPr>
        <p:spPr bwMode="auto">
          <a:xfrm>
            <a:off x="869373" y="5684794"/>
            <a:ext cx="10455851"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1">
                <a:lumMod val="75000"/>
              </a:schemeClr>
            </a:outerShdw>
          </a:effectLst>
        </p:spPr>
        <p:txBody>
          <a:bodyPr wrap="square" lIns="95250" tIns="50800" rIns="95250" bIns="50800">
            <a:spAutoFit/>
          </a:bodyPr>
          <a:lstStyle/>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su - uucp -c “rm file1"</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a:t>
            </a:r>
          </a:p>
        </p:txBody>
      </p:sp>
      <p:sp>
        <p:nvSpPr>
          <p:cNvPr id="7176" name="Rectangle 8"/>
          <p:cNvSpPr>
            <a:spLocks noChangeArrowheads="1"/>
          </p:cNvSpPr>
          <p:nvPr/>
        </p:nvSpPr>
        <p:spPr bwMode="auto">
          <a:xfrm>
            <a:off x="869374" y="4019510"/>
            <a:ext cx="10455851" cy="102592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1">
                <a:lumMod val="75000"/>
              </a:schemeClr>
            </a:outerShdw>
          </a:effectLst>
        </p:spPr>
        <p:txBody>
          <a:bodyPr wrap="square" lIns="95250" tIns="50800" rIns="95250" bIns="50800">
            <a:spAutoFit/>
          </a:bodyPr>
          <a:lstStyle/>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su - root -c "ifconfig eth0 up"</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Password:</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a:t>
            </a:r>
          </a:p>
        </p:txBody>
      </p:sp>
      <p:sp>
        <p:nvSpPr>
          <p:cNvPr id="7179" name="Line 11"/>
          <p:cNvSpPr>
            <a:spLocks noChangeShapeType="1"/>
          </p:cNvSpPr>
          <p:nvPr/>
        </p:nvSpPr>
        <p:spPr bwMode="auto">
          <a:xfrm flipH="1" flipV="1">
            <a:off x="1337684" y="4827548"/>
            <a:ext cx="3168651" cy="0"/>
          </a:xfrm>
          <a:prstGeom prst="line">
            <a:avLst/>
          </a:prstGeom>
          <a:noFill/>
          <a:ln w="28575">
            <a:solidFill>
              <a:schemeClr val="accent1">
                <a:lumMod val="50000"/>
              </a:schemeClr>
            </a:solidFill>
            <a:miter lim="800000"/>
            <a:headEnd/>
            <a:tailEnd type="triangle" w="med" len="med"/>
          </a:ln>
        </p:spPr>
        <p:txBody>
          <a:bodyPr/>
          <a:lstStyle/>
          <a:p>
            <a:endParaRPr lang="en-US"/>
          </a:p>
        </p:txBody>
      </p:sp>
      <p:sp>
        <p:nvSpPr>
          <p:cNvPr id="9" name="Rounded Rectangle 8"/>
          <p:cNvSpPr/>
          <p:nvPr/>
        </p:nvSpPr>
        <p:spPr>
          <a:xfrm>
            <a:off x="4157661" y="4560576"/>
            <a:ext cx="3809414" cy="439609"/>
          </a:xfrm>
          <a:prstGeom prst="round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108000" rIns="95250" bIns="50800">
            <a:spAutoFit/>
          </a:bodyPr>
          <a:lstStyle/>
          <a:p>
            <a:pPr algn="ctr" defTabSz="720725" eaLnBrk="0" hangingPunct="0">
              <a:lnSpc>
                <a:spcPct val="110000"/>
              </a:lnSpc>
              <a:buClr>
                <a:srgbClr val="FF0000"/>
              </a:buClr>
              <a:buSzPct val="100000"/>
              <a:tabLst>
                <a:tab pos="571500" algn="l"/>
                <a:tab pos="1855788" algn="l"/>
              </a:tabLst>
              <a:defRPr/>
            </a:pPr>
            <a:r>
              <a:rPr lang="en-US" sz="1400" i="1" dirty="0"/>
              <a:t>prompt from the original session</a:t>
            </a:r>
            <a:endParaRPr lang="en-GB" sz="1400" i="1" dirty="0" err="1"/>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5"/>
          <p:cNvSpPr>
            <a:spLocks noGrp="1" noChangeArrowheads="1"/>
          </p:cNvSpPr>
          <p:nvPr>
            <p:ph type="body" sz="quarter" idx="15"/>
          </p:nvPr>
        </p:nvSpPr>
        <p:spPr/>
        <p:txBody>
          <a:bodyPr/>
          <a:lstStyle/>
          <a:p>
            <a:pPr lvl="1"/>
            <a:r>
              <a:rPr lang="en-US" dirty="0"/>
              <a:t>What do the following commands do ?</a:t>
            </a:r>
          </a:p>
          <a:p>
            <a:pPr lvl="1"/>
            <a:r>
              <a:rPr lang="en-US" dirty="0"/>
              <a:t>Which of the </a:t>
            </a:r>
            <a:r>
              <a:rPr lang="en-US" b="1" dirty="0" err="1">
                <a:solidFill>
                  <a:srgbClr val="0000C8"/>
                </a:solidFill>
              </a:rPr>
              <a:t>su</a:t>
            </a:r>
            <a:r>
              <a:rPr lang="en-US" dirty="0"/>
              <a:t> commands below require a password ?</a:t>
            </a:r>
          </a:p>
          <a:p>
            <a:pPr lvl="1"/>
            <a:r>
              <a:rPr lang="en-US" dirty="0"/>
              <a:t>Who's environment will be used in each new shell?</a:t>
            </a:r>
          </a:p>
        </p:txBody>
      </p:sp>
      <p:sp>
        <p:nvSpPr>
          <p:cNvPr id="8194" name="Rectangle 5"/>
          <p:cNvSpPr>
            <a:spLocks noGrp="1" noChangeArrowheads="1"/>
          </p:cNvSpPr>
          <p:nvPr>
            <p:ph type="title"/>
          </p:nvPr>
        </p:nvSpPr>
        <p:spPr/>
        <p:txBody>
          <a:bodyPr/>
          <a:lstStyle/>
          <a:p>
            <a:r>
              <a:rPr lang="en-GB"/>
              <a:t>Exercise - using su</a:t>
            </a:r>
            <a:endParaRPr lang="en-GB" dirty="0"/>
          </a:p>
        </p:txBody>
      </p:sp>
      <p:sp>
        <p:nvSpPr>
          <p:cNvPr id="8199" name="Rectangle 7"/>
          <p:cNvSpPr>
            <a:spLocks noChangeArrowheads="1"/>
          </p:cNvSpPr>
          <p:nvPr/>
        </p:nvSpPr>
        <p:spPr bwMode="auto">
          <a:xfrm>
            <a:off x="1450575" y="3031664"/>
            <a:ext cx="9974664" cy="3488134"/>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1">
                <a:lumMod val="75000"/>
              </a:schemeClr>
            </a:outerShdw>
          </a:effectLst>
        </p:spPr>
        <p:txBody>
          <a:bodyPr wrap="square" lIns="95250" tIns="50800" rIns="95250" bIns="50800">
            <a:spAutoFit/>
          </a:bodyPr>
          <a:lstStyle/>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su</a:t>
            </a:r>
          </a:p>
          <a:p>
            <a:pPr defTabSz="720725">
              <a:buClr>
                <a:srgbClr val="000066"/>
              </a:buClr>
              <a:buSzPct val="100000"/>
              <a:buFont typeface="Courier New" pitchFamily="49" charset="0"/>
              <a:buNone/>
              <a:tabLst>
                <a:tab pos="1431925" algn="l"/>
                <a:tab pos="3489325" algn="l"/>
                <a:tab pos="7050088" algn="r"/>
              </a:tabLst>
              <a:defRPr/>
            </a:pPr>
            <a:endParaRPr lang="en-GB" sz="2000" dirty="0">
              <a:latin typeface="Courier New" pitchFamily="49" charset="0"/>
            </a:endParaRP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su - </a:t>
            </a:r>
            <a:r>
              <a:rPr lang="en-GB" sz="2000" b="1" dirty="0" err="1">
                <a:latin typeface="Courier New" pitchFamily="49" charset="0"/>
              </a:rPr>
              <a:t>henry</a:t>
            </a:r>
            <a:endParaRPr lang="en-GB" sz="2000" b="1" dirty="0">
              <a:latin typeface="Courier New" pitchFamily="49" charset="0"/>
            </a:endParaRPr>
          </a:p>
          <a:p>
            <a:pPr defTabSz="720725">
              <a:buClr>
                <a:srgbClr val="000066"/>
              </a:buClr>
              <a:buSzPct val="100000"/>
              <a:buFont typeface="Courier New" pitchFamily="49" charset="0"/>
              <a:buNone/>
              <a:tabLst>
                <a:tab pos="1431925" algn="l"/>
                <a:tab pos="3489325" algn="l"/>
                <a:tab pos="7050088" algn="r"/>
              </a:tabLst>
              <a:defRPr/>
            </a:pPr>
            <a:endParaRPr lang="en-GB" sz="2000" dirty="0">
              <a:latin typeface="Courier New" pitchFamily="49" charset="0"/>
            </a:endParaRP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su -</a:t>
            </a:r>
          </a:p>
          <a:p>
            <a:pPr defTabSz="720725">
              <a:buClr>
                <a:srgbClr val="000066"/>
              </a:buClr>
              <a:buSzPct val="100000"/>
              <a:buFont typeface="Courier New" pitchFamily="49" charset="0"/>
              <a:buNone/>
              <a:tabLst>
                <a:tab pos="1431925" algn="l"/>
                <a:tab pos="3489325" algn="l"/>
                <a:tab pos="7050088" algn="r"/>
              </a:tabLst>
              <a:defRPr/>
            </a:pPr>
            <a:endParaRPr lang="en-GB" sz="2000" dirty="0">
              <a:latin typeface="Courier New" pitchFamily="49" charset="0"/>
            </a:endParaRP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su - </a:t>
            </a:r>
            <a:r>
              <a:rPr lang="en-GB" sz="2000" b="1" dirty="0" err="1">
                <a:latin typeface="Courier New" pitchFamily="49" charset="0"/>
              </a:rPr>
              <a:t>steve</a:t>
            </a:r>
            <a:r>
              <a:rPr lang="en-GB" sz="2000" b="1" dirty="0">
                <a:latin typeface="Courier New" pitchFamily="49" charset="0"/>
              </a:rPr>
              <a:t> -c ifconfig</a:t>
            </a:r>
          </a:p>
          <a:p>
            <a:pPr defTabSz="720725">
              <a:buClr>
                <a:srgbClr val="000066"/>
              </a:buClr>
              <a:buSzPct val="100000"/>
              <a:buFont typeface="Courier New" pitchFamily="49" charset="0"/>
              <a:buNone/>
              <a:tabLst>
                <a:tab pos="1431925" algn="l"/>
                <a:tab pos="3489325" algn="l"/>
                <a:tab pos="7050088" algn="r"/>
              </a:tabLst>
              <a:defRPr/>
            </a:pPr>
            <a:endParaRPr lang="en-GB" sz="2000" dirty="0">
              <a:latin typeface="Courier New" pitchFamily="49" charset="0"/>
            </a:endParaRP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exit</a:t>
            </a:r>
          </a:p>
          <a:p>
            <a:pPr defTabSz="720725">
              <a:buClr>
                <a:srgbClr val="000066"/>
              </a:buClr>
              <a:buSzPct val="100000"/>
              <a:buFont typeface="Courier New" pitchFamily="49" charset="0"/>
              <a:buNone/>
              <a:tabLst>
                <a:tab pos="1431925" algn="l"/>
                <a:tab pos="3489325" algn="l"/>
                <a:tab pos="7050088" algn="r"/>
              </a:tabLst>
              <a:defRPr/>
            </a:pPr>
            <a:endParaRPr lang="en-GB" sz="2000" dirty="0">
              <a:latin typeface="Courier New" pitchFamily="49" charset="0"/>
            </a:endParaRP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su root -c "</a:t>
            </a:r>
            <a:r>
              <a:rPr lang="en-GB" sz="2000" b="1" dirty="0" err="1">
                <a:latin typeface="Courier New" pitchFamily="49" charset="0"/>
              </a:rPr>
              <a:t>rm</a:t>
            </a:r>
            <a:r>
              <a:rPr lang="en-GB" sz="2000" b="1" dirty="0">
                <a:latin typeface="Courier New" pitchFamily="49" charset="0"/>
              </a:rPr>
              <a:t> /</a:t>
            </a:r>
            <a:r>
              <a:rPr lang="en-GB" sz="2000" b="1" dirty="0" err="1">
                <a:latin typeface="Courier New" pitchFamily="49" charset="0"/>
              </a:rPr>
              <a:t>tmp</a:t>
            </a:r>
            <a:r>
              <a:rPr lang="en-GB" sz="2000" b="1" dirty="0">
                <a:latin typeface="Courier New" pitchFamily="49" charset="0"/>
              </a:rPr>
              <a:t>/.lock321"</a:t>
            </a:r>
          </a:p>
        </p:txBody>
      </p:sp>
      <p:sp>
        <p:nvSpPr>
          <p:cNvPr id="11" name="Heptagon 10"/>
          <p:cNvSpPr/>
          <p:nvPr/>
        </p:nvSpPr>
        <p:spPr>
          <a:xfrm>
            <a:off x="980481" y="3092426"/>
            <a:ext cx="338633" cy="300790"/>
          </a:xfrm>
          <a:prstGeom prst="heptagon">
            <a:avLst/>
          </a:prstGeom>
          <a:solidFill>
            <a:schemeClr val="bg2"/>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1</a:t>
            </a:r>
          </a:p>
        </p:txBody>
      </p:sp>
      <p:sp>
        <p:nvSpPr>
          <p:cNvPr id="12" name="Heptagon 11"/>
          <p:cNvSpPr/>
          <p:nvPr/>
        </p:nvSpPr>
        <p:spPr>
          <a:xfrm>
            <a:off x="991199" y="3688964"/>
            <a:ext cx="338633" cy="300790"/>
          </a:xfrm>
          <a:prstGeom prst="heptagon">
            <a:avLst/>
          </a:prstGeom>
          <a:solidFill>
            <a:schemeClr val="bg2"/>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2</a:t>
            </a:r>
          </a:p>
        </p:txBody>
      </p:sp>
      <p:sp>
        <p:nvSpPr>
          <p:cNvPr id="13" name="Heptagon 12"/>
          <p:cNvSpPr/>
          <p:nvPr/>
        </p:nvSpPr>
        <p:spPr>
          <a:xfrm>
            <a:off x="985838" y="4912530"/>
            <a:ext cx="338633" cy="300790"/>
          </a:xfrm>
          <a:prstGeom prst="heptagon">
            <a:avLst/>
          </a:prstGeom>
          <a:solidFill>
            <a:schemeClr val="bg2"/>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4</a:t>
            </a:r>
          </a:p>
        </p:txBody>
      </p:sp>
      <p:sp>
        <p:nvSpPr>
          <p:cNvPr id="14" name="Heptagon 13"/>
          <p:cNvSpPr/>
          <p:nvPr/>
        </p:nvSpPr>
        <p:spPr>
          <a:xfrm>
            <a:off x="980476" y="5522135"/>
            <a:ext cx="338633" cy="300790"/>
          </a:xfrm>
          <a:prstGeom prst="heptagon">
            <a:avLst/>
          </a:prstGeom>
          <a:solidFill>
            <a:schemeClr val="bg2"/>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5</a:t>
            </a:r>
          </a:p>
        </p:txBody>
      </p:sp>
      <p:sp>
        <p:nvSpPr>
          <p:cNvPr id="15" name="Heptagon 14"/>
          <p:cNvSpPr/>
          <p:nvPr/>
        </p:nvSpPr>
        <p:spPr>
          <a:xfrm>
            <a:off x="991199" y="6131719"/>
            <a:ext cx="338633" cy="300790"/>
          </a:xfrm>
          <a:prstGeom prst="heptagon">
            <a:avLst/>
          </a:prstGeom>
          <a:solidFill>
            <a:schemeClr val="bg2"/>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6</a:t>
            </a:r>
          </a:p>
        </p:txBody>
      </p:sp>
      <p:sp>
        <p:nvSpPr>
          <p:cNvPr id="16" name="Heptagon 15"/>
          <p:cNvSpPr/>
          <p:nvPr/>
        </p:nvSpPr>
        <p:spPr>
          <a:xfrm>
            <a:off x="985838" y="4298569"/>
            <a:ext cx="338633" cy="300790"/>
          </a:xfrm>
          <a:prstGeom prst="heptagon">
            <a:avLst/>
          </a:prstGeom>
          <a:solidFill>
            <a:schemeClr val="bg2"/>
          </a:solid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latin typeface="Arial" pitchFamily="34" charset="0"/>
                <a:cs typeface="Arial" pitchFamily="34" charset="0"/>
              </a:rPr>
              <a:t>3</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body" sz="quarter" idx="15"/>
          </p:nvPr>
        </p:nvSpPr>
        <p:spPr/>
        <p:txBody>
          <a:bodyPr/>
          <a:lstStyle/>
          <a:p>
            <a:r>
              <a:rPr lang="en-GB" dirty="0"/>
              <a:t>To identify current user</a:t>
            </a:r>
          </a:p>
          <a:p>
            <a:pPr lvl="1"/>
            <a:r>
              <a:rPr lang="en-GB" dirty="0"/>
              <a:t>Use either </a:t>
            </a:r>
            <a:r>
              <a:rPr lang="en-GB" b="1" dirty="0">
                <a:solidFill>
                  <a:srgbClr val="0000C8"/>
                </a:solidFill>
              </a:rPr>
              <a:t>who am </a:t>
            </a:r>
            <a:r>
              <a:rPr lang="en-GB" b="1" dirty="0" err="1">
                <a:solidFill>
                  <a:srgbClr val="0000C8"/>
                </a:solidFill>
              </a:rPr>
              <a:t>i</a:t>
            </a:r>
            <a:r>
              <a:rPr lang="en-GB" b="1" dirty="0">
                <a:solidFill>
                  <a:srgbClr val="0000C8"/>
                </a:solidFill>
              </a:rPr>
              <a:t> </a:t>
            </a:r>
            <a:r>
              <a:rPr lang="en-GB" dirty="0"/>
              <a:t>or </a:t>
            </a:r>
            <a:r>
              <a:rPr lang="en-GB" b="1" dirty="0">
                <a:solidFill>
                  <a:srgbClr val="0000C8"/>
                </a:solidFill>
              </a:rPr>
              <a:t>id</a:t>
            </a:r>
            <a:r>
              <a:rPr lang="en-GB" dirty="0"/>
              <a:t> commands</a:t>
            </a:r>
          </a:p>
          <a:p>
            <a:pPr lvl="1"/>
            <a:endParaRPr lang="en-GB" dirty="0"/>
          </a:p>
          <a:p>
            <a:pPr marL="0" indent="0">
              <a:buNone/>
            </a:pPr>
            <a:endParaRPr lang="en-GB" dirty="0"/>
          </a:p>
          <a:p>
            <a:pPr>
              <a:buNone/>
            </a:pPr>
            <a:endParaRPr lang="en-GB" dirty="0"/>
          </a:p>
          <a:p>
            <a:pPr lvl="1"/>
            <a:r>
              <a:rPr lang="en-GB" dirty="0"/>
              <a:t>However, </a:t>
            </a:r>
            <a:r>
              <a:rPr lang="en-GB" b="1" dirty="0">
                <a:solidFill>
                  <a:srgbClr val="0000C8"/>
                </a:solidFill>
              </a:rPr>
              <a:t>who am </a:t>
            </a:r>
            <a:r>
              <a:rPr lang="en-GB" b="1" dirty="0" err="1">
                <a:solidFill>
                  <a:srgbClr val="0000C8"/>
                </a:solidFill>
              </a:rPr>
              <a:t>i</a:t>
            </a:r>
            <a:r>
              <a:rPr lang="en-GB" b="1" dirty="0">
                <a:solidFill>
                  <a:srgbClr val="0000C8"/>
                </a:solidFill>
              </a:rPr>
              <a:t> </a:t>
            </a:r>
            <a:r>
              <a:rPr lang="en-GB" dirty="0"/>
              <a:t>shows identity of the original user</a:t>
            </a:r>
          </a:p>
          <a:p>
            <a:pPr lvl="1"/>
            <a:endParaRPr lang="en-GB" dirty="0"/>
          </a:p>
        </p:txBody>
      </p:sp>
      <p:sp>
        <p:nvSpPr>
          <p:cNvPr id="9218" name="Rectangle 1"/>
          <p:cNvSpPr>
            <a:spLocks noGrp="1" noChangeArrowheads="1"/>
          </p:cNvSpPr>
          <p:nvPr>
            <p:ph type="title"/>
          </p:nvPr>
        </p:nvSpPr>
        <p:spPr/>
        <p:txBody>
          <a:bodyPr/>
          <a:lstStyle/>
          <a:p>
            <a:r>
              <a:rPr lang="en-GB"/>
              <a:t>Who am I, anyway ?</a:t>
            </a:r>
          </a:p>
        </p:txBody>
      </p:sp>
      <p:sp>
        <p:nvSpPr>
          <p:cNvPr id="2" name="Rectangle 3"/>
          <p:cNvSpPr>
            <a:spLocks noChangeArrowheads="1"/>
          </p:cNvSpPr>
          <p:nvPr/>
        </p:nvSpPr>
        <p:spPr bwMode="auto">
          <a:xfrm>
            <a:off x="876698" y="2461712"/>
            <a:ext cx="10448527" cy="1333698"/>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1">
                <a:lumMod val="75000"/>
              </a:schemeClr>
            </a:outerShdw>
          </a:effectLst>
        </p:spPr>
        <p:txBody>
          <a:bodyPr wrap="square" lIns="95250" tIns="50800" rIns="95250" bIns="50800">
            <a:spAutoFit/>
          </a:bodyPr>
          <a:lstStyle/>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who am </a:t>
            </a:r>
            <a:r>
              <a:rPr lang="en-GB" sz="2000" b="1" dirty="0" err="1">
                <a:latin typeface="Courier New" pitchFamily="49" charset="0"/>
              </a:rPr>
              <a:t>i</a:t>
            </a:r>
            <a:endParaRPr lang="en-GB" sz="2000" b="1" dirty="0">
              <a:latin typeface="Courier New" pitchFamily="49" charset="0"/>
            </a:endParaRPr>
          </a:p>
          <a:p>
            <a:pPr defTabSz="720725">
              <a:buClr>
                <a:srgbClr val="000066"/>
              </a:buClr>
              <a:buSzPct val="100000"/>
              <a:buFont typeface="Courier New" pitchFamily="49" charset="0"/>
              <a:buNone/>
              <a:tabLst>
                <a:tab pos="1431925" algn="l"/>
                <a:tab pos="3489325" algn="l"/>
                <a:tab pos="7050088" algn="r"/>
              </a:tabLst>
              <a:defRPr/>
            </a:pPr>
            <a:r>
              <a:rPr lang="en-GB" sz="2000" dirty="0" err="1">
                <a:latin typeface="Courier New" pitchFamily="49" charset="0"/>
              </a:rPr>
              <a:t>henry</a:t>
            </a:r>
            <a:r>
              <a:rPr lang="en-GB" sz="2000" dirty="0">
                <a:latin typeface="Courier New" pitchFamily="49" charset="0"/>
              </a:rPr>
              <a:t>  pts/0      Jul 27 16:06 (:0.0)	  </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id</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uid2301(</a:t>
            </a:r>
            <a:r>
              <a:rPr lang="en-GB" sz="2000" dirty="0" err="1">
                <a:latin typeface="Courier New" pitchFamily="49" charset="0"/>
              </a:rPr>
              <a:t>henry</a:t>
            </a:r>
            <a:r>
              <a:rPr lang="en-GB" sz="2000" dirty="0">
                <a:latin typeface="Courier New" pitchFamily="49" charset="0"/>
              </a:rPr>
              <a:t>) </a:t>
            </a:r>
            <a:r>
              <a:rPr lang="en-GB" sz="2000" dirty="0" err="1">
                <a:latin typeface="Courier New" pitchFamily="49" charset="0"/>
              </a:rPr>
              <a:t>gid</a:t>
            </a:r>
            <a:r>
              <a:rPr lang="en-GB" sz="2000" dirty="0">
                <a:latin typeface="Courier New" pitchFamily="49" charset="0"/>
              </a:rPr>
              <a:t>=2300(</a:t>
            </a:r>
            <a:r>
              <a:rPr lang="en-GB" sz="2000" dirty="0" err="1">
                <a:latin typeface="Courier New" pitchFamily="49" charset="0"/>
              </a:rPr>
              <a:t>qalxess</a:t>
            </a:r>
            <a:r>
              <a:rPr lang="en-GB" sz="2000" dirty="0">
                <a:latin typeface="Courier New" pitchFamily="49" charset="0"/>
              </a:rPr>
              <a:t>) groups=...</a:t>
            </a:r>
            <a:r>
              <a:rPr lang="ar-SA" sz="2000" dirty="0">
                <a:latin typeface="Courier New" pitchFamily="49" charset="0"/>
              </a:rPr>
              <a:t>‏</a:t>
            </a:r>
            <a:endParaRPr lang="en-GB" sz="2000" dirty="0">
              <a:latin typeface="Courier New" pitchFamily="49" charset="0"/>
            </a:endParaRPr>
          </a:p>
        </p:txBody>
      </p:sp>
      <p:sp>
        <p:nvSpPr>
          <p:cNvPr id="9220" name="Rectangle 4"/>
          <p:cNvSpPr>
            <a:spLocks noChangeArrowheads="1"/>
          </p:cNvSpPr>
          <p:nvPr/>
        </p:nvSpPr>
        <p:spPr bwMode="auto">
          <a:xfrm>
            <a:off x="873963" y="4546282"/>
            <a:ext cx="10451261" cy="194925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1">
                <a:lumMod val="75000"/>
              </a:schemeClr>
            </a:outerShdw>
          </a:effectLst>
        </p:spPr>
        <p:txBody>
          <a:bodyPr wrap="square" lIns="95250" tIns="50800" rIns="95250" bIns="50800">
            <a:spAutoFit/>
          </a:bodyPr>
          <a:lstStyle/>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su – root</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Password: </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who am i</a:t>
            </a:r>
          </a:p>
          <a:p>
            <a:pPr defTabSz="720725">
              <a:buClr>
                <a:srgbClr val="000066"/>
              </a:buClr>
              <a:buSzPct val="100000"/>
              <a:buFont typeface="Courier New" pitchFamily="49" charset="0"/>
              <a:buNone/>
              <a:tabLst>
                <a:tab pos="1431925" algn="l"/>
                <a:tab pos="3489325" algn="l"/>
                <a:tab pos="7050088" algn="r"/>
              </a:tabLst>
              <a:defRPr/>
            </a:pPr>
            <a:r>
              <a:rPr lang="en-GB" sz="2000" dirty="0" err="1">
                <a:latin typeface="Courier New" pitchFamily="49" charset="0"/>
              </a:rPr>
              <a:t>henry</a:t>
            </a:r>
            <a:r>
              <a:rPr lang="en-GB" sz="2000" dirty="0">
                <a:latin typeface="Courier New" pitchFamily="49" charset="0"/>
              </a:rPr>
              <a:t>  pts/0      Jul 27 16:06 (:0.0)	  </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id</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uid=0(root) gid=0(root) groups=0(root),5(tty)</a:t>
            </a:r>
            <a:r>
              <a:rPr lang="ar-SA" sz="2000" dirty="0">
                <a:latin typeface="Courier New" pitchFamily="49" charset="0"/>
              </a:rPr>
              <a:t>‏</a:t>
            </a:r>
            <a:endParaRPr lang="en-GB" sz="2000" dirty="0">
              <a:latin typeface="Courier New" pitchFamily="49" charset="0"/>
            </a:endParaRPr>
          </a:p>
        </p:txBody>
      </p:sp>
      <p:sp>
        <p:nvSpPr>
          <p:cNvPr id="7" name="Cloud 6"/>
          <p:cNvSpPr/>
          <p:nvPr/>
        </p:nvSpPr>
        <p:spPr>
          <a:xfrm>
            <a:off x="6797480" y="1870710"/>
            <a:ext cx="4529797" cy="868680"/>
          </a:xfrm>
          <a:prstGeom prst="cloud">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none"/>
          </a:ln>
          <a:effectLst/>
        </p:spPr>
        <p:txBody>
          <a:bodyPr wrap="none" rtlCol="0" anchor="ctr"/>
          <a:lstStyle/>
          <a:p>
            <a:pPr algn="ctr" defTabSz="720725">
              <a:lnSpc>
                <a:spcPct val="80000"/>
              </a:lnSpc>
              <a:buClr>
                <a:srgbClr val="0000C8"/>
              </a:buClr>
              <a:buSzPct val="100000"/>
              <a:tabLst>
                <a:tab pos="649288" algn="l"/>
                <a:tab pos="7050088" algn="r"/>
              </a:tabLst>
            </a:pPr>
            <a:r>
              <a:rPr lang="en-GB" sz="1800" dirty="0">
                <a:solidFill>
                  <a:schemeClr val="tx1">
                    <a:lumMod val="65000"/>
                    <a:lumOff val="35000"/>
                  </a:schemeClr>
                </a:solidFill>
                <a:latin typeface="Verdana" pitchFamily="34" charset="0"/>
                <a:ea typeface="Verdana" pitchFamily="34" charset="0"/>
                <a:cs typeface="Verdana" pitchFamily="34" charset="0"/>
              </a:rPr>
              <a:t>not to be confused</a:t>
            </a:r>
            <a:br>
              <a:rPr lang="en-GB" sz="1800" dirty="0">
                <a:solidFill>
                  <a:schemeClr val="tx1">
                    <a:lumMod val="65000"/>
                    <a:lumOff val="35000"/>
                  </a:schemeClr>
                </a:solidFill>
                <a:latin typeface="Verdana" pitchFamily="34" charset="0"/>
                <a:ea typeface="Verdana" pitchFamily="34" charset="0"/>
                <a:cs typeface="Verdana" pitchFamily="34" charset="0"/>
              </a:rPr>
            </a:br>
            <a:r>
              <a:rPr lang="en-GB" sz="1800" dirty="0">
                <a:solidFill>
                  <a:schemeClr val="tx1">
                    <a:lumMod val="65000"/>
                    <a:lumOff val="35000"/>
                  </a:schemeClr>
                </a:solidFill>
                <a:latin typeface="Verdana" pitchFamily="34" charset="0"/>
                <a:ea typeface="Verdana" pitchFamily="34" charset="0"/>
                <a:cs typeface="Verdana" pitchFamily="34" charset="0"/>
              </a:rPr>
              <a:t>with </a:t>
            </a:r>
            <a:r>
              <a:rPr lang="en-GB" sz="1800" b="1" dirty="0" err="1">
                <a:solidFill>
                  <a:srgbClr val="0000C8"/>
                </a:solidFill>
                <a:latin typeface="Verdana" pitchFamily="34" charset="0"/>
                <a:ea typeface="Verdana" pitchFamily="34" charset="0"/>
                <a:cs typeface="Verdana" pitchFamily="34" charset="0"/>
              </a:rPr>
              <a:t>whoami</a:t>
            </a:r>
            <a:endParaRPr lang="en-GB" sz="1800" b="1" dirty="0">
              <a:solidFill>
                <a:srgbClr val="0000C8"/>
              </a:solidFill>
              <a:latin typeface="Verdana" pitchFamily="34" charset="0"/>
              <a:ea typeface="Verdana" pitchFamily="34" charset="0"/>
              <a:cs typeface="Verdan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8"/>
          <p:cNvSpPr>
            <a:spLocks noGrp="1" noChangeArrowheads="1"/>
          </p:cNvSpPr>
          <p:nvPr>
            <p:ph type="body" sz="quarter" idx="15"/>
          </p:nvPr>
        </p:nvSpPr>
        <p:spPr/>
        <p:txBody>
          <a:bodyPr/>
          <a:lstStyle/>
          <a:p>
            <a:r>
              <a:rPr lang="en-GB" dirty="0"/>
              <a:t>The </a:t>
            </a:r>
            <a:r>
              <a:rPr lang="en-GB" b="1" dirty="0">
                <a:solidFill>
                  <a:srgbClr val="0000C8"/>
                </a:solidFill>
              </a:rPr>
              <a:t>sudo</a:t>
            </a:r>
            <a:r>
              <a:rPr lang="en-GB" dirty="0"/>
              <a:t> tool is alternative to </a:t>
            </a:r>
            <a:r>
              <a:rPr lang="en-GB" b="1" dirty="0">
                <a:solidFill>
                  <a:srgbClr val="0000C8"/>
                </a:solidFill>
              </a:rPr>
              <a:t>su</a:t>
            </a:r>
          </a:p>
          <a:p>
            <a:pPr lvl="1"/>
            <a:r>
              <a:rPr lang="en-GB" dirty="0"/>
              <a:t>Can define who can do what as which user on which host </a:t>
            </a:r>
          </a:p>
          <a:p>
            <a:r>
              <a:rPr lang="en-GB" dirty="0"/>
              <a:t>Several merits and advantages over </a:t>
            </a:r>
            <a:r>
              <a:rPr lang="en-GB" b="1" dirty="0">
                <a:solidFill>
                  <a:srgbClr val="0000C8"/>
                </a:solidFill>
              </a:rPr>
              <a:t>su</a:t>
            </a:r>
            <a:r>
              <a:rPr lang="en-GB" dirty="0"/>
              <a:t>: </a:t>
            </a:r>
          </a:p>
          <a:p>
            <a:pPr lvl="1"/>
            <a:r>
              <a:rPr lang="en-GB" dirty="0"/>
              <a:t>Full logging in </a:t>
            </a:r>
            <a:r>
              <a:rPr lang="en-GB" b="1" dirty="0">
                <a:solidFill>
                  <a:srgbClr val="0000C8"/>
                </a:solidFill>
              </a:rPr>
              <a:t>/</a:t>
            </a:r>
            <a:r>
              <a:rPr lang="en-GB" b="1" dirty="0" err="1">
                <a:solidFill>
                  <a:srgbClr val="0000C8"/>
                </a:solidFill>
              </a:rPr>
              <a:t>var</a:t>
            </a:r>
            <a:r>
              <a:rPr lang="en-GB" b="1" dirty="0">
                <a:solidFill>
                  <a:srgbClr val="0000C8"/>
                </a:solidFill>
              </a:rPr>
              <a:t>/log/messages </a:t>
            </a:r>
            <a:r>
              <a:rPr lang="en-GB" dirty="0"/>
              <a:t>for transaction audit</a:t>
            </a:r>
          </a:p>
          <a:p>
            <a:pPr lvl="1"/>
            <a:r>
              <a:rPr lang="en-GB" dirty="0"/>
              <a:t>Timestamp-based "tickets" limit </a:t>
            </a:r>
            <a:r>
              <a:rPr lang="en-GB" b="1" dirty="0">
                <a:solidFill>
                  <a:srgbClr val="0000C8"/>
                </a:solidFill>
              </a:rPr>
              <a:t>sudo</a:t>
            </a:r>
            <a:r>
              <a:rPr lang="en-GB" dirty="0"/>
              <a:t> session to short period</a:t>
            </a:r>
          </a:p>
          <a:p>
            <a:pPr lvl="1"/>
            <a:r>
              <a:rPr lang="en-GB" dirty="0"/>
              <a:t>The configuration can be centralised across the network</a:t>
            </a:r>
          </a:p>
          <a:p>
            <a:r>
              <a:rPr lang="en-US" dirty="0"/>
              <a:t>To see what you can do:</a:t>
            </a:r>
          </a:p>
        </p:txBody>
      </p:sp>
      <p:sp>
        <p:nvSpPr>
          <p:cNvPr id="10242" name="Rectangle 1"/>
          <p:cNvSpPr>
            <a:spLocks noGrp="1" noChangeArrowheads="1"/>
          </p:cNvSpPr>
          <p:nvPr>
            <p:ph type="title"/>
          </p:nvPr>
        </p:nvSpPr>
        <p:spPr/>
        <p:txBody>
          <a:bodyPr/>
          <a:lstStyle/>
          <a:p>
            <a:r>
              <a:rPr lang="en-GB"/>
              <a:t>The sudo command</a:t>
            </a:r>
            <a:endParaRPr lang="en-GB" dirty="0"/>
          </a:p>
        </p:txBody>
      </p:sp>
      <p:sp>
        <p:nvSpPr>
          <p:cNvPr id="11268" name="Rectangle 4"/>
          <p:cNvSpPr>
            <a:spLocks noChangeArrowheads="1"/>
          </p:cNvSpPr>
          <p:nvPr/>
        </p:nvSpPr>
        <p:spPr bwMode="auto">
          <a:xfrm>
            <a:off x="843943" y="5130434"/>
            <a:ext cx="10481282" cy="1333698"/>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1">
                <a:lumMod val="75000"/>
              </a:schemeClr>
            </a:outerShdw>
          </a:effectLst>
        </p:spPr>
        <p:txBody>
          <a:bodyPr wrap="square" lIns="95250" tIns="50800" rIns="95250" bIns="50800">
            <a:spAutoFit/>
          </a:bodyPr>
          <a:lstStyle/>
          <a:p>
            <a:pPr defTabSz="720725">
              <a:tabLst>
                <a:tab pos="1431925" algn="l"/>
                <a:tab pos="3489325" algn="l"/>
                <a:tab pos="7050088" algn="r"/>
              </a:tabLst>
              <a:defRPr/>
            </a:pPr>
            <a:r>
              <a:rPr lang="en-US" sz="2000" dirty="0">
                <a:latin typeface="Courier New" pitchFamily="49" charset="0"/>
              </a:rPr>
              <a:t>$ </a:t>
            </a:r>
            <a:r>
              <a:rPr lang="en-US" sz="2000" b="1" dirty="0">
                <a:latin typeface="Courier New" pitchFamily="49" charset="0"/>
              </a:rPr>
              <a:t>sudo -l</a:t>
            </a:r>
          </a:p>
          <a:p>
            <a:pPr defTabSz="720725">
              <a:tabLst>
                <a:tab pos="1431925" algn="l"/>
                <a:tab pos="3489325" algn="l"/>
                <a:tab pos="7050088" algn="r"/>
              </a:tabLst>
              <a:defRPr/>
            </a:pPr>
            <a:r>
              <a:rPr lang="en-US" sz="2000" dirty="0">
                <a:latin typeface="Courier New" pitchFamily="49" charset="0"/>
              </a:rPr>
              <a:t>[sudo] password for </a:t>
            </a:r>
            <a:r>
              <a:rPr lang="en-US" sz="2000" dirty="0" err="1">
                <a:latin typeface="Courier New" pitchFamily="49" charset="0"/>
              </a:rPr>
              <a:t>fred</a:t>
            </a:r>
            <a:r>
              <a:rPr lang="en-US" sz="2000" dirty="0">
                <a:latin typeface="Courier New" pitchFamily="49" charset="0"/>
              </a:rPr>
              <a:t>: </a:t>
            </a:r>
          </a:p>
          <a:p>
            <a:pPr defTabSz="720725">
              <a:tabLst>
                <a:tab pos="1431925" algn="l"/>
                <a:tab pos="3489325" algn="l"/>
                <a:tab pos="7050088" algn="r"/>
              </a:tabLst>
              <a:defRPr/>
            </a:pPr>
            <a:r>
              <a:rPr lang="en-US" sz="2000" dirty="0">
                <a:latin typeface="Courier New" pitchFamily="49" charset="0"/>
              </a:rPr>
              <a:t>User </a:t>
            </a:r>
            <a:r>
              <a:rPr lang="en-US" sz="2000" dirty="0" err="1">
                <a:latin typeface="Courier New" pitchFamily="49" charset="0"/>
              </a:rPr>
              <a:t>fred</a:t>
            </a:r>
            <a:r>
              <a:rPr lang="en-US" sz="2000" dirty="0">
                <a:latin typeface="Courier New" pitchFamily="49" charset="0"/>
              </a:rPr>
              <a:t> may run the following commands on this host:</a:t>
            </a:r>
          </a:p>
          <a:p>
            <a:pPr defTabSz="720725">
              <a:tabLst>
                <a:tab pos="1431925" algn="l"/>
                <a:tab pos="3489325" algn="l"/>
                <a:tab pos="7050088" algn="r"/>
              </a:tabLst>
              <a:defRPr/>
            </a:pPr>
            <a:r>
              <a:rPr lang="en-US" sz="2000" dirty="0">
                <a:latin typeface="Courier New" pitchFamily="49" charset="0"/>
              </a:rPr>
              <a:t>    [...]</a:t>
            </a:r>
            <a:endParaRPr lang="en-GB" sz="2000" dirty="0">
              <a:latin typeface="Courier New" pitchFamily="49"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5"/>
          </p:nvPr>
        </p:nvSpPr>
        <p:spPr/>
        <p:txBody>
          <a:bodyPr/>
          <a:lstStyle/>
          <a:p>
            <a:r>
              <a:rPr lang="en-GB" dirty="0"/>
              <a:t>Started by entering command as argument to </a:t>
            </a:r>
            <a:r>
              <a:rPr lang="en-GB" b="1" dirty="0">
                <a:solidFill>
                  <a:srgbClr val="0000C8"/>
                </a:solidFill>
              </a:rPr>
              <a:t>sudo</a:t>
            </a:r>
            <a:r>
              <a:rPr lang="en-GB" dirty="0"/>
              <a:t>:</a:t>
            </a:r>
            <a:endParaRPr lang="en-US" dirty="0"/>
          </a:p>
          <a:p>
            <a:endParaRPr lang="en-US" dirty="0"/>
          </a:p>
        </p:txBody>
      </p:sp>
      <p:sp>
        <p:nvSpPr>
          <p:cNvPr id="11270" name="Rectangle 1"/>
          <p:cNvSpPr>
            <a:spLocks noGrp="1" noChangeArrowheads="1"/>
          </p:cNvSpPr>
          <p:nvPr>
            <p:ph type="title"/>
          </p:nvPr>
        </p:nvSpPr>
        <p:spPr/>
        <p:txBody>
          <a:bodyPr/>
          <a:lstStyle/>
          <a:p>
            <a:r>
              <a:rPr lang="en-GB"/>
              <a:t>Typical sudo session sequence</a:t>
            </a:r>
            <a:endParaRPr lang="en-GB" dirty="0"/>
          </a:p>
        </p:txBody>
      </p:sp>
      <p:sp>
        <p:nvSpPr>
          <p:cNvPr id="11267" name="Line 14"/>
          <p:cNvSpPr>
            <a:spLocks noChangeShapeType="1"/>
          </p:cNvSpPr>
          <p:nvPr/>
        </p:nvSpPr>
        <p:spPr bwMode="auto">
          <a:xfrm>
            <a:off x="3986878" y="2599982"/>
            <a:ext cx="2117" cy="463550"/>
          </a:xfrm>
          <a:prstGeom prst="line">
            <a:avLst/>
          </a:prstGeom>
          <a:noFill/>
          <a:ln w="38100" cmpd="dbl">
            <a:solidFill>
              <a:schemeClr val="accent3">
                <a:lumMod val="75000"/>
              </a:schemeClr>
            </a:solidFill>
            <a:miter lim="800000"/>
            <a:headEnd/>
            <a:tailEnd type="arrow" w="med" len="med"/>
          </a:ln>
        </p:spPr>
        <p:txBody>
          <a:bodyPr/>
          <a:lstStyle/>
          <a:p>
            <a:endParaRPr lang="en-US"/>
          </a:p>
        </p:txBody>
      </p:sp>
      <p:sp>
        <p:nvSpPr>
          <p:cNvPr id="11268" name="Text Box 3"/>
          <p:cNvSpPr txBox="1">
            <a:spLocks noChangeArrowheads="1"/>
          </p:cNvSpPr>
          <p:nvPr/>
        </p:nvSpPr>
        <p:spPr bwMode="auto">
          <a:xfrm>
            <a:off x="2364984" y="2406016"/>
            <a:ext cx="3432517" cy="341287"/>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buFont typeface="Arial" pitchFamily="34" charset="0"/>
              <a:buNone/>
              <a:tabLst>
                <a:tab pos="649288" algn="l"/>
                <a:tab pos="7050088" algn="r"/>
              </a:tabLst>
            </a:pPr>
            <a:r>
              <a:rPr lang="en-GB" sz="2000" b="1" dirty="0">
                <a:solidFill>
                  <a:srgbClr val="0000C8"/>
                </a:solidFill>
                <a:latin typeface="Verdana" pitchFamily="34" charset="0"/>
                <a:ea typeface="Verdana" pitchFamily="34" charset="0"/>
                <a:cs typeface="Verdana" pitchFamily="34" charset="0"/>
              </a:rPr>
              <a:t>start sudo session</a:t>
            </a:r>
          </a:p>
        </p:txBody>
      </p:sp>
      <p:sp>
        <p:nvSpPr>
          <p:cNvPr id="11269" name="Line 15"/>
          <p:cNvSpPr>
            <a:spLocks noChangeShapeType="1"/>
          </p:cNvSpPr>
          <p:nvPr/>
        </p:nvSpPr>
        <p:spPr bwMode="auto">
          <a:xfrm>
            <a:off x="3986878" y="3301341"/>
            <a:ext cx="2117" cy="409575"/>
          </a:xfrm>
          <a:prstGeom prst="line">
            <a:avLst/>
          </a:prstGeom>
          <a:noFill/>
          <a:ln w="38100" cmpd="dbl">
            <a:solidFill>
              <a:schemeClr val="accent3">
                <a:lumMod val="75000"/>
              </a:schemeClr>
            </a:solidFill>
            <a:miter lim="800000"/>
            <a:headEnd/>
            <a:tailEnd type="arrow" w="med" len="med"/>
          </a:ln>
        </p:spPr>
        <p:txBody>
          <a:bodyPr/>
          <a:lstStyle/>
          <a:p>
            <a:endParaRPr lang="en-US"/>
          </a:p>
        </p:txBody>
      </p:sp>
      <p:sp>
        <p:nvSpPr>
          <p:cNvPr id="11271" name="Text Box 4"/>
          <p:cNvSpPr txBox="1">
            <a:spLocks noChangeArrowheads="1"/>
          </p:cNvSpPr>
          <p:nvPr/>
        </p:nvSpPr>
        <p:spPr bwMode="auto">
          <a:xfrm>
            <a:off x="2373980" y="3042895"/>
            <a:ext cx="3451657" cy="368961"/>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buFont typeface="Arial" pitchFamily="34" charset="0"/>
              <a:buNone/>
              <a:tabLst>
                <a:tab pos="649288" algn="l"/>
                <a:tab pos="7050088" algn="r"/>
              </a:tabLst>
            </a:pPr>
            <a:r>
              <a:rPr lang="en-GB" sz="2000" b="1" dirty="0">
                <a:solidFill>
                  <a:srgbClr val="0000C8"/>
                </a:solidFill>
                <a:latin typeface="Verdana" pitchFamily="34" charset="0"/>
                <a:ea typeface="Verdana" pitchFamily="34" charset="0"/>
                <a:cs typeface="Verdana" pitchFamily="34" charset="0"/>
              </a:rPr>
              <a:t>provide password</a:t>
            </a:r>
          </a:p>
        </p:txBody>
      </p:sp>
      <p:sp>
        <p:nvSpPr>
          <p:cNvPr id="11274" name="Text Box 7"/>
          <p:cNvSpPr txBox="1">
            <a:spLocks noChangeArrowheads="1"/>
          </p:cNvSpPr>
          <p:nvPr/>
        </p:nvSpPr>
        <p:spPr bwMode="auto">
          <a:xfrm>
            <a:off x="849979" y="4928409"/>
            <a:ext cx="2931584" cy="376238"/>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buFont typeface="Arial" pitchFamily="34" charset="0"/>
              <a:buNone/>
              <a:tabLst>
                <a:tab pos="649288" algn="l"/>
                <a:tab pos="7050088" algn="r"/>
              </a:tabLst>
            </a:pPr>
            <a:r>
              <a:rPr lang="en-GB" sz="2000" b="1" dirty="0">
                <a:solidFill>
                  <a:srgbClr val="0000C8"/>
                </a:solidFill>
                <a:latin typeface="Verdana" pitchFamily="34" charset="0"/>
                <a:ea typeface="Verdana" pitchFamily="34" charset="0"/>
                <a:cs typeface="Verdana" pitchFamily="34" charset="0"/>
              </a:rPr>
              <a:t>start</a:t>
            </a:r>
            <a:r>
              <a:rPr lang="en-GB" sz="2000" dirty="0">
                <a:solidFill>
                  <a:srgbClr val="0000C8"/>
                </a:solidFill>
                <a:latin typeface="Arial" pitchFamily="34" charset="0"/>
                <a:cs typeface="Arial" pitchFamily="34" charset="0"/>
              </a:rPr>
              <a:t> </a:t>
            </a:r>
            <a:r>
              <a:rPr lang="en-GB" sz="2000" b="1" dirty="0">
                <a:solidFill>
                  <a:srgbClr val="0000C8"/>
                </a:solidFill>
                <a:latin typeface="Verdana" pitchFamily="34" charset="0"/>
                <a:ea typeface="Verdana" pitchFamily="34" charset="0"/>
                <a:cs typeface="Verdana" pitchFamily="34" charset="0"/>
              </a:rPr>
              <a:t>command</a:t>
            </a:r>
          </a:p>
        </p:txBody>
      </p:sp>
      <p:sp>
        <p:nvSpPr>
          <p:cNvPr id="11275" name="Text Box 8"/>
          <p:cNvSpPr txBox="1">
            <a:spLocks noChangeArrowheads="1"/>
          </p:cNvSpPr>
          <p:nvPr/>
        </p:nvSpPr>
        <p:spPr bwMode="auto">
          <a:xfrm>
            <a:off x="849979" y="5304649"/>
            <a:ext cx="2931584" cy="376237"/>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buFont typeface="Arial" pitchFamily="34" charset="0"/>
              <a:buNone/>
              <a:tabLst>
                <a:tab pos="649288" algn="l"/>
                <a:tab pos="7050088" algn="r"/>
              </a:tabLst>
            </a:pPr>
            <a:r>
              <a:rPr lang="en-GB" sz="2000" b="1" dirty="0">
                <a:solidFill>
                  <a:srgbClr val="0000C8"/>
                </a:solidFill>
                <a:latin typeface="Verdana" pitchFamily="34" charset="0"/>
                <a:ea typeface="Verdana" pitchFamily="34" charset="0"/>
                <a:cs typeface="Verdana" pitchFamily="34" charset="0"/>
              </a:rPr>
              <a:t>log</a:t>
            </a:r>
            <a:r>
              <a:rPr lang="en-GB" sz="2000" dirty="0">
                <a:solidFill>
                  <a:srgbClr val="0000C8"/>
                </a:solidFill>
                <a:latin typeface="Arial" pitchFamily="34" charset="0"/>
                <a:cs typeface="Arial" pitchFamily="34" charset="0"/>
              </a:rPr>
              <a:t> </a:t>
            </a:r>
            <a:r>
              <a:rPr lang="en-GB" sz="2000" b="1" dirty="0">
                <a:solidFill>
                  <a:srgbClr val="0000C8"/>
                </a:solidFill>
                <a:latin typeface="Verdana" pitchFamily="34" charset="0"/>
                <a:ea typeface="Verdana" pitchFamily="34" charset="0"/>
                <a:cs typeface="Verdana" pitchFamily="34" charset="0"/>
              </a:rPr>
              <a:t>it</a:t>
            </a:r>
          </a:p>
        </p:txBody>
      </p:sp>
      <p:sp>
        <p:nvSpPr>
          <p:cNvPr id="11276" name="Text Box 9"/>
          <p:cNvSpPr txBox="1">
            <a:spLocks noChangeArrowheads="1"/>
          </p:cNvSpPr>
          <p:nvPr/>
        </p:nvSpPr>
        <p:spPr bwMode="auto">
          <a:xfrm>
            <a:off x="849979" y="5665009"/>
            <a:ext cx="2931584" cy="376238"/>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buFont typeface="Arial" pitchFamily="34" charset="0"/>
              <a:buNone/>
              <a:tabLst>
                <a:tab pos="649288" algn="l"/>
                <a:tab pos="7050088" algn="r"/>
              </a:tabLst>
            </a:pPr>
            <a:r>
              <a:rPr lang="en-GB" sz="2000" b="1" dirty="0">
                <a:solidFill>
                  <a:srgbClr val="0000C8"/>
                </a:solidFill>
                <a:latin typeface="Verdana" pitchFamily="34" charset="0"/>
                <a:ea typeface="Verdana" pitchFamily="34" charset="0"/>
                <a:cs typeface="Verdana" pitchFamily="34" charset="0"/>
              </a:rPr>
              <a:t>start</a:t>
            </a:r>
            <a:r>
              <a:rPr lang="en-GB" sz="2000" dirty="0">
                <a:solidFill>
                  <a:srgbClr val="0000C8"/>
                </a:solidFill>
                <a:latin typeface="Arial" pitchFamily="34" charset="0"/>
                <a:cs typeface="Arial" pitchFamily="34" charset="0"/>
              </a:rPr>
              <a:t> </a:t>
            </a:r>
            <a:r>
              <a:rPr lang="en-GB" sz="2000" b="1" dirty="0">
                <a:solidFill>
                  <a:srgbClr val="0000C8"/>
                </a:solidFill>
                <a:latin typeface="Verdana" pitchFamily="34" charset="0"/>
                <a:ea typeface="Verdana" pitchFamily="34" charset="0"/>
                <a:cs typeface="Verdana" pitchFamily="34" charset="0"/>
              </a:rPr>
              <a:t>time</a:t>
            </a:r>
            <a:r>
              <a:rPr lang="en-GB" sz="2000" dirty="0">
                <a:solidFill>
                  <a:srgbClr val="0000C8"/>
                </a:solidFill>
                <a:latin typeface="Arial" pitchFamily="34" charset="0"/>
                <a:cs typeface="Arial" pitchFamily="34" charset="0"/>
              </a:rPr>
              <a:t> </a:t>
            </a:r>
            <a:r>
              <a:rPr lang="en-GB" sz="2000" b="1" dirty="0">
                <a:solidFill>
                  <a:srgbClr val="0000C8"/>
                </a:solidFill>
                <a:latin typeface="Verdana" pitchFamily="34" charset="0"/>
                <a:ea typeface="Verdana" pitchFamily="34" charset="0"/>
                <a:cs typeface="Verdana" pitchFamily="34" charset="0"/>
              </a:rPr>
              <a:t>ticket</a:t>
            </a:r>
          </a:p>
        </p:txBody>
      </p:sp>
      <p:sp>
        <p:nvSpPr>
          <p:cNvPr id="11277" name="Text Box 10"/>
          <p:cNvSpPr txBox="1">
            <a:spLocks noChangeArrowheads="1"/>
          </p:cNvSpPr>
          <p:nvPr/>
        </p:nvSpPr>
        <p:spPr bwMode="auto">
          <a:xfrm>
            <a:off x="4198547" y="4928409"/>
            <a:ext cx="2709333" cy="376238"/>
          </a:xfrm>
          <a:prstGeom prst="rect">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triangle"/>
          </a:ln>
          <a:effectLst/>
        </p:spPr>
        <p:txBody>
          <a:bodyPr wrap="none" anchor="ctr"/>
          <a:lstStyle/>
          <a:p>
            <a:pPr algn="ctr" defTabSz="720725">
              <a:buClr>
                <a:srgbClr val="000066"/>
              </a:buClr>
              <a:buSzPct val="100000"/>
              <a:buFont typeface="Arial" pitchFamily="34" charset="0"/>
              <a:buNone/>
              <a:tabLst>
                <a:tab pos="649288" algn="l"/>
                <a:tab pos="7050088" algn="r"/>
              </a:tabLst>
            </a:pPr>
            <a:r>
              <a:rPr lang="en-GB" sz="2000" b="1" dirty="0">
                <a:solidFill>
                  <a:srgbClr val="0000C8"/>
                </a:solidFill>
                <a:latin typeface="Verdana" pitchFamily="34" charset="0"/>
                <a:ea typeface="Verdana" pitchFamily="34" charset="0"/>
                <a:cs typeface="Verdana" pitchFamily="34" charset="0"/>
              </a:rPr>
              <a:t>log it</a:t>
            </a:r>
          </a:p>
        </p:txBody>
      </p:sp>
      <p:sp>
        <p:nvSpPr>
          <p:cNvPr id="11278" name="Line 16"/>
          <p:cNvSpPr>
            <a:spLocks noChangeShapeType="1"/>
          </p:cNvSpPr>
          <p:nvPr/>
        </p:nvSpPr>
        <p:spPr bwMode="auto">
          <a:xfrm flipH="1">
            <a:off x="2351999" y="3945864"/>
            <a:ext cx="1247531" cy="978268"/>
          </a:xfrm>
          <a:prstGeom prst="line">
            <a:avLst/>
          </a:prstGeom>
          <a:noFill/>
          <a:ln w="38100" cmpd="dbl">
            <a:solidFill>
              <a:schemeClr val="accent3">
                <a:lumMod val="75000"/>
              </a:schemeClr>
            </a:solidFill>
            <a:miter lim="800000"/>
            <a:headEnd/>
            <a:tailEnd type="arrow" w="med" len="med"/>
          </a:ln>
        </p:spPr>
        <p:txBody>
          <a:bodyPr/>
          <a:lstStyle/>
          <a:p>
            <a:endParaRPr lang="en-US"/>
          </a:p>
        </p:txBody>
      </p:sp>
      <p:sp>
        <p:nvSpPr>
          <p:cNvPr id="11280" name="Line 19"/>
          <p:cNvSpPr>
            <a:spLocks noChangeShapeType="1"/>
          </p:cNvSpPr>
          <p:nvPr/>
        </p:nvSpPr>
        <p:spPr bwMode="auto">
          <a:xfrm flipH="1">
            <a:off x="3816189" y="5810397"/>
            <a:ext cx="3972431" cy="2249"/>
          </a:xfrm>
          <a:prstGeom prst="line">
            <a:avLst/>
          </a:prstGeom>
          <a:noFill/>
          <a:ln w="19050">
            <a:solidFill>
              <a:schemeClr val="accent1">
                <a:lumMod val="75000"/>
              </a:schemeClr>
            </a:solidFill>
            <a:miter lim="800000"/>
            <a:headEnd/>
            <a:tailEnd type="arrow" w="med" len="med"/>
          </a:ln>
        </p:spPr>
        <p:txBody>
          <a:bodyPr/>
          <a:lstStyle/>
          <a:p>
            <a:endParaRPr lang="en-US"/>
          </a:p>
        </p:txBody>
      </p:sp>
      <p:sp>
        <p:nvSpPr>
          <p:cNvPr id="11282" name="Line 21"/>
          <p:cNvSpPr>
            <a:spLocks noChangeShapeType="1"/>
          </p:cNvSpPr>
          <p:nvPr/>
        </p:nvSpPr>
        <p:spPr bwMode="auto">
          <a:xfrm flipH="1">
            <a:off x="5838825" y="4111708"/>
            <a:ext cx="1417700" cy="3091"/>
          </a:xfrm>
          <a:prstGeom prst="line">
            <a:avLst/>
          </a:prstGeom>
          <a:noFill/>
          <a:ln w="19050">
            <a:solidFill>
              <a:schemeClr val="accent1">
                <a:lumMod val="75000"/>
              </a:schemeClr>
            </a:solidFill>
            <a:miter lim="800000"/>
            <a:headEnd/>
            <a:tailEnd type="arrow" w="med" len="med"/>
          </a:ln>
        </p:spPr>
        <p:txBody>
          <a:bodyPr/>
          <a:lstStyle/>
          <a:p>
            <a:endParaRPr lang="en-US"/>
          </a:p>
        </p:txBody>
      </p:sp>
      <p:sp>
        <p:nvSpPr>
          <p:cNvPr id="11283" name="Line 16"/>
          <p:cNvSpPr>
            <a:spLocks noChangeShapeType="1"/>
          </p:cNvSpPr>
          <p:nvPr/>
        </p:nvSpPr>
        <p:spPr bwMode="auto">
          <a:xfrm>
            <a:off x="4306497" y="3945864"/>
            <a:ext cx="1162037" cy="978268"/>
          </a:xfrm>
          <a:prstGeom prst="line">
            <a:avLst/>
          </a:prstGeom>
          <a:noFill/>
          <a:ln w="38100" cmpd="dbl">
            <a:solidFill>
              <a:schemeClr val="accent3">
                <a:lumMod val="75000"/>
              </a:schemeClr>
            </a:solidFill>
            <a:miter lim="800000"/>
            <a:headEnd/>
            <a:tailEnd type="arrow" w="med" len="med"/>
          </a:ln>
        </p:spPr>
        <p:txBody>
          <a:bodyPr/>
          <a:lstStyle/>
          <a:p>
            <a:endParaRPr lang="en-US"/>
          </a:p>
        </p:txBody>
      </p:sp>
      <p:sp>
        <p:nvSpPr>
          <p:cNvPr id="2" name="Rectangle 4"/>
          <p:cNvSpPr>
            <a:spLocks noChangeArrowheads="1"/>
          </p:cNvSpPr>
          <p:nvPr/>
        </p:nvSpPr>
        <p:spPr bwMode="auto">
          <a:xfrm>
            <a:off x="7239000" y="1476638"/>
            <a:ext cx="4057650"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1">
                <a:lumMod val="75000"/>
              </a:schemeClr>
            </a:outerShdw>
          </a:effectLst>
        </p:spPr>
        <p:txBody>
          <a:bodyPr wrap="square" lIns="95250" tIns="50800" rIns="95250" bIns="50800">
            <a:spAutoFit/>
          </a:bodyPr>
          <a:lstStyle/>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sudo mount /mnt/xp</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Password:</a:t>
            </a:r>
          </a:p>
        </p:txBody>
      </p:sp>
      <p:sp>
        <p:nvSpPr>
          <p:cNvPr id="11286" name="Text Box 12"/>
          <p:cNvSpPr txBox="1">
            <a:spLocks noChangeArrowheads="1"/>
          </p:cNvSpPr>
          <p:nvPr/>
        </p:nvSpPr>
        <p:spPr bwMode="auto">
          <a:xfrm>
            <a:off x="2494335" y="4412860"/>
            <a:ext cx="658440" cy="266700"/>
          </a:xfrm>
          <a:prstGeom prst="rect">
            <a:avLst/>
          </a:prstGeom>
          <a:solidFill>
            <a:schemeClr val="bg1"/>
          </a:solidFill>
          <a:ln w="9525">
            <a:noFill/>
            <a:round/>
            <a:headEnd/>
            <a:tailEnd/>
          </a:ln>
        </p:spPr>
        <p:txBody>
          <a:bodyPr wrap="square" lIns="90000" tIns="10800" rIns="90000" bIns="10800">
            <a:spAutoFit/>
          </a:bodyPr>
          <a:lstStyle/>
          <a:p>
            <a:pPr algn="ctr" defTabSz="449263">
              <a:spcBef>
                <a:spcPts val="1250"/>
              </a:spcBef>
              <a:buClr>
                <a:srgbClr val="0000C8"/>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C8"/>
                </a:solidFill>
              </a:rPr>
              <a:t>YES</a:t>
            </a:r>
          </a:p>
        </p:txBody>
      </p:sp>
      <p:sp>
        <p:nvSpPr>
          <p:cNvPr id="11288" name="AutoShape 29"/>
          <p:cNvSpPr>
            <a:spLocks noChangeArrowheads="1"/>
          </p:cNvSpPr>
          <p:nvPr/>
        </p:nvSpPr>
        <p:spPr bwMode="auto">
          <a:xfrm>
            <a:off x="2569406" y="3740226"/>
            <a:ext cx="2826484" cy="733663"/>
          </a:xfrm>
          <a:prstGeom prst="flowChartDecision">
            <a:avLst/>
          </a:prstGeom>
          <a:solidFill>
            <a:srgbClr val="B9CDE5"/>
          </a:solidFill>
          <a:ln w="12700">
            <a:solidFill>
              <a:srgbClr val="333333"/>
            </a:solidFill>
            <a:miter lim="800000"/>
            <a:headEnd/>
            <a:tailEnd/>
          </a:ln>
        </p:spPr>
        <p:txBody>
          <a:bodyPr wrap="square" anchor="ctr">
            <a:spAutoFit/>
          </a:bodyPr>
          <a:lstStyle/>
          <a:p>
            <a:pPr algn="ctr"/>
            <a:r>
              <a:rPr lang="en-GB" sz="1800" dirty="0"/>
              <a:t>allowed ?</a:t>
            </a:r>
            <a:endParaRPr lang="en-US" sz="1800" dirty="0"/>
          </a:p>
        </p:txBody>
      </p:sp>
      <p:sp>
        <p:nvSpPr>
          <p:cNvPr id="11289" name="Text Box 12"/>
          <p:cNvSpPr txBox="1">
            <a:spLocks noChangeArrowheads="1"/>
          </p:cNvSpPr>
          <p:nvPr/>
        </p:nvSpPr>
        <p:spPr bwMode="auto">
          <a:xfrm>
            <a:off x="4667389" y="4411931"/>
            <a:ext cx="628511" cy="268032"/>
          </a:xfrm>
          <a:prstGeom prst="rect">
            <a:avLst/>
          </a:prstGeom>
          <a:solidFill>
            <a:schemeClr val="bg1"/>
          </a:solidFill>
          <a:ln w="9525">
            <a:noFill/>
            <a:round/>
            <a:headEnd/>
            <a:tailEnd/>
          </a:ln>
        </p:spPr>
        <p:txBody>
          <a:bodyPr wrap="square" lIns="90000" tIns="10800" rIns="90000" bIns="10800">
            <a:spAutoFit/>
          </a:bodyPr>
          <a:lstStyle/>
          <a:p>
            <a:pPr algn="ctr" defTabSz="449263">
              <a:spcBef>
                <a:spcPts val="1250"/>
              </a:spcBef>
              <a:buClr>
                <a:srgbClr val="0000C8"/>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C8"/>
                </a:solidFill>
              </a:rPr>
              <a:t>NO</a:t>
            </a:r>
          </a:p>
        </p:txBody>
      </p:sp>
      <p:sp>
        <p:nvSpPr>
          <p:cNvPr id="28" name="Rounded Rectangle 27"/>
          <p:cNvSpPr/>
          <p:nvPr/>
        </p:nvSpPr>
        <p:spPr>
          <a:xfrm>
            <a:off x="7251163" y="3827145"/>
            <a:ext cx="4074062" cy="434085"/>
          </a:xfrm>
          <a:prstGeom prst="round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50800">
            <a:spAutoFit/>
          </a:bodyPr>
          <a:lstStyle/>
          <a:p>
            <a:pPr algn="ctr" defTabSz="720725" eaLnBrk="0" hangingPunct="0">
              <a:lnSpc>
                <a:spcPct val="110000"/>
              </a:lnSpc>
              <a:buClr>
                <a:srgbClr val="FF0000"/>
              </a:buClr>
              <a:buSzPct val="100000"/>
              <a:tabLst>
                <a:tab pos="571500" algn="l"/>
                <a:tab pos="1855788" algn="l"/>
              </a:tabLst>
              <a:defRPr/>
            </a:pPr>
            <a:r>
              <a:rPr lang="en-GB" sz="1800" i="1" dirty="0"/>
              <a:t>consult </a:t>
            </a:r>
            <a:r>
              <a:rPr lang="en-GB" sz="1800" b="1" i="1" dirty="0">
                <a:solidFill>
                  <a:srgbClr val="004F9F"/>
                </a:solidFill>
              </a:rPr>
              <a:t>/etc/</a:t>
            </a:r>
            <a:r>
              <a:rPr lang="en-GB" sz="1800" b="1" i="1" dirty="0" err="1">
                <a:solidFill>
                  <a:srgbClr val="004F9F"/>
                </a:solidFill>
              </a:rPr>
              <a:t>sudoers</a:t>
            </a:r>
            <a:endParaRPr lang="en-GB" sz="1800" b="1" i="1" dirty="0">
              <a:solidFill>
                <a:srgbClr val="004F9F"/>
              </a:solidFill>
            </a:endParaRPr>
          </a:p>
        </p:txBody>
      </p:sp>
      <p:sp>
        <p:nvSpPr>
          <p:cNvPr id="29" name="Rounded Rectangle 28"/>
          <p:cNvSpPr/>
          <p:nvPr/>
        </p:nvSpPr>
        <p:spPr>
          <a:xfrm>
            <a:off x="6163261" y="5568315"/>
            <a:ext cx="5161964" cy="434085"/>
          </a:xfrm>
          <a:prstGeom prst="round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50800">
            <a:spAutoFit/>
          </a:bodyPr>
          <a:lstStyle/>
          <a:p>
            <a:pPr algn="ctr" defTabSz="720725" eaLnBrk="0" hangingPunct="0">
              <a:lnSpc>
                <a:spcPct val="110000"/>
              </a:lnSpc>
              <a:buClr>
                <a:srgbClr val="FF0000"/>
              </a:buClr>
              <a:buSzPct val="100000"/>
              <a:tabLst>
                <a:tab pos="571500" algn="l"/>
                <a:tab pos="1855788" algn="l"/>
              </a:tabLst>
              <a:defRPr/>
            </a:pPr>
            <a:r>
              <a:rPr lang="en-US" sz="1800" i="1" dirty="0"/>
              <a:t>ticket valid for a few minutes</a:t>
            </a:r>
          </a:p>
        </p:txBody>
      </p:sp>
      <p:sp>
        <p:nvSpPr>
          <p:cNvPr id="27" name="Line 6"/>
          <p:cNvSpPr>
            <a:spLocks noChangeShapeType="1"/>
          </p:cNvSpPr>
          <p:nvPr/>
        </p:nvSpPr>
        <p:spPr bwMode="auto">
          <a:xfrm flipH="1" flipV="1">
            <a:off x="8867775" y="2047874"/>
            <a:ext cx="76200" cy="590550"/>
          </a:xfrm>
          <a:prstGeom prst="line">
            <a:avLst/>
          </a:prstGeom>
          <a:noFill/>
          <a:ln w="19050">
            <a:solidFill>
              <a:schemeClr val="accent1">
                <a:lumMod val="75000"/>
              </a:schemeClr>
            </a:solidFill>
            <a:miter lim="800000"/>
            <a:headEnd/>
            <a:tailEnd type="arrow" w="med" len="med"/>
          </a:ln>
        </p:spPr>
        <p:txBody>
          <a:bodyPr/>
          <a:lstStyle/>
          <a:p>
            <a:endParaRPr lang="en-US"/>
          </a:p>
        </p:txBody>
      </p:sp>
      <p:sp>
        <p:nvSpPr>
          <p:cNvPr id="25" name="Rounded Rectangle 24"/>
          <p:cNvSpPr/>
          <p:nvPr/>
        </p:nvSpPr>
        <p:spPr>
          <a:xfrm>
            <a:off x="7260541" y="2526030"/>
            <a:ext cx="4064684" cy="434085"/>
          </a:xfrm>
          <a:prstGeom prst="roundRect">
            <a:avLst/>
          </a:prstGeom>
          <a:gradFill>
            <a:gsLst>
              <a:gs pos="0">
                <a:srgbClr val="FFEFD1"/>
              </a:gs>
              <a:gs pos="64999">
                <a:srgbClr val="F0EBD5"/>
              </a:gs>
              <a:gs pos="100000">
                <a:srgbClr val="D1C39F"/>
              </a:gs>
            </a:gsLst>
            <a:lin ang="4200000" scaled="0"/>
          </a:gra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36000" rIns="95250" bIns="50800">
            <a:spAutoFit/>
          </a:bodyPr>
          <a:lstStyle/>
          <a:p>
            <a:pPr algn="ctr" defTabSz="720725" eaLnBrk="0" hangingPunct="0">
              <a:lnSpc>
                <a:spcPct val="110000"/>
              </a:lnSpc>
              <a:buClr>
                <a:srgbClr val="FF0000"/>
              </a:buClr>
              <a:buSzPct val="100000"/>
              <a:tabLst>
                <a:tab pos="571500" algn="l"/>
                <a:tab pos="1855788" algn="l"/>
              </a:tabLst>
              <a:defRPr/>
            </a:pPr>
            <a:r>
              <a:rPr lang="en-GB" sz="1800" i="1" dirty="0"/>
              <a:t>your own password</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C" id="{548A3722-3215-4D67-97FC-52E9F00CBDD5}" vid="{5729C59F-F8F5-4EC0-8981-94A53BE01FC4}"/>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QA_Consulting_AWS_Powerpoint_Template_March_2018</Template>
  <TotalTime>125</TotalTime>
  <Words>1928</Words>
  <Application>Microsoft Office PowerPoint</Application>
  <PresentationFormat>Widescreen</PresentationFormat>
  <Paragraphs>210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Courier New</vt:lpstr>
      <vt:lpstr>Segoe UI</vt:lpstr>
      <vt:lpstr>Verdana</vt:lpstr>
      <vt:lpstr>QAC_Powerpoint_Template</vt:lpstr>
      <vt:lpstr>Who Is The Boss</vt:lpstr>
      <vt:lpstr>Contents</vt:lpstr>
      <vt:lpstr>Working as a super-user</vt:lpstr>
      <vt:lpstr>The su command</vt:lpstr>
      <vt:lpstr>Running commands with su</vt:lpstr>
      <vt:lpstr>Exercise - using su</vt:lpstr>
      <vt:lpstr>Who am I, anyway ?</vt:lpstr>
      <vt:lpstr>The sudo command</vt:lpstr>
      <vt:lpstr>Typical sudo session sequence</vt:lpstr>
      <vt:lpstr>Basic sudo configuration Red Hat and Debian</vt:lpstr>
      <vt:lpstr>Summary</vt:lpstr>
      <vt:lpstr>Glossary</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Is The Boss</dc:title>
  <dc:creator>Rente, Hugo</dc:creator>
  <cp:lastModifiedBy>Gonsai, Devdatta</cp:lastModifiedBy>
  <cp:revision>5</cp:revision>
  <dcterms:created xsi:type="dcterms:W3CDTF">2018-03-29T10:30:04Z</dcterms:created>
  <dcterms:modified xsi:type="dcterms:W3CDTF">2018-07-24T12:31:36Z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