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1"/>
  </p:sldMasterIdLst>
  <p:notesMasterIdLst>
    <p:notesMasterId r:id="rId16"/>
  </p:notesMasterIdLst>
  <p:handoutMasterIdLst>
    <p:handoutMasterId r:id="rId17"/>
  </p:handoutMasterIdLst>
  <p:sldIdLst>
    <p:sldId id="268" r:id="rId2"/>
    <p:sldId id="269" r:id="rId3"/>
    <p:sldId id="270" r:id="rId4"/>
    <p:sldId id="271" r:id="rId5"/>
    <p:sldId id="272" r:id="rId6"/>
    <p:sldId id="273" r:id="rId7"/>
    <p:sldId id="274" r:id="rId8"/>
    <p:sldId id="275" r:id="rId9"/>
    <p:sldId id="276" r:id="rId10"/>
    <p:sldId id="277" r:id="rId11"/>
    <p:sldId id="278" r:id="rId12"/>
    <p:sldId id="280" r:id="rId13"/>
    <p:sldId id="281" r:id="rId14"/>
    <p:sldId id="264" r:id="rId15"/>
  </p:sldIdLst>
  <p:sldSz cx="12192000" cy="6858000"/>
  <p:notesSz cx="6794500" cy="9921875"/>
  <p:defaultTextStyle>
    <a:defPPr>
      <a:defRPr lang="en-GB"/>
    </a:defPPr>
    <a:lvl1pPr algn="l" rtl="0" fontAlgn="base">
      <a:spcBef>
        <a:spcPct val="0"/>
      </a:spcBef>
      <a:spcAft>
        <a:spcPct val="0"/>
      </a:spcAft>
      <a:defRPr sz="1000" kern="1200">
        <a:solidFill>
          <a:schemeClr val="tx1"/>
        </a:solidFill>
        <a:latin typeface="Segoe UI" charset="0"/>
        <a:ea typeface="+mn-ea"/>
        <a:cs typeface="+mn-cs"/>
      </a:defRPr>
    </a:lvl1pPr>
    <a:lvl2pPr marL="457200" algn="l" rtl="0" fontAlgn="base">
      <a:spcBef>
        <a:spcPct val="0"/>
      </a:spcBef>
      <a:spcAft>
        <a:spcPct val="0"/>
      </a:spcAft>
      <a:defRPr sz="1000" kern="1200">
        <a:solidFill>
          <a:schemeClr val="tx1"/>
        </a:solidFill>
        <a:latin typeface="Segoe UI" charset="0"/>
        <a:ea typeface="+mn-ea"/>
        <a:cs typeface="+mn-cs"/>
      </a:defRPr>
    </a:lvl2pPr>
    <a:lvl3pPr marL="914400" algn="l" rtl="0" fontAlgn="base">
      <a:spcBef>
        <a:spcPct val="0"/>
      </a:spcBef>
      <a:spcAft>
        <a:spcPct val="0"/>
      </a:spcAft>
      <a:defRPr sz="1000" kern="1200">
        <a:solidFill>
          <a:schemeClr val="tx1"/>
        </a:solidFill>
        <a:latin typeface="Segoe UI" charset="0"/>
        <a:ea typeface="+mn-ea"/>
        <a:cs typeface="+mn-cs"/>
      </a:defRPr>
    </a:lvl3pPr>
    <a:lvl4pPr marL="1371600" algn="l" rtl="0" fontAlgn="base">
      <a:spcBef>
        <a:spcPct val="0"/>
      </a:spcBef>
      <a:spcAft>
        <a:spcPct val="0"/>
      </a:spcAft>
      <a:defRPr sz="1000" kern="1200">
        <a:solidFill>
          <a:schemeClr val="tx1"/>
        </a:solidFill>
        <a:latin typeface="Segoe UI" charset="0"/>
        <a:ea typeface="+mn-ea"/>
        <a:cs typeface="+mn-cs"/>
      </a:defRPr>
    </a:lvl4pPr>
    <a:lvl5pPr marL="1828800" algn="l" rtl="0" fontAlgn="base">
      <a:spcBef>
        <a:spcPct val="0"/>
      </a:spcBef>
      <a:spcAft>
        <a:spcPct val="0"/>
      </a:spcAft>
      <a:defRPr sz="1000" kern="1200">
        <a:solidFill>
          <a:schemeClr val="tx1"/>
        </a:solidFill>
        <a:latin typeface="Segoe UI" charset="0"/>
        <a:ea typeface="+mn-ea"/>
        <a:cs typeface="+mn-cs"/>
      </a:defRPr>
    </a:lvl5pPr>
    <a:lvl6pPr marL="2286000" algn="l" defTabSz="914400" rtl="0" eaLnBrk="1" latinLnBrk="0" hangingPunct="1">
      <a:defRPr sz="1000" kern="1200">
        <a:solidFill>
          <a:schemeClr val="tx1"/>
        </a:solidFill>
        <a:latin typeface="Segoe UI" charset="0"/>
        <a:ea typeface="+mn-ea"/>
        <a:cs typeface="+mn-cs"/>
      </a:defRPr>
    </a:lvl6pPr>
    <a:lvl7pPr marL="2743200" algn="l" defTabSz="914400" rtl="0" eaLnBrk="1" latinLnBrk="0" hangingPunct="1">
      <a:defRPr sz="1000" kern="1200">
        <a:solidFill>
          <a:schemeClr val="tx1"/>
        </a:solidFill>
        <a:latin typeface="Segoe UI" charset="0"/>
        <a:ea typeface="+mn-ea"/>
        <a:cs typeface="+mn-cs"/>
      </a:defRPr>
    </a:lvl7pPr>
    <a:lvl8pPr marL="3200400" algn="l" defTabSz="914400" rtl="0" eaLnBrk="1" latinLnBrk="0" hangingPunct="1">
      <a:defRPr sz="1000" kern="1200">
        <a:solidFill>
          <a:schemeClr val="tx1"/>
        </a:solidFill>
        <a:latin typeface="Segoe UI" charset="0"/>
        <a:ea typeface="+mn-ea"/>
        <a:cs typeface="+mn-cs"/>
      </a:defRPr>
    </a:lvl8pPr>
    <a:lvl9pPr marL="3657600" algn="l" defTabSz="914400" rtl="0" eaLnBrk="1" latinLnBrk="0" hangingPunct="1">
      <a:defRPr sz="1000" kern="1200">
        <a:solidFill>
          <a:schemeClr val="tx1"/>
        </a:solidFill>
        <a:latin typeface="Segoe UI"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5454"/>
    <a:srgbClr val="000000"/>
    <a:srgbClr val="B9CDE5"/>
    <a:srgbClr val="00519C"/>
    <a:srgbClr val="004F9F"/>
    <a:srgbClr val="0070C0"/>
    <a:srgbClr val="0070AB"/>
    <a:srgbClr val="FF70C0"/>
    <a:srgbClr val="005AAB"/>
    <a:srgbClr val="DFFF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60773" autoAdjust="0"/>
  </p:normalViewPr>
  <p:slideViewPr>
    <p:cSldViewPr snapToGrid="0">
      <p:cViewPr varScale="1">
        <p:scale>
          <a:sx n="44" d="100"/>
          <a:sy n="44" d="100"/>
        </p:scale>
        <p:origin x="1740" y="48"/>
      </p:cViewPr>
      <p:guideLst>
        <p:guide orient="horz" pos="2160"/>
        <p:guide pos="3840"/>
      </p:guideLst>
    </p:cSldViewPr>
  </p:slideViewPr>
  <p:outlineViewPr>
    <p:cViewPr>
      <p:scale>
        <a:sx n="33" d="100"/>
        <a:sy n="33" d="100"/>
      </p:scale>
      <p:origin x="0" y="762"/>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82" d="100"/>
          <a:sy n="82" d="100"/>
        </p:scale>
        <p:origin x="3972" y="90"/>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76971"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1"/>
                </a:solidFill>
                <a:latin typeface="Segoe UI" panose="020B0502040204020203" pitchFamily="34" charset="0"/>
                <a:cs typeface="Segoe UI" panose="020B0502040204020203" pitchFamily="34" charset="0"/>
              </a:rPr>
              <a:t>Edit course title here	</a:t>
            </a:r>
          </a:p>
        </p:txBody>
      </p:sp>
      <p:sp>
        <p:nvSpPr>
          <p:cNvPr id="5" name="TextBox 4"/>
          <p:cNvSpPr txBox="1"/>
          <p:nvPr/>
        </p:nvSpPr>
        <p:spPr>
          <a:xfrm>
            <a:off x="1033463"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1"/>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4119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570998" y="581025"/>
            <a:ext cx="5716003" cy="3216039"/>
          </a:xfrm>
          <a:prstGeom prst="rect">
            <a:avLst/>
          </a:prstGeom>
          <a:noFill/>
          <a:ln w="3175">
            <a:solidFill>
              <a:srgbClr val="555454"/>
            </a:solidFill>
          </a:ln>
        </p:spPr>
        <p:txBody>
          <a:bodyPr vert="horz" lIns="91440" tIns="45720" rIns="91440" bIns="45720" rtlCol="0" anchor="ctr"/>
          <a:lstStyle/>
          <a:p>
            <a:pPr lvl="0"/>
            <a:endParaRPr lang="en-GB" noProof="0"/>
          </a:p>
        </p:txBody>
      </p:sp>
      <p:sp>
        <p:nvSpPr>
          <p:cNvPr id="13" name="TextBox 12"/>
          <p:cNvSpPr txBox="1"/>
          <p:nvPr/>
        </p:nvSpPr>
        <p:spPr>
          <a:xfrm>
            <a:off x="576264"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4"/>
                </a:solidFill>
                <a:latin typeface="Segoe UI" panose="020B0502040204020203" pitchFamily="34" charset="0"/>
                <a:cs typeface="Segoe UI" panose="020B0502040204020203" pitchFamily="34" charset="0"/>
              </a:rPr>
              <a:t>Edit course title here</a:t>
            </a:r>
            <a:r>
              <a:rPr lang="en-GB" sz="1000" cap="all" spc="300" baseline="0" dirty="0">
                <a:solidFill>
                  <a:schemeClr val="accent1"/>
                </a:solidFill>
                <a:latin typeface="Segoe UI" panose="020B0502040204020203" pitchFamily="34" charset="0"/>
                <a:cs typeface="Segoe UI" panose="020B0502040204020203" pitchFamily="34" charset="0"/>
              </a:rPr>
              <a:t>	</a:t>
            </a:r>
          </a:p>
        </p:txBody>
      </p:sp>
      <p:sp>
        <p:nvSpPr>
          <p:cNvPr id="14" name="TextBox 13"/>
          <p:cNvSpPr txBox="1"/>
          <p:nvPr/>
        </p:nvSpPr>
        <p:spPr>
          <a:xfrm>
            <a:off x="892785"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4"/>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4"/>
              </a:solidFill>
              <a:latin typeface="Segoe UI" panose="020B0502040204020203" pitchFamily="34" charset="0"/>
              <a:cs typeface="Segoe UI" panose="020B0502040204020203" pitchFamily="34" charset="0"/>
            </a:endParaRPr>
          </a:p>
        </p:txBody>
      </p:sp>
      <p:sp>
        <p:nvSpPr>
          <p:cNvPr id="12" name="Notes Placeholder 4"/>
          <p:cNvSpPr>
            <a:spLocks noGrp="1"/>
          </p:cNvSpPr>
          <p:nvPr>
            <p:ph type="body" sz="quarter" idx="3"/>
          </p:nvPr>
        </p:nvSpPr>
        <p:spPr>
          <a:xfrm>
            <a:off x="570999" y="3952480"/>
            <a:ext cx="5716002" cy="546115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7" name="Slide Number Placeholder 1"/>
          <p:cNvSpPr>
            <a:spLocks noGrp="1"/>
          </p:cNvSpPr>
          <p:nvPr>
            <p:ph type="sldNum" sz="quarter" idx="5"/>
          </p:nvPr>
        </p:nvSpPr>
        <p:spPr>
          <a:xfrm>
            <a:off x="3440999" y="9570802"/>
            <a:ext cx="2944813" cy="265271"/>
          </a:xfrm>
          <a:prstGeom prst="rect">
            <a:avLst/>
          </a:prstGeom>
          <a:solidFill>
            <a:schemeClr val="bg1"/>
          </a:solidFill>
        </p:spPr>
        <p:txBody>
          <a:bodyPr vert="horz" lIns="91440" tIns="45720" rIns="91440" bIns="45720" rtlCol="0" anchor="b"/>
          <a:lstStyle>
            <a:lvl1pPr algn="r" rtl="0" eaLnBrk="0" fontAlgn="base" hangingPunct="0">
              <a:spcBef>
                <a:spcPct val="50000"/>
              </a:spcBef>
              <a:spcAft>
                <a:spcPct val="0"/>
              </a:spcAft>
              <a:tabLst>
                <a:tab pos="8793163" algn="r"/>
              </a:tabLst>
              <a:defRPr lang="en-GB" sz="1000" kern="1200" cap="all" spc="300" baseline="0" smtClean="0">
                <a:solidFill>
                  <a:schemeClr val="accent4"/>
                </a:solidFill>
                <a:latin typeface="Segoe UI" panose="020B0502040204020203" pitchFamily="34" charset="0"/>
                <a:ea typeface="+mn-ea"/>
                <a:cs typeface="Segoe UI" panose="020B0502040204020203" pitchFamily="34" charset="0"/>
              </a:defRPr>
            </a:lvl1pPr>
          </a:lstStyle>
          <a:p>
            <a:pPr>
              <a:defRPr/>
            </a:pPr>
            <a:r>
              <a:rPr lang="en-GB" dirty="0"/>
              <a:t>CONTINUED </a:t>
            </a:r>
            <a:fld id="{993982D2-741D-4BC6-8F8E-84F7C8891268}" type="slidenum">
              <a:rPr smtClean="0"/>
              <a:pPr>
                <a:defRPr/>
              </a:pPr>
              <a:t>‹#›</a:t>
            </a:fld>
            <a:endParaRPr dirty="0"/>
          </a:p>
        </p:txBody>
      </p:sp>
    </p:spTree>
    <p:extLst>
      <p:ext uri="{BB962C8B-B14F-4D97-AF65-F5344CB8AC3E}">
        <p14:creationId xmlns:p14="http://schemas.microsoft.com/office/powerpoint/2010/main" val="417443139"/>
      </p:ext>
    </p:extLst>
  </p:cSld>
  <p:clrMap bg1="lt1" tx1="dk1" bg2="lt2" tx2="dk2" accent1="accent1" accent2="accent2" accent3="accent3" accent4="accent4" accent5="accent5" accent6="accent6" hlink="hlink" folHlink="folHlink"/>
  <p:hf hdr="0" dt="0"/>
  <p:notesStyle>
    <a:lvl1pPr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1pPr>
    <a:lvl2pPr marL="447675" indent="952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2pPr>
    <a:lvl3pPr marL="9144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3pPr>
    <a:lvl4pPr marL="1343025" indent="2857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4pPr>
    <a:lvl5pPr marL="18288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571500" y="581025"/>
            <a:ext cx="5715000" cy="3216275"/>
          </a:xfrm>
        </p:spPr>
      </p:sp>
      <p:sp>
        <p:nvSpPr>
          <p:cNvPr id="7" name="Notes Placeholder 6"/>
          <p:cNvSpPr>
            <a:spLocks noGrp="1"/>
          </p:cNvSpPr>
          <p:nvPr>
            <p:ph type="body" idx="1"/>
          </p:nvPr>
        </p:nvSpPr>
        <p:spPr/>
        <p:txBody>
          <a:bodyPr/>
          <a:lstStyle/>
          <a:p>
            <a:endParaRPr lang="en-GB"/>
          </a:p>
        </p:txBody>
      </p:sp>
    </p:spTree>
    <p:extLst>
      <p:ext uri="{BB962C8B-B14F-4D97-AF65-F5344CB8AC3E}">
        <p14:creationId xmlns:p14="http://schemas.microsoft.com/office/powerpoint/2010/main" val="21301037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body" idx="1"/>
          </p:nvPr>
        </p:nvSpPr>
        <p:spPr/>
        <p:txBody>
          <a:bodyPr>
            <a:normAutofit/>
          </a:bodyPr>
          <a:lstStyle/>
          <a:p>
            <a:r>
              <a:rPr lang="en-US"/>
              <a:t>When we type a redirect symbol, the shell will check if the destination file exists.  If not, the shell will create an empty file of the specified name.  If the file already exists, however, the shell will clear its contents (without a blink) and then prepare the file for writing by the command.</a:t>
            </a:r>
          </a:p>
          <a:p>
            <a:r>
              <a:rPr lang="en-US"/>
              <a:t>This way of operation clearly indicates that caution is required when redirecting data into existing files.  It is very easy to lose data and not even realise it.</a:t>
            </a:r>
          </a:p>
          <a:p>
            <a:r>
              <a:rPr lang="en-US"/>
              <a:t>Shell I/O redirection can be set up not to overwrite existing files by using the </a:t>
            </a:r>
          </a:p>
          <a:p>
            <a:r>
              <a:rPr lang="en-US"/>
              <a:t>	set -o  noclobber </a:t>
            </a:r>
          </a:p>
          <a:p>
            <a:r>
              <a:rPr lang="en-US"/>
              <a:t>option.  </a:t>
            </a:r>
          </a:p>
          <a:p>
            <a:r>
              <a:rPr lang="en-US"/>
              <a:t>This option applies only to the current shell I/O redirection; it is still possible for other programs to overwrite existing files.</a:t>
            </a:r>
          </a:p>
          <a:p>
            <a:r>
              <a:rPr lang="en-US"/>
              <a:t>The noclobber option can be overridden by using the syntax  &gt;| file.</a:t>
            </a:r>
          </a:p>
          <a:p>
            <a:endParaRPr lang="en-US"/>
          </a:p>
          <a:p>
            <a:endParaRPr lang="en-US"/>
          </a:p>
        </p:txBody>
      </p:sp>
      <p:sp>
        <p:nvSpPr>
          <p:cNvPr id="6" name="Slide Image Placeholder 5"/>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3904541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normAutofit/>
          </a:bodyPr>
          <a:lstStyle/>
          <a:p>
            <a:r>
              <a:rPr lang="en-GB" dirty="0"/>
              <a:t>Redirecting the output from a command (or program) back into our script is useful and commonly used.  There are two different styles of syntax.  The older style is the back-tick character (the quote character you hardly ever use), which can be difficult to read and hard to distinguish from an ordinary quote – particularly when nested.  The $(…) style is easier to read, and supported by most shells except </a:t>
            </a:r>
            <a:r>
              <a:rPr lang="en-GB" dirty="0" err="1"/>
              <a:t>tcsh</a:t>
            </a:r>
            <a:r>
              <a:rPr lang="en-GB" dirty="0"/>
              <a:t> and </a:t>
            </a:r>
            <a:r>
              <a:rPr lang="en-GB" dirty="0" err="1"/>
              <a:t>csh</a:t>
            </a:r>
            <a:r>
              <a:rPr lang="en-GB" dirty="0"/>
              <a:t>.</a:t>
            </a:r>
          </a:p>
          <a:p>
            <a:r>
              <a:rPr lang="en-GB" dirty="0"/>
              <a:t>With either notation the shell will run the embedded command before the rest of the line.  The standard output stream is captured, then substituted in the line instead of the command, as if it had been typed in.  </a:t>
            </a:r>
          </a:p>
          <a:p>
            <a:r>
              <a:rPr lang="en-GB" dirty="0"/>
              <a:t>In the examples on the slide, the commands used give the following output:</a:t>
            </a:r>
          </a:p>
          <a:p>
            <a:pPr>
              <a:spcAft>
                <a:spcPts val="0"/>
              </a:spcAft>
            </a:pPr>
            <a:r>
              <a:rPr lang="en-GB" dirty="0" err="1"/>
              <a:t>uname</a:t>
            </a:r>
            <a:r>
              <a:rPr lang="en-GB" dirty="0"/>
              <a:t> –r			release number of the Linux kernel</a:t>
            </a:r>
          </a:p>
          <a:p>
            <a:pPr>
              <a:spcAft>
                <a:spcPts val="0"/>
              </a:spcAft>
            </a:pPr>
            <a:r>
              <a:rPr lang="en-GB" dirty="0"/>
              <a:t>id –</a:t>
            </a:r>
            <a:r>
              <a:rPr lang="en-GB" dirty="0" err="1"/>
              <a:t>gn</a:t>
            </a:r>
            <a:r>
              <a:rPr lang="en-GB" dirty="0"/>
              <a:t>			current group name</a:t>
            </a:r>
          </a:p>
          <a:p>
            <a:pPr>
              <a:spcAft>
                <a:spcPts val="0"/>
              </a:spcAft>
            </a:pPr>
            <a:r>
              <a:rPr lang="en-GB" dirty="0"/>
              <a:t>stat –c %s $filename	size of the file in variable "filename"</a:t>
            </a:r>
          </a:p>
          <a:p>
            <a:pPr>
              <a:spcAft>
                <a:spcPts val="0"/>
              </a:spcAft>
            </a:pPr>
            <a:r>
              <a:rPr lang="en-GB" dirty="0"/>
              <a:t>stat –c %a template		file permissions for file "template"</a:t>
            </a:r>
          </a:p>
          <a:p>
            <a:r>
              <a:rPr lang="en-GB" dirty="0"/>
              <a:t>(1) change into the /</a:t>
            </a:r>
            <a:r>
              <a:rPr lang="en-GB" dirty="0" err="1"/>
              <a:t>usr</a:t>
            </a:r>
            <a:r>
              <a:rPr lang="en-GB" dirty="0"/>
              <a:t>/</a:t>
            </a:r>
            <a:r>
              <a:rPr lang="en-GB" dirty="0" err="1"/>
              <a:t>src</a:t>
            </a:r>
            <a:r>
              <a:rPr lang="en-GB" dirty="0"/>
              <a:t>/linux-2.6.18-8.e15 directory (2.6.18-8.el5 was the output of </a:t>
            </a:r>
            <a:r>
              <a:rPr lang="en-GB" dirty="0" err="1"/>
              <a:t>uname</a:t>
            </a:r>
            <a:r>
              <a:rPr lang="en-GB" dirty="0"/>
              <a:t> -r)</a:t>
            </a:r>
          </a:p>
          <a:p>
            <a:r>
              <a:rPr lang="en-GB" dirty="0"/>
              <a:t>(2) display on the terminal the following string: Current group is: QALXESS (QALXESS was the output of id -</a:t>
            </a:r>
            <a:r>
              <a:rPr lang="en-GB" dirty="0" err="1"/>
              <a:t>gn</a:t>
            </a:r>
            <a:r>
              <a:rPr lang="en-GB" dirty="0"/>
              <a:t>)</a:t>
            </a:r>
          </a:p>
          <a:p>
            <a:r>
              <a:rPr lang="en-GB" dirty="0"/>
              <a:t>(3) assign to variable </a:t>
            </a:r>
            <a:r>
              <a:rPr lang="en-GB" dirty="0" err="1"/>
              <a:t>filesize</a:t>
            </a:r>
            <a:r>
              <a:rPr lang="en-GB" dirty="0"/>
              <a:t> the size of the file called prog.log (that came as </a:t>
            </a:r>
            <a:r>
              <a:rPr lang="en-GB" dirty="0" err="1"/>
              <a:t>stdout</a:t>
            </a:r>
            <a:r>
              <a:rPr lang="en-GB" dirty="0"/>
              <a:t> of the stat -c %s $prog.log)</a:t>
            </a:r>
          </a:p>
          <a:p>
            <a:r>
              <a:rPr lang="en-GB" dirty="0"/>
              <a:t>(4) change permissions of the file called </a:t>
            </a:r>
            <a:r>
              <a:rPr lang="en-GB" dirty="0" err="1"/>
              <a:t>datafile</a:t>
            </a:r>
            <a:r>
              <a:rPr lang="en-GB" dirty="0"/>
              <a:t> to be the same as permissions of file called template (again, this was provided by the </a:t>
            </a:r>
            <a:r>
              <a:rPr lang="en-GB" dirty="0" err="1"/>
              <a:t>stdout</a:t>
            </a:r>
            <a:r>
              <a:rPr lang="en-GB" dirty="0"/>
              <a:t> of the stat command) </a:t>
            </a:r>
          </a:p>
          <a:p>
            <a:endParaRPr lang="en-GB" dirty="0"/>
          </a:p>
        </p:txBody>
      </p:sp>
    </p:spTree>
    <p:extLst>
      <p:ext uri="{BB962C8B-B14F-4D97-AF65-F5344CB8AC3E}">
        <p14:creationId xmlns:p14="http://schemas.microsoft.com/office/powerpoint/2010/main" val="2372741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normAutofit/>
          </a:bodyPr>
          <a:lstStyle/>
          <a:p>
            <a:endParaRPr lang="en-GB"/>
          </a:p>
        </p:txBody>
      </p:sp>
    </p:spTree>
    <p:extLst>
      <p:ext uri="{BB962C8B-B14F-4D97-AF65-F5344CB8AC3E}">
        <p14:creationId xmlns:p14="http://schemas.microsoft.com/office/powerpoint/2010/main" val="26030956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571500" y="581025"/>
            <a:ext cx="5715000" cy="3216275"/>
          </a:xfrm>
        </p:spPr>
      </p:sp>
      <p:sp>
        <p:nvSpPr>
          <p:cNvPr id="5" name="Notes Placeholder 4"/>
          <p:cNvSpPr>
            <a:spLocks noGrp="1"/>
          </p:cNvSpPr>
          <p:nvPr>
            <p:ph type="body" idx="1"/>
          </p:nvPr>
        </p:nvSpPr>
        <p:spPr/>
        <p:txBody>
          <a:bodyPr>
            <a:normAutofit/>
          </a:bodyPr>
          <a:lstStyle/>
          <a:p>
            <a:endParaRPr lang="en-GB"/>
          </a:p>
        </p:txBody>
      </p:sp>
    </p:spTree>
    <p:extLst>
      <p:ext uri="{BB962C8B-B14F-4D97-AF65-F5344CB8AC3E}">
        <p14:creationId xmlns:p14="http://schemas.microsoft.com/office/powerpoint/2010/main" val="5163852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503889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9" name="Rectangle 5"/>
          <p:cNvSpPr>
            <a:spLocks noGrp="1" noChangeArrowheads="1"/>
          </p:cNvSpPr>
          <p:nvPr>
            <p:ph type="body" idx="1"/>
          </p:nvPr>
        </p:nvSpPr>
        <p:spPr/>
        <p:txBody>
          <a:bodyPr>
            <a:normAutofit/>
          </a:bodyPr>
          <a:lstStyle/>
          <a:p>
            <a:r>
              <a:rPr lang="en-GB"/>
              <a:t>This chapter attempts to give clarification behind the popular claim that Linux is powerful.  </a:t>
            </a:r>
          </a:p>
          <a:p>
            <a:r>
              <a:rPr lang="en-GB"/>
              <a:t>We will explore how data streams (in a form of data from text files or as text produced by system tools) can be processed, and how existing data filter tools can be connected to produce brand new tools.</a:t>
            </a:r>
            <a:endParaRPr lang="en-GB" dirty="0"/>
          </a:p>
        </p:txBody>
      </p:sp>
      <p:sp>
        <p:nvSpPr>
          <p:cNvPr id="5" name="Slide Image Placeholder 4"/>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1683673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body" idx="1"/>
          </p:nvPr>
        </p:nvSpPr>
        <p:spPr/>
        <p:txBody>
          <a:bodyPr>
            <a:normAutofit/>
          </a:bodyPr>
          <a:lstStyle/>
          <a:p>
            <a:r>
              <a:rPr lang="en-US"/>
              <a:t>There are 2 principal objects in Linux – the file and the process.  Simple methods exist to connect these objects together – either files to processes or processes to processes.</a:t>
            </a:r>
          </a:p>
          <a:p>
            <a:r>
              <a:rPr lang="en-US"/>
              <a:t>All processes must have an input file (normally the keyboard) and an output file (normally the screen).  Output from the process can be input to another process.</a:t>
            </a:r>
            <a:endParaRPr lang="en-GB"/>
          </a:p>
          <a:p>
            <a:r>
              <a:rPr lang="en-US"/>
              <a:t>The process does not worry about where its input comes from or where its output goes.  The</a:t>
            </a:r>
            <a:r>
              <a:rPr lang="en-GB"/>
              <a:t>se</a:t>
            </a:r>
            <a:r>
              <a:rPr lang="en-US"/>
              <a:t> are determined when you use the program.   If you do not specify the source of input or the destination of output, certain defaults apply.</a:t>
            </a:r>
          </a:p>
          <a:p>
            <a:r>
              <a:rPr lang="en-US"/>
              <a:t>To a process, a file appears as a stream of data.  Normally, each process has access to some standard streams of data, principally the standard input stream and the standard output stream.  These streams are always assumed to exist for any process (there are actually a few exceptions to this rule, but we need not worry about them here).  They are associated with some file, but the name of the file is not known to the process.  Hence, input and output is said to be anonymous.</a:t>
            </a:r>
          </a:p>
          <a:p>
            <a:r>
              <a:rPr lang="en-US"/>
              <a:t>This makes it very easy to make the association between anonymous stream and a named file at run time, rather than force it to be associated at compile time.</a:t>
            </a:r>
          </a:p>
          <a:p>
            <a:r>
              <a:rPr lang="en-US"/>
              <a:t>These streams may in fact not refer to physical files at all, but to a stream of data associated with another process.  By default, both the input and output streams are connected to the terminal but they can be simply redirected to another file or process, independently, by the shell.</a:t>
            </a:r>
            <a:endParaRPr lang="en-US" dirty="0"/>
          </a:p>
        </p:txBody>
      </p:sp>
      <p:sp>
        <p:nvSpPr>
          <p:cNvPr id="6" name="Slide Image Placeholder 5"/>
          <p:cNvSpPr>
            <a:spLocks noGrp="1" noRot="1" noChangeAspect="1"/>
          </p:cNvSpPr>
          <p:nvPr>
            <p:ph type="sldImg"/>
          </p:nvPr>
        </p:nvSpPr>
        <p:spPr>
          <a:xfrm>
            <a:off x="571500" y="581025"/>
            <a:ext cx="5715000" cy="3216275"/>
          </a:xfrm>
        </p:spPr>
      </p:sp>
    </p:spTree>
    <p:extLst>
      <p:ext uri="{BB962C8B-B14F-4D97-AF65-F5344CB8AC3E}">
        <p14:creationId xmlns:p14="http://schemas.microsoft.com/office/powerpoint/2010/main" val="2705641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normAutofit/>
          </a:bodyPr>
          <a:lstStyle/>
          <a:p>
            <a:r>
              <a:rPr lang="en-GB" dirty="0"/>
              <a:t>Recall how a process is created when you type in a command.  The shell makes a clone of itself to create a child, then the child shell exec's the new program.  In the child, before the exec is done, the shell can alter any open file descriptors, and this includes the three standard streams.  If redirection to or from files is required, the shell will open (and possibly create) the file before the target program is executed.</a:t>
            </a:r>
          </a:p>
          <a:p>
            <a:r>
              <a:rPr lang="en-GB" dirty="0"/>
              <a:t>When the exec is done the new program's </a:t>
            </a:r>
            <a:r>
              <a:rPr lang="en-GB" dirty="0" err="1"/>
              <a:t>stdin</a:t>
            </a:r>
            <a:r>
              <a:rPr lang="en-GB" dirty="0"/>
              <a:t>, </a:t>
            </a:r>
            <a:r>
              <a:rPr lang="en-GB" dirty="0" err="1"/>
              <a:t>stdout</a:t>
            </a:r>
            <a:r>
              <a:rPr lang="en-GB" dirty="0"/>
              <a:t>, </a:t>
            </a:r>
            <a:r>
              <a:rPr lang="en-GB" dirty="0" err="1"/>
              <a:t>stderr</a:t>
            </a:r>
            <a:r>
              <a:rPr lang="en-GB" dirty="0"/>
              <a:t> might have been redirected so that they refer to files instead of the terminal.   It is then up to the program to use them.</a:t>
            </a:r>
          </a:p>
          <a:p>
            <a:r>
              <a:rPr lang="en-GB" dirty="0"/>
              <a:t>The syntax to achieve this is fairly straightforward: in the command line specify 1&gt; file to redirect </a:t>
            </a:r>
            <a:r>
              <a:rPr lang="en-GB" dirty="0" err="1"/>
              <a:t>stdout</a:t>
            </a:r>
            <a:r>
              <a:rPr lang="en-GB" dirty="0"/>
              <a:t> to file, and 2&gt;file for </a:t>
            </a:r>
            <a:r>
              <a:rPr lang="en-GB" dirty="0" err="1"/>
              <a:t>stderr</a:t>
            </a:r>
            <a:r>
              <a:rPr lang="en-GB" dirty="0"/>
              <a:t>.  This will clobber the file if it exists (but see the set –o </a:t>
            </a:r>
            <a:r>
              <a:rPr lang="en-GB" dirty="0" err="1"/>
              <a:t>noclobber</a:t>
            </a:r>
            <a:r>
              <a:rPr lang="en-GB" dirty="0"/>
              <a:t> shell option), but &gt;&gt; will append to an existing file instead.</a:t>
            </a:r>
          </a:p>
          <a:p>
            <a:r>
              <a:rPr lang="en-GB" dirty="0"/>
              <a:t>Standard input redirection from a file, which is rarely seen on the command line, is achieved with &lt; file.</a:t>
            </a:r>
          </a:p>
          <a:p>
            <a:endParaRPr lang="en-GB" dirty="0"/>
          </a:p>
        </p:txBody>
      </p:sp>
    </p:spTree>
    <p:extLst>
      <p:ext uri="{BB962C8B-B14F-4D97-AF65-F5344CB8AC3E}">
        <p14:creationId xmlns:p14="http://schemas.microsoft.com/office/powerpoint/2010/main" val="4253772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normAutofit/>
          </a:bodyPr>
          <a:lstStyle/>
          <a:p>
            <a:r>
              <a:rPr lang="en-GB" dirty="0"/>
              <a:t>Redirecting standard output to a file is a common operation, so common that this is the default file descriptor.  Remember that redirection is done before the program executes, so it need not know, or care, whether the output is going to a terminal screen or a file.</a:t>
            </a:r>
          </a:p>
          <a:p>
            <a:r>
              <a:rPr lang="en-GB" dirty="0"/>
              <a:t>Exercise:  what will the following code achieve?</a:t>
            </a:r>
          </a:p>
          <a:p>
            <a:pPr lvl="1"/>
            <a:r>
              <a:rPr lang="en-GB" dirty="0"/>
              <a:t>cat words.txt &gt; words.txt</a:t>
            </a:r>
          </a:p>
          <a:p>
            <a:r>
              <a:rPr lang="en-GB" dirty="0"/>
              <a:t>will the words.txt file change, and if so, in what way?  (*)</a:t>
            </a:r>
          </a:p>
          <a:p>
            <a:r>
              <a:rPr lang="en-GB" dirty="0"/>
              <a:t>Some programs produce different output depending on where standard output is directed.  The </a:t>
            </a:r>
            <a:r>
              <a:rPr lang="en-GB" dirty="0" err="1"/>
              <a:t>ls</a:t>
            </a:r>
            <a:r>
              <a:rPr lang="en-GB" dirty="0"/>
              <a:t> command is a (rare) example: it will produce filenames in neat columns when displayed on the screen, but one filename per line if directed to a file (this behaviour can be altered by command line options)</a:t>
            </a:r>
          </a:p>
          <a:p>
            <a:endParaRPr lang="en-GB" dirty="0"/>
          </a:p>
          <a:p>
            <a:r>
              <a:rPr lang="en-GB" dirty="0"/>
              <a:t>(*) Answer:</a:t>
            </a:r>
          </a:p>
          <a:p>
            <a:r>
              <a:rPr lang="en-GB" dirty="0"/>
              <a:t>The words.txt file will be clobbered before the cat program gets to run. The result will be an empty words.txt file.  The cat program reports that the input file is also the output file, but it is too late, the shell has already overwritten it! </a:t>
            </a:r>
          </a:p>
          <a:p>
            <a:endParaRPr lang="en-GB" dirty="0"/>
          </a:p>
        </p:txBody>
      </p:sp>
    </p:spTree>
    <p:extLst>
      <p:ext uri="{BB962C8B-B14F-4D97-AF65-F5344CB8AC3E}">
        <p14:creationId xmlns:p14="http://schemas.microsoft.com/office/powerpoint/2010/main" val="364671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normAutofit/>
          </a:bodyPr>
          <a:lstStyle/>
          <a:p>
            <a:r>
              <a:rPr lang="en-GB" dirty="0"/>
              <a:t>Redirected error output is particularly useful for background jobs, but notice that this time we have to specify the file descriptor number.  </a:t>
            </a:r>
          </a:p>
          <a:p>
            <a:r>
              <a:rPr lang="en-GB" dirty="0"/>
              <a:t>The two output streams, </a:t>
            </a:r>
            <a:r>
              <a:rPr lang="en-GB" dirty="0" err="1"/>
              <a:t>stdout</a:t>
            </a:r>
            <a:r>
              <a:rPr lang="en-GB" dirty="0"/>
              <a:t> and </a:t>
            </a:r>
            <a:r>
              <a:rPr lang="en-GB" dirty="0" err="1"/>
              <a:t>stderr</a:t>
            </a:r>
            <a:r>
              <a:rPr lang="en-GB" dirty="0"/>
              <a:t>, are independent, and redirecting one will not affect the other.  We can redirect both with no problems, provided they are redirected to different files.</a:t>
            </a:r>
          </a:p>
          <a:p>
            <a:endParaRPr lang="en-GB" dirty="0"/>
          </a:p>
          <a:p>
            <a:endParaRPr lang="en-GB" dirty="0"/>
          </a:p>
          <a:p>
            <a:endParaRPr lang="en-GB" dirty="0"/>
          </a:p>
        </p:txBody>
      </p:sp>
    </p:spTree>
    <p:extLst>
      <p:ext uri="{BB962C8B-B14F-4D97-AF65-F5344CB8AC3E}">
        <p14:creationId xmlns:p14="http://schemas.microsoft.com/office/powerpoint/2010/main" val="4269134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normAutofit/>
          </a:bodyPr>
          <a:lstStyle/>
          <a:p>
            <a:r>
              <a:rPr lang="en-GB" dirty="0"/>
              <a:t>The redirection symbols we have been discussing so far allow diverting data stream to and from files.</a:t>
            </a:r>
          </a:p>
          <a:p>
            <a:r>
              <a:rPr lang="en-GB" dirty="0"/>
              <a:t>There is another technique implemented in all shells, which allows data transfers between two commands. This methods avoids the creation of temporary files, and since data transfers are effected using memory, the operation is fast.</a:t>
            </a:r>
          </a:p>
          <a:p>
            <a:r>
              <a:rPr lang="en-GB" dirty="0"/>
              <a:t>The examples on the slide are two very typical situations when piping is useful on the command line. </a:t>
            </a:r>
          </a:p>
          <a:p>
            <a:r>
              <a:rPr lang="en-GB" dirty="0"/>
              <a:t>(1) allows viewing the output of </a:t>
            </a:r>
            <a:r>
              <a:rPr lang="en-GB" dirty="0" err="1"/>
              <a:t>ps</a:t>
            </a:r>
            <a:r>
              <a:rPr lang="en-GB" dirty="0"/>
              <a:t> -</a:t>
            </a:r>
            <a:r>
              <a:rPr lang="en-GB" dirty="0" err="1"/>
              <a:t>ef</a:t>
            </a:r>
            <a:r>
              <a:rPr lang="en-GB" dirty="0"/>
              <a:t> one screen at a time</a:t>
            </a:r>
          </a:p>
          <a:p>
            <a:r>
              <a:rPr lang="en-GB" dirty="0"/>
              <a:t>(2) here, the </a:t>
            </a:r>
            <a:r>
              <a:rPr lang="en-GB" dirty="0" err="1"/>
              <a:t>stdout</a:t>
            </a:r>
            <a:r>
              <a:rPr lang="en-GB" dirty="0"/>
              <a:t> of </a:t>
            </a:r>
            <a:r>
              <a:rPr lang="en-GB" dirty="0" err="1"/>
              <a:t>ps</a:t>
            </a:r>
            <a:r>
              <a:rPr lang="en-GB" dirty="0"/>
              <a:t> -</a:t>
            </a:r>
            <a:r>
              <a:rPr lang="en-GB" dirty="0" err="1"/>
              <a:t>ef</a:t>
            </a:r>
            <a:r>
              <a:rPr lang="en-GB" dirty="0"/>
              <a:t> becomes </a:t>
            </a:r>
            <a:r>
              <a:rPr lang="en-GB" dirty="0" err="1"/>
              <a:t>stdin</a:t>
            </a:r>
            <a:r>
              <a:rPr lang="en-GB" dirty="0"/>
              <a:t> of </a:t>
            </a:r>
            <a:r>
              <a:rPr lang="en-GB" dirty="0" err="1"/>
              <a:t>grep</a:t>
            </a:r>
            <a:r>
              <a:rPr lang="en-GB" dirty="0"/>
              <a:t>, which in turn will extract all lines containing a pattern '</a:t>
            </a:r>
            <a:r>
              <a:rPr lang="en-GB" dirty="0" err="1"/>
              <a:t>cron</a:t>
            </a:r>
            <a:r>
              <a:rPr lang="en-GB" dirty="0"/>
              <a:t>'</a:t>
            </a:r>
          </a:p>
          <a:p>
            <a:endParaRPr lang="en-GB" dirty="0"/>
          </a:p>
          <a:p>
            <a:r>
              <a:rPr lang="en-GB" dirty="0"/>
              <a:t>This is only a very brief introduction to piping, sufficient to start using it. A separate chapter will discuss the piping technique further.</a:t>
            </a:r>
            <a:endParaRPr lang="en-US"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37418923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normAutofit/>
          </a:bodyPr>
          <a:lstStyle/>
          <a:p>
            <a:r>
              <a:rPr lang="en-GB" dirty="0"/>
              <a:t>If we redirect </a:t>
            </a:r>
            <a:r>
              <a:rPr lang="en-GB" dirty="0" err="1"/>
              <a:t>stdout</a:t>
            </a:r>
            <a:r>
              <a:rPr lang="en-GB" dirty="0"/>
              <a:t> and </a:t>
            </a:r>
            <a:r>
              <a:rPr lang="en-GB" dirty="0" err="1"/>
              <a:t>stderr</a:t>
            </a:r>
            <a:r>
              <a:rPr lang="en-GB" dirty="0"/>
              <a:t> to the same file we have a problem.  Neither is aware of the other, and both have a concept of where end of file is.  One stream could write data to the file, updating its notion of the end of file position. The other will be unaware of this, and happily overwrite some (or all) of the previous stream's output.</a:t>
            </a:r>
          </a:p>
          <a:p>
            <a:r>
              <a:rPr lang="en-GB" dirty="0"/>
              <a:t>Happily we can solve this by telling kernel to use the same underlying structures for each file descriptor (known as duplicating the </a:t>
            </a:r>
            <a:r>
              <a:rPr lang="en-GB" dirty="0" err="1"/>
              <a:t>fd</a:t>
            </a:r>
            <a:r>
              <a:rPr lang="en-GB" dirty="0"/>
              <a:t>).  We just need to redirect to a file descriptor number instead of a file name.  Extra decoration is needed in the form of an &amp; prefix to indicate that the number is an </a:t>
            </a:r>
            <a:r>
              <a:rPr lang="en-GB" dirty="0" err="1"/>
              <a:t>fd</a:t>
            </a:r>
            <a:r>
              <a:rPr lang="en-GB" dirty="0"/>
              <a:t> not a file name.  For example </a:t>
            </a:r>
            <a:r>
              <a:rPr lang="en-GB" dirty="0" err="1"/>
              <a:t>ls</a:t>
            </a:r>
            <a:r>
              <a:rPr lang="en-GB" dirty="0"/>
              <a:t> 2&gt;1 will redirect to a file called 1.</a:t>
            </a:r>
          </a:p>
          <a:p>
            <a:r>
              <a:rPr lang="en-GB" dirty="0"/>
              <a:t>If standard output has been redirected to a pipe, then standard error will still go to the screen.  If the second program in the pipe displays to the screen as well, then </a:t>
            </a:r>
            <a:r>
              <a:rPr lang="en-GB" dirty="0" err="1"/>
              <a:t>stderr</a:t>
            </a:r>
            <a:r>
              <a:rPr lang="en-GB" dirty="0"/>
              <a:t> and </a:t>
            </a:r>
            <a:r>
              <a:rPr lang="en-GB" dirty="0" err="1"/>
              <a:t>stdout</a:t>
            </a:r>
            <a:r>
              <a:rPr lang="en-GB" dirty="0"/>
              <a:t> will be unsynchronised unless the error output is sent through the pipe as well.</a:t>
            </a:r>
          </a:p>
          <a:p>
            <a:endParaRPr lang="en-GB" dirty="0"/>
          </a:p>
        </p:txBody>
      </p:sp>
    </p:spTree>
    <p:extLst>
      <p:ext uri="{BB962C8B-B14F-4D97-AF65-F5344CB8AC3E}">
        <p14:creationId xmlns:p14="http://schemas.microsoft.com/office/powerpoint/2010/main" val="2349784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normAutofit/>
          </a:bodyPr>
          <a:lstStyle/>
          <a:p>
            <a:r>
              <a:rPr lang="en-GB" dirty="0"/>
              <a:t>The standard input stream can be redirected from a file using the &lt; symbol.  The examples show its use with the </a:t>
            </a:r>
            <a:r>
              <a:rPr lang="en-GB" dirty="0" err="1"/>
              <a:t>mysql</a:t>
            </a:r>
            <a:r>
              <a:rPr lang="en-GB" dirty="0"/>
              <a:t> database query tool, but many other utilities take their input from </a:t>
            </a:r>
            <a:r>
              <a:rPr lang="en-GB" dirty="0" err="1"/>
              <a:t>stdin</a:t>
            </a:r>
            <a:r>
              <a:rPr lang="en-GB" dirty="0"/>
              <a:t>.</a:t>
            </a:r>
          </a:p>
          <a:p>
            <a:r>
              <a:rPr lang="en-GB" dirty="0"/>
              <a:t>One problem with using standard input files in this way is that there is an extra file to maintain, and you cannot tell what the program is doing just by looking at the script.  A here document gives a way of embedding application data (in this case SQL) in a shell script.  The &lt;&lt; symbols are followed by a label which terminate the 'document'.  The data can include environment variables with the $ prefix, and the value will be substituted at run-time.  </a:t>
            </a:r>
          </a:p>
          <a:p>
            <a:r>
              <a:rPr lang="en-GB" dirty="0"/>
              <a:t>Be careful with using here documents inside if, while, or for statements.  It is natural (and normally a good idea) to indent statements inside these constructs, but the spaces or tabs will be included in the data.  If the label is prefixed with a '-' then a leading tab is removed from the application data and label by the shell, for example:</a:t>
            </a:r>
          </a:p>
          <a:p>
            <a:pPr lvl="1">
              <a:spcBef>
                <a:spcPts val="0"/>
              </a:spcBef>
              <a:spcAft>
                <a:spcPts val="0"/>
              </a:spcAft>
            </a:pPr>
            <a:r>
              <a:rPr lang="en-GB" dirty="0"/>
              <a:t>if (( x &gt; 42 ))‏</a:t>
            </a:r>
          </a:p>
          <a:p>
            <a:pPr lvl="1">
              <a:spcBef>
                <a:spcPts val="0"/>
              </a:spcBef>
              <a:spcAft>
                <a:spcPts val="0"/>
              </a:spcAft>
            </a:pPr>
            <a:r>
              <a:rPr lang="en-GB" dirty="0"/>
              <a:t>then	</a:t>
            </a:r>
          </a:p>
          <a:p>
            <a:pPr lvl="1">
              <a:spcBef>
                <a:spcPts val="0"/>
              </a:spcBef>
              <a:spcAft>
                <a:spcPts val="0"/>
              </a:spcAft>
            </a:pPr>
            <a:r>
              <a:rPr lang="en-GB" dirty="0"/>
              <a:t>      </a:t>
            </a:r>
            <a:r>
              <a:rPr lang="en-GB" dirty="0" err="1"/>
              <a:t>mysql</a:t>
            </a:r>
            <a:r>
              <a:rPr lang="en-GB" dirty="0"/>
              <a:t> whisky &lt;&lt;-_END_</a:t>
            </a:r>
          </a:p>
          <a:p>
            <a:pPr lvl="1">
              <a:spcBef>
                <a:spcPts val="0"/>
              </a:spcBef>
              <a:spcAft>
                <a:spcPts val="0"/>
              </a:spcAft>
            </a:pPr>
            <a:r>
              <a:rPr lang="en-GB" dirty="0"/>
              <a:t>      ...</a:t>
            </a:r>
          </a:p>
          <a:p>
            <a:pPr lvl="1">
              <a:spcBef>
                <a:spcPts val="0"/>
              </a:spcBef>
              <a:spcAft>
                <a:spcPts val="0"/>
              </a:spcAft>
            </a:pPr>
            <a:r>
              <a:rPr lang="en-GB" dirty="0"/>
              <a:t>      _END_</a:t>
            </a:r>
          </a:p>
          <a:p>
            <a:pPr lvl="1">
              <a:spcBef>
                <a:spcPts val="0"/>
              </a:spcBef>
              <a:spcAft>
                <a:spcPts val="0"/>
              </a:spcAft>
            </a:pPr>
            <a:r>
              <a:rPr lang="en-GB" dirty="0" err="1"/>
              <a:t>fi</a:t>
            </a:r>
            <a:endParaRPr lang="en-GB" dirty="0"/>
          </a:p>
          <a:p>
            <a:r>
              <a:rPr lang="en-GB" dirty="0"/>
              <a:t>Otherwise, do not indent the final label – it will not be found by the shell and the document will continue until end-of-file.</a:t>
            </a:r>
          </a:p>
          <a:p>
            <a:endParaRPr lang="en-GB" dirty="0"/>
          </a:p>
        </p:txBody>
      </p:sp>
    </p:spTree>
    <p:extLst>
      <p:ext uri="{BB962C8B-B14F-4D97-AF65-F5344CB8AC3E}">
        <p14:creationId xmlns:p14="http://schemas.microsoft.com/office/powerpoint/2010/main" val="1166863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chemeClr val="tx2"/>
                </a:solidFill>
                <a:latin typeface="+mj-lt"/>
              </a:defRPr>
            </a:lvl1pPr>
          </a:lstStyle>
          <a:p>
            <a:r>
              <a:rPr lang="en-GB" noProof="0" dirty="0"/>
              <a:t>Insert module title</a:t>
            </a:r>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chemeClr val="accent6"/>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a:t>MODULE X</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544760"/>
            <a:ext cx="11404800" cy="4546800"/>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latin typeface="+mn-lt"/>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mn-lt"/>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mn-lt"/>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mn-lt"/>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mn-lt"/>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Click to 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24742"/>
            <a:ext cx="9126000" cy="1153618"/>
          </a:xfrm>
          <a:prstGeom prst="rect">
            <a:avLst/>
          </a:prstGeom>
        </p:spPr>
        <p:txBody>
          <a:bodyPr vert="horz" wrap="square" lIns="91440" tIns="45720" rIns="91440" bIns="45720" rtlCol="0" anchor="b" anchorCtr="0">
            <a:normAutofit/>
          </a:bodyPr>
          <a:lstStyle>
            <a:lvl1pPr>
              <a:defRPr baseline="0">
                <a:solidFill>
                  <a:schemeClr val="tx2"/>
                </a:solidFill>
              </a:defRPr>
            </a:lvl1pPr>
          </a:lstStyle>
          <a:p>
            <a:r>
              <a:rPr lang="en-US" noProof="0"/>
              <a:t>Click to edit Master title style</a:t>
            </a:r>
            <a:endParaRPr lang="en-GB" noProof="0" dirty="0"/>
          </a:p>
        </p:txBody>
      </p:sp>
      <p:sp>
        <p:nvSpPr>
          <p:cNvPr id="6"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544760"/>
            <a:ext cx="11404800" cy="4546800"/>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latin typeface="+mn-lt"/>
                <a:cs typeface="Arial" panose="020B0604020202020204" pitchFamily="34" charset="0"/>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mn-lt"/>
                <a:cs typeface="Arial" panose="020B0604020202020204" pitchFamily="34" charset="0"/>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mn-lt"/>
                <a:cs typeface="Arial" panose="020B0604020202020204" pitchFamily="34" charset="0"/>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mn-lt"/>
                <a:cs typeface="Arial" panose="020B0604020202020204" pitchFamily="34" charset="0"/>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mn-lt"/>
                <a:cs typeface="Arial" panose="020B0604020202020204" pitchFamily="34" charset="0"/>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Click to 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0"/>
            <a:ext cx="9126000" cy="1278360"/>
          </a:xfrm>
          <a:prstGeom prst="rect">
            <a:avLst/>
          </a:prstGeom>
        </p:spPr>
        <p:txBody>
          <a:bodyPr vert="horz" lIns="91440" tIns="45720" rIns="91440" bIns="45720" rtlCol="0" anchor="b" anchorCtr="0">
            <a:normAutofit/>
          </a:bodyPr>
          <a:lstStyle>
            <a:lvl1pPr>
              <a:defRPr>
                <a:solidFill>
                  <a:schemeClr val="tx2"/>
                </a:solidFill>
              </a:defRPr>
            </a:lvl1pPr>
          </a:lstStyle>
          <a:p>
            <a:r>
              <a:rPr lang="en-US" noProof="0"/>
              <a:t>Click to edit Master title style</a:t>
            </a:r>
            <a:endParaRPr lang="en-GB" noProof="0" dirty="0"/>
          </a:p>
        </p:txBody>
      </p:sp>
      <p:sp>
        <p:nvSpPr>
          <p:cNvPr id="8"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544760"/>
            <a:ext cx="5580000" cy="4546800"/>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solidFill>
                  <a:schemeClr val="tx1"/>
                </a:solidFill>
                <a:latin typeface="+mn-lt"/>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Click to 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6"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544760"/>
            <a:ext cx="5580000" cy="4546800"/>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solidFill>
                  <a:schemeClr val="tx1"/>
                </a:solidFill>
                <a:latin typeface="+mn-lt"/>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Click to 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10" name="Rectangle 9"/>
          <p:cNvSpPr/>
          <p:nvPr userDrawn="1"/>
        </p:nvSpPr>
        <p:spPr>
          <a:xfrm>
            <a:off x="6078034" y="1545562"/>
            <a:ext cx="45719" cy="454501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124742"/>
            <a:ext cx="9126000" cy="1153618"/>
          </a:xfrm>
          <a:prstGeom prst="rect">
            <a:avLst/>
          </a:prstGeom>
        </p:spPr>
        <p:txBody>
          <a:bodyPr vert="horz" lIns="91440" tIns="45720" rIns="91440" bIns="45720" rtlCol="0" anchor="b" anchorCtr="0">
            <a:normAutofit/>
          </a:bodyPr>
          <a:lstStyle>
            <a:lvl1pPr>
              <a:defRPr>
                <a:solidFill>
                  <a:schemeClr val="tx2"/>
                </a:solidFill>
              </a:defRPr>
            </a:lvl1pPr>
          </a:lstStyle>
          <a:p>
            <a:r>
              <a:rPr lang="en-US" noProof="0"/>
              <a:t>Click to edit Master title style</a:t>
            </a:r>
            <a:endParaRPr lang="en-GB"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557588"/>
            <a:ext cx="5580000" cy="4546800"/>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solidFill>
                  <a:schemeClr val="tx1"/>
                </a:solidFill>
                <a:latin typeface="+mn-lt"/>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Click to 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557588"/>
            <a:ext cx="5580000" cy="4546800"/>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solidFill>
                  <a:schemeClr val="tx1"/>
                </a:solidFill>
                <a:latin typeface="+mn-lt"/>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Click to 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8" name="Title Placeholder 3"/>
          <p:cNvSpPr>
            <a:spLocks noGrp="1"/>
          </p:cNvSpPr>
          <p:nvPr>
            <p:ph type="title"/>
          </p:nvPr>
        </p:nvSpPr>
        <p:spPr>
          <a:xfrm>
            <a:off x="414000" y="147423"/>
            <a:ext cx="9126000" cy="1143765"/>
          </a:xfrm>
          <a:prstGeom prst="rect">
            <a:avLst/>
          </a:prstGeom>
        </p:spPr>
        <p:txBody>
          <a:bodyPr vert="horz" lIns="91440" tIns="45720" rIns="91440" bIns="45720" rtlCol="0" anchor="b" anchorCtr="0">
            <a:normAutofit/>
          </a:bodyPr>
          <a:lstStyle>
            <a:lvl1pPr>
              <a:defRPr>
                <a:solidFill>
                  <a:schemeClr val="tx2"/>
                </a:solidFill>
              </a:defRPr>
            </a:lvl1pPr>
          </a:lstStyle>
          <a:p>
            <a:r>
              <a:rPr lang="en-US" noProof="0"/>
              <a:t>Click to edit Master title style</a:t>
            </a:r>
            <a:endParaRPr lang="en-GB" noProof="0" dirty="0"/>
          </a:p>
        </p:txBody>
      </p:sp>
      <p:sp>
        <p:nvSpPr>
          <p:cNvPr id="9"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spTree>
    <p:extLst>
      <p:ext uri="{BB962C8B-B14F-4D97-AF65-F5344CB8AC3E}">
        <p14:creationId xmlns:p14="http://schemas.microsoft.com/office/powerpoint/2010/main" val="834059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1" y="0"/>
            <a:ext cx="5447921" cy="6858000"/>
          </a:xfrm>
        </p:spPr>
        <p:txBody>
          <a:bodyPr anchor="t" anchorCtr="0">
            <a:noAutofit/>
          </a:bodyPr>
          <a:lstStyle>
            <a:lvl1pPr marL="0" indent="0" algn="l">
              <a:buNone/>
              <a:defRPr baseline="0"/>
            </a:lvl1pPr>
          </a:lstStyle>
          <a:p>
            <a:r>
              <a:rPr lang="en-GB" dirty="0"/>
              <a:t>Use images from the photography folder from the Central Repository&gt;image library on CWS</a:t>
            </a:r>
          </a:p>
        </p:txBody>
      </p:sp>
      <p:sp>
        <p:nvSpPr>
          <p:cNvPr id="14" name="Rectangle 13"/>
          <p:cNvSpPr/>
          <p:nvPr userDrawn="1"/>
        </p:nvSpPr>
        <p:spPr>
          <a:xfrm>
            <a:off x="5447921" y="0"/>
            <a:ext cx="6744079" cy="6858000"/>
          </a:xfrm>
          <a:prstGeom prst="rect">
            <a:avLst/>
          </a:prstGeom>
          <a:solidFill>
            <a:schemeClr val="tx2">
              <a:alpha val="9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solidFill>
                <a:schemeClr val="tx2"/>
              </a:solidFill>
            </a:endParaRPr>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800"/>
              </a:spcAft>
              <a:buClr>
                <a:schemeClr val="accent6"/>
              </a:buClr>
              <a:buFont typeface="Arial" panose="020B0604020202020204" pitchFamily="34" charset="0"/>
              <a:buChar char="›"/>
              <a:defRPr b="0" baseline="0">
                <a:solidFill>
                  <a:schemeClr val="bg1"/>
                </a:solidFill>
                <a:latin typeface="+mn-lt"/>
              </a:defRPr>
            </a:lvl1pPr>
            <a:lvl2pPr marL="742950" indent="-285750">
              <a:spcAft>
                <a:spcPts val="800"/>
              </a:spcAft>
              <a:buClr>
                <a:schemeClr val="accent6"/>
              </a:buClr>
              <a:buFont typeface="Arial" panose="020B0604020202020204" pitchFamily="34" charset="0"/>
              <a:buChar char="›"/>
              <a:defRPr sz="1800" b="0" baseline="0">
                <a:solidFill>
                  <a:schemeClr val="bg1"/>
                </a:solidFill>
                <a:latin typeface="+mn-lt"/>
              </a:defRPr>
            </a:lvl2pPr>
            <a:lvl3pPr marL="1143000" indent="-228600">
              <a:spcAft>
                <a:spcPts val="800"/>
              </a:spcAft>
              <a:buClr>
                <a:schemeClr val="accent6"/>
              </a:buClr>
              <a:buFont typeface="Arial" panose="020B0604020202020204" pitchFamily="34" charset="0"/>
              <a:buChar char="›"/>
              <a:defRPr sz="1800" b="0" baseline="0">
                <a:solidFill>
                  <a:schemeClr val="bg1"/>
                </a:solidFill>
                <a:latin typeface="+mn-lt"/>
              </a:defRPr>
            </a:lvl3pPr>
            <a:lvl4pPr marL="1600200" indent="-228600">
              <a:spcAft>
                <a:spcPts val="800"/>
              </a:spcAft>
              <a:buClr>
                <a:schemeClr val="accent6"/>
              </a:buClr>
              <a:buFont typeface="Arial" panose="020B0604020202020204" pitchFamily="34" charset="0"/>
              <a:buChar char="›"/>
              <a:defRPr sz="1800" b="0" baseline="0">
                <a:solidFill>
                  <a:schemeClr val="bg1"/>
                </a:solidFill>
                <a:latin typeface="+mn-lt"/>
              </a:defRPr>
            </a:lvl4pPr>
            <a:lvl5pPr marL="2057400" indent="-228600">
              <a:spcAft>
                <a:spcPts val="800"/>
              </a:spcAft>
              <a:buClr>
                <a:schemeClr val="accent6"/>
              </a:buClr>
              <a:buFont typeface="Arial" panose="020B0604020202020204" pitchFamily="34" charset="0"/>
              <a:buChar char="›"/>
              <a:defRPr sz="1800" b="0" baseline="0">
                <a:solidFill>
                  <a:schemeClr val="bg1"/>
                </a:solidFill>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cap="all" baseline="0">
                <a:solidFill>
                  <a:schemeClr val="accent5"/>
                </a:solidFill>
              </a:defRPr>
            </a:lvl1pPr>
          </a:lstStyle>
          <a:p>
            <a:r>
              <a:rPr lang="en-GB" noProof="0" dirty="0"/>
              <a:t>Course times/ objectives/summary</a:t>
            </a:r>
          </a:p>
        </p:txBody>
      </p:sp>
    </p:spTree>
    <p:extLst>
      <p:ext uri="{BB962C8B-B14F-4D97-AF65-F5344CB8AC3E}">
        <p14:creationId xmlns:p14="http://schemas.microsoft.com/office/powerpoint/2010/main" val="3039192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a:t>Click to add diagram, smart art, table, video etc.</a:t>
            </a:r>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accent5"/>
                </a:solidFill>
              </a:defRPr>
            </a:lvl1pPr>
          </a:lstStyle>
          <a:p>
            <a:r>
              <a:rPr lang="en-GB" noProof="0" dirty="0"/>
              <a:t>Diagram title goes here</a:t>
            </a:r>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solidFill>
                  <a:schemeClr val="tx1"/>
                </a:solidFill>
                <a:latin typeface="+mn-lt"/>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spTree>
    <p:extLst>
      <p:ext uri="{BB962C8B-B14F-4D97-AF65-F5344CB8AC3E}">
        <p14:creationId xmlns:p14="http://schemas.microsoft.com/office/powerpoint/2010/main" val="3652150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570416"/>
            <a:ext cx="11404800" cy="4546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Title Placeholder 3"/>
          <p:cNvSpPr>
            <a:spLocks noGrp="1"/>
          </p:cNvSpPr>
          <p:nvPr>
            <p:ph type="title"/>
          </p:nvPr>
        </p:nvSpPr>
        <p:spPr>
          <a:xfrm>
            <a:off x="414000" y="0"/>
            <a:ext cx="9126000" cy="1291188"/>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 bg1="lt1" tx1="dk1" bg2="lt2" tx2="dk2" accent1="accent1" accent2="accent2" accent3="accent3" accent4="accent4" accent5="accent5" accent6="accent6" hlink="hlink" folHlink="folHlink"/>
  <p:sldLayoutIdLst>
    <p:sldLayoutId id="2147483696" r:id="rId1"/>
    <p:sldLayoutId id="2147483714" r:id="rId2"/>
    <p:sldLayoutId id="2147483715" r:id="rId3"/>
    <p:sldLayoutId id="2147483698" r:id="rId4"/>
    <p:sldLayoutId id="2147483718" r:id="rId5"/>
    <p:sldLayoutId id="2147483716" r:id="rId6"/>
    <p:sldLayoutId id="2147483717" r:id="rId7"/>
  </p:sldLayoutIdLst>
  <p:hf hdr="0" ftr="0" dt="0"/>
  <p:txStyles>
    <p:title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dirty="0">
          <a:ln>
            <a:noFill/>
          </a:ln>
          <a:solidFill>
            <a:schemeClr val="accent1"/>
          </a:solidFill>
          <a:effectLst/>
          <a:uLnTx/>
          <a:uFillTx/>
          <a:latin typeface="+mj-lt"/>
          <a:ea typeface="+mj-ea"/>
          <a:cs typeface="Arial" pitchFamily="34" charset="0"/>
        </a:defRPr>
      </a:lvl1pPr>
    </p:titleStyle>
    <p:bodyStyle>
      <a:lvl1pPr marL="185738" indent="-185738" algn="l" defTabSz="914400" rtl="0" eaLnBrk="1" latinLnBrk="0" hangingPunct="1">
        <a:spcBef>
          <a:spcPts val="1000"/>
        </a:spcBef>
        <a:spcAft>
          <a:spcPts val="1000"/>
        </a:spcAft>
        <a:buClr>
          <a:schemeClr val="accent5"/>
        </a:buClr>
        <a:buFont typeface="Arial" panose="020B0604020202020204" pitchFamily="34" charset="0"/>
        <a:buChar char="›"/>
        <a:defRPr sz="1800" b="0" kern="1200" baseline="0">
          <a:solidFill>
            <a:schemeClr val="tx1"/>
          </a:solidFill>
          <a:latin typeface="+mn-lt"/>
          <a:ea typeface="+mn-ea"/>
          <a:cs typeface="Arial" pitchFamily="34" charset="0"/>
        </a:defRPr>
      </a:lvl1pPr>
      <a:lvl2pPr marL="622300" indent="-165100" algn="l" defTabSz="914400" rtl="0" eaLnBrk="1" latinLnBrk="0" hangingPunct="1">
        <a:spcBef>
          <a:spcPts val="1000"/>
        </a:spcBef>
        <a:spcAft>
          <a:spcPts val="1000"/>
        </a:spcAft>
        <a:buClr>
          <a:schemeClr val="accent5"/>
        </a:buClr>
        <a:buFont typeface="Arial" panose="020B0604020202020204" pitchFamily="34" charset="0"/>
        <a:buChar char="›"/>
        <a:defRPr sz="1800" kern="1200" baseline="0">
          <a:solidFill>
            <a:schemeClr val="tx1"/>
          </a:solidFill>
          <a:latin typeface="+mn-lt"/>
          <a:ea typeface="+mn-ea"/>
          <a:cs typeface="Arial" pitchFamily="34" charset="0"/>
        </a:defRPr>
      </a:lvl2pPr>
      <a:lvl3pPr marL="1073150" indent="-158750" algn="l" defTabSz="914400" rtl="0" eaLnBrk="1" latinLnBrk="0" hangingPunct="1">
        <a:spcBef>
          <a:spcPts val="1000"/>
        </a:spcBef>
        <a:spcAft>
          <a:spcPts val="1000"/>
        </a:spcAft>
        <a:buClr>
          <a:schemeClr val="accent5"/>
        </a:buClr>
        <a:buFont typeface="Arial" panose="020B0604020202020204" pitchFamily="34" charset="0"/>
        <a:buChar char="›"/>
        <a:defRPr sz="1600" kern="1200" baseline="0">
          <a:solidFill>
            <a:schemeClr val="tx1"/>
          </a:solidFill>
          <a:latin typeface="+mn-lt"/>
          <a:ea typeface="+mn-ea"/>
          <a:cs typeface="Arial" pitchFamily="34" charset="0"/>
        </a:defRPr>
      </a:lvl3pPr>
      <a:lvl4pPr marL="1524000" indent="-152400" algn="l" defTabSz="914400" rtl="0" eaLnBrk="1" latinLnBrk="0" hangingPunct="1">
        <a:spcBef>
          <a:spcPts val="1000"/>
        </a:spcBef>
        <a:spcAft>
          <a:spcPts val="1000"/>
        </a:spcAft>
        <a:buClr>
          <a:schemeClr val="accent5"/>
        </a:buClr>
        <a:buFont typeface="Arial" panose="020B0604020202020204" pitchFamily="34" charset="0"/>
        <a:buChar char="›"/>
        <a:defRPr sz="1600" kern="1200" baseline="0">
          <a:solidFill>
            <a:schemeClr val="tx1"/>
          </a:solidFill>
          <a:latin typeface="+mn-lt"/>
          <a:ea typeface="+mn-ea"/>
          <a:cs typeface="Arial" pitchFamily="34" charset="0"/>
        </a:defRPr>
      </a:lvl4pPr>
      <a:lvl5pPr marL="1974850" indent="-146050" algn="l" defTabSz="914400" rtl="0" eaLnBrk="1" latinLnBrk="0" hangingPunct="1">
        <a:spcBef>
          <a:spcPts val="1000"/>
        </a:spcBef>
        <a:spcAft>
          <a:spcPts val="1000"/>
        </a:spcAft>
        <a:buClr>
          <a:schemeClr val="accent5"/>
        </a:buClr>
        <a:buFont typeface="Arial" panose="020B0604020202020204" pitchFamily="34" charset="0"/>
        <a:buChar char="›"/>
        <a:defRPr sz="1400" kern="1200" baseline="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Data streams</a:t>
            </a:r>
          </a:p>
        </p:txBody>
      </p:sp>
      <p:sp>
        <p:nvSpPr>
          <p:cNvPr id="3" name="Subtitle 2"/>
          <p:cNvSpPr>
            <a:spLocks noGrp="1"/>
          </p:cNvSpPr>
          <p:nvPr>
            <p:ph type="subTitle" idx="1"/>
          </p:nvPr>
        </p:nvSpPr>
        <p:spPr>
          <a:xfrm>
            <a:off x="1038226" y="3886200"/>
            <a:ext cx="10240574" cy="439200"/>
          </a:xfrm>
        </p:spPr>
        <p:txBody>
          <a:bodyPr/>
          <a:lstStyle/>
          <a:p>
            <a:r>
              <a:rPr lang="en-US" dirty="0"/>
              <a:t>streams, redirection and piping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sz="quarter" idx="15"/>
          </p:nvPr>
        </p:nvSpPr>
        <p:spPr/>
        <p:txBody>
          <a:bodyPr>
            <a:normAutofit fontScale="92500" lnSpcReduction="10000"/>
          </a:bodyPr>
          <a:lstStyle/>
          <a:p>
            <a:r>
              <a:rPr lang="en-US" dirty="0"/>
              <a:t>Redirecting output first clears the file</a:t>
            </a:r>
          </a:p>
          <a:p>
            <a:pPr lvl="1"/>
            <a:endParaRPr lang="en-US" dirty="0"/>
          </a:p>
          <a:p>
            <a:pPr marL="457200" lvl="1" indent="0">
              <a:buNone/>
            </a:pPr>
            <a:endParaRPr lang="en-US" sz="1400" dirty="0"/>
          </a:p>
          <a:p>
            <a:r>
              <a:rPr lang="en-US" dirty="0"/>
              <a:t>Can force the shell not to clear existing files </a:t>
            </a:r>
          </a:p>
          <a:p>
            <a:pPr lvl="1"/>
            <a:r>
              <a:rPr lang="en-US" dirty="0"/>
              <a:t>By setting one of the shell's options: </a:t>
            </a:r>
            <a:r>
              <a:rPr lang="en-US" b="1" dirty="0">
                <a:solidFill>
                  <a:srgbClr val="0000C8"/>
                </a:solidFill>
              </a:rPr>
              <a:t>set -o </a:t>
            </a:r>
            <a:r>
              <a:rPr lang="en-US" b="1" dirty="0" err="1">
                <a:solidFill>
                  <a:srgbClr val="0000C8"/>
                </a:solidFill>
              </a:rPr>
              <a:t>noclobber</a:t>
            </a:r>
            <a:endParaRPr lang="en-US" b="1" dirty="0">
              <a:solidFill>
                <a:srgbClr val="0000C8"/>
              </a:solidFill>
            </a:endParaRPr>
          </a:p>
          <a:p>
            <a:pPr lvl="1"/>
            <a:r>
              <a:rPr lang="en-US" dirty="0"/>
              <a:t>Command using the redirection will not be executed</a:t>
            </a:r>
          </a:p>
          <a:p>
            <a:pPr lvl="1"/>
            <a:endParaRPr lang="en-US" dirty="0"/>
          </a:p>
          <a:p>
            <a:pPr marL="914400" lvl="2" indent="0">
              <a:buNone/>
            </a:pPr>
            <a:endParaRPr lang="en-US" dirty="0"/>
          </a:p>
          <a:p>
            <a:pPr lvl="1"/>
            <a:r>
              <a:rPr lang="en-US" dirty="0"/>
              <a:t>Override the </a:t>
            </a:r>
            <a:r>
              <a:rPr lang="en-US" b="1" dirty="0" err="1">
                <a:solidFill>
                  <a:srgbClr val="0000C8"/>
                </a:solidFill>
              </a:rPr>
              <a:t>noclobber</a:t>
            </a:r>
            <a:r>
              <a:rPr lang="en-US" dirty="0"/>
              <a:t> option </a:t>
            </a:r>
            <a:br>
              <a:rPr lang="en-US" dirty="0"/>
            </a:br>
            <a:r>
              <a:rPr lang="en-US" dirty="0"/>
              <a:t>with the </a:t>
            </a:r>
            <a:r>
              <a:rPr lang="en-US" b="1" dirty="0">
                <a:solidFill>
                  <a:srgbClr val="0000C8"/>
                </a:solidFill>
              </a:rPr>
              <a:t> &gt;|  </a:t>
            </a:r>
            <a:r>
              <a:rPr lang="en-US" dirty="0"/>
              <a:t>notation</a:t>
            </a:r>
          </a:p>
        </p:txBody>
      </p:sp>
      <p:sp>
        <p:nvSpPr>
          <p:cNvPr id="13314" name="Rectangle 2"/>
          <p:cNvSpPr>
            <a:spLocks noGrp="1" noChangeArrowheads="1"/>
          </p:cNvSpPr>
          <p:nvPr>
            <p:ph type="title"/>
          </p:nvPr>
        </p:nvSpPr>
        <p:spPr/>
        <p:txBody>
          <a:bodyPr>
            <a:normAutofit/>
          </a:bodyPr>
          <a:lstStyle/>
          <a:p>
            <a:r>
              <a:rPr lang="en-US"/>
              <a:t>Protecting existing files</a:t>
            </a:r>
          </a:p>
        </p:txBody>
      </p:sp>
      <p:sp>
        <p:nvSpPr>
          <p:cNvPr id="46084" name="Rectangle 4"/>
          <p:cNvSpPr>
            <a:spLocks noChangeArrowheads="1"/>
          </p:cNvSpPr>
          <p:nvPr/>
        </p:nvSpPr>
        <p:spPr bwMode="auto">
          <a:xfrm>
            <a:off x="4695825" y="5684515"/>
            <a:ext cx="6629400" cy="421961"/>
          </a:xfrm>
          <a:prstGeom prst="rect">
            <a:avLst/>
          </a:prstGeom>
          <a:solidFill>
            <a:schemeClr val="tx2">
              <a:lumMod val="20000"/>
              <a:lumOff val="80000"/>
            </a:schemeClr>
          </a:solidFill>
          <a:ln w="12700" algn="ctr">
            <a:solidFill>
              <a:srgbClr val="000000"/>
            </a:solidFill>
            <a:miter lim="800000"/>
            <a:headEnd/>
            <a:tailEnd/>
          </a:ln>
          <a:effectLst>
            <a:outerShdw dist="107763" dir="2700000" algn="ctr" rotWithShape="0">
              <a:schemeClr val="bg2"/>
            </a:outerShdw>
          </a:effectLst>
        </p:spPr>
        <p:txBody>
          <a:bodyPr wrap="square" lIns="95250" tIns="108000" rIns="95250" bIns="50800">
            <a:spAutoFit/>
          </a:bodyPr>
          <a:lstStyle/>
          <a:p>
            <a:pPr marL="322263" indent="-322263" defTabSz="720725">
              <a:lnSpc>
                <a:spcPct val="80000"/>
              </a:lnSpc>
              <a:tabLst>
                <a:tab pos="1431925" algn="l"/>
                <a:tab pos="3489325" algn="l"/>
                <a:tab pos="7050088" algn="r"/>
              </a:tabLst>
              <a:defRPr/>
            </a:pPr>
            <a:r>
              <a:rPr lang="en-US" sz="2000" dirty="0">
                <a:latin typeface="Courier New" pitchFamily="49" charset="0"/>
              </a:rPr>
              <a:t>$ </a:t>
            </a:r>
            <a:r>
              <a:rPr lang="en-US" sz="2000" b="1" dirty="0" err="1">
                <a:latin typeface="Courier New" pitchFamily="49" charset="0"/>
              </a:rPr>
              <a:t>ls</a:t>
            </a:r>
            <a:r>
              <a:rPr lang="en-US" sz="2000" b="1" dirty="0">
                <a:latin typeface="Courier New" pitchFamily="49" charset="0"/>
              </a:rPr>
              <a:t> &gt;| listing</a:t>
            </a:r>
            <a:endParaRPr lang="en-US" sz="2000" dirty="0">
              <a:latin typeface="Courier New" pitchFamily="49" charset="0"/>
            </a:endParaRPr>
          </a:p>
        </p:txBody>
      </p:sp>
      <p:sp>
        <p:nvSpPr>
          <p:cNvPr id="46085" name="Rectangle 5"/>
          <p:cNvSpPr>
            <a:spLocks noChangeArrowheads="1"/>
          </p:cNvSpPr>
          <p:nvPr/>
        </p:nvSpPr>
        <p:spPr bwMode="auto">
          <a:xfrm>
            <a:off x="889678" y="4388368"/>
            <a:ext cx="8997272" cy="718145"/>
          </a:xfrm>
          <a:prstGeom prst="rect">
            <a:avLst/>
          </a:prstGeom>
          <a:solidFill>
            <a:schemeClr val="tx2">
              <a:lumMod val="20000"/>
              <a:lumOff val="80000"/>
            </a:schemeClr>
          </a:solidFill>
          <a:ln w="12700" algn="ctr">
            <a:solidFill>
              <a:srgbClr val="000000"/>
            </a:solidFill>
            <a:miter lim="800000"/>
            <a:headEnd/>
            <a:tailEnd/>
          </a:ln>
          <a:effectLst>
            <a:outerShdw dist="107763" dir="2700000" algn="ctr" rotWithShape="0">
              <a:schemeClr val="bg2"/>
            </a:outerShdw>
          </a:effectLst>
        </p:spPr>
        <p:txBody>
          <a:bodyPr wrap="square" lIns="95250" tIns="50800" rIns="95250" bIns="50800">
            <a:spAutoFit/>
          </a:bodyPr>
          <a:lstStyle/>
          <a:p>
            <a:pPr marL="322263" indent="-322263" defTabSz="720725">
              <a:tabLst>
                <a:tab pos="1431925" algn="l"/>
                <a:tab pos="3489325" algn="l"/>
                <a:tab pos="7050088" algn="r"/>
              </a:tabLst>
              <a:defRPr/>
            </a:pPr>
            <a:r>
              <a:rPr lang="en-US" sz="2000" dirty="0">
                <a:latin typeface="Courier New" pitchFamily="49" charset="0"/>
              </a:rPr>
              <a:t>$ </a:t>
            </a:r>
            <a:r>
              <a:rPr lang="en-US" sz="2000" b="1" dirty="0">
                <a:latin typeface="Courier New" pitchFamily="49" charset="0"/>
              </a:rPr>
              <a:t>set -o </a:t>
            </a:r>
            <a:r>
              <a:rPr lang="en-US" sz="2000" b="1" dirty="0" err="1">
                <a:latin typeface="Courier New" pitchFamily="49" charset="0"/>
              </a:rPr>
              <a:t>noclobber</a:t>
            </a:r>
            <a:endParaRPr lang="en-US" sz="2000" b="1" dirty="0">
              <a:latin typeface="Courier New" pitchFamily="49" charset="0"/>
            </a:endParaRPr>
          </a:p>
          <a:p>
            <a:pPr marL="322263" indent="-322263" defTabSz="720725">
              <a:tabLst>
                <a:tab pos="1431925" algn="l"/>
                <a:tab pos="3489325" algn="l"/>
                <a:tab pos="7050088" algn="r"/>
              </a:tabLst>
              <a:defRPr/>
            </a:pPr>
            <a:r>
              <a:rPr lang="en-US" sz="2000" dirty="0">
                <a:latin typeface="Courier New" pitchFamily="49" charset="0"/>
              </a:rPr>
              <a:t>$</a:t>
            </a:r>
          </a:p>
        </p:txBody>
      </p:sp>
      <p:sp>
        <p:nvSpPr>
          <p:cNvPr id="46086" name="Rectangle 6"/>
          <p:cNvSpPr>
            <a:spLocks noChangeArrowheads="1"/>
          </p:cNvSpPr>
          <p:nvPr/>
        </p:nvSpPr>
        <p:spPr bwMode="auto">
          <a:xfrm>
            <a:off x="860396" y="1937087"/>
            <a:ext cx="9026554" cy="652793"/>
          </a:xfrm>
          <a:prstGeom prst="rect">
            <a:avLst/>
          </a:prstGeom>
          <a:solidFill>
            <a:schemeClr val="tx2">
              <a:lumMod val="20000"/>
              <a:lumOff val="80000"/>
            </a:schemeClr>
          </a:solidFill>
          <a:ln w="12700" algn="ctr">
            <a:solidFill>
              <a:srgbClr val="000000"/>
            </a:solidFill>
            <a:miter lim="800000"/>
            <a:headEnd/>
            <a:tailEnd/>
          </a:ln>
          <a:effectLst>
            <a:outerShdw dist="107763" dir="2700000" algn="ctr" rotWithShape="0">
              <a:schemeClr val="bg2"/>
            </a:outerShdw>
          </a:effectLst>
        </p:spPr>
        <p:txBody>
          <a:bodyPr wrap="square" lIns="95250" tIns="108000" rIns="95250" bIns="50800">
            <a:spAutoFit/>
          </a:bodyPr>
          <a:lstStyle/>
          <a:p>
            <a:pPr marL="322263" indent="-322263" defTabSz="720725">
              <a:lnSpc>
                <a:spcPct val="80000"/>
              </a:lnSpc>
              <a:tabLst>
                <a:tab pos="1431925" algn="l"/>
                <a:tab pos="3489325" algn="l"/>
                <a:tab pos="7050088" algn="r"/>
              </a:tabLst>
              <a:defRPr/>
            </a:pPr>
            <a:r>
              <a:rPr lang="en-US" sz="2000" dirty="0">
                <a:latin typeface="Courier New" pitchFamily="49" charset="0"/>
              </a:rPr>
              <a:t>$ </a:t>
            </a:r>
            <a:r>
              <a:rPr lang="en-US" sz="2000" b="1" dirty="0" err="1">
                <a:latin typeface="Courier New" pitchFamily="49" charset="0"/>
              </a:rPr>
              <a:t>ls</a:t>
            </a:r>
            <a:r>
              <a:rPr lang="en-US" sz="2000" b="1" dirty="0">
                <a:latin typeface="Courier New" pitchFamily="49" charset="0"/>
              </a:rPr>
              <a:t> -l &gt; listing</a:t>
            </a:r>
          </a:p>
          <a:p>
            <a:pPr marL="322263" indent="-322263" defTabSz="720725">
              <a:lnSpc>
                <a:spcPct val="80000"/>
              </a:lnSpc>
              <a:tabLst>
                <a:tab pos="1431925" algn="l"/>
                <a:tab pos="3489325" algn="l"/>
                <a:tab pos="7050088" algn="r"/>
              </a:tabLst>
              <a:defRPr/>
            </a:pPr>
            <a:r>
              <a:rPr lang="en-US" sz="2000" dirty="0">
                <a:latin typeface="Courier New" pitchFamily="49" charset="0"/>
              </a:rPr>
              <a:t>$</a:t>
            </a:r>
          </a:p>
        </p:txBody>
      </p:sp>
      <p:sp>
        <p:nvSpPr>
          <p:cNvPr id="46087" name="Rectangle 7"/>
          <p:cNvSpPr>
            <a:spLocks noChangeArrowheads="1"/>
          </p:cNvSpPr>
          <p:nvPr/>
        </p:nvSpPr>
        <p:spPr bwMode="auto">
          <a:xfrm>
            <a:off x="4676775" y="2169611"/>
            <a:ext cx="6648450" cy="652793"/>
          </a:xfrm>
          <a:prstGeom prst="rect">
            <a:avLst/>
          </a:prstGeom>
          <a:solidFill>
            <a:schemeClr val="tx2">
              <a:lumMod val="20000"/>
              <a:lumOff val="80000"/>
            </a:schemeClr>
          </a:solidFill>
          <a:ln w="12700" algn="ctr">
            <a:solidFill>
              <a:srgbClr val="000000"/>
            </a:solidFill>
            <a:miter lim="800000"/>
            <a:headEnd/>
            <a:tailEnd/>
          </a:ln>
          <a:effectLst>
            <a:outerShdw dist="107763" dir="2700000" algn="ctr" rotWithShape="0">
              <a:schemeClr val="bg2"/>
            </a:outerShdw>
          </a:effectLst>
        </p:spPr>
        <p:txBody>
          <a:bodyPr wrap="square" lIns="95250" tIns="108000" rIns="95250" bIns="50800">
            <a:spAutoFit/>
          </a:bodyPr>
          <a:lstStyle/>
          <a:p>
            <a:pPr marL="322263" indent="-322263" defTabSz="720725">
              <a:lnSpc>
                <a:spcPct val="80000"/>
              </a:lnSpc>
              <a:tabLst>
                <a:tab pos="1431925" algn="l"/>
                <a:tab pos="3489325" algn="l"/>
                <a:tab pos="7050088" algn="r"/>
              </a:tabLst>
              <a:defRPr/>
            </a:pPr>
            <a:r>
              <a:rPr lang="en-US" sz="2000" dirty="0">
                <a:latin typeface="Courier New" pitchFamily="49" charset="0"/>
              </a:rPr>
              <a:t>$ </a:t>
            </a:r>
            <a:r>
              <a:rPr lang="en-US" sz="2000" b="1" dirty="0">
                <a:latin typeface="Courier New" pitchFamily="49" charset="0"/>
              </a:rPr>
              <a:t>who &gt; listing</a:t>
            </a:r>
          </a:p>
          <a:p>
            <a:pPr marL="322263" indent="-322263" defTabSz="720725">
              <a:lnSpc>
                <a:spcPct val="80000"/>
              </a:lnSpc>
              <a:tabLst>
                <a:tab pos="1431925" algn="l"/>
                <a:tab pos="3489325" algn="l"/>
                <a:tab pos="7050088" algn="r"/>
              </a:tabLst>
              <a:defRPr/>
            </a:pPr>
            <a:r>
              <a:rPr lang="en-US" sz="1800" dirty="0">
                <a:latin typeface="Courier New" pitchFamily="49" charset="0"/>
              </a:rPr>
              <a:t>$</a:t>
            </a:r>
          </a:p>
        </p:txBody>
      </p:sp>
      <p:sp>
        <p:nvSpPr>
          <p:cNvPr id="46088" name="Rectangle 8"/>
          <p:cNvSpPr>
            <a:spLocks noChangeArrowheads="1"/>
          </p:cNvSpPr>
          <p:nvPr/>
        </p:nvSpPr>
        <p:spPr bwMode="auto">
          <a:xfrm>
            <a:off x="4695825" y="4620892"/>
            <a:ext cx="6629399" cy="718145"/>
          </a:xfrm>
          <a:prstGeom prst="rect">
            <a:avLst/>
          </a:prstGeom>
          <a:solidFill>
            <a:schemeClr val="tx2">
              <a:lumMod val="20000"/>
              <a:lumOff val="80000"/>
            </a:schemeClr>
          </a:solidFill>
          <a:ln w="12700" algn="ctr">
            <a:solidFill>
              <a:srgbClr val="000000"/>
            </a:solidFill>
            <a:miter lim="800000"/>
            <a:headEnd/>
            <a:tailEnd/>
          </a:ln>
          <a:effectLst>
            <a:outerShdw dist="107763" dir="2700000" algn="ctr" rotWithShape="0">
              <a:schemeClr val="bg2"/>
            </a:outerShdw>
          </a:effectLst>
        </p:spPr>
        <p:txBody>
          <a:bodyPr wrap="square" lIns="95250" tIns="50800" rIns="95250" bIns="50800">
            <a:spAutoFit/>
          </a:bodyPr>
          <a:lstStyle/>
          <a:p>
            <a:pPr marL="322263" indent="-322263" defTabSz="720725">
              <a:tabLst>
                <a:tab pos="1431925" algn="l"/>
                <a:tab pos="3489325" algn="l"/>
                <a:tab pos="7050088" algn="r"/>
              </a:tabLst>
              <a:defRPr/>
            </a:pPr>
            <a:r>
              <a:rPr lang="en-US" sz="2000" dirty="0">
                <a:latin typeface="Courier New" pitchFamily="49" charset="0"/>
              </a:rPr>
              <a:t>$ </a:t>
            </a:r>
            <a:r>
              <a:rPr lang="en-US" sz="2000" b="1" dirty="0" err="1">
                <a:latin typeface="Courier New" pitchFamily="49" charset="0"/>
              </a:rPr>
              <a:t>ls</a:t>
            </a:r>
            <a:r>
              <a:rPr lang="en-US" sz="2000" b="1" dirty="0">
                <a:latin typeface="Courier New" pitchFamily="49" charset="0"/>
              </a:rPr>
              <a:t> &gt; listing</a:t>
            </a:r>
            <a:r>
              <a:rPr lang="en-US" sz="2000" dirty="0">
                <a:latin typeface="Courier New" pitchFamily="49" charset="0"/>
              </a:rPr>
              <a:t>	</a:t>
            </a:r>
          </a:p>
          <a:p>
            <a:pPr marL="322263" indent="-322263" defTabSz="720725">
              <a:tabLst>
                <a:tab pos="1431925" algn="l"/>
                <a:tab pos="3489325" algn="l"/>
                <a:tab pos="7050088" algn="r"/>
              </a:tabLst>
              <a:defRPr/>
            </a:pPr>
            <a:r>
              <a:rPr lang="en-US" sz="2000" dirty="0">
                <a:latin typeface="Courier New" pitchFamily="49" charset="0"/>
              </a:rPr>
              <a:t>bash: cannot create listing: File exists</a:t>
            </a:r>
          </a:p>
        </p:txBody>
      </p:sp>
      <p:sp>
        <p:nvSpPr>
          <p:cNvPr id="11" name="Oval 7"/>
          <p:cNvSpPr>
            <a:spLocks noChangeArrowheads="1"/>
          </p:cNvSpPr>
          <p:nvPr/>
        </p:nvSpPr>
        <p:spPr bwMode="auto">
          <a:xfrm>
            <a:off x="7667626" y="2171701"/>
            <a:ext cx="3580828" cy="676274"/>
          </a:xfrm>
          <a:prstGeom prst="ellipse">
            <a:avLst/>
          </a:prstGeom>
          <a:gradFill rotWithShape="1">
            <a:gsLst>
              <a:gs pos="0">
                <a:srgbClr val="FFFFFF"/>
              </a:gs>
              <a:gs pos="100000">
                <a:srgbClr val="EEEFD7"/>
              </a:gs>
            </a:gsLst>
            <a:path path="shape">
              <a:fillToRect l="50000" t="50000" r="50000" b="50000"/>
            </a:path>
          </a:gradFill>
          <a:ln w="9525" algn="ctr">
            <a:solidFill>
              <a:srgbClr val="808080"/>
            </a:solidFill>
            <a:round/>
            <a:headEnd/>
            <a:tailEnd/>
          </a:ln>
          <a:effectLst/>
        </p:spPr>
        <p:txBody>
          <a:bodyPr wrap="none" anchor="ctr"/>
          <a:lstStyle/>
          <a:p>
            <a:pPr algn="ctr" defTabSz="720725">
              <a:tabLst>
                <a:tab pos="649288" algn="l"/>
                <a:tab pos="7050088" algn="r"/>
              </a:tabLst>
            </a:pPr>
            <a:r>
              <a:rPr lang="en-US" sz="2000" i="1" dirty="0">
                <a:latin typeface="Verdana" pitchFamily="34" charset="0"/>
                <a:ea typeface="Verdana" pitchFamily="34" charset="0"/>
                <a:cs typeface="Verdana" pitchFamily="34" charset="0"/>
              </a:rPr>
              <a:t>output of </a:t>
            </a:r>
            <a:br>
              <a:rPr lang="en-US" sz="2000" i="1" dirty="0">
                <a:latin typeface="Verdana" pitchFamily="34" charset="0"/>
                <a:ea typeface="Verdana" pitchFamily="34" charset="0"/>
                <a:cs typeface="Verdana" pitchFamily="34" charset="0"/>
              </a:rPr>
            </a:br>
            <a:r>
              <a:rPr lang="en-US" sz="2000" b="1" dirty="0">
                <a:solidFill>
                  <a:srgbClr val="0000C8"/>
                </a:solidFill>
                <a:latin typeface="Courier New" pitchFamily="49" charset="0"/>
                <a:ea typeface="Verdana" pitchFamily="34" charset="0"/>
                <a:cs typeface="Courier New" pitchFamily="49" charset="0"/>
              </a:rPr>
              <a:t> </a:t>
            </a:r>
            <a:r>
              <a:rPr lang="en-US" sz="2000" b="1" dirty="0" err="1">
                <a:solidFill>
                  <a:srgbClr val="0000C8"/>
                </a:solidFill>
                <a:latin typeface="Courier New" pitchFamily="49" charset="0"/>
                <a:ea typeface="Verdana" pitchFamily="34" charset="0"/>
                <a:cs typeface="Courier New" pitchFamily="49" charset="0"/>
              </a:rPr>
              <a:t>ls</a:t>
            </a:r>
            <a:r>
              <a:rPr lang="en-US" sz="2000" b="1" dirty="0">
                <a:solidFill>
                  <a:srgbClr val="0000C8"/>
                </a:solidFill>
                <a:latin typeface="Courier New" pitchFamily="49" charset="0"/>
                <a:ea typeface="Verdana" pitchFamily="34" charset="0"/>
                <a:cs typeface="Courier New" pitchFamily="49" charset="0"/>
              </a:rPr>
              <a:t> –l </a:t>
            </a:r>
            <a:r>
              <a:rPr lang="en-US" sz="2000" i="1" dirty="0">
                <a:latin typeface="Verdana" pitchFamily="34" charset="0"/>
                <a:ea typeface="Verdana" pitchFamily="34" charset="0"/>
                <a:cs typeface="Verdana" pitchFamily="34" charset="0"/>
              </a:rPr>
              <a:t> gone.</a:t>
            </a:r>
            <a:r>
              <a:rPr lang="en-US" sz="2000" dirty="0">
                <a:solidFill>
                  <a:srgbClr val="0000C8"/>
                </a:solidFill>
                <a:latin typeface="Verdana" pitchFamily="34" charset="0"/>
                <a:ea typeface="Verdana" pitchFamily="34" charset="0"/>
                <a:cs typeface="Verdana" pitchFamily="34" charset="0"/>
              </a:rPr>
              <a:t>..</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Replace a command with its </a:t>
            </a:r>
            <a:r>
              <a:rPr lang="en-GB" b="1" i="1" dirty="0" err="1">
                <a:solidFill>
                  <a:schemeClr val="tx1"/>
                </a:solidFill>
              </a:rPr>
              <a:t>stdout</a:t>
            </a:r>
            <a:r>
              <a:rPr lang="en-GB" dirty="0"/>
              <a:t> (two syntax styles):</a:t>
            </a:r>
          </a:p>
          <a:p>
            <a:pPr lvl="1"/>
            <a:endParaRPr lang="en-GB" dirty="0"/>
          </a:p>
          <a:p>
            <a:pPr lvl="1"/>
            <a:endParaRPr lang="en-GB" sz="2400" dirty="0"/>
          </a:p>
          <a:p>
            <a:pPr marL="457200" lvl="1" indent="0">
              <a:buNone/>
            </a:pPr>
            <a:endParaRPr lang="en-GB" dirty="0"/>
          </a:p>
          <a:p>
            <a:pPr>
              <a:spcBef>
                <a:spcPts val="600"/>
              </a:spcBef>
              <a:spcAft>
                <a:spcPts val="600"/>
              </a:spcAft>
            </a:pPr>
            <a:r>
              <a:rPr lang="en-GB" dirty="0"/>
              <a:t>Output from the command line is redirected to the shell</a:t>
            </a:r>
          </a:p>
          <a:p>
            <a:pPr lvl="1"/>
            <a:r>
              <a:rPr lang="en-GB" dirty="0"/>
              <a:t>Standard output is captured, not the exit value</a:t>
            </a:r>
          </a:p>
          <a:p>
            <a:pPr lvl="1"/>
            <a:r>
              <a:rPr lang="en-GB" dirty="0"/>
              <a:t>Can be used anywhere in a script</a:t>
            </a:r>
          </a:p>
          <a:p>
            <a:endParaRPr lang="en-GB" dirty="0"/>
          </a:p>
        </p:txBody>
      </p:sp>
      <p:sp>
        <p:nvSpPr>
          <p:cNvPr id="3" name="Title 2"/>
          <p:cNvSpPr>
            <a:spLocks noGrp="1"/>
          </p:cNvSpPr>
          <p:nvPr>
            <p:ph type="title"/>
          </p:nvPr>
        </p:nvSpPr>
        <p:spPr/>
        <p:txBody>
          <a:bodyPr>
            <a:normAutofit fontScale="90000"/>
          </a:bodyPr>
          <a:lstStyle/>
          <a:p>
            <a:r>
              <a:rPr lang="en-GB" dirty="0"/>
              <a:t>Command substitution – a form of redirection</a:t>
            </a:r>
          </a:p>
        </p:txBody>
      </p:sp>
      <p:sp>
        <p:nvSpPr>
          <p:cNvPr id="4" name="Text Box 6"/>
          <p:cNvSpPr txBox="1">
            <a:spLocks noChangeArrowheads="1"/>
          </p:cNvSpPr>
          <p:nvPr/>
        </p:nvSpPr>
        <p:spPr bwMode="auto">
          <a:xfrm>
            <a:off x="1625613" y="5096967"/>
            <a:ext cx="9699612" cy="1449115"/>
          </a:xfrm>
          <a:prstGeom prst="rect">
            <a:avLst/>
          </a:prstGeom>
          <a:solidFill>
            <a:schemeClr val="tx2">
              <a:lumMod val="20000"/>
              <a:lumOff val="80000"/>
            </a:schemeClr>
          </a:solidFill>
          <a:ln w="12700" algn="ctr">
            <a:solidFill>
              <a:srgbClr val="000000"/>
            </a:solidFill>
            <a:miter lim="800000"/>
            <a:headEnd/>
            <a:tailEnd/>
          </a:ln>
          <a:effectLst>
            <a:outerShdw dist="107763" dir="2700000" algn="ctr" rotWithShape="0">
              <a:schemeClr val="bg2"/>
            </a:outerShdw>
          </a:effectLst>
        </p:spPr>
        <p:txBody>
          <a:bodyPr wrap="square" lIns="95250" tIns="50800" rIns="95250" bIns="50800">
            <a:spAutoFit/>
          </a:bodyPr>
          <a:lstStyle/>
          <a:p>
            <a:pPr defTabSz="720725">
              <a:spcBef>
                <a:spcPts val="300"/>
              </a:spcBef>
              <a:buClr>
                <a:srgbClr val="000066"/>
              </a:buClr>
              <a:buSzPct val="100000"/>
              <a:buFont typeface="Courier New" pitchFamily="49" charset="0"/>
              <a:buNone/>
              <a:tabLst>
                <a:tab pos="1431925" algn="l"/>
                <a:tab pos="3489325" algn="l"/>
                <a:tab pos="7050088" algn="r"/>
              </a:tabLst>
              <a:defRPr/>
            </a:pPr>
            <a:r>
              <a:rPr lang="en-GB" sz="2000" dirty="0">
                <a:latin typeface="Courier New" pitchFamily="49" charset="0"/>
              </a:rPr>
              <a:t>$ </a:t>
            </a:r>
            <a:r>
              <a:rPr lang="en-GB" sz="2000" b="1" dirty="0" err="1">
                <a:latin typeface="Courier New" pitchFamily="49" charset="0"/>
              </a:rPr>
              <a:t>cd</a:t>
            </a:r>
            <a:r>
              <a:rPr lang="en-GB" sz="2000" b="1" dirty="0">
                <a:latin typeface="Courier New" pitchFamily="49" charset="0"/>
              </a:rPr>
              <a:t> /</a:t>
            </a:r>
            <a:r>
              <a:rPr lang="en-GB" sz="2000" b="1" dirty="0" err="1">
                <a:latin typeface="Courier New" pitchFamily="49" charset="0"/>
              </a:rPr>
              <a:t>usr</a:t>
            </a:r>
            <a:r>
              <a:rPr lang="en-GB" sz="2000" b="1" dirty="0">
                <a:latin typeface="Courier New" pitchFamily="49" charset="0"/>
              </a:rPr>
              <a:t>/</a:t>
            </a:r>
            <a:r>
              <a:rPr lang="en-GB" sz="2000" b="1" dirty="0" err="1">
                <a:latin typeface="Courier New" pitchFamily="49" charset="0"/>
              </a:rPr>
              <a:t>src</a:t>
            </a:r>
            <a:r>
              <a:rPr lang="en-GB" sz="2000" b="1" dirty="0">
                <a:latin typeface="Courier New" pitchFamily="49" charset="0"/>
              </a:rPr>
              <a:t>/</a:t>
            </a:r>
            <a:r>
              <a:rPr lang="en-GB" sz="2000" b="1" dirty="0" err="1">
                <a:latin typeface="Courier New" pitchFamily="49" charset="0"/>
              </a:rPr>
              <a:t>linux</a:t>
            </a:r>
            <a:r>
              <a:rPr lang="en-GB" sz="2000" b="1" dirty="0">
                <a:latin typeface="Courier New" pitchFamily="49" charset="0"/>
              </a:rPr>
              <a:t>-$(</a:t>
            </a:r>
            <a:r>
              <a:rPr lang="en-GB" sz="2000" b="1" dirty="0" err="1">
                <a:latin typeface="Courier New" pitchFamily="49" charset="0"/>
              </a:rPr>
              <a:t>uname</a:t>
            </a:r>
            <a:r>
              <a:rPr lang="en-GB" sz="2000" b="1" dirty="0">
                <a:latin typeface="Courier New" pitchFamily="49" charset="0"/>
              </a:rPr>
              <a:t> –r)</a:t>
            </a:r>
          </a:p>
          <a:p>
            <a:pPr defTabSz="720725">
              <a:spcBef>
                <a:spcPts val="300"/>
              </a:spcBef>
              <a:buClr>
                <a:srgbClr val="000066"/>
              </a:buClr>
              <a:buSzPct val="100000"/>
              <a:buFont typeface="Courier New" pitchFamily="49" charset="0"/>
              <a:buNone/>
              <a:tabLst>
                <a:tab pos="1431925" algn="l"/>
                <a:tab pos="3489325" algn="l"/>
                <a:tab pos="7050088" algn="r"/>
              </a:tabLst>
              <a:defRPr/>
            </a:pPr>
            <a:r>
              <a:rPr lang="en-GB" sz="2000" dirty="0">
                <a:latin typeface="Courier New" pitchFamily="49" charset="0"/>
              </a:rPr>
              <a:t>$ </a:t>
            </a:r>
            <a:r>
              <a:rPr lang="en-GB" sz="2000" b="1" dirty="0">
                <a:latin typeface="Courier New" pitchFamily="49" charset="0"/>
              </a:rPr>
              <a:t>echo "Current group is: $(id –</a:t>
            </a:r>
            <a:r>
              <a:rPr lang="en-GB" sz="2000" b="1" dirty="0" err="1">
                <a:latin typeface="Courier New" pitchFamily="49" charset="0"/>
              </a:rPr>
              <a:t>gn</a:t>
            </a:r>
            <a:r>
              <a:rPr lang="en-GB" sz="2000" b="1" dirty="0">
                <a:latin typeface="Courier New" pitchFamily="49" charset="0"/>
              </a:rPr>
              <a:t>)"</a:t>
            </a:r>
          </a:p>
          <a:p>
            <a:pPr defTabSz="720725">
              <a:spcBef>
                <a:spcPts val="300"/>
              </a:spcBef>
              <a:buClr>
                <a:srgbClr val="000066"/>
              </a:buClr>
              <a:buSzPct val="100000"/>
              <a:buFont typeface="Courier New" pitchFamily="49" charset="0"/>
              <a:buNone/>
              <a:tabLst>
                <a:tab pos="1431925" algn="l"/>
                <a:tab pos="3489325" algn="l"/>
                <a:tab pos="7050088" algn="r"/>
              </a:tabLst>
              <a:defRPr/>
            </a:pPr>
            <a:r>
              <a:rPr lang="en-GB" sz="2000" dirty="0">
                <a:latin typeface="Courier New" pitchFamily="49" charset="0"/>
              </a:rPr>
              <a:t>$ </a:t>
            </a:r>
            <a:r>
              <a:rPr lang="en-GB" sz="2000" b="1" dirty="0" err="1">
                <a:latin typeface="Courier New" pitchFamily="49" charset="0"/>
              </a:rPr>
              <a:t>filesize</a:t>
            </a:r>
            <a:r>
              <a:rPr lang="en-GB" sz="2000" b="1" dirty="0">
                <a:latin typeface="Courier New" pitchFamily="49" charset="0"/>
              </a:rPr>
              <a:t>=$(stat -c %s $prog.log)</a:t>
            </a:r>
          </a:p>
          <a:p>
            <a:pPr defTabSz="720725">
              <a:spcBef>
                <a:spcPts val="300"/>
              </a:spcBef>
              <a:buClr>
                <a:srgbClr val="000066"/>
              </a:buClr>
              <a:buSzPct val="100000"/>
              <a:buFont typeface="Courier New" pitchFamily="49" charset="0"/>
              <a:buNone/>
              <a:tabLst>
                <a:tab pos="1431925" algn="l"/>
                <a:tab pos="3489325" algn="l"/>
                <a:tab pos="7050088" algn="r"/>
              </a:tabLst>
              <a:defRPr/>
            </a:pPr>
            <a:r>
              <a:rPr lang="en-GB" sz="2000" dirty="0">
                <a:latin typeface="Courier New" pitchFamily="49" charset="0"/>
              </a:rPr>
              <a:t>$ </a:t>
            </a:r>
            <a:r>
              <a:rPr lang="en-GB" sz="2000" b="1" dirty="0" err="1">
                <a:latin typeface="Courier New" pitchFamily="49" charset="0"/>
              </a:rPr>
              <a:t>chmod</a:t>
            </a:r>
            <a:r>
              <a:rPr lang="en-GB" sz="2000" b="1" dirty="0">
                <a:latin typeface="Courier New" pitchFamily="49" charset="0"/>
              </a:rPr>
              <a:t> $(stat -c %a template) </a:t>
            </a:r>
            <a:r>
              <a:rPr lang="en-GB" sz="2000" b="1" dirty="0" err="1">
                <a:latin typeface="Courier New" pitchFamily="49" charset="0"/>
              </a:rPr>
              <a:t>datafile</a:t>
            </a:r>
            <a:endParaRPr lang="en-GB" sz="2000" b="1" dirty="0">
              <a:latin typeface="Courier New" pitchFamily="49" charset="0"/>
            </a:endParaRPr>
          </a:p>
        </p:txBody>
      </p:sp>
      <p:sp>
        <p:nvSpPr>
          <p:cNvPr id="5" name="Heptagon 4"/>
          <p:cNvSpPr/>
          <p:nvPr/>
        </p:nvSpPr>
        <p:spPr>
          <a:xfrm>
            <a:off x="1120538" y="5823582"/>
            <a:ext cx="376512" cy="300790"/>
          </a:xfrm>
          <a:prstGeom prst="heptagon">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lang="en-GB" sz="1800" dirty="0">
                <a:solidFill>
                  <a:schemeClr val="tx1"/>
                </a:solidFill>
                <a:latin typeface="Arial" pitchFamily="34" charset="0"/>
                <a:cs typeface="Arial" pitchFamily="34" charset="0"/>
              </a:rPr>
              <a:t>3</a:t>
            </a:r>
          </a:p>
        </p:txBody>
      </p:sp>
      <p:sp>
        <p:nvSpPr>
          <p:cNvPr id="6" name="Heptagon 5"/>
          <p:cNvSpPr/>
          <p:nvPr/>
        </p:nvSpPr>
        <p:spPr>
          <a:xfrm>
            <a:off x="1123950" y="5493844"/>
            <a:ext cx="376512" cy="300790"/>
          </a:xfrm>
          <a:prstGeom prst="heptagon">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lang="en-GB" sz="1800" dirty="0">
                <a:solidFill>
                  <a:schemeClr val="tx1"/>
                </a:solidFill>
                <a:latin typeface="Arial" pitchFamily="34" charset="0"/>
                <a:cs typeface="Arial" pitchFamily="34" charset="0"/>
              </a:rPr>
              <a:t>2</a:t>
            </a:r>
          </a:p>
        </p:txBody>
      </p:sp>
      <p:sp>
        <p:nvSpPr>
          <p:cNvPr id="7" name="Heptagon 6"/>
          <p:cNvSpPr/>
          <p:nvPr/>
        </p:nvSpPr>
        <p:spPr>
          <a:xfrm>
            <a:off x="1127359" y="5147480"/>
            <a:ext cx="376512" cy="300790"/>
          </a:xfrm>
          <a:prstGeom prst="heptagon">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lang="en-GB" sz="1800" dirty="0">
                <a:solidFill>
                  <a:schemeClr val="tx1"/>
                </a:solidFill>
                <a:latin typeface="Arial" pitchFamily="34" charset="0"/>
                <a:cs typeface="Arial" pitchFamily="34" charset="0"/>
              </a:rPr>
              <a:t>1</a:t>
            </a:r>
          </a:p>
        </p:txBody>
      </p:sp>
      <p:sp>
        <p:nvSpPr>
          <p:cNvPr id="8" name="Heptagon 7"/>
          <p:cNvSpPr/>
          <p:nvPr/>
        </p:nvSpPr>
        <p:spPr>
          <a:xfrm>
            <a:off x="1120540" y="6172717"/>
            <a:ext cx="376512" cy="300790"/>
          </a:xfrm>
          <a:prstGeom prst="heptagon">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lang="en-GB" sz="1800" dirty="0">
                <a:solidFill>
                  <a:schemeClr val="tx1"/>
                </a:solidFill>
                <a:latin typeface="Arial" pitchFamily="34" charset="0"/>
                <a:cs typeface="Arial" pitchFamily="34" charset="0"/>
              </a:rPr>
              <a:t>4</a:t>
            </a:r>
          </a:p>
        </p:txBody>
      </p:sp>
      <p:sp>
        <p:nvSpPr>
          <p:cNvPr id="9" name="Rounded Rectangle 8"/>
          <p:cNvSpPr/>
          <p:nvPr/>
        </p:nvSpPr>
        <p:spPr>
          <a:xfrm>
            <a:off x="885825" y="1969356"/>
            <a:ext cx="10439400" cy="1331315"/>
          </a:xfrm>
          <a:prstGeom prst="roundRect">
            <a:avLst>
              <a:gd name="adj" fmla="val 18421"/>
            </a:avLst>
          </a:prstGeom>
          <a:gradFill rotWithShape="1">
            <a:gsLst>
              <a:gs pos="0">
                <a:srgbClr val="FFFFFF"/>
              </a:gs>
              <a:gs pos="100000">
                <a:srgbClr val="EEEFD7"/>
              </a:gs>
            </a:gsLst>
            <a:path path="shape">
              <a:fillToRect l="50000" t="50000" r="50000" b="50000"/>
            </a:path>
          </a:gradFill>
          <a:ln w="9525" algn="ctr">
            <a:solidFill>
              <a:srgbClr val="808080"/>
            </a:solidFill>
            <a:round/>
            <a:headEnd/>
            <a:tailEnd/>
          </a:ln>
          <a:effectLst>
            <a:outerShdw dist="35921" dir="2700000" algn="ctr" rotWithShape="0">
              <a:srgbClr val="ADADAD"/>
            </a:outerShdw>
          </a:effectLst>
        </p:spPr>
        <p:txBody>
          <a:bodyPr wrap="none" anchor="ctr"/>
          <a:lstStyle/>
          <a:p>
            <a:pPr indent="865188" defTabSz="449263">
              <a:spcBef>
                <a:spcPts val="600"/>
              </a:spcBef>
              <a:spcAft>
                <a:spcPts val="600"/>
              </a:spcAft>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b="1" dirty="0">
                <a:solidFill>
                  <a:srgbClr val="0000C8"/>
                </a:solidFill>
              </a:rPr>
              <a:t>`</a:t>
            </a:r>
            <a:r>
              <a:rPr lang="en-GB" sz="2400" i="1" dirty="0" err="1">
                <a:solidFill>
                  <a:srgbClr val="0000C8"/>
                </a:solidFill>
              </a:rPr>
              <a:t>command_line</a:t>
            </a:r>
            <a:r>
              <a:rPr lang="en-GB" sz="3200" b="1" dirty="0">
                <a:solidFill>
                  <a:srgbClr val="0000C8"/>
                </a:solidFill>
              </a:rPr>
              <a:t>`</a:t>
            </a:r>
            <a:r>
              <a:rPr lang="en-GB" sz="3200" dirty="0">
                <a:solidFill>
                  <a:srgbClr val="0000C8"/>
                </a:solidFill>
              </a:rPr>
              <a:t> </a:t>
            </a:r>
          </a:p>
          <a:p>
            <a:pPr indent="865188" defTabSz="449263">
              <a:spcBef>
                <a:spcPts val="600"/>
              </a:spcBef>
              <a:spcAft>
                <a:spcPts val="600"/>
              </a:spcAft>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dirty="0">
                <a:solidFill>
                  <a:srgbClr val="0000C8"/>
                </a:solidFill>
              </a:rPr>
              <a:t>$(</a:t>
            </a:r>
            <a:r>
              <a:rPr lang="en-GB" sz="2400" i="1" dirty="0" err="1">
                <a:solidFill>
                  <a:srgbClr val="0000C8"/>
                </a:solidFill>
              </a:rPr>
              <a:t>command_line</a:t>
            </a:r>
            <a:r>
              <a:rPr lang="en-GB" sz="2400" b="1" dirty="0">
                <a:solidFill>
                  <a:srgbClr val="0000C8"/>
                </a:solidFill>
              </a:rPr>
              <a:t>)</a:t>
            </a:r>
            <a:endParaRPr lang="en-GB" sz="2400" dirty="0">
              <a:solidFill>
                <a:srgbClr val="C80000"/>
              </a:solidFill>
            </a:endParaRPr>
          </a:p>
        </p:txBody>
      </p:sp>
      <p:sp>
        <p:nvSpPr>
          <p:cNvPr id="10" name="Oval 7"/>
          <p:cNvSpPr>
            <a:spLocks noChangeArrowheads="1"/>
          </p:cNvSpPr>
          <p:nvPr/>
        </p:nvSpPr>
        <p:spPr bwMode="auto">
          <a:xfrm>
            <a:off x="7775592" y="2103637"/>
            <a:ext cx="2631249" cy="529641"/>
          </a:xfrm>
          <a:prstGeom prst="ellipse">
            <a:avLst/>
          </a:prstGeom>
          <a:gradFill rotWithShape="1">
            <a:gsLst>
              <a:gs pos="0">
                <a:srgbClr val="FFFFFF"/>
              </a:gs>
              <a:gs pos="100000">
                <a:srgbClr val="EEEFD7"/>
              </a:gs>
            </a:gsLst>
            <a:path path="shape">
              <a:fillToRect l="50000" t="50000" r="50000" b="50000"/>
            </a:path>
          </a:gradFill>
          <a:ln w="9525" algn="ctr">
            <a:solidFill>
              <a:srgbClr val="808080"/>
            </a:solidFill>
            <a:round/>
            <a:headEnd/>
            <a:tailEnd/>
          </a:ln>
          <a:effectLst/>
        </p:spPr>
        <p:txBody>
          <a:bodyPr wrap="none" anchor="ctr"/>
          <a:lstStyle/>
          <a:p>
            <a:pPr algn="ctr">
              <a:buClr>
                <a:srgbClr val="FF0000"/>
              </a:buClr>
              <a:buFont typeface="Arial" charset="0"/>
              <a:buNone/>
              <a:tabLst>
                <a:tab pos="2152650" algn="l"/>
              </a:tabLst>
            </a:pPr>
            <a:r>
              <a:rPr lang="en-GB" sz="2000" dirty="0"/>
              <a:t>difficult to read</a:t>
            </a:r>
          </a:p>
        </p:txBody>
      </p:sp>
      <p:sp>
        <p:nvSpPr>
          <p:cNvPr id="11" name="Oval 7"/>
          <p:cNvSpPr>
            <a:spLocks noChangeArrowheads="1"/>
          </p:cNvSpPr>
          <p:nvPr/>
        </p:nvSpPr>
        <p:spPr bwMode="auto">
          <a:xfrm>
            <a:off x="7779004" y="2735405"/>
            <a:ext cx="2631249" cy="465513"/>
          </a:xfrm>
          <a:prstGeom prst="ellipse">
            <a:avLst/>
          </a:prstGeom>
          <a:gradFill rotWithShape="1">
            <a:gsLst>
              <a:gs pos="0">
                <a:srgbClr val="FFFFFF"/>
              </a:gs>
              <a:gs pos="100000">
                <a:srgbClr val="EEEFD7"/>
              </a:gs>
            </a:gsLst>
            <a:path path="shape">
              <a:fillToRect l="50000" t="50000" r="50000" b="50000"/>
            </a:path>
          </a:gradFill>
          <a:ln w="9525" algn="ctr">
            <a:solidFill>
              <a:srgbClr val="808080"/>
            </a:solidFill>
            <a:round/>
            <a:headEnd/>
            <a:tailEnd/>
          </a:ln>
          <a:effectLst/>
        </p:spPr>
        <p:txBody>
          <a:bodyPr wrap="none" anchor="ctr"/>
          <a:lstStyle/>
          <a:p>
            <a:pPr algn="ctr">
              <a:buClr>
                <a:srgbClr val="FF0000"/>
              </a:buClr>
              <a:buFont typeface="Arial" charset="0"/>
              <a:buNone/>
              <a:tabLst>
                <a:tab pos="2152650" algn="l"/>
              </a:tabLst>
            </a:pPr>
            <a:r>
              <a:rPr lang="en-GB" sz="2000" dirty="0"/>
              <a:t>preferred</a:t>
            </a:r>
          </a:p>
        </p:txBody>
      </p:sp>
      <p:sp>
        <p:nvSpPr>
          <p:cNvPr id="12" name="Rectangle 7"/>
          <p:cNvSpPr>
            <a:spLocks noChangeArrowheads="1"/>
          </p:cNvSpPr>
          <p:nvPr/>
        </p:nvSpPr>
        <p:spPr bwMode="auto">
          <a:xfrm>
            <a:off x="6883272" y="2591240"/>
            <a:ext cx="960966" cy="833178"/>
          </a:xfrm>
          <a:prstGeom prst="rect">
            <a:avLst/>
          </a:prstGeom>
          <a:noFill/>
          <a:ln w="9525">
            <a:noFill/>
            <a:round/>
            <a:headEnd/>
            <a:tailEnd/>
          </a:ln>
          <a:effectLst/>
        </p:spPr>
        <p:txBody>
          <a:bodyPr lIns="90000" tIns="46800" rIns="90000" bIns="46800">
            <a:spAutoFit/>
          </a:bodyPr>
          <a:lstStyle/>
          <a:p>
            <a:pPr defTabSz="449263">
              <a:spcBef>
                <a:spcPct val="0"/>
              </a:spcBef>
              <a:buClr>
                <a:srgbClr val="FF3300"/>
              </a:buClr>
              <a:buSzPct val="100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4800" b="1" dirty="0">
                <a:solidFill>
                  <a:srgbClr val="319744"/>
                </a:solidFill>
                <a:effectLst>
                  <a:outerShdw blurRad="38100" dist="38100" dir="2700000" algn="tl">
                    <a:srgbClr val="C0C0C0"/>
                  </a:outerShdw>
                </a:effectLst>
                <a:latin typeface="Wingdings" pitchFamily="2" charset="2"/>
              </a:rPr>
              <a:t></a:t>
            </a:r>
          </a:p>
        </p:txBody>
      </p:sp>
      <p:sp>
        <p:nvSpPr>
          <p:cNvPr id="13" name="Rectangle 6"/>
          <p:cNvSpPr>
            <a:spLocks noChangeArrowheads="1"/>
          </p:cNvSpPr>
          <p:nvPr/>
        </p:nvSpPr>
        <p:spPr bwMode="auto">
          <a:xfrm>
            <a:off x="6935448" y="1973503"/>
            <a:ext cx="749300" cy="820738"/>
          </a:xfrm>
          <a:prstGeom prst="rect">
            <a:avLst/>
          </a:prstGeom>
          <a:noFill/>
          <a:ln w="9525">
            <a:noFill/>
            <a:round/>
            <a:headEnd/>
            <a:tailEnd/>
          </a:ln>
          <a:effectLst/>
        </p:spPr>
        <p:txBody>
          <a:bodyPr lIns="90360" tIns="44280" rIns="90360" bIns="44280">
            <a:spAutoFit/>
          </a:bodyPr>
          <a:lstStyle/>
          <a:p>
            <a:pPr defTabSz="449263">
              <a:spcBef>
                <a:spcPct val="0"/>
              </a:spcBef>
              <a:buClr>
                <a:srgbClr val="FF0033"/>
              </a:buClr>
              <a:buSzPct val="100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4800" dirty="0">
                <a:solidFill>
                  <a:srgbClr val="C80000"/>
                </a:solidFill>
                <a:effectLst>
                  <a:outerShdw blurRad="38100" dist="38100" dir="2700000" algn="tl">
                    <a:srgbClr val="C0C0C0"/>
                  </a:outerShdw>
                </a:effectLst>
                <a:latin typeface="Wingdings" pitchFamily="2" charset="2"/>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sz="quarter" idx="15"/>
          </p:nvPr>
        </p:nvSpPr>
        <p:spPr/>
        <p:txBody>
          <a:bodyPr>
            <a:normAutofit lnSpcReduction="10000"/>
          </a:bodyPr>
          <a:lstStyle/>
          <a:p>
            <a:r>
              <a:rPr lang="en-GB" dirty="0"/>
              <a:t>All processes have three standard IO streams</a:t>
            </a:r>
          </a:p>
          <a:p>
            <a:pPr lvl="1"/>
            <a:r>
              <a:rPr lang="en-GB" dirty="0"/>
              <a:t>File descriptor 0: </a:t>
            </a:r>
            <a:r>
              <a:rPr lang="en-GB" b="1" dirty="0" err="1">
                <a:solidFill>
                  <a:srgbClr val="0000C8"/>
                </a:solidFill>
              </a:rPr>
              <a:t>stdin</a:t>
            </a:r>
            <a:r>
              <a:rPr lang="en-GB" dirty="0"/>
              <a:t>	</a:t>
            </a:r>
          </a:p>
          <a:p>
            <a:pPr lvl="1"/>
            <a:r>
              <a:rPr lang="en-GB" dirty="0"/>
              <a:t>File descriptor 1: </a:t>
            </a:r>
            <a:r>
              <a:rPr lang="en-GB" b="1" dirty="0" err="1">
                <a:solidFill>
                  <a:srgbClr val="0000C8"/>
                </a:solidFill>
              </a:rPr>
              <a:t>stdout</a:t>
            </a:r>
            <a:endParaRPr lang="en-GB" b="1" dirty="0">
              <a:solidFill>
                <a:srgbClr val="0000C8"/>
              </a:solidFill>
            </a:endParaRPr>
          </a:p>
          <a:p>
            <a:pPr lvl="1"/>
            <a:r>
              <a:rPr lang="en-GB" dirty="0"/>
              <a:t>File descriptor 2: </a:t>
            </a:r>
            <a:r>
              <a:rPr lang="en-GB" b="1" dirty="0" err="1">
                <a:solidFill>
                  <a:srgbClr val="0000C8"/>
                </a:solidFill>
              </a:rPr>
              <a:t>stderr</a:t>
            </a:r>
            <a:endParaRPr lang="en-GB" b="1" dirty="0">
              <a:solidFill>
                <a:srgbClr val="0000C8"/>
              </a:solidFill>
            </a:endParaRPr>
          </a:p>
          <a:p>
            <a:pPr lvl="1"/>
            <a:r>
              <a:rPr lang="en-GB" dirty="0"/>
              <a:t>All are connected to the terminal by default</a:t>
            </a:r>
          </a:p>
          <a:p>
            <a:r>
              <a:rPr lang="en-GB" dirty="0"/>
              <a:t>Streams can be redirected </a:t>
            </a:r>
          </a:p>
          <a:p>
            <a:pPr lvl="1"/>
            <a:r>
              <a:rPr lang="en-GB" dirty="0"/>
              <a:t>To refer to files:  </a:t>
            </a:r>
            <a:r>
              <a:rPr lang="en-GB" b="1" dirty="0">
                <a:solidFill>
                  <a:srgbClr val="0000C8"/>
                </a:solidFill>
              </a:rPr>
              <a:t>&gt;</a:t>
            </a:r>
            <a:r>
              <a:rPr lang="en-GB" dirty="0"/>
              <a:t> to create a new file, </a:t>
            </a:r>
            <a:r>
              <a:rPr lang="en-GB" b="1" dirty="0">
                <a:solidFill>
                  <a:srgbClr val="0000C8"/>
                </a:solidFill>
              </a:rPr>
              <a:t>&gt;&gt;</a:t>
            </a:r>
            <a:r>
              <a:rPr lang="en-GB" dirty="0"/>
              <a:t> to append</a:t>
            </a:r>
          </a:p>
          <a:p>
            <a:pPr lvl="1"/>
            <a:r>
              <a:rPr lang="en-GB" dirty="0"/>
              <a:t>To refer to another file descriptor (stream merging):  </a:t>
            </a:r>
            <a:r>
              <a:rPr lang="en-GB" b="1" dirty="0">
                <a:solidFill>
                  <a:srgbClr val="0000C8"/>
                </a:solidFill>
              </a:rPr>
              <a:t>&gt;&amp;</a:t>
            </a:r>
            <a:r>
              <a:rPr lang="en-GB" b="1" dirty="0" err="1">
                <a:solidFill>
                  <a:srgbClr val="0000C8"/>
                </a:solidFill>
              </a:rPr>
              <a:t>fd</a:t>
            </a:r>
            <a:endParaRPr lang="en-GB" b="1" dirty="0">
              <a:solidFill>
                <a:srgbClr val="0000C8"/>
              </a:solidFill>
            </a:endParaRPr>
          </a:p>
        </p:txBody>
      </p:sp>
      <p:sp>
        <p:nvSpPr>
          <p:cNvPr id="2" name="Content Placeholder 1"/>
          <p:cNvSpPr>
            <a:spLocks noGrp="1"/>
          </p:cNvSpPr>
          <p:nvPr>
            <p:ph sz="quarter" idx="16"/>
          </p:nvPr>
        </p:nvSpPr>
        <p:spPr/>
        <p:txBody>
          <a:bodyPr/>
          <a:lstStyle/>
          <a:p>
            <a:r>
              <a:rPr lang="en-GB" dirty="0"/>
              <a:t>Standard output can be redirected into the command</a:t>
            </a:r>
          </a:p>
          <a:p>
            <a:pPr lvl="1"/>
            <a:r>
              <a:rPr lang="en-GB" dirty="0"/>
              <a:t>Command substitution syntax: </a:t>
            </a:r>
            <a:r>
              <a:rPr lang="en-GB" b="1" dirty="0">
                <a:solidFill>
                  <a:srgbClr val="0000C8"/>
                </a:solidFill>
              </a:rPr>
              <a:t>$(command-line)</a:t>
            </a:r>
            <a:r>
              <a:rPr lang="ar-SA" b="1" dirty="0">
                <a:solidFill>
                  <a:srgbClr val="0000C8"/>
                </a:solidFill>
              </a:rPr>
              <a:t>‏</a:t>
            </a:r>
            <a:endParaRPr lang="en-GB" b="1" dirty="0">
              <a:solidFill>
                <a:srgbClr val="0000C8"/>
              </a:solidFill>
            </a:endParaRPr>
          </a:p>
          <a:p>
            <a:r>
              <a:rPr lang="en-GB" dirty="0"/>
              <a:t>Standard output of several commands can be grouped</a:t>
            </a:r>
          </a:p>
          <a:p>
            <a:pPr lvl="1"/>
            <a:r>
              <a:rPr lang="en-GB" dirty="0"/>
              <a:t>Using a sub-shell, with the syntax: </a:t>
            </a:r>
            <a:r>
              <a:rPr lang="en-GB" b="1" dirty="0">
                <a:solidFill>
                  <a:srgbClr val="0000C8"/>
                </a:solidFill>
              </a:rPr>
              <a:t>(cmd1; cmd2; cmd3 …)</a:t>
            </a:r>
          </a:p>
          <a:p>
            <a:endParaRPr lang="en-GB" dirty="0"/>
          </a:p>
        </p:txBody>
      </p:sp>
      <p:sp>
        <p:nvSpPr>
          <p:cNvPr id="15362" name="Rectangle 2"/>
          <p:cNvSpPr>
            <a:spLocks noGrp="1" noChangeArrowheads="1"/>
          </p:cNvSpPr>
          <p:nvPr>
            <p:ph type="title"/>
          </p:nvPr>
        </p:nvSpPr>
        <p:spPr/>
        <p:txBody>
          <a:bodyPr>
            <a:normAutofit/>
          </a:bodyPr>
          <a:lstStyle/>
          <a:p>
            <a:r>
              <a:rPr lang="en-GB"/>
              <a:t>Summary</a:t>
            </a:r>
          </a:p>
        </p:txBody>
      </p:sp>
      <p:pic>
        <p:nvPicPr>
          <p:cNvPr id="4" name="Picture 3" descr="QA-TUX-Sigma.png"/>
          <p:cNvPicPr>
            <a:picLocks noChangeAspect="1"/>
          </p:cNvPicPr>
          <p:nvPr/>
        </p:nvPicPr>
        <p:blipFill>
          <a:blip r:embed="rId3" cstate="print"/>
          <a:stretch>
            <a:fillRect/>
          </a:stretch>
        </p:blipFill>
        <p:spPr>
          <a:xfrm>
            <a:off x="10750678" y="5020797"/>
            <a:ext cx="1257002" cy="1054521"/>
          </a:xfrm>
          <a:prstGeom prst="rect">
            <a:avLst/>
          </a:prstGeom>
        </p:spPr>
      </p:pic>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5"/>
          </p:nvPr>
        </p:nvSpPr>
        <p:spPr/>
        <p:txBody>
          <a:bodyPr/>
          <a:lstStyle/>
          <a:p>
            <a:endParaRPr lang="en-GB"/>
          </a:p>
        </p:txBody>
      </p:sp>
      <p:sp>
        <p:nvSpPr>
          <p:cNvPr id="16386" name="Rectangle 2"/>
          <p:cNvSpPr>
            <a:spLocks noGrp="1" noChangeArrowheads="1"/>
          </p:cNvSpPr>
          <p:nvPr>
            <p:ph type="title"/>
          </p:nvPr>
        </p:nvSpPr>
        <p:spPr/>
        <p:txBody>
          <a:bodyPr>
            <a:normAutofit/>
          </a:bodyPr>
          <a:lstStyle/>
          <a:p>
            <a:r>
              <a:rPr lang="en-GB" dirty="0"/>
              <a:t>Glossary</a:t>
            </a:r>
          </a:p>
        </p:txBody>
      </p:sp>
      <p:graphicFrame>
        <p:nvGraphicFramePr>
          <p:cNvPr id="15524" name="Group 164"/>
          <p:cNvGraphicFramePr>
            <a:graphicFrameLocks noGrp="1"/>
          </p:cNvGraphicFramePr>
          <p:nvPr>
            <p:ph idx="4294967295"/>
          </p:nvPr>
        </p:nvGraphicFramePr>
        <p:xfrm>
          <a:off x="426832" y="1447800"/>
          <a:ext cx="11327018" cy="4510407"/>
        </p:xfrm>
        <a:graphic>
          <a:graphicData uri="http://schemas.openxmlformats.org/drawingml/2006/table">
            <a:tbl>
              <a:tblPr/>
              <a:tblGrid>
                <a:gridCol w="1773443">
                  <a:extLst>
                    <a:ext uri="{9D8B030D-6E8A-4147-A177-3AD203B41FA5}">
                      <a16:colId xmlns:a16="http://schemas.microsoft.com/office/drawing/2014/main" val="20000"/>
                    </a:ext>
                  </a:extLst>
                </a:gridCol>
                <a:gridCol w="9553575">
                  <a:extLst>
                    <a:ext uri="{9D8B030D-6E8A-4147-A177-3AD203B41FA5}">
                      <a16:colId xmlns:a16="http://schemas.microsoft.com/office/drawing/2014/main" val="20001"/>
                    </a:ext>
                  </a:extLst>
                </a:gridCol>
              </a:tblGrid>
              <a:tr h="119063">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800" b="1" i="0" u="none" strike="noStrike" cap="none" normalizeH="0" baseline="0" dirty="0">
                          <a:ln>
                            <a:noFill/>
                          </a:ln>
                          <a:solidFill>
                            <a:srgbClr val="134183"/>
                          </a:solidFill>
                          <a:effectLst/>
                          <a:latin typeface="Arial" pitchFamily="34" charset="0"/>
                        </a:rPr>
                        <a:t>entity</a:t>
                      </a:r>
                    </a:p>
                  </a:txBody>
                  <a:tcPr marL="123028" marR="123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ED5EA"/>
                    </a:solid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800" b="1" i="0" u="none" strike="noStrike" cap="none" normalizeH="0" baseline="0" dirty="0">
                          <a:ln>
                            <a:noFill/>
                          </a:ln>
                          <a:solidFill>
                            <a:srgbClr val="134183"/>
                          </a:solidFill>
                          <a:effectLst/>
                          <a:latin typeface="Arial" pitchFamily="34" charset="0"/>
                        </a:rPr>
                        <a:t>meaning</a:t>
                      </a:r>
                    </a:p>
                  </a:txBody>
                  <a:tcPr marL="123028" marR="1230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ED5EA"/>
                    </a:solidFill>
                  </a:tcPr>
                </a:tc>
                <a:extLst>
                  <a:ext uri="{0D108BD9-81ED-4DB2-BD59-A6C34878D82A}">
                    <a16:rowId xmlns:a16="http://schemas.microsoft.com/office/drawing/2014/main" val="10000"/>
                  </a:ext>
                </a:extLst>
              </a:tr>
              <a:tr h="320675">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1" i="0" u="none" strike="noStrike" cap="none" normalizeH="0" baseline="0">
                          <a:ln>
                            <a:noFill/>
                          </a:ln>
                          <a:solidFill>
                            <a:srgbClr val="134183"/>
                          </a:solidFill>
                          <a:effectLst/>
                          <a:latin typeface="Arial" pitchFamily="34" charset="0"/>
                        </a:rPr>
                        <a:t>stdin</a:t>
                      </a:r>
                    </a:p>
                  </a:txBody>
                  <a:tcPr marL="123028" marR="123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a:ln>
                            <a:noFill/>
                          </a:ln>
                          <a:solidFill>
                            <a:srgbClr val="134183"/>
                          </a:solidFill>
                          <a:effectLst/>
                          <a:latin typeface="Arial" pitchFamily="34" charset="0"/>
                        </a:rPr>
                        <a:t>standard input, </a:t>
                      </a:r>
                      <a:r>
                        <a:rPr kumimoji="0" lang="en-US" sz="1400" b="1" i="0" u="none" strike="noStrike" cap="none" normalizeH="0" baseline="0">
                          <a:ln>
                            <a:noFill/>
                          </a:ln>
                          <a:solidFill>
                            <a:srgbClr val="134183"/>
                          </a:solidFill>
                          <a:effectLst/>
                          <a:latin typeface="Arial" pitchFamily="34" charset="0"/>
                        </a:rPr>
                        <a:t>fd0</a:t>
                      </a:r>
                      <a:r>
                        <a:rPr kumimoji="0" lang="en-US" sz="1400" b="0" i="0" u="none" strike="noStrike" cap="none" normalizeH="0" baseline="0">
                          <a:ln>
                            <a:noFill/>
                          </a:ln>
                          <a:solidFill>
                            <a:srgbClr val="134183"/>
                          </a:solidFill>
                          <a:effectLst/>
                          <a:latin typeface="Arial" pitchFamily="34" charset="0"/>
                        </a:rPr>
                        <a:t>; achieved with  </a:t>
                      </a:r>
                      <a:r>
                        <a:rPr kumimoji="0" lang="en-US" sz="1400" b="1" i="0" u="none" strike="noStrike" cap="none" normalizeH="0" baseline="0">
                          <a:ln>
                            <a:noFill/>
                          </a:ln>
                          <a:solidFill>
                            <a:srgbClr val="134183"/>
                          </a:solidFill>
                          <a:effectLst/>
                          <a:latin typeface="Arial" pitchFamily="34" charset="0"/>
                        </a:rPr>
                        <a:t>0&lt;</a:t>
                      </a:r>
                      <a:r>
                        <a:rPr kumimoji="0" lang="en-US" sz="1400" b="0" i="0" u="none" strike="noStrike" cap="none" normalizeH="0" baseline="0">
                          <a:ln>
                            <a:noFill/>
                          </a:ln>
                          <a:solidFill>
                            <a:srgbClr val="134183"/>
                          </a:solidFill>
                          <a:effectLst/>
                          <a:latin typeface="Arial" pitchFamily="34" charset="0"/>
                        </a:rPr>
                        <a:t> </a:t>
                      </a:r>
                      <a:r>
                        <a:rPr kumimoji="0" lang="en-US" sz="1400" b="1" i="0" u="none" strike="noStrike" cap="none" normalizeH="0" baseline="0">
                          <a:ln>
                            <a:noFill/>
                          </a:ln>
                          <a:solidFill>
                            <a:srgbClr val="134183"/>
                          </a:solidFill>
                          <a:effectLst/>
                          <a:latin typeface="Arial" pitchFamily="34" charset="0"/>
                        </a:rPr>
                        <a:t>file</a:t>
                      </a:r>
                      <a:r>
                        <a:rPr kumimoji="0" lang="en-US" sz="1400" b="0" i="0" u="none" strike="noStrike" cap="none" normalizeH="0" baseline="0">
                          <a:ln>
                            <a:noFill/>
                          </a:ln>
                          <a:solidFill>
                            <a:srgbClr val="134183"/>
                          </a:solidFill>
                          <a:effectLst/>
                          <a:latin typeface="Arial" pitchFamily="34" charset="0"/>
                        </a:rPr>
                        <a:t> notation</a:t>
                      </a:r>
                    </a:p>
                  </a:txBody>
                  <a:tcPr marL="123028" marR="1230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4963">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1" i="0" u="none" strike="noStrike" cap="none" normalizeH="0" baseline="0">
                          <a:ln>
                            <a:noFill/>
                          </a:ln>
                          <a:solidFill>
                            <a:srgbClr val="134183"/>
                          </a:solidFill>
                          <a:effectLst/>
                          <a:latin typeface="Arial" pitchFamily="34" charset="0"/>
                        </a:rPr>
                        <a:t>stdout</a:t>
                      </a:r>
                    </a:p>
                  </a:txBody>
                  <a:tcPr marL="123028" marR="123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a:ln>
                            <a:noFill/>
                          </a:ln>
                          <a:solidFill>
                            <a:srgbClr val="134183"/>
                          </a:solidFill>
                          <a:effectLst/>
                          <a:latin typeface="Arial" pitchFamily="34" charset="0"/>
                        </a:rPr>
                        <a:t>standard output, </a:t>
                      </a:r>
                      <a:r>
                        <a:rPr kumimoji="0" lang="en-US" sz="1400" b="1" i="0" u="none" strike="noStrike" cap="none" normalizeH="0" baseline="0">
                          <a:ln>
                            <a:noFill/>
                          </a:ln>
                          <a:solidFill>
                            <a:srgbClr val="134183"/>
                          </a:solidFill>
                          <a:effectLst/>
                          <a:latin typeface="Arial" pitchFamily="34" charset="0"/>
                        </a:rPr>
                        <a:t>fd1</a:t>
                      </a:r>
                      <a:r>
                        <a:rPr kumimoji="0" lang="en-US" sz="1400" b="0" i="0" u="none" strike="noStrike" cap="none" normalizeH="0" baseline="0">
                          <a:ln>
                            <a:noFill/>
                          </a:ln>
                          <a:solidFill>
                            <a:srgbClr val="134183"/>
                          </a:solidFill>
                          <a:effectLst/>
                          <a:latin typeface="Arial" pitchFamily="34" charset="0"/>
                        </a:rPr>
                        <a:t>; achieved with </a:t>
                      </a:r>
                      <a:r>
                        <a:rPr kumimoji="0" lang="en-US" sz="1400" b="1" i="0" u="none" strike="noStrike" cap="none" normalizeH="0" baseline="0">
                          <a:ln>
                            <a:noFill/>
                          </a:ln>
                          <a:solidFill>
                            <a:srgbClr val="134183"/>
                          </a:solidFill>
                          <a:effectLst/>
                          <a:latin typeface="Arial" pitchFamily="34" charset="0"/>
                        </a:rPr>
                        <a:t>1&gt;</a:t>
                      </a:r>
                      <a:r>
                        <a:rPr kumimoji="0" lang="en-US" sz="1400" b="0" i="0" u="none" strike="noStrike" cap="none" normalizeH="0" baseline="0">
                          <a:ln>
                            <a:noFill/>
                          </a:ln>
                          <a:solidFill>
                            <a:srgbClr val="134183"/>
                          </a:solidFill>
                          <a:effectLst/>
                          <a:latin typeface="Arial" pitchFamily="34" charset="0"/>
                        </a:rPr>
                        <a:t> </a:t>
                      </a:r>
                      <a:r>
                        <a:rPr kumimoji="0" lang="en-US" sz="1400" b="1" i="0" u="none" strike="noStrike" cap="none" normalizeH="0" baseline="0">
                          <a:ln>
                            <a:noFill/>
                          </a:ln>
                          <a:solidFill>
                            <a:srgbClr val="134183"/>
                          </a:solidFill>
                          <a:effectLst/>
                          <a:latin typeface="Arial" pitchFamily="34" charset="0"/>
                        </a:rPr>
                        <a:t>file</a:t>
                      </a:r>
                      <a:r>
                        <a:rPr kumimoji="0" lang="en-US" sz="1400" b="0" i="0" u="none" strike="noStrike" cap="none" normalizeH="0" baseline="0">
                          <a:ln>
                            <a:noFill/>
                          </a:ln>
                          <a:solidFill>
                            <a:srgbClr val="134183"/>
                          </a:solidFill>
                          <a:effectLst/>
                          <a:latin typeface="Arial" pitchFamily="34" charset="0"/>
                        </a:rPr>
                        <a:t> notation</a:t>
                      </a:r>
                    </a:p>
                  </a:txBody>
                  <a:tcPr marL="123028" marR="1230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3375">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1" i="0" u="none" strike="noStrike" cap="none" normalizeH="0" baseline="0">
                          <a:ln>
                            <a:noFill/>
                          </a:ln>
                          <a:solidFill>
                            <a:srgbClr val="134183"/>
                          </a:solidFill>
                          <a:effectLst/>
                          <a:latin typeface="Arial" pitchFamily="34" charset="0"/>
                        </a:rPr>
                        <a:t>stderr</a:t>
                      </a:r>
                    </a:p>
                  </a:txBody>
                  <a:tcPr marL="123028" marR="123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a:ln>
                            <a:noFill/>
                          </a:ln>
                          <a:solidFill>
                            <a:srgbClr val="134183"/>
                          </a:solidFill>
                          <a:effectLst/>
                          <a:latin typeface="Arial" pitchFamily="34" charset="0"/>
                        </a:rPr>
                        <a:t>standard error, </a:t>
                      </a:r>
                      <a:r>
                        <a:rPr kumimoji="0" lang="en-US" sz="1400" b="1" i="0" u="none" strike="noStrike" cap="none" normalizeH="0" baseline="0">
                          <a:ln>
                            <a:noFill/>
                          </a:ln>
                          <a:solidFill>
                            <a:srgbClr val="134183"/>
                          </a:solidFill>
                          <a:effectLst/>
                          <a:latin typeface="Arial" pitchFamily="34" charset="0"/>
                        </a:rPr>
                        <a:t>fd2</a:t>
                      </a:r>
                      <a:r>
                        <a:rPr kumimoji="0" lang="en-US" sz="1400" b="0" i="0" u="none" strike="noStrike" cap="none" normalizeH="0" baseline="0">
                          <a:ln>
                            <a:noFill/>
                          </a:ln>
                          <a:solidFill>
                            <a:srgbClr val="134183"/>
                          </a:solidFill>
                          <a:effectLst/>
                          <a:latin typeface="Arial" pitchFamily="34" charset="0"/>
                        </a:rPr>
                        <a:t>; achieved with </a:t>
                      </a:r>
                      <a:r>
                        <a:rPr kumimoji="0" lang="en-US" sz="1400" b="1" i="0" u="none" strike="noStrike" cap="none" normalizeH="0" baseline="0">
                          <a:ln>
                            <a:noFill/>
                          </a:ln>
                          <a:solidFill>
                            <a:srgbClr val="134183"/>
                          </a:solidFill>
                          <a:effectLst/>
                          <a:latin typeface="Arial" pitchFamily="34" charset="0"/>
                        </a:rPr>
                        <a:t>2&gt;</a:t>
                      </a:r>
                      <a:r>
                        <a:rPr kumimoji="0" lang="en-US" sz="1400" b="0" i="0" u="none" strike="noStrike" cap="none" normalizeH="0" baseline="0">
                          <a:ln>
                            <a:noFill/>
                          </a:ln>
                          <a:solidFill>
                            <a:srgbClr val="134183"/>
                          </a:solidFill>
                          <a:effectLst/>
                          <a:latin typeface="Arial" pitchFamily="34" charset="0"/>
                        </a:rPr>
                        <a:t> </a:t>
                      </a:r>
                      <a:r>
                        <a:rPr kumimoji="0" lang="en-US" sz="1400" b="1" i="0" u="none" strike="noStrike" cap="none" normalizeH="0" baseline="0">
                          <a:ln>
                            <a:noFill/>
                          </a:ln>
                          <a:solidFill>
                            <a:srgbClr val="134183"/>
                          </a:solidFill>
                          <a:effectLst/>
                          <a:latin typeface="Arial" pitchFamily="34" charset="0"/>
                        </a:rPr>
                        <a:t>file</a:t>
                      </a:r>
                      <a:r>
                        <a:rPr kumimoji="0" lang="en-US" sz="1400" b="0" i="0" u="none" strike="noStrike" cap="none" normalizeH="0" baseline="0">
                          <a:ln>
                            <a:noFill/>
                          </a:ln>
                          <a:solidFill>
                            <a:srgbClr val="134183"/>
                          </a:solidFill>
                          <a:effectLst/>
                          <a:latin typeface="Arial" pitchFamily="34" charset="0"/>
                        </a:rPr>
                        <a:t> notation</a:t>
                      </a:r>
                    </a:p>
                  </a:txBody>
                  <a:tcPr marL="123028" marR="1230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760">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1" i="0" u="none" strike="noStrike" cap="none" normalizeH="0" baseline="0" dirty="0">
                          <a:ln>
                            <a:noFill/>
                          </a:ln>
                          <a:solidFill>
                            <a:srgbClr val="134183"/>
                          </a:solidFill>
                          <a:effectLst/>
                          <a:latin typeface="Arial" pitchFamily="34" charset="0"/>
                        </a:rPr>
                        <a:t>‘here’ document</a:t>
                      </a:r>
                    </a:p>
                  </a:txBody>
                  <a:tcPr marL="123028" marR="123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dirty="0">
                          <a:ln>
                            <a:noFill/>
                          </a:ln>
                          <a:solidFill>
                            <a:srgbClr val="134183"/>
                          </a:solidFill>
                          <a:effectLst/>
                          <a:latin typeface="Arial" pitchFamily="34" charset="0"/>
                        </a:rPr>
                        <a:t>usually in scripts; </a:t>
                      </a:r>
                      <a:r>
                        <a:rPr kumimoji="0" lang="en-US" sz="1400" b="0" i="0" u="none" strike="noStrike" cap="none" normalizeH="0" baseline="0" dirty="0" err="1">
                          <a:ln>
                            <a:noFill/>
                          </a:ln>
                          <a:solidFill>
                            <a:srgbClr val="134183"/>
                          </a:solidFill>
                          <a:effectLst/>
                          <a:latin typeface="Arial" pitchFamily="34" charset="0"/>
                        </a:rPr>
                        <a:t>stdin</a:t>
                      </a:r>
                      <a:r>
                        <a:rPr kumimoji="0" lang="en-US" sz="1400" b="0" i="0" u="none" strike="noStrike" cap="none" normalizeH="0" baseline="0" dirty="0">
                          <a:ln>
                            <a:noFill/>
                          </a:ln>
                          <a:solidFill>
                            <a:srgbClr val="134183"/>
                          </a:solidFill>
                          <a:effectLst/>
                          <a:latin typeface="Arial" pitchFamily="34" charset="0"/>
                        </a:rPr>
                        <a:t> redirected to come from data embedded in the command line; achieved with </a:t>
                      </a:r>
                      <a:r>
                        <a:rPr kumimoji="0" lang="en-US" sz="1400" b="1" i="0" u="none" strike="noStrike" cap="none" normalizeH="0" baseline="0" dirty="0">
                          <a:ln>
                            <a:noFill/>
                          </a:ln>
                          <a:solidFill>
                            <a:srgbClr val="134183"/>
                          </a:solidFill>
                          <a:effectLst/>
                          <a:latin typeface="Arial" pitchFamily="34" charset="0"/>
                        </a:rPr>
                        <a:t>&lt;&lt;Marker</a:t>
                      </a:r>
                      <a:r>
                        <a:rPr kumimoji="0" lang="en-US" sz="1400" b="0" i="0" u="none" strike="noStrike" cap="none" normalizeH="0" baseline="0" dirty="0">
                          <a:ln>
                            <a:noFill/>
                          </a:ln>
                          <a:solidFill>
                            <a:srgbClr val="134183"/>
                          </a:solidFill>
                          <a:effectLst/>
                          <a:latin typeface="Arial" pitchFamily="34" charset="0"/>
                        </a:rPr>
                        <a:t> notation</a:t>
                      </a:r>
                    </a:p>
                  </a:txBody>
                  <a:tcPr marL="123028" marR="1230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1856">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1" i="0" u="none" strike="noStrike" cap="none" normalizeH="0" baseline="0" dirty="0">
                          <a:ln>
                            <a:noFill/>
                          </a:ln>
                          <a:solidFill>
                            <a:srgbClr val="134183"/>
                          </a:solidFill>
                          <a:effectLst/>
                          <a:latin typeface="Arial" pitchFamily="34" charset="0"/>
                        </a:rPr>
                        <a:t>‘here’ string</a:t>
                      </a:r>
                    </a:p>
                  </a:txBody>
                  <a:tcPr marL="123028" marR="123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dirty="0" err="1">
                          <a:ln>
                            <a:noFill/>
                          </a:ln>
                          <a:solidFill>
                            <a:srgbClr val="134183"/>
                          </a:solidFill>
                          <a:effectLst/>
                          <a:latin typeface="Arial" pitchFamily="34" charset="0"/>
                        </a:rPr>
                        <a:t>stdin</a:t>
                      </a:r>
                      <a:r>
                        <a:rPr kumimoji="0" lang="en-US" sz="1400" b="0" i="0" u="none" strike="noStrike" cap="none" normalizeH="0" baseline="0" dirty="0">
                          <a:ln>
                            <a:noFill/>
                          </a:ln>
                          <a:solidFill>
                            <a:srgbClr val="134183"/>
                          </a:solidFill>
                          <a:effectLst/>
                          <a:latin typeface="Arial" pitchFamily="34" charset="0"/>
                        </a:rPr>
                        <a:t> redirected to come from data embedded in the  same command line; achieved with </a:t>
                      </a:r>
                      <a:r>
                        <a:rPr kumimoji="0" lang="en-US" sz="1400" b="1" i="0" u="none" strike="noStrike" cap="none" normalizeH="0" baseline="0" dirty="0">
                          <a:ln>
                            <a:noFill/>
                          </a:ln>
                          <a:solidFill>
                            <a:srgbClr val="134183"/>
                          </a:solidFill>
                          <a:effectLst/>
                          <a:latin typeface="Arial" pitchFamily="34" charset="0"/>
                        </a:rPr>
                        <a:t>&lt;&lt;&lt;'string' </a:t>
                      </a:r>
                      <a:r>
                        <a:rPr kumimoji="0" lang="en-US" sz="1400" b="0" i="0" u="none" strike="noStrike" cap="none" normalizeH="0" baseline="0" dirty="0">
                          <a:ln>
                            <a:noFill/>
                          </a:ln>
                          <a:solidFill>
                            <a:srgbClr val="134183"/>
                          </a:solidFill>
                          <a:effectLst/>
                          <a:latin typeface="Arial" pitchFamily="34" charset="0"/>
                        </a:rPr>
                        <a:t>notation</a:t>
                      </a:r>
                    </a:p>
                  </a:txBody>
                  <a:tcPr marL="123028" marR="1230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4963">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1" i="0" u="none" strike="noStrike" cap="none" normalizeH="0" baseline="0">
                          <a:ln>
                            <a:noFill/>
                          </a:ln>
                          <a:solidFill>
                            <a:srgbClr val="134183"/>
                          </a:solidFill>
                          <a:effectLst/>
                          <a:latin typeface="Arial" pitchFamily="34" charset="0"/>
                        </a:rPr>
                        <a:t>appending data</a:t>
                      </a:r>
                    </a:p>
                  </a:txBody>
                  <a:tcPr marL="123028" marR="123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a:ln>
                            <a:noFill/>
                          </a:ln>
                          <a:solidFill>
                            <a:srgbClr val="134183"/>
                          </a:solidFill>
                          <a:effectLst/>
                          <a:latin typeface="Arial" pitchFamily="34" charset="0"/>
                        </a:rPr>
                        <a:t>achieved with </a:t>
                      </a:r>
                      <a:r>
                        <a:rPr kumimoji="0" lang="en-US" sz="1400" b="1" i="0" u="none" strike="noStrike" cap="none" normalizeH="0" baseline="0">
                          <a:ln>
                            <a:noFill/>
                          </a:ln>
                          <a:solidFill>
                            <a:srgbClr val="134183"/>
                          </a:solidFill>
                          <a:effectLst/>
                          <a:latin typeface="Arial" pitchFamily="34" charset="0"/>
                        </a:rPr>
                        <a:t>1&gt;&gt;</a:t>
                      </a:r>
                      <a:r>
                        <a:rPr kumimoji="0" lang="en-US" sz="1400" b="0" i="0" u="none" strike="noStrike" cap="none" normalizeH="0" baseline="0">
                          <a:ln>
                            <a:noFill/>
                          </a:ln>
                          <a:solidFill>
                            <a:srgbClr val="134183"/>
                          </a:solidFill>
                          <a:effectLst/>
                          <a:latin typeface="Arial" pitchFamily="34" charset="0"/>
                        </a:rPr>
                        <a:t> </a:t>
                      </a:r>
                      <a:r>
                        <a:rPr kumimoji="0" lang="en-US" sz="1400" b="1" i="0" u="none" strike="noStrike" cap="none" normalizeH="0" baseline="0">
                          <a:ln>
                            <a:noFill/>
                          </a:ln>
                          <a:solidFill>
                            <a:srgbClr val="134183"/>
                          </a:solidFill>
                          <a:effectLst/>
                          <a:latin typeface="Arial" pitchFamily="34" charset="0"/>
                        </a:rPr>
                        <a:t>file</a:t>
                      </a:r>
                      <a:r>
                        <a:rPr kumimoji="0" lang="en-US" sz="1400" b="0" i="0" u="none" strike="noStrike" cap="none" normalizeH="0" baseline="0">
                          <a:ln>
                            <a:noFill/>
                          </a:ln>
                          <a:solidFill>
                            <a:srgbClr val="134183"/>
                          </a:solidFill>
                          <a:effectLst/>
                          <a:latin typeface="Arial" pitchFamily="34" charset="0"/>
                        </a:rPr>
                        <a:t> or </a:t>
                      </a:r>
                      <a:r>
                        <a:rPr kumimoji="0" lang="en-US" sz="1400" b="1" i="0" u="none" strike="noStrike" cap="none" normalizeH="0" baseline="0">
                          <a:ln>
                            <a:noFill/>
                          </a:ln>
                          <a:solidFill>
                            <a:srgbClr val="134183"/>
                          </a:solidFill>
                          <a:effectLst/>
                          <a:latin typeface="Arial" pitchFamily="34" charset="0"/>
                        </a:rPr>
                        <a:t>2&gt;&gt;</a:t>
                      </a:r>
                      <a:r>
                        <a:rPr kumimoji="0" lang="en-US" sz="1400" b="0" i="0" u="none" strike="noStrike" cap="none" normalizeH="0" baseline="0">
                          <a:ln>
                            <a:noFill/>
                          </a:ln>
                          <a:solidFill>
                            <a:srgbClr val="134183"/>
                          </a:solidFill>
                          <a:effectLst/>
                          <a:latin typeface="Arial" pitchFamily="34" charset="0"/>
                        </a:rPr>
                        <a:t> </a:t>
                      </a:r>
                      <a:r>
                        <a:rPr kumimoji="0" lang="en-US" sz="1400" b="1" i="0" u="none" strike="noStrike" cap="none" normalizeH="0" baseline="0">
                          <a:ln>
                            <a:noFill/>
                          </a:ln>
                          <a:solidFill>
                            <a:srgbClr val="134183"/>
                          </a:solidFill>
                          <a:effectLst/>
                          <a:latin typeface="Arial" pitchFamily="34" charset="0"/>
                        </a:rPr>
                        <a:t>file</a:t>
                      </a:r>
                      <a:r>
                        <a:rPr kumimoji="0" lang="en-US" sz="1400" b="0" i="0" u="none" strike="noStrike" cap="none" normalizeH="0" baseline="0">
                          <a:ln>
                            <a:noFill/>
                          </a:ln>
                          <a:solidFill>
                            <a:srgbClr val="134183"/>
                          </a:solidFill>
                          <a:effectLst/>
                          <a:latin typeface="Arial" pitchFamily="34" charset="0"/>
                        </a:rPr>
                        <a:t> notation</a:t>
                      </a:r>
                    </a:p>
                  </a:txBody>
                  <a:tcPr marL="123028" marR="1230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6433">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1" i="0" u="none" strike="noStrike" cap="none" normalizeH="0" baseline="0">
                          <a:ln>
                            <a:noFill/>
                          </a:ln>
                          <a:solidFill>
                            <a:srgbClr val="134183"/>
                          </a:solidFill>
                          <a:effectLst/>
                          <a:latin typeface="Arial" pitchFamily="34" charset="0"/>
                        </a:rPr>
                        <a:t>merging streams</a:t>
                      </a:r>
                    </a:p>
                  </a:txBody>
                  <a:tcPr marL="123028" marR="123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dirty="0">
                          <a:ln>
                            <a:noFill/>
                          </a:ln>
                          <a:solidFill>
                            <a:srgbClr val="134183"/>
                          </a:solidFill>
                          <a:effectLst/>
                          <a:latin typeface="Arial" pitchFamily="34" charset="0"/>
                        </a:rPr>
                        <a:t>to redirect </a:t>
                      </a:r>
                      <a:r>
                        <a:rPr kumimoji="0" lang="en-US" sz="1400" b="0" i="1" u="none" strike="noStrike" cap="none" normalizeH="0" baseline="0" dirty="0">
                          <a:ln>
                            <a:noFill/>
                          </a:ln>
                          <a:solidFill>
                            <a:srgbClr val="134183"/>
                          </a:solidFill>
                          <a:effectLst/>
                          <a:latin typeface="Arial" pitchFamily="34" charset="0"/>
                        </a:rPr>
                        <a:t>stdout</a:t>
                      </a:r>
                      <a:r>
                        <a:rPr kumimoji="0" lang="en-US" sz="1400" b="0" i="0" u="none" strike="noStrike" cap="none" normalizeH="0" baseline="0" dirty="0">
                          <a:ln>
                            <a:noFill/>
                          </a:ln>
                          <a:solidFill>
                            <a:srgbClr val="134183"/>
                          </a:solidFill>
                          <a:effectLst/>
                          <a:latin typeface="Arial" pitchFamily="34" charset="0"/>
                        </a:rPr>
                        <a:t> and </a:t>
                      </a:r>
                      <a:r>
                        <a:rPr kumimoji="0" lang="en-US" sz="1400" b="0" i="1" u="none" strike="noStrike" cap="none" normalizeH="0" baseline="0" dirty="0">
                          <a:ln>
                            <a:noFill/>
                          </a:ln>
                          <a:solidFill>
                            <a:srgbClr val="134183"/>
                          </a:solidFill>
                          <a:effectLst/>
                          <a:latin typeface="Arial" pitchFamily="34" charset="0"/>
                        </a:rPr>
                        <a:t>stderr</a:t>
                      </a:r>
                      <a:r>
                        <a:rPr kumimoji="0" lang="en-US" sz="1400" b="0" i="0" u="none" strike="noStrike" cap="none" normalizeH="0" baseline="0" dirty="0">
                          <a:ln>
                            <a:noFill/>
                          </a:ln>
                          <a:solidFill>
                            <a:srgbClr val="134183"/>
                          </a:solidFill>
                          <a:effectLst/>
                          <a:latin typeface="Arial" pitchFamily="34" charset="0"/>
                        </a:rPr>
                        <a:t> to the same file, use </a:t>
                      </a:r>
                      <a:r>
                        <a:rPr kumimoji="0" lang="en-US" sz="1400" b="1" i="0" u="none" strike="noStrike" cap="none" normalizeH="0" baseline="0" dirty="0">
                          <a:ln>
                            <a:noFill/>
                          </a:ln>
                          <a:solidFill>
                            <a:srgbClr val="134183"/>
                          </a:solidFill>
                          <a:effectLst/>
                          <a:latin typeface="Arial" pitchFamily="34" charset="0"/>
                        </a:rPr>
                        <a:t>1&gt;file 2&gt;&amp;1</a:t>
                      </a:r>
                      <a:r>
                        <a:rPr kumimoji="0" lang="en-US" sz="1400" b="0" i="0" u="none" strike="noStrike" cap="none" normalizeH="0" baseline="0" dirty="0">
                          <a:ln>
                            <a:noFill/>
                          </a:ln>
                          <a:solidFill>
                            <a:srgbClr val="134183"/>
                          </a:solidFill>
                          <a:effectLst/>
                          <a:latin typeface="Arial" pitchFamily="34" charset="0"/>
                        </a:rPr>
                        <a:t> notation</a:t>
                      </a:r>
                    </a:p>
                  </a:txBody>
                  <a:tcPr marL="123028" marR="1230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4963">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a:ln>
                            <a:noFill/>
                          </a:ln>
                          <a:solidFill>
                            <a:srgbClr val="0000C8"/>
                          </a:solidFill>
                          <a:effectLst/>
                          <a:latin typeface="Arial" pitchFamily="34" charset="0"/>
                        </a:rPr>
                        <a:t>/dev/null</a:t>
                      </a:r>
                      <a:r>
                        <a:rPr kumimoji="0" lang="en-US" sz="1400" b="1" i="0" u="none" strike="noStrike" cap="none" normalizeH="0" baseline="0">
                          <a:ln>
                            <a:noFill/>
                          </a:ln>
                          <a:solidFill>
                            <a:srgbClr val="134183"/>
                          </a:solidFill>
                          <a:effectLst/>
                          <a:latin typeface="Arial" pitchFamily="34" charset="0"/>
                        </a:rPr>
                        <a:t> </a:t>
                      </a:r>
                    </a:p>
                  </a:txBody>
                  <a:tcPr marL="123028" marR="123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a:ln>
                            <a:noFill/>
                          </a:ln>
                          <a:solidFill>
                            <a:srgbClr val="134183"/>
                          </a:solidFill>
                          <a:effectLst/>
                          <a:latin typeface="Arial" pitchFamily="34" charset="0"/>
                        </a:rPr>
                        <a:t>special device file for disposing of data streams</a:t>
                      </a:r>
                    </a:p>
                  </a:txBody>
                  <a:tcPr marL="123028" marR="1230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76423">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a:ln>
                            <a:noFill/>
                          </a:ln>
                          <a:solidFill>
                            <a:srgbClr val="0000C8"/>
                          </a:solidFill>
                          <a:effectLst/>
                          <a:latin typeface="Arial" pitchFamily="34" charset="0"/>
                        </a:rPr>
                        <a:t>noclobber</a:t>
                      </a:r>
                    </a:p>
                  </a:txBody>
                  <a:tcPr marL="123028" marR="123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a:ln>
                            <a:noFill/>
                          </a:ln>
                          <a:solidFill>
                            <a:srgbClr val="134183"/>
                          </a:solidFill>
                          <a:effectLst/>
                          <a:latin typeface="Arial" pitchFamily="34" charset="0"/>
                        </a:rPr>
                        <a:t>shell option; prevents overwriting files through redirection; override </a:t>
                      </a:r>
                      <a:r>
                        <a:rPr kumimoji="0" lang="en-US" sz="1400" b="1" i="0" u="none" strike="noStrike" cap="none" normalizeH="0" baseline="0">
                          <a:ln>
                            <a:noFill/>
                          </a:ln>
                          <a:solidFill>
                            <a:srgbClr val="134183"/>
                          </a:solidFill>
                          <a:effectLst/>
                          <a:latin typeface="Arial" pitchFamily="34" charset="0"/>
                        </a:rPr>
                        <a:t>noclobber</a:t>
                      </a:r>
                      <a:r>
                        <a:rPr kumimoji="0" lang="en-US" sz="1400" b="0" i="0" u="none" strike="noStrike" cap="none" normalizeH="0" baseline="0">
                          <a:ln>
                            <a:noFill/>
                          </a:ln>
                          <a:solidFill>
                            <a:srgbClr val="134183"/>
                          </a:solidFill>
                          <a:effectLst/>
                          <a:latin typeface="Arial" pitchFamily="34" charset="0"/>
                        </a:rPr>
                        <a:t> option with </a:t>
                      </a:r>
                      <a:r>
                        <a:rPr kumimoji="0" lang="en-US" sz="1400" b="1" i="0" u="none" strike="noStrike" cap="none" normalizeH="0" baseline="0">
                          <a:ln>
                            <a:noFill/>
                          </a:ln>
                          <a:solidFill>
                            <a:srgbClr val="134183"/>
                          </a:solidFill>
                          <a:effectLst/>
                          <a:latin typeface="Arial" pitchFamily="34" charset="0"/>
                        </a:rPr>
                        <a:t>&gt;| file</a:t>
                      </a:r>
                      <a:r>
                        <a:rPr kumimoji="0" lang="en-US" sz="1400" b="0" i="0" u="none" strike="noStrike" cap="none" normalizeH="0" baseline="0">
                          <a:ln>
                            <a:noFill/>
                          </a:ln>
                          <a:solidFill>
                            <a:srgbClr val="134183"/>
                          </a:solidFill>
                          <a:effectLst/>
                          <a:latin typeface="Arial" pitchFamily="34" charset="0"/>
                        </a:rPr>
                        <a:t> notation</a:t>
                      </a:r>
                    </a:p>
                  </a:txBody>
                  <a:tcPr marL="123028" marR="1230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84746">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1" i="0" u="none" strike="noStrike" cap="none" normalizeH="0" baseline="0" dirty="0">
                          <a:ln>
                            <a:noFill/>
                          </a:ln>
                          <a:solidFill>
                            <a:srgbClr val="134183"/>
                          </a:solidFill>
                          <a:effectLst/>
                          <a:latin typeface="Arial" pitchFamily="34" charset="0"/>
                        </a:rPr>
                        <a:t>piping</a:t>
                      </a:r>
                    </a:p>
                  </a:txBody>
                  <a:tcPr marL="123028" marR="123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1" u="none" strike="noStrike" cap="none" normalizeH="0" baseline="0" dirty="0">
                          <a:ln>
                            <a:noFill/>
                          </a:ln>
                          <a:solidFill>
                            <a:srgbClr val="134183"/>
                          </a:solidFill>
                          <a:effectLst/>
                          <a:latin typeface="Arial" pitchFamily="34" charset="0"/>
                        </a:rPr>
                        <a:t>stdout</a:t>
                      </a:r>
                      <a:r>
                        <a:rPr kumimoji="0" lang="en-US" sz="1400" b="0" i="0" u="none" strike="noStrike" cap="none" normalizeH="0" baseline="0" dirty="0">
                          <a:ln>
                            <a:noFill/>
                          </a:ln>
                          <a:solidFill>
                            <a:srgbClr val="134183"/>
                          </a:solidFill>
                          <a:effectLst/>
                          <a:latin typeface="Arial" pitchFamily="34" charset="0"/>
                        </a:rPr>
                        <a:t> of one command passed as </a:t>
                      </a:r>
                      <a:r>
                        <a:rPr kumimoji="0" lang="en-US" sz="1400" b="0" i="1" u="none" strike="noStrike" cap="none" normalizeH="0" baseline="0" dirty="0" err="1">
                          <a:ln>
                            <a:noFill/>
                          </a:ln>
                          <a:solidFill>
                            <a:srgbClr val="134183"/>
                          </a:solidFill>
                          <a:effectLst/>
                          <a:latin typeface="Arial" pitchFamily="34" charset="0"/>
                        </a:rPr>
                        <a:t>stdin</a:t>
                      </a:r>
                      <a:r>
                        <a:rPr kumimoji="0" lang="en-US" sz="1400" b="0" i="0" u="none" strike="noStrike" cap="none" normalizeH="0" baseline="0" dirty="0">
                          <a:ln>
                            <a:noFill/>
                          </a:ln>
                          <a:solidFill>
                            <a:srgbClr val="134183"/>
                          </a:solidFill>
                          <a:effectLst/>
                          <a:latin typeface="Arial" pitchFamily="34" charset="0"/>
                        </a:rPr>
                        <a:t> to another; using  </a:t>
                      </a:r>
                      <a:r>
                        <a:rPr kumimoji="0" lang="en-US" sz="1400" b="1" i="0" u="none" strike="noStrike" cap="none" normalizeH="0" baseline="0" dirty="0">
                          <a:ln>
                            <a:noFill/>
                          </a:ln>
                          <a:solidFill>
                            <a:srgbClr val="134183"/>
                          </a:solidFill>
                          <a:effectLst/>
                          <a:latin typeface="Arial" pitchFamily="34" charset="0"/>
                        </a:rPr>
                        <a:t>|</a:t>
                      </a:r>
                      <a:r>
                        <a:rPr kumimoji="0" lang="en-US" sz="1400" b="0" i="0" u="none" strike="noStrike" cap="none" normalizeH="0" baseline="0" dirty="0">
                          <a:ln>
                            <a:noFill/>
                          </a:ln>
                          <a:solidFill>
                            <a:srgbClr val="134183"/>
                          </a:solidFill>
                          <a:effectLst/>
                          <a:latin typeface="Arial" pitchFamily="34" charset="0"/>
                        </a:rPr>
                        <a:t> character</a:t>
                      </a:r>
                    </a:p>
                  </a:txBody>
                  <a:tcPr marL="123028" marR="1230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582613">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1" i="0" u="none" strike="noStrike" cap="none" normalizeH="0" baseline="0" dirty="0">
                          <a:ln>
                            <a:noFill/>
                          </a:ln>
                          <a:solidFill>
                            <a:srgbClr val="134183"/>
                          </a:solidFill>
                          <a:effectLst/>
                          <a:latin typeface="Arial" pitchFamily="34" charset="0"/>
                        </a:rPr>
                        <a:t>grouping</a:t>
                      </a:r>
                    </a:p>
                  </a:txBody>
                  <a:tcPr marL="123028" marR="1230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60000"/>
                        </a:spcBef>
                        <a:spcAft>
                          <a:spcPct val="0"/>
                        </a:spcAft>
                        <a:buClr>
                          <a:schemeClr val="bg2"/>
                        </a:buClr>
                        <a:buSzTx/>
                        <a:buFontTx/>
                        <a:buNone/>
                        <a:tabLst/>
                      </a:pPr>
                      <a:r>
                        <a:rPr kumimoji="0" lang="en-US" sz="1400" b="0" i="0" u="none" strike="noStrike" cap="none" normalizeH="0" baseline="0" dirty="0">
                          <a:ln>
                            <a:noFill/>
                          </a:ln>
                          <a:solidFill>
                            <a:srgbClr val="134183"/>
                          </a:solidFill>
                          <a:effectLst/>
                          <a:latin typeface="Arial" pitchFamily="34" charset="0"/>
                        </a:rPr>
                        <a:t>placing a sequence of semi-colon separated commands in parenthesis; a single subshell will be created, and all commands will run within it</a:t>
                      </a:r>
                    </a:p>
                  </a:txBody>
                  <a:tcPr marL="123028" marR="1230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987732"/>
            <a:ext cx="10364400" cy="1821530"/>
          </a:xfrm>
        </p:spPr>
        <p:txBody>
          <a:bodyPr/>
          <a:lstStyle/>
          <a:p>
            <a:r>
              <a:rPr lang="en-GB" dirty="0"/>
              <a:t>Thank you</a:t>
            </a:r>
          </a:p>
        </p:txBody>
      </p:sp>
      <p:sp>
        <p:nvSpPr>
          <p:cNvPr id="3" name="Subtitle 2"/>
          <p:cNvSpPr>
            <a:spLocks noGrp="1"/>
          </p:cNvSpPr>
          <p:nvPr>
            <p:ph type="subTitle" idx="1"/>
          </p:nvPr>
        </p:nvSpPr>
        <p:spPr>
          <a:xfrm>
            <a:off x="914400" y="3129367"/>
            <a:ext cx="10364400" cy="439200"/>
          </a:xfrm>
        </p:spPr>
        <p:txBody>
          <a:bodyPr/>
          <a:lstStyle/>
          <a:p>
            <a:pPr lvl="0"/>
            <a:r>
              <a:rPr lang="en-GB" dirty="0"/>
              <a:t>QA hopes you enjoyed your course, </a:t>
            </a:r>
          </a:p>
          <a:p>
            <a:pPr lvl="0"/>
            <a:r>
              <a:rPr lang="en-GB" dirty="0"/>
              <a:t>as much as we enjoyed teaching you.</a:t>
            </a:r>
          </a:p>
        </p:txBody>
      </p:sp>
    </p:spTree>
    <p:extLst>
      <p:ext uri="{BB962C8B-B14F-4D97-AF65-F5344CB8AC3E}">
        <p14:creationId xmlns:p14="http://schemas.microsoft.com/office/powerpoint/2010/main" val="4012029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ChangeArrowheads="1"/>
          </p:cNvSpPr>
          <p:nvPr/>
        </p:nvSpPr>
        <p:spPr bwMode="auto">
          <a:xfrm>
            <a:off x="897468" y="6267450"/>
            <a:ext cx="2552700" cy="438150"/>
          </a:xfrm>
          <a:prstGeom prst="rect">
            <a:avLst/>
          </a:prstGeom>
          <a:noFill/>
          <a:ln w="12700">
            <a:noFill/>
            <a:miter lim="800000"/>
            <a:headEnd/>
            <a:tailEnd/>
          </a:ln>
          <a:effectLst/>
        </p:spPr>
        <p:txBody>
          <a:bodyPr wrap="none" anchor="ctr"/>
          <a:lstStyle/>
          <a:p>
            <a:endParaRPr lang="en-US"/>
          </a:p>
        </p:txBody>
      </p:sp>
      <p:sp>
        <p:nvSpPr>
          <p:cNvPr id="143363" name="Rectangle 3"/>
          <p:cNvSpPr>
            <a:spLocks noChangeArrowheads="1"/>
          </p:cNvSpPr>
          <p:nvPr/>
        </p:nvSpPr>
        <p:spPr bwMode="auto">
          <a:xfrm>
            <a:off x="4205818" y="6267450"/>
            <a:ext cx="3780367" cy="438150"/>
          </a:xfrm>
          <a:prstGeom prst="rect">
            <a:avLst/>
          </a:prstGeom>
          <a:noFill/>
          <a:ln w="12700">
            <a:noFill/>
            <a:miter lim="800000"/>
            <a:headEnd/>
            <a:tailEnd/>
          </a:ln>
          <a:effectLst/>
        </p:spPr>
        <p:txBody>
          <a:bodyPr wrap="none" anchor="ctr"/>
          <a:lstStyle/>
          <a:p>
            <a:endParaRPr lang="en-US"/>
          </a:p>
        </p:txBody>
      </p:sp>
      <p:sp>
        <p:nvSpPr>
          <p:cNvPr id="143365" name="Rectangle 5"/>
          <p:cNvSpPr>
            <a:spLocks noGrp="1" noChangeArrowheads="1"/>
          </p:cNvSpPr>
          <p:nvPr>
            <p:ph type="body" sz="quarter" idx="15"/>
          </p:nvPr>
        </p:nvSpPr>
        <p:spPr/>
        <p:txBody>
          <a:bodyPr>
            <a:normAutofit lnSpcReduction="10000"/>
          </a:bodyPr>
          <a:lstStyle/>
          <a:p>
            <a:r>
              <a:rPr lang="en-GB" dirty="0"/>
              <a:t>Process data streams</a:t>
            </a:r>
          </a:p>
          <a:p>
            <a:pPr lvl="1"/>
            <a:r>
              <a:rPr lang="en-GB" dirty="0"/>
              <a:t>Input, output and errors</a:t>
            </a:r>
          </a:p>
          <a:p>
            <a:r>
              <a:rPr lang="en-GB" dirty="0"/>
              <a:t>Standard data streams</a:t>
            </a:r>
          </a:p>
          <a:p>
            <a:pPr lvl="1"/>
            <a:r>
              <a:rPr lang="en-GB" dirty="0"/>
              <a:t>Output stream (</a:t>
            </a:r>
            <a:r>
              <a:rPr lang="en-GB" b="1" i="1" dirty="0" err="1"/>
              <a:t>stdout</a:t>
            </a:r>
            <a:r>
              <a:rPr lang="en-GB" dirty="0"/>
              <a:t>), error stream (</a:t>
            </a:r>
            <a:r>
              <a:rPr lang="en-GB" b="1" i="1" dirty="0" err="1"/>
              <a:t>stderr</a:t>
            </a:r>
            <a:r>
              <a:rPr lang="en-GB" dirty="0"/>
              <a:t>) and input (</a:t>
            </a:r>
            <a:r>
              <a:rPr lang="en-GB" b="1" i="1" dirty="0" err="1"/>
              <a:t>stdin</a:t>
            </a:r>
            <a:r>
              <a:rPr lang="en-GB" dirty="0"/>
              <a:t>)</a:t>
            </a:r>
          </a:p>
          <a:p>
            <a:r>
              <a:rPr lang="en-GB" dirty="0"/>
              <a:t>Redirecting streams</a:t>
            </a:r>
          </a:p>
          <a:p>
            <a:pPr lvl="1"/>
            <a:r>
              <a:rPr lang="en-GB" dirty="0"/>
              <a:t>Redirecting standard output, error and input</a:t>
            </a:r>
          </a:p>
          <a:p>
            <a:r>
              <a:rPr lang="en-GB" dirty="0"/>
              <a:t>Other methods of handling data streams </a:t>
            </a:r>
          </a:p>
          <a:p>
            <a:pPr lvl="1"/>
            <a:r>
              <a:rPr lang="en-GB" dirty="0"/>
              <a:t>Collecting data with sub-shells</a:t>
            </a:r>
          </a:p>
          <a:p>
            <a:pPr lvl="1"/>
            <a:r>
              <a:rPr lang="en-GB" dirty="0"/>
              <a:t>Using command substitution</a:t>
            </a:r>
          </a:p>
        </p:txBody>
      </p:sp>
      <p:sp>
        <p:nvSpPr>
          <p:cNvPr id="143364" name="Rectangle 4"/>
          <p:cNvSpPr>
            <a:spLocks noGrp="1" noChangeArrowheads="1"/>
          </p:cNvSpPr>
          <p:nvPr>
            <p:ph type="title"/>
          </p:nvPr>
        </p:nvSpPr>
        <p:spPr/>
        <p:txBody>
          <a:bodyPr>
            <a:normAutofit/>
          </a:bodyPr>
          <a:lstStyle/>
          <a:p>
            <a:r>
              <a:rPr lang="en-GB" dirty="0"/>
              <a:t>Contents</a:t>
            </a: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Rectangle 3"/>
          <p:cNvSpPr>
            <a:spLocks noGrp="1" noChangeArrowheads="1"/>
          </p:cNvSpPr>
          <p:nvPr>
            <p:ph type="body" sz="quarter" idx="15"/>
          </p:nvPr>
        </p:nvSpPr>
        <p:spPr/>
        <p:txBody>
          <a:bodyPr/>
          <a:lstStyle/>
          <a:p>
            <a:pPr>
              <a:lnSpc>
                <a:spcPct val="90000"/>
              </a:lnSpc>
            </a:pPr>
            <a:r>
              <a:rPr lang="en-US" dirty="0"/>
              <a:t>All Linux devices are represented by files...</a:t>
            </a:r>
          </a:p>
          <a:p>
            <a:pPr lvl="1">
              <a:lnSpc>
                <a:spcPct val="90000"/>
              </a:lnSpc>
            </a:pPr>
            <a:r>
              <a:rPr lang="en-US" dirty="0"/>
              <a:t>Including devices, together with keyboard and terminal(s)</a:t>
            </a:r>
          </a:p>
          <a:p>
            <a:pPr>
              <a:lnSpc>
                <a:spcPct val="90000"/>
              </a:lnSpc>
            </a:pPr>
            <a:r>
              <a:rPr lang="en-GB" dirty="0"/>
              <a:t>All Linux processes have an input file and an output file</a:t>
            </a:r>
          </a:p>
          <a:p>
            <a:pPr lvl="1"/>
            <a:r>
              <a:rPr lang="en-GB" dirty="0"/>
              <a:t>These are normally the keyboard and the screen, respectively</a:t>
            </a:r>
          </a:p>
        </p:txBody>
      </p:sp>
      <p:sp>
        <p:nvSpPr>
          <p:cNvPr id="147458" name="Rectangle 2"/>
          <p:cNvSpPr>
            <a:spLocks noGrp="1" noChangeArrowheads="1"/>
          </p:cNvSpPr>
          <p:nvPr>
            <p:ph type="title"/>
          </p:nvPr>
        </p:nvSpPr>
        <p:spPr/>
        <p:txBody>
          <a:bodyPr>
            <a:normAutofit/>
          </a:bodyPr>
          <a:lstStyle/>
          <a:p>
            <a:r>
              <a:rPr lang="en-GB" dirty="0"/>
              <a:t>Process data streams</a:t>
            </a:r>
          </a:p>
        </p:txBody>
      </p:sp>
      <p:sp>
        <p:nvSpPr>
          <p:cNvPr id="147461" name="AutoShape 5"/>
          <p:cNvSpPr>
            <a:spLocks noChangeArrowheads="1"/>
          </p:cNvSpPr>
          <p:nvPr/>
        </p:nvSpPr>
        <p:spPr bwMode="auto">
          <a:xfrm>
            <a:off x="2635432" y="3627196"/>
            <a:ext cx="1869921" cy="604911"/>
          </a:xfrm>
          <a:prstGeom prst="rightArrow">
            <a:avLst>
              <a:gd name="adj1" fmla="val 50000"/>
              <a:gd name="adj2" fmla="val 63235"/>
            </a:avLst>
          </a:prstGeom>
          <a:solidFill>
            <a:schemeClr val="tx2">
              <a:lumMod val="40000"/>
              <a:lumOff val="60000"/>
            </a:schemeClr>
          </a:solidFill>
          <a:ln w="25400">
            <a:noFill/>
            <a:miter lim="800000"/>
            <a:headEnd type="none" w="sm" len="sm"/>
            <a:tailEnd type="none" w="sm" len="sm"/>
          </a:ln>
          <a:effectLst/>
        </p:spPr>
        <p:txBody>
          <a:bodyPr wrap="none" anchor="ctr"/>
          <a:lstStyle/>
          <a:p>
            <a:endParaRPr lang="en-US"/>
          </a:p>
        </p:txBody>
      </p:sp>
      <p:grpSp>
        <p:nvGrpSpPr>
          <p:cNvPr id="2" name="Group 7"/>
          <p:cNvGrpSpPr>
            <a:grpSpLocks/>
          </p:cNvGrpSpPr>
          <p:nvPr/>
        </p:nvGrpSpPr>
        <p:grpSpPr bwMode="auto">
          <a:xfrm>
            <a:off x="820832" y="3388042"/>
            <a:ext cx="2385979" cy="872197"/>
            <a:chOff x="449" y="1882"/>
            <a:chExt cx="1582" cy="378"/>
          </a:xfrm>
        </p:grpSpPr>
        <p:sp>
          <p:nvSpPr>
            <p:cNvPr id="147464" name="Freeform 8"/>
            <p:cNvSpPr>
              <a:spLocks/>
            </p:cNvSpPr>
            <p:nvPr/>
          </p:nvSpPr>
          <p:spPr bwMode="auto">
            <a:xfrm>
              <a:off x="449" y="1882"/>
              <a:ext cx="1582" cy="322"/>
            </a:xfrm>
            <a:custGeom>
              <a:avLst/>
              <a:gdLst/>
              <a:ahLst/>
              <a:cxnLst>
                <a:cxn ang="0">
                  <a:pos x="257" y="0"/>
                </a:cxn>
                <a:cxn ang="0">
                  <a:pos x="1581" y="131"/>
                </a:cxn>
                <a:cxn ang="0">
                  <a:pos x="1488" y="248"/>
                </a:cxn>
                <a:cxn ang="0">
                  <a:pos x="1397" y="321"/>
                </a:cxn>
                <a:cxn ang="0">
                  <a:pos x="0" y="160"/>
                </a:cxn>
                <a:cxn ang="0">
                  <a:pos x="105" y="115"/>
                </a:cxn>
                <a:cxn ang="0">
                  <a:pos x="257" y="0"/>
                </a:cxn>
              </a:cxnLst>
              <a:rect l="0" t="0" r="r" b="b"/>
              <a:pathLst>
                <a:path w="1582" h="322">
                  <a:moveTo>
                    <a:pt x="257" y="0"/>
                  </a:moveTo>
                  <a:lnTo>
                    <a:pt x="1581" y="131"/>
                  </a:lnTo>
                  <a:lnTo>
                    <a:pt x="1488" y="248"/>
                  </a:lnTo>
                  <a:lnTo>
                    <a:pt x="1397" y="321"/>
                  </a:lnTo>
                  <a:lnTo>
                    <a:pt x="0" y="160"/>
                  </a:lnTo>
                  <a:lnTo>
                    <a:pt x="105" y="115"/>
                  </a:lnTo>
                  <a:lnTo>
                    <a:pt x="257" y="0"/>
                  </a:lnTo>
                </a:path>
              </a:pathLst>
            </a:custGeom>
            <a:solidFill>
              <a:srgbClr val="DFDFDF"/>
            </a:solidFill>
            <a:ln w="9525" cap="rnd">
              <a:noFill/>
              <a:round/>
              <a:headEnd type="none" w="sm" len="sm"/>
              <a:tailEnd type="none" w="sm" len="sm"/>
            </a:ln>
            <a:effectLst/>
          </p:spPr>
          <p:txBody>
            <a:bodyPr/>
            <a:lstStyle/>
            <a:p>
              <a:endParaRPr lang="en-US"/>
            </a:p>
          </p:txBody>
        </p:sp>
        <p:sp>
          <p:nvSpPr>
            <p:cNvPr id="147465" name="Freeform 9"/>
            <p:cNvSpPr>
              <a:spLocks/>
            </p:cNvSpPr>
            <p:nvPr/>
          </p:nvSpPr>
          <p:spPr bwMode="auto">
            <a:xfrm>
              <a:off x="1539" y="2008"/>
              <a:ext cx="380" cy="158"/>
            </a:xfrm>
            <a:custGeom>
              <a:avLst/>
              <a:gdLst/>
              <a:ahLst/>
              <a:cxnLst>
                <a:cxn ang="0">
                  <a:pos x="147" y="0"/>
                </a:cxn>
                <a:cxn ang="0">
                  <a:pos x="58" y="92"/>
                </a:cxn>
                <a:cxn ang="0">
                  <a:pos x="0" y="131"/>
                </a:cxn>
                <a:cxn ang="0">
                  <a:pos x="249" y="157"/>
                </a:cxn>
                <a:cxn ang="0">
                  <a:pos x="306" y="108"/>
                </a:cxn>
                <a:cxn ang="0">
                  <a:pos x="379" y="21"/>
                </a:cxn>
                <a:cxn ang="0">
                  <a:pos x="147" y="0"/>
                </a:cxn>
              </a:cxnLst>
              <a:rect l="0" t="0" r="r" b="b"/>
              <a:pathLst>
                <a:path w="380" h="158">
                  <a:moveTo>
                    <a:pt x="147" y="0"/>
                  </a:moveTo>
                  <a:lnTo>
                    <a:pt x="58" y="92"/>
                  </a:lnTo>
                  <a:lnTo>
                    <a:pt x="0" y="131"/>
                  </a:lnTo>
                  <a:lnTo>
                    <a:pt x="249" y="157"/>
                  </a:lnTo>
                  <a:lnTo>
                    <a:pt x="306" y="108"/>
                  </a:lnTo>
                  <a:lnTo>
                    <a:pt x="379" y="21"/>
                  </a:lnTo>
                  <a:lnTo>
                    <a:pt x="147" y="0"/>
                  </a:lnTo>
                </a:path>
              </a:pathLst>
            </a:custGeom>
            <a:solidFill>
              <a:srgbClr val="808080"/>
            </a:solidFill>
            <a:ln w="9525" cap="rnd">
              <a:noFill/>
              <a:round/>
              <a:headEnd type="none" w="sm" len="sm"/>
              <a:tailEnd type="none" w="sm" len="sm"/>
            </a:ln>
            <a:effectLst/>
          </p:spPr>
          <p:txBody>
            <a:bodyPr/>
            <a:lstStyle/>
            <a:p>
              <a:endParaRPr lang="en-US"/>
            </a:p>
          </p:txBody>
        </p:sp>
        <p:grpSp>
          <p:nvGrpSpPr>
            <p:cNvPr id="3" name="Group 10"/>
            <p:cNvGrpSpPr>
              <a:grpSpLocks/>
            </p:cNvGrpSpPr>
            <p:nvPr/>
          </p:nvGrpSpPr>
          <p:grpSpPr bwMode="auto">
            <a:xfrm>
              <a:off x="450" y="1911"/>
              <a:ext cx="1581" cy="349"/>
              <a:chOff x="450" y="1911"/>
              <a:chExt cx="1581" cy="349"/>
            </a:xfrm>
          </p:grpSpPr>
          <p:sp>
            <p:nvSpPr>
              <p:cNvPr id="147467" name="Freeform 11"/>
              <p:cNvSpPr>
                <a:spLocks/>
              </p:cNvSpPr>
              <p:nvPr/>
            </p:nvSpPr>
            <p:spPr bwMode="auto">
              <a:xfrm>
                <a:off x="450" y="2042"/>
                <a:ext cx="1398" cy="218"/>
              </a:xfrm>
              <a:custGeom>
                <a:avLst/>
                <a:gdLst/>
                <a:ahLst/>
                <a:cxnLst>
                  <a:cxn ang="0">
                    <a:pos x="0" y="0"/>
                  </a:cxn>
                  <a:cxn ang="0">
                    <a:pos x="0" y="56"/>
                  </a:cxn>
                  <a:cxn ang="0">
                    <a:pos x="1397" y="217"/>
                  </a:cxn>
                  <a:cxn ang="0">
                    <a:pos x="1396" y="160"/>
                  </a:cxn>
                  <a:cxn ang="0">
                    <a:pos x="0" y="0"/>
                  </a:cxn>
                </a:cxnLst>
                <a:rect l="0" t="0" r="r" b="b"/>
                <a:pathLst>
                  <a:path w="1398" h="218">
                    <a:moveTo>
                      <a:pt x="0" y="0"/>
                    </a:moveTo>
                    <a:lnTo>
                      <a:pt x="0" y="56"/>
                    </a:lnTo>
                    <a:lnTo>
                      <a:pt x="1397" y="217"/>
                    </a:lnTo>
                    <a:lnTo>
                      <a:pt x="1396" y="160"/>
                    </a:lnTo>
                    <a:lnTo>
                      <a:pt x="0" y="0"/>
                    </a:lnTo>
                  </a:path>
                </a:pathLst>
              </a:custGeom>
              <a:solidFill>
                <a:srgbClr val="C0C0C0"/>
              </a:solidFill>
              <a:ln w="9525" cap="rnd">
                <a:noFill/>
                <a:round/>
                <a:headEnd type="none" w="sm" len="sm"/>
                <a:tailEnd type="none" w="sm" len="sm"/>
              </a:ln>
              <a:effectLst/>
            </p:spPr>
            <p:txBody>
              <a:bodyPr/>
              <a:lstStyle/>
              <a:p>
                <a:endParaRPr lang="en-US"/>
              </a:p>
            </p:txBody>
          </p:sp>
          <p:sp>
            <p:nvSpPr>
              <p:cNvPr id="147468" name="Freeform 12"/>
              <p:cNvSpPr>
                <a:spLocks/>
              </p:cNvSpPr>
              <p:nvPr/>
            </p:nvSpPr>
            <p:spPr bwMode="auto">
              <a:xfrm>
                <a:off x="1846" y="2013"/>
                <a:ext cx="185" cy="247"/>
              </a:xfrm>
              <a:custGeom>
                <a:avLst/>
                <a:gdLst/>
                <a:ahLst/>
                <a:cxnLst>
                  <a:cxn ang="0">
                    <a:pos x="0" y="190"/>
                  </a:cxn>
                  <a:cxn ang="0">
                    <a:pos x="0" y="246"/>
                  </a:cxn>
                  <a:cxn ang="0">
                    <a:pos x="80" y="189"/>
                  </a:cxn>
                  <a:cxn ang="0">
                    <a:pos x="113" y="156"/>
                  </a:cxn>
                  <a:cxn ang="0">
                    <a:pos x="184" y="69"/>
                  </a:cxn>
                  <a:cxn ang="0">
                    <a:pos x="184" y="0"/>
                  </a:cxn>
                  <a:cxn ang="0">
                    <a:pos x="91" y="117"/>
                  </a:cxn>
                  <a:cxn ang="0">
                    <a:pos x="0" y="190"/>
                  </a:cxn>
                </a:cxnLst>
                <a:rect l="0" t="0" r="r" b="b"/>
                <a:pathLst>
                  <a:path w="185" h="247">
                    <a:moveTo>
                      <a:pt x="0" y="190"/>
                    </a:moveTo>
                    <a:lnTo>
                      <a:pt x="0" y="246"/>
                    </a:lnTo>
                    <a:lnTo>
                      <a:pt x="80" y="189"/>
                    </a:lnTo>
                    <a:lnTo>
                      <a:pt x="113" y="156"/>
                    </a:lnTo>
                    <a:lnTo>
                      <a:pt x="184" y="69"/>
                    </a:lnTo>
                    <a:lnTo>
                      <a:pt x="184" y="0"/>
                    </a:lnTo>
                    <a:lnTo>
                      <a:pt x="91" y="117"/>
                    </a:lnTo>
                    <a:lnTo>
                      <a:pt x="0" y="190"/>
                    </a:lnTo>
                  </a:path>
                </a:pathLst>
              </a:custGeom>
              <a:solidFill>
                <a:srgbClr val="5F5F5F"/>
              </a:solidFill>
              <a:ln w="9525" cap="rnd">
                <a:noFill/>
                <a:round/>
                <a:headEnd type="none" w="sm" len="sm"/>
                <a:tailEnd type="none" w="sm" len="sm"/>
              </a:ln>
              <a:effectLst/>
            </p:spPr>
            <p:txBody>
              <a:bodyPr/>
              <a:lstStyle/>
              <a:p>
                <a:endParaRPr lang="en-US"/>
              </a:p>
            </p:txBody>
          </p:sp>
          <p:sp>
            <p:nvSpPr>
              <p:cNvPr id="147469" name="Line 13"/>
              <p:cNvSpPr>
                <a:spLocks noChangeShapeType="1"/>
              </p:cNvSpPr>
              <p:nvPr/>
            </p:nvSpPr>
            <p:spPr bwMode="auto">
              <a:xfrm>
                <a:off x="472" y="2064"/>
                <a:ext cx="1377" cy="136"/>
              </a:xfrm>
              <a:prstGeom prst="line">
                <a:avLst/>
              </a:prstGeom>
              <a:noFill/>
              <a:ln w="12700">
                <a:solidFill>
                  <a:srgbClr val="7F7F7F"/>
                </a:solidFill>
                <a:round/>
                <a:headEnd type="none" w="sm" len="sm"/>
                <a:tailEnd type="none" w="sm" len="sm"/>
              </a:ln>
              <a:effectLst/>
            </p:spPr>
            <p:txBody>
              <a:bodyPr wrap="none" anchor="ctr"/>
              <a:lstStyle/>
              <a:p>
                <a:endParaRPr lang="en-US"/>
              </a:p>
            </p:txBody>
          </p:sp>
          <p:grpSp>
            <p:nvGrpSpPr>
              <p:cNvPr id="4" name="Group 14"/>
              <p:cNvGrpSpPr>
                <a:grpSpLocks/>
              </p:cNvGrpSpPr>
              <p:nvPr/>
            </p:nvGrpSpPr>
            <p:grpSpPr bwMode="auto">
              <a:xfrm>
                <a:off x="541" y="1911"/>
                <a:ext cx="1346" cy="247"/>
                <a:chOff x="541" y="1911"/>
                <a:chExt cx="1346" cy="247"/>
              </a:xfrm>
            </p:grpSpPr>
            <p:sp>
              <p:nvSpPr>
                <p:cNvPr id="147471" name="Freeform 15"/>
                <p:cNvSpPr>
                  <a:spLocks/>
                </p:cNvSpPr>
                <p:nvPr/>
              </p:nvSpPr>
              <p:spPr bwMode="auto">
                <a:xfrm>
                  <a:off x="541" y="1912"/>
                  <a:ext cx="1036" cy="215"/>
                </a:xfrm>
                <a:custGeom>
                  <a:avLst/>
                  <a:gdLst/>
                  <a:ahLst/>
                  <a:cxnLst>
                    <a:cxn ang="0">
                      <a:pos x="178" y="0"/>
                    </a:cxn>
                    <a:cxn ang="0">
                      <a:pos x="55" y="94"/>
                    </a:cxn>
                    <a:cxn ang="0">
                      <a:pos x="0" y="123"/>
                    </a:cxn>
                    <a:cxn ang="0">
                      <a:pos x="878" y="214"/>
                    </a:cxn>
                    <a:cxn ang="0">
                      <a:pos x="941" y="172"/>
                    </a:cxn>
                    <a:cxn ang="0">
                      <a:pos x="1035" y="86"/>
                    </a:cxn>
                    <a:cxn ang="0">
                      <a:pos x="178" y="0"/>
                    </a:cxn>
                  </a:cxnLst>
                  <a:rect l="0" t="0" r="r" b="b"/>
                  <a:pathLst>
                    <a:path w="1036" h="215">
                      <a:moveTo>
                        <a:pt x="178" y="0"/>
                      </a:moveTo>
                      <a:lnTo>
                        <a:pt x="55" y="94"/>
                      </a:lnTo>
                      <a:lnTo>
                        <a:pt x="0" y="123"/>
                      </a:lnTo>
                      <a:lnTo>
                        <a:pt x="878" y="214"/>
                      </a:lnTo>
                      <a:lnTo>
                        <a:pt x="941" y="172"/>
                      </a:lnTo>
                      <a:lnTo>
                        <a:pt x="1035" y="86"/>
                      </a:lnTo>
                      <a:lnTo>
                        <a:pt x="178" y="0"/>
                      </a:lnTo>
                    </a:path>
                  </a:pathLst>
                </a:custGeom>
                <a:solidFill>
                  <a:srgbClr val="808080"/>
                </a:solidFill>
                <a:ln w="9525" cap="rnd">
                  <a:noFill/>
                  <a:round/>
                  <a:headEnd type="none" w="sm" len="sm"/>
                  <a:tailEnd type="none" w="sm" len="sm"/>
                </a:ln>
                <a:effectLst/>
              </p:spPr>
              <p:txBody>
                <a:bodyPr/>
                <a:lstStyle/>
                <a:p>
                  <a:endParaRPr lang="en-US"/>
                </a:p>
              </p:txBody>
            </p:sp>
            <p:grpSp>
              <p:nvGrpSpPr>
                <p:cNvPr id="5" name="Group 16"/>
                <p:cNvGrpSpPr>
                  <a:grpSpLocks/>
                </p:cNvGrpSpPr>
                <p:nvPr/>
              </p:nvGrpSpPr>
              <p:grpSpPr bwMode="auto">
                <a:xfrm>
                  <a:off x="588" y="1911"/>
                  <a:ext cx="1299" cy="247"/>
                  <a:chOff x="588" y="1911"/>
                  <a:chExt cx="1299" cy="247"/>
                </a:xfrm>
              </p:grpSpPr>
              <p:grpSp>
                <p:nvGrpSpPr>
                  <p:cNvPr id="6" name="Group 17"/>
                  <p:cNvGrpSpPr>
                    <a:grpSpLocks/>
                  </p:cNvGrpSpPr>
                  <p:nvPr/>
                </p:nvGrpSpPr>
                <p:grpSpPr bwMode="auto">
                  <a:xfrm>
                    <a:off x="598" y="1911"/>
                    <a:ext cx="944" cy="200"/>
                    <a:chOff x="598" y="1911"/>
                    <a:chExt cx="944" cy="200"/>
                  </a:xfrm>
                </p:grpSpPr>
                <p:grpSp>
                  <p:nvGrpSpPr>
                    <p:cNvPr id="7" name="Group 18"/>
                    <p:cNvGrpSpPr>
                      <a:grpSpLocks/>
                    </p:cNvGrpSpPr>
                    <p:nvPr/>
                  </p:nvGrpSpPr>
                  <p:grpSpPr bwMode="auto">
                    <a:xfrm>
                      <a:off x="598" y="1911"/>
                      <a:ext cx="182" cy="127"/>
                      <a:chOff x="598" y="1911"/>
                      <a:chExt cx="182" cy="127"/>
                    </a:xfrm>
                  </p:grpSpPr>
                  <p:sp>
                    <p:nvSpPr>
                      <p:cNvPr id="147475" name="Line 19"/>
                      <p:cNvSpPr>
                        <a:spLocks noChangeShapeType="1"/>
                      </p:cNvSpPr>
                      <p:nvPr/>
                    </p:nvSpPr>
                    <p:spPr bwMode="auto">
                      <a:xfrm flipV="1">
                        <a:off x="598" y="2024"/>
                        <a:ext cx="46" cy="14"/>
                      </a:xfrm>
                      <a:prstGeom prst="line">
                        <a:avLst/>
                      </a:prstGeom>
                      <a:noFill/>
                      <a:ln w="12700">
                        <a:solidFill>
                          <a:srgbClr val="DFDFDF"/>
                        </a:solidFill>
                        <a:round/>
                        <a:headEnd type="none" w="sm" len="sm"/>
                        <a:tailEnd type="none" w="sm" len="sm"/>
                      </a:ln>
                      <a:effectLst/>
                    </p:spPr>
                    <p:txBody>
                      <a:bodyPr wrap="none" anchor="ctr"/>
                      <a:lstStyle/>
                      <a:p>
                        <a:endParaRPr lang="en-US"/>
                      </a:p>
                    </p:txBody>
                  </p:sp>
                  <p:sp>
                    <p:nvSpPr>
                      <p:cNvPr id="147476" name="Line 20"/>
                      <p:cNvSpPr>
                        <a:spLocks noChangeShapeType="1"/>
                      </p:cNvSpPr>
                      <p:nvPr/>
                    </p:nvSpPr>
                    <p:spPr bwMode="auto">
                      <a:xfrm flipV="1">
                        <a:off x="664" y="1911"/>
                        <a:ext cx="116" cy="93"/>
                      </a:xfrm>
                      <a:prstGeom prst="line">
                        <a:avLst/>
                      </a:prstGeom>
                      <a:noFill/>
                      <a:ln w="12700">
                        <a:solidFill>
                          <a:srgbClr val="DFDFDF"/>
                        </a:solidFill>
                        <a:round/>
                        <a:headEnd type="none" w="sm" len="sm"/>
                        <a:tailEnd type="none" w="sm" len="sm"/>
                      </a:ln>
                      <a:effectLst/>
                    </p:spPr>
                    <p:txBody>
                      <a:bodyPr wrap="none" anchor="ctr"/>
                      <a:lstStyle/>
                      <a:p>
                        <a:endParaRPr lang="en-US"/>
                      </a:p>
                    </p:txBody>
                  </p:sp>
                </p:grpSp>
                <p:grpSp>
                  <p:nvGrpSpPr>
                    <p:cNvPr id="8" name="Group 21"/>
                    <p:cNvGrpSpPr>
                      <a:grpSpLocks/>
                    </p:cNvGrpSpPr>
                    <p:nvPr/>
                  </p:nvGrpSpPr>
                  <p:grpSpPr bwMode="auto">
                    <a:xfrm>
                      <a:off x="677" y="1919"/>
                      <a:ext cx="182" cy="126"/>
                      <a:chOff x="677" y="1919"/>
                      <a:chExt cx="182" cy="126"/>
                    </a:xfrm>
                  </p:grpSpPr>
                  <p:sp>
                    <p:nvSpPr>
                      <p:cNvPr id="147478" name="Line 22"/>
                      <p:cNvSpPr>
                        <a:spLocks noChangeShapeType="1"/>
                      </p:cNvSpPr>
                      <p:nvPr/>
                    </p:nvSpPr>
                    <p:spPr bwMode="auto">
                      <a:xfrm flipV="1">
                        <a:off x="677" y="2031"/>
                        <a:ext cx="45" cy="14"/>
                      </a:xfrm>
                      <a:prstGeom prst="line">
                        <a:avLst/>
                      </a:prstGeom>
                      <a:noFill/>
                      <a:ln w="12700">
                        <a:solidFill>
                          <a:srgbClr val="DFDFDF"/>
                        </a:solidFill>
                        <a:round/>
                        <a:headEnd type="none" w="sm" len="sm"/>
                        <a:tailEnd type="none" w="sm" len="sm"/>
                      </a:ln>
                      <a:effectLst/>
                    </p:spPr>
                    <p:txBody>
                      <a:bodyPr wrap="none" anchor="ctr"/>
                      <a:lstStyle/>
                      <a:p>
                        <a:endParaRPr lang="en-US"/>
                      </a:p>
                    </p:txBody>
                  </p:sp>
                  <p:sp>
                    <p:nvSpPr>
                      <p:cNvPr id="147479" name="Line 23"/>
                      <p:cNvSpPr>
                        <a:spLocks noChangeShapeType="1"/>
                      </p:cNvSpPr>
                      <p:nvPr/>
                    </p:nvSpPr>
                    <p:spPr bwMode="auto">
                      <a:xfrm flipV="1">
                        <a:off x="742" y="1919"/>
                        <a:ext cx="117" cy="92"/>
                      </a:xfrm>
                      <a:prstGeom prst="line">
                        <a:avLst/>
                      </a:prstGeom>
                      <a:noFill/>
                      <a:ln w="12700">
                        <a:solidFill>
                          <a:srgbClr val="DFDFDF"/>
                        </a:solidFill>
                        <a:round/>
                        <a:headEnd type="none" w="sm" len="sm"/>
                        <a:tailEnd type="none" w="sm" len="sm"/>
                      </a:ln>
                      <a:effectLst/>
                    </p:spPr>
                    <p:txBody>
                      <a:bodyPr wrap="none" anchor="ctr"/>
                      <a:lstStyle/>
                      <a:p>
                        <a:endParaRPr lang="en-US"/>
                      </a:p>
                    </p:txBody>
                  </p:sp>
                </p:grpSp>
                <p:grpSp>
                  <p:nvGrpSpPr>
                    <p:cNvPr id="9" name="Group 24"/>
                    <p:cNvGrpSpPr>
                      <a:grpSpLocks/>
                    </p:cNvGrpSpPr>
                    <p:nvPr/>
                  </p:nvGrpSpPr>
                  <p:grpSpPr bwMode="auto">
                    <a:xfrm>
                      <a:off x="758" y="1924"/>
                      <a:ext cx="182" cy="127"/>
                      <a:chOff x="758" y="1924"/>
                      <a:chExt cx="182" cy="127"/>
                    </a:xfrm>
                  </p:grpSpPr>
                  <p:sp>
                    <p:nvSpPr>
                      <p:cNvPr id="147481" name="Line 25"/>
                      <p:cNvSpPr>
                        <a:spLocks noChangeShapeType="1"/>
                      </p:cNvSpPr>
                      <p:nvPr/>
                    </p:nvSpPr>
                    <p:spPr bwMode="auto">
                      <a:xfrm flipV="1">
                        <a:off x="758" y="2037"/>
                        <a:ext cx="45" cy="14"/>
                      </a:xfrm>
                      <a:prstGeom prst="line">
                        <a:avLst/>
                      </a:prstGeom>
                      <a:noFill/>
                      <a:ln w="12700">
                        <a:solidFill>
                          <a:srgbClr val="DFDFDF"/>
                        </a:solidFill>
                        <a:round/>
                        <a:headEnd type="none" w="sm" len="sm"/>
                        <a:tailEnd type="none" w="sm" len="sm"/>
                      </a:ln>
                      <a:effectLst/>
                    </p:spPr>
                    <p:txBody>
                      <a:bodyPr wrap="none" anchor="ctr"/>
                      <a:lstStyle/>
                      <a:p>
                        <a:endParaRPr lang="en-US"/>
                      </a:p>
                    </p:txBody>
                  </p:sp>
                  <p:sp>
                    <p:nvSpPr>
                      <p:cNvPr id="147482" name="Line 26"/>
                      <p:cNvSpPr>
                        <a:spLocks noChangeShapeType="1"/>
                      </p:cNvSpPr>
                      <p:nvPr/>
                    </p:nvSpPr>
                    <p:spPr bwMode="auto">
                      <a:xfrm flipV="1">
                        <a:off x="823" y="1924"/>
                        <a:ext cx="117" cy="93"/>
                      </a:xfrm>
                      <a:prstGeom prst="line">
                        <a:avLst/>
                      </a:prstGeom>
                      <a:noFill/>
                      <a:ln w="12700">
                        <a:solidFill>
                          <a:srgbClr val="DFDFDF"/>
                        </a:solidFill>
                        <a:round/>
                        <a:headEnd type="none" w="sm" len="sm"/>
                        <a:tailEnd type="none" w="sm" len="sm"/>
                      </a:ln>
                      <a:effectLst/>
                    </p:spPr>
                    <p:txBody>
                      <a:bodyPr wrap="none" anchor="ctr"/>
                      <a:lstStyle/>
                      <a:p>
                        <a:endParaRPr lang="en-US"/>
                      </a:p>
                    </p:txBody>
                  </p:sp>
                </p:grpSp>
                <p:grpSp>
                  <p:nvGrpSpPr>
                    <p:cNvPr id="10" name="Group 27"/>
                    <p:cNvGrpSpPr>
                      <a:grpSpLocks/>
                    </p:cNvGrpSpPr>
                    <p:nvPr/>
                  </p:nvGrpSpPr>
                  <p:grpSpPr bwMode="auto">
                    <a:xfrm>
                      <a:off x="831" y="1935"/>
                      <a:ext cx="183" cy="126"/>
                      <a:chOff x="831" y="1935"/>
                      <a:chExt cx="183" cy="126"/>
                    </a:xfrm>
                  </p:grpSpPr>
                  <p:sp>
                    <p:nvSpPr>
                      <p:cNvPr id="147484" name="Line 28"/>
                      <p:cNvSpPr>
                        <a:spLocks noChangeShapeType="1"/>
                      </p:cNvSpPr>
                      <p:nvPr/>
                    </p:nvSpPr>
                    <p:spPr bwMode="auto">
                      <a:xfrm flipV="1">
                        <a:off x="831" y="2047"/>
                        <a:ext cx="47" cy="14"/>
                      </a:xfrm>
                      <a:prstGeom prst="line">
                        <a:avLst/>
                      </a:prstGeom>
                      <a:noFill/>
                      <a:ln w="12700">
                        <a:solidFill>
                          <a:srgbClr val="DFDFDF"/>
                        </a:solidFill>
                        <a:round/>
                        <a:headEnd type="none" w="sm" len="sm"/>
                        <a:tailEnd type="none" w="sm" len="sm"/>
                      </a:ln>
                      <a:effectLst/>
                    </p:spPr>
                    <p:txBody>
                      <a:bodyPr wrap="none" anchor="ctr"/>
                      <a:lstStyle/>
                      <a:p>
                        <a:endParaRPr lang="en-US"/>
                      </a:p>
                    </p:txBody>
                  </p:sp>
                  <p:sp>
                    <p:nvSpPr>
                      <p:cNvPr id="147485" name="Line 29"/>
                      <p:cNvSpPr>
                        <a:spLocks noChangeShapeType="1"/>
                      </p:cNvSpPr>
                      <p:nvPr/>
                    </p:nvSpPr>
                    <p:spPr bwMode="auto">
                      <a:xfrm flipV="1">
                        <a:off x="898" y="1935"/>
                        <a:ext cx="116" cy="92"/>
                      </a:xfrm>
                      <a:prstGeom prst="line">
                        <a:avLst/>
                      </a:prstGeom>
                      <a:noFill/>
                      <a:ln w="12700">
                        <a:solidFill>
                          <a:srgbClr val="DFDFDF"/>
                        </a:solidFill>
                        <a:round/>
                        <a:headEnd type="none" w="sm" len="sm"/>
                        <a:tailEnd type="none" w="sm" len="sm"/>
                      </a:ln>
                      <a:effectLst/>
                    </p:spPr>
                    <p:txBody>
                      <a:bodyPr wrap="none" anchor="ctr"/>
                      <a:lstStyle/>
                      <a:p>
                        <a:endParaRPr lang="en-US"/>
                      </a:p>
                    </p:txBody>
                  </p:sp>
                </p:grpSp>
                <p:grpSp>
                  <p:nvGrpSpPr>
                    <p:cNvPr id="11" name="Group 30"/>
                    <p:cNvGrpSpPr>
                      <a:grpSpLocks/>
                    </p:cNvGrpSpPr>
                    <p:nvPr/>
                  </p:nvGrpSpPr>
                  <p:grpSpPr bwMode="auto">
                    <a:xfrm>
                      <a:off x="913" y="1940"/>
                      <a:ext cx="182" cy="126"/>
                      <a:chOff x="913" y="1940"/>
                      <a:chExt cx="182" cy="126"/>
                    </a:xfrm>
                  </p:grpSpPr>
                  <p:sp>
                    <p:nvSpPr>
                      <p:cNvPr id="147487" name="Line 31"/>
                      <p:cNvSpPr>
                        <a:spLocks noChangeShapeType="1"/>
                      </p:cNvSpPr>
                      <p:nvPr/>
                    </p:nvSpPr>
                    <p:spPr bwMode="auto">
                      <a:xfrm flipV="1">
                        <a:off x="913" y="2052"/>
                        <a:ext cx="46" cy="14"/>
                      </a:xfrm>
                      <a:prstGeom prst="line">
                        <a:avLst/>
                      </a:prstGeom>
                      <a:noFill/>
                      <a:ln w="12700">
                        <a:solidFill>
                          <a:srgbClr val="DFDFDF"/>
                        </a:solidFill>
                        <a:round/>
                        <a:headEnd type="none" w="sm" len="sm"/>
                        <a:tailEnd type="none" w="sm" len="sm"/>
                      </a:ln>
                      <a:effectLst/>
                    </p:spPr>
                    <p:txBody>
                      <a:bodyPr wrap="none" anchor="ctr"/>
                      <a:lstStyle/>
                      <a:p>
                        <a:endParaRPr lang="en-US"/>
                      </a:p>
                    </p:txBody>
                  </p:sp>
                  <p:sp>
                    <p:nvSpPr>
                      <p:cNvPr id="147488" name="Line 32"/>
                      <p:cNvSpPr>
                        <a:spLocks noChangeShapeType="1"/>
                      </p:cNvSpPr>
                      <p:nvPr/>
                    </p:nvSpPr>
                    <p:spPr bwMode="auto">
                      <a:xfrm flipV="1">
                        <a:off x="979" y="1940"/>
                        <a:ext cx="116" cy="92"/>
                      </a:xfrm>
                      <a:prstGeom prst="line">
                        <a:avLst/>
                      </a:prstGeom>
                      <a:noFill/>
                      <a:ln w="12700">
                        <a:solidFill>
                          <a:srgbClr val="DFDFDF"/>
                        </a:solidFill>
                        <a:round/>
                        <a:headEnd type="none" w="sm" len="sm"/>
                        <a:tailEnd type="none" w="sm" len="sm"/>
                      </a:ln>
                      <a:effectLst/>
                    </p:spPr>
                    <p:txBody>
                      <a:bodyPr wrap="none" anchor="ctr"/>
                      <a:lstStyle/>
                      <a:p>
                        <a:endParaRPr lang="en-US"/>
                      </a:p>
                    </p:txBody>
                  </p:sp>
                </p:grpSp>
                <p:grpSp>
                  <p:nvGrpSpPr>
                    <p:cNvPr id="12" name="Group 33"/>
                    <p:cNvGrpSpPr>
                      <a:grpSpLocks/>
                    </p:cNvGrpSpPr>
                    <p:nvPr/>
                  </p:nvGrpSpPr>
                  <p:grpSpPr bwMode="auto">
                    <a:xfrm>
                      <a:off x="989" y="1945"/>
                      <a:ext cx="182" cy="127"/>
                      <a:chOff x="989" y="1945"/>
                      <a:chExt cx="182" cy="127"/>
                    </a:xfrm>
                  </p:grpSpPr>
                  <p:sp>
                    <p:nvSpPr>
                      <p:cNvPr id="147490" name="Line 34"/>
                      <p:cNvSpPr>
                        <a:spLocks noChangeShapeType="1"/>
                      </p:cNvSpPr>
                      <p:nvPr/>
                    </p:nvSpPr>
                    <p:spPr bwMode="auto">
                      <a:xfrm flipV="1">
                        <a:off x="989" y="2058"/>
                        <a:ext cx="46" cy="14"/>
                      </a:xfrm>
                      <a:prstGeom prst="line">
                        <a:avLst/>
                      </a:prstGeom>
                      <a:noFill/>
                      <a:ln w="12700">
                        <a:solidFill>
                          <a:srgbClr val="DFDFDF"/>
                        </a:solidFill>
                        <a:round/>
                        <a:headEnd type="none" w="sm" len="sm"/>
                        <a:tailEnd type="none" w="sm" len="sm"/>
                      </a:ln>
                      <a:effectLst/>
                    </p:spPr>
                    <p:txBody>
                      <a:bodyPr wrap="none" anchor="ctr"/>
                      <a:lstStyle/>
                      <a:p>
                        <a:endParaRPr lang="en-US"/>
                      </a:p>
                    </p:txBody>
                  </p:sp>
                  <p:sp>
                    <p:nvSpPr>
                      <p:cNvPr id="147491" name="Line 35"/>
                      <p:cNvSpPr>
                        <a:spLocks noChangeShapeType="1"/>
                      </p:cNvSpPr>
                      <p:nvPr/>
                    </p:nvSpPr>
                    <p:spPr bwMode="auto">
                      <a:xfrm flipV="1">
                        <a:off x="1055" y="1945"/>
                        <a:ext cx="116" cy="93"/>
                      </a:xfrm>
                      <a:prstGeom prst="line">
                        <a:avLst/>
                      </a:prstGeom>
                      <a:noFill/>
                      <a:ln w="12700">
                        <a:solidFill>
                          <a:srgbClr val="DFDFDF"/>
                        </a:solidFill>
                        <a:round/>
                        <a:headEnd type="none" w="sm" len="sm"/>
                        <a:tailEnd type="none" w="sm" len="sm"/>
                      </a:ln>
                      <a:effectLst/>
                    </p:spPr>
                    <p:txBody>
                      <a:bodyPr wrap="none" anchor="ctr"/>
                      <a:lstStyle/>
                      <a:p>
                        <a:endParaRPr lang="en-US"/>
                      </a:p>
                    </p:txBody>
                  </p:sp>
                </p:grpSp>
                <p:grpSp>
                  <p:nvGrpSpPr>
                    <p:cNvPr id="13" name="Group 36"/>
                    <p:cNvGrpSpPr>
                      <a:grpSpLocks/>
                    </p:cNvGrpSpPr>
                    <p:nvPr/>
                  </p:nvGrpSpPr>
                  <p:grpSpPr bwMode="auto">
                    <a:xfrm>
                      <a:off x="1065" y="1953"/>
                      <a:ext cx="182" cy="126"/>
                      <a:chOff x="1065" y="1953"/>
                      <a:chExt cx="182" cy="126"/>
                    </a:xfrm>
                  </p:grpSpPr>
                  <p:sp>
                    <p:nvSpPr>
                      <p:cNvPr id="147493" name="Line 37"/>
                      <p:cNvSpPr>
                        <a:spLocks noChangeShapeType="1"/>
                      </p:cNvSpPr>
                      <p:nvPr/>
                    </p:nvSpPr>
                    <p:spPr bwMode="auto">
                      <a:xfrm flipV="1">
                        <a:off x="1065" y="2065"/>
                        <a:ext cx="45" cy="14"/>
                      </a:xfrm>
                      <a:prstGeom prst="line">
                        <a:avLst/>
                      </a:prstGeom>
                      <a:noFill/>
                      <a:ln w="12700">
                        <a:solidFill>
                          <a:srgbClr val="DFDFDF"/>
                        </a:solidFill>
                        <a:round/>
                        <a:headEnd type="none" w="sm" len="sm"/>
                        <a:tailEnd type="none" w="sm" len="sm"/>
                      </a:ln>
                      <a:effectLst/>
                    </p:spPr>
                    <p:txBody>
                      <a:bodyPr wrap="none" anchor="ctr"/>
                      <a:lstStyle/>
                      <a:p>
                        <a:endParaRPr lang="en-US"/>
                      </a:p>
                    </p:txBody>
                  </p:sp>
                  <p:sp>
                    <p:nvSpPr>
                      <p:cNvPr id="147494" name="Line 38"/>
                      <p:cNvSpPr>
                        <a:spLocks noChangeShapeType="1"/>
                      </p:cNvSpPr>
                      <p:nvPr/>
                    </p:nvSpPr>
                    <p:spPr bwMode="auto">
                      <a:xfrm flipV="1">
                        <a:off x="1130" y="1953"/>
                        <a:ext cx="117" cy="92"/>
                      </a:xfrm>
                      <a:prstGeom prst="line">
                        <a:avLst/>
                      </a:prstGeom>
                      <a:noFill/>
                      <a:ln w="12700">
                        <a:solidFill>
                          <a:srgbClr val="DFDFDF"/>
                        </a:solidFill>
                        <a:round/>
                        <a:headEnd type="none" w="sm" len="sm"/>
                        <a:tailEnd type="none" w="sm" len="sm"/>
                      </a:ln>
                      <a:effectLst/>
                    </p:spPr>
                    <p:txBody>
                      <a:bodyPr wrap="none" anchor="ctr"/>
                      <a:lstStyle/>
                      <a:p>
                        <a:endParaRPr lang="en-US"/>
                      </a:p>
                    </p:txBody>
                  </p:sp>
                </p:grpSp>
                <p:grpSp>
                  <p:nvGrpSpPr>
                    <p:cNvPr id="14" name="Group 39"/>
                    <p:cNvGrpSpPr>
                      <a:grpSpLocks/>
                    </p:cNvGrpSpPr>
                    <p:nvPr/>
                  </p:nvGrpSpPr>
                  <p:grpSpPr bwMode="auto">
                    <a:xfrm>
                      <a:off x="1136" y="1963"/>
                      <a:ext cx="181" cy="127"/>
                      <a:chOff x="1136" y="1963"/>
                      <a:chExt cx="181" cy="127"/>
                    </a:xfrm>
                  </p:grpSpPr>
                  <p:sp>
                    <p:nvSpPr>
                      <p:cNvPr id="147496" name="Line 40"/>
                      <p:cNvSpPr>
                        <a:spLocks noChangeShapeType="1"/>
                      </p:cNvSpPr>
                      <p:nvPr/>
                    </p:nvSpPr>
                    <p:spPr bwMode="auto">
                      <a:xfrm flipV="1">
                        <a:off x="1136" y="2076"/>
                        <a:ext cx="45" cy="14"/>
                      </a:xfrm>
                      <a:prstGeom prst="line">
                        <a:avLst/>
                      </a:prstGeom>
                      <a:noFill/>
                      <a:ln w="12700">
                        <a:solidFill>
                          <a:srgbClr val="DFDFDF"/>
                        </a:solidFill>
                        <a:round/>
                        <a:headEnd type="none" w="sm" len="sm"/>
                        <a:tailEnd type="none" w="sm" len="sm"/>
                      </a:ln>
                      <a:effectLst/>
                    </p:spPr>
                    <p:txBody>
                      <a:bodyPr wrap="none" anchor="ctr"/>
                      <a:lstStyle/>
                      <a:p>
                        <a:endParaRPr lang="en-US"/>
                      </a:p>
                    </p:txBody>
                  </p:sp>
                  <p:sp>
                    <p:nvSpPr>
                      <p:cNvPr id="147497" name="Line 41"/>
                      <p:cNvSpPr>
                        <a:spLocks noChangeShapeType="1"/>
                      </p:cNvSpPr>
                      <p:nvPr/>
                    </p:nvSpPr>
                    <p:spPr bwMode="auto">
                      <a:xfrm flipV="1">
                        <a:off x="1201" y="1963"/>
                        <a:ext cx="116" cy="93"/>
                      </a:xfrm>
                      <a:prstGeom prst="line">
                        <a:avLst/>
                      </a:prstGeom>
                      <a:noFill/>
                      <a:ln w="12700">
                        <a:solidFill>
                          <a:srgbClr val="DFDFDF"/>
                        </a:solidFill>
                        <a:round/>
                        <a:headEnd type="none" w="sm" len="sm"/>
                        <a:tailEnd type="none" w="sm" len="sm"/>
                      </a:ln>
                      <a:effectLst/>
                    </p:spPr>
                    <p:txBody>
                      <a:bodyPr wrap="none" anchor="ctr"/>
                      <a:lstStyle/>
                      <a:p>
                        <a:endParaRPr lang="en-US"/>
                      </a:p>
                    </p:txBody>
                  </p:sp>
                </p:grpSp>
                <p:grpSp>
                  <p:nvGrpSpPr>
                    <p:cNvPr id="15" name="Group 42"/>
                    <p:cNvGrpSpPr>
                      <a:grpSpLocks/>
                    </p:cNvGrpSpPr>
                    <p:nvPr/>
                  </p:nvGrpSpPr>
                  <p:grpSpPr bwMode="auto">
                    <a:xfrm>
                      <a:off x="1212" y="1974"/>
                      <a:ext cx="181" cy="126"/>
                      <a:chOff x="1212" y="1974"/>
                      <a:chExt cx="181" cy="126"/>
                    </a:xfrm>
                  </p:grpSpPr>
                  <p:sp>
                    <p:nvSpPr>
                      <p:cNvPr id="147499" name="Line 43"/>
                      <p:cNvSpPr>
                        <a:spLocks noChangeShapeType="1"/>
                      </p:cNvSpPr>
                      <p:nvPr/>
                    </p:nvSpPr>
                    <p:spPr bwMode="auto">
                      <a:xfrm flipV="1">
                        <a:off x="1212" y="2086"/>
                        <a:ext cx="45" cy="14"/>
                      </a:xfrm>
                      <a:prstGeom prst="line">
                        <a:avLst/>
                      </a:prstGeom>
                      <a:noFill/>
                      <a:ln w="12700">
                        <a:solidFill>
                          <a:srgbClr val="DFDFDF"/>
                        </a:solidFill>
                        <a:round/>
                        <a:headEnd type="none" w="sm" len="sm"/>
                        <a:tailEnd type="none" w="sm" len="sm"/>
                      </a:ln>
                      <a:effectLst/>
                    </p:spPr>
                    <p:txBody>
                      <a:bodyPr wrap="none" anchor="ctr"/>
                      <a:lstStyle/>
                      <a:p>
                        <a:endParaRPr lang="en-US"/>
                      </a:p>
                    </p:txBody>
                  </p:sp>
                  <p:sp>
                    <p:nvSpPr>
                      <p:cNvPr id="147500" name="Line 44"/>
                      <p:cNvSpPr>
                        <a:spLocks noChangeShapeType="1"/>
                      </p:cNvSpPr>
                      <p:nvPr/>
                    </p:nvSpPr>
                    <p:spPr bwMode="auto">
                      <a:xfrm flipV="1">
                        <a:off x="1277" y="1974"/>
                        <a:ext cx="116" cy="92"/>
                      </a:xfrm>
                      <a:prstGeom prst="line">
                        <a:avLst/>
                      </a:prstGeom>
                      <a:noFill/>
                      <a:ln w="12700">
                        <a:solidFill>
                          <a:srgbClr val="DFDFDF"/>
                        </a:solidFill>
                        <a:round/>
                        <a:headEnd type="none" w="sm" len="sm"/>
                        <a:tailEnd type="none" w="sm" len="sm"/>
                      </a:ln>
                      <a:effectLst/>
                    </p:spPr>
                    <p:txBody>
                      <a:bodyPr wrap="none" anchor="ctr"/>
                      <a:lstStyle/>
                      <a:p>
                        <a:endParaRPr lang="en-US"/>
                      </a:p>
                    </p:txBody>
                  </p:sp>
                </p:grpSp>
                <p:grpSp>
                  <p:nvGrpSpPr>
                    <p:cNvPr id="16" name="Group 45"/>
                    <p:cNvGrpSpPr>
                      <a:grpSpLocks/>
                    </p:cNvGrpSpPr>
                    <p:nvPr/>
                  </p:nvGrpSpPr>
                  <p:grpSpPr bwMode="auto">
                    <a:xfrm>
                      <a:off x="1287" y="1979"/>
                      <a:ext cx="182" cy="127"/>
                      <a:chOff x="1287" y="1979"/>
                      <a:chExt cx="182" cy="127"/>
                    </a:xfrm>
                  </p:grpSpPr>
                  <p:sp>
                    <p:nvSpPr>
                      <p:cNvPr id="147502" name="Line 46"/>
                      <p:cNvSpPr>
                        <a:spLocks noChangeShapeType="1"/>
                      </p:cNvSpPr>
                      <p:nvPr/>
                    </p:nvSpPr>
                    <p:spPr bwMode="auto">
                      <a:xfrm flipV="1">
                        <a:off x="1287" y="2092"/>
                        <a:ext cx="46" cy="14"/>
                      </a:xfrm>
                      <a:prstGeom prst="line">
                        <a:avLst/>
                      </a:prstGeom>
                      <a:noFill/>
                      <a:ln w="12700">
                        <a:solidFill>
                          <a:srgbClr val="DFDFDF"/>
                        </a:solidFill>
                        <a:round/>
                        <a:headEnd type="none" w="sm" len="sm"/>
                        <a:tailEnd type="none" w="sm" len="sm"/>
                      </a:ln>
                      <a:effectLst/>
                    </p:spPr>
                    <p:txBody>
                      <a:bodyPr wrap="none" anchor="ctr"/>
                      <a:lstStyle/>
                      <a:p>
                        <a:endParaRPr lang="en-US"/>
                      </a:p>
                    </p:txBody>
                  </p:sp>
                  <p:sp>
                    <p:nvSpPr>
                      <p:cNvPr id="147503" name="Line 47"/>
                      <p:cNvSpPr>
                        <a:spLocks noChangeShapeType="1"/>
                      </p:cNvSpPr>
                      <p:nvPr/>
                    </p:nvSpPr>
                    <p:spPr bwMode="auto">
                      <a:xfrm flipV="1">
                        <a:off x="1353" y="1979"/>
                        <a:ext cx="116" cy="93"/>
                      </a:xfrm>
                      <a:prstGeom prst="line">
                        <a:avLst/>
                      </a:prstGeom>
                      <a:noFill/>
                      <a:ln w="12700">
                        <a:solidFill>
                          <a:srgbClr val="DFDFDF"/>
                        </a:solidFill>
                        <a:round/>
                        <a:headEnd type="none" w="sm" len="sm"/>
                        <a:tailEnd type="none" w="sm" len="sm"/>
                      </a:ln>
                      <a:effectLst/>
                    </p:spPr>
                    <p:txBody>
                      <a:bodyPr wrap="none" anchor="ctr"/>
                      <a:lstStyle/>
                      <a:p>
                        <a:endParaRPr lang="en-US"/>
                      </a:p>
                    </p:txBody>
                  </p:sp>
                </p:grpSp>
                <p:grpSp>
                  <p:nvGrpSpPr>
                    <p:cNvPr id="17" name="Group 48"/>
                    <p:cNvGrpSpPr>
                      <a:grpSpLocks/>
                    </p:cNvGrpSpPr>
                    <p:nvPr/>
                  </p:nvGrpSpPr>
                  <p:grpSpPr bwMode="auto">
                    <a:xfrm>
                      <a:off x="1361" y="1984"/>
                      <a:ext cx="181" cy="127"/>
                      <a:chOff x="1361" y="1984"/>
                      <a:chExt cx="181" cy="127"/>
                    </a:xfrm>
                  </p:grpSpPr>
                  <p:sp>
                    <p:nvSpPr>
                      <p:cNvPr id="147505" name="Line 49"/>
                      <p:cNvSpPr>
                        <a:spLocks noChangeShapeType="1"/>
                      </p:cNvSpPr>
                      <p:nvPr/>
                    </p:nvSpPr>
                    <p:spPr bwMode="auto">
                      <a:xfrm flipV="1">
                        <a:off x="1361" y="2097"/>
                        <a:ext cx="45" cy="14"/>
                      </a:xfrm>
                      <a:prstGeom prst="line">
                        <a:avLst/>
                      </a:prstGeom>
                      <a:noFill/>
                      <a:ln w="12700">
                        <a:solidFill>
                          <a:srgbClr val="DFDFDF"/>
                        </a:solidFill>
                        <a:round/>
                        <a:headEnd type="none" w="sm" len="sm"/>
                        <a:tailEnd type="none" w="sm" len="sm"/>
                      </a:ln>
                      <a:effectLst/>
                    </p:spPr>
                    <p:txBody>
                      <a:bodyPr wrap="none" anchor="ctr"/>
                      <a:lstStyle/>
                      <a:p>
                        <a:endParaRPr lang="en-US"/>
                      </a:p>
                    </p:txBody>
                  </p:sp>
                  <p:sp>
                    <p:nvSpPr>
                      <p:cNvPr id="147506" name="Line 50"/>
                      <p:cNvSpPr>
                        <a:spLocks noChangeShapeType="1"/>
                      </p:cNvSpPr>
                      <p:nvPr/>
                    </p:nvSpPr>
                    <p:spPr bwMode="auto">
                      <a:xfrm flipV="1">
                        <a:off x="1426" y="1984"/>
                        <a:ext cx="116" cy="93"/>
                      </a:xfrm>
                      <a:prstGeom prst="line">
                        <a:avLst/>
                      </a:prstGeom>
                      <a:noFill/>
                      <a:ln w="12700">
                        <a:solidFill>
                          <a:srgbClr val="DFDFDF"/>
                        </a:solidFill>
                        <a:round/>
                        <a:headEnd type="none" w="sm" len="sm"/>
                        <a:tailEnd type="none" w="sm" len="sm"/>
                      </a:ln>
                      <a:effectLst/>
                    </p:spPr>
                    <p:txBody>
                      <a:bodyPr wrap="none" anchor="ctr"/>
                      <a:lstStyle/>
                      <a:p>
                        <a:endParaRPr lang="en-US"/>
                      </a:p>
                    </p:txBody>
                  </p:sp>
                </p:grpSp>
              </p:grpSp>
              <p:grpSp>
                <p:nvGrpSpPr>
                  <p:cNvPr id="18" name="Group 51"/>
                  <p:cNvGrpSpPr>
                    <a:grpSpLocks/>
                  </p:cNvGrpSpPr>
                  <p:nvPr/>
                </p:nvGrpSpPr>
                <p:grpSpPr bwMode="auto">
                  <a:xfrm>
                    <a:off x="1596" y="2008"/>
                    <a:ext cx="271" cy="150"/>
                    <a:chOff x="1596" y="2008"/>
                    <a:chExt cx="271" cy="150"/>
                  </a:xfrm>
                </p:grpSpPr>
                <p:grpSp>
                  <p:nvGrpSpPr>
                    <p:cNvPr id="19" name="Group 52"/>
                    <p:cNvGrpSpPr>
                      <a:grpSpLocks/>
                    </p:cNvGrpSpPr>
                    <p:nvPr/>
                  </p:nvGrpSpPr>
                  <p:grpSpPr bwMode="auto">
                    <a:xfrm>
                      <a:off x="1717" y="2018"/>
                      <a:ext cx="150" cy="140"/>
                      <a:chOff x="1717" y="2018"/>
                      <a:chExt cx="150" cy="140"/>
                    </a:xfrm>
                  </p:grpSpPr>
                  <p:sp>
                    <p:nvSpPr>
                      <p:cNvPr id="147509" name="Line 53"/>
                      <p:cNvSpPr>
                        <a:spLocks noChangeShapeType="1"/>
                      </p:cNvSpPr>
                      <p:nvPr/>
                    </p:nvSpPr>
                    <p:spPr bwMode="auto">
                      <a:xfrm flipV="1">
                        <a:off x="1717" y="2136"/>
                        <a:ext cx="37" cy="22"/>
                      </a:xfrm>
                      <a:prstGeom prst="line">
                        <a:avLst/>
                      </a:prstGeom>
                      <a:noFill/>
                      <a:ln w="12700">
                        <a:solidFill>
                          <a:srgbClr val="DFDFDF"/>
                        </a:solidFill>
                        <a:round/>
                        <a:headEnd type="none" w="sm" len="sm"/>
                        <a:tailEnd type="none" w="sm" len="sm"/>
                      </a:ln>
                      <a:effectLst/>
                    </p:spPr>
                    <p:txBody>
                      <a:bodyPr wrap="none" anchor="ctr"/>
                      <a:lstStyle/>
                      <a:p>
                        <a:endParaRPr lang="en-US"/>
                      </a:p>
                    </p:txBody>
                  </p:sp>
                  <p:sp>
                    <p:nvSpPr>
                      <p:cNvPr id="147510" name="Line 54"/>
                      <p:cNvSpPr>
                        <a:spLocks noChangeShapeType="1"/>
                      </p:cNvSpPr>
                      <p:nvPr/>
                    </p:nvSpPr>
                    <p:spPr bwMode="auto">
                      <a:xfrm flipV="1">
                        <a:off x="1774" y="2018"/>
                        <a:ext cx="93" cy="98"/>
                      </a:xfrm>
                      <a:prstGeom prst="line">
                        <a:avLst/>
                      </a:prstGeom>
                      <a:noFill/>
                      <a:ln w="12700">
                        <a:solidFill>
                          <a:srgbClr val="DFDFDF"/>
                        </a:solidFill>
                        <a:round/>
                        <a:headEnd type="none" w="sm" len="sm"/>
                        <a:tailEnd type="none" w="sm" len="sm"/>
                      </a:ln>
                      <a:effectLst/>
                    </p:spPr>
                    <p:txBody>
                      <a:bodyPr wrap="none" anchor="ctr"/>
                      <a:lstStyle/>
                      <a:p>
                        <a:endParaRPr lang="en-US"/>
                      </a:p>
                    </p:txBody>
                  </p:sp>
                </p:grpSp>
                <p:grpSp>
                  <p:nvGrpSpPr>
                    <p:cNvPr id="20" name="Group 55"/>
                    <p:cNvGrpSpPr>
                      <a:grpSpLocks/>
                    </p:cNvGrpSpPr>
                    <p:nvPr/>
                  </p:nvGrpSpPr>
                  <p:grpSpPr bwMode="auto">
                    <a:xfrm>
                      <a:off x="1656" y="2011"/>
                      <a:ext cx="153" cy="142"/>
                      <a:chOff x="1656" y="2011"/>
                      <a:chExt cx="153" cy="142"/>
                    </a:xfrm>
                  </p:grpSpPr>
                  <p:sp>
                    <p:nvSpPr>
                      <p:cNvPr id="147512" name="Line 56"/>
                      <p:cNvSpPr>
                        <a:spLocks noChangeShapeType="1"/>
                      </p:cNvSpPr>
                      <p:nvPr/>
                    </p:nvSpPr>
                    <p:spPr bwMode="auto">
                      <a:xfrm flipV="1">
                        <a:off x="1656" y="2131"/>
                        <a:ext cx="38" cy="22"/>
                      </a:xfrm>
                      <a:prstGeom prst="line">
                        <a:avLst/>
                      </a:prstGeom>
                      <a:noFill/>
                      <a:ln w="12700">
                        <a:solidFill>
                          <a:srgbClr val="DFDFDF"/>
                        </a:solidFill>
                        <a:round/>
                        <a:headEnd type="none" w="sm" len="sm"/>
                        <a:tailEnd type="none" w="sm" len="sm"/>
                      </a:ln>
                      <a:effectLst/>
                    </p:spPr>
                    <p:txBody>
                      <a:bodyPr wrap="none" anchor="ctr"/>
                      <a:lstStyle/>
                      <a:p>
                        <a:endParaRPr lang="en-US"/>
                      </a:p>
                    </p:txBody>
                  </p:sp>
                  <p:sp>
                    <p:nvSpPr>
                      <p:cNvPr id="147513" name="Line 57"/>
                      <p:cNvSpPr>
                        <a:spLocks noChangeShapeType="1"/>
                      </p:cNvSpPr>
                      <p:nvPr/>
                    </p:nvSpPr>
                    <p:spPr bwMode="auto">
                      <a:xfrm flipV="1">
                        <a:off x="1714" y="2011"/>
                        <a:ext cx="95" cy="100"/>
                      </a:xfrm>
                      <a:prstGeom prst="line">
                        <a:avLst/>
                      </a:prstGeom>
                      <a:noFill/>
                      <a:ln w="12700">
                        <a:solidFill>
                          <a:srgbClr val="DFDFDF"/>
                        </a:solidFill>
                        <a:round/>
                        <a:headEnd type="none" w="sm" len="sm"/>
                        <a:tailEnd type="none" w="sm" len="sm"/>
                      </a:ln>
                      <a:effectLst/>
                    </p:spPr>
                    <p:txBody>
                      <a:bodyPr wrap="none" anchor="ctr"/>
                      <a:lstStyle/>
                      <a:p>
                        <a:endParaRPr lang="en-US"/>
                      </a:p>
                    </p:txBody>
                  </p:sp>
                </p:grpSp>
                <p:grpSp>
                  <p:nvGrpSpPr>
                    <p:cNvPr id="21" name="Group 58"/>
                    <p:cNvGrpSpPr>
                      <a:grpSpLocks/>
                    </p:cNvGrpSpPr>
                    <p:nvPr/>
                  </p:nvGrpSpPr>
                  <p:grpSpPr bwMode="auto">
                    <a:xfrm>
                      <a:off x="1596" y="2008"/>
                      <a:ext cx="148" cy="137"/>
                      <a:chOff x="1596" y="2008"/>
                      <a:chExt cx="148" cy="137"/>
                    </a:xfrm>
                  </p:grpSpPr>
                  <p:sp>
                    <p:nvSpPr>
                      <p:cNvPr id="147515" name="Line 59"/>
                      <p:cNvSpPr>
                        <a:spLocks noChangeShapeType="1"/>
                      </p:cNvSpPr>
                      <p:nvPr/>
                    </p:nvSpPr>
                    <p:spPr bwMode="auto">
                      <a:xfrm flipV="1">
                        <a:off x="1596" y="2123"/>
                        <a:ext cx="38" cy="22"/>
                      </a:xfrm>
                      <a:prstGeom prst="line">
                        <a:avLst/>
                      </a:prstGeom>
                      <a:noFill/>
                      <a:ln w="12700">
                        <a:solidFill>
                          <a:srgbClr val="DFDFDF"/>
                        </a:solidFill>
                        <a:round/>
                        <a:headEnd type="none" w="sm" len="sm"/>
                        <a:tailEnd type="none" w="sm" len="sm"/>
                      </a:ln>
                      <a:effectLst/>
                    </p:spPr>
                    <p:txBody>
                      <a:bodyPr wrap="none" anchor="ctr"/>
                      <a:lstStyle/>
                      <a:p>
                        <a:endParaRPr lang="en-US"/>
                      </a:p>
                    </p:txBody>
                  </p:sp>
                  <p:sp>
                    <p:nvSpPr>
                      <p:cNvPr id="147516" name="Line 60"/>
                      <p:cNvSpPr>
                        <a:spLocks noChangeShapeType="1"/>
                      </p:cNvSpPr>
                      <p:nvPr/>
                    </p:nvSpPr>
                    <p:spPr bwMode="auto">
                      <a:xfrm flipV="1">
                        <a:off x="1654" y="2008"/>
                        <a:ext cx="90" cy="95"/>
                      </a:xfrm>
                      <a:prstGeom prst="line">
                        <a:avLst/>
                      </a:prstGeom>
                      <a:noFill/>
                      <a:ln w="12700">
                        <a:solidFill>
                          <a:srgbClr val="DFDFDF"/>
                        </a:solidFill>
                        <a:round/>
                        <a:headEnd type="none" w="sm" len="sm"/>
                        <a:tailEnd type="none" w="sm" len="sm"/>
                      </a:ln>
                      <a:effectLst/>
                    </p:spPr>
                    <p:txBody>
                      <a:bodyPr wrap="none" anchor="ctr"/>
                      <a:lstStyle/>
                      <a:p>
                        <a:endParaRPr lang="en-US"/>
                      </a:p>
                    </p:txBody>
                  </p:sp>
                </p:grpSp>
              </p:grpSp>
              <p:sp>
                <p:nvSpPr>
                  <p:cNvPr id="147517" name="Line 61"/>
                  <p:cNvSpPr>
                    <a:spLocks noChangeShapeType="1"/>
                  </p:cNvSpPr>
                  <p:nvPr/>
                </p:nvSpPr>
                <p:spPr bwMode="auto">
                  <a:xfrm>
                    <a:off x="679" y="1966"/>
                    <a:ext cx="1208" cy="97"/>
                  </a:xfrm>
                  <a:prstGeom prst="line">
                    <a:avLst/>
                  </a:prstGeom>
                  <a:noFill/>
                  <a:ln w="12700">
                    <a:solidFill>
                      <a:srgbClr val="DFDFDF"/>
                    </a:solidFill>
                    <a:round/>
                    <a:headEnd type="none" w="sm" len="sm"/>
                    <a:tailEnd type="none" w="sm" len="sm"/>
                  </a:ln>
                  <a:effectLst/>
                </p:spPr>
                <p:txBody>
                  <a:bodyPr wrap="none" anchor="ctr"/>
                  <a:lstStyle/>
                  <a:p>
                    <a:endParaRPr lang="en-US"/>
                  </a:p>
                </p:txBody>
              </p:sp>
              <p:sp>
                <p:nvSpPr>
                  <p:cNvPr id="147518" name="Line 62"/>
                  <p:cNvSpPr>
                    <a:spLocks noChangeShapeType="1"/>
                  </p:cNvSpPr>
                  <p:nvPr/>
                </p:nvSpPr>
                <p:spPr bwMode="auto">
                  <a:xfrm>
                    <a:off x="635" y="1997"/>
                    <a:ext cx="1231" cy="100"/>
                  </a:xfrm>
                  <a:prstGeom prst="line">
                    <a:avLst/>
                  </a:prstGeom>
                  <a:noFill/>
                  <a:ln w="12700">
                    <a:solidFill>
                      <a:srgbClr val="DFDFDF"/>
                    </a:solidFill>
                    <a:round/>
                    <a:headEnd type="none" w="sm" len="sm"/>
                    <a:tailEnd type="none" w="sm" len="sm"/>
                  </a:ln>
                  <a:effectLst/>
                </p:spPr>
                <p:txBody>
                  <a:bodyPr wrap="none" anchor="ctr"/>
                  <a:lstStyle/>
                  <a:p>
                    <a:endParaRPr lang="en-US"/>
                  </a:p>
                </p:txBody>
              </p:sp>
              <p:sp>
                <p:nvSpPr>
                  <p:cNvPr id="147519" name="Line 63"/>
                  <p:cNvSpPr>
                    <a:spLocks noChangeShapeType="1"/>
                  </p:cNvSpPr>
                  <p:nvPr/>
                </p:nvSpPr>
                <p:spPr bwMode="auto">
                  <a:xfrm>
                    <a:off x="588" y="2028"/>
                    <a:ext cx="1244" cy="111"/>
                  </a:xfrm>
                  <a:prstGeom prst="line">
                    <a:avLst/>
                  </a:prstGeom>
                  <a:noFill/>
                  <a:ln w="12700">
                    <a:solidFill>
                      <a:srgbClr val="DFDFDF"/>
                    </a:solidFill>
                    <a:round/>
                    <a:headEnd type="none" w="sm" len="sm"/>
                    <a:tailEnd type="none" w="sm" len="sm"/>
                  </a:ln>
                  <a:effectLst/>
                </p:spPr>
                <p:txBody>
                  <a:bodyPr wrap="none" anchor="ctr"/>
                  <a:lstStyle/>
                  <a:p>
                    <a:endParaRPr lang="en-US"/>
                  </a:p>
                </p:txBody>
              </p:sp>
            </p:grpSp>
          </p:grpSp>
          <p:grpSp>
            <p:nvGrpSpPr>
              <p:cNvPr id="22" name="Group 64"/>
              <p:cNvGrpSpPr>
                <a:grpSpLocks/>
              </p:cNvGrpSpPr>
              <p:nvPr/>
            </p:nvGrpSpPr>
            <p:grpSpPr bwMode="auto">
              <a:xfrm>
                <a:off x="1858" y="2043"/>
                <a:ext cx="160" cy="165"/>
                <a:chOff x="1858" y="2043"/>
                <a:chExt cx="160" cy="165"/>
              </a:xfrm>
            </p:grpSpPr>
            <p:sp>
              <p:nvSpPr>
                <p:cNvPr id="147521" name="Line 65"/>
                <p:cNvSpPr>
                  <a:spLocks noChangeShapeType="1"/>
                </p:cNvSpPr>
                <p:nvPr/>
              </p:nvSpPr>
              <p:spPr bwMode="auto">
                <a:xfrm flipV="1">
                  <a:off x="1858" y="2149"/>
                  <a:ext cx="74" cy="59"/>
                </a:xfrm>
                <a:prstGeom prst="line">
                  <a:avLst/>
                </a:prstGeom>
                <a:noFill/>
                <a:ln w="12700">
                  <a:solidFill>
                    <a:srgbClr val="3F3F3F"/>
                  </a:solidFill>
                  <a:round/>
                  <a:headEnd type="none" w="sm" len="sm"/>
                  <a:tailEnd type="none" w="sm" len="sm"/>
                </a:ln>
                <a:effectLst/>
              </p:spPr>
              <p:txBody>
                <a:bodyPr wrap="none" anchor="ctr"/>
                <a:lstStyle/>
                <a:p>
                  <a:endParaRPr lang="en-US"/>
                </a:p>
              </p:txBody>
            </p:sp>
            <p:sp>
              <p:nvSpPr>
                <p:cNvPr id="147522" name="Line 66"/>
                <p:cNvSpPr>
                  <a:spLocks noChangeShapeType="1"/>
                </p:cNvSpPr>
                <p:nvPr/>
              </p:nvSpPr>
              <p:spPr bwMode="auto">
                <a:xfrm flipV="1">
                  <a:off x="1953" y="2043"/>
                  <a:ext cx="65" cy="86"/>
                </a:xfrm>
                <a:prstGeom prst="line">
                  <a:avLst/>
                </a:prstGeom>
                <a:noFill/>
                <a:ln w="12700">
                  <a:solidFill>
                    <a:srgbClr val="3F3F3F"/>
                  </a:solidFill>
                  <a:round/>
                  <a:headEnd type="none" w="sm" len="sm"/>
                  <a:tailEnd type="none" w="sm" len="sm"/>
                </a:ln>
                <a:effectLst/>
              </p:spPr>
              <p:txBody>
                <a:bodyPr wrap="none" anchor="ctr"/>
                <a:lstStyle/>
                <a:p>
                  <a:endParaRPr lang="en-US"/>
                </a:p>
              </p:txBody>
            </p:sp>
          </p:grpSp>
        </p:grpSp>
      </p:grpSp>
      <p:sp>
        <p:nvSpPr>
          <p:cNvPr id="147523" name="AutoShape 67"/>
          <p:cNvSpPr>
            <a:spLocks noChangeArrowheads="1"/>
          </p:cNvSpPr>
          <p:nvPr/>
        </p:nvSpPr>
        <p:spPr bwMode="auto">
          <a:xfrm>
            <a:off x="6479160" y="3556858"/>
            <a:ext cx="2181574" cy="675249"/>
          </a:xfrm>
          <a:prstGeom prst="rightArrow">
            <a:avLst>
              <a:gd name="adj1" fmla="val 50000"/>
              <a:gd name="adj2" fmla="val 79751"/>
            </a:avLst>
          </a:prstGeom>
          <a:solidFill>
            <a:schemeClr val="tx2">
              <a:lumMod val="40000"/>
              <a:lumOff val="60000"/>
            </a:schemeClr>
          </a:solidFill>
          <a:ln w="25400">
            <a:noFill/>
            <a:miter lim="800000"/>
            <a:headEnd type="none" w="sm" len="sm"/>
            <a:tailEnd type="none" w="sm" len="sm"/>
          </a:ln>
          <a:effectLst/>
        </p:spPr>
        <p:txBody>
          <a:bodyPr wrap="none" anchor="ctr"/>
          <a:lstStyle/>
          <a:p>
            <a:endParaRPr lang="en-US"/>
          </a:p>
        </p:txBody>
      </p:sp>
      <p:sp>
        <p:nvSpPr>
          <p:cNvPr id="147525" name="Rectangle 69"/>
          <p:cNvSpPr>
            <a:spLocks noChangeArrowheads="1"/>
          </p:cNvSpPr>
          <p:nvPr/>
        </p:nvSpPr>
        <p:spPr bwMode="auto">
          <a:xfrm>
            <a:off x="5229078" y="4851085"/>
            <a:ext cx="4210804" cy="351693"/>
          </a:xfrm>
          <a:prstGeom prst="rect">
            <a:avLst/>
          </a:prstGeom>
          <a:solidFill>
            <a:schemeClr val="tx2">
              <a:lumMod val="40000"/>
              <a:lumOff val="60000"/>
            </a:schemeClr>
          </a:solidFill>
          <a:ln w="25400">
            <a:noFill/>
            <a:miter lim="800000"/>
            <a:headEnd type="none" w="sm" len="sm"/>
            <a:tailEnd type="none" w="sm" len="sm"/>
          </a:ln>
          <a:effectLst/>
        </p:spPr>
        <p:txBody>
          <a:bodyPr wrap="none" anchor="ctr"/>
          <a:lstStyle/>
          <a:p>
            <a:endParaRPr lang="en-US"/>
          </a:p>
        </p:txBody>
      </p:sp>
      <p:sp>
        <p:nvSpPr>
          <p:cNvPr id="147526" name="Rectangle 70"/>
          <p:cNvSpPr>
            <a:spLocks noChangeArrowheads="1"/>
          </p:cNvSpPr>
          <p:nvPr/>
        </p:nvSpPr>
        <p:spPr bwMode="auto">
          <a:xfrm rot="-5400000">
            <a:off x="5021132" y="4489595"/>
            <a:ext cx="833438" cy="410585"/>
          </a:xfrm>
          <a:prstGeom prst="rect">
            <a:avLst/>
          </a:prstGeom>
          <a:solidFill>
            <a:schemeClr val="tx2">
              <a:lumMod val="40000"/>
              <a:lumOff val="60000"/>
            </a:schemeClr>
          </a:solidFill>
          <a:ln w="25400">
            <a:noFill/>
            <a:miter lim="800000"/>
            <a:headEnd type="none" w="sm" len="sm"/>
            <a:tailEnd type="none" w="sm" len="sm"/>
          </a:ln>
          <a:effectLst/>
        </p:spPr>
        <p:txBody>
          <a:bodyPr wrap="none" anchor="ctr"/>
          <a:lstStyle/>
          <a:p>
            <a:endParaRPr lang="en-US"/>
          </a:p>
        </p:txBody>
      </p:sp>
      <p:sp>
        <p:nvSpPr>
          <p:cNvPr id="147527" name="AutoShape 71"/>
          <p:cNvSpPr>
            <a:spLocks noChangeArrowheads="1"/>
          </p:cNvSpPr>
          <p:nvPr/>
        </p:nvSpPr>
        <p:spPr bwMode="auto">
          <a:xfrm rot="16200000" flipV="1">
            <a:off x="8965965" y="4233254"/>
            <a:ext cx="497649" cy="934961"/>
          </a:xfrm>
          <a:prstGeom prst="rightArrow">
            <a:avLst>
              <a:gd name="adj1" fmla="val 50000"/>
              <a:gd name="adj2" fmla="val 41852"/>
            </a:avLst>
          </a:prstGeom>
          <a:solidFill>
            <a:schemeClr val="tx2">
              <a:lumMod val="40000"/>
              <a:lumOff val="60000"/>
            </a:schemeClr>
          </a:solidFill>
          <a:ln w="25400">
            <a:noFill/>
            <a:miter lim="800000"/>
            <a:headEnd type="none" w="sm" len="sm"/>
            <a:tailEnd type="none" w="sm" len="sm"/>
          </a:ln>
          <a:effectLst/>
        </p:spPr>
        <p:txBody>
          <a:bodyPr wrap="none" anchor="ctr"/>
          <a:lstStyle/>
          <a:p>
            <a:r>
              <a:rPr lang="en-GB"/>
              <a:t>                       </a:t>
            </a:r>
          </a:p>
        </p:txBody>
      </p:sp>
      <p:sp>
        <p:nvSpPr>
          <p:cNvPr id="77" name="Oval 7"/>
          <p:cNvSpPr>
            <a:spLocks noChangeArrowheads="1"/>
          </p:cNvSpPr>
          <p:nvPr/>
        </p:nvSpPr>
        <p:spPr bwMode="auto">
          <a:xfrm>
            <a:off x="4453426" y="3486521"/>
            <a:ext cx="1991106" cy="848082"/>
          </a:xfrm>
          <a:prstGeom prst="ellipse">
            <a:avLst/>
          </a:prstGeom>
          <a:gradFill rotWithShape="1">
            <a:gsLst>
              <a:gs pos="0">
                <a:srgbClr val="FFFFFF"/>
              </a:gs>
              <a:gs pos="100000">
                <a:srgbClr val="EEEFD7"/>
              </a:gs>
            </a:gsLst>
            <a:path path="shape">
              <a:fillToRect l="50000" t="50000" r="50000" b="50000"/>
            </a:path>
          </a:gradFill>
          <a:ln w="9525" algn="ctr">
            <a:solidFill>
              <a:srgbClr val="808080"/>
            </a:solidFill>
            <a:round/>
            <a:headEnd/>
            <a:tailEnd/>
          </a:ln>
          <a:effectLst/>
        </p:spPr>
        <p:txBody>
          <a:bodyPr wrap="none" anchor="ctr"/>
          <a:lstStyle/>
          <a:p>
            <a:pPr algn="ctr">
              <a:buClr>
                <a:srgbClr val="FF0000"/>
              </a:buClr>
              <a:buFont typeface="Arial" charset="0"/>
              <a:buNone/>
              <a:tabLst>
                <a:tab pos="2152650" algn="l"/>
              </a:tabLst>
            </a:pPr>
            <a:r>
              <a:rPr lang="en-GB" sz="2000" b="1" dirty="0">
                <a:solidFill>
                  <a:srgbClr val="0000C8"/>
                </a:solidFill>
              </a:rPr>
              <a:t>process</a:t>
            </a:r>
          </a:p>
        </p:txBody>
      </p:sp>
      <p:sp>
        <p:nvSpPr>
          <p:cNvPr id="80" name="Rounded Rectangle 79"/>
          <p:cNvSpPr/>
          <p:nvPr/>
        </p:nvSpPr>
        <p:spPr>
          <a:xfrm>
            <a:off x="6946650" y="3753800"/>
            <a:ext cx="882999" cy="239151"/>
          </a:xfrm>
          <a:prstGeom prst="roundRect">
            <a:avLst>
              <a:gd name="adj" fmla="val 18421"/>
            </a:avLst>
          </a:prstGeom>
          <a:noFill/>
          <a:ln w="9525" algn="ctr">
            <a:noFill/>
            <a:round/>
            <a:headEnd/>
            <a:tailEnd/>
          </a:ln>
          <a:effectLst/>
        </p:spPr>
        <p:txBody>
          <a:bodyPr wrap="none" anchor="ctr"/>
          <a:lstStyle/>
          <a:p>
            <a:pPr algn="ctr"/>
            <a:r>
              <a:rPr lang="en-GB" sz="2000" b="1" i="1" dirty="0" err="1">
                <a:solidFill>
                  <a:srgbClr val="2E2D2C"/>
                </a:solidFill>
                <a:latin typeface="+mn-lt"/>
                <a:cs typeface="Arial" pitchFamily="34" charset="0"/>
              </a:rPr>
              <a:t>stdout</a:t>
            </a:r>
            <a:endParaRPr lang="en-GB" sz="2000" b="1" i="1" dirty="0">
              <a:solidFill>
                <a:srgbClr val="2E2D2C"/>
              </a:solidFill>
              <a:latin typeface="+mn-lt"/>
              <a:cs typeface="Arial" pitchFamily="34" charset="0"/>
            </a:endParaRPr>
          </a:p>
        </p:txBody>
      </p:sp>
      <p:sp>
        <p:nvSpPr>
          <p:cNvPr id="75" name="Rounded Rectangle 74"/>
          <p:cNvSpPr/>
          <p:nvPr/>
        </p:nvSpPr>
        <p:spPr>
          <a:xfrm>
            <a:off x="8989715" y="4851085"/>
            <a:ext cx="2340437" cy="998812"/>
          </a:xfrm>
          <a:prstGeom prst="roundRect">
            <a:avLst>
              <a:gd name="adj" fmla="val 18421"/>
            </a:avLst>
          </a:prstGeom>
          <a:gradFill rotWithShape="1">
            <a:gsLst>
              <a:gs pos="0">
                <a:srgbClr val="FFEFD1"/>
              </a:gs>
              <a:gs pos="64999">
                <a:srgbClr val="F0EBD5"/>
              </a:gs>
              <a:gs pos="100000">
                <a:srgbClr val="D1C39F"/>
              </a:gs>
            </a:gsLst>
            <a:lin ang="5400000" scaled="0"/>
          </a:gradFill>
          <a:ln w="9525" algn="ctr">
            <a:solidFill>
              <a:srgbClr val="808080"/>
            </a:solidFill>
            <a:round/>
            <a:headEnd/>
            <a:tailEnd/>
          </a:ln>
          <a:effectLst>
            <a:outerShdw dist="35921" dir="2700000" algn="ctr" rotWithShape="0">
              <a:srgbClr val="ADADAD"/>
            </a:outerShdw>
          </a:effectLst>
        </p:spPr>
        <p:txBody>
          <a:bodyPr wrap="none" anchor="ctr"/>
          <a:lstStyle/>
          <a:p>
            <a:pPr algn="ctr">
              <a:buClr>
                <a:srgbClr val="FF0000"/>
              </a:buClr>
              <a:tabLst>
                <a:tab pos="2152650" algn="l"/>
              </a:tabLst>
            </a:pPr>
            <a:r>
              <a:rPr lang="en-GB" sz="1800" dirty="0"/>
              <a:t>A terminal is</a:t>
            </a:r>
            <a:br>
              <a:rPr lang="en-GB" sz="1800" dirty="0"/>
            </a:br>
            <a:r>
              <a:rPr lang="en-GB" sz="1800" dirty="0"/>
              <a:t>represented by a</a:t>
            </a:r>
            <a:br>
              <a:rPr lang="en-GB" sz="1800" dirty="0"/>
            </a:br>
            <a:r>
              <a:rPr lang="en-GB" sz="1800" dirty="0"/>
              <a:t>file, e.g. </a:t>
            </a:r>
            <a:r>
              <a:rPr lang="en-GB" sz="1800" b="1" dirty="0">
                <a:solidFill>
                  <a:srgbClr val="0000C8"/>
                </a:solidFill>
              </a:rPr>
              <a:t>/dev/tty1</a:t>
            </a:r>
          </a:p>
        </p:txBody>
      </p:sp>
      <p:sp>
        <p:nvSpPr>
          <p:cNvPr id="76" name="Rounded Rectangle 75"/>
          <p:cNvSpPr/>
          <p:nvPr/>
        </p:nvSpPr>
        <p:spPr>
          <a:xfrm>
            <a:off x="6891823" y="4905007"/>
            <a:ext cx="882999" cy="239151"/>
          </a:xfrm>
          <a:prstGeom prst="roundRect">
            <a:avLst>
              <a:gd name="adj" fmla="val 18421"/>
            </a:avLst>
          </a:prstGeom>
          <a:noFill/>
          <a:ln w="9525" algn="ctr">
            <a:noFill/>
            <a:round/>
            <a:headEnd/>
            <a:tailEnd/>
          </a:ln>
          <a:effectLst/>
        </p:spPr>
        <p:txBody>
          <a:bodyPr wrap="none" anchor="ctr"/>
          <a:lstStyle/>
          <a:p>
            <a:pPr algn="ctr"/>
            <a:r>
              <a:rPr lang="en-GB" sz="2000" b="1" i="1" dirty="0" err="1">
                <a:solidFill>
                  <a:srgbClr val="2E2D2C"/>
                </a:solidFill>
                <a:latin typeface="+mn-lt"/>
                <a:cs typeface="Arial" pitchFamily="34" charset="0"/>
              </a:rPr>
              <a:t>stderr</a:t>
            </a:r>
          </a:p>
        </p:txBody>
      </p:sp>
      <p:sp>
        <p:nvSpPr>
          <p:cNvPr id="81" name="Rounded Rectangle 80"/>
          <p:cNvSpPr/>
          <p:nvPr/>
        </p:nvSpPr>
        <p:spPr>
          <a:xfrm>
            <a:off x="3273180" y="3793660"/>
            <a:ext cx="882999" cy="239151"/>
          </a:xfrm>
          <a:prstGeom prst="roundRect">
            <a:avLst>
              <a:gd name="adj" fmla="val 18421"/>
            </a:avLst>
          </a:prstGeom>
          <a:noFill/>
          <a:ln w="9525" algn="ctr">
            <a:noFill/>
            <a:round/>
            <a:headEnd/>
            <a:tailEnd/>
          </a:ln>
          <a:effectLst/>
        </p:spPr>
        <p:txBody>
          <a:bodyPr wrap="none" anchor="ctr"/>
          <a:lstStyle/>
          <a:p>
            <a:pPr algn="ctr"/>
            <a:r>
              <a:rPr lang="en-GB" sz="2000" b="1" i="1" dirty="0" err="1">
                <a:solidFill>
                  <a:srgbClr val="2E2D2C"/>
                </a:solidFill>
                <a:latin typeface="+mn-lt"/>
                <a:cs typeface="Arial" pitchFamily="34" charset="0"/>
              </a:rPr>
              <a:t>stdin</a:t>
            </a:r>
            <a:endParaRPr lang="en-GB" sz="2000" b="1" i="1" dirty="0">
              <a:solidFill>
                <a:srgbClr val="2E2D2C"/>
              </a:solidFill>
              <a:latin typeface="+mn-lt"/>
              <a:cs typeface="Arial" pitchFamily="34" charset="0"/>
            </a:endParaRPr>
          </a:p>
        </p:txBody>
      </p:sp>
      <p:sp>
        <p:nvSpPr>
          <p:cNvPr id="82" name="Rounded Rectangle 81"/>
          <p:cNvSpPr/>
          <p:nvPr/>
        </p:nvSpPr>
        <p:spPr>
          <a:xfrm>
            <a:off x="853212" y="4840742"/>
            <a:ext cx="3930400" cy="970670"/>
          </a:xfrm>
          <a:prstGeom prst="roundRect">
            <a:avLst>
              <a:gd name="adj" fmla="val 18421"/>
            </a:avLst>
          </a:prstGeom>
          <a:gradFill rotWithShape="1">
            <a:gsLst>
              <a:gs pos="0">
                <a:srgbClr val="FFEFD1"/>
              </a:gs>
              <a:gs pos="64999">
                <a:srgbClr val="F0EBD5"/>
              </a:gs>
              <a:gs pos="100000">
                <a:srgbClr val="D1C39F"/>
              </a:gs>
            </a:gsLst>
            <a:lin ang="5400000" scaled="0"/>
          </a:gradFill>
          <a:ln w="9525" algn="ctr">
            <a:solidFill>
              <a:srgbClr val="808080"/>
            </a:solidFill>
            <a:round/>
            <a:headEnd/>
            <a:tailEnd/>
          </a:ln>
          <a:effectLst>
            <a:outerShdw dist="35921" dir="2700000" algn="ctr" rotWithShape="0">
              <a:srgbClr val="ADADAD"/>
            </a:outerShdw>
          </a:effectLst>
        </p:spPr>
        <p:txBody>
          <a:bodyPr wrap="none" anchor="ctr"/>
          <a:lstStyle/>
          <a:p>
            <a:pPr indent="112713">
              <a:buClr>
                <a:srgbClr val="FF0000"/>
              </a:buClr>
              <a:tabLst>
                <a:tab pos="1139825" algn="l"/>
                <a:tab pos="2152650" algn="l"/>
              </a:tabLst>
            </a:pPr>
            <a:r>
              <a:rPr lang="en-GB" sz="1800" b="1" dirty="0" err="1">
                <a:solidFill>
                  <a:srgbClr val="0000C8"/>
                </a:solidFill>
              </a:rPr>
              <a:t>stdin</a:t>
            </a:r>
            <a:r>
              <a:rPr lang="en-GB" sz="1800" dirty="0"/>
              <a:t>	standard input</a:t>
            </a:r>
          </a:p>
          <a:p>
            <a:pPr indent="112713">
              <a:buClr>
                <a:srgbClr val="FF0000"/>
              </a:buClr>
              <a:tabLst>
                <a:tab pos="1139825" algn="l"/>
                <a:tab pos="2152650" algn="l"/>
              </a:tabLst>
            </a:pPr>
            <a:r>
              <a:rPr lang="en-GB" sz="1800" b="1" dirty="0" err="1">
                <a:solidFill>
                  <a:srgbClr val="0000C8"/>
                </a:solidFill>
              </a:rPr>
              <a:t>stdout</a:t>
            </a:r>
            <a:r>
              <a:rPr lang="en-GB" sz="1800" b="1" dirty="0">
                <a:solidFill>
                  <a:srgbClr val="0000C8"/>
                </a:solidFill>
              </a:rPr>
              <a:t>	</a:t>
            </a:r>
            <a:r>
              <a:rPr lang="en-GB" sz="1800" dirty="0"/>
              <a:t>standard</a:t>
            </a:r>
            <a:r>
              <a:rPr lang="en-GB" sz="1800" b="1" dirty="0">
                <a:solidFill>
                  <a:srgbClr val="0000C8"/>
                </a:solidFill>
              </a:rPr>
              <a:t> </a:t>
            </a:r>
            <a:r>
              <a:rPr lang="en-GB" sz="1800" dirty="0"/>
              <a:t>output</a:t>
            </a:r>
          </a:p>
          <a:p>
            <a:pPr indent="112713">
              <a:buClr>
                <a:srgbClr val="FF0000"/>
              </a:buClr>
              <a:tabLst>
                <a:tab pos="1139825" algn="l"/>
                <a:tab pos="2152650" algn="l"/>
              </a:tabLst>
            </a:pPr>
            <a:r>
              <a:rPr lang="en-GB" sz="1800" b="1" dirty="0" err="1">
                <a:solidFill>
                  <a:srgbClr val="0000C8"/>
                </a:solidFill>
              </a:rPr>
              <a:t>stderr</a:t>
            </a:r>
            <a:r>
              <a:rPr lang="en-GB" sz="1800" b="1" dirty="0">
                <a:solidFill>
                  <a:srgbClr val="0000C8"/>
                </a:solidFill>
              </a:rPr>
              <a:t>	</a:t>
            </a:r>
            <a:r>
              <a:rPr lang="en-GB" sz="1800" dirty="0"/>
              <a:t>standard</a:t>
            </a:r>
            <a:r>
              <a:rPr lang="en-GB" sz="1800" b="1" dirty="0">
                <a:solidFill>
                  <a:srgbClr val="0000C8"/>
                </a:solidFill>
              </a:rPr>
              <a:t> </a:t>
            </a:r>
            <a:r>
              <a:rPr lang="en-GB" sz="1800" dirty="0"/>
              <a:t>error</a:t>
            </a:r>
          </a:p>
        </p:txBody>
      </p:sp>
      <p:pic>
        <p:nvPicPr>
          <p:cNvPr id="31746" name="Picture 2" descr="https://encrypted-tbn1.gstatic.com/images?q=tbn:ANd9GcTaHMulRB4RIh--rb1TKgNboxMqF2gIeBgTlR4RLef2Oy8-YLn0"/>
          <p:cNvPicPr>
            <a:picLocks noChangeAspect="1" noChangeArrowheads="1"/>
          </p:cNvPicPr>
          <p:nvPr/>
        </p:nvPicPr>
        <p:blipFill>
          <a:blip r:embed="rId3" cstate="print"/>
          <a:srcRect/>
          <a:stretch>
            <a:fillRect/>
          </a:stretch>
        </p:blipFill>
        <p:spPr bwMode="auto">
          <a:xfrm>
            <a:off x="8644457" y="3444315"/>
            <a:ext cx="1663937" cy="1024354"/>
          </a:xfrm>
          <a:prstGeom prst="rect">
            <a:avLst/>
          </a:prstGeom>
          <a:noFill/>
        </p:spPr>
      </p:pic>
      <p:cxnSp>
        <p:nvCxnSpPr>
          <p:cNvPr id="74" name="Straight Arrow Connector 73"/>
          <p:cNvCxnSpPr/>
          <p:nvPr/>
        </p:nvCxnSpPr>
        <p:spPr>
          <a:xfrm flipH="1" flipV="1">
            <a:off x="9439869" y="3810075"/>
            <a:ext cx="657947" cy="1026943"/>
          </a:xfrm>
          <a:prstGeom prst="straightConnector1">
            <a:avLst/>
          </a:prstGeom>
          <a:ln w="19050">
            <a:solidFill>
              <a:srgbClr val="134183"/>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5"/>
          </p:nvPr>
        </p:nvSpPr>
        <p:spPr/>
        <p:txBody>
          <a:bodyPr/>
          <a:lstStyle/>
          <a:p>
            <a:r>
              <a:rPr lang="en-GB" dirty="0"/>
              <a:t>The shell can redirect its streams to or from files</a:t>
            </a:r>
          </a:p>
          <a:p>
            <a:pPr lvl="1"/>
            <a:r>
              <a:rPr lang="en-GB" dirty="0"/>
              <a:t>This occurs in the child process, before the </a:t>
            </a:r>
            <a:r>
              <a:rPr lang="en-GB" b="1" dirty="0">
                <a:solidFill>
                  <a:srgbClr val="0000C8"/>
                </a:solidFill>
              </a:rPr>
              <a:t>exec</a:t>
            </a:r>
          </a:p>
          <a:p>
            <a:pPr lvl="1"/>
            <a:r>
              <a:rPr lang="en-GB" dirty="0"/>
              <a:t>The new program then inherits the altered streams</a:t>
            </a:r>
          </a:p>
          <a:p>
            <a:r>
              <a:rPr lang="en-GB" dirty="0"/>
              <a:t>Redirect to a new file using </a:t>
            </a:r>
            <a:r>
              <a:rPr lang="en-GB" b="1" dirty="0" err="1">
                <a:solidFill>
                  <a:srgbClr val="0000C8"/>
                </a:solidFill>
              </a:rPr>
              <a:t>fd</a:t>
            </a:r>
            <a:r>
              <a:rPr lang="en-GB" b="1" dirty="0">
                <a:solidFill>
                  <a:srgbClr val="0000C8"/>
                </a:solidFill>
              </a:rPr>
              <a:t>&gt; file</a:t>
            </a:r>
          </a:p>
          <a:p>
            <a:pPr lvl="1"/>
            <a:r>
              <a:rPr lang="en-GB" dirty="0"/>
              <a:t>If the file exists it will be clobbered (overwritten)</a:t>
            </a:r>
          </a:p>
          <a:p>
            <a:pPr lvl="1"/>
            <a:r>
              <a:rPr lang="en-GB" dirty="0"/>
              <a:t>If the file does not exist it will be created</a:t>
            </a:r>
          </a:p>
          <a:p>
            <a:pPr lvl="1"/>
            <a:r>
              <a:rPr lang="en-GB" dirty="0"/>
              <a:t>Default file descriptor for redirection is </a:t>
            </a:r>
            <a:r>
              <a:rPr lang="en-GB" b="1" dirty="0">
                <a:solidFill>
                  <a:srgbClr val="0000C8"/>
                </a:solidFill>
              </a:rPr>
              <a:t>1</a:t>
            </a:r>
            <a:r>
              <a:rPr lang="en-GB" dirty="0"/>
              <a:t> </a:t>
            </a:r>
          </a:p>
        </p:txBody>
      </p:sp>
      <p:sp>
        <p:nvSpPr>
          <p:cNvPr id="5" name="Content Placeholder 4"/>
          <p:cNvSpPr>
            <a:spLocks noGrp="1"/>
          </p:cNvSpPr>
          <p:nvPr>
            <p:ph sz="quarter" idx="16"/>
          </p:nvPr>
        </p:nvSpPr>
        <p:spPr/>
        <p:txBody>
          <a:bodyPr/>
          <a:lstStyle/>
          <a:p>
            <a:r>
              <a:rPr lang="en-GB" dirty="0"/>
              <a:t>Append to a file using </a:t>
            </a:r>
            <a:r>
              <a:rPr lang="en-GB" b="1" dirty="0" err="1">
                <a:solidFill>
                  <a:srgbClr val="0000C8"/>
                </a:solidFill>
              </a:rPr>
              <a:t>fd</a:t>
            </a:r>
            <a:r>
              <a:rPr lang="en-GB" b="1" dirty="0">
                <a:solidFill>
                  <a:srgbClr val="0000C8"/>
                </a:solidFill>
              </a:rPr>
              <a:t>&gt;&gt; file</a:t>
            </a:r>
          </a:p>
          <a:p>
            <a:pPr lvl="1"/>
            <a:r>
              <a:rPr lang="en-GB" dirty="0"/>
              <a:t>If the file does not exist it will be created</a:t>
            </a:r>
          </a:p>
          <a:p>
            <a:pPr lvl="1"/>
            <a:r>
              <a:rPr lang="en-GB" dirty="0"/>
              <a:t>Default file descriptor for append is </a:t>
            </a:r>
            <a:r>
              <a:rPr lang="en-GB" b="1" dirty="0">
                <a:solidFill>
                  <a:srgbClr val="0000C8"/>
                </a:solidFill>
              </a:rPr>
              <a:t>1</a:t>
            </a:r>
            <a:endParaRPr lang="en-GB" dirty="0"/>
          </a:p>
          <a:p>
            <a:r>
              <a:rPr lang="en-GB" dirty="0"/>
              <a:t>Redirect standard input using </a:t>
            </a:r>
            <a:r>
              <a:rPr lang="en-GB" b="1" dirty="0">
                <a:solidFill>
                  <a:srgbClr val="0000C8"/>
                </a:solidFill>
              </a:rPr>
              <a:t>&lt; file</a:t>
            </a:r>
            <a:endParaRPr lang="en-US" b="1" dirty="0">
              <a:solidFill>
                <a:srgbClr val="0000C8"/>
              </a:solidFill>
            </a:endParaRPr>
          </a:p>
        </p:txBody>
      </p:sp>
      <p:sp>
        <p:nvSpPr>
          <p:cNvPr id="3" name="Title 2"/>
          <p:cNvSpPr>
            <a:spLocks noGrp="1"/>
          </p:cNvSpPr>
          <p:nvPr>
            <p:ph type="title"/>
          </p:nvPr>
        </p:nvSpPr>
        <p:spPr/>
        <p:txBody>
          <a:bodyPr/>
          <a:lstStyle/>
          <a:p>
            <a:r>
              <a:rPr lang="en-GB" dirty="0"/>
              <a:t>Redirecting standard streams</a:t>
            </a:r>
          </a:p>
        </p:txBody>
      </p:sp>
      <p:sp>
        <p:nvSpPr>
          <p:cNvPr id="4" name="Cloud 3"/>
          <p:cNvSpPr/>
          <p:nvPr/>
        </p:nvSpPr>
        <p:spPr>
          <a:xfrm>
            <a:off x="7213987" y="3920093"/>
            <a:ext cx="4135247" cy="1339703"/>
          </a:xfrm>
          <a:prstGeom prst="cloud">
            <a:avLst/>
          </a:prstGeom>
          <a:gradFill rotWithShape="1">
            <a:gsLst>
              <a:gs pos="0">
                <a:srgbClr val="FFFFFF"/>
              </a:gs>
              <a:gs pos="100000">
                <a:srgbClr val="EEEFD7"/>
              </a:gs>
            </a:gsLst>
            <a:path path="shape">
              <a:fillToRect l="50000" t="50000" r="50000" b="50000"/>
            </a:path>
          </a:gradFill>
          <a:ln w="9525" algn="ctr">
            <a:solidFill>
              <a:srgbClr val="808080"/>
            </a:solidFill>
            <a:miter lim="800000"/>
            <a:headEnd/>
            <a:tailEnd type="none"/>
          </a:ln>
          <a:effectLst/>
        </p:spPr>
        <p:txBody>
          <a:bodyPr wrap="none" rtlCol="0" anchor="ctr"/>
          <a:lstStyle/>
          <a:p>
            <a:pPr algn="ctr" defTabSz="720725">
              <a:tabLst>
                <a:tab pos="649288" algn="l"/>
                <a:tab pos="7050088" algn="r"/>
              </a:tabLst>
            </a:pPr>
            <a:r>
              <a:rPr lang="en-GB" sz="2400" b="1" dirty="0" err="1">
                <a:solidFill>
                  <a:srgbClr val="0000C8"/>
                </a:solidFill>
                <a:latin typeface="Verdana" pitchFamily="34" charset="0"/>
                <a:ea typeface="Verdana" pitchFamily="34" charset="0"/>
                <a:cs typeface="Verdana" pitchFamily="34" charset="0"/>
              </a:rPr>
              <a:t>fd</a:t>
            </a:r>
            <a:r>
              <a:rPr lang="en-GB" sz="2400" dirty="0">
                <a:solidFill>
                  <a:srgbClr val="0000C8"/>
                </a:solidFill>
                <a:latin typeface="Verdana" pitchFamily="34" charset="0"/>
                <a:ea typeface="Verdana" pitchFamily="34" charset="0"/>
                <a:cs typeface="Verdana" pitchFamily="34" charset="0"/>
              </a:rPr>
              <a:t> </a:t>
            </a:r>
            <a:r>
              <a:rPr lang="en-GB" sz="2000" dirty="0">
                <a:latin typeface="Verdana" pitchFamily="34" charset="0"/>
                <a:ea typeface="Verdana" pitchFamily="34" charset="0"/>
                <a:cs typeface="Verdana" pitchFamily="34" charset="0"/>
              </a:rPr>
              <a:t>means </a:t>
            </a:r>
            <a:br>
              <a:rPr lang="en-GB" sz="2000" dirty="0">
                <a:latin typeface="Verdana" pitchFamily="34" charset="0"/>
                <a:ea typeface="Verdana" pitchFamily="34" charset="0"/>
                <a:cs typeface="Verdana" pitchFamily="34" charset="0"/>
              </a:rPr>
            </a:br>
            <a:r>
              <a:rPr lang="en-GB" sz="2000" dirty="0">
                <a:latin typeface="Verdana" pitchFamily="34" charset="0"/>
                <a:ea typeface="Verdana" pitchFamily="34" charset="0"/>
                <a:cs typeface="Verdana" pitchFamily="34" charset="0"/>
              </a:rPr>
              <a:t>“file descriptor”</a:t>
            </a:r>
            <a:endParaRPr lang="en-GB" sz="2400" dirty="0">
              <a:latin typeface="Verdana" pitchFamily="34" charset="0"/>
              <a:ea typeface="Verdana" pitchFamily="34" charset="0"/>
              <a:cs typeface="Verdana"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a:spcBef>
                <a:spcPts val="900"/>
              </a:spcBef>
              <a:spcAft>
                <a:spcPts val="900"/>
              </a:spcAft>
            </a:pPr>
            <a:r>
              <a:rPr lang="en-GB" dirty="0"/>
              <a:t>Redirect </a:t>
            </a:r>
            <a:r>
              <a:rPr lang="en-GB" b="1" i="1" dirty="0" err="1"/>
              <a:t>stdout</a:t>
            </a:r>
            <a:r>
              <a:rPr lang="en-GB" dirty="0"/>
              <a:t> using </a:t>
            </a:r>
            <a:r>
              <a:rPr lang="en-GB" b="1" dirty="0">
                <a:solidFill>
                  <a:srgbClr val="0000C8"/>
                </a:solidFill>
              </a:rPr>
              <a:t>1 &gt; file </a:t>
            </a:r>
            <a:r>
              <a:rPr lang="en-GB" dirty="0"/>
              <a:t>or </a:t>
            </a:r>
            <a:r>
              <a:rPr lang="en-GB" b="1" dirty="0">
                <a:solidFill>
                  <a:srgbClr val="0000C8"/>
                </a:solidFill>
              </a:rPr>
              <a:t>1 &gt;&gt; file</a:t>
            </a:r>
          </a:p>
          <a:p>
            <a:pPr lvl="1">
              <a:spcBef>
                <a:spcPts val="900"/>
              </a:spcBef>
              <a:spcAft>
                <a:spcPts val="900"/>
              </a:spcAft>
            </a:pPr>
            <a:r>
              <a:rPr lang="en-GB" dirty="0"/>
              <a:t>No need to specify the file descriptor, </a:t>
            </a:r>
            <a:r>
              <a:rPr lang="en-GB" b="1" dirty="0">
                <a:solidFill>
                  <a:srgbClr val="0000C8"/>
                </a:solidFill>
              </a:rPr>
              <a:t>1</a:t>
            </a:r>
            <a:r>
              <a:rPr lang="en-GB" dirty="0"/>
              <a:t> is the default</a:t>
            </a:r>
          </a:p>
          <a:p>
            <a:pPr lvl="1">
              <a:spcBef>
                <a:spcPts val="900"/>
              </a:spcBef>
              <a:spcAft>
                <a:spcPts val="900"/>
              </a:spcAft>
            </a:pPr>
            <a:r>
              <a:rPr lang="en-GB" dirty="0"/>
              <a:t>Special file </a:t>
            </a:r>
            <a:r>
              <a:rPr lang="en-GB" b="1" dirty="0">
                <a:solidFill>
                  <a:srgbClr val="0000C8"/>
                </a:solidFill>
              </a:rPr>
              <a:t>/dev/null </a:t>
            </a:r>
            <a:r>
              <a:rPr lang="en-GB" dirty="0"/>
              <a:t>will discard data (</a:t>
            </a:r>
            <a:r>
              <a:rPr lang="en-GB" b="1" i="1" dirty="0" err="1"/>
              <a:t>stderr</a:t>
            </a:r>
            <a:r>
              <a:rPr lang="en-GB" dirty="0"/>
              <a:t> is not affected)</a:t>
            </a:r>
          </a:p>
          <a:p>
            <a:pPr lvl="1">
              <a:spcBef>
                <a:spcPts val="900"/>
              </a:spcBef>
              <a:spcAft>
                <a:spcPts val="900"/>
              </a:spcAft>
            </a:pPr>
            <a:endParaRPr lang="en-GB" dirty="0"/>
          </a:p>
          <a:p>
            <a:pPr lvl="1">
              <a:spcBef>
                <a:spcPts val="900"/>
              </a:spcBef>
              <a:spcAft>
                <a:spcPts val="900"/>
              </a:spcAft>
            </a:pPr>
            <a:endParaRPr lang="en-GB" dirty="0"/>
          </a:p>
          <a:p>
            <a:pPr>
              <a:spcBef>
                <a:spcPts val="900"/>
              </a:spcBef>
              <a:spcAft>
                <a:spcPts val="900"/>
              </a:spcAft>
            </a:pPr>
            <a:endParaRPr lang="en-GB" dirty="0"/>
          </a:p>
          <a:p>
            <a:pPr>
              <a:spcBef>
                <a:spcPts val="900"/>
              </a:spcBef>
              <a:spcAft>
                <a:spcPts val="900"/>
              </a:spcAft>
            </a:pPr>
            <a:r>
              <a:rPr lang="en-GB" dirty="0"/>
              <a:t>The shell creates the file and changes the stream</a:t>
            </a:r>
          </a:p>
          <a:p>
            <a:pPr lvl="1">
              <a:spcBef>
                <a:spcPts val="900"/>
              </a:spcBef>
              <a:spcAft>
                <a:spcPts val="900"/>
              </a:spcAft>
            </a:pPr>
            <a:r>
              <a:rPr lang="en-GB" dirty="0"/>
              <a:t>An existing file will be clobbered before the program runs</a:t>
            </a:r>
          </a:p>
        </p:txBody>
      </p:sp>
      <p:sp>
        <p:nvSpPr>
          <p:cNvPr id="3" name="Title 2"/>
          <p:cNvSpPr>
            <a:spLocks noGrp="1"/>
          </p:cNvSpPr>
          <p:nvPr>
            <p:ph type="title"/>
          </p:nvPr>
        </p:nvSpPr>
        <p:spPr/>
        <p:txBody>
          <a:bodyPr/>
          <a:lstStyle/>
          <a:p>
            <a:r>
              <a:rPr lang="en-GB" dirty="0"/>
              <a:t>Redirecting standard output</a:t>
            </a:r>
          </a:p>
        </p:txBody>
      </p:sp>
      <p:sp>
        <p:nvSpPr>
          <p:cNvPr id="4" name="Text Box 4"/>
          <p:cNvSpPr txBox="1">
            <a:spLocks noChangeArrowheads="1"/>
          </p:cNvSpPr>
          <p:nvPr/>
        </p:nvSpPr>
        <p:spPr bwMode="auto">
          <a:xfrm>
            <a:off x="1124466" y="3111506"/>
            <a:ext cx="7090848" cy="706654"/>
          </a:xfrm>
          <a:prstGeom prst="rect">
            <a:avLst/>
          </a:prstGeom>
          <a:solidFill>
            <a:schemeClr val="tx2">
              <a:lumMod val="20000"/>
              <a:lumOff val="80000"/>
            </a:schemeClr>
          </a:solidFill>
          <a:ln w="12700" algn="ctr">
            <a:solidFill>
              <a:srgbClr val="000000"/>
            </a:solidFill>
            <a:miter lim="800000"/>
            <a:headEnd/>
            <a:tailEnd/>
          </a:ln>
          <a:effectLst>
            <a:outerShdw dist="107763" dir="2700000" algn="ctr" rotWithShape="0">
              <a:schemeClr val="bg2"/>
            </a:outerShdw>
          </a:effectLst>
        </p:spPr>
        <p:txBody>
          <a:bodyPr wrap="square" lIns="95250" tIns="108000" rIns="95250" bIns="50800">
            <a:spAutoFit/>
          </a:bodyPr>
          <a:lstStyle/>
          <a:p>
            <a:pPr defTabSz="720725">
              <a:lnSpc>
                <a:spcPct val="80000"/>
              </a:lnSpc>
              <a:spcBef>
                <a:spcPts val="300"/>
              </a:spcBef>
              <a:buClr>
                <a:srgbClr val="000066"/>
              </a:buClr>
              <a:buSzPct val="100000"/>
              <a:buFont typeface="Courier New" pitchFamily="49" charset="0"/>
              <a:buNone/>
              <a:tabLst>
                <a:tab pos="1431925" algn="l"/>
                <a:tab pos="3489325" algn="l"/>
                <a:tab pos="7050088" algn="r"/>
              </a:tabLst>
              <a:defRPr/>
            </a:pPr>
            <a:r>
              <a:rPr lang="en-GB" sz="2000" dirty="0">
                <a:latin typeface="Courier New" pitchFamily="49" charset="0"/>
              </a:rPr>
              <a:t>$ </a:t>
            </a:r>
            <a:r>
              <a:rPr lang="en-GB" sz="2000" b="1" dirty="0">
                <a:latin typeface="Courier New" pitchFamily="49" charset="0"/>
              </a:rPr>
              <a:t>date &gt; status.txt</a:t>
            </a:r>
          </a:p>
          <a:p>
            <a:pPr defTabSz="720725">
              <a:lnSpc>
                <a:spcPct val="80000"/>
              </a:lnSpc>
              <a:spcBef>
                <a:spcPts val="300"/>
              </a:spcBef>
              <a:buClr>
                <a:srgbClr val="000066"/>
              </a:buClr>
              <a:buSzPct val="100000"/>
              <a:buFont typeface="Courier New" pitchFamily="49" charset="0"/>
              <a:buNone/>
              <a:tabLst>
                <a:tab pos="1431925" algn="l"/>
                <a:tab pos="3489325" algn="l"/>
                <a:tab pos="7050088" algn="r"/>
              </a:tabLst>
              <a:defRPr/>
            </a:pPr>
            <a:r>
              <a:rPr lang="en-GB" sz="2000" dirty="0">
                <a:latin typeface="Courier New" pitchFamily="49" charset="0"/>
              </a:rPr>
              <a:t>$ </a:t>
            </a:r>
            <a:r>
              <a:rPr lang="en-GB" sz="2000" b="1" dirty="0">
                <a:latin typeface="Courier New" pitchFamily="49" charset="0"/>
              </a:rPr>
              <a:t>ls &gt;&gt; status.txt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Redirect </a:t>
            </a:r>
            <a:r>
              <a:rPr lang="en-GB" b="1" i="1" dirty="0" err="1"/>
              <a:t>stderr</a:t>
            </a:r>
            <a:r>
              <a:rPr lang="en-GB" dirty="0"/>
              <a:t> using </a:t>
            </a:r>
            <a:r>
              <a:rPr lang="en-GB" b="1" dirty="0">
                <a:solidFill>
                  <a:srgbClr val="0000C8"/>
                </a:solidFill>
              </a:rPr>
              <a:t>2 &gt; file</a:t>
            </a:r>
            <a:r>
              <a:rPr lang="en-GB" b="1" dirty="0"/>
              <a:t> </a:t>
            </a:r>
            <a:r>
              <a:rPr lang="en-GB" dirty="0"/>
              <a:t>or </a:t>
            </a:r>
            <a:r>
              <a:rPr lang="en-GB" b="1" dirty="0">
                <a:solidFill>
                  <a:srgbClr val="0000C8"/>
                </a:solidFill>
              </a:rPr>
              <a:t>2 &gt;&gt; file</a:t>
            </a:r>
          </a:p>
          <a:p>
            <a:pPr marL="457200" lvl="1" indent="0">
              <a:buNone/>
            </a:pPr>
            <a:endParaRPr lang="en-GB" dirty="0"/>
          </a:p>
          <a:p>
            <a:pPr lvl="1"/>
            <a:endParaRPr lang="en-GB" dirty="0"/>
          </a:p>
          <a:p>
            <a:r>
              <a:rPr lang="en-GB" dirty="0"/>
              <a:t>Special file </a:t>
            </a:r>
            <a:r>
              <a:rPr lang="en-GB" b="1" dirty="0">
                <a:solidFill>
                  <a:srgbClr val="0000C8"/>
                </a:solidFill>
              </a:rPr>
              <a:t>/dev/null </a:t>
            </a:r>
            <a:r>
              <a:rPr lang="en-GB" dirty="0"/>
              <a:t>will discard the data</a:t>
            </a:r>
          </a:p>
          <a:p>
            <a:pPr>
              <a:buNone/>
            </a:pPr>
            <a:endParaRPr lang="en-GB" sz="3600" dirty="0"/>
          </a:p>
          <a:p>
            <a:r>
              <a:rPr lang="en-GB" dirty="0"/>
              <a:t>Redirection can be made on both streams</a:t>
            </a:r>
          </a:p>
          <a:p>
            <a:endParaRPr lang="en-GB" dirty="0"/>
          </a:p>
        </p:txBody>
      </p:sp>
      <p:sp>
        <p:nvSpPr>
          <p:cNvPr id="3" name="Title 2"/>
          <p:cNvSpPr>
            <a:spLocks noGrp="1"/>
          </p:cNvSpPr>
          <p:nvPr>
            <p:ph type="title"/>
          </p:nvPr>
        </p:nvSpPr>
        <p:spPr/>
        <p:txBody>
          <a:bodyPr/>
          <a:lstStyle/>
          <a:p>
            <a:r>
              <a:rPr lang="en-GB" dirty="0"/>
              <a:t>Redirecting standard error</a:t>
            </a:r>
          </a:p>
        </p:txBody>
      </p:sp>
      <p:sp>
        <p:nvSpPr>
          <p:cNvPr id="4" name="Text Box 4"/>
          <p:cNvSpPr txBox="1">
            <a:spLocks noChangeArrowheads="1"/>
          </p:cNvSpPr>
          <p:nvPr/>
        </p:nvSpPr>
        <p:spPr bwMode="auto">
          <a:xfrm>
            <a:off x="1312325" y="2151801"/>
            <a:ext cx="10012899" cy="410369"/>
          </a:xfrm>
          <a:prstGeom prst="rect">
            <a:avLst/>
          </a:prstGeom>
          <a:solidFill>
            <a:schemeClr val="tx2">
              <a:lumMod val="20000"/>
              <a:lumOff val="80000"/>
            </a:schemeClr>
          </a:solidFill>
          <a:ln w="12700" algn="ctr">
            <a:solidFill>
              <a:srgbClr val="000000"/>
            </a:solidFill>
            <a:miter lim="800000"/>
            <a:headEnd/>
            <a:tailEnd/>
          </a:ln>
          <a:effectLst>
            <a:outerShdw dist="107763" dir="2700000" algn="ctr" rotWithShape="0">
              <a:schemeClr val="bg2"/>
            </a:outerShdw>
          </a:effectLst>
        </p:spPr>
        <p:txBody>
          <a:bodyPr wrap="square" lIns="95250" tIns="50800" rIns="95250" bIns="50800">
            <a:spAutoFit/>
          </a:bodyPr>
          <a:lstStyle/>
          <a:p>
            <a:pPr defTabSz="720725">
              <a:spcBef>
                <a:spcPts val="300"/>
              </a:spcBef>
              <a:buClr>
                <a:srgbClr val="000066"/>
              </a:buClr>
              <a:buSzPct val="100000"/>
              <a:buFont typeface="Courier New" pitchFamily="49" charset="0"/>
              <a:buNone/>
              <a:tabLst>
                <a:tab pos="1431925" algn="l"/>
                <a:tab pos="3489325" algn="l"/>
                <a:tab pos="7050088" algn="r"/>
              </a:tabLst>
              <a:defRPr/>
            </a:pPr>
            <a:r>
              <a:rPr lang="en-GB" sz="2000" dirty="0">
                <a:latin typeface="Courier New" pitchFamily="49" charset="0"/>
              </a:rPr>
              <a:t>$ </a:t>
            </a:r>
            <a:r>
              <a:rPr lang="en-GB" sz="2000" b="1" dirty="0">
                <a:latin typeface="Courier New" pitchFamily="49" charset="0"/>
              </a:rPr>
              <a:t>grep –</a:t>
            </a:r>
            <a:r>
              <a:rPr lang="en-GB" sz="2000" b="1" dirty="0" err="1">
                <a:latin typeface="Courier New" pitchFamily="49" charset="0"/>
              </a:rPr>
              <a:t>i</a:t>
            </a:r>
            <a:r>
              <a:rPr lang="en-GB" sz="2000" b="1" dirty="0">
                <a:latin typeface="Courier New" pitchFamily="49" charset="0"/>
              </a:rPr>
              <a:t> </a:t>
            </a:r>
            <a:r>
              <a:rPr lang="en-GB" sz="2000" b="1" dirty="0" err="1">
                <a:latin typeface="Courier New" pitchFamily="49" charset="0"/>
              </a:rPr>
              <a:t>linux</a:t>
            </a:r>
            <a:r>
              <a:rPr lang="en-GB" sz="2000" b="1" dirty="0">
                <a:latin typeface="Courier New" pitchFamily="49" charset="0"/>
              </a:rPr>
              <a:t> /var/log/* 2&gt; err.txt</a:t>
            </a:r>
          </a:p>
        </p:txBody>
      </p:sp>
      <p:sp>
        <p:nvSpPr>
          <p:cNvPr id="5" name="Text Box 5"/>
          <p:cNvSpPr txBox="1">
            <a:spLocks noChangeArrowheads="1"/>
          </p:cNvSpPr>
          <p:nvPr/>
        </p:nvSpPr>
        <p:spPr bwMode="auto">
          <a:xfrm>
            <a:off x="885825" y="5031229"/>
            <a:ext cx="10439399" cy="421961"/>
          </a:xfrm>
          <a:prstGeom prst="rect">
            <a:avLst/>
          </a:prstGeom>
          <a:solidFill>
            <a:schemeClr val="tx2">
              <a:lumMod val="20000"/>
              <a:lumOff val="80000"/>
            </a:schemeClr>
          </a:solidFill>
          <a:ln w="12700" algn="ctr">
            <a:solidFill>
              <a:srgbClr val="000000"/>
            </a:solidFill>
            <a:miter lim="800000"/>
            <a:headEnd/>
            <a:tailEnd/>
          </a:ln>
          <a:effectLst>
            <a:outerShdw dist="107763" dir="2700000" algn="ctr" rotWithShape="0">
              <a:schemeClr val="bg2"/>
            </a:outerShdw>
          </a:effectLst>
        </p:spPr>
        <p:txBody>
          <a:bodyPr wrap="square" lIns="95250" tIns="108000" rIns="95250" bIns="50800">
            <a:spAutoFit/>
          </a:bodyPr>
          <a:lstStyle/>
          <a:p>
            <a:pPr defTabSz="720725">
              <a:lnSpc>
                <a:spcPct val="80000"/>
              </a:lnSpc>
              <a:spcBef>
                <a:spcPts val="300"/>
              </a:spcBef>
              <a:buClr>
                <a:srgbClr val="000066"/>
              </a:buClr>
              <a:buSzPct val="100000"/>
              <a:buFont typeface="Courier New" pitchFamily="49" charset="0"/>
              <a:buNone/>
              <a:tabLst>
                <a:tab pos="1431925" algn="l"/>
                <a:tab pos="3489325" algn="l"/>
                <a:tab pos="7050088" algn="r"/>
              </a:tabLst>
              <a:defRPr/>
            </a:pPr>
            <a:r>
              <a:rPr lang="en-GB" sz="2000" dirty="0">
                <a:latin typeface="Courier New" pitchFamily="49" charset="0"/>
              </a:rPr>
              <a:t>$ </a:t>
            </a:r>
            <a:r>
              <a:rPr lang="en-GB" sz="2000" b="1" dirty="0" err="1">
                <a:latin typeface="Courier New" pitchFamily="49" charset="0"/>
              </a:rPr>
              <a:t>ls</a:t>
            </a:r>
            <a:r>
              <a:rPr lang="en-GB" sz="2000" b="1" dirty="0">
                <a:latin typeface="Courier New" pitchFamily="49" charset="0"/>
              </a:rPr>
              <a:t> /</a:t>
            </a:r>
            <a:r>
              <a:rPr lang="en-GB" sz="2000" b="1" dirty="0" err="1">
                <a:latin typeface="Courier New" pitchFamily="49" charset="0"/>
              </a:rPr>
              <a:t>usr</a:t>
            </a:r>
            <a:r>
              <a:rPr lang="en-GB" sz="2000" b="1" dirty="0">
                <a:latin typeface="Courier New" pitchFamily="49" charset="0"/>
              </a:rPr>
              <a:t>/</a:t>
            </a:r>
            <a:r>
              <a:rPr lang="en-GB" sz="2000" b="1" dirty="0" err="1">
                <a:latin typeface="Courier New" pitchFamily="49" charset="0"/>
              </a:rPr>
              <a:t>src</a:t>
            </a:r>
            <a:r>
              <a:rPr lang="en-GB" sz="2000" b="1" dirty="0">
                <a:latin typeface="Courier New" pitchFamily="49" charset="0"/>
              </a:rPr>
              <a:t> /boot &gt; out.txt 2&gt; err.txt</a:t>
            </a:r>
          </a:p>
        </p:txBody>
      </p:sp>
      <p:sp>
        <p:nvSpPr>
          <p:cNvPr id="7" name="Text Box 4"/>
          <p:cNvSpPr txBox="1">
            <a:spLocks noChangeArrowheads="1"/>
          </p:cNvSpPr>
          <p:nvPr/>
        </p:nvSpPr>
        <p:spPr bwMode="auto">
          <a:xfrm>
            <a:off x="1291863" y="3735827"/>
            <a:ext cx="10033362" cy="421961"/>
          </a:xfrm>
          <a:prstGeom prst="rect">
            <a:avLst/>
          </a:prstGeom>
          <a:solidFill>
            <a:schemeClr val="tx2">
              <a:lumMod val="20000"/>
              <a:lumOff val="80000"/>
            </a:schemeClr>
          </a:solidFill>
          <a:ln w="12700" algn="ctr">
            <a:solidFill>
              <a:srgbClr val="000000"/>
            </a:solidFill>
            <a:miter lim="800000"/>
            <a:headEnd/>
            <a:tailEnd/>
          </a:ln>
          <a:effectLst>
            <a:outerShdw dist="107763" dir="2700000" algn="ctr" rotWithShape="0">
              <a:schemeClr val="bg2"/>
            </a:outerShdw>
          </a:effectLst>
        </p:spPr>
        <p:txBody>
          <a:bodyPr wrap="square" lIns="95250" tIns="108000" rIns="95250" bIns="50800">
            <a:spAutoFit/>
          </a:bodyPr>
          <a:lstStyle/>
          <a:p>
            <a:pPr defTabSz="720725">
              <a:lnSpc>
                <a:spcPct val="80000"/>
              </a:lnSpc>
              <a:spcBef>
                <a:spcPts val="300"/>
              </a:spcBef>
              <a:buClr>
                <a:srgbClr val="000066"/>
              </a:buClr>
              <a:buSzPct val="100000"/>
              <a:buFont typeface="Courier New" pitchFamily="49" charset="0"/>
              <a:buNone/>
              <a:tabLst>
                <a:tab pos="1431925" algn="l"/>
                <a:tab pos="3489325" algn="l"/>
                <a:tab pos="7050088" algn="r"/>
              </a:tabLst>
              <a:defRPr/>
            </a:pPr>
            <a:r>
              <a:rPr lang="en-GB" sz="2000" dirty="0">
                <a:latin typeface="Courier New" pitchFamily="49" charset="0"/>
              </a:rPr>
              <a:t>$ </a:t>
            </a:r>
            <a:r>
              <a:rPr lang="en-GB" sz="2000" b="1" dirty="0">
                <a:latin typeface="Courier New" pitchFamily="49" charset="0"/>
              </a:rPr>
              <a:t>find /home –user $UID 2&gt; /dev/null</a:t>
            </a:r>
          </a:p>
        </p:txBody>
      </p:sp>
      <p:sp>
        <p:nvSpPr>
          <p:cNvPr id="8" name="Heptagon 7"/>
          <p:cNvSpPr/>
          <p:nvPr/>
        </p:nvSpPr>
        <p:spPr>
          <a:xfrm>
            <a:off x="759881" y="2206590"/>
            <a:ext cx="399819" cy="300790"/>
          </a:xfrm>
          <a:prstGeom prst="heptagon">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lang="en-GB" sz="1800" dirty="0">
                <a:solidFill>
                  <a:schemeClr val="tx1"/>
                </a:solidFill>
                <a:latin typeface="Arial" pitchFamily="34" charset="0"/>
                <a:cs typeface="Arial" pitchFamily="34" charset="0"/>
              </a:rPr>
              <a:t>3</a:t>
            </a:r>
          </a:p>
        </p:txBody>
      </p:sp>
      <p:sp>
        <p:nvSpPr>
          <p:cNvPr id="9" name="Heptagon 8"/>
          <p:cNvSpPr/>
          <p:nvPr/>
        </p:nvSpPr>
        <p:spPr>
          <a:xfrm>
            <a:off x="769843" y="3734844"/>
            <a:ext cx="399819" cy="300790"/>
          </a:xfrm>
          <a:prstGeom prst="heptagon">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lang="en-GB" sz="1800" dirty="0">
                <a:solidFill>
                  <a:schemeClr val="tx1"/>
                </a:solidFill>
                <a:latin typeface="Arial" pitchFamily="34" charset="0"/>
                <a:cs typeface="Arial" pitchFamily="34" charset="0"/>
              </a:rPr>
              <a:t>4</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A type of redirection known as </a:t>
            </a:r>
            <a:r>
              <a:rPr lang="en-GB" i="1" dirty="0"/>
              <a:t>'</a:t>
            </a:r>
            <a:r>
              <a:rPr lang="en-GB" b="1" i="1" dirty="0"/>
              <a:t>piping</a:t>
            </a:r>
            <a:r>
              <a:rPr lang="en-GB" dirty="0"/>
              <a:t>'</a:t>
            </a:r>
          </a:p>
          <a:p>
            <a:pPr lvl="1"/>
            <a:r>
              <a:rPr lang="en-GB" b="1" i="1" dirty="0" err="1"/>
              <a:t>stdout</a:t>
            </a:r>
            <a:r>
              <a:rPr lang="en-GB" dirty="0"/>
              <a:t> of one command becomes </a:t>
            </a:r>
            <a:r>
              <a:rPr lang="en-GB" b="1" i="1" dirty="0" err="1"/>
              <a:t>stdin</a:t>
            </a:r>
            <a:r>
              <a:rPr lang="en-GB" dirty="0"/>
              <a:t> of another</a:t>
            </a:r>
          </a:p>
          <a:p>
            <a:pPr lvl="1"/>
            <a:endParaRPr lang="en-GB" dirty="0"/>
          </a:p>
          <a:p>
            <a:pPr marL="457200" lvl="1" indent="0">
              <a:buNone/>
            </a:pPr>
            <a:endParaRPr lang="en-GB" dirty="0"/>
          </a:p>
          <a:p>
            <a:pPr lvl="1"/>
            <a:endParaRPr lang="en-GB" dirty="0"/>
          </a:p>
          <a:p>
            <a:pPr lvl="1"/>
            <a:r>
              <a:rPr lang="en-GB" dirty="0"/>
              <a:t>Spaces either side of the pipe are not important</a:t>
            </a:r>
          </a:p>
          <a:p>
            <a:pPr lvl="1"/>
            <a:endParaRPr lang="en-GB" dirty="0"/>
          </a:p>
          <a:p>
            <a:pPr lvl="1">
              <a:buNone/>
            </a:pPr>
            <a:endParaRPr lang="en-GB" dirty="0"/>
          </a:p>
          <a:p>
            <a:r>
              <a:rPr lang="en-GB" dirty="0"/>
              <a:t>Further piping discussion in a separate module...</a:t>
            </a:r>
          </a:p>
        </p:txBody>
      </p:sp>
      <p:sp>
        <p:nvSpPr>
          <p:cNvPr id="3" name="Title 2"/>
          <p:cNvSpPr>
            <a:spLocks noGrp="1"/>
          </p:cNvSpPr>
          <p:nvPr>
            <p:ph type="title"/>
          </p:nvPr>
        </p:nvSpPr>
        <p:spPr/>
        <p:txBody>
          <a:bodyPr/>
          <a:lstStyle/>
          <a:p>
            <a:r>
              <a:rPr lang="en-GB" dirty="0"/>
              <a:t>Redirecting output into another process</a:t>
            </a:r>
          </a:p>
        </p:txBody>
      </p:sp>
      <p:sp>
        <p:nvSpPr>
          <p:cNvPr id="4" name="Text Box 4"/>
          <p:cNvSpPr txBox="1">
            <a:spLocks noChangeArrowheads="1"/>
          </p:cNvSpPr>
          <p:nvPr/>
        </p:nvSpPr>
        <p:spPr bwMode="auto">
          <a:xfrm>
            <a:off x="1358587" y="2603154"/>
            <a:ext cx="9966638" cy="691265"/>
          </a:xfrm>
          <a:prstGeom prst="rect">
            <a:avLst/>
          </a:prstGeom>
          <a:solidFill>
            <a:schemeClr val="tx2">
              <a:lumMod val="20000"/>
              <a:lumOff val="80000"/>
            </a:schemeClr>
          </a:solidFill>
          <a:ln w="12700" algn="ctr">
            <a:solidFill>
              <a:srgbClr val="000000"/>
            </a:solidFill>
            <a:miter lim="800000"/>
            <a:headEnd/>
            <a:tailEnd/>
          </a:ln>
          <a:effectLst>
            <a:outerShdw dist="107763" dir="2700000" algn="ctr" rotWithShape="0">
              <a:schemeClr val="bg2"/>
            </a:outerShdw>
          </a:effectLst>
        </p:spPr>
        <p:txBody>
          <a:bodyPr wrap="square" lIns="95250" tIns="108000" rIns="95250" bIns="50800">
            <a:spAutoFit/>
          </a:bodyPr>
          <a:lstStyle/>
          <a:p>
            <a:pPr defTabSz="720725">
              <a:lnSpc>
                <a:spcPct val="80000"/>
              </a:lnSpc>
              <a:spcBef>
                <a:spcPts val="300"/>
              </a:spcBef>
              <a:buClr>
                <a:srgbClr val="000066"/>
              </a:buClr>
              <a:buSzPct val="100000"/>
              <a:buFont typeface="Courier New" pitchFamily="49" charset="0"/>
              <a:buNone/>
              <a:tabLst>
                <a:tab pos="1431925" algn="l"/>
                <a:tab pos="3489325" algn="l"/>
                <a:tab pos="7050088" algn="r"/>
              </a:tabLst>
              <a:defRPr/>
            </a:pPr>
            <a:r>
              <a:rPr lang="en-GB" sz="2000" dirty="0">
                <a:latin typeface="Courier New" pitchFamily="49" charset="0"/>
              </a:rPr>
              <a:t>$ </a:t>
            </a:r>
            <a:r>
              <a:rPr lang="en-GB" sz="2000" b="1" dirty="0" err="1">
                <a:latin typeface="Courier New" pitchFamily="49" charset="0"/>
              </a:rPr>
              <a:t>ps</a:t>
            </a:r>
            <a:r>
              <a:rPr lang="en-GB" sz="2000" b="1" dirty="0">
                <a:latin typeface="Courier New" pitchFamily="49" charset="0"/>
              </a:rPr>
              <a:t> -</a:t>
            </a:r>
            <a:r>
              <a:rPr lang="en-GB" sz="2000" b="1" dirty="0" err="1">
                <a:latin typeface="Courier New" pitchFamily="49" charset="0"/>
              </a:rPr>
              <a:t>ef</a:t>
            </a:r>
            <a:r>
              <a:rPr lang="en-GB" sz="2000" b="1" dirty="0">
                <a:latin typeface="Courier New" pitchFamily="49" charset="0"/>
              </a:rPr>
              <a:t> | more</a:t>
            </a:r>
          </a:p>
          <a:p>
            <a:pPr defTabSz="720725">
              <a:lnSpc>
                <a:spcPct val="80000"/>
              </a:lnSpc>
              <a:spcBef>
                <a:spcPts val="300"/>
              </a:spcBef>
              <a:buClr>
                <a:srgbClr val="000066"/>
              </a:buClr>
              <a:buSzPct val="100000"/>
              <a:buFont typeface="Courier New" pitchFamily="49" charset="0"/>
              <a:buNone/>
              <a:tabLst>
                <a:tab pos="1431925" algn="l"/>
                <a:tab pos="3489325" algn="l"/>
                <a:tab pos="7050088" algn="r"/>
              </a:tabLst>
              <a:defRPr/>
            </a:pPr>
            <a:r>
              <a:rPr lang="en-GB" sz="2000" dirty="0">
                <a:latin typeface="Courier New" pitchFamily="49" charset="0"/>
              </a:rPr>
              <a:t>...</a:t>
            </a:r>
          </a:p>
        </p:txBody>
      </p:sp>
      <p:sp>
        <p:nvSpPr>
          <p:cNvPr id="5" name="Text Box 4"/>
          <p:cNvSpPr txBox="1">
            <a:spLocks noChangeArrowheads="1"/>
          </p:cNvSpPr>
          <p:nvPr/>
        </p:nvSpPr>
        <p:spPr bwMode="auto">
          <a:xfrm>
            <a:off x="1358587" y="4719009"/>
            <a:ext cx="9966638" cy="691265"/>
          </a:xfrm>
          <a:prstGeom prst="rect">
            <a:avLst/>
          </a:prstGeom>
          <a:solidFill>
            <a:schemeClr val="tx2">
              <a:lumMod val="20000"/>
              <a:lumOff val="80000"/>
            </a:schemeClr>
          </a:solidFill>
          <a:ln w="12700" algn="ctr">
            <a:solidFill>
              <a:srgbClr val="000000"/>
            </a:solidFill>
            <a:miter lim="800000"/>
            <a:headEnd/>
            <a:tailEnd/>
          </a:ln>
          <a:effectLst>
            <a:outerShdw dist="107763" dir="2700000" algn="ctr" rotWithShape="0">
              <a:schemeClr val="bg2"/>
            </a:outerShdw>
          </a:effectLst>
        </p:spPr>
        <p:txBody>
          <a:bodyPr wrap="square" lIns="95250" tIns="108000" rIns="95250" bIns="50800">
            <a:spAutoFit/>
          </a:bodyPr>
          <a:lstStyle/>
          <a:p>
            <a:pPr defTabSz="720725">
              <a:lnSpc>
                <a:spcPct val="80000"/>
              </a:lnSpc>
              <a:spcBef>
                <a:spcPts val="300"/>
              </a:spcBef>
              <a:buClr>
                <a:srgbClr val="000066"/>
              </a:buClr>
              <a:buSzPct val="100000"/>
              <a:buFont typeface="Courier New" pitchFamily="49" charset="0"/>
              <a:buNone/>
              <a:tabLst>
                <a:tab pos="1431925" algn="l"/>
                <a:tab pos="3489325" algn="l"/>
                <a:tab pos="7050088" algn="r"/>
              </a:tabLst>
              <a:defRPr/>
            </a:pPr>
            <a:r>
              <a:rPr lang="en-GB" sz="2000" dirty="0">
                <a:latin typeface="Courier New" pitchFamily="49" charset="0"/>
              </a:rPr>
              <a:t>$ </a:t>
            </a:r>
            <a:r>
              <a:rPr lang="en-GB" sz="2000" b="1" dirty="0" err="1">
                <a:latin typeface="Courier New" pitchFamily="49" charset="0"/>
              </a:rPr>
              <a:t>ps</a:t>
            </a:r>
            <a:r>
              <a:rPr lang="en-GB" sz="2000" b="1" dirty="0">
                <a:latin typeface="Courier New" pitchFamily="49" charset="0"/>
              </a:rPr>
              <a:t> -</a:t>
            </a:r>
            <a:r>
              <a:rPr lang="en-GB" sz="2000" b="1" dirty="0" err="1">
                <a:latin typeface="Courier New" pitchFamily="49" charset="0"/>
              </a:rPr>
              <a:t>ef</a:t>
            </a:r>
            <a:r>
              <a:rPr lang="en-GB" sz="2000" b="1" dirty="0">
                <a:latin typeface="Courier New" pitchFamily="49" charset="0"/>
              </a:rPr>
              <a:t> | </a:t>
            </a:r>
            <a:r>
              <a:rPr lang="en-GB" sz="2000" b="1" dirty="0" err="1">
                <a:latin typeface="Courier New" pitchFamily="49" charset="0"/>
              </a:rPr>
              <a:t>grep</a:t>
            </a:r>
            <a:r>
              <a:rPr lang="en-GB" sz="2000" b="1" dirty="0">
                <a:latin typeface="Courier New" pitchFamily="49" charset="0"/>
              </a:rPr>
              <a:t> cron</a:t>
            </a:r>
          </a:p>
          <a:p>
            <a:pPr defTabSz="720725">
              <a:lnSpc>
                <a:spcPct val="80000"/>
              </a:lnSpc>
              <a:spcBef>
                <a:spcPts val="300"/>
              </a:spcBef>
              <a:buClr>
                <a:srgbClr val="000066"/>
              </a:buClr>
              <a:buSzPct val="100000"/>
              <a:buFont typeface="Courier New" pitchFamily="49" charset="0"/>
              <a:buNone/>
              <a:tabLst>
                <a:tab pos="1431925" algn="l"/>
                <a:tab pos="3489325" algn="l"/>
                <a:tab pos="7050088" algn="r"/>
              </a:tabLst>
              <a:defRPr/>
            </a:pPr>
            <a:r>
              <a:rPr lang="en-GB" sz="2000" dirty="0">
                <a:latin typeface="Courier New" pitchFamily="49" charset="0"/>
              </a:rPr>
              <a:t>root   3599  1  ...       /</a:t>
            </a:r>
            <a:r>
              <a:rPr lang="en-GB" sz="2000" dirty="0" err="1">
                <a:latin typeface="Courier New" pitchFamily="49" charset="0"/>
              </a:rPr>
              <a:t>usr</a:t>
            </a:r>
            <a:r>
              <a:rPr lang="en-GB" sz="2000" dirty="0">
                <a:latin typeface="Courier New" pitchFamily="49" charset="0"/>
              </a:rPr>
              <a:t>/sbin/cron</a:t>
            </a:r>
          </a:p>
        </p:txBody>
      </p:sp>
      <p:sp>
        <p:nvSpPr>
          <p:cNvPr id="6" name="Heptagon 5"/>
          <p:cNvSpPr/>
          <p:nvPr/>
        </p:nvSpPr>
        <p:spPr>
          <a:xfrm>
            <a:off x="863728" y="4715979"/>
            <a:ext cx="399819" cy="300790"/>
          </a:xfrm>
          <a:prstGeom prst="heptagon">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lang="en-GB" sz="1800" dirty="0">
                <a:solidFill>
                  <a:schemeClr val="tx1"/>
                </a:solidFill>
                <a:latin typeface="Arial" pitchFamily="34" charset="0"/>
                <a:cs typeface="Arial" pitchFamily="34" charset="0"/>
              </a:rPr>
              <a:t>2</a:t>
            </a:r>
          </a:p>
        </p:txBody>
      </p:sp>
      <p:sp>
        <p:nvSpPr>
          <p:cNvPr id="7" name="Heptagon 6"/>
          <p:cNvSpPr/>
          <p:nvPr/>
        </p:nvSpPr>
        <p:spPr>
          <a:xfrm>
            <a:off x="867138" y="2607581"/>
            <a:ext cx="399819" cy="300790"/>
          </a:xfrm>
          <a:prstGeom prst="heptagon">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lang="en-GB" sz="1800" dirty="0">
                <a:solidFill>
                  <a:schemeClr val="tx1"/>
                </a:solidFill>
                <a:latin typeface="Arial" pitchFamily="34" charset="0"/>
                <a:cs typeface="Arial" pitchFamily="34" charset="0"/>
              </a:rPr>
              <a:t>1</a:t>
            </a:r>
          </a:p>
        </p:txBody>
      </p:sp>
      <p:sp>
        <p:nvSpPr>
          <p:cNvPr id="8" name="Rounded Rectangle 7"/>
          <p:cNvSpPr/>
          <p:nvPr/>
        </p:nvSpPr>
        <p:spPr>
          <a:xfrm>
            <a:off x="1342071" y="3526217"/>
            <a:ext cx="7687629" cy="439931"/>
          </a:xfrm>
          <a:prstGeom prst="roundRect">
            <a:avLst>
              <a:gd name="adj" fmla="val 50000"/>
            </a:avLst>
          </a:prstGeom>
          <a:gradFill rotWithShape="1">
            <a:gsLst>
              <a:gs pos="0">
                <a:srgbClr val="FFFFFF"/>
              </a:gs>
              <a:gs pos="100000">
                <a:srgbClr val="EEEFD7"/>
              </a:gs>
            </a:gsLst>
            <a:path path="shape">
              <a:fillToRect l="50000" t="50000" r="50000" b="50000"/>
            </a:path>
          </a:gradFill>
          <a:ln w="9525" algn="ctr">
            <a:solidFill>
              <a:srgbClr val="808080"/>
            </a:solidFill>
            <a:round/>
            <a:headEnd/>
            <a:tailEnd/>
          </a:ln>
          <a:effectLst>
            <a:outerShdw dist="35921" dir="2700000" algn="ctr" rotWithShape="0">
              <a:srgbClr val="ADADAD"/>
            </a:outerShdw>
          </a:effectLst>
        </p:spPr>
        <p:txBody>
          <a:bodyPr wrap="none" anchor="ctr"/>
          <a:lstStyle/>
          <a:p>
            <a:pPr algn="ctr">
              <a:buClr>
                <a:srgbClr val="FF0000"/>
              </a:buClr>
              <a:tabLst>
                <a:tab pos="2152650" algn="l"/>
              </a:tabLst>
            </a:pPr>
            <a:r>
              <a:rPr lang="en-US" sz="2000" dirty="0"/>
              <a:t>'pipe'  </a:t>
            </a:r>
            <a:r>
              <a:rPr lang="en-US" sz="2000" dirty="0" err="1"/>
              <a:t>metacharacter</a:t>
            </a:r>
            <a:r>
              <a:rPr lang="en-US" sz="2000" dirty="0"/>
              <a:t> - </a:t>
            </a:r>
            <a:r>
              <a:rPr lang="en-US" sz="2000" i="1" dirty="0" err="1"/>
              <a:t>stdout</a:t>
            </a:r>
            <a:r>
              <a:rPr lang="en-US" sz="2000" dirty="0"/>
              <a:t> of </a:t>
            </a:r>
            <a:r>
              <a:rPr lang="en-US" sz="2000" b="1" dirty="0" err="1">
                <a:solidFill>
                  <a:srgbClr val="0000C8"/>
                </a:solidFill>
              </a:rPr>
              <a:t>ps</a:t>
            </a:r>
            <a:r>
              <a:rPr lang="en-US" sz="2000" dirty="0"/>
              <a:t> becomes </a:t>
            </a:r>
            <a:r>
              <a:rPr lang="en-US" sz="2000" i="1" dirty="0" err="1"/>
              <a:t>stdin</a:t>
            </a:r>
            <a:r>
              <a:rPr lang="en-US" sz="2000" dirty="0"/>
              <a:t> of </a:t>
            </a:r>
            <a:r>
              <a:rPr lang="en-US" sz="2000" b="1" dirty="0">
                <a:solidFill>
                  <a:srgbClr val="0000C8"/>
                </a:solidFill>
              </a:rPr>
              <a:t>more</a:t>
            </a:r>
          </a:p>
        </p:txBody>
      </p:sp>
      <p:cxnSp>
        <p:nvCxnSpPr>
          <p:cNvPr id="9" name="Straight Arrow Connector 8"/>
          <p:cNvCxnSpPr/>
          <p:nvPr/>
        </p:nvCxnSpPr>
        <p:spPr>
          <a:xfrm flipV="1">
            <a:off x="2910259" y="3013254"/>
            <a:ext cx="0" cy="465513"/>
          </a:xfrm>
          <a:prstGeom prst="straightConnector1">
            <a:avLst/>
          </a:prstGeom>
          <a:ln w="19050">
            <a:solidFill>
              <a:srgbClr val="134183"/>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Standard error is not synchronised with standard output</a:t>
            </a:r>
          </a:p>
          <a:p>
            <a:pPr lvl="1"/>
            <a:r>
              <a:rPr lang="en-GB" dirty="0"/>
              <a:t>Standard error is not buffered</a:t>
            </a:r>
          </a:p>
          <a:p>
            <a:pPr marL="457200" lvl="1" indent="0">
              <a:buNone/>
            </a:pPr>
            <a:endParaRPr lang="en-GB" dirty="0"/>
          </a:p>
          <a:p>
            <a:pPr lvl="1"/>
            <a:r>
              <a:rPr lang="en-GB" dirty="0"/>
              <a:t>Output from the two streams will overwrite each other</a:t>
            </a:r>
          </a:p>
          <a:p>
            <a:r>
              <a:rPr lang="en-GB" dirty="0"/>
              <a:t>We can synchronise ('merge') </a:t>
            </a:r>
            <a:r>
              <a:rPr lang="en-GB" b="1" i="1" dirty="0" err="1"/>
              <a:t>stdout</a:t>
            </a:r>
            <a:r>
              <a:rPr lang="en-GB" dirty="0"/>
              <a:t> and </a:t>
            </a:r>
            <a:r>
              <a:rPr lang="en-GB" b="1" i="1" dirty="0" err="1"/>
              <a:t>stderr</a:t>
            </a:r>
            <a:r>
              <a:rPr lang="en-GB" b="1" i="1" dirty="0"/>
              <a:t> </a:t>
            </a:r>
          </a:p>
          <a:p>
            <a:pPr lvl="1"/>
            <a:r>
              <a:rPr lang="en-GB" dirty="0"/>
              <a:t>Both streams go to the same file, and use the same buffer</a:t>
            </a:r>
          </a:p>
          <a:p>
            <a:pPr lvl="1">
              <a:buNone/>
            </a:pPr>
            <a:endParaRPr lang="en-GB" sz="2400" dirty="0"/>
          </a:p>
          <a:p>
            <a:pPr lvl="1"/>
            <a:r>
              <a:rPr lang="en-GB" dirty="0"/>
              <a:t>Merging </a:t>
            </a:r>
            <a:r>
              <a:rPr lang="en-GB" b="1" i="1" dirty="0" err="1"/>
              <a:t>stdout</a:t>
            </a:r>
            <a:r>
              <a:rPr lang="en-GB" dirty="0"/>
              <a:t> and </a:t>
            </a:r>
            <a:r>
              <a:rPr lang="en-GB" b="1" i="1" dirty="0" err="1"/>
              <a:t>stderr</a:t>
            </a:r>
            <a:r>
              <a:rPr lang="en-GB" dirty="0"/>
              <a:t> need not involve files</a:t>
            </a:r>
          </a:p>
        </p:txBody>
      </p:sp>
      <p:sp>
        <p:nvSpPr>
          <p:cNvPr id="3" name="Title 2"/>
          <p:cNvSpPr>
            <a:spLocks noGrp="1"/>
          </p:cNvSpPr>
          <p:nvPr>
            <p:ph type="title"/>
          </p:nvPr>
        </p:nvSpPr>
        <p:spPr/>
        <p:txBody>
          <a:bodyPr/>
          <a:lstStyle/>
          <a:p>
            <a:r>
              <a:rPr lang="en-GB" dirty="0"/>
              <a:t>Synchronising (merging) streams</a:t>
            </a:r>
          </a:p>
        </p:txBody>
      </p:sp>
      <p:sp>
        <p:nvSpPr>
          <p:cNvPr id="5" name="Text Box 4"/>
          <p:cNvSpPr txBox="1">
            <a:spLocks noChangeArrowheads="1"/>
          </p:cNvSpPr>
          <p:nvPr/>
        </p:nvSpPr>
        <p:spPr bwMode="auto">
          <a:xfrm>
            <a:off x="862513" y="4208186"/>
            <a:ext cx="10462711" cy="1025922"/>
          </a:xfrm>
          <a:prstGeom prst="rect">
            <a:avLst/>
          </a:prstGeom>
          <a:solidFill>
            <a:schemeClr val="tx2">
              <a:lumMod val="20000"/>
              <a:lumOff val="80000"/>
            </a:schemeClr>
          </a:solidFill>
          <a:ln w="12700" algn="ctr">
            <a:solidFill>
              <a:srgbClr val="000000"/>
            </a:solidFill>
            <a:miter lim="800000"/>
            <a:headEnd/>
            <a:tailEnd/>
          </a:ln>
          <a:effectLst>
            <a:outerShdw dist="107763" dir="2700000" algn="ctr" rotWithShape="0">
              <a:schemeClr val="bg2"/>
            </a:outerShdw>
          </a:effectLst>
        </p:spPr>
        <p:txBody>
          <a:bodyPr wrap="square" lIns="95250" tIns="50800" rIns="95250" bIns="50800">
            <a:spAutoFit/>
          </a:bodyPr>
          <a:lstStyle/>
          <a:p>
            <a:pPr defTabSz="720725">
              <a:buClr>
                <a:srgbClr val="000066"/>
              </a:buClr>
              <a:buSzPct val="100000"/>
              <a:buFont typeface="Courier New" pitchFamily="49" charset="0"/>
              <a:buNone/>
              <a:tabLst>
                <a:tab pos="1431925" algn="l"/>
                <a:tab pos="3489325" algn="l"/>
                <a:tab pos="7050088" algn="r"/>
              </a:tabLst>
              <a:defRPr/>
            </a:pPr>
            <a:r>
              <a:rPr lang="en-GB" sz="2000" dirty="0">
                <a:latin typeface="Courier New" pitchFamily="49" charset="0"/>
              </a:rPr>
              <a:t>$ </a:t>
            </a:r>
            <a:r>
              <a:rPr lang="en-GB" sz="2000" b="1" dirty="0" err="1">
                <a:latin typeface="Courier New" pitchFamily="49" charset="0"/>
              </a:rPr>
              <a:t>ls</a:t>
            </a:r>
            <a:r>
              <a:rPr lang="en-GB" sz="2000" b="1" dirty="0">
                <a:latin typeface="Courier New" pitchFamily="49" charset="0"/>
              </a:rPr>
              <a:t> /</a:t>
            </a:r>
            <a:r>
              <a:rPr lang="en-GB" sz="2000" b="1" dirty="0" err="1">
                <a:latin typeface="Courier New" pitchFamily="49" charset="0"/>
              </a:rPr>
              <a:t>usr</a:t>
            </a:r>
            <a:r>
              <a:rPr lang="en-GB" sz="2000" b="1" dirty="0">
                <a:latin typeface="Courier New" pitchFamily="49" charset="0"/>
              </a:rPr>
              <a:t>/</a:t>
            </a:r>
            <a:r>
              <a:rPr lang="en-GB" sz="2000" b="1" dirty="0" err="1">
                <a:latin typeface="Courier New" pitchFamily="49" charset="0"/>
              </a:rPr>
              <a:t>src</a:t>
            </a:r>
            <a:r>
              <a:rPr lang="en-GB" sz="2000" b="1" dirty="0">
                <a:latin typeface="Courier New" pitchFamily="49" charset="0"/>
              </a:rPr>
              <a:t> /boot &gt; out.txt 2&gt;&amp;1</a:t>
            </a:r>
          </a:p>
          <a:p>
            <a:pPr defTabSz="720725">
              <a:buClr>
                <a:srgbClr val="000066"/>
              </a:buClr>
              <a:buSzPct val="100000"/>
              <a:buFont typeface="Courier New" pitchFamily="49" charset="0"/>
              <a:buNone/>
              <a:tabLst>
                <a:tab pos="1431925" algn="l"/>
                <a:tab pos="3489325" algn="l"/>
                <a:tab pos="7050088" algn="r"/>
              </a:tabLst>
              <a:defRPr/>
            </a:pPr>
            <a:r>
              <a:rPr lang="en-GB" sz="2000" dirty="0">
                <a:latin typeface="Courier New" pitchFamily="49" charset="0"/>
              </a:rPr>
              <a:t>$ </a:t>
            </a:r>
            <a:r>
              <a:rPr lang="en-GB" sz="2000" b="1" dirty="0" err="1">
                <a:latin typeface="Courier New" pitchFamily="49" charset="0"/>
              </a:rPr>
              <a:t>ls</a:t>
            </a:r>
            <a:r>
              <a:rPr lang="en-GB" sz="2000" b="1" dirty="0">
                <a:latin typeface="Courier New" pitchFamily="49" charset="0"/>
              </a:rPr>
              <a:t> /</a:t>
            </a:r>
            <a:r>
              <a:rPr lang="en-GB" sz="2000" b="1" dirty="0" err="1">
                <a:latin typeface="Courier New" pitchFamily="49" charset="0"/>
              </a:rPr>
              <a:t>usr</a:t>
            </a:r>
            <a:r>
              <a:rPr lang="en-GB" sz="2000" b="1" dirty="0">
                <a:latin typeface="Courier New" pitchFamily="49" charset="0"/>
              </a:rPr>
              <a:t>/</a:t>
            </a:r>
            <a:r>
              <a:rPr lang="en-GB" sz="2000" b="1" dirty="0" err="1">
                <a:latin typeface="Courier New" pitchFamily="49" charset="0"/>
              </a:rPr>
              <a:t>src</a:t>
            </a:r>
            <a:r>
              <a:rPr lang="en-GB" sz="2000" b="1" dirty="0">
                <a:latin typeface="Courier New" pitchFamily="49" charset="0"/>
              </a:rPr>
              <a:t> /boot &amp;&gt; out.txt</a:t>
            </a:r>
          </a:p>
          <a:p>
            <a:pPr defTabSz="720725">
              <a:buClr>
                <a:srgbClr val="000066"/>
              </a:buClr>
              <a:buSzPct val="100000"/>
              <a:buFont typeface="Courier New" pitchFamily="49" charset="0"/>
              <a:buNone/>
              <a:tabLst>
                <a:tab pos="1431925" algn="l"/>
                <a:tab pos="3489325" algn="l"/>
                <a:tab pos="7050088" algn="r"/>
              </a:tabLst>
              <a:defRPr/>
            </a:pPr>
            <a:r>
              <a:rPr lang="en-GB" sz="2000" dirty="0">
                <a:latin typeface="Courier New" pitchFamily="49" charset="0"/>
              </a:rPr>
              <a:t>$ </a:t>
            </a:r>
            <a:r>
              <a:rPr lang="en-GB" sz="2000" b="1" dirty="0" err="1">
                <a:latin typeface="Courier New" pitchFamily="49" charset="0"/>
              </a:rPr>
              <a:t>ls</a:t>
            </a:r>
            <a:r>
              <a:rPr lang="en-GB" sz="2000" b="1" dirty="0">
                <a:latin typeface="Courier New" pitchFamily="49" charset="0"/>
              </a:rPr>
              <a:t> /</a:t>
            </a:r>
            <a:r>
              <a:rPr lang="en-GB" sz="2000" b="1" dirty="0" err="1">
                <a:latin typeface="Courier New" pitchFamily="49" charset="0"/>
              </a:rPr>
              <a:t>usr</a:t>
            </a:r>
            <a:r>
              <a:rPr lang="en-GB" sz="2000" b="1" dirty="0">
                <a:latin typeface="Courier New" pitchFamily="49" charset="0"/>
              </a:rPr>
              <a:t>/</a:t>
            </a:r>
            <a:r>
              <a:rPr lang="en-GB" sz="2000" b="1" dirty="0" err="1">
                <a:latin typeface="Courier New" pitchFamily="49" charset="0"/>
              </a:rPr>
              <a:t>src</a:t>
            </a:r>
            <a:r>
              <a:rPr lang="en-GB" sz="2000" b="1" dirty="0">
                <a:latin typeface="Courier New" pitchFamily="49" charset="0"/>
              </a:rPr>
              <a:t> /boot &gt;&amp; out.txt</a:t>
            </a:r>
          </a:p>
        </p:txBody>
      </p:sp>
      <p:sp>
        <p:nvSpPr>
          <p:cNvPr id="6" name="Text Box 5"/>
          <p:cNvSpPr txBox="1">
            <a:spLocks noChangeArrowheads="1"/>
          </p:cNvSpPr>
          <p:nvPr/>
        </p:nvSpPr>
        <p:spPr bwMode="auto">
          <a:xfrm>
            <a:off x="876271" y="2524046"/>
            <a:ext cx="10448953" cy="406572"/>
          </a:xfrm>
          <a:prstGeom prst="rect">
            <a:avLst/>
          </a:prstGeom>
          <a:solidFill>
            <a:schemeClr val="tx2">
              <a:lumMod val="20000"/>
              <a:lumOff val="80000"/>
            </a:schemeClr>
          </a:solidFill>
          <a:ln w="12700" algn="ctr">
            <a:solidFill>
              <a:srgbClr val="000000"/>
            </a:solidFill>
            <a:miter lim="800000"/>
            <a:headEnd/>
            <a:tailEnd/>
          </a:ln>
          <a:effectLst>
            <a:outerShdw dist="107763" dir="2700000" algn="ctr" rotWithShape="0">
              <a:schemeClr val="bg2"/>
            </a:outerShdw>
          </a:effectLst>
        </p:spPr>
        <p:txBody>
          <a:bodyPr wrap="square" lIns="95250" tIns="108000" rIns="95250" bIns="50800">
            <a:spAutoFit/>
          </a:bodyPr>
          <a:lstStyle/>
          <a:p>
            <a:pPr defTabSz="720725">
              <a:lnSpc>
                <a:spcPct val="80000"/>
              </a:lnSpc>
              <a:spcBef>
                <a:spcPts val="300"/>
              </a:spcBef>
              <a:buClr>
                <a:srgbClr val="000066"/>
              </a:buClr>
              <a:buSzPct val="100000"/>
              <a:buFont typeface="Courier New" pitchFamily="49" charset="0"/>
              <a:buNone/>
              <a:tabLst>
                <a:tab pos="1431925" algn="l"/>
                <a:tab pos="3489325" algn="l"/>
                <a:tab pos="7050088" algn="r"/>
              </a:tabLst>
              <a:defRPr/>
            </a:pPr>
            <a:r>
              <a:rPr lang="en-GB" sz="2000" dirty="0">
                <a:latin typeface="Courier New" pitchFamily="49" charset="0"/>
              </a:rPr>
              <a:t>$ </a:t>
            </a:r>
            <a:r>
              <a:rPr lang="en-GB" sz="2000" b="1" dirty="0" err="1">
                <a:latin typeface="Courier New" pitchFamily="49" charset="0"/>
              </a:rPr>
              <a:t>ls</a:t>
            </a:r>
            <a:r>
              <a:rPr lang="en-GB" sz="2000" b="1" dirty="0">
                <a:latin typeface="Courier New" pitchFamily="49" charset="0"/>
              </a:rPr>
              <a:t> /</a:t>
            </a:r>
            <a:r>
              <a:rPr lang="en-GB" sz="2000" b="1" dirty="0" err="1">
                <a:latin typeface="Courier New" pitchFamily="49" charset="0"/>
              </a:rPr>
              <a:t>usr</a:t>
            </a:r>
            <a:r>
              <a:rPr lang="en-GB" sz="2000" b="1" dirty="0">
                <a:latin typeface="Courier New" pitchFamily="49" charset="0"/>
              </a:rPr>
              <a:t>/</a:t>
            </a:r>
            <a:r>
              <a:rPr lang="en-GB" sz="2000" b="1" dirty="0" err="1">
                <a:latin typeface="Courier New" pitchFamily="49" charset="0"/>
              </a:rPr>
              <a:t>src</a:t>
            </a:r>
            <a:r>
              <a:rPr lang="en-GB" sz="2000" b="1" dirty="0">
                <a:latin typeface="Courier New" pitchFamily="49" charset="0"/>
              </a:rPr>
              <a:t> /boot &gt; out.txt 2&gt; out.txt</a:t>
            </a:r>
          </a:p>
        </p:txBody>
      </p:sp>
      <p:sp>
        <p:nvSpPr>
          <p:cNvPr id="7" name="Rectangle 6"/>
          <p:cNvSpPr>
            <a:spLocks noChangeArrowheads="1"/>
          </p:cNvSpPr>
          <p:nvPr/>
        </p:nvSpPr>
        <p:spPr bwMode="auto">
          <a:xfrm>
            <a:off x="10586481" y="2300207"/>
            <a:ext cx="749300" cy="820738"/>
          </a:xfrm>
          <a:prstGeom prst="rect">
            <a:avLst/>
          </a:prstGeom>
          <a:noFill/>
          <a:ln w="9525">
            <a:noFill/>
            <a:round/>
            <a:headEnd/>
            <a:tailEnd/>
          </a:ln>
          <a:effectLst/>
        </p:spPr>
        <p:txBody>
          <a:bodyPr lIns="90360" tIns="44280" rIns="90360" bIns="44280">
            <a:spAutoFit/>
          </a:bodyPr>
          <a:lstStyle/>
          <a:p>
            <a:pPr defTabSz="449263">
              <a:spcBef>
                <a:spcPct val="0"/>
              </a:spcBef>
              <a:buClr>
                <a:srgbClr val="FF0033"/>
              </a:buClr>
              <a:buSzPct val="100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4800" dirty="0">
                <a:solidFill>
                  <a:srgbClr val="C80000"/>
                </a:solidFill>
                <a:effectLst>
                  <a:outerShdw blurRad="38100" dist="38100" dir="2700000" algn="tl">
                    <a:srgbClr val="C0C0C0"/>
                  </a:outerShdw>
                </a:effectLst>
                <a:latin typeface="Wingdings" pitchFamily="2" charset="2"/>
              </a:rPr>
              <a:t></a:t>
            </a:r>
          </a:p>
        </p:txBody>
      </p:sp>
      <p:sp>
        <p:nvSpPr>
          <p:cNvPr id="8" name="Text Box 8"/>
          <p:cNvSpPr txBox="1">
            <a:spLocks noChangeArrowheads="1"/>
          </p:cNvSpPr>
          <p:nvPr/>
        </p:nvSpPr>
        <p:spPr bwMode="auto">
          <a:xfrm>
            <a:off x="843463" y="5836296"/>
            <a:ext cx="10481762" cy="421961"/>
          </a:xfrm>
          <a:prstGeom prst="rect">
            <a:avLst/>
          </a:prstGeom>
          <a:solidFill>
            <a:schemeClr val="tx2">
              <a:lumMod val="20000"/>
              <a:lumOff val="80000"/>
            </a:schemeClr>
          </a:solidFill>
          <a:ln w="12700" algn="ctr">
            <a:solidFill>
              <a:srgbClr val="000000"/>
            </a:solidFill>
            <a:miter lim="800000"/>
            <a:headEnd/>
            <a:tailEnd/>
          </a:ln>
          <a:effectLst>
            <a:outerShdw dist="107763" dir="2700000" algn="ctr" rotWithShape="0">
              <a:schemeClr val="bg2"/>
            </a:outerShdw>
          </a:effectLst>
        </p:spPr>
        <p:txBody>
          <a:bodyPr wrap="square" lIns="95250" tIns="108000" rIns="95250" bIns="50800">
            <a:spAutoFit/>
          </a:bodyPr>
          <a:lstStyle/>
          <a:p>
            <a:pPr defTabSz="720725">
              <a:lnSpc>
                <a:spcPct val="80000"/>
              </a:lnSpc>
              <a:spcBef>
                <a:spcPts val="300"/>
              </a:spcBef>
              <a:buClr>
                <a:srgbClr val="000066"/>
              </a:buClr>
              <a:buSzPct val="100000"/>
              <a:tabLst>
                <a:tab pos="1431925" algn="l"/>
                <a:tab pos="3489325" algn="l"/>
                <a:tab pos="7050088" algn="r"/>
              </a:tabLst>
              <a:defRPr/>
            </a:pPr>
            <a:r>
              <a:rPr lang="en-GB" sz="2000" dirty="0">
                <a:latin typeface="Courier New" pitchFamily="49" charset="0"/>
              </a:rPr>
              <a:t>$ </a:t>
            </a:r>
            <a:r>
              <a:rPr lang="en-GB" sz="2000" b="1" dirty="0" err="1">
                <a:latin typeface="Courier New" pitchFamily="49" charset="0"/>
              </a:rPr>
              <a:t>build_it</a:t>
            </a:r>
            <a:r>
              <a:rPr lang="en-GB" sz="2000" b="1" dirty="0">
                <a:latin typeface="Courier New" pitchFamily="49" charset="0"/>
              </a:rPr>
              <a:t> 2&gt;&amp;1 | more</a:t>
            </a:r>
          </a:p>
        </p:txBody>
      </p:sp>
      <p:sp>
        <p:nvSpPr>
          <p:cNvPr id="9" name="Rectangle 7"/>
          <p:cNvSpPr>
            <a:spLocks noChangeArrowheads="1"/>
          </p:cNvSpPr>
          <p:nvPr/>
        </p:nvSpPr>
        <p:spPr bwMode="auto">
          <a:xfrm>
            <a:off x="7711282" y="4232316"/>
            <a:ext cx="960966" cy="833178"/>
          </a:xfrm>
          <a:prstGeom prst="rect">
            <a:avLst/>
          </a:prstGeom>
          <a:noFill/>
          <a:ln w="9525">
            <a:noFill/>
            <a:round/>
            <a:headEnd/>
            <a:tailEnd/>
          </a:ln>
          <a:effectLst/>
        </p:spPr>
        <p:txBody>
          <a:bodyPr lIns="90000" tIns="46800" rIns="90000" bIns="46800">
            <a:spAutoFit/>
          </a:bodyPr>
          <a:lstStyle/>
          <a:p>
            <a:pPr defTabSz="449263">
              <a:spcBef>
                <a:spcPct val="0"/>
              </a:spcBef>
              <a:buClr>
                <a:srgbClr val="FF3300"/>
              </a:buClr>
              <a:buSzPct val="100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4800" b="1" dirty="0">
                <a:solidFill>
                  <a:srgbClr val="319744"/>
                </a:solidFill>
                <a:effectLst>
                  <a:outerShdw blurRad="38100" dist="38100" dir="2700000" algn="tl">
                    <a:srgbClr val="C0C0C0"/>
                  </a:outerShdw>
                </a:effectLst>
                <a:latin typeface="Wingdings" pitchFamily="2" charset="2"/>
              </a:rPr>
              <a:t></a:t>
            </a:r>
          </a:p>
        </p:txBody>
      </p:sp>
      <p:sp>
        <p:nvSpPr>
          <p:cNvPr id="10" name="Oval 7"/>
          <p:cNvSpPr>
            <a:spLocks noChangeArrowheads="1"/>
          </p:cNvSpPr>
          <p:nvPr/>
        </p:nvSpPr>
        <p:spPr bwMode="auto">
          <a:xfrm>
            <a:off x="9501676" y="4296146"/>
            <a:ext cx="1991106" cy="848082"/>
          </a:xfrm>
          <a:prstGeom prst="ellipse">
            <a:avLst/>
          </a:prstGeom>
          <a:gradFill rotWithShape="1">
            <a:gsLst>
              <a:gs pos="0">
                <a:srgbClr val="FFFFFF"/>
              </a:gs>
              <a:gs pos="100000">
                <a:srgbClr val="EEEFD7"/>
              </a:gs>
            </a:gsLst>
            <a:path path="shape">
              <a:fillToRect l="50000" t="50000" r="50000" b="50000"/>
            </a:path>
          </a:gradFill>
          <a:ln w="9525" algn="ctr">
            <a:solidFill>
              <a:srgbClr val="808080"/>
            </a:solidFill>
            <a:round/>
            <a:headEnd/>
            <a:tailEnd/>
          </a:ln>
          <a:effectLst/>
        </p:spPr>
        <p:txBody>
          <a:bodyPr wrap="none" anchor="ctr"/>
          <a:lstStyle/>
          <a:p>
            <a:pPr algn="ctr">
              <a:buClr>
                <a:srgbClr val="FF0000"/>
              </a:buClr>
              <a:tabLst>
                <a:tab pos="2152650" algn="l"/>
              </a:tabLst>
            </a:pPr>
            <a:r>
              <a:rPr lang="en-GB" sz="2000" i="1" dirty="0"/>
              <a:t>all 3 methods</a:t>
            </a:r>
            <a:br>
              <a:rPr lang="en-GB" sz="2000" i="1" dirty="0"/>
            </a:br>
            <a:r>
              <a:rPr lang="en-GB" sz="2000" i="1" dirty="0"/>
              <a:t>are OK</a:t>
            </a:r>
            <a:endParaRPr lang="en-US" sz="2000" i="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t>Redirect </a:t>
            </a:r>
            <a:r>
              <a:rPr lang="en-GB" b="1" i="1" dirty="0" err="1"/>
              <a:t>stdin</a:t>
            </a:r>
            <a:r>
              <a:rPr lang="en-GB" dirty="0"/>
              <a:t> using </a:t>
            </a:r>
            <a:r>
              <a:rPr lang="en-GB" b="1" dirty="0">
                <a:solidFill>
                  <a:srgbClr val="0000C8"/>
                </a:solidFill>
              </a:rPr>
              <a:t>&lt; file</a:t>
            </a:r>
          </a:p>
          <a:p>
            <a:pPr lvl="1"/>
            <a:r>
              <a:rPr lang="en-GB" dirty="0"/>
              <a:t>No need to specify the file descriptor, </a:t>
            </a:r>
            <a:r>
              <a:rPr lang="en-GB" b="1" dirty="0">
                <a:solidFill>
                  <a:srgbClr val="0000C8"/>
                </a:solidFill>
              </a:rPr>
              <a:t>0</a:t>
            </a:r>
            <a:r>
              <a:rPr lang="en-GB" dirty="0"/>
              <a:t> is the default input</a:t>
            </a:r>
          </a:p>
          <a:p>
            <a:pPr lvl="1">
              <a:buNone/>
            </a:pPr>
            <a:r>
              <a:rPr lang="en-GB" dirty="0"/>
              <a:t>	</a:t>
            </a:r>
          </a:p>
          <a:p>
            <a:pPr lvl="1">
              <a:buNone/>
            </a:pPr>
            <a:endParaRPr lang="en-GB" dirty="0"/>
          </a:p>
          <a:p>
            <a:pPr lvl="1"/>
            <a:endParaRPr lang="en-GB" dirty="0"/>
          </a:p>
          <a:p>
            <a:endParaRPr lang="en-GB" dirty="0"/>
          </a:p>
        </p:txBody>
      </p:sp>
      <p:sp>
        <p:nvSpPr>
          <p:cNvPr id="3" name="Title 2"/>
          <p:cNvSpPr>
            <a:spLocks noGrp="1"/>
          </p:cNvSpPr>
          <p:nvPr>
            <p:ph type="title"/>
          </p:nvPr>
        </p:nvSpPr>
        <p:spPr/>
        <p:txBody>
          <a:bodyPr/>
          <a:lstStyle/>
          <a:p>
            <a:r>
              <a:rPr lang="en-GB" dirty="0"/>
              <a:t>Redirecting standard input</a:t>
            </a:r>
          </a:p>
        </p:txBody>
      </p:sp>
      <p:sp>
        <p:nvSpPr>
          <p:cNvPr id="5" name="Text Box 5"/>
          <p:cNvSpPr txBox="1">
            <a:spLocks noChangeArrowheads="1"/>
          </p:cNvSpPr>
          <p:nvPr/>
        </p:nvSpPr>
        <p:spPr bwMode="auto">
          <a:xfrm>
            <a:off x="862542" y="2853874"/>
            <a:ext cx="10462683" cy="964286"/>
          </a:xfrm>
          <a:prstGeom prst="rect">
            <a:avLst/>
          </a:prstGeom>
          <a:solidFill>
            <a:srgbClr val="E8E4C6"/>
          </a:solidFill>
          <a:ln w="12700">
            <a:solidFill>
              <a:srgbClr val="000000"/>
            </a:solidFill>
            <a:miter lim="800000"/>
            <a:headEnd/>
            <a:tailEnd/>
          </a:ln>
          <a:effectLst>
            <a:outerShdw blurRad="127000" dir="3660000" sx="101000" sy="101000" algn="tl" rotWithShape="0">
              <a:schemeClr val="bg2">
                <a:lumMod val="50000"/>
                <a:alpha val="65000"/>
              </a:schemeClr>
            </a:outerShdw>
          </a:effectLst>
        </p:spPr>
        <p:txBody>
          <a:bodyPr wrap="square" lIns="95250" tIns="72000" rIns="95250" bIns="36000">
            <a:spAutoFit/>
          </a:bodyPr>
          <a:lstStyle/>
          <a:p>
            <a:pPr defTabSz="720725" eaLnBrk="0" hangingPunct="0">
              <a:buClr>
                <a:srgbClr val="000066"/>
              </a:buClr>
              <a:buSzPct val="100000"/>
              <a:tabLst>
                <a:tab pos="571500" algn="l"/>
                <a:tab pos="1855788" algn="l"/>
              </a:tabLst>
              <a:defRPr/>
            </a:pPr>
            <a:r>
              <a:rPr lang="en-GB" sz="1800" dirty="0">
                <a:latin typeface="Courier New" pitchFamily="49" charset="0"/>
              </a:rPr>
              <a:t>#!/bin/bash</a:t>
            </a:r>
          </a:p>
          <a:p>
            <a:pPr defTabSz="720725" eaLnBrk="0" hangingPunct="0">
              <a:buClr>
                <a:srgbClr val="000066"/>
              </a:buClr>
              <a:buSzPct val="100000"/>
              <a:tabLst>
                <a:tab pos="571500" algn="l"/>
                <a:tab pos="1855788" algn="l"/>
              </a:tabLst>
              <a:defRPr/>
            </a:pPr>
            <a:r>
              <a:rPr lang="en-GB" sz="1800" dirty="0">
                <a:latin typeface="Courier New" pitchFamily="49" charset="0"/>
              </a:rPr>
              <a:t>mysql publishers &lt; booklist.sql</a:t>
            </a:r>
          </a:p>
          <a:p>
            <a:pPr defTabSz="720725" eaLnBrk="0" hangingPunct="0">
              <a:buClr>
                <a:srgbClr val="000066"/>
              </a:buClr>
              <a:buSzPct val="100000"/>
              <a:tabLst>
                <a:tab pos="571500" algn="l"/>
                <a:tab pos="1855788" algn="l"/>
              </a:tabLst>
              <a:defRPr/>
            </a:pPr>
            <a:r>
              <a:rPr lang="en-GB" sz="1800" dirty="0">
                <a:latin typeface="Courier New" pitchFamily="49" charset="0"/>
              </a:rPr>
              <a:t>mysql whisky &lt; query.sql &gt; whq1.txt 2&gt; wherr.txt</a:t>
            </a:r>
          </a:p>
        </p:txBody>
      </p:sp>
      <p:sp>
        <p:nvSpPr>
          <p:cNvPr id="6" name="Oval 7"/>
          <p:cNvSpPr>
            <a:spLocks noChangeArrowheads="1"/>
          </p:cNvSpPr>
          <p:nvPr/>
        </p:nvSpPr>
        <p:spPr bwMode="auto">
          <a:xfrm>
            <a:off x="8677275" y="2588957"/>
            <a:ext cx="2924174" cy="733424"/>
          </a:xfrm>
          <a:prstGeom prst="ellipse">
            <a:avLst/>
          </a:prstGeom>
          <a:gradFill rotWithShape="1">
            <a:gsLst>
              <a:gs pos="0">
                <a:srgbClr val="FFFFFF"/>
              </a:gs>
              <a:gs pos="100000">
                <a:srgbClr val="EEEFD7"/>
              </a:gs>
            </a:gsLst>
            <a:path path="shape">
              <a:fillToRect l="50000" t="50000" r="50000" b="50000"/>
            </a:path>
          </a:gradFill>
          <a:ln w="9525" algn="ctr">
            <a:solidFill>
              <a:srgbClr val="808080"/>
            </a:solidFill>
            <a:round/>
            <a:headEnd/>
            <a:tailEnd/>
          </a:ln>
          <a:effectLst/>
        </p:spPr>
        <p:txBody>
          <a:bodyPr wrap="none" bIns="108000" anchor="ctr"/>
          <a:lstStyle/>
          <a:p>
            <a:pPr algn="ctr" defTabSz="720725">
              <a:tabLst>
                <a:tab pos="649288" algn="l"/>
                <a:tab pos="7050088" algn="r"/>
              </a:tabLst>
            </a:pPr>
            <a:r>
              <a:rPr lang="en-US" sz="1800" i="1" dirty="0">
                <a:latin typeface="Verdana" pitchFamily="34" charset="0"/>
                <a:ea typeface="Verdana" pitchFamily="34" charset="0"/>
                <a:cs typeface="Verdana" pitchFamily="34" charset="0"/>
              </a:rPr>
              <a:t>a technique </a:t>
            </a:r>
            <a:br>
              <a:rPr lang="en-US" sz="1800" i="1" dirty="0">
                <a:latin typeface="Verdana" pitchFamily="34" charset="0"/>
                <a:ea typeface="Verdana" pitchFamily="34" charset="0"/>
                <a:cs typeface="Verdana" pitchFamily="34" charset="0"/>
              </a:rPr>
            </a:br>
            <a:r>
              <a:rPr lang="en-US" sz="1800" i="1" dirty="0">
                <a:latin typeface="Verdana" pitchFamily="34" charset="0"/>
                <a:ea typeface="Verdana" pitchFamily="34" charset="0"/>
                <a:cs typeface="Verdana" pitchFamily="34" charset="0"/>
              </a:rPr>
              <a:t>typical in scripting </a:t>
            </a:r>
          </a:p>
        </p:txBody>
      </p:sp>
    </p:spTree>
  </p:cSld>
  <p:clrMapOvr>
    <a:masterClrMapping/>
  </p:clrMapOvr>
</p:sld>
</file>

<file path=ppt/theme/theme1.xml><?xml version="1.0" encoding="utf-8"?>
<a:theme xmlns:a="http://schemas.openxmlformats.org/drawingml/2006/main" name="QAC_Powerpoint_Template">
  <a:themeElements>
    <a:clrScheme name="Custom 1">
      <a:dk1>
        <a:srgbClr val="565759"/>
      </a:dk1>
      <a:lt1>
        <a:srgbClr val="FFFFFF"/>
      </a:lt1>
      <a:dk2>
        <a:srgbClr val="0D3D59"/>
      </a:dk2>
      <a:lt2>
        <a:srgbClr val="DADADA"/>
      </a:lt2>
      <a:accent1>
        <a:srgbClr val="0A5188"/>
      </a:accent1>
      <a:accent2>
        <a:srgbClr val="CA1E17"/>
      </a:accent2>
      <a:accent3>
        <a:srgbClr val="18BF2B"/>
      </a:accent3>
      <a:accent4>
        <a:srgbClr val="7713B2"/>
      </a:accent4>
      <a:accent5>
        <a:srgbClr val="008FD0"/>
      </a:accent5>
      <a:accent6>
        <a:srgbClr val="F5871F"/>
      </a:accent6>
      <a:hlink>
        <a:srgbClr val="008FD0"/>
      </a:hlink>
      <a:folHlink>
        <a:srgbClr val="008FD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QAC" id="{548A3722-3215-4D67-97FC-52E9F00CBDD5}" vid="{5729C59F-F8F5-4EC0-8981-94A53BE01FC4}"/>
    </a:ext>
  </a:extLst>
</a:theme>
</file>

<file path=ppt/theme/theme2.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QA_Consulting_AWS_Powerpoint_Template_March_2018</Template>
  <TotalTime>48</TotalTime>
  <Words>2677</Words>
  <Application>Microsoft Office PowerPoint</Application>
  <PresentationFormat>Widescreen</PresentationFormat>
  <Paragraphs>251</Paragraphs>
  <Slides>14</Slides>
  <Notes>14</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Courier New</vt:lpstr>
      <vt:lpstr>Segoe UI</vt:lpstr>
      <vt:lpstr>Verdana</vt:lpstr>
      <vt:lpstr>Wingdings</vt:lpstr>
      <vt:lpstr>QAC_Powerpoint_Template</vt:lpstr>
      <vt:lpstr>Data streams</vt:lpstr>
      <vt:lpstr>Contents</vt:lpstr>
      <vt:lpstr>Process data streams</vt:lpstr>
      <vt:lpstr>Redirecting standard streams</vt:lpstr>
      <vt:lpstr>Redirecting standard output</vt:lpstr>
      <vt:lpstr>Redirecting standard error</vt:lpstr>
      <vt:lpstr>Redirecting output into another process</vt:lpstr>
      <vt:lpstr>Synchronising (merging) streams</vt:lpstr>
      <vt:lpstr>Redirecting standard input</vt:lpstr>
      <vt:lpstr>Protecting existing files</vt:lpstr>
      <vt:lpstr>Command substitution – a form of redirection</vt:lpstr>
      <vt:lpstr>Summary</vt:lpstr>
      <vt:lpstr>Glossary</vt:lpstr>
      <vt:lpstr>Thank you</vt:lpstr>
    </vt:vector>
  </TitlesOfParts>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streams</dc:title>
  <dc:creator>Rente, Hugo</dc:creator>
  <cp:lastModifiedBy>Gonsai, Devdatta</cp:lastModifiedBy>
  <cp:revision>4</cp:revision>
  <dcterms:created xsi:type="dcterms:W3CDTF">2018-03-29T10:38:27Z</dcterms:created>
  <dcterms:modified xsi:type="dcterms:W3CDTF">2018-07-24T14:42:57Z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ies>
</file>