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0"/>
  </p:notesMasterIdLst>
  <p:handoutMasterIdLst>
    <p:handoutMasterId r:id="rId21"/>
  </p:handoutMasterIdLst>
  <p:sldIdLst>
    <p:sldId id="268" r:id="rId2"/>
    <p:sldId id="269" r:id="rId3"/>
    <p:sldId id="270" r:id="rId4"/>
    <p:sldId id="271" r:id="rId5"/>
    <p:sldId id="272" r:id="rId6"/>
    <p:sldId id="273" r:id="rId7"/>
    <p:sldId id="274" r:id="rId8"/>
    <p:sldId id="275" r:id="rId9"/>
    <p:sldId id="276" r:id="rId10"/>
    <p:sldId id="279" r:id="rId11"/>
    <p:sldId id="280" r:id="rId12"/>
    <p:sldId id="282" r:id="rId13"/>
    <p:sldId id="283" r:id="rId14"/>
    <p:sldId id="284" r:id="rId15"/>
    <p:sldId id="285" r:id="rId16"/>
    <p:sldId id="286" r:id="rId17"/>
    <p:sldId id="290" r:id="rId18"/>
    <p:sldId id="264"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1" d="100"/>
          <a:sy n="51" d="100"/>
        </p:scale>
        <p:origin x="2976" y="8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err="1"/>
              <a:t>grep</a:t>
            </a:r>
            <a:r>
              <a:rPr lang="en-GB" dirty="0"/>
              <a:t> is an acronym for “Get Regular Expression and Print” and is one of these tools you cannot possibly learn in one go. </a:t>
            </a:r>
          </a:p>
          <a:p>
            <a:r>
              <a:rPr lang="en-GB" dirty="0"/>
              <a:t>Start using </a:t>
            </a:r>
            <a:r>
              <a:rPr lang="en-GB" dirty="0" err="1"/>
              <a:t>grep</a:t>
            </a:r>
            <a:r>
              <a:rPr lang="en-GB" dirty="0"/>
              <a:t> for simple string searches, like here, and soon you will be using it all the time, continuously building up the knowledge of detail.</a:t>
            </a:r>
          </a:p>
          <a:p>
            <a:r>
              <a:rPr lang="en-GB" dirty="0"/>
              <a:t>The pattern specified to </a:t>
            </a:r>
            <a:r>
              <a:rPr lang="en-GB" dirty="0" err="1"/>
              <a:t>grep</a:t>
            </a:r>
            <a:r>
              <a:rPr lang="en-GB" dirty="0"/>
              <a:t> is known as a regular expression, which we will briefly look at overleaf.  Note that the order of the pipe in the example is important; the lines must be filtered for the network terminals before the user name is cut from the data. </a:t>
            </a:r>
          </a:p>
          <a:p>
            <a:r>
              <a:rPr lang="en-GB" dirty="0"/>
              <a:t>In fact there is a whole family of  </a:t>
            </a:r>
            <a:r>
              <a:rPr lang="en-GB" dirty="0" err="1"/>
              <a:t>grep</a:t>
            </a:r>
            <a:r>
              <a:rPr lang="en-GB" dirty="0"/>
              <a:t> commands:</a:t>
            </a:r>
          </a:p>
          <a:p>
            <a:pPr>
              <a:spcBef>
                <a:spcPts val="0"/>
              </a:spcBef>
              <a:spcAft>
                <a:spcPts val="0"/>
              </a:spcAft>
            </a:pPr>
            <a:r>
              <a:rPr lang="en-GB" dirty="0"/>
              <a:t> </a:t>
            </a:r>
            <a:r>
              <a:rPr lang="en-GB" dirty="0" err="1"/>
              <a:t>grep</a:t>
            </a:r>
            <a:r>
              <a:rPr lang="en-GB" dirty="0"/>
              <a:t> uses regular expressions for powerful pattern-matching</a:t>
            </a:r>
          </a:p>
          <a:p>
            <a:pPr>
              <a:spcBef>
                <a:spcPts val="0"/>
              </a:spcBef>
              <a:spcAft>
                <a:spcPts val="0"/>
              </a:spcAft>
            </a:pPr>
            <a:r>
              <a:rPr lang="en-GB" dirty="0"/>
              <a:t> </a:t>
            </a:r>
            <a:r>
              <a:rPr lang="en-GB" dirty="0" err="1"/>
              <a:t>egrep</a:t>
            </a:r>
            <a:r>
              <a:rPr lang="en-GB" dirty="0"/>
              <a:t> (or </a:t>
            </a:r>
            <a:r>
              <a:rPr lang="en-GB" dirty="0" err="1"/>
              <a:t>grep</a:t>
            </a:r>
            <a:r>
              <a:rPr lang="en-GB" dirty="0"/>
              <a:t> –E) uses extended regular expressions, for more-powerful pattern matching </a:t>
            </a:r>
          </a:p>
          <a:p>
            <a:pPr>
              <a:spcBef>
                <a:spcPts val="0"/>
              </a:spcBef>
              <a:spcAft>
                <a:spcPts val="0"/>
              </a:spcAft>
            </a:pPr>
            <a:r>
              <a:rPr lang="en-GB" dirty="0"/>
              <a:t> </a:t>
            </a:r>
            <a:r>
              <a:rPr lang="en-GB" dirty="0" err="1"/>
              <a:t>fgrep</a:t>
            </a:r>
            <a:r>
              <a:rPr lang="en-GB" dirty="0"/>
              <a:t> (or </a:t>
            </a:r>
            <a:r>
              <a:rPr lang="en-GB" dirty="0" err="1"/>
              <a:t>grep</a:t>
            </a:r>
            <a:r>
              <a:rPr lang="en-GB" dirty="0"/>
              <a:t> –F) uses fixed (simple patterns, no regular expressions)</a:t>
            </a:r>
            <a:r>
              <a:rPr lang="ar-SA" dirty="0"/>
              <a:t>‏</a:t>
            </a:r>
            <a:endParaRPr lang="en-GB" dirty="0"/>
          </a:p>
          <a:p>
            <a:r>
              <a:rPr lang="en-GB" dirty="0"/>
              <a:t>The </a:t>
            </a:r>
            <a:r>
              <a:rPr lang="en-GB" dirty="0" err="1"/>
              <a:t>grep</a:t>
            </a:r>
            <a:r>
              <a:rPr lang="en-GB" dirty="0"/>
              <a:t> -F command is a faster version, which does not use regular expressions and is usually more convenient.</a:t>
            </a:r>
          </a:p>
          <a:p>
            <a:r>
              <a:rPr lang="en-GB" dirty="0"/>
              <a:t>The </a:t>
            </a:r>
            <a:r>
              <a:rPr lang="en-GB" dirty="0" err="1"/>
              <a:t>grep</a:t>
            </a:r>
            <a:r>
              <a:rPr lang="en-GB" dirty="0"/>
              <a:t> –E command uses additions to the regular expression mechanism to get a more powerful expression-matching system.  It is also capable of searching for several patterns with the single command:</a:t>
            </a:r>
          </a:p>
          <a:p>
            <a:r>
              <a:rPr lang="en-GB" dirty="0"/>
              <a:t>       $ </a:t>
            </a:r>
            <a:r>
              <a:rPr lang="en-GB" dirty="0" err="1"/>
              <a:t>grep</a:t>
            </a:r>
            <a:r>
              <a:rPr lang="en-GB" dirty="0"/>
              <a:t> –E  "</a:t>
            </a:r>
            <a:r>
              <a:rPr lang="en-GB" dirty="0" err="1"/>
              <a:t>ksh|bash</a:t>
            </a:r>
            <a:r>
              <a:rPr lang="en-GB" dirty="0"/>
              <a:t>" /etc/</a:t>
            </a:r>
            <a:r>
              <a:rPr lang="en-GB" dirty="0" err="1"/>
              <a:t>passwd</a:t>
            </a:r>
            <a:endParaRPr lang="en-GB" dirty="0"/>
          </a:p>
          <a:p>
            <a:r>
              <a:rPr lang="en-GB" dirty="0"/>
              <a:t>which searches the password file for all lines that contain ‘</a:t>
            </a:r>
            <a:r>
              <a:rPr lang="en-GB" dirty="0" err="1"/>
              <a:t>ksh</a:t>
            </a:r>
            <a:r>
              <a:rPr lang="en-GB" dirty="0"/>
              <a:t>’ or ‘bash’.  The pipe character is used as the OR operator and will not be interpreted by the shell, as we quoted the entire pattern.</a:t>
            </a:r>
          </a:p>
        </p:txBody>
      </p:sp>
    </p:spTree>
    <p:extLst>
      <p:ext uri="{BB962C8B-B14F-4D97-AF65-F5344CB8AC3E}">
        <p14:creationId xmlns:p14="http://schemas.microsoft.com/office/powerpoint/2010/main" val="46561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cut command is used to cut data from input lines. </a:t>
            </a:r>
          </a:p>
          <a:p>
            <a:r>
              <a:rPr lang="en-GB" dirty="0"/>
              <a:t>Sections can be specified by column position (-c) or by field number (-f).  Fields are tab separated by default, but the -d option allows any single-character separator to be used.</a:t>
            </a:r>
          </a:p>
          <a:p>
            <a:r>
              <a:rPr lang="en-GB" dirty="0"/>
              <a:t>Columns and fields are specified as a comma-separated list.  Each item in the list can be a single number or a range of numbers.  A hyphen is used to separate the start and end values of the range:</a:t>
            </a:r>
          </a:p>
          <a:p>
            <a:pPr>
              <a:spcBef>
                <a:spcPts val="0"/>
              </a:spcBef>
              <a:spcAft>
                <a:spcPts val="0"/>
              </a:spcAft>
            </a:pPr>
            <a:r>
              <a:rPr lang="en-GB" dirty="0"/>
              <a:t>	-c1-5		first 5 characters on line.	</a:t>
            </a:r>
          </a:p>
          <a:p>
            <a:pPr>
              <a:spcBef>
                <a:spcPts val="0"/>
              </a:spcBef>
              <a:spcAft>
                <a:spcPts val="0"/>
              </a:spcAft>
            </a:pPr>
            <a:r>
              <a:rPr lang="en-GB" dirty="0"/>
              <a:t>	-f1,5			first and fifth fields.	</a:t>
            </a:r>
          </a:p>
          <a:p>
            <a:pPr>
              <a:spcBef>
                <a:spcPts val="0"/>
              </a:spcBef>
              <a:spcAft>
                <a:spcPts val="0"/>
              </a:spcAft>
            </a:pPr>
            <a:r>
              <a:rPr lang="en-GB" dirty="0"/>
              <a:t>	-f1-3,7-8		first 3 fields and 7th and 8th.</a:t>
            </a:r>
          </a:p>
          <a:p>
            <a:r>
              <a:rPr lang="en-GB" dirty="0"/>
              <a:t>You can ‘cut’ on either fields or columns, not both.</a:t>
            </a:r>
          </a:p>
        </p:txBody>
      </p:sp>
    </p:spTree>
    <p:extLst>
      <p:ext uri="{BB962C8B-B14F-4D97-AF65-F5344CB8AC3E}">
        <p14:creationId xmlns:p14="http://schemas.microsoft.com/office/powerpoint/2010/main" val="251572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sort command can sort using the entire line or it can sort using specified key fields.  The characters that separate fields from each other can be defined as an option on the command line.  Fields can be treated as strings or numbers; strings can be literal or dictionary (ignoring spaces and tabs).  Lines can be sorted in ascending (the default) or descending (reverse) order.</a:t>
            </a:r>
          </a:p>
          <a:p>
            <a:r>
              <a:rPr lang="en-GB" dirty="0"/>
              <a:t>By default, sort is applied to the entire line.  One or more keys can be specified by using the –k option, specifying the start and optional end fields.  Fields are numbered from one.  To sort on just the second field, use: sort –k2,2</a:t>
            </a:r>
          </a:p>
          <a:p>
            <a:r>
              <a:rPr lang="en-GB" dirty="0"/>
              <a:t>The start character position within the field can also be specified, again counting from one.  For example to sort using the second character of the third field: sort –k3.2</a:t>
            </a:r>
          </a:p>
          <a:p>
            <a:r>
              <a:rPr lang="en-GB" dirty="0"/>
              <a:t>The default sort is a string comparison in ascending order, but this can be modified.  In the example in the slide, we wanted to sort the third field of the /etc/</a:t>
            </a:r>
            <a:r>
              <a:rPr lang="en-GB" dirty="0" err="1"/>
              <a:t>passwd</a:t>
            </a:r>
            <a:r>
              <a:rPr lang="en-GB" dirty="0"/>
              <a:t> numerically. We used –n flag, to inform sort of the request.</a:t>
            </a:r>
          </a:p>
          <a:p>
            <a:r>
              <a:rPr lang="en-GB" dirty="0"/>
              <a:t>Other options allow multiple input files to be merged, suppress leading spaces and tabs when comparing fields, and to compare individual characters within fields.  The sort utility also supports the obsolete (not POSIX compliant) +POS1 [-POS2] key arguments that count from zero. </a:t>
            </a:r>
          </a:p>
        </p:txBody>
      </p:sp>
    </p:spTree>
    <p:extLst>
      <p:ext uri="{BB962C8B-B14F-4D97-AF65-F5344CB8AC3E}">
        <p14:creationId xmlns:p14="http://schemas.microsoft.com/office/powerpoint/2010/main" val="2012405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a:t>
            </a:r>
            <a:r>
              <a:rPr lang="en-GB" dirty="0" err="1"/>
              <a:t>uniq</a:t>
            </a:r>
            <a:r>
              <a:rPr lang="en-GB" dirty="0"/>
              <a:t> command compares adjacent lines in its input stream and, in the normal case, removes the second and succeeding copies of repeated lines.  As it is frequently used to remove duplicated lines from sorted data, it is often used in conjunction with the sort command.</a:t>
            </a:r>
          </a:p>
          <a:p>
            <a:r>
              <a:rPr lang="en-GB" dirty="0"/>
              <a:t>Options to </a:t>
            </a:r>
            <a:r>
              <a:rPr lang="en-GB" dirty="0" err="1"/>
              <a:t>uniq</a:t>
            </a:r>
            <a:r>
              <a:rPr lang="en-GB" dirty="0"/>
              <a:t> allow output of:</a:t>
            </a:r>
          </a:p>
          <a:p>
            <a:r>
              <a:rPr lang="en-GB" dirty="0"/>
              <a:t>  One copy of each repeated (duplicated) line (-d) </a:t>
            </a:r>
          </a:p>
          <a:p>
            <a:r>
              <a:rPr lang="en-GB" dirty="0"/>
              <a:t>or</a:t>
            </a:r>
          </a:p>
          <a:p>
            <a:r>
              <a:rPr lang="en-GB" dirty="0"/>
              <a:t>  Lines that are not repeated (-u) for unique. </a:t>
            </a:r>
          </a:p>
          <a:p>
            <a:r>
              <a:rPr lang="en-GB" dirty="0"/>
              <a:t>The default, i.e. </a:t>
            </a:r>
            <a:r>
              <a:rPr lang="en-GB" dirty="0" err="1"/>
              <a:t>uniq</a:t>
            </a:r>
            <a:r>
              <a:rPr lang="en-GB" dirty="0"/>
              <a:t> without any options, will produce output equivalent to the combination of both of the above options (-</a:t>
            </a:r>
            <a:r>
              <a:rPr lang="en-GB" dirty="0" err="1"/>
              <a:t>ud</a:t>
            </a:r>
            <a:r>
              <a:rPr lang="en-GB" dirty="0"/>
              <a:t>).</a:t>
            </a:r>
          </a:p>
        </p:txBody>
      </p:sp>
    </p:spTree>
    <p:extLst>
      <p:ext uri="{BB962C8B-B14F-4D97-AF65-F5344CB8AC3E}">
        <p14:creationId xmlns:p14="http://schemas.microsoft.com/office/powerpoint/2010/main" val="2219905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5"/>
          <p:cNvSpPr>
            <a:spLocks noGrp="1" noChangeArrowheads="1"/>
          </p:cNvSpPr>
          <p:nvPr>
            <p:ph type="body" idx="1"/>
          </p:nvPr>
        </p:nvSpPr>
        <p:spPr/>
        <p:txBody>
          <a:bodyPr>
            <a:normAutofit/>
          </a:bodyPr>
          <a:lstStyle/>
          <a:p>
            <a:r>
              <a:rPr lang="en-GB" dirty="0"/>
              <a:t>The usefulness of </a:t>
            </a:r>
            <a:r>
              <a:rPr lang="en-GB" dirty="0" err="1"/>
              <a:t>tr</a:t>
            </a:r>
            <a:r>
              <a:rPr lang="en-GB" dirty="0"/>
              <a:t> lies in its simplicity of purpose and the syntax. It can be used in many situations where the more complex tools such as </a:t>
            </a:r>
            <a:r>
              <a:rPr lang="en-GB" dirty="0" err="1"/>
              <a:t>sed</a:t>
            </a:r>
            <a:r>
              <a:rPr lang="en-GB" dirty="0"/>
              <a:t>, </a:t>
            </a:r>
            <a:r>
              <a:rPr lang="en-GB" dirty="0" err="1"/>
              <a:t>awk</a:t>
            </a:r>
            <a:r>
              <a:rPr lang="en-GB" dirty="0"/>
              <a:t> (or even </a:t>
            </a:r>
            <a:r>
              <a:rPr lang="en-GB" dirty="0" err="1"/>
              <a:t>perl</a:t>
            </a:r>
            <a:r>
              <a:rPr lang="en-GB" dirty="0"/>
              <a:t> or python) might be applied. One quirky feature of </a:t>
            </a:r>
            <a:r>
              <a:rPr lang="en-GB" dirty="0" err="1"/>
              <a:t>tr</a:t>
            </a:r>
            <a:r>
              <a:rPr lang="en-GB" dirty="0"/>
              <a:t> is that it can only read stdin, in other words you cannot give it a file name as argument. For that reason, we typically use shell redirection or piping mechanisms (you can also type raw data at the keyboard, of course).</a:t>
            </a:r>
          </a:p>
          <a:p>
            <a:r>
              <a:rPr lang="en-GB" dirty="0"/>
              <a:t>Two main modes of </a:t>
            </a:r>
            <a:r>
              <a:rPr lang="en-GB" dirty="0" err="1"/>
              <a:t>tr</a:t>
            </a:r>
            <a:r>
              <a:rPr lang="en-GB" dirty="0"/>
              <a:t> include translation of characters as they pass through, or removal of characters.</a:t>
            </a:r>
          </a:p>
          <a:p>
            <a:r>
              <a:rPr lang="en-GB" dirty="0"/>
              <a:t>When specifying characters to be manipulated by </a:t>
            </a:r>
            <a:r>
              <a:rPr lang="en-GB" dirty="0" err="1"/>
              <a:t>tr</a:t>
            </a:r>
            <a:r>
              <a:rPr lang="en-GB" dirty="0"/>
              <a:t> we can use their literal meaning or an ‘interpreted sequence’, such as \t to mean a tab, \012 to mean newline or \a to mean audible bell.</a:t>
            </a:r>
          </a:p>
          <a:p>
            <a:r>
              <a:rPr lang="en-GB" dirty="0"/>
              <a:t>The modern </a:t>
            </a:r>
            <a:r>
              <a:rPr lang="en-GB" dirty="0" err="1"/>
              <a:t>tr</a:t>
            </a:r>
            <a:r>
              <a:rPr lang="en-GB" dirty="0"/>
              <a:t> versions in Linux also allows the use of character classes, for example [:</a:t>
            </a:r>
            <a:r>
              <a:rPr lang="en-GB" dirty="0" err="1"/>
              <a:t>alnum</a:t>
            </a:r>
            <a:r>
              <a:rPr lang="en-GB" dirty="0"/>
              <a:t>:] refers to all letters and digits. Consult manual pages for the complete set of interpreted sequences.</a:t>
            </a:r>
          </a:p>
          <a:p>
            <a:r>
              <a:rPr lang="en-GB" dirty="0"/>
              <a:t>In the example below, we are showing </a:t>
            </a:r>
            <a:r>
              <a:rPr lang="en-GB" dirty="0" err="1"/>
              <a:t>tr</a:t>
            </a:r>
            <a:r>
              <a:rPr lang="en-GB" dirty="0"/>
              <a:t> used to convert an arbitrary text document into a list of alpha-numeric words, each word occupying a separate line:</a:t>
            </a:r>
          </a:p>
          <a:p>
            <a:r>
              <a:rPr lang="en-GB" dirty="0"/>
              <a:t>   $ </a:t>
            </a:r>
            <a:r>
              <a:rPr lang="en-GB" dirty="0" err="1"/>
              <a:t>tr</a:t>
            </a:r>
            <a:r>
              <a:rPr lang="en-GB" dirty="0"/>
              <a:t> -</a:t>
            </a:r>
            <a:r>
              <a:rPr lang="en-GB" dirty="0" err="1"/>
              <a:t>cs</a:t>
            </a:r>
            <a:r>
              <a:rPr lang="en-GB" dirty="0"/>
              <a:t> 'A-Za-z0-9' '\012' &lt; document</a:t>
            </a:r>
          </a:p>
          <a:p>
            <a:r>
              <a:rPr lang="en-GB" dirty="0"/>
              <a:t>The command means: translate all non alpha-numeric characters into newline character, in ‘squeeze’ mode (only one newline for each block on non </a:t>
            </a:r>
            <a:r>
              <a:rPr lang="en-GB" dirty="0" err="1"/>
              <a:t>alphanumerics</a:t>
            </a:r>
            <a:r>
              <a:rPr lang="en-GB" dirty="0"/>
              <a:t>).</a:t>
            </a:r>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539198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There is proliferation of filter commands, each one of them targeting a very ‘narrow minded’ function.</a:t>
            </a:r>
          </a:p>
          <a:p>
            <a:r>
              <a:rPr lang="en-GB" dirty="0"/>
              <a:t>In order to make the best of your system, the trick is to identify as many of these as possible.  Play with man -k, investigate tools, decide which might be of use to you and build up your knowledge. Never waste time on memorising options or detail.  This can always be looked up.  What you should aim for is to know which tool can do the job for you, not how it does it.  An example is to start at a very general keyword, like filter.  Next time you finish labs early :-) try the following:</a:t>
            </a:r>
          </a:p>
          <a:p>
            <a:r>
              <a:rPr lang="en-GB" dirty="0"/>
              <a:t> $ man -k filter | </a:t>
            </a:r>
            <a:r>
              <a:rPr lang="en-GB" dirty="0" err="1"/>
              <a:t>grep</a:t>
            </a:r>
            <a:r>
              <a:rPr lang="en-GB" dirty="0"/>
              <a:t> ’(1)’</a:t>
            </a:r>
          </a:p>
          <a:p>
            <a:r>
              <a:rPr lang="en-GB" dirty="0" err="1"/>
              <a:t>grep</a:t>
            </a:r>
            <a:r>
              <a:rPr lang="en-GB" dirty="0"/>
              <a:t> '(1)' will get rid of all entries that are not used at the command line, and administrator commands.  We are currently after filters, and they will be in section 1 of manual pages.  Once you have a list of them, investigate what they are - you will be learning new ones fast…. Every problem starts with the formulation of the question.  </a:t>
            </a:r>
          </a:p>
          <a:p>
            <a:r>
              <a:rPr lang="en-GB" dirty="0"/>
              <a:t>We then identify the fundamental command, which might give the initial information. </a:t>
            </a:r>
          </a:p>
          <a:p>
            <a:r>
              <a:rPr lang="en-GB" dirty="0"/>
              <a:t> In this case, we want a certain report on logged users.  Whatever we want to achieve at the end, we know that we must start with the list of users currently logged in.  Our initial command must therefore be who (or w).</a:t>
            </a:r>
          </a:p>
          <a:p>
            <a:r>
              <a:rPr lang="en-GB" dirty="0"/>
              <a:t>Once we have identified the initial command, we must ensure that we understand the format of its output.  Then we can decide what further commands we might use in the chain of pipes, each one of them filtering out the information we do not need...</a:t>
            </a:r>
          </a:p>
          <a:p>
            <a:endParaRPr lang="en-GB" dirty="0"/>
          </a:p>
        </p:txBody>
      </p:sp>
    </p:spTree>
    <p:extLst>
      <p:ext uri="{BB962C8B-B14F-4D97-AF65-F5344CB8AC3E}">
        <p14:creationId xmlns:p14="http://schemas.microsoft.com/office/powerpoint/2010/main" val="3350778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838600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52990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5"/>
          <p:cNvSpPr>
            <a:spLocks noGrp="1" noChangeArrowheads="1"/>
          </p:cNvSpPr>
          <p:nvPr>
            <p:ph type="body" idx="1"/>
          </p:nvPr>
        </p:nvSpPr>
        <p:spPr/>
        <p:txBody>
          <a:bodyPr>
            <a:normAutofit/>
          </a:bodyPr>
          <a:lstStyle/>
          <a:p>
            <a:r>
              <a:rPr lang="en-GB" dirty="0"/>
              <a:t>In this chapter the concept of I/O redirection is taken a stage further with the introduction of the idea of pipes.  This allows I/O streams of a process to be connected together, thereby chaining commands into pipelines.</a:t>
            </a:r>
          </a:p>
          <a:p>
            <a:r>
              <a:rPr lang="en-GB" dirty="0"/>
              <a:t>Following on from the description of pipes is the idea of filter programs: programs that are designed to work in pipelines.  Many standard UNIX/Linux filters are described, showing how easy it is to construct more complex, highly functional utilities out of basic building blocks.</a:t>
            </a:r>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588400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p:txBody>
          <a:bodyPr>
            <a:normAutofit/>
          </a:bodyPr>
          <a:lstStyle/>
          <a:p>
            <a:r>
              <a:rPr lang="en-US" dirty="0"/>
              <a:t>Linux and UNIX utilities follow the principles laid down in the book “Software Tools”, by Kernighan and </a:t>
            </a:r>
            <a:r>
              <a:rPr lang="en-US" dirty="0" err="1"/>
              <a:t>Plauger</a:t>
            </a:r>
            <a:r>
              <a:rPr lang="en-US" dirty="0"/>
              <a:t>.  They are small tools that perform one particular job well.  In a paper published in the Bell System Technical Journal of July-August 1978, the style of UNIX tools was summarized as follows:</a:t>
            </a:r>
          </a:p>
          <a:p>
            <a:pPr lvl="1">
              <a:spcBef>
                <a:spcPts val="0"/>
              </a:spcBef>
              <a:spcAft>
                <a:spcPts val="0"/>
              </a:spcAft>
            </a:pPr>
            <a:r>
              <a:rPr lang="en-US" dirty="0"/>
              <a:t>Make each program do one thing well. </a:t>
            </a:r>
            <a:endParaRPr lang="en-GB" dirty="0"/>
          </a:p>
          <a:p>
            <a:pPr lvl="1">
              <a:spcBef>
                <a:spcPts val="0"/>
              </a:spcBef>
              <a:spcAft>
                <a:spcPts val="0"/>
              </a:spcAft>
            </a:pPr>
            <a:r>
              <a:rPr lang="en-US" dirty="0"/>
              <a:t>To do a new job, build afresh rather than complicate old programs by </a:t>
            </a:r>
            <a:br>
              <a:rPr lang="en-US" dirty="0"/>
            </a:br>
            <a:r>
              <a:rPr lang="en-US" dirty="0"/>
              <a:t>adding new</a:t>
            </a:r>
            <a:r>
              <a:rPr lang="en-GB" dirty="0"/>
              <a:t> </a:t>
            </a:r>
            <a:r>
              <a:rPr lang="en-US" dirty="0"/>
              <a:t>“features”.</a:t>
            </a:r>
          </a:p>
          <a:p>
            <a:pPr lvl="1">
              <a:spcBef>
                <a:spcPts val="0"/>
              </a:spcBef>
              <a:spcAft>
                <a:spcPts val="0"/>
              </a:spcAft>
            </a:pPr>
            <a:r>
              <a:rPr lang="en-US" dirty="0"/>
              <a:t>Expect the output of one program to be the input of another, as yet unknown, program. </a:t>
            </a:r>
            <a:endParaRPr lang="en-GB" dirty="0"/>
          </a:p>
          <a:p>
            <a:pPr lvl="1">
              <a:spcBef>
                <a:spcPts val="0"/>
              </a:spcBef>
              <a:spcAft>
                <a:spcPts val="0"/>
              </a:spcAft>
            </a:pPr>
            <a:r>
              <a:rPr lang="en-US" dirty="0"/>
              <a:t>Don’t clutter output with extraneous information. </a:t>
            </a:r>
            <a:endParaRPr lang="en-GB" dirty="0"/>
          </a:p>
          <a:p>
            <a:pPr lvl="1">
              <a:spcBef>
                <a:spcPts val="0"/>
              </a:spcBef>
              <a:spcAft>
                <a:spcPts val="0"/>
              </a:spcAft>
            </a:pPr>
            <a:r>
              <a:rPr lang="en-US" dirty="0"/>
              <a:t>Avoid stringently columnar or binary input formats. </a:t>
            </a:r>
          </a:p>
          <a:p>
            <a:pPr lvl="1">
              <a:spcBef>
                <a:spcPts val="0"/>
              </a:spcBef>
              <a:spcAft>
                <a:spcPts val="0"/>
              </a:spcAft>
            </a:pPr>
            <a:r>
              <a:rPr lang="en-US" dirty="0"/>
              <a:t>Don’t insist on interactive input.</a:t>
            </a:r>
            <a:endParaRPr lang="en-GB" dirty="0"/>
          </a:p>
          <a:p>
            <a:pPr lvl="1">
              <a:spcBef>
                <a:spcPts val="0"/>
              </a:spcBef>
              <a:spcAft>
                <a:spcPts val="0"/>
              </a:spcAft>
            </a:pPr>
            <a:r>
              <a:rPr lang="en-US" dirty="0"/>
              <a:t>Design and build software, even operating systems, to be tried early, ideally within weeks. </a:t>
            </a:r>
            <a:endParaRPr lang="en-GB" dirty="0"/>
          </a:p>
          <a:p>
            <a:pPr lvl="1">
              <a:spcBef>
                <a:spcPts val="0"/>
              </a:spcBef>
              <a:spcAft>
                <a:spcPts val="0"/>
              </a:spcAft>
            </a:pPr>
            <a:r>
              <a:rPr lang="en-US" dirty="0"/>
              <a:t>Don’t hesitate to throw away the clumsy parts and rebuild them. </a:t>
            </a:r>
            <a:endParaRPr lang="en-GB" dirty="0"/>
          </a:p>
          <a:p>
            <a:pPr lvl="1">
              <a:spcBef>
                <a:spcPts val="0"/>
              </a:spcBef>
              <a:spcAft>
                <a:spcPts val="0"/>
              </a:spcAft>
            </a:pPr>
            <a:r>
              <a:rPr lang="en-US" dirty="0"/>
              <a:t>Use tools in preference to unskilled help to lighten a programming task, even if you have to detour to build the tools, and expect to throw some of them out after you’ve finished using them.</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4655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p:txBody>
          <a:bodyPr>
            <a:normAutofit/>
          </a:bodyPr>
          <a:lstStyle/>
          <a:p>
            <a:r>
              <a:rPr lang="en-US"/>
              <a:t>There are two principal objects in Linux – the file and the process.  Simple methods exist to connect these objects together – either files to processes or processes to processes.</a:t>
            </a:r>
          </a:p>
          <a:p>
            <a:r>
              <a:rPr lang="en-US"/>
              <a:t>All processes must have an input file (normally the keyboard) and an output file (normally the screen).  Output from the process can be input to another process.</a:t>
            </a:r>
            <a:endParaRPr lang="en-GB"/>
          </a:p>
          <a:p>
            <a:r>
              <a:rPr lang="en-US"/>
              <a:t>The process does not worry about where its input comes from or where its output goes.  The</a:t>
            </a:r>
            <a:r>
              <a:rPr lang="en-GB"/>
              <a:t>se</a:t>
            </a:r>
            <a:r>
              <a:rPr lang="en-US"/>
              <a:t> are determined when you use the program.   If you do not specify the source of input or the destination of output, certain defaults apply.</a:t>
            </a:r>
          </a:p>
          <a:p>
            <a:r>
              <a:rPr lang="en-US"/>
              <a:t>To a process, a file appears as a stream of data.  Normally, each process has access to some standard streams of data, principally the standard input stream and the standard output stream.  These streams are always assumed to exist for any process (there are actually a few exceptions to this rule, but we need not worry about them here).  They are associated with some file, but the name of the file is not known to the process.  Hence, input and output is said to be anonymous.</a:t>
            </a:r>
          </a:p>
          <a:p>
            <a:r>
              <a:rPr lang="en-US"/>
              <a:t>This makes it very easy to make the association between anonymous stream and a named file at run time, rather than force it to be associated at compile time.</a:t>
            </a:r>
          </a:p>
          <a:p>
            <a:r>
              <a:rPr lang="en-US"/>
              <a:t>These streams may in fact not refer to physical files at all, but to a stream of data associated with another process.  By default, both the input and output streams are connected to the terminal but they can be simply redirected to another file or process, independently, by the shell.</a:t>
            </a:r>
            <a:endParaRPr lang="en-US"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43350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p:txBody>
          <a:bodyPr>
            <a:normAutofit/>
          </a:bodyPr>
          <a:lstStyle/>
          <a:p>
            <a:r>
              <a:rPr lang="en-US" dirty="0"/>
              <a:t>A pipe connects the standard output of one process with the standard input of another process. </a:t>
            </a:r>
            <a:r>
              <a:rPr lang="en-GB" dirty="0"/>
              <a:t>This is done by the kernel’s IPC (inter-process communication) mechanism and allows I/O streams of two or more processes to be connected together (thereby chain commands).</a:t>
            </a:r>
          </a:p>
          <a:p>
            <a:r>
              <a:rPr lang="en-US" dirty="0"/>
              <a:t>You can think of a pipe as a temporary file in memory.</a:t>
            </a:r>
          </a:p>
          <a:p>
            <a:r>
              <a:rPr lang="en-US" dirty="0"/>
              <a:t>To the processes involved, the pipe appears just like any file.  The controlling shell would inform the kernel of the data flow requirement, to ensure that the producing process does not get too far ahead of the consumer process, and the consumer never overtakes the producer.</a:t>
            </a:r>
          </a:p>
          <a:p>
            <a:r>
              <a:rPr lang="en-US" dirty="0"/>
              <a:t>The most important thing about this is its transparency to the processes involved.  It is extremely rare that a process needs to know what its input or output stream actually is.  The only exception to this rule is programs that make use of the terminal display facilities, such as screen editors or menu driven packages.</a:t>
            </a:r>
          </a:p>
          <a:p>
            <a:r>
              <a:rPr lang="en-GB" dirty="0"/>
              <a:t>The exit value of the last (right-most) command in the pipeline is stored in the ? variable.  Unusually, Bash  populates an array called PIPESTATUS with each element containing the return value of each command in the pipeline.  For example, the first command (left-most) result value can be obtained from ${PIPESTATUS[0]} (we do not discuss arrays further in this course)</a:t>
            </a:r>
            <a:endParaRPr lang="en-US" dirty="0"/>
          </a:p>
          <a:p>
            <a:r>
              <a:rPr lang="en-GB" dirty="0"/>
              <a:t>Pipes only operate on stdout streams of commands.  Any messages written to </a:t>
            </a:r>
            <a:r>
              <a:rPr lang="en-GB" dirty="0" err="1"/>
              <a:t>stderr</a:t>
            </a:r>
            <a:r>
              <a:rPr lang="en-GB" dirty="0"/>
              <a:t> will still be written on the terminal screen, unless </a:t>
            </a:r>
            <a:r>
              <a:rPr lang="en-GB" dirty="0" err="1"/>
              <a:t>stderr</a:t>
            </a:r>
            <a:r>
              <a:rPr lang="en-GB" dirty="0"/>
              <a:t> is separately redirected.</a:t>
            </a:r>
            <a:endParaRPr lang="en-US"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8643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80" name="Text Box 5"/>
          <p:cNvSpPr>
            <a:spLocks noGrp="1" noChangeArrowheads="1"/>
          </p:cNvSpPr>
          <p:nvPr>
            <p:ph type="body"/>
          </p:nvPr>
        </p:nvSpPr>
        <p:spPr/>
        <p:txBody>
          <a:bodyPr>
            <a:normAutofit/>
          </a:bodyPr>
          <a:lstStyle/>
          <a:p>
            <a:r>
              <a:rPr lang="en-GB" dirty="0"/>
              <a:t>If we want to process stdout of one command using another command, we can save the output to a temporary file using stdout redirection:</a:t>
            </a:r>
          </a:p>
          <a:p>
            <a:pPr>
              <a:spcBef>
                <a:spcPts val="0"/>
              </a:spcBef>
              <a:spcAft>
                <a:spcPts val="0"/>
              </a:spcAft>
            </a:pPr>
            <a:r>
              <a:rPr lang="en-GB" dirty="0"/>
              <a:t>   $ who &gt; </a:t>
            </a:r>
            <a:r>
              <a:rPr lang="en-GB" dirty="0" err="1"/>
              <a:t>tmpfile</a:t>
            </a:r>
            <a:endParaRPr lang="en-GB" dirty="0"/>
          </a:p>
          <a:p>
            <a:r>
              <a:rPr lang="en-GB" dirty="0"/>
              <a:t>We are running who to find out who is logged into the system.  The output from who is one line per user, giving some useful information, which we store in the file </a:t>
            </a:r>
            <a:r>
              <a:rPr lang="en-GB" dirty="0" err="1"/>
              <a:t>tmpfile</a:t>
            </a:r>
            <a:r>
              <a:rPr lang="en-GB" dirty="0"/>
              <a:t>.</a:t>
            </a:r>
          </a:p>
          <a:p>
            <a:r>
              <a:rPr lang="en-GB" dirty="0"/>
              <a:t>Now we run the command:</a:t>
            </a:r>
          </a:p>
          <a:p>
            <a:pPr>
              <a:spcBef>
                <a:spcPts val="0"/>
              </a:spcBef>
              <a:spcAft>
                <a:spcPts val="0"/>
              </a:spcAft>
            </a:pPr>
            <a:r>
              <a:rPr lang="en-GB" dirty="0"/>
              <a:t>   $ </a:t>
            </a:r>
            <a:r>
              <a:rPr lang="en-GB" dirty="0" err="1"/>
              <a:t>wc</a:t>
            </a:r>
            <a:r>
              <a:rPr lang="en-GB" dirty="0"/>
              <a:t> –l </a:t>
            </a:r>
            <a:r>
              <a:rPr lang="en-GB" dirty="0" err="1"/>
              <a:t>tmpfile</a:t>
            </a:r>
            <a:endParaRPr lang="en-GB" dirty="0"/>
          </a:p>
          <a:p>
            <a:r>
              <a:rPr lang="en-GB" dirty="0"/>
              <a:t>which counts the lines in </a:t>
            </a:r>
            <a:r>
              <a:rPr lang="en-GB" dirty="0" err="1"/>
              <a:t>tmpfile</a:t>
            </a:r>
            <a:r>
              <a:rPr lang="en-GB" dirty="0"/>
              <a:t>.  </a:t>
            </a:r>
          </a:p>
          <a:p>
            <a:r>
              <a:rPr lang="en-GB" dirty="0"/>
              <a:t>By using the pipe symbol, |, we can combine the two above commands:</a:t>
            </a:r>
          </a:p>
          <a:p>
            <a:pPr>
              <a:spcBef>
                <a:spcPts val="0"/>
              </a:spcBef>
              <a:spcAft>
                <a:spcPts val="0"/>
              </a:spcAft>
            </a:pPr>
            <a:r>
              <a:rPr lang="en-GB" dirty="0"/>
              <a:t>   $ who | </a:t>
            </a:r>
            <a:r>
              <a:rPr lang="en-GB" dirty="0" err="1"/>
              <a:t>wc</a:t>
            </a:r>
            <a:r>
              <a:rPr lang="en-GB" dirty="0"/>
              <a:t> -l</a:t>
            </a:r>
          </a:p>
          <a:p>
            <a:r>
              <a:rPr lang="en-GB" dirty="0"/>
              <a:t>The pipe symbol tells the shell to connect the stdout stream of the command on the left (in this case who) to the stdin stream of the command on the right (in this case,  </a:t>
            </a:r>
            <a:r>
              <a:rPr lang="en-GB" dirty="0" err="1"/>
              <a:t>wc</a:t>
            </a:r>
            <a:r>
              <a:rPr lang="en-GB" dirty="0"/>
              <a:t> -l).  No need for a temporary file.</a:t>
            </a:r>
          </a:p>
          <a:p>
            <a:r>
              <a:rPr lang="en-GB" dirty="0"/>
              <a:t>The result from this single, pipelined command is our count of how many people are logged in.  We have lost the intermediate data, i.e. details of who these people are, but this does not matter, as we are only interested in the end result, i.e. the total number of people.</a:t>
            </a:r>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687950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9" name="Rectangle 5"/>
          <p:cNvSpPr>
            <a:spLocks noGrp="1" noChangeArrowheads="1"/>
          </p:cNvSpPr>
          <p:nvPr>
            <p:ph type="body" idx="1"/>
          </p:nvPr>
        </p:nvSpPr>
        <p:spPr/>
        <p:txBody>
          <a:bodyPr>
            <a:normAutofit/>
          </a:bodyPr>
          <a:lstStyle/>
          <a:p>
            <a:r>
              <a:rPr lang="en-GB"/>
              <a:t>Following on from the description of pipes is the idea of a filter program: programs which are designed to work in pipelines.  </a:t>
            </a:r>
          </a:p>
          <a:p>
            <a:r>
              <a:rPr lang="en-GB"/>
              <a:t>The slide shows some examples of standard Linux filters in action, showing how easy it is to construct more complex, highly functional utilities out of basic building blocks.</a:t>
            </a:r>
          </a:p>
          <a:p>
            <a:r>
              <a:rPr lang="en-GB"/>
              <a:t>As is the case with normal I/O redirection, both commands in a pipeline operate without knowing that their I/O streams have been connected.  The shell sets up the pipeline before starting the commands.</a:t>
            </a:r>
          </a:p>
          <a:p>
            <a:r>
              <a:rPr lang="en-GB"/>
              <a:t>Both commands in the pipeline run simultaneously.  </a:t>
            </a:r>
          </a:p>
          <a:p>
            <a:r>
              <a:rPr lang="en-GB"/>
              <a:t>If the “reader” attempts to read when the pipe is empty, it will wait until some data appears in the pipe before continuing.  If the pipe becomes full (there may be some limit to the size of the pipe), then the “write” waits until some data has been removed from the other end.</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209446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Grp="1" noChangeArrowheads="1"/>
          </p:cNvSpPr>
          <p:nvPr>
            <p:ph type="body" idx="1"/>
          </p:nvPr>
        </p:nvSpPr>
        <p:spPr/>
        <p:txBody>
          <a:bodyPr>
            <a:normAutofit/>
          </a:bodyPr>
          <a:lstStyle/>
          <a:p>
            <a:r>
              <a:rPr lang="en-GB" dirty="0"/>
              <a:t>Pipes can be used to connect more than just two commands together.  Multiple-stage pipelines are common in UNIX/Linux, thanks to the existence of the numerous filter utilities.  </a:t>
            </a:r>
          </a:p>
          <a:p>
            <a:r>
              <a:rPr lang="en-GB" dirty="0"/>
              <a:t>In the example,</a:t>
            </a:r>
          </a:p>
          <a:p>
            <a:pPr lvl="1">
              <a:spcBef>
                <a:spcPts val="0"/>
              </a:spcBef>
              <a:spcAft>
                <a:spcPts val="0"/>
              </a:spcAft>
            </a:pPr>
            <a:r>
              <a:rPr lang="en-GB" dirty="0"/>
              <a:t>who | </a:t>
            </a:r>
            <a:r>
              <a:rPr lang="en-GB" dirty="0" err="1"/>
              <a:t>grep</a:t>
            </a:r>
            <a:r>
              <a:rPr lang="en-GB" dirty="0"/>
              <a:t> </a:t>
            </a:r>
            <a:r>
              <a:rPr lang="en-GB" dirty="0" err="1"/>
              <a:t>tty</a:t>
            </a:r>
            <a:r>
              <a:rPr lang="en-GB" dirty="0"/>
              <a:t> | </a:t>
            </a:r>
            <a:r>
              <a:rPr lang="en-GB" dirty="0" err="1"/>
              <a:t>wc</a:t>
            </a:r>
            <a:r>
              <a:rPr lang="en-GB" dirty="0"/>
              <a:t> -l</a:t>
            </a:r>
          </a:p>
          <a:p>
            <a:r>
              <a:rPr lang="en-GB" dirty="0"/>
              <a:t>the output from the who command is processed by the </a:t>
            </a:r>
            <a:r>
              <a:rPr lang="en-GB" dirty="0" err="1"/>
              <a:t>grep</a:t>
            </a:r>
            <a:r>
              <a:rPr lang="en-GB" dirty="0"/>
              <a:t> command, which filters out all lines not containing the string "</a:t>
            </a:r>
            <a:r>
              <a:rPr lang="en-GB" dirty="0" err="1"/>
              <a:t>tty</a:t>
            </a:r>
            <a:r>
              <a:rPr lang="en-GB" dirty="0"/>
              <a:t>".  Finally this output is piped in </a:t>
            </a:r>
            <a:r>
              <a:rPr lang="en-GB" dirty="0" err="1"/>
              <a:t>wc</a:t>
            </a:r>
            <a:r>
              <a:rPr lang="en-GB" dirty="0"/>
              <a:t> which counts the number of lines left which corresponds to the number of network users.</a:t>
            </a:r>
          </a:p>
          <a:p>
            <a:r>
              <a:rPr lang="en-GB" dirty="0"/>
              <a:t>The ability to connect small commands together in this way, to form larger, more powerful utilities, is one of the most useful aspects of Linux.  The standard utilities are often no more than building blocks for use in pipelines, when their usefulness becomes much more apparent.</a:t>
            </a:r>
          </a:p>
          <a:p>
            <a:endParaRPr lang="en-GB" dirty="0"/>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00273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Whilst data is flowing through the pipeline, we have no access to it. Normally, we are happy with the final result, produced by the final tool in the pipeline. Occasionally though, we may want to retain (or at least be able to inspect) data produced by one or more of earlier tools in the pipeline.</a:t>
            </a:r>
          </a:p>
          <a:p>
            <a:r>
              <a:rPr lang="en-GB" dirty="0"/>
              <a:t>This is where the tee tool can help. It will place the data stream flowing through it in the specified file (use –a to append), before sending it to stdout. </a:t>
            </a:r>
          </a:p>
          <a:p>
            <a:r>
              <a:rPr lang="en-GB" dirty="0"/>
              <a:t>Thus the tee command can be very useful in capturing results of intermediate tools in a pipeline. </a:t>
            </a:r>
          </a:p>
          <a:p>
            <a:endParaRPr lang="en-GB" dirty="0"/>
          </a:p>
        </p:txBody>
      </p:sp>
    </p:spTree>
    <p:extLst>
      <p:ext uri="{BB962C8B-B14F-4D97-AF65-F5344CB8AC3E}">
        <p14:creationId xmlns:p14="http://schemas.microsoft.com/office/powerpoint/2010/main" val="330954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chemeClr val="accent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tx2"/>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cs typeface="Arial" panose="020B060402020202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tx2">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accent6"/>
              </a:buClr>
              <a:buFont typeface="Arial" panose="020B0604020202020204" pitchFamily="34" charset="0"/>
              <a:buChar char="›"/>
              <a:defRPr b="0" baseline="0">
                <a:solidFill>
                  <a:schemeClr val="bg1"/>
                </a:solidFill>
                <a:latin typeface="+mn-lt"/>
              </a:defRPr>
            </a:lvl1pPr>
            <a:lvl2pPr marL="742950" indent="-285750">
              <a:spcAft>
                <a:spcPts val="800"/>
              </a:spcAft>
              <a:buClr>
                <a:schemeClr val="accent6"/>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accent6"/>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accent6"/>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accent6"/>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accent5"/>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accent5"/>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mn-lt"/>
          <a:ea typeface="+mn-ea"/>
          <a:cs typeface="Arial"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mn-lt"/>
          <a:ea typeface="+mn-ea"/>
          <a:cs typeface="Arial"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Pipes and Filters</a:t>
            </a:r>
          </a:p>
        </p:txBody>
      </p:sp>
      <p:sp>
        <p:nvSpPr>
          <p:cNvPr id="3" name="Subtitle 2"/>
          <p:cNvSpPr>
            <a:spLocks noGrp="1"/>
          </p:cNvSpPr>
          <p:nvPr>
            <p:ph type="subTitle" idx="1"/>
          </p:nvPr>
        </p:nvSpPr>
        <p:spPr>
          <a:xfrm>
            <a:off x="1038226" y="3886200"/>
            <a:ext cx="10240574" cy="439200"/>
          </a:xfrm>
        </p:spPr>
        <p:txBody>
          <a:bodyPr/>
          <a:lstStyle/>
          <a:p>
            <a:r>
              <a:rPr lang="en-US" dirty="0"/>
              <a:t>using data tools to solve problems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GB" dirty="0"/>
              <a:t>To search text for patterns</a:t>
            </a:r>
          </a:p>
          <a:p>
            <a:endParaRPr lang="en-GB" dirty="0"/>
          </a:p>
          <a:p>
            <a:endParaRPr lang="en-GB" dirty="0"/>
          </a:p>
        </p:txBody>
      </p:sp>
      <p:sp>
        <p:nvSpPr>
          <p:cNvPr id="4" name="Title 3"/>
          <p:cNvSpPr>
            <a:spLocks noGrp="1"/>
          </p:cNvSpPr>
          <p:nvPr>
            <p:ph type="title"/>
          </p:nvPr>
        </p:nvSpPr>
        <p:spPr/>
        <p:txBody>
          <a:bodyPr/>
          <a:lstStyle/>
          <a:p>
            <a:r>
              <a:rPr lang="en-GB" dirty="0" err="1"/>
              <a:t>grep</a:t>
            </a:r>
            <a:r>
              <a:rPr lang="en-GB" dirty="0"/>
              <a:t> command revisited</a:t>
            </a:r>
          </a:p>
        </p:txBody>
      </p:sp>
      <p:sp>
        <p:nvSpPr>
          <p:cNvPr id="6" name="Text Box 7"/>
          <p:cNvSpPr txBox="1">
            <a:spLocks noChangeArrowheads="1"/>
          </p:cNvSpPr>
          <p:nvPr/>
        </p:nvSpPr>
        <p:spPr bwMode="auto">
          <a:xfrm>
            <a:off x="873572" y="5295432"/>
            <a:ext cx="10449424"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grep</a:t>
            </a:r>
            <a:r>
              <a:rPr lang="en-GB" sz="2000" b="1" dirty="0">
                <a:latin typeface="Courier New" pitchFamily="49" charset="0"/>
              </a:rPr>
              <a:t> -E -v '^#|^$' /etc/</a:t>
            </a:r>
            <a:r>
              <a:rPr lang="en-GB" sz="2000" b="1" dirty="0" err="1">
                <a:latin typeface="Courier New" pitchFamily="49" charset="0"/>
              </a:rPr>
              <a:t>rsyslog.conf</a:t>
            </a:r>
            <a:r>
              <a:rPr lang="en-GB" sz="2000" b="1" dirty="0">
                <a:latin typeface="Courier New" pitchFamily="49" charset="0"/>
              </a:rPr>
              <a:t> </a:t>
            </a:r>
          </a:p>
          <a:p>
            <a:pPr defTabSz="720725">
              <a:buClr>
                <a:srgbClr val="000000"/>
              </a:buClr>
              <a:buSzPct val="100000"/>
              <a:tabLst>
                <a:tab pos="1431925" algn="l"/>
                <a:tab pos="3489325" algn="l"/>
                <a:tab pos="7050088" algn="r"/>
              </a:tabLst>
              <a:defRPr/>
            </a:pPr>
            <a:r>
              <a:rPr lang="en-GB" sz="2000" dirty="0">
                <a:latin typeface="Courier New" pitchFamily="49" charset="0"/>
              </a:rPr>
              <a:t>module(load="</a:t>
            </a:r>
            <a:r>
              <a:rPr lang="en-GB" sz="2000" dirty="0" err="1">
                <a:latin typeface="Courier New" pitchFamily="49" charset="0"/>
              </a:rPr>
              <a:t>imuxsock</a:t>
            </a:r>
            <a:r>
              <a:rPr lang="en-GB" sz="2000" dirty="0">
                <a:latin typeface="Courier New" pitchFamily="49" charset="0"/>
              </a:rPr>
              <a:t>")</a:t>
            </a:r>
          </a:p>
        </p:txBody>
      </p:sp>
      <p:sp>
        <p:nvSpPr>
          <p:cNvPr id="7" name="AutoShape 8"/>
          <p:cNvSpPr>
            <a:spLocks noChangeArrowheads="1"/>
          </p:cNvSpPr>
          <p:nvPr/>
        </p:nvSpPr>
        <p:spPr bwMode="auto">
          <a:xfrm>
            <a:off x="884268" y="1959651"/>
            <a:ext cx="10438728" cy="2359859"/>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marL="180975" defTabSz="449263">
              <a:spcBef>
                <a:spcPts val="375"/>
              </a:spcBef>
              <a:spcAft>
                <a:spcPts val="250"/>
              </a:spcAft>
              <a:buClr>
                <a:srgbClr val="000000"/>
              </a:buClr>
              <a:buSzPct val="100000"/>
              <a:tabLst>
                <a:tab pos="438150" algn="l"/>
                <a:tab pos="1262063" algn="l"/>
                <a:tab pos="3767138" algn="l"/>
                <a:tab pos="5154613" algn="l"/>
                <a:tab pos="5426075" algn="l"/>
                <a:tab pos="5697538" algn="l"/>
                <a:tab pos="5969000" algn="l"/>
                <a:tab pos="6240463" algn="l"/>
                <a:tab pos="6270625" algn="l"/>
                <a:tab pos="8955088" algn="l"/>
                <a:tab pos="8983663" algn="l"/>
                <a:tab pos="9432925" algn="l"/>
                <a:tab pos="9882188" algn="l"/>
                <a:tab pos="10331450" algn="l"/>
                <a:tab pos="10780713" algn="l"/>
              </a:tabLst>
            </a:pPr>
            <a:r>
              <a:rPr lang="en-GB" sz="2400" b="1" dirty="0">
                <a:solidFill>
                  <a:srgbClr val="0000C8"/>
                </a:solidFill>
                <a:latin typeface="Lucida Console" pitchFamily="49" charset="0"/>
              </a:rPr>
              <a:t>	grep [-</a:t>
            </a:r>
            <a:r>
              <a:rPr lang="en-GB" sz="2400" b="1" dirty="0" err="1">
                <a:solidFill>
                  <a:srgbClr val="0000C8"/>
                </a:solidFill>
                <a:latin typeface="Lucida Console" pitchFamily="49" charset="0"/>
              </a:rPr>
              <a:t>vcinE</a:t>
            </a:r>
            <a:r>
              <a:rPr lang="en-GB" sz="2400" b="1" dirty="0">
                <a:solidFill>
                  <a:srgbClr val="0000C8"/>
                </a:solidFill>
                <a:latin typeface="Lucida Console" pitchFamily="49" charset="0"/>
              </a:rPr>
              <a:t>] pattern </a:t>
            </a:r>
            <a:r>
              <a:rPr lang="en-GB" sz="2400" dirty="0">
                <a:solidFill>
                  <a:srgbClr val="0000C8"/>
                </a:solidFill>
              </a:rPr>
              <a:t>	</a:t>
            </a:r>
            <a:endParaRPr lang="en-GB" sz="2400" dirty="0"/>
          </a:p>
          <a:p>
            <a:pPr marL="180975" defTabSz="449263">
              <a:spcBef>
                <a:spcPts val="0"/>
              </a:spcBef>
              <a:spcAft>
                <a:spcPts val="0"/>
              </a:spcAft>
              <a:buClr>
                <a:srgbClr val="000000"/>
              </a:buClr>
              <a:buSzPct val="100000"/>
              <a:tabLst>
                <a:tab pos="438150" algn="l"/>
                <a:tab pos="719138" algn="l"/>
                <a:tab pos="1611313" algn="l"/>
                <a:tab pos="3797300" algn="l"/>
                <a:tab pos="4068763" algn="l"/>
                <a:tab pos="4343400" algn="l"/>
                <a:tab pos="4611688" algn="l"/>
                <a:tab pos="4883150" algn="l"/>
                <a:tab pos="5154613" algn="l"/>
                <a:tab pos="5426075"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400" b="1" dirty="0">
                <a:solidFill>
                  <a:srgbClr val="0000C8"/>
                </a:solidFill>
                <a:latin typeface="Lucida Console" pitchFamily="49" charset="0"/>
              </a:rPr>
              <a:t>		</a:t>
            </a:r>
            <a:r>
              <a:rPr lang="en-GB" sz="2000" b="1" dirty="0">
                <a:solidFill>
                  <a:srgbClr val="0000C8"/>
                </a:solidFill>
                <a:latin typeface="Lucida Console" pitchFamily="49" charset="0"/>
              </a:rPr>
              <a:t>-v</a:t>
            </a:r>
            <a:r>
              <a:rPr lang="en-GB" sz="2000" dirty="0">
                <a:solidFill>
                  <a:srgbClr val="0000C8"/>
                </a:solidFill>
              </a:rPr>
              <a:t>	</a:t>
            </a:r>
            <a:r>
              <a:rPr lang="en-GB" sz="2000" dirty="0"/>
              <a:t>- output non-matched lines</a:t>
            </a:r>
          </a:p>
          <a:p>
            <a:pPr marL="180975" defTabSz="449263">
              <a:spcBef>
                <a:spcPts val="0"/>
              </a:spcBef>
              <a:spcAft>
                <a:spcPts val="0"/>
              </a:spcAft>
              <a:buClr>
                <a:srgbClr val="000000"/>
              </a:buClr>
              <a:buSzPct val="100000"/>
              <a:tabLst>
                <a:tab pos="438150" algn="l"/>
                <a:tab pos="719138" algn="l"/>
                <a:tab pos="1611313" algn="l"/>
                <a:tab pos="3797300" algn="l"/>
                <a:tab pos="4068763" algn="l"/>
                <a:tab pos="4343400" algn="l"/>
                <a:tab pos="4611688" algn="l"/>
                <a:tab pos="4883150" algn="l"/>
                <a:tab pos="5154613" algn="l"/>
                <a:tab pos="5426075"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dirty="0">
                <a:solidFill>
                  <a:srgbClr val="0000C8"/>
                </a:solidFill>
              </a:rPr>
              <a:t> 		</a:t>
            </a:r>
            <a:r>
              <a:rPr lang="en-GB" sz="2000" b="1" dirty="0">
                <a:solidFill>
                  <a:srgbClr val="0000C8"/>
                </a:solidFill>
                <a:latin typeface="Lucida Console" pitchFamily="49" charset="0"/>
              </a:rPr>
              <a:t>-c</a:t>
            </a:r>
            <a:r>
              <a:rPr lang="en-GB" sz="2000" dirty="0">
                <a:solidFill>
                  <a:srgbClr val="0000C8"/>
                </a:solidFill>
              </a:rPr>
              <a:t>	</a:t>
            </a:r>
            <a:r>
              <a:rPr lang="en-GB" sz="2000" dirty="0"/>
              <a:t>- output count of lines matched</a:t>
            </a:r>
          </a:p>
          <a:p>
            <a:pPr marL="180975" defTabSz="449263">
              <a:spcBef>
                <a:spcPts val="0"/>
              </a:spcBef>
              <a:spcAft>
                <a:spcPts val="0"/>
              </a:spcAft>
              <a:buClr>
                <a:srgbClr val="000000"/>
              </a:buClr>
              <a:buSzPct val="100000"/>
              <a:tabLst>
                <a:tab pos="438150" algn="l"/>
                <a:tab pos="719138" algn="l"/>
                <a:tab pos="1611313" algn="l"/>
                <a:tab pos="3797300" algn="l"/>
                <a:tab pos="4068763" algn="l"/>
                <a:tab pos="4343400" algn="l"/>
                <a:tab pos="4611688" algn="l"/>
                <a:tab pos="4883150" algn="l"/>
                <a:tab pos="5154613" algn="l"/>
                <a:tab pos="5426075"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dirty="0">
                <a:solidFill>
                  <a:srgbClr val="0000C8"/>
                </a:solidFill>
              </a:rPr>
              <a:t> </a:t>
            </a:r>
            <a:r>
              <a:rPr lang="en-GB" sz="2000" b="1" dirty="0">
                <a:solidFill>
                  <a:srgbClr val="0000C8"/>
                </a:solidFill>
                <a:latin typeface="Lucida Console" pitchFamily="49" charset="0"/>
              </a:rPr>
              <a:t>		-</a:t>
            </a:r>
            <a:r>
              <a:rPr lang="en-GB" sz="2000" b="1" dirty="0" err="1">
                <a:solidFill>
                  <a:srgbClr val="0000C8"/>
                </a:solidFill>
                <a:latin typeface="Lucida Console" pitchFamily="49" charset="0"/>
              </a:rPr>
              <a:t>i</a:t>
            </a:r>
            <a:r>
              <a:rPr lang="en-GB" sz="2000" dirty="0">
                <a:solidFill>
                  <a:srgbClr val="0000C8"/>
                </a:solidFill>
              </a:rPr>
              <a:t>	</a:t>
            </a:r>
            <a:r>
              <a:rPr lang="en-GB" sz="2000" dirty="0"/>
              <a:t>- ignore lower / upper case</a:t>
            </a:r>
          </a:p>
          <a:p>
            <a:pPr marL="180975" defTabSz="449263">
              <a:spcBef>
                <a:spcPts val="0"/>
              </a:spcBef>
              <a:spcAft>
                <a:spcPts val="0"/>
              </a:spcAft>
              <a:buClr>
                <a:srgbClr val="000000"/>
              </a:buClr>
              <a:buSzPct val="100000"/>
              <a:tabLst>
                <a:tab pos="438150" algn="l"/>
                <a:tab pos="719138" algn="l"/>
                <a:tab pos="1611313" algn="l"/>
                <a:tab pos="3797300" algn="l"/>
                <a:tab pos="4068763" algn="l"/>
                <a:tab pos="4343400" algn="l"/>
                <a:tab pos="4611688" algn="l"/>
                <a:tab pos="4883150" algn="l"/>
                <a:tab pos="5154613" algn="l"/>
                <a:tab pos="5426075"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b="1" dirty="0">
                <a:solidFill>
                  <a:srgbClr val="0000C8"/>
                </a:solidFill>
                <a:latin typeface="Lucida Console" pitchFamily="49" charset="0"/>
              </a:rPr>
              <a:t>		-n</a:t>
            </a:r>
            <a:r>
              <a:rPr lang="en-GB" sz="2000" dirty="0">
                <a:solidFill>
                  <a:srgbClr val="0000C8"/>
                </a:solidFill>
              </a:rPr>
              <a:t>	</a:t>
            </a:r>
            <a:r>
              <a:rPr lang="en-GB" sz="2000" dirty="0"/>
              <a:t>- mark each matched line with its line number</a:t>
            </a:r>
          </a:p>
          <a:p>
            <a:pPr marL="180975" defTabSz="449263">
              <a:spcBef>
                <a:spcPts val="0"/>
              </a:spcBef>
              <a:spcAft>
                <a:spcPts val="0"/>
              </a:spcAft>
              <a:buClr>
                <a:srgbClr val="000000"/>
              </a:buClr>
              <a:buSzPct val="100000"/>
              <a:tabLst>
                <a:tab pos="438150" algn="l"/>
                <a:tab pos="719138" algn="l"/>
                <a:tab pos="1611313" algn="l"/>
                <a:tab pos="3797300" algn="l"/>
                <a:tab pos="4068763" algn="l"/>
                <a:tab pos="4343400" algn="l"/>
                <a:tab pos="4611688" algn="l"/>
                <a:tab pos="4883150" algn="l"/>
                <a:tab pos="5154613" algn="l"/>
                <a:tab pos="5426075"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dirty="0"/>
              <a:t>		</a:t>
            </a:r>
            <a:r>
              <a:rPr lang="en-GB" sz="2000" b="1" dirty="0">
                <a:solidFill>
                  <a:srgbClr val="0000C8"/>
                </a:solidFill>
                <a:latin typeface="Lucida Console" pitchFamily="49" charset="0"/>
              </a:rPr>
              <a:t>-E	</a:t>
            </a:r>
            <a:r>
              <a:rPr lang="en-GB" sz="2000" dirty="0"/>
              <a:t>- allow Extended Regular Expressions (incorporating the ‘OR’ functionality)</a:t>
            </a:r>
          </a:p>
        </p:txBody>
      </p:sp>
      <p:sp>
        <p:nvSpPr>
          <p:cNvPr id="8" name="Text Box 5"/>
          <p:cNvSpPr txBox="1">
            <a:spLocks noChangeArrowheads="1"/>
          </p:cNvSpPr>
          <p:nvPr/>
        </p:nvSpPr>
        <p:spPr bwMode="auto">
          <a:xfrm>
            <a:off x="885217" y="4633772"/>
            <a:ext cx="10437422" cy="52529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defTabSz="555625">
              <a:lnSpc>
                <a:spcPct val="80000"/>
              </a:lnSpc>
              <a:spcBef>
                <a:spcPct val="30000"/>
              </a:spcBef>
            </a:pPr>
            <a:r>
              <a:rPr lang="en-GB" sz="2000" b="1" dirty="0"/>
              <a:t>Example: </a:t>
            </a:r>
            <a:r>
              <a:rPr lang="en-GB" sz="2000" dirty="0"/>
              <a:t>Display lines from </a:t>
            </a:r>
            <a:r>
              <a:rPr lang="en-GB" sz="2000" b="1" dirty="0">
                <a:solidFill>
                  <a:srgbClr val="0000C8"/>
                </a:solidFill>
                <a:latin typeface="+mn-lt"/>
                <a:cs typeface="Arial" pitchFamily="34" charset="0"/>
              </a:rPr>
              <a:t>/etc/</a:t>
            </a:r>
            <a:r>
              <a:rPr lang="en-GB" sz="2000" b="1" dirty="0" err="1">
                <a:solidFill>
                  <a:srgbClr val="0000C8"/>
                </a:solidFill>
                <a:latin typeface="+mn-lt"/>
                <a:cs typeface="Arial" pitchFamily="34" charset="0"/>
              </a:rPr>
              <a:t>rsyslog.conf</a:t>
            </a:r>
            <a:r>
              <a:rPr lang="en-GB" sz="2000" dirty="0"/>
              <a:t>, excluding comment and empty ones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select </a:t>
            </a:r>
            <a:r>
              <a:rPr lang="en-GB" b="1" i="1" dirty="0"/>
              <a:t>fields</a:t>
            </a:r>
            <a:r>
              <a:rPr lang="en-GB" dirty="0"/>
              <a:t> from data stream (to filter out fields)</a:t>
            </a:r>
          </a:p>
          <a:p>
            <a:pPr>
              <a:buNone/>
            </a:pPr>
            <a:endParaRPr lang="en-GB" dirty="0"/>
          </a:p>
          <a:p>
            <a:pPr lvl="1"/>
            <a:endParaRPr lang="en-GB" dirty="0"/>
          </a:p>
          <a:p>
            <a:pPr marL="457200" lvl="1" indent="0">
              <a:buNone/>
            </a:pPr>
            <a:endParaRPr lang="en-GB" dirty="0"/>
          </a:p>
          <a:p>
            <a:pPr lvl="1"/>
            <a:endParaRPr lang="en-GB" dirty="0"/>
          </a:p>
          <a:p>
            <a:r>
              <a:rPr lang="en-GB" dirty="0"/>
              <a:t>To select </a:t>
            </a:r>
            <a:r>
              <a:rPr lang="en-GB" b="1" i="1" dirty="0"/>
              <a:t>columns</a:t>
            </a:r>
            <a:r>
              <a:rPr lang="en-GB" dirty="0"/>
              <a:t> from data stream (</a:t>
            </a:r>
            <a:r>
              <a:rPr lang="en-GB" dirty="0">
                <a:solidFill>
                  <a:srgbClr val="000046"/>
                </a:solidFill>
              </a:rPr>
              <a:t>to filter out</a:t>
            </a:r>
            <a:r>
              <a:rPr lang="en-GB" sz="2400" dirty="0">
                <a:solidFill>
                  <a:srgbClr val="000066"/>
                </a:solidFill>
                <a:latin typeface="Times New Roman" pitchFamily="18" charset="0"/>
              </a:rPr>
              <a:t> </a:t>
            </a:r>
            <a:r>
              <a:rPr lang="en-GB" dirty="0">
                <a:solidFill>
                  <a:srgbClr val="000046"/>
                </a:solidFill>
              </a:rPr>
              <a:t>columns)</a:t>
            </a:r>
            <a:endParaRPr lang="en-GB" dirty="0"/>
          </a:p>
        </p:txBody>
      </p:sp>
      <p:sp>
        <p:nvSpPr>
          <p:cNvPr id="3" name="Title 2"/>
          <p:cNvSpPr>
            <a:spLocks noGrp="1"/>
          </p:cNvSpPr>
          <p:nvPr>
            <p:ph type="title"/>
          </p:nvPr>
        </p:nvSpPr>
        <p:spPr/>
        <p:txBody>
          <a:bodyPr/>
          <a:lstStyle/>
          <a:p>
            <a:r>
              <a:rPr lang="en-GB" dirty="0"/>
              <a:t>The cut command</a:t>
            </a:r>
          </a:p>
        </p:txBody>
      </p:sp>
      <p:sp>
        <p:nvSpPr>
          <p:cNvPr id="4" name="AutoShape 8"/>
          <p:cNvSpPr>
            <a:spLocks noChangeArrowheads="1"/>
          </p:cNvSpPr>
          <p:nvPr/>
        </p:nvSpPr>
        <p:spPr bwMode="auto">
          <a:xfrm>
            <a:off x="885216" y="1970849"/>
            <a:ext cx="10418324" cy="470796"/>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algn="ctr" defTabSz="449263">
              <a:spcBef>
                <a:spcPts val="375"/>
              </a:spcBef>
              <a:spcAft>
                <a:spcPts val="250"/>
              </a:spcAft>
              <a:buClr>
                <a:srgbClr val="000000"/>
              </a:buClr>
              <a:buSzPct val="100000"/>
              <a:buFont typeface="Times New Roman" pitchFamily="18" charset="0"/>
              <a:buNone/>
              <a:tabLst>
                <a:tab pos="438150" algn="l"/>
                <a:tab pos="3590925"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400" dirty="0">
                <a:solidFill>
                  <a:srgbClr val="0000C8"/>
                </a:solidFill>
              </a:rPr>
              <a:t>	</a:t>
            </a:r>
            <a:r>
              <a:rPr lang="en-GB" sz="2400" b="1" dirty="0">
                <a:solidFill>
                  <a:srgbClr val="0000C8"/>
                </a:solidFill>
                <a:latin typeface="Lucida Console" pitchFamily="49" charset="0"/>
              </a:rPr>
              <a:t>cut -</a:t>
            </a:r>
            <a:r>
              <a:rPr lang="en-GB" sz="2400" b="1" dirty="0" err="1">
                <a:solidFill>
                  <a:srgbClr val="0000C8"/>
                </a:solidFill>
                <a:latin typeface="Lucida Console" pitchFamily="49" charset="0"/>
              </a:rPr>
              <a:t>d</a:t>
            </a:r>
            <a:r>
              <a:rPr lang="en-GB" sz="2400" i="1" dirty="0" err="1">
                <a:solidFill>
                  <a:srgbClr val="0000C8"/>
                </a:solidFill>
                <a:latin typeface="Lucida Console" pitchFamily="49" charset="0"/>
              </a:rPr>
              <a:t>char</a:t>
            </a:r>
            <a:r>
              <a:rPr lang="en-GB" sz="2400" b="1" dirty="0">
                <a:solidFill>
                  <a:srgbClr val="0000C8"/>
                </a:solidFill>
                <a:latin typeface="Lucida Console" pitchFamily="49" charset="0"/>
              </a:rPr>
              <a:t>  -f </a:t>
            </a:r>
            <a:r>
              <a:rPr lang="en-GB" sz="2400" b="1" i="1" dirty="0">
                <a:solidFill>
                  <a:srgbClr val="0000C8"/>
                </a:solidFill>
                <a:latin typeface="Lucida Console" pitchFamily="49" charset="0"/>
              </a:rPr>
              <a:t>list</a:t>
            </a:r>
            <a:r>
              <a:rPr lang="en-GB" sz="2400" b="1" dirty="0">
                <a:solidFill>
                  <a:srgbClr val="0000C8"/>
                </a:solidFill>
                <a:latin typeface="Lucida Console" pitchFamily="49" charset="0"/>
              </a:rPr>
              <a:t> </a:t>
            </a:r>
            <a:r>
              <a:rPr lang="en-GB" sz="2000" dirty="0">
                <a:solidFill>
                  <a:srgbClr val="000046"/>
                </a:solidFill>
              </a:rPr>
              <a:t>	</a:t>
            </a:r>
          </a:p>
        </p:txBody>
      </p:sp>
      <p:sp>
        <p:nvSpPr>
          <p:cNvPr id="5" name="AutoShape 8"/>
          <p:cNvSpPr>
            <a:spLocks noChangeArrowheads="1"/>
          </p:cNvSpPr>
          <p:nvPr/>
        </p:nvSpPr>
        <p:spPr bwMode="auto">
          <a:xfrm>
            <a:off x="866768" y="4731817"/>
            <a:ext cx="10436772" cy="462753"/>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algn="ctr" defTabSz="449263">
              <a:spcBef>
                <a:spcPts val="375"/>
              </a:spcBef>
              <a:spcAft>
                <a:spcPts val="250"/>
              </a:spcAft>
              <a:buClr>
                <a:srgbClr val="000000"/>
              </a:buClr>
              <a:buSzPct val="100000"/>
              <a:buFont typeface="Times New Roman" pitchFamily="18" charset="0"/>
              <a:buNone/>
              <a:tabLst>
                <a:tab pos="438150" algn="l"/>
                <a:tab pos="3590925"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400" b="1" dirty="0">
                <a:solidFill>
                  <a:srgbClr val="0000C8"/>
                </a:solidFill>
                <a:latin typeface="Lucida Console" pitchFamily="49" charset="0"/>
              </a:rPr>
              <a:t>	cut -c </a:t>
            </a:r>
            <a:r>
              <a:rPr lang="en-GB" sz="2400" b="1" i="1" dirty="0">
                <a:solidFill>
                  <a:srgbClr val="0000C8"/>
                </a:solidFill>
                <a:latin typeface="Lucida Console" pitchFamily="49" charset="0"/>
              </a:rPr>
              <a:t>list</a:t>
            </a:r>
            <a:r>
              <a:rPr lang="en-GB" sz="2400" b="1" dirty="0">
                <a:solidFill>
                  <a:srgbClr val="0000C8"/>
                </a:solidFill>
                <a:latin typeface="Lucida Console" pitchFamily="49" charset="0"/>
              </a:rPr>
              <a:t>  </a:t>
            </a:r>
            <a:r>
              <a:rPr lang="en-GB" sz="2000" b="1" dirty="0">
                <a:solidFill>
                  <a:srgbClr val="0000C8"/>
                </a:solidFill>
                <a:latin typeface="Lucida Console" pitchFamily="49" charset="0"/>
              </a:rPr>
              <a:t>	</a:t>
            </a:r>
            <a:endParaRPr lang="en-GB" sz="2000" dirty="0"/>
          </a:p>
        </p:txBody>
      </p:sp>
      <p:sp>
        <p:nvSpPr>
          <p:cNvPr id="6" name="Text Box 4"/>
          <p:cNvSpPr txBox="1">
            <a:spLocks noChangeArrowheads="1"/>
          </p:cNvSpPr>
          <p:nvPr/>
        </p:nvSpPr>
        <p:spPr bwMode="auto">
          <a:xfrm>
            <a:off x="898714" y="5333611"/>
            <a:ext cx="10424282" cy="102592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buFont typeface="Times New Roman" pitchFamily="18"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ps h | cut –c 1-5</a:t>
            </a:r>
          </a:p>
          <a:p>
            <a:pPr defTabSz="720725">
              <a:buClr>
                <a:srgbClr val="000000"/>
              </a:buClr>
              <a:buSzPct val="100000"/>
              <a:buFont typeface="Times New Roman" pitchFamily="18" charset="0"/>
              <a:buNone/>
              <a:tabLst>
                <a:tab pos="1431925" algn="l"/>
                <a:tab pos="3489325" algn="l"/>
                <a:tab pos="7050088" algn="r"/>
              </a:tabLst>
              <a:defRPr/>
            </a:pPr>
            <a:r>
              <a:rPr lang="en-GB" sz="2000" dirty="0">
                <a:latin typeface="Courier New" pitchFamily="49" charset="0"/>
              </a:rPr>
              <a:t>12181</a:t>
            </a:r>
          </a:p>
          <a:p>
            <a:pPr defTabSz="720725">
              <a:buClr>
                <a:srgbClr val="000000"/>
              </a:buClr>
              <a:buSzPct val="100000"/>
              <a:buFont typeface="Times New Roman" pitchFamily="18" charset="0"/>
              <a:buNone/>
              <a:tabLst>
                <a:tab pos="1431925" algn="l"/>
                <a:tab pos="3489325" algn="l"/>
                <a:tab pos="7050088" algn="r"/>
              </a:tabLst>
              <a:defRPr/>
            </a:pPr>
            <a:r>
              <a:rPr lang="en-GB" sz="2000" dirty="0">
                <a:latin typeface="Courier New" pitchFamily="49" charset="0"/>
              </a:rPr>
              <a:t>13424</a:t>
            </a:r>
          </a:p>
        </p:txBody>
      </p:sp>
      <p:sp>
        <p:nvSpPr>
          <p:cNvPr id="7" name="Text Box 5"/>
          <p:cNvSpPr txBox="1">
            <a:spLocks noChangeArrowheads="1"/>
          </p:cNvSpPr>
          <p:nvPr/>
        </p:nvSpPr>
        <p:spPr bwMode="auto">
          <a:xfrm>
            <a:off x="885216" y="2821020"/>
            <a:ext cx="10437779" cy="573933"/>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defTabSz="555625">
              <a:lnSpc>
                <a:spcPct val="80000"/>
              </a:lnSpc>
              <a:spcBef>
                <a:spcPct val="30000"/>
              </a:spcBef>
            </a:pPr>
            <a:r>
              <a:rPr lang="en-GB" sz="2000" b="1" dirty="0"/>
              <a:t>Example: </a:t>
            </a:r>
            <a:r>
              <a:rPr lang="en-GB" sz="2000" dirty="0"/>
              <a:t>Show user name, </a:t>
            </a:r>
            <a:r>
              <a:rPr lang="en-GB" sz="2000" b="1" dirty="0">
                <a:solidFill>
                  <a:srgbClr val="0000C8"/>
                </a:solidFill>
                <a:latin typeface="Arial" pitchFamily="34" charset="0"/>
                <a:cs typeface="Arial" pitchFamily="34" charset="0"/>
              </a:rPr>
              <a:t>UID </a:t>
            </a:r>
            <a:r>
              <a:rPr lang="en-GB" sz="2000" dirty="0"/>
              <a:t>and </a:t>
            </a:r>
            <a:r>
              <a:rPr lang="en-GB" sz="2000" i="1" dirty="0"/>
              <a:t>GECOS</a:t>
            </a:r>
            <a:r>
              <a:rPr lang="en-GB" sz="2000" dirty="0"/>
              <a:t> fields from </a:t>
            </a:r>
            <a:r>
              <a:rPr lang="en-GB" sz="2000" b="1" dirty="0"/>
              <a:t>/</a:t>
            </a:r>
            <a:r>
              <a:rPr lang="en-GB" sz="2000" b="1" dirty="0">
                <a:solidFill>
                  <a:srgbClr val="0000C8"/>
                </a:solidFill>
                <a:latin typeface="Arial" pitchFamily="34" charset="0"/>
                <a:cs typeface="Arial" pitchFamily="34" charset="0"/>
              </a:rPr>
              <a:t>etc/</a:t>
            </a:r>
            <a:r>
              <a:rPr lang="en-GB" sz="2000" b="1" dirty="0" err="1">
                <a:solidFill>
                  <a:srgbClr val="0000C8"/>
                </a:solidFill>
                <a:latin typeface="Arial" pitchFamily="34" charset="0"/>
                <a:cs typeface="Arial" pitchFamily="34" charset="0"/>
              </a:rPr>
              <a:t>passwd</a:t>
            </a:r>
            <a:endParaRPr lang="en-GB" sz="2000" b="1" dirty="0">
              <a:solidFill>
                <a:srgbClr val="0000C8"/>
              </a:solidFill>
              <a:latin typeface="Arial" pitchFamily="34" charset="0"/>
              <a:cs typeface="Arial" pitchFamily="34" charset="0"/>
            </a:endParaRPr>
          </a:p>
        </p:txBody>
      </p:sp>
      <p:sp>
        <p:nvSpPr>
          <p:cNvPr id="8" name="Text Box 4"/>
          <p:cNvSpPr txBox="1">
            <a:spLocks noChangeArrowheads="1"/>
          </p:cNvSpPr>
          <p:nvPr/>
        </p:nvSpPr>
        <p:spPr bwMode="auto">
          <a:xfrm>
            <a:off x="881038" y="3564964"/>
            <a:ext cx="10441958" cy="42580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buFont typeface="Times New Roman" pitchFamily="18"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cut –d: -f1,3,5 /etc/</a:t>
            </a:r>
            <a:r>
              <a:rPr lang="en-GB" sz="2000" b="1" dirty="0" err="1">
                <a:latin typeface="Courier New" pitchFamily="49" charset="0"/>
              </a:rPr>
              <a:t>passwd</a:t>
            </a:r>
            <a:endParaRPr lang="en-GB" sz="2000" b="1" dirty="0">
              <a:latin typeface="Courier New" pitchFamily="49" charset="0"/>
            </a:endParaRPr>
          </a:p>
        </p:txBody>
      </p:sp>
      <p:sp>
        <p:nvSpPr>
          <p:cNvPr id="9" name="Text Box 10"/>
          <p:cNvSpPr txBox="1">
            <a:spLocks noChangeArrowheads="1"/>
          </p:cNvSpPr>
          <p:nvPr/>
        </p:nvSpPr>
        <p:spPr bwMode="auto">
          <a:xfrm>
            <a:off x="6264613" y="5507406"/>
            <a:ext cx="5058382" cy="710067"/>
          </a:xfrm>
          <a:prstGeom prst="rect">
            <a:avLst/>
          </a:prstGeom>
          <a:noFill/>
          <a:ln w="9525">
            <a:noFill/>
            <a:round/>
            <a:headEnd/>
            <a:tailEnd/>
          </a:ln>
        </p:spPr>
        <p:txBody>
          <a:bodyPr wrap="square" lIns="90000" tIns="46800" rIns="90000" bIns="46800">
            <a:spAutoFit/>
          </a:bodyPr>
          <a:lstStyle/>
          <a:p>
            <a:pPr algn="r" defTabSz="449263">
              <a:spcBef>
                <a:spcPts val="150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i="1" dirty="0"/>
              <a:t>the first five characters of </a:t>
            </a:r>
            <a:br>
              <a:rPr lang="en-GB" sz="2000" i="1" dirty="0"/>
            </a:br>
            <a:r>
              <a:rPr lang="en-GB" sz="2000" i="1" dirty="0"/>
              <a:t>each process (PID number)</a:t>
            </a:r>
            <a:endParaRPr lang="en-GB" sz="2400" b="1" i="1" dirty="0">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00000"/>
              </a:lnSpc>
            </a:pPr>
            <a:r>
              <a:rPr lang="en-GB" dirty="0"/>
              <a:t>To perform simple (lexical) sort of data stream</a:t>
            </a:r>
          </a:p>
          <a:p>
            <a:pPr>
              <a:lnSpc>
                <a:spcPct val="100000"/>
              </a:lnSpc>
            </a:pPr>
            <a:endParaRPr lang="en-GB" dirty="0"/>
          </a:p>
          <a:p>
            <a:pPr>
              <a:lnSpc>
                <a:spcPct val="100000"/>
              </a:lnSpc>
            </a:pPr>
            <a:endParaRPr lang="en-GB" dirty="0"/>
          </a:p>
          <a:p>
            <a:pPr marL="457200" lvl="1" indent="0">
              <a:buNone/>
            </a:pPr>
            <a:endParaRPr lang="en-GB" dirty="0"/>
          </a:p>
          <a:p>
            <a:pPr lvl="1"/>
            <a:endParaRPr lang="en-GB" dirty="0"/>
          </a:p>
          <a:p>
            <a:r>
              <a:rPr lang="en-GB" dirty="0"/>
              <a:t>Individual or multi-key sorts can be defined</a:t>
            </a:r>
          </a:p>
          <a:p>
            <a:pPr>
              <a:lnSpc>
                <a:spcPct val="100000"/>
              </a:lnSpc>
              <a:buNone/>
            </a:pPr>
            <a:endParaRPr lang="en-GB" dirty="0"/>
          </a:p>
        </p:txBody>
      </p:sp>
      <p:sp>
        <p:nvSpPr>
          <p:cNvPr id="3" name="Title 2"/>
          <p:cNvSpPr>
            <a:spLocks noGrp="1"/>
          </p:cNvSpPr>
          <p:nvPr>
            <p:ph type="title"/>
          </p:nvPr>
        </p:nvSpPr>
        <p:spPr/>
        <p:txBody>
          <a:bodyPr/>
          <a:lstStyle/>
          <a:p>
            <a:r>
              <a:rPr lang="en-GB" dirty="0"/>
              <a:t>The sort command</a:t>
            </a:r>
          </a:p>
        </p:txBody>
      </p:sp>
      <p:sp>
        <p:nvSpPr>
          <p:cNvPr id="4" name="AutoShape 5"/>
          <p:cNvSpPr>
            <a:spLocks noChangeArrowheads="1"/>
          </p:cNvSpPr>
          <p:nvPr/>
        </p:nvSpPr>
        <p:spPr bwMode="auto">
          <a:xfrm>
            <a:off x="827943" y="1984443"/>
            <a:ext cx="10178619" cy="1478604"/>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defTabSz="449263">
              <a:spcBef>
                <a:spcPts val="375"/>
              </a:spcBef>
              <a:spcAft>
                <a:spcPts val="250"/>
              </a:spcAft>
              <a:buClr>
                <a:srgbClr val="000000"/>
              </a:buClr>
              <a:buSzPct val="100000"/>
              <a:tabLst>
                <a:tab pos="438150" algn="l"/>
                <a:tab pos="3590925"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400" b="1" dirty="0">
                <a:solidFill>
                  <a:srgbClr val="0000C8"/>
                </a:solidFill>
                <a:latin typeface="Lucida Console" pitchFamily="49" charset="0"/>
              </a:rPr>
              <a:t>	sort [-t </a:t>
            </a:r>
            <a:r>
              <a:rPr lang="en-GB" sz="2400" b="1" i="1" dirty="0">
                <a:solidFill>
                  <a:srgbClr val="0000C8"/>
                </a:solidFill>
                <a:latin typeface="Lucida Console" pitchFamily="49" charset="0"/>
              </a:rPr>
              <a:t>char</a:t>
            </a:r>
            <a:r>
              <a:rPr lang="en-GB" sz="2400" b="1" dirty="0">
                <a:solidFill>
                  <a:srgbClr val="0000C8"/>
                </a:solidFill>
                <a:latin typeface="Lucida Console" pitchFamily="49" charset="0"/>
              </a:rPr>
              <a:t>] [-k </a:t>
            </a:r>
            <a:r>
              <a:rPr lang="en-GB" sz="2400" b="1" i="1" dirty="0">
                <a:solidFill>
                  <a:srgbClr val="0000C8"/>
                </a:solidFill>
                <a:latin typeface="Lucida Console" pitchFamily="49" charset="0"/>
              </a:rPr>
              <a:t>start-field</a:t>
            </a:r>
            <a:r>
              <a:rPr lang="en-GB" sz="2400" b="1" dirty="0">
                <a:solidFill>
                  <a:srgbClr val="0000C8"/>
                </a:solidFill>
                <a:latin typeface="Lucida Console" pitchFamily="49" charset="0"/>
              </a:rPr>
              <a:t>]</a:t>
            </a:r>
          </a:p>
          <a:p>
            <a:pPr defTabSz="449263">
              <a:lnSpc>
                <a:spcPct val="80000"/>
              </a:lnSpc>
              <a:spcBef>
                <a:spcPts val="375"/>
              </a:spcBef>
              <a:spcAft>
                <a:spcPts val="250"/>
              </a:spcAft>
              <a:buClr>
                <a:srgbClr val="000000"/>
              </a:buClr>
              <a:buSzPct val="100000"/>
              <a:tabLst>
                <a:tab pos="438150" algn="l"/>
                <a:tab pos="719138" algn="l"/>
                <a:tab pos="1611313" algn="l"/>
                <a:tab pos="3797300" algn="l"/>
                <a:tab pos="4068763" algn="l"/>
                <a:tab pos="4343400" algn="l"/>
                <a:tab pos="4611688" algn="l"/>
                <a:tab pos="4883150" algn="l"/>
                <a:tab pos="5154613" algn="l"/>
                <a:tab pos="5426075"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b="1" dirty="0">
                <a:solidFill>
                  <a:srgbClr val="0000C8"/>
                </a:solidFill>
                <a:latin typeface="Lucida Console" pitchFamily="49" charset="0"/>
              </a:rPr>
              <a:t>	-n</a:t>
            </a:r>
            <a:r>
              <a:rPr lang="en-GB" sz="2000" dirty="0">
                <a:solidFill>
                  <a:srgbClr val="0000C8"/>
                </a:solidFill>
              </a:rPr>
              <a:t>	</a:t>
            </a:r>
            <a:r>
              <a:rPr lang="en-GB" sz="2000" dirty="0"/>
              <a:t>- sort in numeric order</a:t>
            </a:r>
          </a:p>
          <a:p>
            <a:pPr defTabSz="449263">
              <a:lnSpc>
                <a:spcPct val="70000"/>
              </a:lnSpc>
              <a:spcBef>
                <a:spcPts val="375"/>
              </a:spcBef>
              <a:spcAft>
                <a:spcPts val="250"/>
              </a:spcAft>
              <a:buClr>
                <a:srgbClr val="000000"/>
              </a:buClr>
              <a:buSzPct val="100000"/>
              <a:tabLst>
                <a:tab pos="438150" algn="l"/>
                <a:tab pos="719138" algn="l"/>
                <a:tab pos="1611313" algn="l"/>
                <a:tab pos="3797300" algn="l"/>
                <a:tab pos="4068763" algn="l"/>
                <a:tab pos="4343400" algn="l"/>
                <a:tab pos="4611688" algn="l"/>
                <a:tab pos="4883150" algn="l"/>
                <a:tab pos="5154613" algn="l"/>
                <a:tab pos="5426075"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dirty="0">
                <a:solidFill>
                  <a:srgbClr val="0000C8"/>
                </a:solidFill>
              </a:rPr>
              <a:t> 	</a:t>
            </a:r>
            <a:r>
              <a:rPr lang="en-GB" sz="2000" b="1" dirty="0">
                <a:solidFill>
                  <a:srgbClr val="0000C8"/>
                </a:solidFill>
                <a:latin typeface="Lucida Console" pitchFamily="49" charset="0"/>
              </a:rPr>
              <a:t>-r</a:t>
            </a:r>
            <a:r>
              <a:rPr lang="en-GB" sz="2000" dirty="0">
                <a:solidFill>
                  <a:srgbClr val="0000C8"/>
                </a:solidFill>
              </a:rPr>
              <a:t>	</a:t>
            </a:r>
            <a:r>
              <a:rPr lang="en-GB" sz="2000" dirty="0"/>
              <a:t>- sort then display in reverse order</a:t>
            </a:r>
          </a:p>
          <a:p>
            <a:pPr defTabSz="449263">
              <a:lnSpc>
                <a:spcPct val="70000"/>
              </a:lnSpc>
              <a:spcBef>
                <a:spcPts val="375"/>
              </a:spcBef>
              <a:spcAft>
                <a:spcPts val="250"/>
              </a:spcAft>
              <a:buClr>
                <a:srgbClr val="000000"/>
              </a:buClr>
              <a:buSzPct val="100000"/>
              <a:tabLst>
                <a:tab pos="438150" algn="l"/>
                <a:tab pos="719138" algn="l"/>
                <a:tab pos="1611313" algn="l"/>
                <a:tab pos="3797300" algn="l"/>
                <a:tab pos="4068763" algn="l"/>
                <a:tab pos="4343400" algn="l"/>
                <a:tab pos="4611688" algn="l"/>
                <a:tab pos="4883150" algn="l"/>
                <a:tab pos="5154613" algn="l"/>
                <a:tab pos="5426075"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dirty="0">
                <a:solidFill>
                  <a:srgbClr val="0000C8"/>
                </a:solidFill>
              </a:rPr>
              <a:t> </a:t>
            </a:r>
            <a:r>
              <a:rPr lang="en-GB" sz="2000" b="1" dirty="0">
                <a:solidFill>
                  <a:srgbClr val="0000C8"/>
                </a:solidFill>
                <a:latin typeface="Lucida Console" pitchFamily="49" charset="0"/>
              </a:rPr>
              <a:t>	-u</a:t>
            </a:r>
            <a:r>
              <a:rPr lang="en-GB" sz="2000" dirty="0">
                <a:solidFill>
                  <a:srgbClr val="0000C8"/>
                </a:solidFill>
              </a:rPr>
              <a:t>	</a:t>
            </a:r>
            <a:r>
              <a:rPr lang="en-GB" sz="2000" dirty="0"/>
              <a:t>- sort then show unique entries</a:t>
            </a:r>
            <a:endParaRPr lang="en-GB" sz="2000" b="1" dirty="0">
              <a:solidFill>
                <a:srgbClr val="0000C8"/>
              </a:solidFill>
              <a:latin typeface="Lucida Console" pitchFamily="49" charset="0"/>
            </a:endParaRPr>
          </a:p>
        </p:txBody>
      </p:sp>
      <p:sp>
        <p:nvSpPr>
          <p:cNvPr id="5" name="AutoShape 5"/>
          <p:cNvSpPr>
            <a:spLocks noChangeArrowheads="1"/>
          </p:cNvSpPr>
          <p:nvPr/>
        </p:nvSpPr>
        <p:spPr bwMode="auto">
          <a:xfrm>
            <a:off x="789763" y="5381032"/>
            <a:ext cx="10300688" cy="454025"/>
          </a:xfrm>
          <a:prstGeom prst="flowChartAlternateProcess">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sort –t: -k3nr,3  /etc/</a:t>
            </a:r>
            <a:r>
              <a:rPr lang="en-GB" sz="2000" b="1" dirty="0" err="1">
                <a:latin typeface="Courier New" pitchFamily="49" charset="0"/>
              </a:rPr>
              <a:t>passwd</a:t>
            </a:r>
            <a:r>
              <a:rPr lang="en-GB" sz="2000" dirty="0">
                <a:latin typeface="Courier New" pitchFamily="49" charset="0"/>
              </a:rPr>
              <a:t>	</a:t>
            </a:r>
          </a:p>
        </p:txBody>
      </p:sp>
      <p:sp>
        <p:nvSpPr>
          <p:cNvPr id="6" name="AutoShape 5"/>
          <p:cNvSpPr>
            <a:spLocks noChangeArrowheads="1"/>
          </p:cNvSpPr>
          <p:nvPr/>
        </p:nvSpPr>
        <p:spPr bwMode="auto">
          <a:xfrm>
            <a:off x="849787" y="4652918"/>
            <a:ext cx="10178619" cy="580864"/>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defTabSz="449263">
              <a:spcBef>
                <a:spcPts val="375"/>
              </a:spcBef>
              <a:spcAft>
                <a:spcPts val="250"/>
              </a:spcAft>
              <a:buClr>
                <a:srgbClr val="000000"/>
              </a:buClr>
              <a:buSzPct val="100000"/>
              <a:tabLst>
                <a:tab pos="438150" algn="l"/>
                <a:tab pos="3590925"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400" b="1" dirty="0">
                <a:solidFill>
                  <a:srgbClr val="0000C8"/>
                </a:solidFill>
                <a:latin typeface="Lucida Console" pitchFamily="49" charset="0"/>
              </a:rPr>
              <a:t>sort [-t </a:t>
            </a:r>
            <a:r>
              <a:rPr lang="en-GB" sz="2400" b="1" i="1" dirty="0">
                <a:solidFill>
                  <a:srgbClr val="0000C8"/>
                </a:solidFill>
                <a:latin typeface="Lucida Console" pitchFamily="49" charset="0"/>
              </a:rPr>
              <a:t>char</a:t>
            </a:r>
            <a:r>
              <a:rPr lang="en-GB" sz="2400" b="1" dirty="0">
                <a:solidFill>
                  <a:srgbClr val="0000C8"/>
                </a:solidFill>
                <a:latin typeface="Lucida Console" pitchFamily="49" charset="0"/>
              </a:rPr>
              <a:t>] [-k </a:t>
            </a:r>
            <a:r>
              <a:rPr lang="en-GB" sz="2400" b="1" i="1" dirty="0">
                <a:solidFill>
                  <a:srgbClr val="0000C8"/>
                </a:solidFill>
                <a:latin typeface="Lucida Console" pitchFamily="49" charset="0"/>
              </a:rPr>
              <a:t>start-</a:t>
            </a:r>
            <a:r>
              <a:rPr lang="en-GB" sz="2400" b="1" i="1" dirty="0" err="1">
                <a:solidFill>
                  <a:srgbClr val="0000C8"/>
                </a:solidFill>
                <a:latin typeface="Lucida Console" pitchFamily="49" charset="0"/>
              </a:rPr>
              <a:t>field,stop</a:t>
            </a:r>
            <a:r>
              <a:rPr lang="en-GB" sz="2400" b="1" i="1" dirty="0">
                <a:solidFill>
                  <a:srgbClr val="0000C8"/>
                </a:solidFill>
                <a:latin typeface="Lucida Console" pitchFamily="49" charset="0"/>
              </a:rPr>
              <a:t>-field</a:t>
            </a:r>
            <a:r>
              <a:rPr lang="en-GB" sz="2400" b="1" dirty="0">
                <a:solidFill>
                  <a:srgbClr val="0000C8"/>
                </a:solidFill>
                <a:latin typeface="Lucida Console" pitchFamily="49" charset="0"/>
              </a:rPr>
              <a:t>]</a:t>
            </a:r>
          </a:p>
        </p:txBody>
      </p:sp>
      <p:sp>
        <p:nvSpPr>
          <p:cNvPr id="7" name="AutoShape 5"/>
          <p:cNvSpPr>
            <a:spLocks noChangeArrowheads="1"/>
          </p:cNvSpPr>
          <p:nvPr/>
        </p:nvSpPr>
        <p:spPr bwMode="auto">
          <a:xfrm>
            <a:off x="777073" y="3624473"/>
            <a:ext cx="10262716" cy="454025"/>
          </a:xfrm>
          <a:prstGeom prst="flowChartAlternateProcess">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sort –t: -k1  /etc/</a:t>
            </a:r>
            <a:r>
              <a:rPr lang="en-GB" sz="2000" b="1" dirty="0" err="1">
                <a:latin typeface="Courier New" pitchFamily="49" charset="0"/>
              </a:rPr>
              <a:t>passwd</a:t>
            </a:r>
            <a:r>
              <a:rPr lang="en-GB" sz="2000" dirty="0">
                <a:latin typeface="Courier New" pitchFamily="49" charset="0"/>
              </a:rPr>
              <a:t>	</a:t>
            </a:r>
          </a:p>
        </p:txBody>
      </p:sp>
      <p:sp>
        <p:nvSpPr>
          <p:cNvPr id="8" name="Text Box 10"/>
          <p:cNvSpPr txBox="1">
            <a:spLocks noChangeArrowheads="1"/>
          </p:cNvSpPr>
          <p:nvPr/>
        </p:nvSpPr>
        <p:spPr bwMode="auto">
          <a:xfrm>
            <a:off x="7987051" y="3656940"/>
            <a:ext cx="3033527" cy="402291"/>
          </a:xfrm>
          <a:prstGeom prst="rect">
            <a:avLst/>
          </a:prstGeom>
          <a:noFill/>
          <a:ln w="9525">
            <a:noFill/>
            <a:round/>
            <a:headEnd/>
            <a:tailEnd/>
          </a:ln>
        </p:spPr>
        <p:txBody>
          <a:bodyPr wrap="square" lIns="90000" tIns="46800" rIns="90000" bIns="46800">
            <a:spAutoFit/>
          </a:bodyPr>
          <a:lstStyle/>
          <a:p>
            <a:pPr algn="r" defTabSz="449263">
              <a:spcBef>
                <a:spcPts val="150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i="1" dirty="0"/>
              <a:t>sort on user name</a:t>
            </a:r>
            <a:endParaRPr lang="en-GB" sz="2400" b="1" i="1" dirty="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Look for duplicated lines of data</a:t>
            </a:r>
          </a:p>
          <a:p>
            <a:endParaRPr lang="en-GB" dirty="0"/>
          </a:p>
          <a:p>
            <a:endParaRPr lang="en-GB" dirty="0"/>
          </a:p>
          <a:p>
            <a:pPr lvl="1">
              <a:buNone/>
            </a:pPr>
            <a:endParaRPr lang="en-GB" dirty="0"/>
          </a:p>
          <a:p>
            <a:pPr lvl="1"/>
            <a:r>
              <a:rPr lang="en-GB" dirty="0"/>
              <a:t>Data must be sorted, so that duplicated lines are adjacent	</a:t>
            </a:r>
          </a:p>
        </p:txBody>
      </p:sp>
      <p:sp>
        <p:nvSpPr>
          <p:cNvPr id="3" name="Title 2"/>
          <p:cNvSpPr>
            <a:spLocks noGrp="1"/>
          </p:cNvSpPr>
          <p:nvPr>
            <p:ph type="title"/>
          </p:nvPr>
        </p:nvSpPr>
        <p:spPr/>
        <p:txBody>
          <a:bodyPr/>
          <a:lstStyle/>
          <a:p>
            <a:r>
              <a:rPr lang="en-GB" dirty="0"/>
              <a:t>The </a:t>
            </a:r>
            <a:r>
              <a:rPr lang="en-GB" dirty="0" err="1"/>
              <a:t>uniq</a:t>
            </a:r>
            <a:r>
              <a:rPr lang="en-GB" dirty="0"/>
              <a:t> command</a:t>
            </a:r>
          </a:p>
        </p:txBody>
      </p:sp>
      <p:sp>
        <p:nvSpPr>
          <p:cNvPr id="4" name="Text Box 7"/>
          <p:cNvSpPr txBox="1">
            <a:spLocks noChangeArrowheads="1"/>
          </p:cNvSpPr>
          <p:nvPr/>
        </p:nvSpPr>
        <p:spPr bwMode="auto">
          <a:xfrm>
            <a:off x="864992" y="4858117"/>
            <a:ext cx="10458004" cy="1333698"/>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tabLst>
                <a:tab pos="1431925" algn="l"/>
                <a:tab pos="3489325" algn="l"/>
                <a:tab pos="7050088" algn="r"/>
              </a:tabLst>
              <a:defRPr/>
            </a:pPr>
            <a:r>
              <a:rPr lang="en-GB" sz="2000" dirty="0">
                <a:latin typeface="Courier New" pitchFamily="49" charset="0"/>
              </a:rPr>
              <a:t>$</a:t>
            </a:r>
            <a:r>
              <a:rPr lang="en-GB" sz="2000" b="1" dirty="0">
                <a:latin typeface="Courier New" pitchFamily="49" charset="0"/>
              </a:rPr>
              <a:t> cut –d: -f3 /etc/</a:t>
            </a:r>
            <a:r>
              <a:rPr lang="en-GB" sz="2000" b="1" dirty="0" err="1">
                <a:latin typeface="Courier New" pitchFamily="49" charset="0"/>
              </a:rPr>
              <a:t>passwd</a:t>
            </a:r>
            <a:r>
              <a:rPr lang="en-GB" sz="2000" b="1" dirty="0">
                <a:latin typeface="Courier New" pitchFamily="49" charset="0"/>
              </a:rPr>
              <a:t> |</a:t>
            </a:r>
          </a:p>
          <a:p>
            <a:pPr defTabSz="720725">
              <a:buClr>
                <a:srgbClr val="000000"/>
              </a:buClr>
              <a:buSzPct val="100000"/>
              <a:tabLst>
                <a:tab pos="1431925" algn="l"/>
                <a:tab pos="3489325" algn="l"/>
                <a:tab pos="7050088" algn="r"/>
              </a:tabLst>
              <a:defRPr/>
            </a:pPr>
            <a:r>
              <a:rPr lang="en-GB" sz="2000" b="1" dirty="0">
                <a:latin typeface="Courier New" pitchFamily="49" charset="0"/>
              </a:rPr>
              <a:t>&gt; sort -n |</a:t>
            </a:r>
          </a:p>
          <a:p>
            <a:pPr defTabSz="720725">
              <a:buClr>
                <a:srgbClr val="000000"/>
              </a:buClr>
              <a:buSzPct val="100000"/>
              <a:tabLst>
                <a:tab pos="1431925" algn="l"/>
                <a:tab pos="3489325" algn="l"/>
                <a:tab pos="7050088" algn="r"/>
              </a:tabLst>
              <a:defRPr/>
            </a:pPr>
            <a:r>
              <a:rPr lang="en-GB" sz="2000" b="1" dirty="0">
                <a:latin typeface="Courier New" pitchFamily="49" charset="0"/>
              </a:rPr>
              <a:t>&gt; uniq -d</a:t>
            </a:r>
          </a:p>
          <a:p>
            <a:pPr defTabSz="720725">
              <a:buClr>
                <a:srgbClr val="000000"/>
              </a:buClr>
              <a:buSzPct val="100000"/>
              <a:tabLst>
                <a:tab pos="1431925" algn="l"/>
                <a:tab pos="3489325" algn="l"/>
                <a:tab pos="7050088" algn="r"/>
              </a:tabLst>
              <a:defRPr/>
            </a:pPr>
            <a:r>
              <a:rPr lang="en-GB" sz="2000" dirty="0">
                <a:latin typeface="Courier New" pitchFamily="49" charset="0"/>
              </a:rPr>
              <a:t>$</a:t>
            </a:r>
          </a:p>
        </p:txBody>
      </p:sp>
      <p:sp>
        <p:nvSpPr>
          <p:cNvPr id="5" name="AutoShape 8"/>
          <p:cNvSpPr>
            <a:spLocks noChangeArrowheads="1"/>
          </p:cNvSpPr>
          <p:nvPr/>
        </p:nvSpPr>
        <p:spPr bwMode="auto">
          <a:xfrm>
            <a:off x="885217" y="2038754"/>
            <a:ext cx="10428051" cy="1421258"/>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defTabSz="449263">
              <a:spcBef>
                <a:spcPts val="375"/>
              </a:spcBef>
              <a:spcAft>
                <a:spcPts val="250"/>
              </a:spcAft>
              <a:buClr>
                <a:srgbClr val="000000"/>
              </a:buClr>
              <a:buSzPct val="100000"/>
              <a:tabLst>
                <a:tab pos="438150" algn="l"/>
                <a:tab pos="3590925"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400" b="1" dirty="0">
                <a:solidFill>
                  <a:srgbClr val="0000C8"/>
                </a:solidFill>
                <a:latin typeface="Lucida Console" pitchFamily="49" charset="0"/>
              </a:rPr>
              <a:t>	uniq [-</a:t>
            </a:r>
            <a:r>
              <a:rPr lang="en-GB" sz="2400" b="1" dirty="0" err="1">
                <a:solidFill>
                  <a:srgbClr val="0000C8"/>
                </a:solidFill>
                <a:latin typeface="Lucida Console" pitchFamily="49" charset="0"/>
              </a:rPr>
              <a:t>udc</a:t>
            </a:r>
            <a:r>
              <a:rPr lang="en-GB" sz="2400" b="1" dirty="0">
                <a:solidFill>
                  <a:srgbClr val="0000C8"/>
                </a:solidFill>
                <a:latin typeface="Lucida Console" pitchFamily="49" charset="0"/>
              </a:rPr>
              <a:t>]</a:t>
            </a:r>
          </a:p>
          <a:p>
            <a:pPr defTabSz="449263">
              <a:lnSpc>
                <a:spcPct val="80000"/>
              </a:lnSpc>
              <a:spcBef>
                <a:spcPts val="375"/>
              </a:spcBef>
              <a:spcAft>
                <a:spcPts val="250"/>
              </a:spcAft>
              <a:buClr>
                <a:srgbClr val="000000"/>
              </a:buClr>
              <a:buSzPct val="100000"/>
              <a:tabLst>
                <a:tab pos="979488" algn="l"/>
                <a:tab pos="2155825"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dirty="0">
                <a:solidFill>
                  <a:srgbClr val="0000C8"/>
                </a:solidFill>
              </a:rPr>
              <a:t> 	</a:t>
            </a:r>
            <a:r>
              <a:rPr lang="en-GB" sz="2000" b="1" dirty="0">
                <a:solidFill>
                  <a:srgbClr val="0000C8"/>
                </a:solidFill>
                <a:latin typeface="Lucida Console" pitchFamily="49" charset="0"/>
              </a:rPr>
              <a:t>-u</a:t>
            </a:r>
            <a:r>
              <a:rPr lang="en-GB" sz="1800" dirty="0">
                <a:solidFill>
                  <a:srgbClr val="0000C8"/>
                </a:solidFill>
              </a:rPr>
              <a:t>	- </a:t>
            </a:r>
            <a:r>
              <a:rPr lang="en-GB" sz="2000" dirty="0"/>
              <a:t>unique lines only (discard duplicates)</a:t>
            </a:r>
          </a:p>
          <a:p>
            <a:pPr defTabSz="449263">
              <a:lnSpc>
                <a:spcPct val="80000"/>
              </a:lnSpc>
              <a:spcBef>
                <a:spcPts val="375"/>
              </a:spcBef>
              <a:spcAft>
                <a:spcPts val="250"/>
              </a:spcAft>
              <a:buClr>
                <a:srgbClr val="000000"/>
              </a:buClr>
              <a:buSzPct val="100000"/>
              <a:tabLst>
                <a:tab pos="979488" algn="l"/>
                <a:tab pos="2155825"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1800" dirty="0">
                <a:solidFill>
                  <a:srgbClr val="0000C8"/>
                </a:solidFill>
              </a:rPr>
              <a:t>	</a:t>
            </a:r>
            <a:r>
              <a:rPr lang="en-GB" sz="2000" b="1" dirty="0">
                <a:solidFill>
                  <a:srgbClr val="0000C8"/>
                </a:solidFill>
                <a:latin typeface="Lucida Console" pitchFamily="49" charset="0"/>
              </a:rPr>
              <a:t>-d</a:t>
            </a:r>
            <a:r>
              <a:rPr lang="en-GB" sz="1800" dirty="0">
                <a:solidFill>
                  <a:srgbClr val="0000C8"/>
                </a:solidFill>
              </a:rPr>
              <a:t>	- </a:t>
            </a:r>
            <a:r>
              <a:rPr lang="en-GB" sz="2000" dirty="0"/>
              <a:t>one copy of duplicated lines </a:t>
            </a:r>
          </a:p>
          <a:p>
            <a:pPr defTabSz="449263">
              <a:lnSpc>
                <a:spcPct val="80000"/>
              </a:lnSpc>
              <a:spcBef>
                <a:spcPts val="375"/>
              </a:spcBef>
              <a:spcAft>
                <a:spcPts val="250"/>
              </a:spcAft>
              <a:buClr>
                <a:srgbClr val="000000"/>
              </a:buClr>
              <a:buSzPct val="100000"/>
              <a:tabLst>
                <a:tab pos="979488" algn="l"/>
                <a:tab pos="2155825"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1800" dirty="0">
                <a:solidFill>
                  <a:srgbClr val="0000C8"/>
                </a:solidFill>
              </a:rPr>
              <a:t> </a:t>
            </a:r>
            <a:r>
              <a:rPr lang="en-GB" sz="2000" b="1" dirty="0">
                <a:solidFill>
                  <a:srgbClr val="0000C8"/>
                </a:solidFill>
                <a:latin typeface="Lucida Console" pitchFamily="49" charset="0"/>
              </a:rPr>
              <a:t>	-c</a:t>
            </a:r>
            <a:r>
              <a:rPr lang="en-GB" sz="1800" dirty="0">
                <a:solidFill>
                  <a:srgbClr val="0000C8"/>
                </a:solidFill>
              </a:rPr>
              <a:t>	</a:t>
            </a:r>
            <a:r>
              <a:rPr lang="en-GB" sz="2000" dirty="0"/>
              <a:t>- output each line with count of occurrences</a:t>
            </a:r>
          </a:p>
        </p:txBody>
      </p:sp>
      <p:sp>
        <p:nvSpPr>
          <p:cNvPr id="6" name="Cloud 5"/>
          <p:cNvSpPr/>
          <p:nvPr/>
        </p:nvSpPr>
        <p:spPr>
          <a:xfrm>
            <a:off x="5993581" y="5012733"/>
            <a:ext cx="4683265" cy="1290606"/>
          </a:xfrm>
          <a:prstGeom prst="cloud">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none"/>
          </a:ln>
          <a:effectLst/>
        </p:spPr>
        <p:txBody>
          <a:bodyPr wrap="none" rtlCol="0" anchor="ctr"/>
          <a:lstStyle/>
          <a:p>
            <a:pPr algn="ctr" defTabSz="720725">
              <a:tabLst>
                <a:tab pos="649288" algn="l"/>
                <a:tab pos="7050088" algn="r"/>
              </a:tabLst>
            </a:pPr>
            <a:r>
              <a:rPr lang="en-GB" sz="2000" dirty="0">
                <a:latin typeface="Arial" pitchFamily="34" charset="0"/>
                <a:cs typeface="Arial" pitchFamily="34" charset="0"/>
              </a:rPr>
              <a:t>discard unique lines </a:t>
            </a:r>
            <a:br>
              <a:rPr lang="en-GB" sz="2000" dirty="0">
                <a:latin typeface="Arial" pitchFamily="34" charset="0"/>
                <a:cs typeface="Arial" pitchFamily="34" charset="0"/>
              </a:rPr>
            </a:br>
            <a:r>
              <a:rPr lang="en-GB" sz="2000" dirty="0">
                <a:latin typeface="Arial" pitchFamily="34" charset="0"/>
                <a:cs typeface="Arial" pitchFamily="34" charset="0"/>
              </a:rPr>
              <a:t>but show one copy </a:t>
            </a:r>
            <a:br>
              <a:rPr lang="en-GB" sz="2000" dirty="0">
                <a:latin typeface="Arial" pitchFamily="34" charset="0"/>
                <a:cs typeface="Arial" pitchFamily="34" charset="0"/>
              </a:rPr>
            </a:br>
            <a:r>
              <a:rPr lang="en-GB" sz="2000" dirty="0">
                <a:latin typeface="Arial" pitchFamily="34" charset="0"/>
                <a:cs typeface="Arial" pitchFamily="34" charset="0"/>
              </a:rPr>
              <a:t>of duplicated lines</a:t>
            </a:r>
            <a:endParaRPr lang="en-GB" sz="2000" dirty="0"/>
          </a:p>
        </p:txBody>
      </p:sp>
      <p:cxnSp>
        <p:nvCxnSpPr>
          <p:cNvPr id="7" name="Straight Arrow Connector 6"/>
          <p:cNvCxnSpPr>
            <a:stCxn id="6" idx="2"/>
          </p:cNvCxnSpPr>
          <p:nvPr/>
        </p:nvCxnSpPr>
        <p:spPr>
          <a:xfrm flipH="1">
            <a:off x="3007419" y="5658036"/>
            <a:ext cx="3000689" cy="25504"/>
          </a:xfrm>
          <a:prstGeom prst="straightConnector1">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cxnSp>
      <p:sp>
        <p:nvSpPr>
          <p:cNvPr id="8" name="Text Box 5"/>
          <p:cNvSpPr txBox="1">
            <a:spLocks noChangeArrowheads="1"/>
          </p:cNvSpPr>
          <p:nvPr/>
        </p:nvSpPr>
        <p:spPr bwMode="auto">
          <a:xfrm>
            <a:off x="860142" y="4114799"/>
            <a:ext cx="10472581" cy="619747"/>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defTabSz="555625">
              <a:lnSpc>
                <a:spcPct val="80000"/>
              </a:lnSpc>
              <a:spcBef>
                <a:spcPct val="30000"/>
              </a:spcBef>
            </a:pPr>
            <a:r>
              <a:rPr lang="en-GB" sz="2000" b="1" dirty="0"/>
              <a:t>Example: </a:t>
            </a:r>
            <a:r>
              <a:rPr lang="en-GB" sz="2000" dirty="0"/>
              <a:t>Do we have any duplicated UIDs in the</a:t>
            </a:r>
            <a:r>
              <a:rPr lang="en-GB" sz="2000" b="1" dirty="0"/>
              <a:t> </a:t>
            </a:r>
            <a:r>
              <a:rPr lang="en-GB" sz="2000" b="1" dirty="0">
                <a:solidFill>
                  <a:srgbClr val="0000C8"/>
                </a:solidFill>
                <a:latin typeface="Arial" pitchFamily="34" charset="0"/>
                <a:cs typeface="Arial" pitchFamily="34" charset="0"/>
              </a:rPr>
              <a:t>/etc/</a:t>
            </a:r>
            <a:r>
              <a:rPr lang="en-GB" sz="2000" b="1" dirty="0" err="1">
                <a:solidFill>
                  <a:srgbClr val="0000C8"/>
                </a:solidFill>
                <a:latin typeface="Arial" pitchFamily="34" charset="0"/>
                <a:cs typeface="Arial" pitchFamily="34" charset="0"/>
              </a:rPr>
              <a:t>passwd</a:t>
            </a:r>
            <a:r>
              <a:rPr lang="en-GB" sz="2000" b="1" dirty="0">
                <a:solidFill>
                  <a:srgbClr val="0000C8"/>
                </a:solidFill>
                <a:latin typeface="Arial" pitchFamily="34" charset="0"/>
                <a:cs typeface="Arial" pitchFamily="34" charset="0"/>
              </a:rPr>
              <a:t> </a:t>
            </a:r>
            <a:r>
              <a:rPr lang="en-GB" sz="2000" dirty="0"/>
              <a:t>file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5" name="Rectangle 5"/>
          <p:cNvSpPr>
            <a:spLocks noGrp="1" noChangeArrowheads="1"/>
          </p:cNvSpPr>
          <p:nvPr>
            <p:ph type="body" sz="quarter" idx="15"/>
          </p:nvPr>
        </p:nvSpPr>
        <p:spPr/>
        <p:txBody>
          <a:bodyPr/>
          <a:lstStyle/>
          <a:p>
            <a:pPr>
              <a:lnSpc>
                <a:spcPct val="100000"/>
              </a:lnSpc>
            </a:pPr>
            <a:r>
              <a:rPr lang="en-GB" dirty="0"/>
              <a:t>The </a:t>
            </a:r>
            <a:r>
              <a:rPr lang="en-GB" b="1" dirty="0">
                <a:solidFill>
                  <a:srgbClr val="0000C8"/>
                </a:solidFill>
              </a:rPr>
              <a:t>tr</a:t>
            </a:r>
            <a:r>
              <a:rPr lang="en-GB" dirty="0"/>
              <a:t> command translates characters; often for letter case conversion</a:t>
            </a:r>
          </a:p>
          <a:p>
            <a:pPr>
              <a:lnSpc>
                <a:spcPct val="100000"/>
              </a:lnSpc>
            </a:pPr>
            <a:endParaRPr lang="en-GB" dirty="0"/>
          </a:p>
          <a:p>
            <a:pPr>
              <a:lnSpc>
                <a:spcPct val="100000"/>
              </a:lnSpc>
            </a:pPr>
            <a:endParaRPr lang="en-GB" dirty="0"/>
          </a:p>
          <a:p>
            <a:pPr marL="0" indent="0">
              <a:lnSpc>
                <a:spcPct val="100000"/>
              </a:lnSpc>
              <a:buNone/>
            </a:pPr>
            <a:endParaRPr lang="en-GB" dirty="0"/>
          </a:p>
          <a:p>
            <a:pPr>
              <a:lnSpc>
                <a:spcPct val="100000"/>
              </a:lnSpc>
              <a:spcBef>
                <a:spcPct val="50000"/>
              </a:spcBef>
            </a:pPr>
            <a:r>
              <a:rPr lang="en-GB" dirty="0"/>
              <a:t>Typical applications of </a:t>
            </a:r>
            <a:r>
              <a:rPr lang="en-GB" b="1" dirty="0">
                <a:solidFill>
                  <a:srgbClr val="0000C8"/>
                </a:solidFill>
              </a:rPr>
              <a:t>tr</a:t>
            </a:r>
            <a:r>
              <a:rPr lang="en-GB" dirty="0"/>
              <a:t> :</a:t>
            </a:r>
            <a:endParaRPr lang="en-US" dirty="0"/>
          </a:p>
          <a:p>
            <a:endParaRPr lang="en-GB" dirty="0">
              <a:solidFill>
                <a:srgbClr val="0000C8"/>
              </a:solidFill>
            </a:endParaRPr>
          </a:p>
        </p:txBody>
      </p:sp>
      <p:sp>
        <p:nvSpPr>
          <p:cNvPr id="143364" name="Rectangle 4"/>
          <p:cNvSpPr>
            <a:spLocks noGrp="1" noChangeArrowheads="1"/>
          </p:cNvSpPr>
          <p:nvPr>
            <p:ph type="title"/>
          </p:nvPr>
        </p:nvSpPr>
        <p:spPr/>
        <p:txBody>
          <a:bodyPr>
            <a:normAutofit/>
          </a:bodyPr>
          <a:lstStyle/>
          <a:p>
            <a:r>
              <a:rPr lang="en-GB" dirty="0"/>
              <a:t>The </a:t>
            </a:r>
            <a:r>
              <a:rPr lang="en-GB" dirty="0" err="1"/>
              <a:t>tr</a:t>
            </a:r>
            <a:r>
              <a:rPr lang="en-GB" dirty="0"/>
              <a:t> command</a:t>
            </a:r>
          </a:p>
        </p:txBody>
      </p:sp>
      <p:sp>
        <p:nvSpPr>
          <p:cNvPr id="7" name="Text Box 4"/>
          <p:cNvSpPr txBox="1">
            <a:spLocks noChangeArrowheads="1"/>
          </p:cNvSpPr>
          <p:nvPr/>
        </p:nvSpPr>
        <p:spPr bwMode="auto">
          <a:xfrm>
            <a:off x="854486" y="4326176"/>
            <a:ext cx="10468510" cy="40957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tr 'A-Z' 'a-z' &lt; document</a:t>
            </a:r>
          </a:p>
        </p:txBody>
      </p:sp>
      <p:sp>
        <p:nvSpPr>
          <p:cNvPr id="8" name="Text Box 5"/>
          <p:cNvSpPr txBox="1">
            <a:spLocks noChangeArrowheads="1"/>
          </p:cNvSpPr>
          <p:nvPr/>
        </p:nvSpPr>
        <p:spPr bwMode="auto">
          <a:xfrm>
            <a:off x="854486" y="5649198"/>
            <a:ext cx="10468510" cy="40957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tr -d '\015\032' &lt; dos-file.txt</a:t>
            </a:r>
          </a:p>
        </p:txBody>
      </p:sp>
      <p:sp>
        <p:nvSpPr>
          <p:cNvPr id="11" name="Text Box 7"/>
          <p:cNvSpPr txBox="1">
            <a:spLocks noChangeArrowheads="1"/>
          </p:cNvSpPr>
          <p:nvPr/>
        </p:nvSpPr>
        <p:spPr bwMode="auto">
          <a:xfrm>
            <a:off x="854486" y="4986893"/>
            <a:ext cx="10468510" cy="40957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-l | tr -s '&lt;space&gt;'</a:t>
            </a:r>
          </a:p>
        </p:txBody>
      </p:sp>
      <p:sp>
        <p:nvSpPr>
          <p:cNvPr id="12" name="Text Box 10"/>
          <p:cNvSpPr txBox="1">
            <a:spLocks noChangeArrowheads="1"/>
          </p:cNvSpPr>
          <p:nvPr/>
        </p:nvSpPr>
        <p:spPr bwMode="auto">
          <a:xfrm>
            <a:off x="9440706" y="4331573"/>
            <a:ext cx="1882290" cy="402291"/>
          </a:xfrm>
          <a:prstGeom prst="rect">
            <a:avLst/>
          </a:prstGeom>
          <a:noFill/>
          <a:ln w="9525">
            <a:noFill/>
            <a:round/>
            <a:headEnd/>
            <a:tailEnd/>
          </a:ln>
        </p:spPr>
        <p:txBody>
          <a:bodyPr wrap="square" lIns="90000" tIns="46800" rIns="90000" bIns="46800">
            <a:spAutoFit/>
          </a:bodyPr>
          <a:lstStyle/>
          <a:p>
            <a:pPr algn="r" defTabSz="449263">
              <a:spcBef>
                <a:spcPts val="150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i="1" dirty="0"/>
              <a:t>fold case</a:t>
            </a:r>
            <a:endParaRPr lang="en-GB" sz="2400" b="1" i="1" dirty="0">
              <a:latin typeface="Times New Roman" pitchFamily="18" charset="0"/>
            </a:endParaRPr>
          </a:p>
        </p:txBody>
      </p:sp>
      <p:sp>
        <p:nvSpPr>
          <p:cNvPr id="13" name="Text Box 11"/>
          <p:cNvSpPr txBox="1">
            <a:spLocks noChangeArrowheads="1"/>
          </p:cNvSpPr>
          <p:nvPr/>
        </p:nvSpPr>
        <p:spPr bwMode="auto">
          <a:xfrm>
            <a:off x="7527501" y="4992291"/>
            <a:ext cx="3650355" cy="402291"/>
          </a:xfrm>
          <a:prstGeom prst="rect">
            <a:avLst/>
          </a:prstGeom>
          <a:noFill/>
          <a:ln w="9525">
            <a:noFill/>
            <a:round/>
            <a:headEnd/>
            <a:tailEnd/>
          </a:ln>
          <a:effectLst>
            <a:outerShdw blurRad="50800" dist="50800" dir="5400000" algn="ctr" rotWithShape="0">
              <a:schemeClr val="bg2">
                <a:lumMod val="75000"/>
              </a:schemeClr>
            </a:outerShdw>
          </a:effectLst>
        </p:spPr>
        <p:txBody>
          <a:bodyPr wrap="square" lIns="90000" tIns="46800" rIns="90000" bIns="46800">
            <a:spAutoFit/>
          </a:bodyPr>
          <a:lstStyle/>
          <a:p>
            <a:pPr algn="r" defTabSz="449263">
              <a:spcBef>
                <a:spcPts val="150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i="1" dirty="0"/>
              <a:t>squeeze multiple spaces</a:t>
            </a:r>
            <a:endParaRPr lang="en-GB" sz="2400" b="1" dirty="0">
              <a:solidFill>
                <a:srgbClr val="C80000"/>
              </a:solidFill>
              <a:latin typeface="Times New Roman" pitchFamily="18" charset="0"/>
            </a:endParaRPr>
          </a:p>
        </p:txBody>
      </p:sp>
      <p:sp>
        <p:nvSpPr>
          <p:cNvPr id="14" name="Text Box 12"/>
          <p:cNvSpPr txBox="1">
            <a:spLocks noChangeArrowheads="1"/>
          </p:cNvSpPr>
          <p:nvPr/>
        </p:nvSpPr>
        <p:spPr bwMode="auto">
          <a:xfrm>
            <a:off x="8000174" y="5654597"/>
            <a:ext cx="3205817" cy="402291"/>
          </a:xfrm>
          <a:prstGeom prst="rect">
            <a:avLst/>
          </a:prstGeom>
          <a:noFill/>
          <a:ln w="9525">
            <a:noFill/>
            <a:round/>
            <a:headEnd/>
            <a:tailEnd/>
          </a:ln>
        </p:spPr>
        <p:txBody>
          <a:bodyPr wrap="square" lIns="90000" tIns="46800" rIns="90000" bIns="46800">
            <a:spAutoFit/>
          </a:bodyPr>
          <a:lstStyle/>
          <a:p>
            <a:pPr algn="r" defTabSz="449263">
              <a:spcBef>
                <a:spcPts val="150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i="1" dirty="0"/>
              <a:t>delete &lt;CR&gt; and ^Z</a:t>
            </a:r>
            <a:endParaRPr lang="en-GB" sz="2000" dirty="0">
              <a:solidFill>
                <a:srgbClr val="C80000"/>
              </a:solidFill>
            </a:endParaRPr>
          </a:p>
        </p:txBody>
      </p:sp>
      <p:sp>
        <p:nvSpPr>
          <p:cNvPr id="16" name="AutoShape 8"/>
          <p:cNvSpPr>
            <a:spLocks noChangeArrowheads="1"/>
          </p:cNvSpPr>
          <p:nvPr/>
        </p:nvSpPr>
        <p:spPr bwMode="auto">
          <a:xfrm>
            <a:off x="885217" y="1970827"/>
            <a:ext cx="10437779" cy="1570044"/>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defTabSz="449263">
              <a:spcBef>
                <a:spcPts val="375"/>
              </a:spcBef>
              <a:spcAft>
                <a:spcPts val="250"/>
              </a:spcAft>
              <a:buClr>
                <a:srgbClr val="000000"/>
              </a:buClr>
              <a:buSzPct val="100000"/>
              <a:tabLst>
                <a:tab pos="438150" algn="l"/>
                <a:tab pos="3590925"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400" b="1" dirty="0">
                <a:solidFill>
                  <a:srgbClr val="0000C8"/>
                </a:solidFill>
                <a:latin typeface="Lucida Console" pitchFamily="49" charset="0"/>
              </a:rPr>
              <a:t>	</a:t>
            </a:r>
            <a:r>
              <a:rPr lang="en-GB" sz="2400" b="1" dirty="0" err="1">
                <a:solidFill>
                  <a:srgbClr val="0000C8"/>
                </a:solidFill>
                <a:latin typeface="Lucida Console" pitchFamily="49" charset="0"/>
              </a:rPr>
              <a:t>tr</a:t>
            </a:r>
            <a:r>
              <a:rPr lang="en-GB" sz="2400" b="1" dirty="0">
                <a:solidFill>
                  <a:srgbClr val="0000C8"/>
                </a:solidFill>
                <a:latin typeface="Lucida Console" pitchFamily="49" charset="0"/>
              </a:rPr>
              <a:t> 'set_1' 'set_2'</a:t>
            </a:r>
          </a:p>
          <a:p>
            <a:pPr defTabSz="449263">
              <a:lnSpc>
                <a:spcPct val="80000"/>
              </a:lnSpc>
              <a:spcBef>
                <a:spcPts val="375"/>
              </a:spcBef>
              <a:spcAft>
                <a:spcPts val="250"/>
              </a:spcAft>
              <a:buClr>
                <a:srgbClr val="000000"/>
              </a:buClr>
              <a:buSzPct val="100000"/>
              <a:tabLst>
                <a:tab pos="719138" algn="l"/>
                <a:tab pos="1611313"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dirty="0">
                <a:solidFill>
                  <a:srgbClr val="0000C8"/>
                </a:solidFill>
              </a:rPr>
              <a:t> 	</a:t>
            </a:r>
            <a:r>
              <a:rPr lang="en-GB" sz="2000" b="1" dirty="0">
                <a:solidFill>
                  <a:srgbClr val="0000C8"/>
                </a:solidFill>
                <a:latin typeface="Lucida Console" pitchFamily="49" charset="0"/>
              </a:rPr>
              <a:t>-s</a:t>
            </a:r>
            <a:r>
              <a:rPr lang="en-GB" sz="2000" dirty="0">
                <a:solidFill>
                  <a:srgbClr val="0000C8"/>
                </a:solidFill>
              </a:rPr>
              <a:t>	</a:t>
            </a:r>
            <a:r>
              <a:rPr lang="en-GB" sz="2000" dirty="0"/>
              <a:t>- ‘squeeze’ multiple (same) characters with one</a:t>
            </a:r>
          </a:p>
          <a:p>
            <a:pPr defTabSz="449263">
              <a:lnSpc>
                <a:spcPct val="80000"/>
              </a:lnSpc>
              <a:spcBef>
                <a:spcPts val="375"/>
              </a:spcBef>
              <a:spcAft>
                <a:spcPts val="250"/>
              </a:spcAft>
              <a:buClr>
                <a:srgbClr val="000000"/>
              </a:buClr>
              <a:buSzPct val="100000"/>
              <a:tabLst>
                <a:tab pos="719138" algn="l"/>
                <a:tab pos="1611313"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dirty="0">
                <a:solidFill>
                  <a:srgbClr val="0000C8"/>
                </a:solidFill>
              </a:rPr>
              <a:t>	</a:t>
            </a:r>
            <a:r>
              <a:rPr lang="en-GB" sz="2000" b="1" dirty="0">
                <a:solidFill>
                  <a:srgbClr val="0000C8"/>
                </a:solidFill>
                <a:latin typeface="Lucida Console" pitchFamily="49" charset="0"/>
              </a:rPr>
              <a:t>-d</a:t>
            </a:r>
            <a:r>
              <a:rPr lang="en-GB" sz="2000" dirty="0">
                <a:solidFill>
                  <a:srgbClr val="0000C8"/>
                </a:solidFill>
              </a:rPr>
              <a:t>	</a:t>
            </a:r>
            <a:r>
              <a:rPr lang="en-GB" sz="2000" dirty="0"/>
              <a:t>- don’t translate, just delete set_1 characters</a:t>
            </a:r>
          </a:p>
          <a:p>
            <a:pPr defTabSz="449263">
              <a:lnSpc>
                <a:spcPct val="80000"/>
              </a:lnSpc>
              <a:spcBef>
                <a:spcPts val="375"/>
              </a:spcBef>
              <a:spcAft>
                <a:spcPts val="250"/>
              </a:spcAft>
              <a:buClr>
                <a:srgbClr val="000000"/>
              </a:buClr>
              <a:buSzPct val="100000"/>
              <a:tabLst>
                <a:tab pos="719138" algn="l"/>
                <a:tab pos="1611313" algn="l"/>
                <a:tab pos="3797300" algn="l"/>
                <a:tab pos="4068763" algn="l"/>
                <a:tab pos="4343400" algn="l"/>
                <a:tab pos="4611688" algn="l"/>
                <a:tab pos="4883150" algn="l"/>
                <a:tab pos="5154613" algn="l"/>
                <a:tab pos="5426075" algn="l"/>
                <a:tab pos="5697538" algn="l"/>
                <a:tab pos="5969000" algn="l"/>
                <a:tab pos="6240463" algn="l"/>
                <a:tab pos="6511925" algn="l"/>
                <a:tab pos="6783388" algn="l"/>
                <a:tab pos="7054850" algn="l"/>
                <a:tab pos="7326313" algn="l"/>
                <a:tab pos="7597775" algn="l"/>
                <a:tab pos="7869238" algn="l"/>
                <a:tab pos="8140700" algn="l"/>
                <a:tab pos="8412163" algn="l"/>
                <a:tab pos="8686800" algn="l"/>
                <a:tab pos="8955088" algn="l"/>
                <a:tab pos="8983663" algn="l"/>
                <a:tab pos="9432925" algn="l"/>
                <a:tab pos="9882188" algn="l"/>
                <a:tab pos="10331450" algn="l"/>
                <a:tab pos="10780713" algn="l"/>
              </a:tabLst>
            </a:pPr>
            <a:r>
              <a:rPr lang="en-GB" sz="2000" dirty="0">
                <a:solidFill>
                  <a:srgbClr val="0000C8"/>
                </a:solidFill>
              </a:rPr>
              <a:t> </a:t>
            </a:r>
            <a:r>
              <a:rPr lang="en-GB" sz="2000" b="1" dirty="0">
                <a:solidFill>
                  <a:srgbClr val="0000C8"/>
                </a:solidFill>
                <a:latin typeface="Lucida Console" pitchFamily="49" charset="0"/>
              </a:rPr>
              <a:t>	-c</a:t>
            </a:r>
            <a:r>
              <a:rPr lang="en-GB" sz="2000" dirty="0">
                <a:solidFill>
                  <a:srgbClr val="0000C8"/>
                </a:solidFill>
              </a:rPr>
              <a:t>	</a:t>
            </a:r>
            <a:r>
              <a:rPr lang="en-GB" sz="2000" dirty="0"/>
              <a:t>- ‘compliment’ - translate characters </a:t>
            </a:r>
            <a:r>
              <a:rPr lang="en-GB" sz="2000" b="1" i="1" dirty="0"/>
              <a:t>not</a:t>
            </a:r>
            <a:r>
              <a:rPr lang="en-GB" sz="2000" dirty="0"/>
              <a:t> in set_1</a:t>
            </a:r>
          </a:p>
        </p:txBody>
      </p:sp>
      <p:sp>
        <p:nvSpPr>
          <p:cNvPr id="17" name="Cloud 16"/>
          <p:cNvSpPr/>
          <p:nvPr/>
        </p:nvSpPr>
        <p:spPr>
          <a:xfrm>
            <a:off x="5457217" y="3668158"/>
            <a:ext cx="4384510" cy="1093797"/>
          </a:xfrm>
          <a:prstGeom prst="cloud">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none"/>
          </a:ln>
          <a:effectLst/>
        </p:spPr>
        <p:txBody>
          <a:bodyPr wrap="none" rtlCol="0" anchor="ctr"/>
          <a:lstStyle/>
          <a:p>
            <a:pPr algn="ctr" defTabSz="720725">
              <a:tabLst>
                <a:tab pos="649288" algn="l"/>
                <a:tab pos="7050088" algn="r"/>
              </a:tabLst>
            </a:pPr>
            <a:r>
              <a:rPr lang="en-GB" sz="2000" dirty="0">
                <a:latin typeface="Arial" pitchFamily="34" charset="0"/>
                <a:cs typeface="Arial" pitchFamily="34" charset="0"/>
              </a:rPr>
              <a:t>          </a:t>
            </a:r>
            <a:r>
              <a:rPr lang="en-GB" sz="2000" b="1" dirty="0">
                <a:solidFill>
                  <a:srgbClr val="0000C8"/>
                </a:solidFill>
                <a:latin typeface="Lucida Console" pitchFamily="49" charset="0"/>
              </a:rPr>
              <a:t>tr</a:t>
            </a:r>
            <a:r>
              <a:rPr lang="en-GB" sz="2000" dirty="0">
                <a:latin typeface="Arial" pitchFamily="34" charset="0"/>
                <a:cs typeface="Arial" pitchFamily="34" charset="0"/>
              </a:rPr>
              <a:t> cannot open files –  use pipe </a:t>
            </a:r>
            <a:br>
              <a:rPr lang="en-GB" sz="2000" dirty="0">
                <a:latin typeface="Arial" pitchFamily="34" charset="0"/>
                <a:cs typeface="Arial" pitchFamily="34" charset="0"/>
              </a:rPr>
            </a:br>
            <a:r>
              <a:rPr lang="en-GB" sz="2000" dirty="0">
                <a:latin typeface="Arial" pitchFamily="34" charset="0"/>
                <a:cs typeface="Arial" pitchFamily="34" charset="0"/>
              </a:rPr>
              <a:t>or ‘redirect from’ file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10000"/>
              </a:lnSpc>
            </a:pPr>
            <a:endParaRPr lang="en-GB" dirty="0"/>
          </a:p>
          <a:p>
            <a:pPr>
              <a:lnSpc>
                <a:spcPct val="110000"/>
              </a:lnSpc>
            </a:pPr>
            <a:endParaRPr lang="en-GB" dirty="0"/>
          </a:p>
          <a:p>
            <a:pPr>
              <a:lnSpc>
                <a:spcPct val="110000"/>
              </a:lnSpc>
            </a:pPr>
            <a:r>
              <a:rPr lang="en-GB" dirty="0"/>
              <a:t>Identify a utility to generate initial information </a:t>
            </a:r>
          </a:p>
          <a:p>
            <a:pPr lvl="1"/>
            <a:r>
              <a:rPr lang="en-GB" dirty="0"/>
              <a:t>Here, the </a:t>
            </a:r>
            <a:r>
              <a:rPr lang="en-GB" b="1" dirty="0">
                <a:solidFill>
                  <a:srgbClr val="0000C8"/>
                </a:solidFill>
              </a:rPr>
              <a:t>who</a:t>
            </a:r>
            <a:r>
              <a:rPr lang="en-GB" dirty="0"/>
              <a:t> command (one of several commands that could be used )</a:t>
            </a:r>
          </a:p>
          <a:p>
            <a:pPr>
              <a:lnSpc>
                <a:spcPct val="110000"/>
              </a:lnSpc>
            </a:pPr>
            <a:r>
              <a:rPr lang="en-GB" dirty="0"/>
              <a:t>Keep only relevant  information – identify filters to extract it</a:t>
            </a:r>
          </a:p>
          <a:p>
            <a:pPr lvl="1">
              <a:lnSpc>
                <a:spcPct val="110000"/>
              </a:lnSpc>
            </a:pPr>
            <a:r>
              <a:rPr lang="en-GB" dirty="0"/>
              <a:t>Here, we need just user names;  </a:t>
            </a:r>
          </a:p>
          <a:p>
            <a:pPr>
              <a:lnSpc>
                <a:spcPct val="110000"/>
              </a:lnSpc>
            </a:pPr>
            <a:r>
              <a:rPr lang="en-GB" dirty="0"/>
              <a:t>Generate a succinct answer</a:t>
            </a:r>
          </a:p>
          <a:p>
            <a:pPr lvl="1"/>
            <a:r>
              <a:rPr lang="en-GB" dirty="0"/>
              <a:t>Here, filter non-unique user names (</a:t>
            </a:r>
            <a:r>
              <a:rPr lang="en-GB" b="1" dirty="0">
                <a:solidFill>
                  <a:srgbClr val="0000C8"/>
                </a:solidFill>
              </a:rPr>
              <a:t>sort</a:t>
            </a:r>
            <a:r>
              <a:rPr lang="en-GB" dirty="0"/>
              <a:t> then </a:t>
            </a:r>
            <a:r>
              <a:rPr lang="en-GB" b="1" dirty="0" err="1">
                <a:solidFill>
                  <a:srgbClr val="0000C8"/>
                </a:solidFill>
              </a:rPr>
              <a:t>uniq</a:t>
            </a:r>
            <a:r>
              <a:rPr lang="en-GB" dirty="0"/>
              <a:t>)</a:t>
            </a:r>
          </a:p>
        </p:txBody>
      </p:sp>
      <p:sp>
        <p:nvSpPr>
          <p:cNvPr id="4" name="Title 3"/>
          <p:cNvSpPr>
            <a:spLocks noGrp="1"/>
          </p:cNvSpPr>
          <p:nvPr>
            <p:ph type="title"/>
          </p:nvPr>
        </p:nvSpPr>
        <p:spPr/>
        <p:txBody>
          <a:bodyPr/>
          <a:lstStyle/>
          <a:p>
            <a:r>
              <a:rPr lang="en-GB" dirty="0"/>
              <a:t>So, let’s solve a bigger problem...</a:t>
            </a:r>
          </a:p>
        </p:txBody>
      </p:sp>
      <p:sp>
        <p:nvSpPr>
          <p:cNvPr id="6" name="Rectangle 7"/>
          <p:cNvSpPr>
            <a:spLocks noChangeArrowheads="1"/>
          </p:cNvSpPr>
          <p:nvPr/>
        </p:nvSpPr>
        <p:spPr bwMode="auto">
          <a:xfrm>
            <a:off x="822793" y="1820826"/>
            <a:ext cx="10500204" cy="536575"/>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defTabSz="555625">
              <a:lnSpc>
                <a:spcPct val="80000"/>
              </a:lnSpc>
              <a:spcBef>
                <a:spcPct val="3000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b="1" dirty="0"/>
              <a:t>Example:  </a:t>
            </a:r>
            <a:r>
              <a:rPr lang="en-GB" sz="2000" dirty="0"/>
              <a:t>Who is logged onto our system  more than once?</a:t>
            </a:r>
          </a:p>
        </p:txBody>
      </p:sp>
      <p:sp>
        <p:nvSpPr>
          <p:cNvPr id="7" name="Text Box 4"/>
          <p:cNvSpPr txBox="1">
            <a:spLocks noChangeArrowheads="1"/>
          </p:cNvSpPr>
          <p:nvPr/>
        </p:nvSpPr>
        <p:spPr bwMode="auto">
          <a:xfrm>
            <a:off x="6847709" y="2779842"/>
            <a:ext cx="4594743" cy="410369"/>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 cut –d' ' –f1</a:t>
            </a:r>
          </a:p>
        </p:txBody>
      </p:sp>
      <p:sp>
        <p:nvSpPr>
          <p:cNvPr id="10" name="Text Box 4"/>
          <p:cNvSpPr txBox="1">
            <a:spLocks noChangeArrowheads="1"/>
          </p:cNvSpPr>
          <p:nvPr/>
        </p:nvSpPr>
        <p:spPr bwMode="auto">
          <a:xfrm>
            <a:off x="834597" y="5889826"/>
            <a:ext cx="10438915" cy="410369"/>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lumMod val="90000"/>
              </a:schemeClr>
            </a:outerShdw>
          </a:effectLst>
        </p:spPr>
        <p:txBody>
          <a:bodyPr wrap="square" lIns="95250" tIns="50800" rIns="95250" bIns="50800">
            <a:spAutoFit/>
          </a:bodyPr>
          <a:lstStyle/>
          <a:p>
            <a:pPr defTabSz="720725">
              <a:buClr>
                <a:srgbClr val="000000"/>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 cut –d' ' –f1 | sort | uniq -d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Grp="1" noChangeArrowheads="1"/>
          </p:cNvSpPr>
          <p:nvPr>
            <p:ph type="body" sz="quarter" idx="15"/>
          </p:nvPr>
        </p:nvSpPr>
        <p:spPr/>
        <p:txBody>
          <a:bodyPr/>
          <a:lstStyle/>
          <a:p>
            <a:r>
              <a:rPr lang="en-GB" dirty="0"/>
              <a:t>Pipes pass </a:t>
            </a:r>
            <a:r>
              <a:rPr lang="en-GB" b="0" i="1" dirty="0"/>
              <a:t>stdout</a:t>
            </a:r>
            <a:r>
              <a:rPr lang="en-GB" dirty="0"/>
              <a:t> from one program to </a:t>
            </a:r>
            <a:r>
              <a:rPr lang="en-GB" b="0" i="1" dirty="0"/>
              <a:t>stdin</a:t>
            </a:r>
            <a:r>
              <a:rPr lang="en-GB" dirty="0"/>
              <a:t> of another</a:t>
            </a:r>
          </a:p>
          <a:p>
            <a:r>
              <a:rPr lang="en-GB" dirty="0"/>
              <a:t>Filter programs read data from </a:t>
            </a:r>
            <a:r>
              <a:rPr lang="en-GB" b="0" i="1" dirty="0"/>
              <a:t>stdin</a:t>
            </a:r>
            <a:r>
              <a:rPr lang="en-GB" dirty="0"/>
              <a:t> and write</a:t>
            </a:r>
            <a:br>
              <a:rPr lang="en-GB" dirty="0"/>
            </a:br>
            <a:r>
              <a:rPr lang="en-GB" dirty="0"/>
              <a:t>to </a:t>
            </a:r>
            <a:r>
              <a:rPr lang="en-GB" b="0" i="1" dirty="0"/>
              <a:t>stdout</a:t>
            </a:r>
          </a:p>
          <a:p>
            <a:r>
              <a:rPr lang="en-GB" dirty="0"/>
              <a:t>UNIX/Linux provides a number of simple filter programs:</a:t>
            </a:r>
          </a:p>
          <a:p>
            <a:pPr lvl="1"/>
            <a:r>
              <a:rPr lang="en-GB" b="1" dirty="0">
                <a:solidFill>
                  <a:srgbClr val="0000C8"/>
                </a:solidFill>
              </a:rPr>
              <a:t>sort</a:t>
            </a:r>
            <a:r>
              <a:rPr lang="en-GB" dirty="0"/>
              <a:t>, </a:t>
            </a:r>
            <a:r>
              <a:rPr lang="en-GB" b="1" dirty="0" err="1">
                <a:solidFill>
                  <a:srgbClr val="0000C8"/>
                </a:solidFill>
              </a:rPr>
              <a:t>tr</a:t>
            </a:r>
            <a:r>
              <a:rPr lang="en-GB" dirty="0"/>
              <a:t>, </a:t>
            </a:r>
            <a:r>
              <a:rPr lang="en-GB" b="1" dirty="0" err="1">
                <a:solidFill>
                  <a:srgbClr val="0000C8"/>
                </a:solidFill>
              </a:rPr>
              <a:t>comm</a:t>
            </a:r>
            <a:r>
              <a:rPr lang="en-GB" dirty="0"/>
              <a:t>, </a:t>
            </a:r>
            <a:r>
              <a:rPr lang="en-GB" b="1" dirty="0" err="1">
                <a:solidFill>
                  <a:srgbClr val="0000C8"/>
                </a:solidFill>
              </a:rPr>
              <a:t>uniq</a:t>
            </a:r>
            <a:r>
              <a:rPr lang="en-GB" dirty="0"/>
              <a:t>, </a:t>
            </a:r>
            <a:r>
              <a:rPr lang="en-GB" b="1" dirty="0" err="1">
                <a:solidFill>
                  <a:srgbClr val="0000C8"/>
                </a:solidFill>
              </a:rPr>
              <a:t>grep</a:t>
            </a:r>
            <a:r>
              <a:rPr lang="en-GB" dirty="0"/>
              <a:t>, </a:t>
            </a:r>
            <a:r>
              <a:rPr lang="en-GB" b="1" dirty="0">
                <a:solidFill>
                  <a:srgbClr val="0000C8"/>
                </a:solidFill>
              </a:rPr>
              <a:t>cut</a:t>
            </a:r>
            <a:r>
              <a:rPr lang="en-GB" dirty="0"/>
              <a:t> </a:t>
            </a:r>
          </a:p>
          <a:p>
            <a:pPr lvl="1"/>
            <a:r>
              <a:rPr lang="en-GB" dirty="0"/>
              <a:t>And many, many more...</a:t>
            </a:r>
          </a:p>
          <a:p>
            <a:r>
              <a:rPr lang="en-GB" dirty="0"/>
              <a:t>Complex functionality can be obtained by combining simple building-block commands</a:t>
            </a:r>
          </a:p>
          <a:p>
            <a:r>
              <a:rPr lang="en-GB" dirty="0"/>
              <a:t>See also “</a:t>
            </a:r>
            <a:r>
              <a:rPr lang="en-GB" dirty="0">
                <a:solidFill>
                  <a:srgbClr val="0000C8"/>
                </a:solidFill>
              </a:rPr>
              <a:t>Tools</a:t>
            </a:r>
            <a:r>
              <a:rPr lang="en-GB" b="0" dirty="0">
                <a:solidFill>
                  <a:srgbClr val="0000C8"/>
                </a:solidFill>
              </a:rPr>
              <a:t> </a:t>
            </a:r>
            <a:r>
              <a:rPr lang="en-GB" dirty="0">
                <a:solidFill>
                  <a:srgbClr val="0000C8"/>
                </a:solidFill>
              </a:rPr>
              <a:t>by</a:t>
            </a:r>
            <a:r>
              <a:rPr lang="en-GB" b="0" dirty="0">
                <a:solidFill>
                  <a:srgbClr val="0000C8"/>
                </a:solidFill>
              </a:rPr>
              <a:t> </a:t>
            </a:r>
            <a:r>
              <a:rPr lang="en-GB" dirty="0">
                <a:solidFill>
                  <a:srgbClr val="0000C8"/>
                </a:solidFill>
              </a:rPr>
              <a:t>Example</a:t>
            </a:r>
            <a:r>
              <a:rPr lang="en-GB" dirty="0"/>
              <a:t>” module</a:t>
            </a:r>
          </a:p>
        </p:txBody>
      </p:sp>
      <p:sp>
        <p:nvSpPr>
          <p:cNvPr id="19458" name="Rectangle 4"/>
          <p:cNvSpPr>
            <a:spLocks noGrp="1" noChangeArrowheads="1"/>
          </p:cNvSpPr>
          <p:nvPr>
            <p:ph type="title"/>
          </p:nvPr>
        </p:nvSpPr>
        <p:spPr/>
        <p:txBody>
          <a:bodyPr/>
          <a:lstStyle/>
          <a:p>
            <a:pPr eaLnBrk="1" hangingPunct="1"/>
            <a:r>
              <a:rPr lang="en-GB"/>
              <a:t>Summary</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dirty="0"/>
          </a:p>
        </p:txBody>
      </p:sp>
      <p:sp>
        <p:nvSpPr>
          <p:cNvPr id="20482" name="Rectangle 2"/>
          <p:cNvSpPr>
            <a:spLocks noGrp="1" noChangeArrowheads="1"/>
          </p:cNvSpPr>
          <p:nvPr>
            <p:ph type="title"/>
          </p:nvPr>
        </p:nvSpPr>
        <p:spPr/>
        <p:txBody>
          <a:bodyPr/>
          <a:lstStyle/>
          <a:p>
            <a:r>
              <a:rPr lang="en-GB"/>
              <a:t>Glossary</a:t>
            </a:r>
            <a:endParaRPr lang="en-GB" dirty="0"/>
          </a:p>
        </p:txBody>
      </p:sp>
      <p:graphicFrame>
        <p:nvGraphicFramePr>
          <p:cNvPr id="1099884" name="Group 108"/>
          <p:cNvGraphicFramePr>
            <a:graphicFrameLocks noGrp="1"/>
          </p:cNvGraphicFramePr>
          <p:nvPr>
            <p:ph idx="4294967295"/>
          </p:nvPr>
        </p:nvGraphicFramePr>
        <p:xfrm>
          <a:off x="411982" y="1446388"/>
          <a:ext cx="10912510" cy="4209484"/>
        </p:xfrm>
        <a:graphic>
          <a:graphicData uri="http://schemas.openxmlformats.org/drawingml/2006/table">
            <a:tbl>
              <a:tblPr/>
              <a:tblGrid>
                <a:gridCol w="1567543">
                  <a:extLst>
                    <a:ext uri="{9D8B030D-6E8A-4147-A177-3AD203B41FA5}">
                      <a16:colId xmlns:a16="http://schemas.microsoft.com/office/drawing/2014/main" val="20000"/>
                    </a:ext>
                  </a:extLst>
                </a:gridCol>
                <a:gridCol w="9344967">
                  <a:extLst>
                    <a:ext uri="{9D8B030D-6E8A-4147-A177-3AD203B41FA5}">
                      <a16:colId xmlns:a16="http://schemas.microsoft.com/office/drawing/2014/main" val="20001"/>
                    </a:ext>
                  </a:extLst>
                </a:gridCol>
              </a:tblGrid>
              <a:tr h="11906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entity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a:ln>
                            <a:noFill/>
                          </a:ln>
                          <a:solidFill>
                            <a:srgbClr val="134183"/>
                          </a:solidFill>
                          <a:effectLst/>
                          <a:latin typeface="Arial" charset="0"/>
                        </a:rPr>
                        <a:t>meaning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29845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wc(1)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standard input, </a:t>
                      </a:r>
                      <a:r>
                        <a:rPr kumimoji="0" lang="en-US" sz="1400" b="1" i="0" u="none" strike="noStrike" cap="none" normalizeH="0" baseline="0">
                          <a:ln>
                            <a:noFill/>
                          </a:ln>
                          <a:solidFill>
                            <a:srgbClr val="134183"/>
                          </a:solidFill>
                          <a:effectLst/>
                          <a:latin typeface="Arial" charset="0"/>
                        </a:rPr>
                        <a:t>fd0</a:t>
                      </a:r>
                      <a:r>
                        <a:rPr kumimoji="0" lang="en-US" sz="1400" b="0" i="0" u="none" strike="noStrike" cap="none" normalizeH="0" baseline="0">
                          <a:ln>
                            <a:noFill/>
                          </a:ln>
                          <a:solidFill>
                            <a:srgbClr val="134183"/>
                          </a:solidFill>
                          <a:effectLst/>
                          <a:latin typeface="Arial" charset="0"/>
                        </a:rPr>
                        <a:t>; achieved with  </a:t>
                      </a:r>
                      <a:r>
                        <a:rPr kumimoji="0" lang="en-US" sz="1400" b="1" i="0" u="none" strike="noStrike" cap="none" normalizeH="0" baseline="0">
                          <a:ln>
                            <a:noFill/>
                          </a:ln>
                          <a:solidFill>
                            <a:srgbClr val="134183"/>
                          </a:solidFill>
                          <a:effectLst/>
                          <a:latin typeface="Arial" charset="0"/>
                        </a:rPr>
                        <a:t>0&lt;</a:t>
                      </a:r>
                      <a:r>
                        <a:rPr kumimoji="0" lang="en-US" sz="1400" b="0" i="0" u="none" strike="noStrike" cap="none" normalizeH="0" baseline="0">
                          <a:ln>
                            <a:noFill/>
                          </a:ln>
                          <a:solidFill>
                            <a:srgbClr val="134183"/>
                          </a:solidFill>
                          <a:effectLst/>
                          <a:latin typeface="Arial" charset="0"/>
                        </a:rPr>
                        <a:t> </a:t>
                      </a:r>
                      <a:r>
                        <a:rPr kumimoji="0" lang="en-US" sz="1400" b="1" i="0" u="none" strike="noStrike" cap="none" normalizeH="0" baseline="0">
                          <a:ln>
                            <a:noFill/>
                          </a:ln>
                          <a:solidFill>
                            <a:srgbClr val="134183"/>
                          </a:solidFill>
                          <a:effectLst/>
                          <a:latin typeface="Arial" charset="0"/>
                        </a:rPr>
                        <a:t>file</a:t>
                      </a:r>
                      <a:r>
                        <a:rPr kumimoji="0" lang="en-US" sz="1400" b="0" i="0" u="none" strike="noStrike" cap="none" normalizeH="0" baseline="0">
                          <a:ln>
                            <a:noFill/>
                          </a:ln>
                          <a:solidFill>
                            <a:srgbClr val="134183"/>
                          </a:solidFill>
                          <a:effectLst/>
                          <a:latin typeface="Arial" charset="0"/>
                        </a:rPr>
                        <a:t> notation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cat(1)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the content of file on </a:t>
                      </a:r>
                      <a:r>
                        <a:rPr kumimoji="0" lang="en-US" sz="1400" b="0" i="1" u="none" strike="noStrike" cap="none" normalizeH="0" baseline="0">
                          <a:ln>
                            <a:noFill/>
                          </a:ln>
                          <a:solidFill>
                            <a:srgbClr val="134183"/>
                          </a:solidFill>
                          <a:effectLst/>
                          <a:latin typeface="Arial" charset="0"/>
                        </a:rPr>
                        <a:t>stdout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845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tee(1)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duplicate data in </a:t>
                      </a:r>
                      <a:r>
                        <a:rPr kumimoji="0" lang="en-US" sz="1400" b="0" i="1" u="none" strike="noStrike" cap="none" normalizeH="0" baseline="0">
                          <a:ln>
                            <a:noFill/>
                          </a:ln>
                          <a:solidFill>
                            <a:srgbClr val="134183"/>
                          </a:solidFill>
                          <a:effectLst/>
                          <a:latin typeface="Arial" charset="0"/>
                        </a:rPr>
                        <a:t>stdout</a:t>
                      </a:r>
                      <a:r>
                        <a:rPr kumimoji="0" lang="en-US" sz="1400" b="0" i="0" u="none" strike="noStrike" cap="none" normalizeH="0" baseline="0">
                          <a:ln>
                            <a:noFill/>
                          </a:ln>
                          <a:solidFill>
                            <a:srgbClr val="134183"/>
                          </a:solidFill>
                          <a:effectLst/>
                          <a:latin typeface="Arial" charset="0"/>
                        </a:rPr>
                        <a:t> to a file on disk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head(1)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first 10 lines of a file (change number with </a:t>
                      </a:r>
                      <a:r>
                        <a:rPr kumimoji="0" lang="en-US" sz="1400" b="1" i="0" u="none" strike="noStrike" cap="none" normalizeH="0" baseline="0">
                          <a:ln>
                            <a:noFill/>
                          </a:ln>
                          <a:solidFill>
                            <a:srgbClr val="134183"/>
                          </a:solidFill>
                          <a:effectLst/>
                          <a:latin typeface="Arial" charset="0"/>
                        </a:rPr>
                        <a:t>-n</a:t>
                      </a:r>
                      <a:r>
                        <a:rPr kumimoji="0" lang="en-US" sz="1400" b="0" i="0" u="none" strike="noStrike" cap="none" normalizeH="0" baseline="0">
                          <a:ln>
                            <a:noFill/>
                          </a:ln>
                          <a:solidFill>
                            <a:srgbClr val="134183"/>
                          </a:solidFill>
                          <a:effectLst/>
                          <a:latin typeface="Arial" charset="0"/>
                        </a:rPr>
                        <a:t> </a:t>
                      </a:r>
                      <a:r>
                        <a:rPr kumimoji="0" lang="en-US" sz="1400" b="1" i="0" u="none" strike="noStrike" cap="none" normalizeH="0" baseline="0">
                          <a:ln>
                            <a:noFill/>
                          </a:ln>
                          <a:solidFill>
                            <a:srgbClr val="134183"/>
                          </a:solidFill>
                          <a:effectLst/>
                          <a:latin typeface="Arial" charset="0"/>
                        </a:rPr>
                        <a:t>N</a:t>
                      </a:r>
                      <a:r>
                        <a:rPr kumimoji="0" lang="en-US" sz="1400" b="0" i="0" u="none" strike="noStrike" cap="none" normalizeH="0" baseline="0">
                          <a:ln>
                            <a:noFill/>
                          </a:ln>
                          <a:solidFill>
                            <a:srgbClr val="134183"/>
                          </a:solidFill>
                          <a:effectLst/>
                          <a:latin typeface="Arial"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tail(1)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last 10 lines of a file (change number with </a:t>
                      </a:r>
                      <a:r>
                        <a:rPr kumimoji="0" lang="en-US" sz="1400" b="1" i="0" u="none" strike="noStrike" cap="none" normalizeH="0" baseline="0">
                          <a:ln>
                            <a:noFill/>
                          </a:ln>
                          <a:solidFill>
                            <a:srgbClr val="134183"/>
                          </a:solidFill>
                          <a:effectLst/>
                          <a:latin typeface="Arial" charset="0"/>
                        </a:rPr>
                        <a:t>-n</a:t>
                      </a:r>
                      <a:r>
                        <a:rPr kumimoji="0" lang="en-US" sz="1400" b="0" i="0" u="none" strike="noStrike" cap="none" normalizeH="0" baseline="0">
                          <a:ln>
                            <a:noFill/>
                          </a:ln>
                          <a:solidFill>
                            <a:srgbClr val="134183"/>
                          </a:solidFill>
                          <a:effectLst/>
                          <a:latin typeface="Arial" charset="0"/>
                        </a:rPr>
                        <a:t> </a:t>
                      </a:r>
                      <a:r>
                        <a:rPr kumimoji="0" lang="en-US" sz="1400" b="1" i="0" u="none" strike="noStrike" cap="none" normalizeH="0" baseline="0">
                          <a:ln>
                            <a:noFill/>
                          </a:ln>
                          <a:solidFill>
                            <a:srgbClr val="134183"/>
                          </a:solidFill>
                          <a:effectLst/>
                          <a:latin typeface="Arial" charset="0"/>
                        </a:rPr>
                        <a:t>N</a:t>
                      </a:r>
                      <a:r>
                        <a:rPr kumimoji="0" lang="en-US" sz="1400" b="0" i="0" u="none" strike="noStrike" cap="none" normalizeH="0" baseline="0">
                          <a:ln>
                            <a:noFill/>
                          </a:ln>
                          <a:solidFill>
                            <a:srgbClr val="134183"/>
                          </a:solidFill>
                          <a:effectLst/>
                          <a:latin typeface="Arial" charset="0"/>
                        </a:rPr>
                        <a:t>);</a:t>
                      </a:r>
                      <a:br>
                        <a:rPr kumimoji="0" lang="en-US" sz="1400" b="0" i="0" u="none" strike="noStrike" cap="none" normalizeH="0" baseline="0">
                          <a:ln>
                            <a:noFill/>
                          </a:ln>
                          <a:solidFill>
                            <a:srgbClr val="134183"/>
                          </a:solidFill>
                          <a:effectLst/>
                          <a:latin typeface="Arial" charset="0"/>
                        </a:rPr>
                      </a:br>
                      <a:r>
                        <a:rPr kumimoji="0" lang="en-US" sz="1400" b="0" i="0" u="none" strike="noStrike" cap="none" normalizeH="0" baseline="0">
                          <a:ln>
                            <a:noFill/>
                          </a:ln>
                          <a:solidFill>
                            <a:srgbClr val="134183"/>
                          </a:solidFill>
                          <a:effectLst/>
                          <a:latin typeface="Arial" charset="0"/>
                        </a:rPr>
                        <a:t>use </a:t>
                      </a:r>
                      <a:r>
                        <a:rPr kumimoji="0" lang="en-US" sz="1400" b="1" i="0" u="none" strike="noStrike" cap="none" normalizeH="0" baseline="0">
                          <a:ln>
                            <a:noFill/>
                          </a:ln>
                          <a:solidFill>
                            <a:srgbClr val="134183"/>
                          </a:solidFill>
                          <a:effectLst/>
                          <a:latin typeface="Arial" charset="0"/>
                        </a:rPr>
                        <a:t>tail -n +N</a:t>
                      </a:r>
                      <a:r>
                        <a:rPr kumimoji="0" lang="en-US" sz="1400" b="0" i="0" u="none" strike="noStrike" cap="none" normalizeH="0" baseline="0">
                          <a:ln>
                            <a:noFill/>
                          </a:ln>
                          <a:solidFill>
                            <a:srgbClr val="134183"/>
                          </a:solidFill>
                          <a:effectLst/>
                          <a:latin typeface="Arial" charset="0"/>
                        </a:rPr>
                        <a:t> to see lines beginning with line number given by </a:t>
                      </a:r>
                      <a:r>
                        <a:rPr kumimoji="0" lang="en-US" sz="1400" b="1" i="0" u="none" strike="noStrike" cap="none" normalizeH="0" baseline="0">
                          <a:ln>
                            <a:noFill/>
                          </a:ln>
                          <a:solidFill>
                            <a:srgbClr val="134183"/>
                          </a:solidFill>
                          <a:effectLst/>
                          <a:latin typeface="Arial" charset="0"/>
                        </a:rPr>
                        <a:t>N</a:t>
                      </a:r>
                      <a:r>
                        <a:rPr kumimoji="0" lang="en-US" sz="1400" b="0" i="0" u="none" strike="noStrike" cap="none" normalizeH="0" baseline="0">
                          <a:ln>
                            <a:noFill/>
                          </a:ln>
                          <a:solidFill>
                            <a:srgbClr val="134183"/>
                          </a:solidFill>
                          <a:effectLst/>
                          <a:latin typeface="Arial" charset="0"/>
                        </a:rPr>
                        <a:t>; use </a:t>
                      </a:r>
                      <a:r>
                        <a:rPr kumimoji="0" lang="en-US" sz="1400" b="1" i="0" u="none" strike="noStrike" cap="none" normalizeH="0" baseline="0">
                          <a:ln>
                            <a:noFill/>
                          </a:ln>
                          <a:solidFill>
                            <a:srgbClr val="134183"/>
                          </a:solidFill>
                          <a:effectLst/>
                          <a:latin typeface="Arial" charset="0"/>
                        </a:rPr>
                        <a:t>tail -f</a:t>
                      </a:r>
                      <a:r>
                        <a:rPr kumimoji="0" lang="en-US" sz="1400" b="0" i="0" u="none" strike="noStrike" cap="none" normalizeH="0" baseline="0">
                          <a:ln>
                            <a:noFill/>
                          </a:ln>
                          <a:solidFill>
                            <a:srgbClr val="134183"/>
                          </a:solidFill>
                          <a:effectLst/>
                          <a:latin typeface="Arial" charset="0"/>
                        </a:rPr>
                        <a:t> to see file being written in real time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845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cut(1)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print selected columns or fields of each line in a file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845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sort(1)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sort lines in a file; default sort order depends on </a:t>
                      </a:r>
                      <a:r>
                        <a:rPr kumimoji="0" lang="en-US" sz="1400" b="1" i="0" u="none" strike="noStrike" cap="none" normalizeH="0" baseline="0">
                          <a:ln>
                            <a:noFill/>
                          </a:ln>
                          <a:solidFill>
                            <a:srgbClr val="134183"/>
                          </a:solidFill>
                          <a:effectLst/>
                          <a:latin typeface="Arial" charset="0"/>
                        </a:rPr>
                        <a:t>locale</a:t>
                      </a:r>
                      <a:r>
                        <a:rPr kumimoji="0" lang="en-US" sz="1400" b="0" i="0" u="none" strike="noStrike" cap="none" normalizeH="0" baseline="0">
                          <a:ln>
                            <a:noFill/>
                          </a:ln>
                          <a:solidFill>
                            <a:srgbClr val="134183"/>
                          </a:solidFill>
                          <a:effectLst/>
                          <a:latin typeface="Arial" charset="0"/>
                        </a:rPr>
                        <a:t>; use </a:t>
                      </a:r>
                      <a:r>
                        <a:rPr kumimoji="0" lang="en-US" sz="1400" b="1" i="0" u="none" strike="noStrike" cap="none" normalizeH="0" baseline="0">
                          <a:ln>
                            <a:noFill/>
                          </a:ln>
                          <a:solidFill>
                            <a:srgbClr val="134183"/>
                          </a:solidFill>
                          <a:effectLst/>
                          <a:latin typeface="Arial" charset="0"/>
                        </a:rPr>
                        <a:t>LC_ALL=C</a:t>
                      </a:r>
                      <a:r>
                        <a:rPr kumimoji="0" lang="en-US" sz="1400" b="0" i="0" u="none" strike="noStrike" cap="none" normalizeH="0" baseline="0">
                          <a:ln>
                            <a:noFill/>
                          </a:ln>
                          <a:solidFill>
                            <a:srgbClr val="134183"/>
                          </a:solidFill>
                          <a:effectLst/>
                          <a:latin typeface="Arial" charset="0"/>
                        </a:rPr>
                        <a:t> for traditional sort behaviour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845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uniq(1)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report or omit repeated lines in a file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575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tr(1)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translate or delete characters in a file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575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comm(1)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compare two (sorted) files line by line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awk(1)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pattern scanning and text processing language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5" name="Rectangle 5"/>
          <p:cNvSpPr>
            <a:spLocks noGrp="1" noChangeArrowheads="1"/>
          </p:cNvSpPr>
          <p:nvPr>
            <p:ph type="body" sz="quarter" idx="15"/>
          </p:nvPr>
        </p:nvSpPr>
        <p:spPr/>
        <p:txBody>
          <a:bodyPr/>
          <a:lstStyle/>
          <a:p>
            <a:r>
              <a:rPr lang="en-GB" dirty="0"/>
              <a:t>Process data streams - recap</a:t>
            </a:r>
          </a:p>
          <a:p>
            <a:pPr lvl="1"/>
            <a:r>
              <a:rPr lang="en-GB" dirty="0"/>
              <a:t>Input, output and errors</a:t>
            </a:r>
          </a:p>
          <a:p>
            <a:r>
              <a:rPr lang="en-GB" dirty="0"/>
              <a:t>Connecting processes with a pipe</a:t>
            </a:r>
          </a:p>
          <a:p>
            <a:pPr lvl="1"/>
            <a:r>
              <a:rPr lang="en-GB" dirty="0"/>
              <a:t>Building solutions with data filters and pipes</a:t>
            </a:r>
          </a:p>
          <a:p>
            <a:r>
              <a:rPr lang="en-US" dirty="0"/>
              <a:t>Problem solving approach</a:t>
            </a:r>
          </a:p>
          <a:p>
            <a:pPr lvl="1"/>
            <a:r>
              <a:rPr lang="en-US" dirty="0"/>
              <a:t>The </a:t>
            </a:r>
            <a:r>
              <a:rPr lang="en-US" b="1" dirty="0">
                <a:solidFill>
                  <a:srgbClr val="0000C8"/>
                </a:solidFill>
              </a:rPr>
              <a:t>cut</a:t>
            </a:r>
            <a:r>
              <a:rPr lang="en-US" dirty="0"/>
              <a:t>, </a:t>
            </a:r>
            <a:r>
              <a:rPr lang="en-US" b="1" dirty="0">
                <a:solidFill>
                  <a:srgbClr val="0000C8"/>
                </a:solidFill>
              </a:rPr>
              <a:t>sort</a:t>
            </a:r>
            <a:r>
              <a:rPr lang="en-US" dirty="0"/>
              <a:t>, </a:t>
            </a:r>
            <a:r>
              <a:rPr lang="en-US" b="1" dirty="0" err="1">
                <a:solidFill>
                  <a:srgbClr val="0000C8"/>
                </a:solidFill>
              </a:rPr>
              <a:t>uniq</a:t>
            </a:r>
            <a:r>
              <a:rPr lang="en-US" dirty="0"/>
              <a:t>, </a:t>
            </a:r>
            <a:r>
              <a:rPr lang="en-US" b="1" dirty="0">
                <a:solidFill>
                  <a:srgbClr val="0000C8"/>
                </a:solidFill>
              </a:rPr>
              <a:t>grep</a:t>
            </a:r>
            <a:r>
              <a:rPr lang="en-US" dirty="0"/>
              <a:t>, commands</a:t>
            </a:r>
          </a:p>
          <a:p>
            <a:pPr lvl="1"/>
            <a:r>
              <a:rPr lang="en-US" dirty="0"/>
              <a:t>Filter Examples</a:t>
            </a:r>
          </a:p>
          <a:p>
            <a:endParaRPr lang="en-GB" dirty="0"/>
          </a:p>
        </p:txBody>
      </p:sp>
      <p:sp>
        <p:nvSpPr>
          <p:cNvPr id="143364" name="Rectangle 4"/>
          <p:cNvSpPr>
            <a:spLocks noGrp="1" noChangeArrowheads="1"/>
          </p:cNvSpPr>
          <p:nvPr>
            <p:ph type="title"/>
          </p:nvPr>
        </p:nvSpPr>
        <p:spPr/>
        <p:txBody>
          <a:bodyPr>
            <a:normAutofit/>
          </a:bodyPr>
          <a:lstStyle/>
          <a:p>
            <a:r>
              <a:rPr lang="en-GB"/>
              <a:t>Contents</a:t>
            </a:r>
            <a:endParaRPr lang="en-GB" dirty="0"/>
          </a:p>
        </p:txBody>
      </p:sp>
      <p:pic>
        <p:nvPicPr>
          <p:cNvPr id="10" name="Picture 4"/>
          <p:cNvPicPr>
            <a:picLocks noChangeAspect="1" noChangeArrowheads="1"/>
          </p:cNvPicPr>
          <p:nvPr/>
        </p:nvPicPr>
        <p:blipFill>
          <a:blip r:embed="rId3" cstate="print"/>
          <a:srcRect/>
          <a:stretch>
            <a:fillRect/>
          </a:stretch>
        </p:blipFill>
        <p:spPr bwMode="auto">
          <a:xfrm>
            <a:off x="6809488" y="1278360"/>
            <a:ext cx="4886502" cy="3236431"/>
          </a:xfrm>
          <a:prstGeom prst="rect">
            <a:avLst/>
          </a:prstGeom>
          <a:noFill/>
          <a:ln w="9525" cap="flat" cmpd="sng">
            <a:noFill/>
            <a:prstDash val="solid"/>
            <a:miter lim="800000"/>
            <a:headEnd/>
            <a:tailEnd/>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sz="quarter" idx="15"/>
          </p:nvPr>
        </p:nvSpPr>
        <p:spPr/>
        <p:txBody>
          <a:bodyPr/>
          <a:lstStyle/>
          <a:p>
            <a:r>
              <a:rPr lang="en-GB" dirty="0"/>
              <a:t>Most Linux utilities are small programs </a:t>
            </a:r>
          </a:p>
          <a:p>
            <a:pPr lvl="1"/>
            <a:r>
              <a:rPr lang="en-GB" dirty="0"/>
              <a:t>Designed to perform one particular job well</a:t>
            </a:r>
          </a:p>
          <a:p>
            <a:r>
              <a:rPr lang="en-GB" dirty="0"/>
              <a:t>Style of new Linux tool creation:</a:t>
            </a:r>
          </a:p>
          <a:p>
            <a:pPr lvl="1"/>
            <a:r>
              <a:rPr lang="en-GB" dirty="0"/>
              <a:t>Do a job and do it well</a:t>
            </a:r>
          </a:p>
          <a:p>
            <a:pPr lvl="1"/>
            <a:r>
              <a:rPr lang="en-GB" dirty="0"/>
              <a:t>Build afresh rather than add complexity to existing tool</a:t>
            </a:r>
          </a:p>
          <a:p>
            <a:pPr lvl="1"/>
            <a:r>
              <a:rPr lang="en-GB" dirty="0"/>
              <a:t>Expect tool’s standard output to be standard input of another</a:t>
            </a:r>
          </a:p>
          <a:p>
            <a:pPr lvl="1"/>
            <a:r>
              <a:rPr lang="en-GB" dirty="0"/>
              <a:t>Don’t generate extraneous output information</a:t>
            </a:r>
          </a:p>
          <a:p>
            <a:pPr lvl="1"/>
            <a:r>
              <a:rPr lang="en-GB" dirty="0"/>
              <a:t>Minimise interactive input; avoid stringent input format</a:t>
            </a:r>
          </a:p>
        </p:txBody>
      </p:sp>
      <p:sp>
        <p:nvSpPr>
          <p:cNvPr id="2" name="Content Placeholder 1"/>
          <p:cNvSpPr>
            <a:spLocks noGrp="1"/>
          </p:cNvSpPr>
          <p:nvPr>
            <p:ph sz="quarter" idx="16"/>
          </p:nvPr>
        </p:nvSpPr>
        <p:spPr/>
        <p:txBody>
          <a:bodyPr/>
          <a:lstStyle/>
          <a:p>
            <a:r>
              <a:rPr lang="en-GB" dirty="0"/>
              <a:t>How to go about it:</a:t>
            </a:r>
          </a:p>
          <a:p>
            <a:pPr lvl="1"/>
            <a:r>
              <a:rPr lang="en-GB" dirty="0"/>
              <a:t>Understand piping mechanism</a:t>
            </a:r>
          </a:p>
          <a:p>
            <a:pPr lvl="1"/>
            <a:r>
              <a:rPr lang="en-GB" dirty="0"/>
              <a:t>Build a library of filter tools to use (learn about them)</a:t>
            </a:r>
          </a:p>
          <a:p>
            <a:pPr lvl="1"/>
            <a:r>
              <a:rPr lang="en-GB" dirty="0"/>
              <a:t>Apply the process methodically</a:t>
            </a:r>
          </a:p>
          <a:p>
            <a:endParaRPr lang="en-GB" dirty="0"/>
          </a:p>
        </p:txBody>
      </p:sp>
      <p:sp>
        <p:nvSpPr>
          <p:cNvPr id="145410" name="Rectangle 2"/>
          <p:cNvSpPr>
            <a:spLocks noGrp="1" noChangeArrowheads="1"/>
          </p:cNvSpPr>
          <p:nvPr>
            <p:ph type="title"/>
          </p:nvPr>
        </p:nvSpPr>
        <p:spPr/>
        <p:txBody>
          <a:bodyPr>
            <a:normAutofit fontScale="90000"/>
          </a:bodyPr>
          <a:lstStyle/>
          <a:p>
            <a:r>
              <a:rPr lang="en-GB" dirty="0"/>
              <a:t>Putting pipes and filters to work - problem solving approach</a:t>
            </a:r>
          </a:p>
        </p:txBody>
      </p:sp>
      <p:pic>
        <p:nvPicPr>
          <p:cNvPr id="5" name="Picture 2" descr="http://t0.gstatic.com/images?q=tbn:ANd9GcTTUBmNIcIN9CG2TkXovVItsp6Ip7_FTzzjFHYgeKvvGKKtfTzCng"/>
          <p:cNvPicPr>
            <a:picLocks noChangeAspect="1" noChangeArrowheads="1"/>
          </p:cNvPicPr>
          <p:nvPr/>
        </p:nvPicPr>
        <p:blipFill>
          <a:blip r:embed="rId3" cstate="print"/>
          <a:srcRect/>
          <a:stretch>
            <a:fillRect/>
          </a:stretch>
        </p:blipFill>
        <p:spPr bwMode="auto">
          <a:xfrm>
            <a:off x="7665575" y="4034061"/>
            <a:ext cx="3572160" cy="203599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ChangeAspect="1" noChangeArrowheads="1"/>
          </p:cNvPicPr>
          <p:nvPr/>
        </p:nvPicPr>
        <p:blipFill>
          <a:blip r:embed="rId3" cstate="print"/>
          <a:srcRect/>
          <a:stretch>
            <a:fillRect/>
          </a:stretch>
        </p:blipFill>
        <p:spPr bwMode="auto">
          <a:xfrm rot="158465">
            <a:off x="857186" y="3136653"/>
            <a:ext cx="2173443" cy="1592752"/>
          </a:xfrm>
          <a:prstGeom prst="rect">
            <a:avLst/>
          </a:prstGeom>
          <a:noFill/>
          <a:ln w="9525">
            <a:noFill/>
            <a:miter lim="800000"/>
            <a:headEnd/>
            <a:tailEnd/>
          </a:ln>
        </p:spPr>
      </p:pic>
      <p:sp>
        <p:nvSpPr>
          <p:cNvPr id="147459" name="Rectangle 3"/>
          <p:cNvSpPr>
            <a:spLocks noGrp="1" noChangeArrowheads="1"/>
          </p:cNvSpPr>
          <p:nvPr>
            <p:ph type="body" sz="quarter" idx="15"/>
          </p:nvPr>
        </p:nvSpPr>
        <p:spPr/>
        <p:txBody>
          <a:bodyPr/>
          <a:lstStyle/>
          <a:p>
            <a:r>
              <a:rPr lang="en-US" dirty="0"/>
              <a:t>Programs (including filter tools) run from memory</a:t>
            </a:r>
          </a:p>
          <a:p>
            <a:pPr lvl="1"/>
            <a:r>
              <a:rPr lang="en-US" dirty="0"/>
              <a:t>Once loaded and running, they are referred to as processes</a:t>
            </a:r>
          </a:p>
          <a:p>
            <a:r>
              <a:rPr lang="en-US" dirty="0"/>
              <a:t>All Linux devices are represented by files...</a:t>
            </a:r>
          </a:p>
          <a:p>
            <a:pPr lvl="1"/>
            <a:r>
              <a:rPr lang="en-US" dirty="0"/>
              <a:t>Including devices, including keyboard and terminal(s)</a:t>
            </a:r>
          </a:p>
          <a:p>
            <a:endParaRPr lang="en-GB" dirty="0"/>
          </a:p>
          <a:p>
            <a:pPr marL="0" indent="0">
              <a:buNone/>
            </a:pPr>
            <a:endParaRPr lang="en-GB" dirty="0"/>
          </a:p>
          <a:p>
            <a:endParaRPr lang="en-GB" dirty="0"/>
          </a:p>
          <a:p>
            <a:r>
              <a:rPr lang="en-GB" dirty="0"/>
              <a:t>All Linux processes have an input file and an output file</a:t>
            </a:r>
          </a:p>
          <a:p>
            <a:pPr lvl="1"/>
            <a:r>
              <a:rPr lang="en-GB" dirty="0"/>
              <a:t>These are normally the keyboard and the screen, respectively</a:t>
            </a:r>
          </a:p>
        </p:txBody>
      </p:sp>
      <p:sp>
        <p:nvSpPr>
          <p:cNvPr id="147458" name="Rectangle 2"/>
          <p:cNvSpPr>
            <a:spLocks noGrp="1" noChangeArrowheads="1"/>
          </p:cNvSpPr>
          <p:nvPr>
            <p:ph type="title"/>
          </p:nvPr>
        </p:nvSpPr>
        <p:spPr/>
        <p:txBody>
          <a:bodyPr>
            <a:normAutofit/>
          </a:bodyPr>
          <a:lstStyle/>
          <a:p>
            <a:r>
              <a:rPr lang="en-GB"/>
              <a:t>Recap of standard process data streams</a:t>
            </a:r>
            <a:endParaRPr lang="en-GB" dirty="0"/>
          </a:p>
        </p:txBody>
      </p:sp>
      <p:sp>
        <p:nvSpPr>
          <p:cNvPr id="147461" name="AutoShape 5"/>
          <p:cNvSpPr>
            <a:spLocks noChangeArrowheads="1"/>
          </p:cNvSpPr>
          <p:nvPr/>
        </p:nvSpPr>
        <p:spPr bwMode="auto">
          <a:xfrm>
            <a:off x="3022156" y="3728616"/>
            <a:ext cx="1754125" cy="555271"/>
          </a:xfrm>
          <a:prstGeom prst="rightArrow">
            <a:avLst>
              <a:gd name="adj1" fmla="val 50000"/>
              <a:gd name="adj2" fmla="val 63235"/>
            </a:avLst>
          </a:prstGeom>
          <a:solidFill>
            <a:schemeClr val="tx2">
              <a:lumMod val="40000"/>
              <a:lumOff val="60000"/>
            </a:schemeClr>
          </a:solidFill>
          <a:ln w="25400">
            <a:noFill/>
            <a:miter lim="800000"/>
            <a:headEnd type="none" w="sm" len="sm"/>
            <a:tailEnd type="none" w="sm" len="sm"/>
          </a:ln>
          <a:effectLst/>
        </p:spPr>
        <p:txBody>
          <a:bodyPr wrap="none" anchor="ctr"/>
          <a:lstStyle/>
          <a:p>
            <a:endParaRPr lang="en-US"/>
          </a:p>
        </p:txBody>
      </p:sp>
      <p:sp>
        <p:nvSpPr>
          <p:cNvPr id="147523" name="AutoShape 67"/>
          <p:cNvSpPr>
            <a:spLocks noChangeArrowheads="1"/>
          </p:cNvSpPr>
          <p:nvPr/>
        </p:nvSpPr>
        <p:spPr bwMode="auto">
          <a:xfrm>
            <a:off x="6929587" y="3745869"/>
            <a:ext cx="2181574" cy="555271"/>
          </a:xfrm>
          <a:prstGeom prst="rightArrow">
            <a:avLst>
              <a:gd name="adj1" fmla="val 50000"/>
              <a:gd name="adj2" fmla="val 79751"/>
            </a:avLst>
          </a:prstGeom>
          <a:solidFill>
            <a:schemeClr val="tx2">
              <a:lumMod val="40000"/>
              <a:lumOff val="60000"/>
            </a:schemeClr>
          </a:solidFill>
          <a:ln w="25400">
            <a:noFill/>
            <a:miter lim="800000"/>
            <a:headEnd type="none" w="sm" len="sm"/>
            <a:tailEnd type="none" w="sm" len="sm"/>
          </a:ln>
          <a:effectLst/>
        </p:spPr>
        <p:txBody>
          <a:bodyPr wrap="none" anchor="ctr"/>
          <a:lstStyle/>
          <a:p>
            <a:endParaRPr lang="en-US"/>
          </a:p>
        </p:txBody>
      </p:sp>
      <p:sp>
        <p:nvSpPr>
          <p:cNvPr id="147525" name="Rectangle 69"/>
          <p:cNvSpPr>
            <a:spLocks noChangeArrowheads="1"/>
          </p:cNvSpPr>
          <p:nvPr/>
        </p:nvSpPr>
        <p:spPr bwMode="auto">
          <a:xfrm>
            <a:off x="5615802" y="4920118"/>
            <a:ext cx="4210804" cy="351693"/>
          </a:xfrm>
          <a:prstGeom prst="rect">
            <a:avLst/>
          </a:prstGeom>
          <a:solidFill>
            <a:schemeClr val="tx2">
              <a:lumMod val="40000"/>
              <a:lumOff val="60000"/>
            </a:schemeClr>
          </a:solidFill>
          <a:ln w="25400">
            <a:noFill/>
            <a:miter lim="800000"/>
            <a:headEnd type="none" w="sm" len="sm"/>
            <a:tailEnd type="none" w="sm" len="sm"/>
          </a:ln>
          <a:effectLst/>
        </p:spPr>
        <p:txBody>
          <a:bodyPr wrap="none" anchor="ctr"/>
          <a:lstStyle/>
          <a:p>
            <a:endParaRPr lang="en-US"/>
          </a:p>
        </p:txBody>
      </p:sp>
      <p:sp>
        <p:nvSpPr>
          <p:cNvPr id="147526" name="Rectangle 70"/>
          <p:cNvSpPr>
            <a:spLocks noChangeArrowheads="1"/>
          </p:cNvSpPr>
          <p:nvPr/>
        </p:nvSpPr>
        <p:spPr bwMode="auto">
          <a:xfrm rot="-5400000">
            <a:off x="5407856" y="4558628"/>
            <a:ext cx="833438" cy="410585"/>
          </a:xfrm>
          <a:prstGeom prst="rect">
            <a:avLst/>
          </a:prstGeom>
          <a:solidFill>
            <a:schemeClr val="tx2">
              <a:lumMod val="40000"/>
              <a:lumOff val="60000"/>
            </a:schemeClr>
          </a:solidFill>
          <a:ln w="25400">
            <a:noFill/>
            <a:miter lim="800000"/>
            <a:headEnd type="none" w="sm" len="sm"/>
            <a:tailEnd type="none" w="sm" len="sm"/>
          </a:ln>
          <a:effectLst/>
        </p:spPr>
        <p:txBody>
          <a:bodyPr wrap="none" anchor="ctr"/>
          <a:lstStyle/>
          <a:p>
            <a:endParaRPr lang="en-US"/>
          </a:p>
        </p:txBody>
      </p:sp>
      <p:sp>
        <p:nvSpPr>
          <p:cNvPr id="147527" name="AutoShape 71"/>
          <p:cNvSpPr>
            <a:spLocks noChangeArrowheads="1"/>
          </p:cNvSpPr>
          <p:nvPr/>
        </p:nvSpPr>
        <p:spPr bwMode="auto">
          <a:xfrm rot="16200000" flipV="1">
            <a:off x="9352689" y="4302288"/>
            <a:ext cx="497649" cy="934961"/>
          </a:xfrm>
          <a:prstGeom prst="rightArrow">
            <a:avLst>
              <a:gd name="adj1" fmla="val 50000"/>
              <a:gd name="adj2" fmla="val 41852"/>
            </a:avLst>
          </a:prstGeom>
          <a:solidFill>
            <a:schemeClr val="tx2">
              <a:lumMod val="40000"/>
              <a:lumOff val="60000"/>
            </a:schemeClr>
          </a:solidFill>
          <a:ln w="25400">
            <a:noFill/>
            <a:miter lim="800000"/>
            <a:headEnd type="none" w="sm" len="sm"/>
            <a:tailEnd type="none" w="sm" len="sm"/>
          </a:ln>
          <a:effectLst/>
        </p:spPr>
        <p:txBody>
          <a:bodyPr wrap="none" anchor="ctr"/>
          <a:lstStyle/>
          <a:p>
            <a:r>
              <a:rPr lang="en-GB"/>
              <a:t>                       </a:t>
            </a:r>
          </a:p>
        </p:txBody>
      </p:sp>
      <p:sp>
        <p:nvSpPr>
          <p:cNvPr id="77" name="Oval 7"/>
          <p:cNvSpPr>
            <a:spLocks noChangeArrowheads="1"/>
          </p:cNvSpPr>
          <p:nvPr/>
        </p:nvSpPr>
        <p:spPr bwMode="auto">
          <a:xfrm>
            <a:off x="4840150" y="3555554"/>
            <a:ext cx="1991106" cy="848082"/>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buFont typeface="Arial" charset="0"/>
              <a:buNone/>
              <a:tabLst>
                <a:tab pos="2152650" algn="l"/>
              </a:tabLst>
            </a:pPr>
            <a:r>
              <a:rPr lang="en-GB" sz="2000" b="1" dirty="0">
                <a:solidFill>
                  <a:srgbClr val="0000C8"/>
                </a:solidFill>
              </a:rPr>
              <a:t>process</a:t>
            </a:r>
          </a:p>
        </p:txBody>
      </p:sp>
      <p:sp>
        <p:nvSpPr>
          <p:cNvPr id="80" name="Rounded Rectangle 79"/>
          <p:cNvSpPr/>
          <p:nvPr/>
        </p:nvSpPr>
        <p:spPr>
          <a:xfrm>
            <a:off x="7278782" y="3491482"/>
            <a:ext cx="1113038" cy="247105"/>
          </a:xfrm>
          <a:prstGeom prst="roundRect">
            <a:avLst>
              <a:gd name="adj" fmla="val 18421"/>
            </a:avLst>
          </a:prstGeom>
          <a:gradFill rotWithShape="1">
            <a:gsLst>
              <a:gs pos="0">
                <a:srgbClr val="FFEFD1"/>
              </a:gs>
              <a:gs pos="64999">
                <a:srgbClr val="F0EBD5"/>
              </a:gs>
              <a:gs pos="100000">
                <a:srgbClr val="D1C39F"/>
              </a:gs>
            </a:gsLst>
            <a:lin ang="5400000" scaled="0"/>
          </a:gradFill>
          <a:ln w="9525" algn="ctr">
            <a:solidFill>
              <a:srgbClr val="808080"/>
            </a:solidFill>
            <a:round/>
            <a:headEnd/>
            <a:tailEnd/>
          </a:ln>
          <a:effectLst>
            <a:outerShdw dist="35921" dir="2700000" algn="ctr" rotWithShape="0">
              <a:srgbClr val="ADADAD"/>
            </a:outerShdw>
          </a:effectLst>
        </p:spPr>
        <p:txBody>
          <a:bodyPr wrap="none" anchor="ctr"/>
          <a:lstStyle/>
          <a:p>
            <a:pPr algn="ctr">
              <a:buClr>
                <a:srgbClr val="FF0000"/>
              </a:buClr>
              <a:tabLst>
                <a:tab pos="2152650" algn="l"/>
              </a:tabLst>
            </a:pPr>
            <a:r>
              <a:rPr lang="en-GB" sz="1800" b="1" i="1" dirty="0"/>
              <a:t>stdout</a:t>
            </a:r>
          </a:p>
        </p:txBody>
      </p:sp>
      <p:sp>
        <p:nvSpPr>
          <p:cNvPr id="76" name="Rounded Rectangle 75"/>
          <p:cNvSpPr/>
          <p:nvPr/>
        </p:nvSpPr>
        <p:spPr>
          <a:xfrm>
            <a:off x="7360181" y="4526721"/>
            <a:ext cx="1052873" cy="290078"/>
          </a:xfrm>
          <a:prstGeom prst="roundRect">
            <a:avLst>
              <a:gd name="adj" fmla="val 18421"/>
            </a:avLst>
          </a:prstGeom>
          <a:gradFill rotWithShape="1">
            <a:gsLst>
              <a:gs pos="0">
                <a:srgbClr val="FFEFD1"/>
              </a:gs>
              <a:gs pos="64999">
                <a:srgbClr val="F0EBD5"/>
              </a:gs>
              <a:gs pos="100000">
                <a:srgbClr val="D1C39F"/>
              </a:gs>
            </a:gsLst>
            <a:lin ang="5400000" scaled="0"/>
          </a:gradFill>
          <a:ln w="9525" algn="ctr">
            <a:solidFill>
              <a:srgbClr val="808080"/>
            </a:solidFill>
            <a:round/>
            <a:headEnd/>
            <a:tailEnd/>
          </a:ln>
          <a:effectLst>
            <a:outerShdw dist="35921" dir="2700000" algn="ctr" rotWithShape="0">
              <a:srgbClr val="ADADAD"/>
            </a:outerShdw>
          </a:effectLst>
        </p:spPr>
        <p:txBody>
          <a:bodyPr wrap="none" anchor="ctr"/>
          <a:lstStyle/>
          <a:p>
            <a:pPr algn="ctr">
              <a:buClr>
                <a:srgbClr val="FF0000"/>
              </a:buClr>
              <a:tabLst>
                <a:tab pos="2152650" algn="l"/>
              </a:tabLst>
            </a:pPr>
            <a:r>
              <a:rPr lang="en-GB" sz="1800" b="1" i="1" dirty="0"/>
              <a:t>stderr</a:t>
            </a:r>
          </a:p>
        </p:txBody>
      </p:sp>
      <p:sp>
        <p:nvSpPr>
          <p:cNvPr id="81" name="Rounded Rectangle 80"/>
          <p:cNvSpPr/>
          <p:nvPr/>
        </p:nvSpPr>
        <p:spPr>
          <a:xfrm>
            <a:off x="3401772" y="4294013"/>
            <a:ext cx="1013726" cy="297244"/>
          </a:xfrm>
          <a:prstGeom prst="roundRect">
            <a:avLst>
              <a:gd name="adj" fmla="val 18421"/>
            </a:avLst>
          </a:prstGeom>
          <a:gradFill rotWithShape="1">
            <a:gsLst>
              <a:gs pos="0">
                <a:srgbClr val="FFEFD1"/>
              </a:gs>
              <a:gs pos="64999">
                <a:srgbClr val="F0EBD5"/>
              </a:gs>
              <a:gs pos="100000">
                <a:srgbClr val="D1C39F"/>
              </a:gs>
            </a:gsLst>
            <a:lin ang="5400000" scaled="0"/>
          </a:gradFill>
          <a:ln w="9525" algn="ctr">
            <a:solidFill>
              <a:srgbClr val="808080"/>
            </a:solidFill>
            <a:round/>
            <a:headEnd/>
            <a:tailEnd/>
          </a:ln>
          <a:effectLst>
            <a:outerShdw dist="35921" dir="2700000" algn="ctr" rotWithShape="0">
              <a:srgbClr val="ADADAD"/>
            </a:outerShdw>
          </a:effectLst>
        </p:spPr>
        <p:txBody>
          <a:bodyPr wrap="none" anchor="ctr"/>
          <a:lstStyle/>
          <a:p>
            <a:pPr algn="ctr">
              <a:buClr>
                <a:srgbClr val="FF0000"/>
              </a:buClr>
              <a:tabLst>
                <a:tab pos="2152650" algn="l"/>
              </a:tabLst>
            </a:pPr>
            <a:r>
              <a:rPr lang="en-GB" sz="1800" b="1" i="1" dirty="0"/>
              <a:t>stdin</a:t>
            </a:r>
          </a:p>
        </p:txBody>
      </p:sp>
      <p:pic>
        <p:nvPicPr>
          <p:cNvPr id="31746" name="Picture 2" descr="https://encrypted-tbn1.gstatic.com/images?q=tbn:ANd9GcTaHMulRB4RIh--rb1TKgNboxMqF2gIeBgTlR4RLef2Oy8-YLn0"/>
          <p:cNvPicPr>
            <a:picLocks noChangeAspect="1" noChangeArrowheads="1"/>
          </p:cNvPicPr>
          <p:nvPr/>
        </p:nvPicPr>
        <p:blipFill>
          <a:blip r:embed="rId4" cstate="print"/>
          <a:srcRect/>
          <a:stretch>
            <a:fillRect/>
          </a:stretch>
        </p:blipFill>
        <p:spPr bwMode="auto">
          <a:xfrm>
            <a:off x="9038760" y="3598118"/>
            <a:ext cx="1510437" cy="929856"/>
          </a:xfrm>
          <a:prstGeom prst="rect">
            <a:avLst/>
          </a:prstGeom>
          <a:noFill/>
        </p:spPr>
      </p:pic>
      <p:sp>
        <p:nvSpPr>
          <p:cNvPr id="79" name="Hexagon 78"/>
          <p:cNvSpPr/>
          <p:nvPr/>
        </p:nvSpPr>
        <p:spPr>
          <a:xfrm>
            <a:off x="3635349" y="3814879"/>
            <a:ext cx="573326" cy="362310"/>
          </a:xfrm>
          <a:prstGeom prst="hexag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r>
              <a:rPr lang="en-GB" sz="2000" b="1" dirty="0">
                <a:solidFill>
                  <a:srgbClr val="0000C8"/>
                </a:solidFill>
                <a:latin typeface="Verdana" pitchFamily="34" charset="0"/>
                <a:ea typeface="Verdana" pitchFamily="34" charset="0"/>
                <a:cs typeface="Verdana" pitchFamily="34" charset="0"/>
              </a:rPr>
              <a:t>0</a:t>
            </a:r>
          </a:p>
        </p:txBody>
      </p:sp>
      <p:sp>
        <p:nvSpPr>
          <p:cNvPr id="83" name="Hexagon 82"/>
          <p:cNvSpPr/>
          <p:nvPr/>
        </p:nvSpPr>
        <p:spPr>
          <a:xfrm>
            <a:off x="7581381" y="4881680"/>
            <a:ext cx="573326" cy="362310"/>
          </a:xfrm>
          <a:prstGeom prst="hexag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r>
              <a:rPr lang="en-GB" sz="2000" b="1" dirty="0">
                <a:solidFill>
                  <a:srgbClr val="0000C8"/>
                </a:solidFill>
                <a:latin typeface="Verdana" pitchFamily="34" charset="0"/>
                <a:ea typeface="Verdana" pitchFamily="34" charset="0"/>
                <a:cs typeface="Verdana" pitchFamily="34" charset="0"/>
              </a:rPr>
              <a:t>2</a:t>
            </a:r>
          </a:p>
        </p:txBody>
      </p:sp>
      <p:sp>
        <p:nvSpPr>
          <p:cNvPr id="84" name="Hexagon 83"/>
          <p:cNvSpPr/>
          <p:nvPr/>
        </p:nvSpPr>
        <p:spPr>
          <a:xfrm>
            <a:off x="7577843" y="3809128"/>
            <a:ext cx="573326" cy="362310"/>
          </a:xfrm>
          <a:prstGeom prst="hexag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r>
              <a:rPr lang="en-GB" sz="2000" b="1" dirty="0">
                <a:solidFill>
                  <a:srgbClr val="0000C8"/>
                </a:solidFill>
                <a:latin typeface="Verdana" pitchFamily="34" charset="0"/>
                <a:ea typeface="Verdana" pitchFamily="34" charset="0"/>
                <a:cs typeface="Verdana" pitchFamily="34" charset="0"/>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body" sz="quarter" idx="15"/>
          </p:nvPr>
        </p:nvSpPr>
        <p:spPr/>
        <p:txBody>
          <a:bodyPr/>
          <a:lstStyle/>
          <a:p>
            <a:pPr>
              <a:spcBef>
                <a:spcPts val="600"/>
              </a:spcBef>
              <a:spcAft>
                <a:spcPts val="600"/>
              </a:spcAft>
            </a:pPr>
            <a:r>
              <a:rPr lang="en-GB" dirty="0"/>
              <a:t>The output stream of one process supplying the input stream of another</a:t>
            </a:r>
          </a:p>
          <a:p>
            <a:pPr lvl="1">
              <a:spcBef>
                <a:spcPts val="600"/>
              </a:spcBef>
              <a:spcAft>
                <a:spcPts val="600"/>
              </a:spcAft>
            </a:pPr>
            <a:r>
              <a:rPr lang="en-GB" dirty="0"/>
              <a:t>A pipe acts like a</a:t>
            </a:r>
            <a:r>
              <a:rPr lang="en-GB" b="1" i="1" dirty="0"/>
              <a:t> FIFO</a:t>
            </a:r>
            <a:r>
              <a:rPr lang="en-GB" dirty="0"/>
              <a:t> first-in-first-out buffer between two streams</a:t>
            </a:r>
          </a:p>
          <a:p>
            <a:pPr lvl="1">
              <a:spcBef>
                <a:spcPts val="600"/>
              </a:spcBef>
              <a:spcAft>
                <a:spcPts val="600"/>
              </a:spcAft>
            </a:pPr>
            <a:r>
              <a:rPr lang="en-GB" dirty="0"/>
              <a:t>Use of I/O and the pipe are both transparent to the processes involved</a:t>
            </a:r>
          </a:p>
          <a:p>
            <a:pPr>
              <a:spcBef>
                <a:spcPts val="600"/>
              </a:spcBef>
              <a:spcAft>
                <a:spcPts val="600"/>
              </a:spcAft>
            </a:pPr>
            <a:r>
              <a:rPr lang="en-GB" dirty="0"/>
              <a:t>No temporary files on disk created</a:t>
            </a:r>
          </a:p>
          <a:p>
            <a:pPr lvl="1">
              <a:spcBef>
                <a:spcPts val="600"/>
              </a:spcBef>
              <a:spcAft>
                <a:spcPts val="600"/>
              </a:spcAft>
            </a:pPr>
            <a:r>
              <a:rPr lang="en-GB" dirty="0"/>
              <a:t>More reliable: eliminates mistakes in manipulating temporary files</a:t>
            </a:r>
          </a:p>
          <a:p>
            <a:pPr lvl="1">
              <a:spcBef>
                <a:spcPts val="600"/>
              </a:spcBef>
              <a:spcAft>
                <a:spcPts val="600"/>
              </a:spcAft>
            </a:pPr>
            <a:r>
              <a:rPr lang="en-GB" dirty="0"/>
              <a:t>Fast execution (less I/O operations)</a:t>
            </a:r>
          </a:p>
          <a:p>
            <a:pPr lvl="1">
              <a:spcBef>
                <a:spcPts val="600"/>
              </a:spcBef>
              <a:spcAft>
                <a:spcPts val="600"/>
              </a:spcAft>
            </a:pPr>
            <a:r>
              <a:rPr lang="en-GB" b="1" i="1" dirty="0"/>
              <a:t>stdout</a:t>
            </a:r>
            <a:r>
              <a:rPr lang="en-GB" dirty="0"/>
              <a:t> from one into </a:t>
            </a:r>
            <a:r>
              <a:rPr lang="en-GB" b="1" i="1" dirty="0"/>
              <a:t>stdin</a:t>
            </a:r>
            <a:r>
              <a:rPr lang="en-GB" dirty="0"/>
              <a:t> in the other; </a:t>
            </a:r>
            <a:r>
              <a:rPr lang="en-GB" b="1" i="1" dirty="0" err="1"/>
              <a:t>stderr</a:t>
            </a:r>
            <a:r>
              <a:rPr lang="en-GB" dirty="0"/>
              <a:t> is not affected by pipes</a:t>
            </a:r>
          </a:p>
          <a:p>
            <a:pPr lvl="1">
              <a:spcBef>
                <a:spcPts val="600"/>
              </a:spcBef>
              <a:spcAft>
                <a:spcPts val="600"/>
              </a:spcAft>
            </a:pPr>
            <a:r>
              <a:rPr lang="en-GB" b="1" dirty="0">
                <a:solidFill>
                  <a:srgbClr val="0000C8"/>
                </a:solidFill>
              </a:rPr>
              <a:t>$?</a:t>
            </a:r>
            <a:r>
              <a:rPr lang="en-GB" dirty="0"/>
              <a:t> has the exit value of the last command in the pipeline</a:t>
            </a:r>
          </a:p>
        </p:txBody>
      </p:sp>
      <p:sp>
        <p:nvSpPr>
          <p:cNvPr id="151554" name="Rectangle 2"/>
          <p:cNvSpPr>
            <a:spLocks noGrp="1" noChangeArrowheads="1"/>
          </p:cNvSpPr>
          <p:nvPr>
            <p:ph type="title"/>
          </p:nvPr>
        </p:nvSpPr>
        <p:spPr/>
        <p:txBody>
          <a:bodyPr>
            <a:normAutofit/>
          </a:bodyPr>
          <a:lstStyle/>
          <a:p>
            <a:r>
              <a:rPr lang="en-GB"/>
              <a:t>Pipes</a:t>
            </a:r>
            <a:endParaRPr lang="en-GB" dirty="0"/>
          </a:p>
        </p:txBody>
      </p:sp>
      <p:sp>
        <p:nvSpPr>
          <p:cNvPr id="151556" name="Rectangle 4"/>
          <p:cNvSpPr>
            <a:spLocks noChangeArrowheads="1"/>
          </p:cNvSpPr>
          <p:nvPr/>
        </p:nvSpPr>
        <p:spPr bwMode="auto">
          <a:xfrm>
            <a:off x="810516" y="4948830"/>
            <a:ext cx="10566400" cy="1455738"/>
          </a:xfrm>
          <a:prstGeom prst="rect">
            <a:avLst/>
          </a:prstGeom>
          <a:noFill/>
          <a:ln w="9525">
            <a:noFill/>
            <a:miter lim="800000"/>
            <a:headEnd/>
            <a:tailEnd/>
          </a:ln>
          <a:effectLst/>
        </p:spPr>
        <p:txBody>
          <a:bodyPr lIns="84138" tIns="42862" rIns="84138" bIns="42862"/>
          <a:lstStyle/>
          <a:p>
            <a:pPr>
              <a:spcBef>
                <a:spcPct val="0"/>
              </a:spcBef>
              <a:buFont typeface="Wingdings" pitchFamily="2" charset="2"/>
              <a:buNone/>
            </a:pPr>
            <a:endParaRPr lang="en-US" sz="2400" b="1"/>
          </a:p>
        </p:txBody>
      </p:sp>
      <p:sp>
        <p:nvSpPr>
          <p:cNvPr id="18" name="Oval 7"/>
          <p:cNvSpPr>
            <a:spLocks noChangeArrowheads="1"/>
          </p:cNvSpPr>
          <p:nvPr/>
        </p:nvSpPr>
        <p:spPr bwMode="auto">
          <a:xfrm>
            <a:off x="3154569" y="5036992"/>
            <a:ext cx="1817979" cy="877076"/>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buFont typeface="Arial" charset="0"/>
              <a:buNone/>
              <a:tabLst>
                <a:tab pos="2152650" algn="l"/>
              </a:tabLst>
            </a:pPr>
            <a:r>
              <a:rPr lang="en-GB" sz="2000" b="1" dirty="0">
                <a:solidFill>
                  <a:srgbClr val="0000C8"/>
                </a:solidFill>
              </a:rPr>
              <a:t>process 1</a:t>
            </a:r>
          </a:p>
        </p:txBody>
      </p:sp>
      <p:sp>
        <p:nvSpPr>
          <p:cNvPr id="19" name="Oval 7"/>
          <p:cNvSpPr>
            <a:spLocks noChangeArrowheads="1"/>
          </p:cNvSpPr>
          <p:nvPr/>
        </p:nvSpPr>
        <p:spPr bwMode="auto">
          <a:xfrm>
            <a:off x="7328246" y="5055653"/>
            <a:ext cx="1817979" cy="914399"/>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buFont typeface="Arial" charset="0"/>
              <a:buNone/>
              <a:tabLst>
                <a:tab pos="2152650" algn="l"/>
              </a:tabLst>
            </a:pPr>
            <a:r>
              <a:rPr lang="en-GB" sz="2000" b="1" dirty="0">
                <a:solidFill>
                  <a:srgbClr val="0000C8"/>
                </a:solidFill>
              </a:rPr>
              <a:t>process 2</a:t>
            </a:r>
          </a:p>
        </p:txBody>
      </p:sp>
      <p:sp>
        <p:nvSpPr>
          <p:cNvPr id="15" name="Rounded Rectangle 14"/>
          <p:cNvSpPr/>
          <p:nvPr/>
        </p:nvSpPr>
        <p:spPr>
          <a:xfrm>
            <a:off x="5622660" y="6042003"/>
            <a:ext cx="1053274" cy="424377"/>
          </a:xfrm>
          <a:prstGeom prst="roundRect">
            <a:avLst>
              <a:gd name="adj" fmla="val 18421"/>
            </a:avLst>
          </a:prstGeom>
          <a:gradFill rotWithShape="1">
            <a:gsLst>
              <a:gs pos="0">
                <a:srgbClr val="FFEFD1"/>
              </a:gs>
              <a:gs pos="64999">
                <a:srgbClr val="F0EBD5"/>
              </a:gs>
              <a:gs pos="100000">
                <a:srgbClr val="D1C39F"/>
              </a:gs>
            </a:gsLst>
            <a:lin ang="5400000" scaled="0"/>
          </a:gradFill>
          <a:ln w="9525" algn="ctr">
            <a:solidFill>
              <a:srgbClr val="808080"/>
            </a:solidFill>
            <a:round/>
            <a:headEnd/>
            <a:tailEnd/>
          </a:ln>
          <a:effectLst>
            <a:outerShdw dist="35921" dir="2700000" algn="ctr" rotWithShape="0">
              <a:srgbClr val="ADADAD"/>
            </a:outerShdw>
          </a:effectLst>
        </p:spPr>
        <p:txBody>
          <a:bodyPr wrap="none" anchor="ctr"/>
          <a:lstStyle/>
          <a:p>
            <a:pPr algn="ctr">
              <a:buClr>
                <a:srgbClr val="FF0000"/>
              </a:buClr>
              <a:tabLst>
                <a:tab pos="2152650" algn="l"/>
              </a:tabLst>
            </a:pPr>
            <a:r>
              <a:rPr lang="en-GB" sz="1800" dirty="0"/>
              <a:t>a pipe</a:t>
            </a:r>
            <a:endParaRPr lang="en-GB" sz="1800" b="1" dirty="0">
              <a:solidFill>
                <a:srgbClr val="0000C8"/>
              </a:solidFill>
            </a:endParaRPr>
          </a:p>
        </p:txBody>
      </p:sp>
      <p:pic>
        <p:nvPicPr>
          <p:cNvPr id="78" name="Picture 2" descr="https://encrypted-tbn1.gstatic.com/images?q=tbn:ANd9GcTaHMulRB4RIh--rb1TKgNboxMqF2gIeBgTlR4RLef2Oy8-YLn0"/>
          <p:cNvPicPr>
            <a:picLocks noChangeAspect="1" noChangeArrowheads="1"/>
          </p:cNvPicPr>
          <p:nvPr/>
        </p:nvPicPr>
        <p:blipFill>
          <a:blip r:embed="rId3" cstate="print"/>
          <a:srcRect/>
          <a:stretch>
            <a:fillRect/>
          </a:stretch>
        </p:blipFill>
        <p:spPr bwMode="auto">
          <a:xfrm>
            <a:off x="10235424" y="5049070"/>
            <a:ext cx="1273540" cy="784018"/>
          </a:xfrm>
          <a:prstGeom prst="rect">
            <a:avLst/>
          </a:prstGeom>
          <a:noFill/>
        </p:spPr>
      </p:pic>
      <p:sp>
        <p:nvSpPr>
          <p:cNvPr id="79" name="AutoShape 14"/>
          <p:cNvSpPr>
            <a:spLocks noChangeArrowheads="1"/>
          </p:cNvSpPr>
          <p:nvPr/>
        </p:nvSpPr>
        <p:spPr bwMode="auto">
          <a:xfrm>
            <a:off x="9178138" y="5388534"/>
            <a:ext cx="1099241" cy="254771"/>
          </a:xfrm>
          <a:prstGeom prst="rightArrow">
            <a:avLst>
              <a:gd name="adj1" fmla="val 50000"/>
              <a:gd name="adj2" fmla="val 43552"/>
            </a:avLst>
          </a:prstGeom>
          <a:solidFill>
            <a:schemeClr val="tx2">
              <a:lumMod val="60000"/>
              <a:lumOff val="40000"/>
            </a:schemeClr>
          </a:solidFill>
          <a:ln w="25400">
            <a:noFill/>
            <a:miter lim="800000"/>
            <a:headEnd type="none" w="sm" len="sm"/>
            <a:tailEnd type="none" w="sm" len="sm"/>
          </a:ln>
          <a:effectLst/>
        </p:spPr>
        <p:txBody>
          <a:bodyPr wrap="none" anchor="ctr"/>
          <a:lstStyle/>
          <a:p>
            <a:endParaRPr lang="en-US"/>
          </a:p>
        </p:txBody>
      </p:sp>
      <p:sp>
        <p:nvSpPr>
          <p:cNvPr id="80" name="AutoShape 14"/>
          <p:cNvSpPr>
            <a:spLocks noChangeArrowheads="1"/>
          </p:cNvSpPr>
          <p:nvPr/>
        </p:nvSpPr>
        <p:spPr bwMode="auto">
          <a:xfrm>
            <a:off x="5033920" y="5368404"/>
            <a:ext cx="1060310" cy="326658"/>
          </a:xfrm>
          <a:prstGeom prst="rightArrow">
            <a:avLst>
              <a:gd name="adj1" fmla="val 50000"/>
              <a:gd name="adj2" fmla="val 43552"/>
            </a:avLst>
          </a:prstGeom>
          <a:solidFill>
            <a:schemeClr val="tx2">
              <a:lumMod val="60000"/>
              <a:lumOff val="40000"/>
            </a:schemeClr>
          </a:solidFill>
          <a:ln w="25400">
            <a:noFill/>
            <a:miter lim="800000"/>
            <a:headEnd type="none" w="sm" len="sm"/>
            <a:tailEnd type="none" w="sm" len="sm"/>
          </a:ln>
          <a:effectLst/>
        </p:spPr>
        <p:txBody>
          <a:bodyPr wrap="none" anchor="ctr"/>
          <a:lstStyle/>
          <a:p>
            <a:endParaRPr lang="en-US"/>
          </a:p>
        </p:txBody>
      </p:sp>
      <p:sp>
        <p:nvSpPr>
          <p:cNvPr id="81" name="Line 20"/>
          <p:cNvSpPr>
            <a:spLocks noChangeShapeType="1"/>
          </p:cNvSpPr>
          <p:nvPr/>
        </p:nvSpPr>
        <p:spPr bwMode="auto">
          <a:xfrm>
            <a:off x="6129108" y="5039253"/>
            <a:ext cx="2116" cy="444500"/>
          </a:xfrm>
          <a:prstGeom prst="line">
            <a:avLst/>
          </a:prstGeom>
          <a:noFill/>
          <a:ln w="37973">
            <a:solidFill>
              <a:srgbClr val="000066"/>
            </a:solidFill>
            <a:miter lim="800000"/>
            <a:headEnd/>
            <a:tailEnd/>
          </a:ln>
        </p:spPr>
        <p:txBody>
          <a:bodyPr/>
          <a:lstStyle/>
          <a:p>
            <a:endParaRPr lang="en-GB"/>
          </a:p>
        </p:txBody>
      </p:sp>
      <p:sp>
        <p:nvSpPr>
          <p:cNvPr id="82" name="Line 21"/>
          <p:cNvSpPr>
            <a:spLocks noChangeShapeType="1"/>
          </p:cNvSpPr>
          <p:nvPr/>
        </p:nvSpPr>
        <p:spPr bwMode="auto">
          <a:xfrm>
            <a:off x="6129108" y="5534553"/>
            <a:ext cx="2116" cy="444500"/>
          </a:xfrm>
          <a:prstGeom prst="line">
            <a:avLst/>
          </a:prstGeom>
          <a:noFill/>
          <a:ln w="37973">
            <a:solidFill>
              <a:srgbClr val="000066"/>
            </a:solidFill>
            <a:miter lim="800000"/>
            <a:headEnd/>
            <a:tailEnd/>
          </a:ln>
        </p:spPr>
        <p:txBody>
          <a:bodyPr/>
          <a:lstStyle/>
          <a:p>
            <a:endParaRPr lang="en-GB"/>
          </a:p>
        </p:txBody>
      </p:sp>
      <p:sp>
        <p:nvSpPr>
          <p:cNvPr id="83" name="AutoShape 14"/>
          <p:cNvSpPr>
            <a:spLocks noChangeArrowheads="1"/>
          </p:cNvSpPr>
          <p:nvPr/>
        </p:nvSpPr>
        <p:spPr bwMode="auto">
          <a:xfrm>
            <a:off x="2144661" y="5365529"/>
            <a:ext cx="1012175" cy="243270"/>
          </a:xfrm>
          <a:prstGeom prst="rightArrow">
            <a:avLst>
              <a:gd name="adj1" fmla="val 50000"/>
              <a:gd name="adj2" fmla="val 43552"/>
            </a:avLst>
          </a:prstGeom>
          <a:solidFill>
            <a:schemeClr val="tx2">
              <a:lumMod val="60000"/>
              <a:lumOff val="40000"/>
            </a:schemeClr>
          </a:solidFill>
          <a:ln w="25400">
            <a:noFill/>
            <a:miter lim="800000"/>
            <a:headEnd type="none" w="sm" len="sm"/>
            <a:tailEnd type="none" w="sm" len="sm"/>
          </a:ln>
          <a:effectLst/>
        </p:spPr>
        <p:txBody>
          <a:bodyPr wrap="none" anchor="ctr"/>
          <a:lstStyle/>
          <a:p>
            <a:endParaRPr lang="en-US"/>
          </a:p>
        </p:txBody>
      </p:sp>
      <p:sp>
        <p:nvSpPr>
          <p:cNvPr id="84" name="AutoShape 14"/>
          <p:cNvSpPr>
            <a:spLocks noChangeArrowheads="1"/>
          </p:cNvSpPr>
          <p:nvPr/>
        </p:nvSpPr>
        <p:spPr bwMode="auto">
          <a:xfrm>
            <a:off x="6221637" y="5382781"/>
            <a:ext cx="1054642" cy="295028"/>
          </a:xfrm>
          <a:prstGeom prst="rightArrow">
            <a:avLst>
              <a:gd name="adj1" fmla="val 50000"/>
              <a:gd name="adj2" fmla="val 43552"/>
            </a:avLst>
          </a:prstGeom>
          <a:solidFill>
            <a:schemeClr val="tx2">
              <a:lumMod val="60000"/>
              <a:lumOff val="40000"/>
            </a:schemeClr>
          </a:solidFill>
          <a:ln w="25400">
            <a:noFill/>
            <a:miter lim="800000"/>
            <a:headEnd type="none" w="sm" len="sm"/>
            <a:tailEnd type="none" w="sm" len="sm"/>
          </a:ln>
          <a:effectLst/>
        </p:spPr>
        <p:txBody>
          <a:bodyPr wrap="none" anchor="ctr"/>
          <a:lstStyle/>
          <a:p>
            <a:endParaRPr lang="en-US"/>
          </a:p>
        </p:txBody>
      </p:sp>
      <p:sp>
        <p:nvSpPr>
          <p:cNvPr id="87" name="Hexagon 86"/>
          <p:cNvSpPr/>
          <p:nvPr/>
        </p:nvSpPr>
        <p:spPr>
          <a:xfrm>
            <a:off x="2357002" y="5315500"/>
            <a:ext cx="573326" cy="362310"/>
          </a:xfrm>
          <a:prstGeom prst="hexag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r>
              <a:rPr lang="en-GB" sz="2000" b="1" dirty="0">
                <a:solidFill>
                  <a:srgbClr val="0000C8"/>
                </a:solidFill>
                <a:latin typeface="Verdana" pitchFamily="34" charset="0"/>
                <a:ea typeface="Verdana" pitchFamily="34" charset="0"/>
                <a:cs typeface="Verdana" pitchFamily="34" charset="0"/>
              </a:rPr>
              <a:t>0</a:t>
            </a:r>
          </a:p>
        </p:txBody>
      </p:sp>
      <p:sp>
        <p:nvSpPr>
          <p:cNvPr id="88" name="Hexagon 87"/>
          <p:cNvSpPr/>
          <p:nvPr/>
        </p:nvSpPr>
        <p:spPr>
          <a:xfrm>
            <a:off x="9339533" y="5312624"/>
            <a:ext cx="573326" cy="362310"/>
          </a:xfrm>
          <a:prstGeom prst="hexag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r>
              <a:rPr lang="en-GB" sz="2000" b="1" dirty="0">
                <a:solidFill>
                  <a:srgbClr val="0000C8"/>
                </a:solidFill>
                <a:latin typeface="Verdana" pitchFamily="34" charset="0"/>
                <a:ea typeface="Verdana" pitchFamily="34" charset="0"/>
                <a:cs typeface="Verdana" pitchFamily="34" charset="0"/>
              </a:rPr>
              <a:t>1</a:t>
            </a:r>
          </a:p>
        </p:txBody>
      </p:sp>
      <p:sp>
        <p:nvSpPr>
          <p:cNvPr id="89" name="Hexagon 88"/>
          <p:cNvSpPr/>
          <p:nvPr/>
        </p:nvSpPr>
        <p:spPr>
          <a:xfrm>
            <a:off x="5216548" y="5309750"/>
            <a:ext cx="573326" cy="362310"/>
          </a:xfrm>
          <a:prstGeom prst="hexag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r>
              <a:rPr lang="en-GB" sz="2000" b="1" dirty="0">
                <a:solidFill>
                  <a:srgbClr val="0000C8"/>
                </a:solidFill>
                <a:latin typeface="Verdana" pitchFamily="34" charset="0"/>
                <a:ea typeface="Verdana" pitchFamily="34" charset="0"/>
                <a:cs typeface="Verdana" pitchFamily="34" charset="0"/>
              </a:rPr>
              <a:t>1</a:t>
            </a:r>
          </a:p>
        </p:txBody>
      </p:sp>
      <p:sp>
        <p:nvSpPr>
          <p:cNvPr id="90" name="Hexagon 89"/>
          <p:cNvSpPr/>
          <p:nvPr/>
        </p:nvSpPr>
        <p:spPr>
          <a:xfrm>
            <a:off x="6380893" y="5324126"/>
            <a:ext cx="573326" cy="362310"/>
          </a:xfrm>
          <a:prstGeom prst="hexagon">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r>
              <a:rPr lang="en-GB" sz="2000" b="1" dirty="0">
                <a:solidFill>
                  <a:srgbClr val="0000C8"/>
                </a:solidFill>
                <a:latin typeface="Verdana" pitchFamily="34" charset="0"/>
                <a:ea typeface="Verdana" pitchFamily="34" charset="0"/>
                <a:cs typeface="Verdana" pitchFamily="34" charset="0"/>
              </a:rPr>
              <a:t>0</a:t>
            </a:r>
          </a:p>
        </p:txBody>
      </p:sp>
      <p:pic>
        <p:nvPicPr>
          <p:cNvPr id="85" name="Picture 1"/>
          <p:cNvPicPr>
            <a:picLocks noChangeAspect="1" noChangeArrowheads="1"/>
          </p:cNvPicPr>
          <p:nvPr/>
        </p:nvPicPr>
        <p:blipFill>
          <a:blip r:embed="rId4" cstate="print"/>
          <a:srcRect/>
          <a:stretch>
            <a:fillRect/>
          </a:stretch>
        </p:blipFill>
        <p:spPr bwMode="auto">
          <a:xfrm rot="158465">
            <a:off x="605211" y="4850958"/>
            <a:ext cx="1560648" cy="114368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11"/>
          <p:cNvSpPr>
            <a:spLocks noGrp="1" noChangeArrowheads="1"/>
          </p:cNvSpPr>
          <p:nvPr>
            <p:ph type="body" sz="quarter" idx="15"/>
          </p:nvPr>
        </p:nvSpPr>
        <p:spPr/>
        <p:txBody>
          <a:bodyPr/>
          <a:lstStyle/>
          <a:p>
            <a:endParaRPr lang="en-GB" dirty="0"/>
          </a:p>
          <a:p>
            <a:endParaRPr lang="en-GB" dirty="0"/>
          </a:p>
          <a:p>
            <a:endParaRPr lang="en-GB" dirty="0"/>
          </a:p>
          <a:p>
            <a:r>
              <a:rPr lang="en-GB" dirty="0"/>
              <a:t>Solution using temporary file on disk</a:t>
            </a:r>
          </a:p>
          <a:p>
            <a:pPr lvl="1"/>
            <a:endParaRPr lang="en-GB" dirty="0"/>
          </a:p>
          <a:p>
            <a:pPr lvl="1">
              <a:buNone/>
            </a:pPr>
            <a:endParaRPr lang="en-GB" dirty="0"/>
          </a:p>
          <a:p>
            <a:r>
              <a:rPr lang="en-US" dirty="0"/>
              <a:t>Solution using a pipe</a:t>
            </a:r>
          </a:p>
        </p:txBody>
      </p:sp>
      <p:sp>
        <p:nvSpPr>
          <p:cNvPr id="7171" name="Rectangle 10"/>
          <p:cNvSpPr>
            <a:spLocks noGrp="1" noChangeArrowheads="1"/>
          </p:cNvSpPr>
          <p:nvPr>
            <p:ph type="title"/>
          </p:nvPr>
        </p:nvSpPr>
        <p:spPr/>
        <p:txBody>
          <a:bodyPr>
            <a:normAutofit fontScale="90000"/>
          </a:bodyPr>
          <a:lstStyle/>
          <a:p>
            <a:r>
              <a:rPr lang="en-GB" dirty="0"/>
              <a:t>Using a simple pipe instead of a temporary file</a:t>
            </a:r>
            <a:endParaRPr lang="en-US" dirty="0"/>
          </a:p>
        </p:txBody>
      </p:sp>
      <p:sp>
        <p:nvSpPr>
          <p:cNvPr id="7172" name="Rectangle 5"/>
          <p:cNvSpPr>
            <a:spLocks noChangeArrowheads="1"/>
          </p:cNvSpPr>
          <p:nvPr/>
        </p:nvSpPr>
        <p:spPr bwMode="auto">
          <a:xfrm>
            <a:off x="234952" y="3132138"/>
            <a:ext cx="10636250" cy="3205162"/>
          </a:xfrm>
          <a:prstGeom prst="rect">
            <a:avLst/>
          </a:prstGeom>
          <a:noFill/>
          <a:ln w="9525">
            <a:noFill/>
            <a:round/>
            <a:headEnd/>
            <a:tailEnd/>
          </a:ln>
        </p:spPr>
        <p:txBody>
          <a:bodyPr lIns="79560" tIns="42840" rIns="79560" bIns="42840"/>
          <a:lstStyle/>
          <a:p>
            <a:pPr defTabSz="449263">
              <a:lnSpc>
                <a:spcPct val="120000"/>
              </a:lnSpc>
              <a:spcBef>
                <a:spcPts val="1725"/>
              </a:spcBef>
              <a:buClr>
                <a:srgbClr val="000000"/>
              </a:buClr>
              <a:buSzPct val="100000"/>
              <a:buFont typeface="Times New Roman" pitchFamily="18" charset="0"/>
              <a:buNone/>
              <a:tabLst>
                <a:tab pos="238125" algn="l"/>
                <a:tab pos="685800" algn="l"/>
                <a:tab pos="1135063" algn="l"/>
                <a:tab pos="1584325" algn="l"/>
                <a:tab pos="2033588" algn="l"/>
                <a:tab pos="2482850" algn="l"/>
                <a:tab pos="2932113" algn="l"/>
                <a:tab pos="3381375" algn="l"/>
                <a:tab pos="3830638" algn="l"/>
                <a:tab pos="4279900" algn="l"/>
                <a:tab pos="4729163" algn="l"/>
                <a:tab pos="5178425" algn="l"/>
                <a:tab pos="5627688" algn="l"/>
                <a:tab pos="6076950" algn="l"/>
                <a:tab pos="6526213" algn="l"/>
                <a:tab pos="6975475" algn="l"/>
                <a:tab pos="7424738" algn="l"/>
                <a:tab pos="7874000" algn="l"/>
                <a:tab pos="8323263" algn="l"/>
                <a:tab pos="8772525" algn="l"/>
                <a:tab pos="9221788" algn="l"/>
              </a:tabLst>
            </a:pPr>
            <a:endParaRPr lang="en-GB" sz="2300" i="1">
              <a:solidFill>
                <a:srgbClr val="000066"/>
              </a:solidFill>
            </a:endParaRPr>
          </a:p>
          <a:p>
            <a:pPr defTabSz="449263">
              <a:lnSpc>
                <a:spcPct val="120000"/>
              </a:lnSpc>
              <a:spcBef>
                <a:spcPts val="1800"/>
              </a:spcBef>
              <a:buClr>
                <a:srgbClr val="000000"/>
              </a:buClr>
              <a:buSzPct val="100000"/>
              <a:buFont typeface="Times New Roman" pitchFamily="18" charset="0"/>
              <a:buNone/>
              <a:tabLst>
                <a:tab pos="238125" algn="l"/>
                <a:tab pos="685800" algn="l"/>
                <a:tab pos="1135063" algn="l"/>
                <a:tab pos="1584325" algn="l"/>
                <a:tab pos="2033588" algn="l"/>
                <a:tab pos="2482850" algn="l"/>
                <a:tab pos="2932113" algn="l"/>
                <a:tab pos="3381375" algn="l"/>
                <a:tab pos="3830638" algn="l"/>
                <a:tab pos="4279900" algn="l"/>
                <a:tab pos="4729163" algn="l"/>
                <a:tab pos="5178425" algn="l"/>
                <a:tab pos="5627688" algn="l"/>
                <a:tab pos="6076950" algn="l"/>
                <a:tab pos="6526213" algn="l"/>
                <a:tab pos="6975475" algn="l"/>
                <a:tab pos="7424738" algn="l"/>
                <a:tab pos="7874000" algn="l"/>
                <a:tab pos="8323263" algn="l"/>
                <a:tab pos="8772525" algn="l"/>
                <a:tab pos="9221788" algn="l"/>
              </a:tabLst>
            </a:pPr>
            <a:endParaRPr lang="en-GB" sz="2400">
              <a:solidFill>
                <a:srgbClr val="000066"/>
              </a:solidFill>
            </a:endParaRPr>
          </a:p>
          <a:p>
            <a:pPr defTabSz="449263">
              <a:lnSpc>
                <a:spcPct val="80000"/>
              </a:lnSpc>
              <a:spcBef>
                <a:spcPts val="1725"/>
              </a:spcBef>
              <a:buClr>
                <a:srgbClr val="000000"/>
              </a:buClr>
              <a:buSzPct val="100000"/>
              <a:buFont typeface="Times New Roman" pitchFamily="18" charset="0"/>
              <a:buNone/>
              <a:tabLst>
                <a:tab pos="238125" algn="l"/>
                <a:tab pos="685800" algn="l"/>
                <a:tab pos="1135063" algn="l"/>
                <a:tab pos="1584325" algn="l"/>
                <a:tab pos="2033588" algn="l"/>
                <a:tab pos="2482850" algn="l"/>
                <a:tab pos="2932113" algn="l"/>
                <a:tab pos="3381375" algn="l"/>
                <a:tab pos="3830638" algn="l"/>
                <a:tab pos="4279900" algn="l"/>
                <a:tab pos="4729163" algn="l"/>
                <a:tab pos="5178425" algn="l"/>
                <a:tab pos="5627688" algn="l"/>
                <a:tab pos="6076950" algn="l"/>
                <a:tab pos="6526213" algn="l"/>
                <a:tab pos="6975475" algn="l"/>
                <a:tab pos="7424738" algn="l"/>
                <a:tab pos="7874000" algn="l"/>
                <a:tab pos="8323263" algn="l"/>
                <a:tab pos="8772525" algn="l"/>
                <a:tab pos="9221788" algn="l"/>
              </a:tabLst>
            </a:pPr>
            <a:endParaRPr lang="en-GB" sz="2300">
              <a:solidFill>
                <a:srgbClr val="000066"/>
              </a:solidFill>
            </a:endParaRPr>
          </a:p>
          <a:p>
            <a:pPr defTabSz="449263">
              <a:lnSpc>
                <a:spcPct val="80000"/>
              </a:lnSpc>
              <a:spcBef>
                <a:spcPts val="1725"/>
              </a:spcBef>
              <a:buClr>
                <a:srgbClr val="000000"/>
              </a:buClr>
              <a:buSzPct val="100000"/>
              <a:buFont typeface="Times New Roman" pitchFamily="18" charset="0"/>
              <a:buNone/>
              <a:tabLst>
                <a:tab pos="238125" algn="l"/>
                <a:tab pos="685800" algn="l"/>
                <a:tab pos="1135063" algn="l"/>
                <a:tab pos="1584325" algn="l"/>
                <a:tab pos="2033588" algn="l"/>
                <a:tab pos="2482850" algn="l"/>
                <a:tab pos="2932113" algn="l"/>
                <a:tab pos="3381375" algn="l"/>
                <a:tab pos="3830638" algn="l"/>
                <a:tab pos="4279900" algn="l"/>
                <a:tab pos="4729163" algn="l"/>
                <a:tab pos="5178425" algn="l"/>
                <a:tab pos="5627688" algn="l"/>
                <a:tab pos="6076950" algn="l"/>
                <a:tab pos="6526213" algn="l"/>
                <a:tab pos="6975475" algn="l"/>
                <a:tab pos="7424738" algn="l"/>
                <a:tab pos="7874000" algn="l"/>
                <a:tab pos="8323263" algn="l"/>
                <a:tab pos="8772525" algn="l"/>
                <a:tab pos="9221788" algn="l"/>
              </a:tabLst>
            </a:pPr>
            <a:endParaRPr lang="en-GB" sz="2300">
              <a:solidFill>
                <a:srgbClr val="000066"/>
              </a:solidFill>
            </a:endParaRPr>
          </a:p>
        </p:txBody>
      </p:sp>
      <p:sp>
        <p:nvSpPr>
          <p:cNvPr id="9" name="Text Box 5"/>
          <p:cNvSpPr txBox="1">
            <a:spLocks noChangeArrowheads="1"/>
          </p:cNvSpPr>
          <p:nvPr/>
        </p:nvSpPr>
        <p:spPr bwMode="auto">
          <a:xfrm>
            <a:off x="886407" y="1865089"/>
            <a:ext cx="10440955" cy="820828"/>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tIns="144000" anchor="ctr"/>
          <a:lstStyle/>
          <a:p>
            <a:pPr defTabSz="555625">
              <a:lnSpc>
                <a:spcPct val="80000"/>
              </a:lnSpc>
              <a:spcBef>
                <a:spcPct val="30000"/>
              </a:spcBef>
            </a:pPr>
            <a:r>
              <a:rPr lang="en-GB" sz="2000" b="1" dirty="0"/>
              <a:t>Example: </a:t>
            </a:r>
            <a:r>
              <a:rPr lang="en-GB" sz="2000" dirty="0"/>
              <a:t>How many users are logged in ?</a:t>
            </a:r>
          </a:p>
        </p:txBody>
      </p:sp>
      <p:sp>
        <p:nvSpPr>
          <p:cNvPr id="11" name="Text Box 2"/>
          <p:cNvSpPr txBox="1">
            <a:spLocks noChangeArrowheads="1"/>
          </p:cNvSpPr>
          <p:nvPr/>
        </p:nvSpPr>
        <p:spPr bwMode="auto">
          <a:xfrm>
            <a:off x="886407" y="5237808"/>
            <a:ext cx="10440956"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buClr>
                <a:srgbClr val="000000"/>
              </a:buClr>
              <a:buSzPct val="100000"/>
              <a:buFont typeface="Times New Roman" pitchFamily="18"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 </a:t>
            </a:r>
            <a:r>
              <a:rPr lang="en-GB" sz="2000" b="1" dirty="0" err="1">
                <a:latin typeface="Courier New" pitchFamily="49" charset="0"/>
              </a:rPr>
              <a:t>wc</a:t>
            </a:r>
            <a:r>
              <a:rPr lang="en-GB" sz="2000" b="1" dirty="0">
                <a:latin typeface="Courier New" pitchFamily="49" charset="0"/>
              </a:rPr>
              <a:t> -l</a:t>
            </a:r>
          </a:p>
          <a:p>
            <a:pPr defTabSz="720725">
              <a:buClr>
                <a:srgbClr val="000000"/>
              </a:buClr>
              <a:buSzPct val="100000"/>
              <a:buFont typeface="Times New Roman" pitchFamily="18" charset="0"/>
              <a:buNone/>
              <a:tabLst>
                <a:tab pos="1431925" algn="l"/>
                <a:tab pos="3489325" algn="l"/>
                <a:tab pos="7050088" algn="r"/>
              </a:tabLst>
              <a:defRPr/>
            </a:pPr>
            <a:r>
              <a:rPr lang="en-GB" sz="2000" dirty="0">
                <a:latin typeface="Courier New" pitchFamily="49" charset="0"/>
              </a:rPr>
              <a:t>    4</a:t>
            </a:r>
          </a:p>
        </p:txBody>
      </p:sp>
      <p:sp>
        <p:nvSpPr>
          <p:cNvPr id="12" name="Text Box 2"/>
          <p:cNvSpPr txBox="1">
            <a:spLocks noChangeArrowheads="1"/>
          </p:cNvSpPr>
          <p:nvPr/>
        </p:nvSpPr>
        <p:spPr bwMode="auto">
          <a:xfrm>
            <a:off x="886407" y="3500634"/>
            <a:ext cx="10440956" cy="102592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buClr>
                <a:srgbClr val="000000"/>
              </a:buClr>
              <a:buSzPct val="100000"/>
              <a:buFont typeface="Times New Roman" pitchFamily="18"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&gt; </a:t>
            </a:r>
            <a:r>
              <a:rPr lang="en-GB" sz="2000" b="1" dirty="0" err="1">
                <a:latin typeface="Courier New" pitchFamily="49" charset="0"/>
              </a:rPr>
              <a:t>tmpfile</a:t>
            </a:r>
            <a:endParaRPr lang="en-GB" sz="2000" b="1" dirty="0">
              <a:latin typeface="Courier New" pitchFamily="49" charset="0"/>
            </a:endParaRPr>
          </a:p>
          <a:p>
            <a:pPr defTabSz="720725">
              <a:buClr>
                <a:srgbClr val="000000"/>
              </a:buClr>
              <a:buSzPct val="100000"/>
              <a:buFont typeface="Times New Roman" pitchFamily="18"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wc</a:t>
            </a:r>
            <a:r>
              <a:rPr lang="en-GB" sz="2000" b="1" dirty="0">
                <a:latin typeface="Courier New" pitchFamily="49" charset="0"/>
              </a:rPr>
              <a:t> –l </a:t>
            </a:r>
            <a:r>
              <a:rPr lang="en-GB" sz="2000" b="1" dirty="0" err="1">
                <a:latin typeface="Courier New" pitchFamily="49" charset="0"/>
              </a:rPr>
              <a:t>tmpfile</a:t>
            </a:r>
            <a:endParaRPr lang="en-GB" sz="2000" b="1" dirty="0">
              <a:latin typeface="Courier New" pitchFamily="49" charset="0"/>
            </a:endParaRPr>
          </a:p>
          <a:p>
            <a:pPr defTabSz="720725">
              <a:buClr>
                <a:srgbClr val="000000"/>
              </a:buClr>
              <a:buSzPct val="100000"/>
              <a:buFont typeface="Times New Roman" pitchFamily="18" charset="0"/>
              <a:buNone/>
              <a:tabLst>
                <a:tab pos="1431925" algn="l"/>
                <a:tab pos="3489325" algn="l"/>
                <a:tab pos="7050088" algn="r"/>
              </a:tabLst>
              <a:defRPr/>
            </a:pPr>
            <a:r>
              <a:rPr lang="en-GB" sz="2000" dirty="0">
                <a:latin typeface="Courier New" pitchFamily="49" charset="0"/>
              </a:rPr>
              <a:t>    4	</a:t>
            </a:r>
            <a:r>
              <a:rPr lang="en-GB" sz="2000" dirty="0" err="1">
                <a:latin typeface="Courier New" pitchFamily="49" charset="0"/>
              </a:rPr>
              <a:t>tmpfile</a:t>
            </a:r>
            <a:endParaRPr lang="en-GB" sz="200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Rectangle 5"/>
          <p:cNvSpPr>
            <a:spLocks noGrp="1" noChangeArrowheads="1"/>
          </p:cNvSpPr>
          <p:nvPr>
            <p:ph type="body" sz="quarter" idx="15"/>
          </p:nvPr>
        </p:nvSpPr>
        <p:spPr/>
        <p:txBody>
          <a:bodyPr/>
          <a:lstStyle/>
          <a:p>
            <a:r>
              <a:rPr lang="en-GB" dirty="0"/>
              <a:t>Simple filters can be combined using pipes, to perform more complex tasks</a:t>
            </a:r>
          </a:p>
          <a:p>
            <a:endParaRPr lang="en-GB" dirty="0"/>
          </a:p>
        </p:txBody>
      </p:sp>
      <p:sp>
        <p:nvSpPr>
          <p:cNvPr id="153604" name="Rectangle 4"/>
          <p:cNvSpPr>
            <a:spLocks noGrp="1" noChangeArrowheads="1"/>
          </p:cNvSpPr>
          <p:nvPr>
            <p:ph type="title"/>
          </p:nvPr>
        </p:nvSpPr>
        <p:spPr/>
        <p:txBody>
          <a:bodyPr/>
          <a:lstStyle/>
          <a:p>
            <a:r>
              <a:rPr lang="en-GB" dirty="0"/>
              <a:t>Pipes and filters together</a:t>
            </a:r>
          </a:p>
        </p:txBody>
      </p:sp>
      <p:sp>
        <p:nvSpPr>
          <p:cNvPr id="8" name="Rectangle 6"/>
          <p:cNvSpPr>
            <a:spLocks noChangeArrowheads="1"/>
          </p:cNvSpPr>
          <p:nvPr/>
        </p:nvSpPr>
        <p:spPr bwMode="auto">
          <a:xfrm>
            <a:off x="886408" y="2795976"/>
            <a:ext cx="10440955"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 grep </a:t>
            </a:r>
            <a:r>
              <a:rPr lang="en-GB" sz="2000" b="1" dirty="0" err="1">
                <a:latin typeface="Courier New" pitchFamily="49" charset="0"/>
              </a:rPr>
              <a:t>laura</a:t>
            </a:r>
            <a:endParaRPr lang="en-GB" sz="2000" b="1" dirty="0">
              <a:latin typeface="Courier New" pitchFamily="49" charset="0"/>
            </a:endParaRPr>
          </a:p>
          <a:p>
            <a:pPr defTabSz="720725">
              <a:tabLst>
                <a:tab pos="1431925" algn="l"/>
                <a:tab pos="3489325" algn="l"/>
                <a:tab pos="7050088" algn="r"/>
              </a:tabLst>
              <a:defRPr/>
            </a:pPr>
            <a:r>
              <a:rPr lang="en-GB" sz="2000" dirty="0">
                <a:latin typeface="Courier New" pitchFamily="49" charset="0"/>
              </a:rPr>
              <a:t>  </a:t>
            </a:r>
            <a:r>
              <a:rPr lang="en-GB" sz="2000" dirty="0" err="1">
                <a:solidFill>
                  <a:srgbClr val="000066"/>
                </a:solidFill>
                <a:latin typeface="Courier New" pitchFamily="49" charset="0"/>
              </a:rPr>
              <a:t>laura</a:t>
            </a:r>
            <a:r>
              <a:rPr lang="en-GB" sz="2000" dirty="0">
                <a:solidFill>
                  <a:srgbClr val="000066"/>
                </a:solidFill>
                <a:latin typeface="Courier New" pitchFamily="49" charset="0"/>
              </a:rPr>
              <a:t>   pts/1    Jul 25 11:01 (booboo)</a:t>
            </a:r>
          </a:p>
        </p:txBody>
      </p:sp>
      <p:sp>
        <p:nvSpPr>
          <p:cNvPr id="9" name="Rectangle 7"/>
          <p:cNvSpPr>
            <a:spLocks noChangeArrowheads="1"/>
          </p:cNvSpPr>
          <p:nvPr/>
        </p:nvSpPr>
        <p:spPr bwMode="auto">
          <a:xfrm>
            <a:off x="886408" y="4757143"/>
            <a:ext cx="10440954"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ps h -</a:t>
            </a:r>
            <a:r>
              <a:rPr lang="en-GB" sz="2000" b="1" dirty="0" err="1">
                <a:latin typeface="Courier New" pitchFamily="49" charset="0"/>
              </a:rPr>
              <a:t>ef</a:t>
            </a:r>
            <a:r>
              <a:rPr lang="en-GB" sz="2000" b="1" dirty="0">
                <a:latin typeface="Courier New" pitchFamily="49" charset="0"/>
              </a:rPr>
              <a:t> | wc -l</a:t>
            </a:r>
          </a:p>
          <a:p>
            <a:pPr defTabSz="720725">
              <a:tabLst>
                <a:tab pos="1431925" algn="l"/>
                <a:tab pos="3489325" algn="l"/>
                <a:tab pos="7050088" algn="r"/>
              </a:tabLst>
              <a:defRPr/>
            </a:pPr>
            <a:r>
              <a:rPr lang="en-GB" sz="2000" dirty="0">
                <a:latin typeface="Courier New" pitchFamily="49" charset="0"/>
              </a:rPr>
              <a:t>  68</a:t>
            </a:r>
          </a:p>
        </p:txBody>
      </p:sp>
      <p:sp>
        <p:nvSpPr>
          <p:cNvPr id="10" name="Text Box 5"/>
          <p:cNvSpPr txBox="1">
            <a:spLocks noChangeArrowheads="1"/>
          </p:cNvSpPr>
          <p:nvPr/>
        </p:nvSpPr>
        <p:spPr bwMode="auto">
          <a:xfrm>
            <a:off x="886408" y="2196394"/>
            <a:ext cx="10440956" cy="522593"/>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defTabSz="555625">
              <a:lnSpc>
                <a:spcPct val="80000"/>
              </a:lnSpc>
              <a:spcBef>
                <a:spcPct val="30000"/>
              </a:spcBef>
            </a:pPr>
            <a:r>
              <a:rPr lang="en-GB" sz="2000" b="1" dirty="0"/>
              <a:t>Example: </a:t>
            </a:r>
            <a:r>
              <a:rPr lang="en-GB" sz="2000" dirty="0"/>
              <a:t>Which terminal is user </a:t>
            </a:r>
            <a:r>
              <a:rPr lang="en-GB" sz="2000" b="1" dirty="0" err="1">
                <a:solidFill>
                  <a:srgbClr val="0000C8"/>
                </a:solidFill>
                <a:latin typeface="Arial" pitchFamily="34" charset="0"/>
                <a:cs typeface="Arial" pitchFamily="34" charset="0"/>
              </a:rPr>
              <a:t>laura</a:t>
            </a:r>
            <a:r>
              <a:rPr lang="en-GB" sz="2000" dirty="0"/>
              <a:t> logged on ?</a:t>
            </a:r>
          </a:p>
        </p:txBody>
      </p:sp>
      <p:sp>
        <p:nvSpPr>
          <p:cNvPr id="11" name="Text Box 5"/>
          <p:cNvSpPr txBox="1">
            <a:spLocks noChangeArrowheads="1"/>
          </p:cNvSpPr>
          <p:nvPr/>
        </p:nvSpPr>
        <p:spPr bwMode="auto">
          <a:xfrm>
            <a:off x="895739" y="4165754"/>
            <a:ext cx="10431623" cy="497322"/>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defTabSz="555625">
              <a:lnSpc>
                <a:spcPct val="80000"/>
              </a:lnSpc>
              <a:spcBef>
                <a:spcPct val="30000"/>
              </a:spcBef>
            </a:pPr>
            <a:r>
              <a:rPr lang="en-GB" sz="2000" b="1" dirty="0"/>
              <a:t>Example: </a:t>
            </a:r>
            <a:r>
              <a:rPr lang="en-GB" sz="2000" dirty="0"/>
              <a:t>How many processes are running on the system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4" name="Rectangle 6"/>
          <p:cNvSpPr>
            <a:spLocks noGrp="1" noChangeArrowheads="1"/>
          </p:cNvSpPr>
          <p:nvPr>
            <p:ph type="body" sz="quarter" idx="15"/>
          </p:nvPr>
        </p:nvSpPr>
        <p:spPr/>
        <p:txBody>
          <a:bodyPr/>
          <a:lstStyle/>
          <a:p>
            <a:r>
              <a:rPr lang="en-GB" dirty="0"/>
              <a:t>Pipelines can involve many stages</a:t>
            </a:r>
          </a:p>
          <a:p>
            <a:pPr lvl="1"/>
            <a:r>
              <a:rPr lang="en-GB" dirty="0"/>
              <a:t>As long as each tool can make sense of the data coming through</a:t>
            </a:r>
          </a:p>
        </p:txBody>
      </p:sp>
      <p:sp>
        <p:nvSpPr>
          <p:cNvPr id="155653" name="Rectangle 5"/>
          <p:cNvSpPr>
            <a:spLocks noGrp="1" noChangeArrowheads="1"/>
          </p:cNvSpPr>
          <p:nvPr>
            <p:ph type="title"/>
          </p:nvPr>
        </p:nvSpPr>
        <p:spPr/>
        <p:txBody>
          <a:bodyPr/>
          <a:lstStyle/>
          <a:p>
            <a:r>
              <a:rPr lang="en-GB" dirty="0"/>
              <a:t>Multistage pipes</a:t>
            </a:r>
          </a:p>
        </p:txBody>
      </p:sp>
      <p:sp>
        <p:nvSpPr>
          <p:cNvPr id="155655" name="Rectangle 7"/>
          <p:cNvSpPr>
            <a:spLocks noChangeArrowheads="1"/>
          </p:cNvSpPr>
          <p:nvPr/>
        </p:nvSpPr>
        <p:spPr bwMode="auto">
          <a:xfrm>
            <a:off x="883445" y="3629977"/>
            <a:ext cx="9854410"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 grep tty | wc -l</a:t>
            </a:r>
          </a:p>
          <a:p>
            <a:pPr defTabSz="720725">
              <a:tabLst>
                <a:tab pos="1431925" algn="l"/>
                <a:tab pos="3489325" algn="l"/>
                <a:tab pos="7050088" algn="r"/>
              </a:tabLst>
              <a:defRPr/>
            </a:pPr>
            <a:r>
              <a:rPr lang="en-GB" sz="2000" dirty="0">
                <a:latin typeface="Courier New" pitchFamily="49" charset="0"/>
              </a:rPr>
              <a:t>  3</a:t>
            </a:r>
          </a:p>
        </p:txBody>
      </p:sp>
      <p:sp>
        <p:nvSpPr>
          <p:cNvPr id="11" name="Text Box 5"/>
          <p:cNvSpPr txBox="1">
            <a:spLocks noChangeArrowheads="1"/>
          </p:cNvSpPr>
          <p:nvPr/>
        </p:nvSpPr>
        <p:spPr bwMode="auto">
          <a:xfrm>
            <a:off x="868826" y="2765414"/>
            <a:ext cx="9851714" cy="707886"/>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defTabSz="555625">
              <a:lnSpc>
                <a:spcPct val="80000"/>
              </a:lnSpc>
              <a:spcBef>
                <a:spcPct val="30000"/>
              </a:spcBef>
            </a:pPr>
            <a:r>
              <a:rPr lang="en-GB" sz="2000" b="1" dirty="0"/>
              <a:t>Example: </a:t>
            </a:r>
            <a:r>
              <a:rPr lang="en-GB" sz="2000" dirty="0"/>
              <a:t>How many users are logged in on the character interface (</a:t>
            </a:r>
            <a:r>
              <a:rPr lang="en-GB" sz="2000" b="1" dirty="0" err="1">
                <a:solidFill>
                  <a:srgbClr val="0000C8"/>
                </a:solidFill>
                <a:latin typeface="Arial" pitchFamily="34" charset="0"/>
                <a:cs typeface="Arial" pitchFamily="34" charset="0"/>
              </a:rPr>
              <a:t>tty</a:t>
            </a:r>
            <a:r>
              <a:rPr lang="en-GB" sz="2000" dirty="0"/>
              <a:t>)?</a:t>
            </a:r>
          </a:p>
        </p:txBody>
      </p:sp>
      <p:sp>
        <p:nvSpPr>
          <p:cNvPr id="12" name="Rectangle 7"/>
          <p:cNvSpPr>
            <a:spLocks noChangeArrowheads="1"/>
          </p:cNvSpPr>
          <p:nvPr/>
        </p:nvSpPr>
        <p:spPr bwMode="auto">
          <a:xfrm>
            <a:off x="863245" y="5633400"/>
            <a:ext cx="9891925"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ps</a:t>
            </a:r>
            <a:r>
              <a:rPr lang="en-GB" sz="2000" b="1" dirty="0">
                <a:latin typeface="Courier New" pitchFamily="49" charset="0"/>
              </a:rPr>
              <a:t> -</a:t>
            </a:r>
            <a:r>
              <a:rPr lang="en-GB" sz="2000" b="1" dirty="0" err="1">
                <a:latin typeface="Courier New" pitchFamily="49" charset="0"/>
              </a:rPr>
              <a:t>ef</a:t>
            </a:r>
            <a:r>
              <a:rPr lang="en-GB" sz="2000" b="1" dirty="0">
                <a:latin typeface="Courier New" pitchFamily="49" charset="0"/>
              </a:rPr>
              <a:t> | </a:t>
            </a:r>
            <a:r>
              <a:rPr lang="en-GB" sz="2000" b="1" dirty="0" err="1">
                <a:latin typeface="Courier New" pitchFamily="49" charset="0"/>
              </a:rPr>
              <a:t>grep</a:t>
            </a:r>
            <a:r>
              <a:rPr lang="en-GB" sz="2000" b="1" dirty="0">
                <a:latin typeface="Courier New" pitchFamily="49" charset="0"/>
              </a:rPr>
              <a:t> </a:t>
            </a:r>
            <a:r>
              <a:rPr lang="en-GB" sz="2000" b="1" dirty="0" err="1">
                <a:latin typeface="Courier New" pitchFamily="49" charset="0"/>
              </a:rPr>
              <a:t>mingetty</a:t>
            </a:r>
            <a:r>
              <a:rPr lang="en-GB" sz="2000" b="1" dirty="0">
                <a:latin typeface="Courier New" pitchFamily="49" charset="0"/>
              </a:rPr>
              <a:t> | wc -l</a:t>
            </a:r>
          </a:p>
          <a:p>
            <a:pPr defTabSz="720725">
              <a:tabLst>
                <a:tab pos="1431925" algn="l"/>
                <a:tab pos="3489325" algn="l"/>
                <a:tab pos="7050088" algn="r"/>
              </a:tabLst>
              <a:defRPr/>
            </a:pPr>
            <a:r>
              <a:rPr lang="en-GB" sz="2000" dirty="0">
                <a:latin typeface="Courier New" pitchFamily="49" charset="0"/>
              </a:rPr>
              <a:t>  5</a:t>
            </a:r>
          </a:p>
        </p:txBody>
      </p:sp>
      <p:sp>
        <p:nvSpPr>
          <p:cNvPr id="13" name="Text Box 5"/>
          <p:cNvSpPr txBox="1">
            <a:spLocks noChangeArrowheads="1"/>
          </p:cNvSpPr>
          <p:nvPr/>
        </p:nvSpPr>
        <p:spPr bwMode="auto">
          <a:xfrm>
            <a:off x="865939" y="4758024"/>
            <a:ext cx="9871915" cy="707886"/>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defTabSz="555625">
              <a:lnSpc>
                <a:spcPct val="80000"/>
              </a:lnSpc>
              <a:spcBef>
                <a:spcPct val="30000"/>
              </a:spcBef>
            </a:pPr>
            <a:r>
              <a:rPr lang="en-GB" sz="2000" b="1" dirty="0"/>
              <a:t>Example: </a:t>
            </a:r>
            <a:r>
              <a:rPr lang="en-GB" sz="2000" dirty="0"/>
              <a:t>How many processes called </a:t>
            </a:r>
            <a:r>
              <a:rPr lang="en-GB" sz="2000" b="1" dirty="0" err="1">
                <a:solidFill>
                  <a:srgbClr val="0000C8"/>
                </a:solidFill>
                <a:latin typeface="Arial" pitchFamily="34" charset="0"/>
                <a:cs typeface="Arial" pitchFamily="34" charset="0"/>
              </a:rPr>
              <a:t>mingetty</a:t>
            </a:r>
            <a:r>
              <a:rPr lang="en-GB" sz="2000" dirty="0"/>
              <a:t> are running?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a:t>
            </a:r>
            <a:r>
              <a:rPr lang="en-GB" b="1" dirty="0">
                <a:solidFill>
                  <a:srgbClr val="0000C8"/>
                </a:solidFill>
              </a:rPr>
              <a:t>tee</a:t>
            </a:r>
            <a:r>
              <a:rPr lang="en-GB" dirty="0"/>
              <a:t> command also copies </a:t>
            </a:r>
            <a:r>
              <a:rPr lang="en-GB" b="1" i="1" dirty="0"/>
              <a:t>stdin</a:t>
            </a:r>
            <a:r>
              <a:rPr lang="en-GB" dirty="0"/>
              <a:t> to </a:t>
            </a:r>
            <a:r>
              <a:rPr lang="en-GB" b="1" i="1" dirty="0"/>
              <a:t>stdout</a:t>
            </a:r>
            <a:r>
              <a:rPr lang="en-GB" dirty="0"/>
              <a:t> </a:t>
            </a:r>
          </a:p>
          <a:p>
            <a:pPr lvl="1"/>
            <a:r>
              <a:rPr lang="en-GB" dirty="0"/>
              <a:t>Rather like </a:t>
            </a:r>
            <a:r>
              <a:rPr lang="en-GB" b="1" dirty="0">
                <a:solidFill>
                  <a:srgbClr val="0000C8"/>
                </a:solidFill>
              </a:rPr>
              <a:t>cat</a:t>
            </a:r>
            <a:r>
              <a:rPr lang="en-GB" dirty="0"/>
              <a:t>...</a:t>
            </a:r>
          </a:p>
          <a:p>
            <a:pPr lvl="1"/>
            <a:r>
              <a:rPr lang="en-GB" dirty="0"/>
              <a:t>...except </a:t>
            </a:r>
            <a:r>
              <a:rPr lang="en-GB" b="1" dirty="0">
                <a:solidFill>
                  <a:srgbClr val="0000C8"/>
                </a:solidFill>
              </a:rPr>
              <a:t>tee</a:t>
            </a:r>
            <a:r>
              <a:rPr lang="en-GB" dirty="0"/>
              <a:t> can save </a:t>
            </a:r>
            <a:r>
              <a:rPr lang="en-GB" b="1" i="1" dirty="0"/>
              <a:t>stdin</a:t>
            </a:r>
            <a:r>
              <a:rPr lang="en-GB" dirty="0"/>
              <a:t> in a specified file, before passing it to </a:t>
            </a:r>
            <a:r>
              <a:rPr lang="en-GB" b="1" i="1" dirty="0"/>
              <a:t>stdout</a:t>
            </a:r>
          </a:p>
        </p:txBody>
      </p:sp>
      <p:sp>
        <p:nvSpPr>
          <p:cNvPr id="3" name="Title 2"/>
          <p:cNvSpPr>
            <a:spLocks noGrp="1"/>
          </p:cNvSpPr>
          <p:nvPr>
            <p:ph type="title"/>
          </p:nvPr>
        </p:nvSpPr>
        <p:spPr/>
        <p:txBody>
          <a:bodyPr/>
          <a:lstStyle/>
          <a:p>
            <a:r>
              <a:rPr lang="en-GB" dirty="0"/>
              <a:t>Using tee filter in a pipeline</a:t>
            </a:r>
          </a:p>
        </p:txBody>
      </p:sp>
      <p:pic>
        <p:nvPicPr>
          <p:cNvPr id="5" name="Picture 4"/>
          <p:cNvPicPr>
            <a:picLocks noChangeAspect="1" noChangeArrowheads="1"/>
          </p:cNvPicPr>
          <p:nvPr/>
        </p:nvPicPr>
        <p:blipFill>
          <a:blip r:embed="rId3" cstate="print"/>
          <a:srcRect/>
          <a:stretch>
            <a:fillRect/>
          </a:stretch>
        </p:blipFill>
        <p:spPr bwMode="auto">
          <a:xfrm>
            <a:off x="807396" y="4249605"/>
            <a:ext cx="6224886" cy="838200"/>
          </a:xfrm>
          <a:prstGeom prst="rect">
            <a:avLst/>
          </a:prstGeom>
          <a:noFill/>
          <a:ln w="9525">
            <a:noFill/>
            <a:miter lim="800000"/>
            <a:headEnd/>
            <a:tailEnd/>
          </a:ln>
        </p:spPr>
      </p:pic>
      <p:sp>
        <p:nvSpPr>
          <p:cNvPr id="6" name="AutoShape 38"/>
          <p:cNvSpPr>
            <a:spLocks noChangeArrowheads="1"/>
          </p:cNvSpPr>
          <p:nvPr/>
        </p:nvSpPr>
        <p:spPr bwMode="auto">
          <a:xfrm>
            <a:off x="7549659" y="4309460"/>
            <a:ext cx="1055697" cy="464811"/>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tabLst>
                <a:tab pos="2152650" algn="l"/>
              </a:tabLst>
            </a:pPr>
            <a:r>
              <a:rPr lang="en-US" sz="2400" b="1" dirty="0">
                <a:solidFill>
                  <a:srgbClr val="0000C8"/>
                </a:solidFill>
              </a:rPr>
              <a:t>who</a:t>
            </a:r>
          </a:p>
        </p:txBody>
      </p:sp>
      <p:sp>
        <p:nvSpPr>
          <p:cNvPr id="7" name="AutoShape 40"/>
          <p:cNvSpPr>
            <a:spLocks noChangeArrowheads="1"/>
          </p:cNvSpPr>
          <p:nvPr/>
        </p:nvSpPr>
        <p:spPr bwMode="auto">
          <a:xfrm>
            <a:off x="9094603" y="4309460"/>
            <a:ext cx="889628" cy="483472"/>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tabLst>
                <a:tab pos="2152650" algn="l"/>
              </a:tabLst>
            </a:pPr>
            <a:r>
              <a:rPr lang="en-US" sz="2400" b="1" dirty="0">
                <a:solidFill>
                  <a:srgbClr val="0000C8"/>
                </a:solidFill>
              </a:rPr>
              <a:t>tee</a:t>
            </a:r>
          </a:p>
        </p:txBody>
      </p:sp>
      <p:sp>
        <p:nvSpPr>
          <p:cNvPr id="8" name="AutoShape 41"/>
          <p:cNvSpPr>
            <a:spLocks noChangeArrowheads="1"/>
          </p:cNvSpPr>
          <p:nvPr/>
        </p:nvSpPr>
        <p:spPr bwMode="auto">
          <a:xfrm>
            <a:off x="10340213" y="4309460"/>
            <a:ext cx="953175" cy="483472"/>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tabLst>
                <a:tab pos="2152650" algn="l"/>
              </a:tabLst>
            </a:pPr>
            <a:r>
              <a:rPr lang="en-US" sz="2400" b="1" dirty="0" err="1">
                <a:solidFill>
                  <a:srgbClr val="0000C8"/>
                </a:solidFill>
              </a:rPr>
              <a:t>wc</a:t>
            </a:r>
            <a:endParaRPr lang="en-US" sz="2000" b="1" dirty="0">
              <a:solidFill>
                <a:srgbClr val="0000C8"/>
              </a:solidFill>
            </a:endParaRPr>
          </a:p>
        </p:txBody>
      </p:sp>
      <p:cxnSp>
        <p:nvCxnSpPr>
          <p:cNvPr id="9" name="Straight Arrow Connector 8"/>
          <p:cNvCxnSpPr>
            <a:stCxn id="6" idx="3"/>
            <a:endCxn id="7" idx="1"/>
          </p:cNvCxnSpPr>
          <p:nvPr/>
        </p:nvCxnSpPr>
        <p:spPr>
          <a:xfrm>
            <a:off x="8605356" y="4541866"/>
            <a:ext cx="489246" cy="9331"/>
          </a:xfrm>
          <a:prstGeom prst="straightConnector1">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8" idx="1"/>
          </p:cNvCxnSpPr>
          <p:nvPr/>
        </p:nvCxnSpPr>
        <p:spPr>
          <a:xfrm>
            <a:off x="9984231" y="4551196"/>
            <a:ext cx="355982" cy="0"/>
          </a:xfrm>
          <a:prstGeom prst="straightConnector1">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601200" y="4744976"/>
            <a:ext cx="165370" cy="486383"/>
          </a:xfrm>
          <a:prstGeom prst="straightConnector1">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cxnSp>
      <p:sp>
        <p:nvSpPr>
          <p:cNvPr id="12" name="AutoShape 8"/>
          <p:cNvSpPr>
            <a:spLocks noChangeArrowheads="1"/>
          </p:cNvSpPr>
          <p:nvPr/>
        </p:nvSpPr>
        <p:spPr bwMode="auto">
          <a:xfrm>
            <a:off x="885218" y="3067975"/>
            <a:ext cx="10437778" cy="793820"/>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0" lvl="1" defTabSz="555625">
              <a:spcBef>
                <a:spcPct val="30000"/>
              </a:spcBef>
              <a:spcAft>
                <a:spcPts val="1200"/>
              </a:spcAft>
              <a:buClr>
                <a:srgbClr val="000066"/>
              </a:buClr>
              <a:buSzPct val="100000"/>
              <a:buFont typeface="Lucida Console" pitchFamily="49" charset="0"/>
              <a:buNone/>
              <a:tabLst>
                <a:tab pos="171450" algn="l"/>
                <a:tab pos="1517650" algn="l"/>
              </a:tabLst>
            </a:pPr>
            <a:r>
              <a:rPr lang="en-GB" sz="2000" b="1" dirty="0"/>
              <a:t>Example 6:    </a:t>
            </a:r>
            <a:r>
              <a:rPr lang="en-GB" sz="2000" dirty="0"/>
              <a:t>How many users are logged on, but keep the list of them in a file </a:t>
            </a:r>
            <a:br>
              <a:rPr lang="en-GB" sz="2000" dirty="0"/>
            </a:br>
            <a:r>
              <a:rPr lang="en-GB" sz="2000" dirty="0"/>
              <a:t>		(as well as giving me the count)</a:t>
            </a:r>
            <a:endParaRPr lang="en-GB" sz="2000" b="1" dirty="0">
              <a:solidFill>
                <a:srgbClr val="0000C8"/>
              </a:solidFill>
              <a:latin typeface="Arial" pitchFamily="34" charset="0"/>
              <a:cs typeface="Arial" pitchFamily="34" charset="0"/>
            </a:endParaRPr>
          </a:p>
        </p:txBody>
      </p:sp>
      <p:sp>
        <p:nvSpPr>
          <p:cNvPr id="13" name="Text Box 18"/>
          <p:cNvSpPr txBox="1">
            <a:spLocks noChangeArrowheads="1"/>
          </p:cNvSpPr>
          <p:nvPr/>
        </p:nvSpPr>
        <p:spPr bwMode="auto">
          <a:xfrm>
            <a:off x="885217" y="5454651"/>
            <a:ext cx="10442145" cy="940051"/>
          </a:xfrm>
          <a:prstGeom prst="rect">
            <a:avLst/>
          </a:prstGeom>
          <a:solidFill>
            <a:srgbClr val="E8E4C6"/>
          </a:soli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72000" rIns="95250" bIns="36000">
            <a:spAutoFit/>
          </a:bodyPr>
          <a:lstStyle/>
          <a:p>
            <a:pPr defTabSz="720725" eaLnBrk="0" hangingPunct="0">
              <a:buClr>
                <a:srgbClr val="000066"/>
              </a:buClr>
              <a:buSzPct val="100000"/>
              <a:tabLst>
                <a:tab pos="571500" algn="l"/>
                <a:tab pos="1855788" algn="l"/>
              </a:tabLst>
              <a:defRPr/>
            </a:pPr>
            <a:r>
              <a:rPr lang="en-GB" sz="1800" dirty="0">
                <a:latin typeface="Courier New" pitchFamily="49" charset="0"/>
              </a:rPr>
              <a:t>laura   pts/1    Jul 25 11:01 (booboo)</a:t>
            </a:r>
          </a:p>
          <a:p>
            <a:pPr defTabSz="720725" eaLnBrk="0" hangingPunct="0">
              <a:buClr>
                <a:srgbClr val="000066"/>
              </a:buClr>
              <a:buSzPct val="100000"/>
              <a:tabLst>
                <a:tab pos="571500" algn="l"/>
                <a:tab pos="1855788" algn="l"/>
              </a:tabLst>
              <a:defRPr/>
            </a:pPr>
            <a:r>
              <a:rPr lang="en-GB" sz="1800" dirty="0">
                <a:latin typeface="Courier New" pitchFamily="49" charset="0"/>
              </a:rPr>
              <a:t>user7   pts/2    Jul 25 11:03 (care)</a:t>
            </a:r>
          </a:p>
          <a:p>
            <a:pPr defTabSz="720725" eaLnBrk="0" hangingPunct="0">
              <a:buClr>
                <a:srgbClr val="000066"/>
              </a:buClr>
              <a:buSzPct val="100000"/>
              <a:tabLst>
                <a:tab pos="571500" algn="l"/>
                <a:tab pos="1855788" algn="l"/>
              </a:tabLst>
              <a:defRPr/>
            </a:pPr>
            <a:r>
              <a:rPr lang="en-GB" sz="1800" dirty="0">
                <a:latin typeface="Courier New" pitchFamily="49" charset="0"/>
              </a:rPr>
              <a:t>dale    pts/0    Jul 25 11:15 (homer)</a:t>
            </a:r>
          </a:p>
        </p:txBody>
      </p:sp>
      <p:sp>
        <p:nvSpPr>
          <p:cNvPr id="14" name="Text Box 19"/>
          <p:cNvSpPr txBox="1">
            <a:spLocks noChangeArrowheads="1"/>
          </p:cNvSpPr>
          <p:nvPr/>
        </p:nvSpPr>
        <p:spPr bwMode="auto">
          <a:xfrm>
            <a:off x="9503183" y="5245060"/>
            <a:ext cx="1818217" cy="421063"/>
          </a:xfrm>
          <a:prstGeom prst="rect">
            <a:avLst/>
          </a:prstGeom>
          <a:solidFill>
            <a:srgbClr val="E8E4C6"/>
          </a:soli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72000" rIns="95250" bIns="36000">
            <a:spAutoFit/>
          </a:bodyPr>
          <a:lstStyle/>
          <a:p>
            <a:pPr defTabSz="720725" eaLnBrk="0" hangingPunct="0">
              <a:lnSpc>
                <a:spcPct val="110000"/>
              </a:lnSpc>
              <a:buClr>
                <a:srgbClr val="000066"/>
              </a:buClr>
              <a:buSzPct val="100000"/>
              <a:tabLst>
                <a:tab pos="571500" algn="l"/>
                <a:tab pos="1855788" algn="l"/>
              </a:tabLst>
              <a:defRPr/>
            </a:pPr>
            <a:r>
              <a:rPr lang="en-US" sz="2000" i="1" dirty="0" err="1"/>
              <a:t>who.list</a:t>
            </a:r>
          </a:p>
        </p:txBody>
      </p:sp>
    </p:spTree>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 id="{548A3722-3215-4D67-97FC-52E9F00CBDD5}" vid="{5729C59F-F8F5-4EC0-8981-94A53BE01FC4}"/>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QA_Consulting_AWS_Powerpoint_Template_March_2018</Template>
  <TotalTime>1042</TotalTime>
  <Words>3906</Words>
  <Application>Microsoft Office PowerPoint</Application>
  <PresentationFormat>Widescreen</PresentationFormat>
  <Paragraphs>314</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Courier New</vt:lpstr>
      <vt:lpstr>Lucida Console</vt:lpstr>
      <vt:lpstr>Segoe UI</vt:lpstr>
      <vt:lpstr>Times New Roman</vt:lpstr>
      <vt:lpstr>Verdana</vt:lpstr>
      <vt:lpstr>Wingdings</vt:lpstr>
      <vt:lpstr>QAC_Powerpoint_Template</vt:lpstr>
      <vt:lpstr>Pipes and Filters</vt:lpstr>
      <vt:lpstr>Contents</vt:lpstr>
      <vt:lpstr>Putting pipes and filters to work - problem solving approach</vt:lpstr>
      <vt:lpstr>Recap of standard process data streams</vt:lpstr>
      <vt:lpstr>Pipes</vt:lpstr>
      <vt:lpstr>Using a simple pipe instead of a temporary file</vt:lpstr>
      <vt:lpstr>Pipes and filters together</vt:lpstr>
      <vt:lpstr>Multistage pipes</vt:lpstr>
      <vt:lpstr>Using tee filter in a pipeline</vt:lpstr>
      <vt:lpstr>grep command revisited</vt:lpstr>
      <vt:lpstr>The cut command</vt:lpstr>
      <vt:lpstr>The sort command</vt:lpstr>
      <vt:lpstr>The uniq command</vt:lpstr>
      <vt:lpstr>The tr command</vt:lpstr>
      <vt:lpstr>So, let’s solve a bigger problem...</vt:lpstr>
      <vt:lpstr>Summary</vt:lpstr>
      <vt:lpstr>Glossary</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Pipes and Filters</dc:title>
  <dc:creator>Rente, Hugo</dc:creator>
  <cp:lastModifiedBy>Gonsai, Devdatta</cp:lastModifiedBy>
  <cp:revision>7</cp:revision>
  <dcterms:created xsi:type="dcterms:W3CDTF">2018-03-29T11:20:31Z</dcterms:created>
  <dcterms:modified xsi:type="dcterms:W3CDTF">2018-07-25T08:41:15Z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