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19"/>
  </p:notesMasterIdLst>
  <p:handoutMasterIdLst>
    <p:handoutMasterId r:id="rId20"/>
  </p:handoutMasterIdLst>
  <p:sldIdLst>
    <p:sldId id="268" r:id="rId2"/>
    <p:sldId id="269" r:id="rId3"/>
    <p:sldId id="270" r:id="rId4"/>
    <p:sldId id="271" r:id="rId5"/>
    <p:sldId id="272" r:id="rId6"/>
    <p:sldId id="273" r:id="rId7"/>
    <p:sldId id="274" r:id="rId8"/>
    <p:sldId id="275" r:id="rId9"/>
    <p:sldId id="276" r:id="rId10"/>
    <p:sldId id="277" r:id="rId11"/>
    <p:sldId id="278" r:id="rId12"/>
    <p:sldId id="279" r:id="rId13"/>
    <p:sldId id="281" r:id="rId14"/>
    <p:sldId id="284" r:id="rId15"/>
    <p:sldId id="285" r:id="rId16"/>
    <p:sldId id="286" r:id="rId17"/>
    <p:sldId id="264" r:id="rId18"/>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454"/>
    <a:srgbClr val="000000"/>
    <a:srgbClr val="B9CDE5"/>
    <a:srgbClr val="00519C"/>
    <a:srgbClr val="004F9F"/>
    <a:srgbClr val="0070C0"/>
    <a:srgbClr val="0070AB"/>
    <a:srgbClr val="FF70C0"/>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31" autoAdjust="0"/>
  </p:normalViewPr>
  <p:slideViewPr>
    <p:cSldViewPr snapToGrid="0">
      <p:cViewPr varScale="1">
        <p:scale>
          <a:sx n="72" d="100"/>
          <a:sy n="72" d="100"/>
        </p:scale>
        <p:origin x="660" y="78"/>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51" d="100"/>
          <a:sy n="51" d="100"/>
        </p:scale>
        <p:origin x="2976" y="84"/>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130103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body" idx="1"/>
          </p:nvPr>
        </p:nvSpPr>
        <p:spPr/>
        <p:txBody>
          <a:bodyPr>
            <a:normAutofit/>
          </a:bodyPr>
          <a:lstStyle/>
          <a:p>
            <a:r>
              <a:rPr lang="en-GB" dirty="0"/>
              <a:t>One method used for changing protection flags is that of the symbolic operators.</a:t>
            </a:r>
          </a:p>
          <a:p>
            <a:r>
              <a:rPr lang="en-GB" dirty="0"/>
              <a:t>The = operator sets protections, + adds protections and - removes protections.</a:t>
            </a:r>
          </a:p>
          <a:p>
            <a:r>
              <a:rPr lang="en-GB" dirty="0"/>
              <a:t>u, g and o specify the type of user, and r, w and x specify the access flag.</a:t>
            </a:r>
          </a:p>
          <a:p>
            <a:r>
              <a:rPr lang="en-GB" dirty="0"/>
              <a:t>Multiple changes can be applied in one command using a comma to separate the changes.</a:t>
            </a:r>
          </a:p>
          <a:p>
            <a:r>
              <a:rPr lang="en-GB" dirty="0"/>
              <a:t>Some examples:</a:t>
            </a:r>
          </a:p>
          <a:p>
            <a:pPr lvl="1">
              <a:spcAft>
                <a:spcPts val="0"/>
              </a:spcAft>
            </a:pPr>
            <a:r>
              <a:rPr lang="en-GB" dirty="0" err="1"/>
              <a:t>chmod</a:t>
            </a:r>
            <a:r>
              <a:rPr lang="en-GB" dirty="0"/>
              <a:t> +x	add execute permission for all	</a:t>
            </a:r>
          </a:p>
          <a:p>
            <a:pPr lvl="1">
              <a:spcAft>
                <a:spcPts val="0"/>
              </a:spcAft>
            </a:pPr>
            <a:r>
              <a:rPr lang="en-GB" dirty="0" err="1"/>
              <a:t>chmod</a:t>
            </a:r>
            <a:r>
              <a:rPr lang="en-GB" dirty="0"/>
              <a:t> </a:t>
            </a:r>
            <a:r>
              <a:rPr lang="en-GB" dirty="0" err="1"/>
              <a:t>g+rw</a:t>
            </a:r>
            <a:r>
              <a:rPr lang="en-GB" dirty="0"/>
              <a:t>	add read and write permission for group</a:t>
            </a:r>
          </a:p>
          <a:p>
            <a:pPr lvl="1">
              <a:spcAft>
                <a:spcPts val="0"/>
              </a:spcAft>
            </a:pPr>
            <a:r>
              <a:rPr lang="en-GB" dirty="0" err="1"/>
              <a:t>chmod</a:t>
            </a:r>
            <a:r>
              <a:rPr lang="en-GB" dirty="0"/>
              <a:t> </a:t>
            </a:r>
            <a:r>
              <a:rPr lang="en-GB" dirty="0" err="1"/>
              <a:t>ug</a:t>
            </a:r>
            <a:r>
              <a:rPr lang="en-GB" dirty="0"/>
              <a:t>-w	remove write permission for user and group	</a:t>
            </a:r>
          </a:p>
          <a:p>
            <a:pPr lvl="1">
              <a:spcAft>
                <a:spcPts val="0"/>
              </a:spcAft>
            </a:pPr>
            <a:r>
              <a:rPr lang="en-GB" dirty="0" err="1"/>
              <a:t>chmod</a:t>
            </a:r>
            <a:r>
              <a:rPr lang="en-GB" dirty="0"/>
              <a:t> </a:t>
            </a:r>
            <a:r>
              <a:rPr lang="en-GB" dirty="0" err="1"/>
              <a:t>og</a:t>
            </a:r>
            <a:r>
              <a:rPr lang="en-GB" dirty="0"/>
              <a:t>=</a:t>
            </a:r>
            <a:r>
              <a:rPr lang="en-GB" dirty="0" err="1"/>
              <a:t>rx</a:t>
            </a:r>
            <a:r>
              <a:rPr lang="en-GB" dirty="0"/>
              <a:t>	set other and group access to read and execute 			(removing write permission if set)	</a:t>
            </a:r>
          </a:p>
          <a:p>
            <a:pPr lvl="1">
              <a:spcAft>
                <a:spcPts val="0"/>
              </a:spcAft>
            </a:pPr>
            <a:r>
              <a:rPr lang="en-GB" dirty="0" err="1"/>
              <a:t>chmod</a:t>
            </a:r>
            <a:r>
              <a:rPr lang="en-GB" dirty="0"/>
              <a:t> </a:t>
            </a:r>
            <a:r>
              <a:rPr lang="en-GB" dirty="0" err="1"/>
              <a:t>ug+x,o-rwx</a:t>
            </a:r>
            <a:r>
              <a:rPr lang="en-GB" dirty="0"/>
              <a:t>	add execute permission for user and group.  </a:t>
            </a:r>
            <a:br>
              <a:rPr lang="en-GB" dirty="0"/>
            </a:br>
            <a:r>
              <a:rPr lang="en-GB" dirty="0"/>
              <a:t>		Remove all permissions for others.  </a:t>
            </a:r>
          </a:p>
          <a:p>
            <a:pPr lvl="1">
              <a:spcAft>
                <a:spcPts val="0"/>
              </a:spcAft>
            </a:pPr>
            <a:r>
              <a:rPr lang="en-GB" dirty="0"/>
              <a:t>For the last example, it could be simpler to use </a:t>
            </a:r>
            <a:r>
              <a:rPr lang="en-GB" dirty="0" err="1"/>
              <a:t>chmod</a:t>
            </a:r>
            <a:r>
              <a:rPr lang="en-GB" dirty="0"/>
              <a:t> 750 to set </a:t>
            </a:r>
            <a:r>
              <a:rPr lang="en-GB" dirty="0" err="1"/>
              <a:t>rwxr</a:t>
            </a:r>
            <a:r>
              <a:rPr lang="en-GB" dirty="0"/>
              <a:t>-x---; another method of setting permissions, which is discussed later...</a:t>
            </a:r>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816521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pPr marL="250825" indent="-250825" defTabSz="449263">
              <a:spcBef>
                <a:spcPts val="488"/>
              </a:spcBef>
              <a:buClr>
                <a:srgbClr val="000000"/>
              </a:buClr>
              <a:buSzPct val="100000"/>
              <a:buFont typeface="Book Antiqua" pitchFamily="18" charset="0"/>
              <a:buNone/>
              <a:tabLst>
                <a:tab pos="250825" algn="l"/>
                <a:tab pos="1165225" algn="l"/>
                <a:tab pos="2079625" algn="l"/>
                <a:tab pos="2994025" algn="l"/>
                <a:tab pos="3908425" algn="l"/>
                <a:tab pos="4822825" algn="l"/>
                <a:tab pos="5737225" algn="l"/>
                <a:tab pos="6651625" algn="l"/>
                <a:tab pos="7566025" algn="l"/>
                <a:tab pos="8480425" algn="l"/>
                <a:tab pos="9394825" algn="l"/>
                <a:tab pos="10309225" algn="l"/>
              </a:tabLst>
            </a:pPr>
            <a:r>
              <a:rPr lang="en-GB" b="1" dirty="0">
                <a:solidFill>
                  <a:srgbClr val="000066"/>
                </a:solidFill>
              </a:rPr>
              <a:t>Answers:</a:t>
            </a:r>
          </a:p>
          <a:p>
            <a:pPr marL="250825" indent="-250825" defTabSz="449263">
              <a:spcBef>
                <a:spcPts val="225"/>
              </a:spcBef>
              <a:buClr>
                <a:srgbClr val="000000"/>
              </a:buClr>
              <a:buSzPct val="100000"/>
              <a:buFont typeface="Courier New" pitchFamily="49" charset="0"/>
              <a:buNone/>
              <a:tabLst>
                <a:tab pos="250825" algn="l"/>
                <a:tab pos="1165225" algn="l"/>
                <a:tab pos="2079625" algn="l"/>
                <a:tab pos="2994025" algn="l"/>
                <a:tab pos="3908425" algn="l"/>
                <a:tab pos="4822825" algn="l"/>
                <a:tab pos="5737225" algn="l"/>
                <a:tab pos="6651625" algn="l"/>
                <a:tab pos="7566025" algn="l"/>
                <a:tab pos="8480425" algn="l"/>
                <a:tab pos="9394825" algn="l"/>
                <a:tab pos="10309225" algn="l"/>
              </a:tabLst>
            </a:pPr>
            <a:r>
              <a:rPr lang="en-GB" dirty="0">
                <a:solidFill>
                  <a:srgbClr val="000066"/>
                </a:solidFill>
                <a:latin typeface="Courier New" pitchFamily="49" charset="0"/>
              </a:rPr>
              <a:t>(1)</a:t>
            </a:r>
            <a:r>
              <a:rPr lang="en-GB" dirty="0">
                <a:solidFill>
                  <a:srgbClr val="000066"/>
                </a:solidFill>
              </a:rPr>
              <a:t>add execute permission for user</a:t>
            </a:r>
          </a:p>
          <a:p>
            <a:pPr marL="250825" indent="-250825" defTabSz="449263">
              <a:spcBef>
                <a:spcPts val="225"/>
              </a:spcBef>
              <a:buClr>
                <a:srgbClr val="000000"/>
              </a:buClr>
              <a:buSzPct val="100000"/>
              <a:buFont typeface="Courier New" pitchFamily="49" charset="0"/>
              <a:buNone/>
              <a:tabLst>
                <a:tab pos="250825" algn="l"/>
                <a:tab pos="1165225" algn="l"/>
                <a:tab pos="2079625" algn="l"/>
                <a:tab pos="2994025" algn="l"/>
                <a:tab pos="3908425" algn="l"/>
                <a:tab pos="4822825" algn="l"/>
                <a:tab pos="5737225" algn="l"/>
                <a:tab pos="6651625" algn="l"/>
                <a:tab pos="7566025" algn="l"/>
                <a:tab pos="8480425" algn="l"/>
                <a:tab pos="9394825" algn="l"/>
                <a:tab pos="10309225" algn="l"/>
              </a:tabLst>
            </a:pPr>
            <a:r>
              <a:rPr lang="en-GB" dirty="0">
                <a:solidFill>
                  <a:srgbClr val="000066"/>
                </a:solidFill>
                <a:latin typeface="Courier New" pitchFamily="49" charset="0"/>
              </a:rPr>
              <a:t>(2)</a:t>
            </a:r>
            <a:r>
              <a:rPr lang="en-GB" dirty="0">
                <a:solidFill>
                  <a:srgbClr val="000066"/>
                </a:solidFill>
              </a:rPr>
              <a:t>add read permission to everybody</a:t>
            </a:r>
          </a:p>
          <a:p>
            <a:pPr marL="250825" indent="-250825" defTabSz="449263">
              <a:spcBef>
                <a:spcPts val="225"/>
              </a:spcBef>
              <a:buClr>
                <a:srgbClr val="000000"/>
              </a:buClr>
              <a:buSzPct val="100000"/>
              <a:buFont typeface="Courier New" pitchFamily="49" charset="0"/>
              <a:buNone/>
              <a:tabLst>
                <a:tab pos="250825" algn="l"/>
                <a:tab pos="1165225" algn="l"/>
                <a:tab pos="2079625" algn="l"/>
                <a:tab pos="2994025" algn="l"/>
                <a:tab pos="3908425" algn="l"/>
                <a:tab pos="4822825" algn="l"/>
                <a:tab pos="5737225" algn="l"/>
                <a:tab pos="6651625" algn="l"/>
                <a:tab pos="7566025" algn="l"/>
                <a:tab pos="8480425" algn="l"/>
                <a:tab pos="9394825" algn="l"/>
                <a:tab pos="10309225" algn="l"/>
              </a:tabLst>
            </a:pPr>
            <a:r>
              <a:rPr lang="en-GB" dirty="0">
                <a:solidFill>
                  <a:srgbClr val="000066"/>
                </a:solidFill>
                <a:latin typeface="Courier New" pitchFamily="49" charset="0"/>
              </a:rPr>
              <a:t>(3)</a:t>
            </a:r>
            <a:r>
              <a:rPr lang="en-GB" dirty="0">
                <a:solidFill>
                  <a:srgbClr val="000066"/>
                </a:solidFill>
              </a:rPr>
              <a:t>add read and write permission to group</a:t>
            </a:r>
          </a:p>
          <a:p>
            <a:pPr marL="250825" indent="-250825" defTabSz="449263">
              <a:spcBef>
                <a:spcPts val="225"/>
              </a:spcBef>
              <a:buClr>
                <a:srgbClr val="000000"/>
              </a:buClr>
              <a:buSzPct val="100000"/>
              <a:buFont typeface="Courier New" pitchFamily="49" charset="0"/>
              <a:buNone/>
              <a:tabLst>
                <a:tab pos="250825" algn="l"/>
                <a:tab pos="1165225" algn="l"/>
                <a:tab pos="2079625" algn="l"/>
                <a:tab pos="2994025" algn="l"/>
                <a:tab pos="3908425" algn="l"/>
                <a:tab pos="4822825" algn="l"/>
                <a:tab pos="5737225" algn="l"/>
                <a:tab pos="6651625" algn="l"/>
                <a:tab pos="7566025" algn="l"/>
                <a:tab pos="8480425" algn="l"/>
                <a:tab pos="9394825" algn="l"/>
                <a:tab pos="10309225" algn="l"/>
              </a:tabLst>
            </a:pPr>
            <a:r>
              <a:rPr lang="en-GB" dirty="0">
                <a:solidFill>
                  <a:srgbClr val="000066"/>
                </a:solidFill>
                <a:latin typeface="Courier New" pitchFamily="49" charset="0"/>
              </a:rPr>
              <a:t>(4)</a:t>
            </a:r>
            <a:r>
              <a:rPr lang="en-GB" dirty="0">
                <a:solidFill>
                  <a:srgbClr val="000066"/>
                </a:solidFill>
              </a:rPr>
              <a:t>remove write permission from group and others </a:t>
            </a:r>
          </a:p>
          <a:p>
            <a:pPr marL="250825" indent="-250825" defTabSz="449263">
              <a:spcBef>
                <a:spcPts val="225"/>
              </a:spcBef>
              <a:buClr>
                <a:srgbClr val="000000"/>
              </a:buClr>
              <a:buSzPct val="100000"/>
              <a:buFont typeface="Courier New" pitchFamily="49" charset="0"/>
              <a:buNone/>
              <a:tabLst>
                <a:tab pos="250825" algn="l"/>
                <a:tab pos="1165225" algn="l"/>
                <a:tab pos="2079625" algn="l"/>
                <a:tab pos="2994025" algn="l"/>
                <a:tab pos="3908425" algn="l"/>
                <a:tab pos="4822825" algn="l"/>
                <a:tab pos="5737225" algn="l"/>
                <a:tab pos="6651625" algn="l"/>
                <a:tab pos="7566025" algn="l"/>
                <a:tab pos="8480425" algn="l"/>
                <a:tab pos="9394825" algn="l"/>
                <a:tab pos="10309225" algn="l"/>
              </a:tabLst>
            </a:pPr>
            <a:r>
              <a:rPr lang="en-GB" dirty="0">
                <a:solidFill>
                  <a:srgbClr val="000066"/>
                </a:solidFill>
                <a:latin typeface="Courier New" pitchFamily="49" charset="0"/>
              </a:rPr>
              <a:t>(5)</a:t>
            </a:r>
            <a:r>
              <a:rPr lang="en-GB" dirty="0">
                <a:solidFill>
                  <a:srgbClr val="000066"/>
                </a:solidFill>
              </a:rPr>
              <a:t>remove write and execute from others, recursively </a:t>
            </a:r>
          </a:p>
          <a:p>
            <a:pPr marL="250825" indent="-250825" defTabSz="449263">
              <a:spcBef>
                <a:spcPts val="225"/>
              </a:spcBef>
              <a:buClr>
                <a:srgbClr val="000000"/>
              </a:buClr>
              <a:buSzPct val="100000"/>
              <a:buFont typeface="Courier New" pitchFamily="49" charset="0"/>
              <a:buNone/>
              <a:tabLst>
                <a:tab pos="250825" algn="l"/>
                <a:tab pos="1165225" algn="l"/>
                <a:tab pos="2079625" algn="l"/>
                <a:tab pos="2994025" algn="l"/>
                <a:tab pos="3908425" algn="l"/>
                <a:tab pos="4822825" algn="l"/>
                <a:tab pos="5737225" algn="l"/>
                <a:tab pos="6651625" algn="l"/>
                <a:tab pos="7566025" algn="l"/>
                <a:tab pos="8480425" algn="l"/>
                <a:tab pos="9394825" algn="l"/>
                <a:tab pos="10309225" algn="l"/>
              </a:tabLst>
            </a:pPr>
            <a:r>
              <a:rPr lang="en-GB" dirty="0">
                <a:solidFill>
                  <a:srgbClr val="000066"/>
                </a:solidFill>
                <a:latin typeface="Courier New" pitchFamily="49" charset="0"/>
              </a:rPr>
              <a:t>(6)</a:t>
            </a:r>
            <a:r>
              <a:rPr lang="en-GB" dirty="0">
                <a:solidFill>
                  <a:srgbClr val="000066"/>
                </a:solidFill>
              </a:rPr>
              <a:t>set read / execute permissions for group and others</a:t>
            </a:r>
          </a:p>
          <a:p>
            <a:pPr marL="250825" indent="-250825" defTabSz="449263">
              <a:spcBef>
                <a:spcPts val="225"/>
              </a:spcBef>
              <a:buClr>
                <a:srgbClr val="000000"/>
              </a:buClr>
              <a:buSzPct val="100000"/>
              <a:buFont typeface="Courier New" pitchFamily="49" charset="0"/>
              <a:buNone/>
              <a:tabLst>
                <a:tab pos="250825" algn="l"/>
                <a:tab pos="1165225" algn="l"/>
                <a:tab pos="2079625" algn="l"/>
                <a:tab pos="2994025" algn="l"/>
                <a:tab pos="3908425" algn="l"/>
                <a:tab pos="4822825" algn="l"/>
                <a:tab pos="5737225" algn="l"/>
                <a:tab pos="6651625" algn="l"/>
                <a:tab pos="7566025" algn="l"/>
                <a:tab pos="8480425" algn="l"/>
                <a:tab pos="9394825" algn="l"/>
                <a:tab pos="10309225" algn="l"/>
              </a:tabLst>
            </a:pPr>
            <a:r>
              <a:rPr lang="en-GB" dirty="0">
                <a:solidFill>
                  <a:srgbClr val="000066"/>
                </a:solidFill>
                <a:latin typeface="Courier New" pitchFamily="49" charset="0"/>
              </a:rPr>
              <a:t>(7)</a:t>
            </a:r>
            <a:r>
              <a:rPr lang="en-GB" dirty="0">
                <a:solidFill>
                  <a:srgbClr val="000066"/>
                </a:solidFill>
              </a:rPr>
              <a:t>remove all permissions from group and others</a:t>
            </a:r>
          </a:p>
          <a:p>
            <a:endParaRPr lang="en-GB" dirty="0"/>
          </a:p>
        </p:txBody>
      </p:sp>
    </p:spTree>
    <p:extLst>
      <p:ext uri="{BB962C8B-B14F-4D97-AF65-F5344CB8AC3E}">
        <p14:creationId xmlns:p14="http://schemas.microsoft.com/office/powerpoint/2010/main" val="4041668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r>
              <a:rPr lang="en-GB" dirty="0"/>
              <a:t>This is an alternative method used to change the protection bits of a file or directory.  They are complex, but short, allowing you to specify the new mode as an octal number.  </a:t>
            </a:r>
          </a:p>
          <a:p>
            <a:r>
              <a:rPr lang="en-GB" dirty="0"/>
              <a:t>Beware: there are other mode bits besides the protection bits, and entering the wrong octal number can have undesirable side effects (fortunately, most other bits can only be changed by the super user).</a:t>
            </a:r>
          </a:p>
          <a:p>
            <a:r>
              <a:rPr lang="en-GB" dirty="0"/>
              <a:t>To specify the protection you require, think separately of three types of users: user, group and other.  </a:t>
            </a:r>
          </a:p>
          <a:p>
            <a:r>
              <a:rPr lang="en-GB" dirty="0"/>
              <a:t>For each one, determine the protection you want, and starting at 0, add 4 for read permission, 2 for write permission and 1 for execute permission.  </a:t>
            </a:r>
          </a:p>
          <a:p>
            <a:r>
              <a:rPr lang="en-GB" dirty="0"/>
              <a:t>If you don’t want the permission, don’t add the number.</a:t>
            </a:r>
          </a:p>
          <a:p>
            <a:pPr lvl="1"/>
            <a:r>
              <a:rPr lang="en-GB" dirty="0" err="1"/>
              <a:t>rwx</a:t>
            </a:r>
            <a:r>
              <a:rPr lang="en-GB" dirty="0"/>
              <a:t>	   is 7 ;		</a:t>
            </a:r>
            <a:r>
              <a:rPr lang="en-GB" dirty="0" err="1"/>
              <a:t>rw</a:t>
            </a:r>
            <a:r>
              <a:rPr lang="en-GB" dirty="0"/>
              <a:t>-	 is 6</a:t>
            </a:r>
          </a:p>
          <a:p>
            <a:pPr lvl="1"/>
            <a:r>
              <a:rPr lang="en-GB" dirty="0"/>
              <a:t>r-x	   is 5 ;		r--	 is 4</a:t>
            </a:r>
          </a:p>
          <a:p>
            <a:pPr lvl="1"/>
            <a:r>
              <a:rPr lang="en-GB" dirty="0"/>
              <a:t>-</a:t>
            </a:r>
            <a:r>
              <a:rPr lang="en-GB" dirty="0" err="1"/>
              <a:t>wx</a:t>
            </a:r>
            <a:r>
              <a:rPr lang="en-GB" dirty="0"/>
              <a:t>	   is 3 ;		-w-	 is 2</a:t>
            </a:r>
          </a:p>
          <a:p>
            <a:pPr lvl="1"/>
            <a:r>
              <a:rPr lang="en-GB" dirty="0"/>
              <a:t>--x	   is 1 ;		---	 is 0</a:t>
            </a:r>
          </a:p>
        </p:txBody>
      </p:sp>
    </p:spTree>
    <p:extLst>
      <p:ext uri="{BB962C8B-B14F-4D97-AF65-F5344CB8AC3E}">
        <p14:creationId xmlns:p14="http://schemas.microsoft.com/office/powerpoint/2010/main" val="376238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r>
              <a:rPr lang="en-GB" dirty="0"/>
              <a:t>Program is a file on disk.  That file, like any other file, has attributes.  If the x (execute) bit set, the file can be executed.  When it is, it becomes a process in memory.  A process will inherit a lot of the file attributes, but ownership (UID and GID) will be the same as UID and GID of the parent process.</a:t>
            </a:r>
          </a:p>
          <a:p>
            <a:r>
              <a:rPr lang="en-GB" dirty="0"/>
              <a:t>If a program has been designed to perform an operation not normally permitted to casual users, like writing into the /etc/shadow file, and yet they are expected to be able to run that program (in this example to change their password, thus update the shadow file), there clearly must be a way to achieve a happy compromise.  The mechanism of SUID and GUID permissions does just that. </a:t>
            </a:r>
          </a:p>
          <a:p>
            <a:r>
              <a:rPr lang="en-GB" dirty="0"/>
              <a:t>The </a:t>
            </a:r>
            <a:r>
              <a:rPr lang="en-GB" dirty="0" err="1"/>
              <a:t>setid</a:t>
            </a:r>
            <a:r>
              <a:rPr lang="en-GB" dirty="0"/>
              <a:t> and </a:t>
            </a:r>
            <a:r>
              <a:rPr lang="en-GB" dirty="0" err="1"/>
              <a:t>guid</a:t>
            </a:r>
            <a:r>
              <a:rPr lang="en-GB" dirty="0"/>
              <a:t> mechanism gives normal user special privileges, those of the program owner, for the duration of the program execution.</a:t>
            </a:r>
          </a:p>
          <a:p>
            <a:r>
              <a:rPr lang="en-GB" dirty="0"/>
              <a:t>This allows normal users, in a controlled manner, to access otherwise restricted files and directories.</a:t>
            </a:r>
          </a:p>
          <a:p>
            <a:r>
              <a:rPr lang="en-GB" dirty="0"/>
              <a:t>Note that </a:t>
            </a:r>
            <a:r>
              <a:rPr lang="en-GB" dirty="0" err="1"/>
              <a:t>setuid</a:t>
            </a:r>
            <a:r>
              <a:rPr lang="en-GB" dirty="0"/>
              <a:t> and </a:t>
            </a:r>
            <a:r>
              <a:rPr lang="en-GB" dirty="0" err="1"/>
              <a:t>setgid</a:t>
            </a:r>
            <a:r>
              <a:rPr lang="en-GB" dirty="0"/>
              <a:t> programs should be monitored very carefully.  A seemingly harmless program could do its normal task, and provide a backdoor into a shell, thus letting any user allowed to run that program to take on the guise of someone else, usually root.  Only the owner of a program can make it </a:t>
            </a:r>
            <a:r>
              <a:rPr lang="en-GB" dirty="0" err="1"/>
              <a:t>setuid</a:t>
            </a:r>
            <a:r>
              <a:rPr lang="en-GB" dirty="0"/>
              <a:t> or </a:t>
            </a:r>
            <a:r>
              <a:rPr lang="en-GB" dirty="0" err="1"/>
              <a:t>setgid</a:t>
            </a:r>
            <a:r>
              <a:rPr lang="en-GB" dirty="0"/>
              <a:t>, and ‘giving away’ the file using </a:t>
            </a:r>
            <a:r>
              <a:rPr lang="en-GB" dirty="0" err="1"/>
              <a:t>chown</a:t>
            </a:r>
            <a:r>
              <a:rPr lang="en-GB" dirty="0"/>
              <a:t> removes these special permissions.</a:t>
            </a:r>
          </a:p>
        </p:txBody>
      </p:sp>
    </p:spTree>
    <p:extLst>
      <p:ext uri="{BB962C8B-B14F-4D97-AF65-F5344CB8AC3E}">
        <p14:creationId xmlns:p14="http://schemas.microsoft.com/office/powerpoint/2010/main" val="2892272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r>
              <a:rPr lang="en-GB" dirty="0"/>
              <a:t>Linux commands are provided to change the owner of a file, its group and a logged-in user's group.</a:t>
            </a:r>
          </a:p>
          <a:p>
            <a:r>
              <a:rPr lang="en-GB" dirty="0"/>
              <a:t>These commands enable different sets of protection flags to be used under different circumstances.</a:t>
            </a:r>
          </a:p>
          <a:p>
            <a:r>
              <a:rPr lang="en-GB" dirty="0"/>
              <a:t>Changing file ownership is not a normal user operation.  The user must currently own the file.  Once the file has changed owners, the previous user will not be able to get the file back.  Some systems only permit the super user to change file ownership. </a:t>
            </a:r>
          </a:p>
          <a:p>
            <a:r>
              <a:rPr lang="en-GB" dirty="0"/>
              <a:t>The use of groups is a common method of permitting several users to modify files that reside in a common project directory.</a:t>
            </a:r>
          </a:p>
          <a:p>
            <a:r>
              <a:rPr lang="en-GB" dirty="0"/>
              <a:t>Berkeley UNIX systems allow the </a:t>
            </a:r>
            <a:r>
              <a:rPr lang="en-GB" dirty="0" err="1"/>
              <a:t>chown</a:t>
            </a:r>
            <a:r>
              <a:rPr lang="en-GB" dirty="0"/>
              <a:t> command to change both file ownership and group in one command using the syntax: </a:t>
            </a:r>
            <a:r>
              <a:rPr lang="en-GB" dirty="0" err="1"/>
              <a:t>chown</a:t>
            </a:r>
            <a:r>
              <a:rPr lang="en-GB" dirty="0"/>
              <a:t> </a:t>
            </a:r>
            <a:r>
              <a:rPr lang="en-GB" dirty="0" err="1"/>
              <a:t>owner.group</a:t>
            </a:r>
            <a:r>
              <a:rPr lang="en-GB" dirty="0"/>
              <a:t> and most Linux distributions allow this method.</a:t>
            </a:r>
          </a:p>
          <a:p>
            <a:endParaRPr lang="en-GB" dirty="0"/>
          </a:p>
        </p:txBody>
      </p:sp>
    </p:spTree>
    <p:extLst>
      <p:ext uri="{BB962C8B-B14F-4D97-AF65-F5344CB8AC3E}">
        <p14:creationId xmlns:p14="http://schemas.microsoft.com/office/powerpoint/2010/main" val="958469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normAutofit/>
          </a:bodyPr>
          <a:lstStyle/>
          <a:p>
            <a:endParaRPr lang="en-GB"/>
          </a:p>
        </p:txBody>
      </p:sp>
    </p:spTree>
    <p:extLst>
      <p:ext uri="{BB962C8B-B14F-4D97-AF65-F5344CB8AC3E}">
        <p14:creationId xmlns:p14="http://schemas.microsoft.com/office/powerpoint/2010/main" val="24573271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normAutofit/>
          </a:bodyPr>
          <a:lstStyle/>
          <a:p>
            <a:endParaRPr lang="en-GB"/>
          </a:p>
        </p:txBody>
      </p:sp>
    </p:spTree>
    <p:extLst>
      <p:ext uri="{BB962C8B-B14F-4D97-AF65-F5344CB8AC3E}">
        <p14:creationId xmlns:p14="http://schemas.microsoft.com/office/powerpoint/2010/main" val="12224187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03889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81" name="Rectangle 18"/>
          <p:cNvSpPr>
            <a:spLocks noGrp="1" noChangeArrowheads="1"/>
          </p:cNvSpPr>
          <p:nvPr>
            <p:ph type="body" idx="1"/>
          </p:nvPr>
        </p:nvSpPr>
        <p:spPr/>
        <p:txBody>
          <a:bodyPr>
            <a:normAutofit/>
          </a:bodyPr>
          <a:lstStyle/>
          <a:p>
            <a:r>
              <a:rPr lang="en-US"/>
              <a:t>Every Linux file has a set of file permission attributes applied to them. This set of permissions, together with user and group ownership of the file attributes, determines who can do what to the file. We will work our way through all these attributes, their meaning and usage.</a:t>
            </a:r>
          </a:p>
          <a:p>
            <a:r>
              <a:rPr lang="en-US"/>
              <a:t>In addition, the files may apply an attribute which permits effective user ID to be altered when such file is used. This normally applies to programs and directories, and the purpose of this mechanism will be discussed in this chapter.</a:t>
            </a:r>
          </a:p>
          <a:p>
            <a:r>
              <a:rPr lang="en-US"/>
              <a:t>Finally, we will learn the set of tools that allow changing file access related attributes.</a:t>
            </a:r>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3199420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r>
              <a:rPr lang="en-GB" dirty="0"/>
              <a:t>UNIX/Linux data is stored in files, without any formatting imposed. Directories are files as well, but unlike ordinary files, directories are formatted. </a:t>
            </a:r>
          </a:p>
          <a:p>
            <a:r>
              <a:rPr lang="en-GB" dirty="0"/>
              <a:t>To help administer disks, the disk surface can be split into logically distinct areas called partitions. Each partition normally covers a number of cylinders on the disk, and once they are formatted 'logically', they are referred to as </a:t>
            </a:r>
            <a:r>
              <a:rPr lang="en-GB" dirty="0" err="1"/>
              <a:t>filesystems</a:t>
            </a:r>
            <a:r>
              <a:rPr lang="en-GB" dirty="0"/>
              <a:t>.</a:t>
            </a:r>
          </a:p>
          <a:p>
            <a:r>
              <a:rPr lang="en-GB" dirty="0"/>
              <a:t>All file and device access in a Linux system is through the file system structure. Different disks (fixed and removable) and partitions on the same disk are mapped into the directory hierarchy using the mount command. </a:t>
            </a:r>
            <a:r>
              <a:rPr lang="en-GB" dirty="0" err="1"/>
              <a:t>Filesystems</a:t>
            </a:r>
            <a:r>
              <a:rPr lang="en-GB" dirty="0"/>
              <a:t> themselves have access permissions, which can be set to read only or read/write either during the mount operation, or later on.</a:t>
            </a:r>
          </a:p>
          <a:p>
            <a:r>
              <a:rPr lang="en-GB" dirty="0"/>
              <a:t>The rest of this chapter will look at manipulating access permissions to files and directories. </a:t>
            </a:r>
          </a:p>
          <a:p>
            <a:r>
              <a:rPr lang="en-GB" dirty="0"/>
              <a:t>As far as permissions on </a:t>
            </a:r>
            <a:r>
              <a:rPr lang="en-GB" dirty="0" err="1"/>
              <a:t>filesystems</a:t>
            </a:r>
            <a:r>
              <a:rPr lang="en-GB" dirty="0"/>
              <a:t> are concerned, we mean here the ability to use the mount command to change a </a:t>
            </a:r>
            <a:r>
              <a:rPr lang="en-GB" dirty="0" err="1"/>
              <a:t>filesystem</a:t>
            </a:r>
            <a:r>
              <a:rPr lang="en-GB" dirty="0"/>
              <a:t> to read-only mode. This is not formally discussed in this course, as the mount command is in the toolbox of  the more experienced administrators (and is covered in the follow-up course). For completeness though, here it is:</a:t>
            </a:r>
          </a:p>
          <a:p>
            <a:r>
              <a:rPr lang="en-GB" dirty="0"/>
              <a:t>    # mount -o </a:t>
            </a:r>
            <a:r>
              <a:rPr lang="en-GB" dirty="0" err="1"/>
              <a:t>remount,ro</a:t>
            </a:r>
            <a:r>
              <a:rPr lang="en-GB" dirty="0"/>
              <a:t> /home</a:t>
            </a:r>
          </a:p>
          <a:p>
            <a:r>
              <a:rPr lang="en-GB" dirty="0"/>
              <a:t>This will remount the /home partition (without disturbing any applications or users that might be using the partition) to change the access permission from the default read/write to read only.</a:t>
            </a:r>
          </a:p>
        </p:txBody>
      </p:sp>
    </p:spTree>
    <p:extLst>
      <p:ext uri="{BB962C8B-B14F-4D97-AF65-F5344CB8AC3E}">
        <p14:creationId xmlns:p14="http://schemas.microsoft.com/office/powerpoint/2010/main" val="2138866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r>
              <a:rPr lang="en-GB" dirty="0"/>
              <a:t>This slides shows an output from the long directory listing.  </a:t>
            </a:r>
          </a:p>
          <a:p>
            <a:r>
              <a:rPr lang="en-GB" dirty="0"/>
              <a:t>Quick re-cap of what we already know about this…</a:t>
            </a:r>
          </a:p>
          <a:p>
            <a:r>
              <a:rPr lang="en-GB" dirty="0"/>
              <a:t>Files and directories have attributes which are stored in the </a:t>
            </a:r>
            <a:r>
              <a:rPr lang="en-GB" dirty="0" err="1"/>
              <a:t>i</a:t>
            </a:r>
            <a:r>
              <a:rPr lang="en-GB" dirty="0"/>
              <a:t>-node table. </a:t>
            </a:r>
          </a:p>
          <a:p>
            <a:r>
              <a:rPr lang="en-GB" dirty="0"/>
              <a:t>File functionality is described by the very first character in the output of </a:t>
            </a:r>
            <a:r>
              <a:rPr lang="en-GB" dirty="0" err="1"/>
              <a:t>ls</a:t>
            </a:r>
            <a:r>
              <a:rPr lang="en-GB" dirty="0"/>
              <a:t> -l. </a:t>
            </a:r>
          </a:p>
          <a:p>
            <a:r>
              <a:rPr lang="en-GB" dirty="0"/>
              <a:t>The second field is the "link count“, which reflects the hard link count only. </a:t>
            </a:r>
          </a:p>
          <a:p>
            <a:r>
              <a:rPr lang="en-GB" dirty="0"/>
              <a:t>File size shows the precise number of characters in a file (ordinary Linux files do not have any formatting characters).</a:t>
            </a:r>
          </a:p>
          <a:p>
            <a:r>
              <a:rPr lang="en-GB" dirty="0"/>
              <a:t>Date stamp records the last modification (change of file or directory content).</a:t>
            </a:r>
          </a:p>
          <a:p>
            <a:r>
              <a:rPr lang="en-GB" dirty="0"/>
              <a:t>Now to the subject matter in hand: permission attributes and file ownership attributes, which between them provide a sophisticated file access mechanism. </a:t>
            </a:r>
          </a:p>
          <a:p>
            <a:r>
              <a:rPr lang="en-GB" dirty="0"/>
              <a:t>All files are protected for the three types of user.  There are three types of protection: read, write and execute.  To access a file, the relevant protection for the type of user must be provided. </a:t>
            </a:r>
          </a:p>
          <a:p>
            <a:r>
              <a:rPr lang="en-GB" dirty="0"/>
              <a:t>Using the file ownership and group attributes, as well as the user’s login name and group, a set of three protection flags can be determined.  </a:t>
            </a:r>
          </a:p>
        </p:txBody>
      </p:sp>
    </p:spTree>
    <p:extLst>
      <p:ext uri="{BB962C8B-B14F-4D97-AF65-F5344CB8AC3E}">
        <p14:creationId xmlns:p14="http://schemas.microsoft.com/office/powerpoint/2010/main" val="748230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r>
              <a:rPr lang="en-GB" dirty="0"/>
              <a:t>The effective file protection flags are established in a very simple sequence of checks. Ultimately, only one set of protection flags is used, according to the result of the tests shown.  </a:t>
            </a:r>
          </a:p>
          <a:p>
            <a:r>
              <a:rPr lang="en-GB" dirty="0"/>
              <a:t>The super user (user with numeric UID of 0) is unrestricted, and allowed all operations. </a:t>
            </a:r>
          </a:p>
          <a:p>
            <a:r>
              <a:rPr lang="en-GB" dirty="0"/>
              <a:t>Otherwise, if the user owns the file - the owner (user) flags are used.  </a:t>
            </a:r>
          </a:p>
          <a:p>
            <a:r>
              <a:rPr lang="en-GB" dirty="0"/>
              <a:t>The group flags are used if the user does not own the file but is in the same group as the file. </a:t>
            </a:r>
          </a:p>
          <a:p>
            <a:r>
              <a:rPr lang="en-GB" dirty="0"/>
              <a:t>The other (world) flags are used if the user is not the owner and not in the same group.</a:t>
            </a:r>
          </a:p>
        </p:txBody>
      </p:sp>
    </p:spTree>
    <p:extLst>
      <p:ext uri="{BB962C8B-B14F-4D97-AF65-F5344CB8AC3E}">
        <p14:creationId xmlns:p14="http://schemas.microsoft.com/office/powerpoint/2010/main" val="3030862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r>
              <a:rPr lang="en-GB" dirty="0"/>
              <a:t>Using the appropriate protection bits, the various file operations can be performed if the relevant bit (as shown on the slide) is set.</a:t>
            </a:r>
          </a:p>
          <a:p>
            <a:r>
              <a:rPr lang="en-GB" dirty="0"/>
              <a:t>To execute a command, the execute bit must be set.  Look at the files in /</a:t>
            </a:r>
            <a:r>
              <a:rPr lang="en-GB" dirty="0" err="1"/>
              <a:t>usr</a:t>
            </a:r>
            <a:r>
              <a:rPr lang="en-GB" dirty="0"/>
              <a:t>/bin to see that all the common utility programs have their execute bit set.  Look at the system bin directory /</a:t>
            </a:r>
            <a:r>
              <a:rPr lang="en-GB" dirty="0" err="1"/>
              <a:t>usr</a:t>
            </a:r>
            <a:r>
              <a:rPr lang="en-GB" dirty="0"/>
              <a:t>/</a:t>
            </a:r>
            <a:r>
              <a:rPr lang="en-GB" dirty="0" err="1"/>
              <a:t>sbin</a:t>
            </a:r>
            <a:r>
              <a:rPr lang="en-GB" dirty="0"/>
              <a:t> to see that for many of the commands, the owner and maybe the group have execute permission, but normal users do not.  Note that shell scripts require read permission as well as execute permission before they can be invoked.</a:t>
            </a:r>
          </a:p>
          <a:p>
            <a:r>
              <a:rPr lang="en-GB" dirty="0"/>
              <a:t>The filename is not part of the file; it is a function of the directory containing the file.  Therefore, to delete or rename a file, write access to the directory is needed, as shown on subsequent pages.</a:t>
            </a:r>
          </a:p>
          <a:p>
            <a:endParaRPr lang="en-GB" dirty="0"/>
          </a:p>
        </p:txBody>
      </p:sp>
    </p:spTree>
    <p:extLst>
      <p:ext uri="{BB962C8B-B14F-4D97-AF65-F5344CB8AC3E}">
        <p14:creationId xmlns:p14="http://schemas.microsoft.com/office/powerpoint/2010/main" val="2083738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r>
              <a:rPr lang="en-GB" dirty="0"/>
              <a:t>To access a file, a number of relevant permissions must be set correctly.  When we say 'relevant' we mean permission for your particular user type (owner, group or others) and for the task to be accomplished by the command in question.</a:t>
            </a:r>
          </a:p>
          <a:p>
            <a:r>
              <a:rPr lang="en-GB" dirty="0"/>
              <a:t>For example: you are trying to read a file with the cat command.  The cat process will establish (by comparing your identity with the attributes of the file) which user type you are and will read the relevant access permissions. </a:t>
            </a:r>
          </a:p>
          <a:p>
            <a:r>
              <a:rPr lang="en-GB" dirty="0"/>
              <a:t>What is often forgotten though, is the fact that in order to access a file (in any  way whatsoever) you must be able to get into the directory in which the file resides. </a:t>
            </a:r>
          </a:p>
          <a:p>
            <a:r>
              <a:rPr lang="en-GB" dirty="0"/>
              <a:t>In other words, access to files is determined by permissions on the file itself and its parent directory.</a:t>
            </a:r>
          </a:p>
        </p:txBody>
      </p:sp>
    </p:spTree>
    <p:extLst>
      <p:ext uri="{BB962C8B-B14F-4D97-AF65-F5344CB8AC3E}">
        <p14:creationId xmlns:p14="http://schemas.microsoft.com/office/powerpoint/2010/main" val="3621384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r>
              <a:rPr lang="en-GB" dirty="0"/>
              <a:t>The filename is not part of the file; it is a function of the directory containing the file.  Therefore, to delete or rename a file, write access to the directory is needed.  Moving a file from one directory to another requires write access to both directories.</a:t>
            </a:r>
          </a:p>
          <a:p>
            <a:r>
              <a:rPr lang="en-GB" dirty="0"/>
              <a:t>The execute bit for a directory does not mean execute; it means search.  If this bit is not set, then a user cannot search the directory (i.e. cannot look for files in the directory).  Even if users have the appropriate permissions for a file and know that the file exists, they cannot access the file if they do not have search (execute) permission to the directory.  The read permission for a directory allows the filenames in the directory to be read, but the files cannot be accessed without search permission.</a:t>
            </a:r>
          </a:p>
          <a:p>
            <a:r>
              <a:rPr lang="en-GB" dirty="0" err="1"/>
              <a:t>rm</a:t>
            </a:r>
            <a:r>
              <a:rPr lang="en-GB" dirty="0"/>
              <a:t> -f and </a:t>
            </a:r>
            <a:r>
              <a:rPr lang="en-GB" dirty="0" err="1"/>
              <a:t>mv</a:t>
            </a:r>
            <a:r>
              <a:rPr lang="en-GB" dirty="0"/>
              <a:t> -f are often used within shell scripts just in case the file is not writeable.  This ensures that the operation does not fail, as the user will not be prompted for confirmation in the middle of the script.</a:t>
            </a:r>
          </a:p>
          <a:p>
            <a:r>
              <a:rPr lang="en-GB" dirty="0"/>
              <a:t>When deleting directories recursively, normally </a:t>
            </a:r>
            <a:r>
              <a:rPr lang="en-GB" dirty="0" err="1"/>
              <a:t>rm</a:t>
            </a:r>
            <a:r>
              <a:rPr lang="en-GB" dirty="0"/>
              <a:t> -</a:t>
            </a:r>
            <a:r>
              <a:rPr lang="en-GB" dirty="0" err="1"/>
              <a:t>rf</a:t>
            </a:r>
            <a:r>
              <a:rPr lang="en-GB" dirty="0"/>
              <a:t> is used to avoid numerous prompts for any non-writeable files.</a:t>
            </a:r>
          </a:p>
          <a:p>
            <a:r>
              <a:rPr lang="en-GB" dirty="0"/>
              <a:t>The sticky bit on directories (which appears as a ‘t’ rather than an ‘x’ in the other permissions) means that files in the directory can only be deleted by their owner, irrespective of the other directory permissions. </a:t>
            </a:r>
          </a:p>
          <a:p>
            <a:r>
              <a:rPr lang="en-GB" dirty="0"/>
              <a:t>More about sticky bit later...</a:t>
            </a:r>
          </a:p>
        </p:txBody>
      </p:sp>
    </p:spTree>
    <p:extLst>
      <p:ext uri="{BB962C8B-B14F-4D97-AF65-F5344CB8AC3E}">
        <p14:creationId xmlns:p14="http://schemas.microsoft.com/office/powerpoint/2010/main" val="2461952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r>
              <a:rPr lang="en-GB" dirty="0"/>
              <a:t>The permission bits are set with the </a:t>
            </a:r>
            <a:r>
              <a:rPr lang="en-GB" dirty="0" err="1"/>
              <a:t>chmod</a:t>
            </a:r>
            <a:r>
              <a:rPr lang="en-GB" dirty="0"/>
              <a:t> command. The first argument it takes is the description of the permissions you want to assign.</a:t>
            </a:r>
          </a:p>
          <a:p>
            <a:r>
              <a:rPr lang="en-GB" dirty="0"/>
              <a:t>Two ways of achieving this. One is to combine the symbolic notation of user types, operators and the permission characters.</a:t>
            </a:r>
          </a:p>
          <a:p>
            <a:r>
              <a:rPr lang="en-GB" dirty="0"/>
              <a:t>The advantage of this method is that the characters used for the purpose are easy to remember, so the method is easy. The disadvantage is that if you need to assign different permissions to different user types, the command line becomes quite complex (or you run it more that once.</a:t>
            </a:r>
          </a:p>
          <a:p>
            <a:r>
              <a:rPr lang="en-GB" dirty="0"/>
              <a:t>The other method for assigning permissions is to use the numeric notation, which we introduced during the </a:t>
            </a:r>
            <a:r>
              <a:rPr lang="en-GB" dirty="0" err="1"/>
              <a:t>umask</a:t>
            </a:r>
            <a:r>
              <a:rPr lang="en-GB" dirty="0"/>
              <a:t> discussion. The numeric method is simpler, as long as you remember which number represents which permission.</a:t>
            </a:r>
          </a:p>
          <a:p>
            <a:r>
              <a:rPr lang="en-GB" dirty="0"/>
              <a:t>We will now look at both methods in turn.</a:t>
            </a:r>
          </a:p>
        </p:txBody>
      </p:sp>
    </p:spTree>
    <p:extLst>
      <p:ext uri="{BB962C8B-B14F-4D97-AF65-F5344CB8AC3E}">
        <p14:creationId xmlns:p14="http://schemas.microsoft.com/office/powerpoint/2010/main" val="387353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chemeClr val="tx2"/>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chemeClr val="accent6"/>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544760"/>
            <a:ext cx="114048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24742"/>
            <a:ext cx="9126000" cy="1153618"/>
          </a:xfrm>
          <a:prstGeom prst="rect">
            <a:avLst/>
          </a:prstGeom>
        </p:spPr>
        <p:txBody>
          <a:bodyPr vert="horz" wrap="square" lIns="91440" tIns="45720" rIns="91440" bIns="45720" rtlCol="0" anchor="b" anchorCtr="0">
            <a:normAutofit/>
          </a:bodyPr>
          <a:lstStyle>
            <a:lvl1pPr>
              <a:defRPr baseline="0">
                <a:solidFill>
                  <a:schemeClr val="tx2"/>
                </a:solidFill>
              </a:defRPr>
            </a:lvl1pPr>
          </a:lstStyle>
          <a:p>
            <a:r>
              <a:rPr lang="en-US" noProof="0"/>
              <a:t>Click to edit Master title style</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114048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latin typeface="+mn-lt"/>
                <a:cs typeface="Arial" panose="020B060402020202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cs typeface="Arial" panose="020B060402020202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cs typeface="Arial" panose="020B060402020202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cs typeface="Arial" panose="020B060402020202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cs typeface="Arial" panose="020B060402020202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0"/>
            <a:ext cx="9126000" cy="1278360"/>
          </a:xfrm>
          <a:prstGeom prst="rect">
            <a:avLst/>
          </a:prstGeom>
        </p:spPr>
        <p:txBody>
          <a:bodyPr vert="horz" lIns="91440" tIns="45720" rIns="91440" bIns="45720" rtlCol="0" anchor="b" anchorCtr="0">
            <a:normAutofit/>
          </a:bodyPr>
          <a:lstStyle>
            <a:lvl1pPr>
              <a:defRPr>
                <a:solidFill>
                  <a:schemeClr val="tx2"/>
                </a:solidFill>
              </a:defRPr>
            </a:lvl1pPr>
          </a:lstStyle>
          <a:p>
            <a:r>
              <a:rPr lang="en-US" noProof="0"/>
              <a:t>Click to edit Master title style</a:t>
            </a:r>
            <a:endParaRPr lang="en-GB" noProof="0" dirty="0"/>
          </a:p>
        </p:txBody>
      </p:sp>
      <p:sp>
        <p:nvSpPr>
          <p:cNvPr id="8"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55800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544760"/>
            <a:ext cx="55800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10" name="Rectangle 9"/>
          <p:cNvSpPr/>
          <p:nvPr userDrawn="1"/>
        </p:nvSpPr>
        <p:spPr>
          <a:xfrm>
            <a:off x="6078034" y="1545562"/>
            <a:ext cx="45719" cy="45450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24742"/>
            <a:ext cx="9126000" cy="1153618"/>
          </a:xfrm>
          <a:prstGeom prst="rect">
            <a:avLst/>
          </a:prstGeom>
        </p:spPr>
        <p:txBody>
          <a:bodyPr vert="horz" lIns="91440" tIns="45720" rIns="91440" bIns="45720" rtlCol="0" anchor="b" anchorCtr="0">
            <a:normAutofit/>
          </a:bodyPr>
          <a:lstStyle>
            <a:lvl1pPr>
              <a:defRPr>
                <a:solidFill>
                  <a:schemeClr val="tx2"/>
                </a:solidFill>
              </a:defRPr>
            </a:lvl1pPr>
          </a:lstStyle>
          <a:p>
            <a:r>
              <a:rPr lang="en-US" noProof="0"/>
              <a:t>Click to edit Master title style</a:t>
            </a:r>
            <a:endParaRPr lang="en-GB"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57588"/>
            <a:ext cx="55800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557588"/>
            <a:ext cx="55800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8" name="Title Placeholder 3"/>
          <p:cNvSpPr>
            <a:spLocks noGrp="1"/>
          </p:cNvSpPr>
          <p:nvPr>
            <p:ph type="title"/>
          </p:nvPr>
        </p:nvSpPr>
        <p:spPr>
          <a:xfrm>
            <a:off x="414000" y="147423"/>
            <a:ext cx="9126000" cy="1143765"/>
          </a:xfrm>
          <a:prstGeom prst="rect">
            <a:avLst/>
          </a:prstGeom>
        </p:spPr>
        <p:txBody>
          <a:bodyPr vert="horz" lIns="91440" tIns="45720" rIns="91440" bIns="45720" rtlCol="0" anchor="b" anchorCtr="0">
            <a:normAutofit/>
          </a:bodyPr>
          <a:lstStyle>
            <a:lvl1pPr>
              <a:defRPr>
                <a:solidFill>
                  <a:schemeClr val="tx2"/>
                </a:solidFill>
              </a:defRPr>
            </a:lvl1pPr>
          </a:lstStyle>
          <a:p>
            <a:r>
              <a:rPr lang="en-US" noProof="0"/>
              <a:t>Click to edit Master title style</a:t>
            </a:r>
            <a:endParaRPr lang="en-GB" noProof="0" dirty="0"/>
          </a:p>
        </p:txBody>
      </p:sp>
      <p:sp>
        <p:nvSpPr>
          <p:cNvPr id="9"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Tree>
    <p:extLst>
      <p:ext uri="{BB962C8B-B14F-4D97-AF65-F5344CB8AC3E}">
        <p14:creationId xmlns:p14="http://schemas.microsoft.com/office/powerpoint/2010/main" val="83405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1" y="0"/>
            <a:ext cx="5447921"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4" name="Rectangle 13"/>
          <p:cNvSpPr/>
          <p:nvPr userDrawn="1"/>
        </p:nvSpPr>
        <p:spPr>
          <a:xfrm>
            <a:off x="5447921" y="0"/>
            <a:ext cx="6744079" cy="6858000"/>
          </a:xfrm>
          <a:prstGeom prst="rect">
            <a:avLst/>
          </a:prstGeom>
          <a:solidFill>
            <a:schemeClr val="tx2">
              <a:alpha val="9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solidFill>
                <a:schemeClr val="tx2"/>
              </a:solidFill>
            </a:endParaRPr>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accent6"/>
              </a:buClr>
              <a:buFont typeface="Arial" panose="020B0604020202020204" pitchFamily="34" charset="0"/>
              <a:buChar char="›"/>
              <a:defRPr b="0" baseline="0">
                <a:solidFill>
                  <a:schemeClr val="bg1"/>
                </a:solidFill>
                <a:latin typeface="+mn-lt"/>
              </a:defRPr>
            </a:lvl1pPr>
            <a:lvl2pPr marL="742950" indent="-285750">
              <a:spcAft>
                <a:spcPts val="800"/>
              </a:spcAft>
              <a:buClr>
                <a:schemeClr val="accent6"/>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accent6"/>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accent6"/>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accent6"/>
              </a:buClr>
              <a:buFont typeface="Arial" panose="020B0604020202020204" pitchFamily="34" charset="0"/>
              <a:buChar char="›"/>
              <a:defRPr sz="1800" b="0" baseline="0">
                <a:solidFill>
                  <a:schemeClr val="bg1"/>
                </a:solidFill>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accent5"/>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accent5"/>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solidFill>
                  <a:schemeClr val="tx1"/>
                </a:solidFill>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570416"/>
            <a:ext cx="11404800" cy="4546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itle Placeholder 3"/>
          <p:cNvSpPr>
            <a:spLocks noGrp="1"/>
          </p:cNvSpPr>
          <p:nvPr>
            <p:ph type="title"/>
          </p:nvPr>
        </p:nvSpPr>
        <p:spPr>
          <a:xfrm>
            <a:off x="414000" y="0"/>
            <a:ext cx="9126000" cy="1291188"/>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185738" indent="-185738" algn="l" defTabSz="914400" rtl="0" eaLnBrk="1" latinLnBrk="0" hangingPunct="1">
        <a:spcBef>
          <a:spcPts val="1000"/>
        </a:spcBef>
        <a:spcAft>
          <a:spcPts val="1000"/>
        </a:spcAft>
        <a:buClr>
          <a:schemeClr val="accent5"/>
        </a:buClr>
        <a:buFont typeface="Arial" panose="020B0604020202020204" pitchFamily="34" charset="0"/>
        <a:buChar char="›"/>
        <a:defRPr sz="1800" b="0" kern="1200" baseline="0">
          <a:solidFill>
            <a:schemeClr val="tx1"/>
          </a:solidFill>
          <a:latin typeface="+mn-lt"/>
          <a:ea typeface="+mn-ea"/>
          <a:cs typeface="Arial" pitchFamily="34" charset="0"/>
        </a:defRPr>
      </a:lvl1pPr>
      <a:lvl2pPr marL="622300" indent="-165100" algn="l" defTabSz="914400" rtl="0" eaLnBrk="1" latinLnBrk="0" hangingPunct="1">
        <a:spcBef>
          <a:spcPts val="1000"/>
        </a:spcBef>
        <a:spcAft>
          <a:spcPts val="1000"/>
        </a:spcAft>
        <a:buClr>
          <a:schemeClr val="accent5"/>
        </a:buClr>
        <a:buFont typeface="Arial" panose="020B0604020202020204" pitchFamily="34" charset="0"/>
        <a:buChar char="›"/>
        <a:defRPr sz="1800" kern="1200" baseline="0">
          <a:solidFill>
            <a:schemeClr val="tx1"/>
          </a:solidFill>
          <a:latin typeface="+mn-lt"/>
          <a:ea typeface="+mn-ea"/>
          <a:cs typeface="Arial" pitchFamily="34" charset="0"/>
        </a:defRPr>
      </a:lvl2pPr>
      <a:lvl3pPr marL="1073150" indent="-15875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mn-lt"/>
          <a:ea typeface="+mn-ea"/>
          <a:cs typeface="Arial" pitchFamily="34" charset="0"/>
        </a:defRPr>
      </a:lvl3pPr>
      <a:lvl4pPr marL="1524000" indent="-15240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mn-lt"/>
          <a:ea typeface="+mn-ea"/>
          <a:cs typeface="Arial" pitchFamily="34" charset="0"/>
        </a:defRPr>
      </a:lvl4pPr>
      <a:lvl5pPr marL="1974850" indent="-146050" algn="l" defTabSz="914400" rtl="0" eaLnBrk="1" latinLnBrk="0" hangingPunct="1">
        <a:spcBef>
          <a:spcPts val="1000"/>
        </a:spcBef>
        <a:spcAft>
          <a:spcPts val="1000"/>
        </a:spcAft>
        <a:buClr>
          <a:schemeClr val="accent5"/>
        </a:buClr>
        <a:buFont typeface="Arial" panose="020B0604020202020204" pitchFamily="34" charset="0"/>
        <a:buChar char="›"/>
        <a:defRPr sz="1400" kern="1200" baseline="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File system Access</a:t>
            </a:r>
          </a:p>
        </p:txBody>
      </p:sp>
      <p:sp>
        <p:nvSpPr>
          <p:cNvPr id="3" name="Subtitle 2"/>
          <p:cNvSpPr>
            <a:spLocks noGrp="1"/>
          </p:cNvSpPr>
          <p:nvPr>
            <p:ph type="subTitle" idx="1"/>
          </p:nvPr>
        </p:nvSpPr>
        <p:spPr>
          <a:xfrm>
            <a:off x="1038226" y="3886200"/>
            <a:ext cx="10240574" cy="439200"/>
          </a:xfrm>
        </p:spPr>
        <p:txBody>
          <a:bodyPr/>
          <a:lstStyle/>
          <a:p>
            <a:r>
              <a:rPr lang="en-US" dirty="0"/>
              <a:t>File and directory permission bits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pPr eaLnBrk="1" hangingPunct="1"/>
            <a:r>
              <a:rPr lang="en-GB"/>
              <a:t>Symbolic permissions notation</a:t>
            </a:r>
          </a:p>
        </p:txBody>
      </p:sp>
      <p:sp>
        <p:nvSpPr>
          <p:cNvPr id="13316" name="AutoShape 9"/>
          <p:cNvSpPr>
            <a:spLocks noChangeArrowheads="1"/>
          </p:cNvSpPr>
          <p:nvPr/>
        </p:nvSpPr>
        <p:spPr bwMode="auto">
          <a:xfrm>
            <a:off x="638966" y="3634751"/>
            <a:ext cx="5051813" cy="1058549"/>
          </a:xfrm>
          <a:prstGeom prst="flowChartAlternateProcess">
            <a:avLst/>
          </a:prstGeom>
          <a:gradFill rotWithShape="1">
            <a:gsLst>
              <a:gs pos="0">
                <a:srgbClr val="FFFFFF">
                  <a:alpha val="0"/>
                </a:srgbClr>
              </a:gs>
              <a:gs pos="100000">
                <a:srgbClr val="EEEFD7"/>
              </a:gs>
            </a:gsLst>
            <a:path path="shape">
              <a:fillToRect l="50000" t="50000" r="50000" b="50000"/>
            </a:path>
          </a:gradFill>
          <a:ln w="9525" algn="ctr">
            <a:solidFill>
              <a:srgbClr val="808080"/>
            </a:solidFill>
            <a:round/>
            <a:headEnd/>
            <a:tailEnd/>
          </a:ln>
          <a:effectLst>
            <a:outerShdw blurRad="63500" sx="102000" sy="102000" algn="ctr" rotWithShape="0">
              <a:prstClr val="black">
                <a:alpha val="40000"/>
              </a:prstClr>
            </a:outerShdw>
          </a:effectLst>
        </p:spPr>
        <p:txBody>
          <a:bodyPr wrap="none" anchor="ctr"/>
          <a:lstStyle/>
          <a:p>
            <a:pPr lvl="1" defTabSz="698500">
              <a:spcBef>
                <a:spcPts val="0"/>
              </a:spcBef>
              <a:buClr>
                <a:srgbClr val="FF0000"/>
              </a:buClr>
              <a:buSzPct val="100000"/>
              <a:tabLst>
                <a:tab pos="914400" algn="l"/>
                <a:tab pos="2225675" algn="l"/>
              </a:tabLst>
            </a:pPr>
            <a:r>
              <a:rPr lang="en-GB" sz="2000" b="1" dirty="0">
                <a:solidFill>
                  <a:srgbClr val="0000C8"/>
                </a:solidFill>
              </a:rPr>
              <a:t>=   </a:t>
            </a:r>
            <a:r>
              <a:rPr lang="en-GB" sz="2000" dirty="0"/>
              <a:t>sets permission</a:t>
            </a:r>
          </a:p>
          <a:p>
            <a:pPr lvl="1" defTabSz="698500">
              <a:spcBef>
                <a:spcPts val="0"/>
              </a:spcBef>
              <a:buClr>
                <a:srgbClr val="FF0000"/>
              </a:buClr>
              <a:buSzPct val="100000"/>
              <a:tabLst>
                <a:tab pos="914400" algn="l"/>
                <a:tab pos="2225675" algn="l"/>
              </a:tabLst>
            </a:pPr>
            <a:r>
              <a:rPr lang="en-GB" sz="2000" b="1" dirty="0">
                <a:solidFill>
                  <a:srgbClr val="0000C8"/>
                </a:solidFill>
              </a:rPr>
              <a:t>+   </a:t>
            </a:r>
            <a:r>
              <a:rPr lang="en-GB" sz="2000" dirty="0"/>
              <a:t>adds permission</a:t>
            </a:r>
          </a:p>
          <a:p>
            <a:pPr lvl="1" defTabSz="698500">
              <a:spcBef>
                <a:spcPts val="0"/>
              </a:spcBef>
              <a:buClr>
                <a:srgbClr val="FF0000"/>
              </a:buClr>
              <a:buSzPct val="100000"/>
              <a:tabLst>
                <a:tab pos="914400" algn="l"/>
                <a:tab pos="2225675" algn="l"/>
              </a:tabLst>
            </a:pPr>
            <a:r>
              <a:rPr lang="en-GB" sz="2000" b="1" dirty="0">
                <a:solidFill>
                  <a:srgbClr val="0000C8"/>
                </a:solidFill>
              </a:rPr>
              <a:t>-	</a:t>
            </a:r>
            <a:r>
              <a:rPr lang="en-GB" sz="2000" dirty="0"/>
              <a:t>removes permission</a:t>
            </a:r>
          </a:p>
        </p:txBody>
      </p:sp>
      <p:sp>
        <p:nvSpPr>
          <p:cNvPr id="13317" name="AutoShape 9"/>
          <p:cNvSpPr>
            <a:spLocks noChangeArrowheads="1"/>
          </p:cNvSpPr>
          <p:nvPr/>
        </p:nvSpPr>
        <p:spPr bwMode="auto">
          <a:xfrm>
            <a:off x="638967" y="1857279"/>
            <a:ext cx="5009344" cy="1296471"/>
          </a:xfrm>
          <a:prstGeom prst="flowChartAlternateProcess">
            <a:avLst/>
          </a:prstGeom>
          <a:gradFill rotWithShape="1">
            <a:gsLst>
              <a:gs pos="0">
                <a:srgbClr val="FFFFFF">
                  <a:alpha val="0"/>
                </a:srgbClr>
              </a:gs>
              <a:gs pos="100000">
                <a:srgbClr val="EEEFD7"/>
              </a:gs>
            </a:gsLst>
            <a:path path="shape">
              <a:fillToRect l="50000" t="50000" r="50000" b="50000"/>
            </a:path>
          </a:gradFill>
          <a:ln w="9525" algn="ctr">
            <a:solidFill>
              <a:srgbClr val="808080"/>
            </a:solidFill>
            <a:round/>
            <a:headEnd/>
            <a:tailEnd/>
          </a:ln>
          <a:effectLst>
            <a:outerShdw blurRad="63500" sx="102000" sy="102000" algn="ctr" rotWithShape="0">
              <a:prstClr val="black">
                <a:alpha val="40000"/>
              </a:prstClr>
            </a:outerShdw>
          </a:effectLst>
        </p:spPr>
        <p:txBody>
          <a:bodyPr wrap="none" anchor="ctr"/>
          <a:lstStyle/>
          <a:p>
            <a:pPr lvl="1" defTabSz="698500">
              <a:spcBef>
                <a:spcPts val="0"/>
              </a:spcBef>
              <a:buClr>
                <a:srgbClr val="FF0000"/>
              </a:buClr>
              <a:buSzPct val="100000"/>
              <a:tabLst>
                <a:tab pos="914400" algn="l"/>
                <a:tab pos="2225675" algn="l"/>
              </a:tabLst>
            </a:pPr>
            <a:r>
              <a:rPr lang="en-GB" sz="2000" b="1" dirty="0">
                <a:solidFill>
                  <a:srgbClr val="0000C8"/>
                </a:solidFill>
              </a:rPr>
              <a:t>u	   </a:t>
            </a:r>
            <a:r>
              <a:rPr lang="en-GB" sz="2000" dirty="0"/>
              <a:t>file user owner</a:t>
            </a:r>
          </a:p>
          <a:p>
            <a:pPr lvl="1" defTabSz="698500">
              <a:spcBef>
                <a:spcPts val="0"/>
              </a:spcBef>
              <a:buClr>
                <a:srgbClr val="FF0000"/>
              </a:buClr>
              <a:buSzPct val="100000"/>
              <a:tabLst>
                <a:tab pos="914400" algn="l"/>
                <a:tab pos="2225675" algn="l"/>
              </a:tabLst>
            </a:pPr>
            <a:r>
              <a:rPr lang="en-GB" sz="2000" b="1" dirty="0">
                <a:solidFill>
                  <a:srgbClr val="0000C8"/>
                </a:solidFill>
              </a:rPr>
              <a:t>g	   </a:t>
            </a:r>
            <a:r>
              <a:rPr lang="en-GB" sz="2000" dirty="0"/>
              <a:t>file group owner</a:t>
            </a:r>
          </a:p>
          <a:p>
            <a:pPr lvl="1" defTabSz="698500">
              <a:spcBef>
                <a:spcPts val="0"/>
              </a:spcBef>
              <a:buClr>
                <a:srgbClr val="FF0000"/>
              </a:buClr>
              <a:buSzPct val="100000"/>
              <a:tabLst>
                <a:tab pos="914400" algn="l"/>
                <a:tab pos="2225675" algn="l"/>
              </a:tabLst>
            </a:pPr>
            <a:r>
              <a:rPr lang="en-GB" sz="2000" b="1" dirty="0">
                <a:solidFill>
                  <a:srgbClr val="0000C8"/>
                </a:solidFill>
              </a:rPr>
              <a:t>o	   </a:t>
            </a:r>
            <a:r>
              <a:rPr lang="en-GB" sz="2000" dirty="0"/>
              <a:t>other</a:t>
            </a:r>
          </a:p>
          <a:p>
            <a:pPr lvl="1" defTabSz="698500">
              <a:spcBef>
                <a:spcPts val="0"/>
              </a:spcBef>
              <a:buClr>
                <a:srgbClr val="FF0000"/>
              </a:buClr>
              <a:buSzPct val="100000"/>
              <a:tabLst>
                <a:tab pos="914400" algn="l"/>
                <a:tab pos="2225675" algn="l"/>
              </a:tabLst>
            </a:pPr>
            <a:r>
              <a:rPr lang="en-GB" sz="2000" b="1" dirty="0">
                <a:solidFill>
                  <a:srgbClr val="0000C8"/>
                </a:solidFill>
              </a:rPr>
              <a:t>a	   </a:t>
            </a:r>
            <a:r>
              <a:rPr lang="en-GB" sz="2000" dirty="0"/>
              <a:t>all user types</a:t>
            </a:r>
          </a:p>
        </p:txBody>
      </p:sp>
      <p:sp>
        <p:nvSpPr>
          <p:cNvPr id="13318" name="AutoShape 9"/>
          <p:cNvSpPr>
            <a:spLocks noChangeArrowheads="1"/>
          </p:cNvSpPr>
          <p:nvPr/>
        </p:nvSpPr>
        <p:spPr bwMode="auto">
          <a:xfrm>
            <a:off x="643457" y="5106350"/>
            <a:ext cx="5047322" cy="1023865"/>
          </a:xfrm>
          <a:prstGeom prst="flowChartAlternateProcess">
            <a:avLst/>
          </a:prstGeom>
          <a:gradFill rotWithShape="1">
            <a:gsLst>
              <a:gs pos="0">
                <a:srgbClr val="FFFFFF">
                  <a:alpha val="0"/>
                </a:srgbClr>
              </a:gs>
              <a:gs pos="100000">
                <a:srgbClr val="EEEFD7"/>
              </a:gs>
            </a:gsLst>
            <a:path path="shape">
              <a:fillToRect l="50000" t="50000" r="50000" b="50000"/>
            </a:path>
          </a:gradFill>
          <a:ln w="9525" algn="ctr">
            <a:solidFill>
              <a:srgbClr val="808080"/>
            </a:solidFill>
            <a:round/>
            <a:headEnd/>
            <a:tailEnd/>
          </a:ln>
          <a:effectLst>
            <a:outerShdw blurRad="63500" sx="102000" sy="102000" algn="ctr" rotWithShape="0">
              <a:prstClr val="black">
                <a:alpha val="40000"/>
              </a:prstClr>
            </a:outerShdw>
          </a:effectLst>
        </p:spPr>
        <p:txBody>
          <a:bodyPr wrap="none" anchor="ctr"/>
          <a:lstStyle/>
          <a:p>
            <a:pPr lvl="1" defTabSz="698500">
              <a:spcBef>
                <a:spcPts val="0"/>
              </a:spcBef>
              <a:buClr>
                <a:srgbClr val="FF0000"/>
              </a:buClr>
              <a:buSzPct val="100000"/>
              <a:tabLst>
                <a:tab pos="914400" algn="l"/>
                <a:tab pos="2225675" algn="l"/>
              </a:tabLst>
            </a:pPr>
            <a:r>
              <a:rPr lang="en-GB" sz="2000" b="1" dirty="0">
                <a:solidFill>
                  <a:srgbClr val="0000C8"/>
                </a:solidFill>
              </a:rPr>
              <a:t>r	   </a:t>
            </a:r>
            <a:r>
              <a:rPr lang="en-GB" sz="2000" dirty="0"/>
              <a:t>read</a:t>
            </a:r>
          </a:p>
          <a:p>
            <a:pPr lvl="1" defTabSz="698500">
              <a:spcBef>
                <a:spcPts val="0"/>
              </a:spcBef>
              <a:buClr>
                <a:srgbClr val="FF0000"/>
              </a:buClr>
              <a:buSzPct val="100000"/>
              <a:tabLst>
                <a:tab pos="914400" algn="l"/>
                <a:tab pos="2225675" algn="l"/>
              </a:tabLst>
            </a:pPr>
            <a:r>
              <a:rPr lang="en-GB" sz="2000" b="1" dirty="0">
                <a:solidFill>
                  <a:srgbClr val="0000C8"/>
                </a:solidFill>
              </a:rPr>
              <a:t>w      </a:t>
            </a:r>
            <a:r>
              <a:rPr lang="en-GB" sz="2000" dirty="0"/>
              <a:t>write</a:t>
            </a:r>
          </a:p>
          <a:p>
            <a:pPr lvl="1" defTabSz="698500">
              <a:spcBef>
                <a:spcPts val="0"/>
              </a:spcBef>
              <a:buClr>
                <a:srgbClr val="FF0000"/>
              </a:buClr>
              <a:buSzPct val="100000"/>
              <a:tabLst>
                <a:tab pos="914400" algn="l"/>
                <a:tab pos="2225675" algn="l"/>
              </a:tabLst>
            </a:pPr>
            <a:r>
              <a:rPr lang="en-GB" sz="2000" b="1" dirty="0">
                <a:solidFill>
                  <a:srgbClr val="0000C8"/>
                </a:solidFill>
              </a:rPr>
              <a:t>x	   </a:t>
            </a:r>
            <a:r>
              <a:rPr lang="en-GB" sz="2000" dirty="0"/>
              <a:t>execute/access</a:t>
            </a:r>
          </a:p>
        </p:txBody>
      </p:sp>
      <p:sp>
        <p:nvSpPr>
          <p:cNvPr id="2" name="Rectangle 5"/>
          <p:cNvSpPr>
            <a:spLocks noChangeArrowheads="1"/>
          </p:cNvSpPr>
          <p:nvPr/>
        </p:nvSpPr>
        <p:spPr bwMode="auto">
          <a:xfrm>
            <a:off x="5991461" y="5008299"/>
            <a:ext cx="5708612" cy="451406"/>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lumMod val="75000"/>
              </a:schemeClr>
            </a:outerShdw>
          </a:effectLst>
        </p:spPr>
        <p:txBody>
          <a:bodyPr wrap="square" lIns="95250" tIns="91440" rIns="95250" bIns="50800" anchor="ctr">
            <a:spAutoFit/>
          </a:bodyPr>
          <a:lstStyle/>
          <a:p>
            <a:pPr defTabSz="720725">
              <a:buClr>
                <a:srgbClr val="000066"/>
              </a:buClr>
              <a:buSzPct val="100000"/>
              <a:tabLst>
                <a:tab pos="1431925" algn="l"/>
                <a:tab pos="3489325" algn="l"/>
                <a:tab pos="7050088" algn="r"/>
              </a:tabLst>
              <a:defRPr/>
            </a:pPr>
            <a:r>
              <a:rPr lang="en-GB" sz="2000" dirty="0">
                <a:latin typeface="Courier New" pitchFamily="49" charset="0"/>
              </a:rPr>
              <a:t>$ </a:t>
            </a:r>
            <a:r>
              <a:rPr lang="en-GB" sz="2000" b="1" dirty="0" err="1">
                <a:latin typeface="Courier New" pitchFamily="49" charset="0"/>
              </a:rPr>
              <a:t>sudo</a:t>
            </a:r>
            <a:r>
              <a:rPr lang="en-GB" sz="2000" dirty="0">
                <a:latin typeface="Courier New" pitchFamily="49" charset="0"/>
              </a:rPr>
              <a:t> </a:t>
            </a:r>
            <a:r>
              <a:rPr lang="en-GB" sz="2000" b="1" dirty="0" err="1">
                <a:latin typeface="Courier New" pitchFamily="49" charset="0"/>
              </a:rPr>
              <a:t>chmod</a:t>
            </a:r>
            <a:r>
              <a:rPr lang="en-GB" sz="2000" b="1" dirty="0">
                <a:latin typeface="Courier New" pitchFamily="49" charset="0"/>
              </a:rPr>
              <a:t> ug+w ~/bin/script11</a:t>
            </a:r>
          </a:p>
        </p:txBody>
      </p:sp>
      <p:sp>
        <p:nvSpPr>
          <p:cNvPr id="3" name="Rectangle 5"/>
          <p:cNvSpPr>
            <a:spLocks noChangeArrowheads="1"/>
          </p:cNvSpPr>
          <p:nvPr/>
        </p:nvSpPr>
        <p:spPr bwMode="auto">
          <a:xfrm>
            <a:off x="5973508" y="2736676"/>
            <a:ext cx="5736169" cy="451406"/>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lumMod val="75000"/>
              </a:schemeClr>
            </a:outerShdw>
          </a:effectLst>
        </p:spPr>
        <p:txBody>
          <a:bodyPr wrap="square" lIns="95250" tIns="91440" rIns="95250" bIns="50800" anchor="ctr">
            <a:spAutoFit/>
          </a:bodyPr>
          <a:lstStyle/>
          <a:p>
            <a:pPr defTabSz="720725">
              <a:buClr>
                <a:srgbClr val="000066"/>
              </a:buClr>
              <a:buSzPct val="100000"/>
              <a:tabLst>
                <a:tab pos="1431925" algn="l"/>
                <a:tab pos="3489325" algn="l"/>
                <a:tab pos="7050088" algn="r"/>
              </a:tabLst>
              <a:defRPr/>
            </a:pPr>
            <a:r>
              <a:rPr lang="en-GB" sz="2000" dirty="0">
                <a:latin typeface="Courier New" pitchFamily="49" charset="0"/>
              </a:rPr>
              <a:t>$ </a:t>
            </a:r>
            <a:r>
              <a:rPr lang="en-GB" sz="2000" b="1" dirty="0" err="1">
                <a:latin typeface="Courier New" pitchFamily="49" charset="0"/>
              </a:rPr>
              <a:t>sudo</a:t>
            </a:r>
            <a:r>
              <a:rPr lang="en-GB" sz="2000" dirty="0">
                <a:latin typeface="Courier New" pitchFamily="49" charset="0"/>
              </a:rPr>
              <a:t> </a:t>
            </a:r>
            <a:r>
              <a:rPr lang="en-GB" sz="2000" b="1" dirty="0" err="1">
                <a:latin typeface="Courier New" pitchFamily="49" charset="0"/>
              </a:rPr>
              <a:t>chmod</a:t>
            </a:r>
            <a:r>
              <a:rPr lang="en-GB" sz="2000" b="1" dirty="0">
                <a:latin typeface="Courier New" pitchFamily="49" charset="0"/>
              </a:rPr>
              <a:t> a+x ~/bin/script10</a:t>
            </a:r>
          </a:p>
        </p:txBody>
      </p:sp>
      <p:sp>
        <p:nvSpPr>
          <p:cNvPr id="4" name="Rectangle 5"/>
          <p:cNvSpPr>
            <a:spLocks noChangeArrowheads="1"/>
          </p:cNvSpPr>
          <p:nvPr/>
        </p:nvSpPr>
        <p:spPr bwMode="auto">
          <a:xfrm>
            <a:off x="5997697" y="3921895"/>
            <a:ext cx="5690544" cy="451406"/>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lumMod val="75000"/>
              </a:schemeClr>
            </a:outerShdw>
          </a:effectLst>
        </p:spPr>
        <p:txBody>
          <a:bodyPr wrap="square" lIns="95250" tIns="91440" rIns="95250" bIns="50800" anchor="ctr">
            <a:spAutoFit/>
          </a:bodyPr>
          <a:lstStyle/>
          <a:p>
            <a:pPr defTabSz="720725">
              <a:buClr>
                <a:srgbClr val="000066"/>
              </a:buClr>
              <a:buSzPct val="100000"/>
              <a:tabLst>
                <a:tab pos="1431925" algn="l"/>
                <a:tab pos="3489325" algn="l"/>
                <a:tab pos="7050088" algn="r"/>
              </a:tabLst>
              <a:defRPr/>
            </a:pPr>
            <a:r>
              <a:rPr lang="en-GB" sz="2000" dirty="0">
                <a:latin typeface="Courier New" pitchFamily="49" charset="0"/>
              </a:rPr>
              <a:t>$ </a:t>
            </a:r>
            <a:r>
              <a:rPr lang="en-GB" sz="2000" b="1" dirty="0" err="1">
                <a:latin typeface="Courier New" pitchFamily="49" charset="0"/>
              </a:rPr>
              <a:t>sudo</a:t>
            </a:r>
            <a:r>
              <a:rPr lang="en-GB" sz="2000" dirty="0">
                <a:latin typeface="Courier New" pitchFamily="49" charset="0"/>
              </a:rPr>
              <a:t> </a:t>
            </a:r>
            <a:r>
              <a:rPr lang="en-GB" sz="2000" b="1" dirty="0" err="1">
                <a:latin typeface="Courier New" pitchFamily="49" charset="0"/>
              </a:rPr>
              <a:t>chmod</a:t>
            </a:r>
            <a:r>
              <a:rPr lang="en-GB" sz="2000" b="1" dirty="0">
                <a:latin typeface="Courier New" pitchFamily="49" charset="0"/>
              </a:rPr>
              <a:t> o-w /srv/www</a:t>
            </a:r>
          </a:p>
        </p:txBody>
      </p:sp>
      <p:sp>
        <p:nvSpPr>
          <p:cNvPr id="19" name="Rectangle 9"/>
          <p:cNvSpPr>
            <a:spLocks noChangeArrowheads="1"/>
          </p:cNvSpPr>
          <p:nvPr/>
        </p:nvSpPr>
        <p:spPr bwMode="auto">
          <a:xfrm>
            <a:off x="524379" y="1473214"/>
            <a:ext cx="3279782" cy="407583"/>
          </a:xfrm>
          <a:prstGeom prst="rect">
            <a:avLst/>
          </a:prstGeom>
          <a:noFill/>
          <a:ln w="9525" algn="ctr">
            <a:noFill/>
            <a:miter lim="800000"/>
            <a:headEnd/>
            <a:tailEnd type="triangle"/>
          </a:ln>
          <a:effectLst/>
        </p:spPr>
        <p:txBody>
          <a:bodyPr wrap="none" anchor="ctr"/>
          <a:lstStyle/>
          <a:p>
            <a:pPr defTabSz="720725">
              <a:lnSpc>
                <a:spcPct val="80000"/>
              </a:lnSpc>
              <a:spcBef>
                <a:spcPts val="0"/>
              </a:spcBef>
              <a:buClr>
                <a:srgbClr val="C80000"/>
              </a:buClr>
              <a:buSzPct val="100000"/>
              <a:buFont typeface="Arial" charset="0"/>
              <a:buNone/>
              <a:tabLst>
                <a:tab pos="649288" algn="l"/>
                <a:tab pos="7050088" algn="r"/>
              </a:tabLst>
            </a:pPr>
            <a:r>
              <a:rPr lang="en-GB" sz="2000" b="1" dirty="0">
                <a:solidFill>
                  <a:schemeClr val="tx1">
                    <a:lumMod val="65000"/>
                    <a:lumOff val="35000"/>
                  </a:schemeClr>
                </a:solidFill>
                <a:latin typeface="Verdana" pitchFamily="34" charset="0"/>
                <a:ea typeface="Verdana" pitchFamily="34" charset="0"/>
                <a:cs typeface="Verdana" pitchFamily="34" charset="0"/>
              </a:rPr>
              <a:t>User types:</a:t>
            </a:r>
          </a:p>
        </p:txBody>
      </p:sp>
      <p:sp>
        <p:nvSpPr>
          <p:cNvPr id="20" name="Rectangle 9"/>
          <p:cNvSpPr>
            <a:spLocks noChangeArrowheads="1"/>
          </p:cNvSpPr>
          <p:nvPr/>
        </p:nvSpPr>
        <p:spPr bwMode="auto">
          <a:xfrm>
            <a:off x="625855" y="4740182"/>
            <a:ext cx="4699950" cy="407583"/>
          </a:xfrm>
          <a:prstGeom prst="rect">
            <a:avLst/>
          </a:prstGeom>
          <a:noFill/>
          <a:ln w="9525" algn="ctr">
            <a:noFill/>
            <a:miter lim="800000"/>
            <a:headEnd/>
            <a:tailEnd type="triangle"/>
          </a:ln>
          <a:effectLst/>
        </p:spPr>
        <p:txBody>
          <a:bodyPr wrap="none" anchor="ctr"/>
          <a:lstStyle/>
          <a:p>
            <a:pPr defTabSz="720725">
              <a:lnSpc>
                <a:spcPct val="80000"/>
              </a:lnSpc>
              <a:spcBef>
                <a:spcPts val="0"/>
              </a:spcBef>
              <a:buClr>
                <a:srgbClr val="C80000"/>
              </a:buClr>
              <a:buSzPct val="100000"/>
              <a:buFont typeface="Arial" charset="0"/>
              <a:buNone/>
              <a:tabLst>
                <a:tab pos="649288" algn="l"/>
                <a:tab pos="7050088" algn="r"/>
              </a:tabLst>
            </a:pPr>
            <a:r>
              <a:rPr lang="en-GB" sz="2000" b="1" dirty="0">
                <a:solidFill>
                  <a:schemeClr val="tx1">
                    <a:lumMod val="65000"/>
                    <a:lumOff val="35000"/>
                  </a:schemeClr>
                </a:solidFill>
                <a:latin typeface="Verdana" pitchFamily="34" charset="0"/>
                <a:ea typeface="Verdana" pitchFamily="34" charset="0"/>
                <a:cs typeface="Verdana" pitchFamily="34" charset="0"/>
              </a:rPr>
              <a:t>Access permission flags</a:t>
            </a:r>
          </a:p>
        </p:txBody>
      </p:sp>
      <p:sp>
        <p:nvSpPr>
          <p:cNvPr id="22" name="Rectangle 9"/>
          <p:cNvSpPr>
            <a:spLocks noChangeArrowheads="1"/>
          </p:cNvSpPr>
          <p:nvPr/>
        </p:nvSpPr>
        <p:spPr bwMode="auto">
          <a:xfrm>
            <a:off x="548393" y="3280259"/>
            <a:ext cx="4699950" cy="407583"/>
          </a:xfrm>
          <a:prstGeom prst="rect">
            <a:avLst/>
          </a:prstGeom>
          <a:noFill/>
          <a:ln w="9525" algn="ctr">
            <a:noFill/>
            <a:miter lim="800000"/>
            <a:headEnd/>
            <a:tailEnd type="triangle"/>
          </a:ln>
          <a:effectLst/>
        </p:spPr>
        <p:txBody>
          <a:bodyPr wrap="none" anchor="ctr"/>
          <a:lstStyle/>
          <a:p>
            <a:pPr defTabSz="720725">
              <a:lnSpc>
                <a:spcPct val="80000"/>
              </a:lnSpc>
              <a:spcBef>
                <a:spcPts val="0"/>
              </a:spcBef>
              <a:buClr>
                <a:srgbClr val="C80000"/>
              </a:buClr>
              <a:buSzPct val="100000"/>
              <a:buFont typeface="Arial" charset="0"/>
              <a:buNone/>
              <a:tabLst>
                <a:tab pos="649288" algn="l"/>
                <a:tab pos="7050088" algn="r"/>
              </a:tabLst>
            </a:pPr>
            <a:r>
              <a:rPr lang="en-GB" sz="2000" b="1" dirty="0">
                <a:solidFill>
                  <a:schemeClr val="tx1">
                    <a:lumMod val="65000"/>
                    <a:lumOff val="35000"/>
                  </a:schemeClr>
                </a:solidFill>
                <a:latin typeface="Verdana" pitchFamily="34" charset="0"/>
                <a:ea typeface="Verdana" pitchFamily="34" charset="0"/>
                <a:cs typeface="Verdana" pitchFamily="34" charset="0"/>
              </a:rPr>
              <a:t>File access operations</a:t>
            </a:r>
          </a:p>
        </p:txBody>
      </p:sp>
      <p:sp>
        <p:nvSpPr>
          <p:cNvPr id="23" name="Rectangle 9"/>
          <p:cNvSpPr>
            <a:spLocks noChangeArrowheads="1"/>
          </p:cNvSpPr>
          <p:nvPr/>
        </p:nvSpPr>
        <p:spPr bwMode="auto">
          <a:xfrm>
            <a:off x="5879016" y="2099644"/>
            <a:ext cx="3279782" cy="407583"/>
          </a:xfrm>
          <a:prstGeom prst="rect">
            <a:avLst/>
          </a:prstGeom>
          <a:noFill/>
          <a:ln w="9525" algn="ctr">
            <a:noFill/>
            <a:miter lim="800000"/>
            <a:headEnd/>
            <a:tailEnd type="triangle"/>
          </a:ln>
          <a:effectLst/>
        </p:spPr>
        <p:txBody>
          <a:bodyPr wrap="none" anchor="ctr"/>
          <a:lstStyle/>
          <a:p>
            <a:pPr defTabSz="720725">
              <a:lnSpc>
                <a:spcPct val="80000"/>
              </a:lnSpc>
              <a:spcBef>
                <a:spcPts val="0"/>
              </a:spcBef>
              <a:buClr>
                <a:srgbClr val="C80000"/>
              </a:buClr>
              <a:buSzPct val="100000"/>
              <a:buFont typeface="Arial" charset="0"/>
              <a:buNone/>
              <a:tabLst>
                <a:tab pos="649288" algn="l"/>
                <a:tab pos="7050088" algn="r"/>
              </a:tabLst>
            </a:pPr>
            <a:r>
              <a:rPr lang="en-GB" sz="2000" b="1" dirty="0">
                <a:latin typeface="Arial" pitchFamily="34" charset="0"/>
                <a:cs typeface="Arial" pitchFamily="34" charset="0"/>
              </a:rPr>
              <a:t>Examples</a:t>
            </a:r>
            <a:r>
              <a:rPr lang="en-GB" sz="2000" b="1" dirty="0">
                <a:solidFill>
                  <a:schemeClr val="tx1">
                    <a:lumMod val="65000"/>
                    <a:lumOff val="35000"/>
                  </a:schemeClr>
                </a:solidFill>
                <a:latin typeface="Verdana" pitchFamily="34" charset="0"/>
                <a:ea typeface="Verdana" pitchFamily="34" charset="0"/>
                <a:cs typeface="Verdana" pitchFamily="34" charset="0"/>
              </a:rPr>
              <a:t>:</a:t>
            </a:r>
          </a:p>
        </p:txBody>
      </p:sp>
      <p:sp>
        <p:nvSpPr>
          <p:cNvPr id="16" name="Rounded Rectangle 15"/>
          <p:cNvSpPr/>
          <p:nvPr/>
        </p:nvSpPr>
        <p:spPr>
          <a:xfrm>
            <a:off x="5980922" y="3248142"/>
            <a:ext cx="5740385" cy="417551"/>
          </a:xfrm>
          <a:prstGeom prst="roundRect">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95250" tIns="36000" rIns="95250" bIns="36000">
            <a:spAutoFit/>
          </a:bodyPr>
          <a:lstStyle/>
          <a:p>
            <a:pPr indent="168275" algn="ctr" defTabSz="720725" eaLnBrk="0" hangingPunct="0">
              <a:lnSpc>
                <a:spcPct val="110000"/>
              </a:lnSpc>
              <a:buClr>
                <a:srgbClr val="FF0000"/>
              </a:buClr>
              <a:buSzPct val="100000"/>
              <a:buFont typeface="Arial" charset="0"/>
              <a:buNone/>
              <a:tabLst>
                <a:tab pos="571500" algn="l"/>
                <a:tab pos="1855788" algn="l"/>
              </a:tabLst>
              <a:defRPr/>
            </a:pPr>
            <a:r>
              <a:rPr lang="en-US" sz="1800" i="1" dirty="0"/>
              <a:t>add execute permission to all user types</a:t>
            </a:r>
          </a:p>
        </p:txBody>
      </p:sp>
      <p:sp>
        <p:nvSpPr>
          <p:cNvPr id="17" name="Rounded Rectangle 16"/>
          <p:cNvSpPr/>
          <p:nvPr/>
        </p:nvSpPr>
        <p:spPr>
          <a:xfrm>
            <a:off x="6018245" y="4418459"/>
            <a:ext cx="5688588" cy="417551"/>
          </a:xfrm>
          <a:prstGeom prst="roundRect">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95250" tIns="36000" rIns="95250" bIns="36000">
            <a:spAutoFit/>
          </a:bodyPr>
          <a:lstStyle/>
          <a:p>
            <a:pPr indent="168275" algn="ctr" defTabSz="720725" eaLnBrk="0" hangingPunct="0">
              <a:lnSpc>
                <a:spcPct val="110000"/>
              </a:lnSpc>
              <a:buClr>
                <a:srgbClr val="FF0000"/>
              </a:buClr>
              <a:buSzPct val="100000"/>
              <a:buFont typeface="Arial" charset="0"/>
              <a:buNone/>
              <a:tabLst>
                <a:tab pos="571500" algn="l"/>
                <a:tab pos="1855788" algn="l"/>
              </a:tabLst>
              <a:defRPr/>
            </a:pPr>
            <a:r>
              <a:rPr lang="en-US" sz="1800" i="1" dirty="0"/>
              <a:t>remove write from 'others'</a:t>
            </a:r>
          </a:p>
        </p:txBody>
      </p:sp>
      <p:sp>
        <p:nvSpPr>
          <p:cNvPr id="18" name="Rounded Rectangle 17"/>
          <p:cNvSpPr/>
          <p:nvPr/>
        </p:nvSpPr>
        <p:spPr>
          <a:xfrm>
            <a:off x="6027638" y="5537017"/>
            <a:ext cx="5697856" cy="391090"/>
          </a:xfrm>
          <a:prstGeom prst="roundRect">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95250" tIns="36000" rIns="95250" bIns="36000">
            <a:spAutoFit/>
          </a:bodyPr>
          <a:lstStyle/>
          <a:p>
            <a:pPr indent="168275" algn="ctr" defTabSz="720725" eaLnBrk="0" hangingPunct="0">
              <a:lnSpc>
                <a:spcPct val="110000"/>
              </a:lnSpc>
              <a:buClr>
                <a:srgbClr val="FF0000"/>
              </a:buClr>
              <a:buSzPct val="100000"/>
              <a:buFont typeface="Arial" charset="0"/>
              <a:buNone/>
              <a:tabLst>
                <a:tab pos="571500" algn="l"/>
                <a:tab pos="1855788" algn="l"/>
              </a:tabLst>
              <a:defRPr/>
            </a:pPr>
            <a:r>
              <a:rPr lang="en-US" sz="1800" i="1" dirty="0"/>
              <a:t>add write permission to user and group</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What do the following permissions mean?</a:t>
            </a:r>
            <a:endParaRPr lang="en-US" dirty="0"/>
          </a:p>
          <a:p>
            <a:endParaRPr lang="en-GB" dirty="0"/>
          </a:p>
        </p:txBody>
      </p:sp>
      <p:sp>
        <p:nvSpPr>
          <p:cNvPr id="3" name="Title 2"/>
          <p:cNvSpPr>
            <a:spLocks noGrp="1"/>
          </p:cNvSpPr>
          <p:nvPr>
            <p:ph type="title"/>
          </p:nvPr>
        </p:nvSpPr>
        <p:spPr/>
        <p:txBody>
          <a:bodyPr/>
          <a:lstStyle/>
          <a:p>
            <a:r>
              <a:rPr lang="en-GB" dirty="0"/>
              <a:t>File Permissions: Exercise</a:t>
            </a:r>
          </a:p>
        </p:txBody>
      </p:sp>
      <p:sp>
        <p:nvSpPr>
          <p:cNvPr id="4" name="Text Box 3"/>
          <p:cNvSpPr txBox="1">
            <a:spLocks noChangeArrowheads="1"/>
          </p:cNvSpPr>
          <p:nvPr/>
        </p:nvSpPr>
        <p:spPr bwMode="auto">
          <a:xfrm>
            <a:off x="1402807" y="1963132"/>
            <a:ext cx="9024898" cy="4144724"/>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lumMod val="75000"/>
              </a:schemeClr>
            </a:outerShdw>
          </a:effectLst>
        </p:spPr>
        <p:txBody>
          <a:bodyPr wrap="square" lIns="95250" tIns="91440" rIns="95250" bIns="50800" anchor="ctr">
            <a:spAutoFit/>
          </a:bodyPr>
          <a:lstStyle/>
          <a:p>
            <a:pPr defTabSz="720725">
              <a:buClr>
                <a:srgbClr val="000066"/>
              </a:buClr>
              <a:buSzPct val="100000"/>
              <a:tabLst>
                <a:tab pos="1431925" algn="l"/>
                <a:tab pos="3489325" algn="l"/>
                <a:tab pos="7050088" algn="r"/>
              </a:tabLst>
              <a:defRPr/>
            </a:pPr>
            <a:r>
              <a:rPr lang="en-GB" sz="2000" dirty="0">
                <a:latin typeface="Courier New" pitchFamily="49" charset="0"/>
              </a:rPr>
              <a:t>$ </a:t>
            </a:r>
            <a:r>
              <a:rPr lang="en-GB" sz="2000" b="1" dirty="0" err="1">
                <a:latin typeface="Courier New" pitchFamily="49" charset="0"/>
              </a:rPr>
              <a:t>chmod</a:t>
            </a:r>
            <a:r>
              <a:rPr lang="en-GB" sz="2000" b="1" dirty="0">
                <a:latin typeface="Courier New" pitchFamily="49" charset="0"/>
              </a:rPr>
              <a:t> </a:t>
            </a:r>
            <a:r>
              <a:rPr lang="en-GB" sz="2000" b="1" dirty="0" err="1">
                <a:latin typeface="Courier New" pitchFamily="49" charset="0"/>
              </a:rPr>
              <a:t>u+x</a:t>
            </a:r>
            <a:r>
              <a:rPr lang="en-GB" sz="2000" b="1" dirty="0">
                <a:latin typeface="Courier New" pitchFamily="49" charset="0"/>
              </a:rPr>
              <a:t> file</a:t>
            </a:r>
          </a:p>
          <a:p>
            <a:pPr lvl="1" defTabSz="720725">
              <a:buClr>
                <a:srgbClr val="000066"/>
              </a:buClr>
              <a:buSzPct val="100000"/>
              <a:tabLst>
                <a:tab pos="1431925" algn="l"/>
                <a:tab pos="3489325" algn="l"/>
                <a:tab pos="7050088" algn="r"/>
              </a:tabLst>
              <a:defRPr/>
            </a:pPr>
            <a:endParaRPr lang="en-GB" sz="2000" dirty="0">
              <a:latin typeface="Courier New" pitchFamily="49" charset="0"/>
            </a:endParaRPr>
          </a:p>
          <a:p>
            <a:pPr defTabSz="720725">
              <a:buClr>
                <a:srgbClr val="000066"/>
              </a:buClr>
              <a:buSzPct val="100000"/>
              <a:tabLst>
                <a:tab pos="1431925" algn="l"/>
                <a:tab pos="3489325" algn="l"/>
                <a:tab pos="7050088" algn="r"/>
              </a:tabLst>
              <a:defRPr/>
            </a:pPr>
            <a:r>
              <a:rPr lang="en-GB" sz="2000" dirty="0">
                <a:latin typeface="Courier New" pitchFamily="49" charset="0"/>
              </a:rPr>
              <a:t>$ </a:t>
            </a:r>
            <a:r>
              <a:rPr lang="en-GB" sz="2000" b="1" dirty="0" err="1">
                <a:latin typeface="Courier New" pitchFamily="49" charset="0"/>
              </a:rPr>
              <a:t>chmod</a:t>
            </a:r>
            <a:r>
              <a:rPr lang="en-GB" sz="2000" b="1" dirty="0">
                <a:latin typeface="Courier New" pitchFamily="49" charset="0"/>
              </a:rPr>
              <a:t> </a:t>
            </a:r>
            <a:r>
              <a:rPr lang="en-GB" sz="2000" b="1" dirty="0" err="1">
                <a:latin typeface="Courier New" pitchFamily="49" charset="0"/>
              </a:rPr>
              <a:t>a+r</a:t>
            </a:r>
            <a:r>
              <a:rPr lang="en-GB" sz="2000" b="1" dirty="0">
                <a:latin typeface="Courier New" pitchFamily="49" charset="0"/>
              </a:rPr>
              <a:t> file</a:t>
            </a:r>
          </a:p>
          <a:p>
            <a:pPr lvl="1" defTabSz="720725">
              <a:buClr>
                <a:srgbClr val="000066"/>
              </a:buClr>
              <a:buSzPct val="100000"/>
              <a:tabLst>
                <a:tab pos="1431925" algn="l"/>
                <a:tab pos="3489325" algn="l"/>
                <a:tab pos="7050088" algn="r"/>
              </a:tabLst>
              <a:defRPr/>
            </a:pPr>
            <a:endParaRPr lang="en-GB" sz="2000" dirty="0">
              <a:latin typeface="Courier New" pitchFamily="49" charset="0"/>
            </a:endParaRPr>
          </a:p>
          <a:p>
            <a:pPr defTabSz="720725">
              <a:buClr>
                <a:srgbClr val="000066"/>
              </a:buClr>
              <a:buSzPct val="100000"/>
              <a:tabLst>
                <a:tab pos="1431925" algn="l"/>
                <a:tab pos="3489325" algn="l"/>
                <a:tab pos="7050088" algn="r"/>
              </a:tabLst>
              <a:defRPr/>
            </a:pPr>
            <a:r>
              <a:rPr lang="en-GB" sz="2000" dirty="0">
                <a:latin typeface="Courier New" pitchFamily="49" charset="0"/>
              </a:rPr>
              <a:t>$ </a:t>
            </a:r>
            <a:r>
              <a:rPr lang="en-GB" sz="2000" b="1" dirty="0" err="1">
                <a:latin typeface="Courier New" pitchFamily="49" charset="0"/>
              </a:rPr>
              <a:t>chmod</a:t>
            </a:r>
            <a:r>
              <a:rPr lang="en-GB" sz="2000" b="1" dirty="0">
                <a:latin typeface="Courier New" pitchFamily="49" charset="0"/>
              </a:rPr>
              <a:t> </a:t>
            </a:r>
            <a:r>
              <a:rPr lang="en-GB" sz="2000" b="1" dirty="0" err="1">
                <a:latin typeface="Courier New" pitchFamily="49" charset="0"/>
              </a:rPr>
              <a:t>g+rw</a:t>
            </a:r>
            <a:r>
              <a:rPr lang="en-GB" sz="2000" b="1" dirty="0">
                <a:latin typeface="Courier New" pitchFamily="49" charset="0"/>
              </a:rPr>
              <a:t> file</a:t>
            </a:r>
          </a:p>
          <a:p>
            <a:pPr lvl="1" defTabSz="720725">
              <a:buClr>
                <a:srgbClr val="000066"/>
              </a:buClr>
              <a:buSzPct val="100000"/>
              <a:tabLst>
                <a:tab pos="1431925" algn="l"/>
                <a:tab pos="3489325" algn="l"/>
                <a:tab pos="7050088" algn="r"/>
              </a:tabLst>
              <a:defRPr/>
            </a:pPr>
            <a:endParaRPr lang="en-GB" sz="2000" dirty="0">
              <a:latin typeface="Courier New" pitchFamily="49" charset="0"/>
            </a:endParaRPr>
          </a:p>
          <a:p>
            <a:pPr defTabSz="720725">
              <a:buClr>
                <a:srgbClr val="000066"/>
              </a:buClr>
              <a:buSzPct val="100000"/>
              <a:tabLst>
                <a:tab pos="1431925" algn="l"/>
                <a:tab pos="3489325" algn="l"/>
                <a:tab pos="7050088" algn="r"/>
              </a:tabLst>
              <a:defRPr/>
            </a:pPr>
            <a:r>
              <a:rPr lang="en-GB" sz="2000" dirty="0">
                <a:latin typeface="Courier New" pitchFamily="49" charset="0"/>
              </a:rPr>
              <a:t>$ </a:t>
            </a:r>
            <a:r>
              <a:rPr lang="en-GB" sz="2000" b="1" dirty="0" err="1">
                <a:latin typeface="Courier New" pitchFamily="49" charset="0"/>
              </a:rPr>
              <a:t>chmod</a:t>
            </a:r>
            <a:r>
              <a:rPr lang="en-GB" sz="2000" b="1" dirty="0">
                <a:latin typeface="Courier New" pitchFamily="49" charset="0"/>
              </a:rPr>
              <a:t> </a:t>
            </a:r>
            <a:r>
              <a:rPr lang="en-GB" sz="2000" b="1" dirty="0" err="1">
                <a:latin typeface="Courier New" pitchFamily="49" charset="0"/>
              </a:rPr>
              <a:t>og</a:t>
            </a:r>
            <a:r>
              <a:rPr lang="en-GB" sz="2000" b="1" dirty="0">
                <a:latin typeface="Courier New" pitchFamily="49" charset="0"/>
              </a:rPr>
              <a:t>-w file</a:t>
            </a:r>
          </a:p>
          <a:p>
            <a:pPr lvl="1" defTabSz="720725">
              <a:buClr>
                <a:srgbClr val="000066"/>
              </a:buClr>
              <a:buSzPct val="100000"/>
              <a:tabLst>
                <a:tab pos="1431925" algn="l"/>
                <a:tab pos="3489325" algn="l"/>
                <a:tab pos="7050088" algn="r"/>
              </a:tabLst>
              <a:defRPr/>
            </a:pPr>
            <a:endParaRPr lang="en-GB" sz="2000" dirty="0">
              <a:latin typeface="Courier New" pitchFamily="49" charset="0"/>
            </a:endParaRPr>
          </a:p>
          <a:p>
            <a:pPr defTabSz="720725">
              <a:buClr>
                <a:srgbClr val="000066"/>
              </a:buClr>
              <a:buSzPct val="100000"/>
              <a:tabLst>
                <a:tab pos="1431925" algn="l"/>
                <a:tab pos="3489325" algn="l"/>
                <a:tab pos="7050088" algn="r"/>
              </a:tabLst>
              <a:defRPr/>
            </a:pPr>
            <a:r>
              <a:rPr lang="en-GB" sz="2000" dirty="0">
                <a:latin typeface="Courier New" pitchFamily="49" charset="0"/>
              </a:rPr>
              <a:t>$ </a:t>
            </a:r>
            <a:r>
              <a:rPr lang="en-GB" sz="2000" b="1" dirty="0" err="1">
                <a:latin typeface="Courier New" pitchFamily="49" charset="0"/>
              </a:rPr>
              <a:t>chmod</a:t>
            </a:r>
            <a:r>
              <a:rPr lang="en-GB" sz="2000" b="1" dirty="0">
                <a:latin typeface="Courier New" pitchFamily="49" charset="0"/>
              </a:rPr>
              <a:t> -R go-</a:t>
            </a:r>
            <a:r>
              <a:rPr lang="en-GB" sz="2000" b="1" dirty="0" err="1">
                <a:latin typeface="Courier New" pitchFamily="49" charset="0"/>
              </a:rPr>
              <a:t>wx</a:t>
            </a:r>
            <a:r>
              <a:rPr lang="en-GB" sz="2000" b="1" dirty="0">
                <a:latin typeface="Courier New" pitchFamily="49" charset="0"/>
              </a:rPr>
              <a:t> directory</a:t>
            </a:r>
          </a:p>
          <a:p>
            <a:pPr lvl="1" defTabSz="720725">
              <a:buClr>
                <a:srgbClr val="000066"/>
              </a:buClr>
              <a:buSzPct val="100000"/>
              <a:tabLst>
                <a:tab pos="1431925" algn="l"/>
                <a:tab pos="3489325" algn="l"/>
                <a:tab pos="7050088" algn="r"/>
              </a:tabLst>
              <a:defRPr/>
            </a:pPr>
            <a:endParaRPr lang="en-GB" sz="2000" dirty="0">
              <a:latin typeface="Courier New" pitchFamily="49" charset="0"/>
            </a:endParaRPr>
          </a:p>
          <a:p>
            <a:pPr defTabSz="720725">
              <a:buClr>
                <a:srgbClr val="000066"/>
              </a:buClr>
              <a:buSzPct val="100000"/>
              <a:tabLst>
                <a:tab pos="1431925" algn="l"/>
                <a:tab pos="3489325" algn="l"/>
                <a:tab pos="7050088" algn="r"/>
              </a:tabLst>
              <a:defRPr/>
            </a:pPr>
            <a:r>
              <a:rPr lang="en-GB" sz="2000" dirty="0">
                <a:latin typeface="Courier New" pitchFamily="49" charset="0"/>
              </a:rPr>
              <a:t>$ </a:t>
            </a:r>
            <a:r>
              <a:rPr lang="en-GB" sz="2000" b="1" dirty="0" err="1">
                <a:latin typeface="Courier New" pitchFamily="49" charset="0"/>
              </a:rPr>
              <a:t>chmod</a:t>
            </a:r>
            <a:r>
              <a:rPr lang="en-GB" sz="2000" b="1" dirty="0">
                <a:latin typeface="Courier New" pitchFamily="49" charset="0"/>
              </a:rPr>
              <a:t> </a:t>
            </a:r>
            <a:r>
              <a:rPr lang="en-GB" sz="2000" b="1" dirty="0" err="1">
                <a:latin typeface="Courier New" pitchFamily="49" charset="0"/>
              </a:rPr>
              <a:t>og</a:t>
            </a:r>
            <a:r>
              <a:rPr lang="en-GB" sz="2000" b="1" dirty="0">
                <a:latin typeface="Courier New" pitchFamily="49" charset="0"/>
              </a:rPr>
              <a:t>=</a:t>
            </a:r>
            <a:r>
              <a:rPr lang="en-GB" sz="2000" b="1" dirty="0" err="1">
                <a:latin typeface="Courier New" pitchFamily="49" charset="0"/>
              </a:rPr>
              <a:t>rx</a:t>
            </a:r>
            <a:r>
              <a:rPr lang="en-GB" sz="2000" b="1" dirty="0">
                <a:latin typeface="Courier New" pitchFamily="49" charset="0"/>
              </a:rPr>
              <a:t> file</a:t>
            </a:r>
          </a:p>
          <a:p>
            <a:pPr lvl="1" defTabSz="720725">
              <a:buClr>
                <a:srgbClr val="000066"/>
              </a:buClr>
              <a:buSzPct val="100000"/>
              <a:tabLst>
                <a:tab pos="1431925" algn="l"/>
                <a:tab pos="3489325" algn="l"/>
                <a:tab pos="7050088" algn="r"/>
              </a:tabLst>
              <a:defRPr/>
            </a:pPr>
            <a:endParaRPr lang="en-GB" sz="2000" dirty="0">
              <a:latin typeface="Courier New" pitchFamily="49" charset="0"/>
            </a:endParaRPr>
          </a:p>
          <a:p>
            <a:pPr defTabSz="720725">
              <a:buClr>
                <a:srgbClr val="000066"/>
              </a:buClr>
              <a:buSzPct val="100000"/>
              <a:tabLst>
                <a:tab pos="1431925" algn="l"/>
                <a:tab pos="3489325" algn="l"/>
                <a:tab pos="7050088" algn="r"/>
              </a:tabLst>
              <a:defRPr/>
            </a:pPr>
            <a:r>
              <a:rPr lang="en-GB" sz="2000" dirty="0">
                <a:latin typeface="Courier New" pitchFamily="49" charset="0"/>
              </a:rPr>
              <a:t>$ </a:t>
            </a:r>
            <a:r>
              <a:rPr lang="en-GB" sz="2000" b="1" dirty="0" err="1">
                <a:latin typeface="Courier New" pitchFamily="49" charset="0"/>
              </a:rPr>
              <a:t>chmod</a:t>
            </a:r>
            <a:r>
              <a:rPr lang="en-GB" sz="2000" b="1" dirty="0">
                <a:latin typeface="Courier New" pitchFamily="49" charset="0"/>
              </a:rPr>
              <a:t> go= file</a:t>
            </a:r>
          </a:p>
        </p:txBody>
      </p:sp>
      <p:sp>
        <p:nvSpPr>
          <p:cNvPr id="5" name="Heptagon 4"/>
          <p:cNvSpPr/>
          <p:nvPr/>
        </p:nvSpPr>
        <p:spPr>
          <a:xfrm>
            <a:off x="937034" y="2025232"/>
            <a:ext cx="332386" cy="300790"/>
          </a:xfrm>
          <a:prstGeom prst="heptag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dirty="0">
                <a:solidFill>
                  <a:schemeClr val="tx1"/>
                </a:solidFill>
                <a:latin typeface="Arial" pitchFamily="34" charset="0"/>
                <a:cs typeface="Arial" pitchFamily="34" charset="0"/>
              </a:rPr>
              <a:t>1</a:t>
            </a:r>
          </a:p>
        </p:txBody>
      </p:sp>
      <p:sp>
        <p:nvSpPr>
          <p:cNvPr id="6" name="Heptagon 5"/>
          <p:cNvSpPr/>
          <p:nvPr/>
        </p:nvSpPr>
        <p:spPr>
          <a:xfrm>
            <a:off x="947753" y="2621770"/>
            <a:ext cx="332386" cy="300790"/>
          </a:xfrm>
          <a:prstGeom prst="heptag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dirty="0">
                <a:solidFill>
                  <a:schemeClr val="tx1"/>
                </a:solidFill>
                <a:latin typeface="Arial" pitchFamily="34" charset="0"/>
                <a:cs typeface="Arial" pitchFamily="34" charset="0"/>
              </a:rPr>
              <a:t>2</a:t>
            </a:r>
          </a:p>
        </p:txBody>
      </p:sp>
      <p:sp>
        <p:nvSpPr>
          <p:cNvPr id="7" name="Heptagon 6"/>
          <p:cNvSpPr/>
          <p:nvPr/>
        </p:nvSpPr>
        <p:spPr>
          <a:xfrm>
            <a:off x="942392" y="3845336"/>
            <a:ext cx="332386" cy="300790"/>
          </a:xfrm>
          <a:prstGeom prst="heptag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dirty="0">
                <a:solidFill>
                  <a:schemeClr val="tx1"/>
                </a:solidFill>
                <a:latin typeface="Arial" pitchFamily="34" charset="0"/>
                <a:cs typeface="Arial" pitchFamily="34" charset="0"/>
              </a:rPr>
              <a:t>4</a:t>
            </a:r>
          </a:p>
        </p:txBody>
      </p:sp>
      <p:sp>
        <p:nvSpPr>
          <p:cNvPr id="8" name="Heptagon 7"/>
          <p:cNvSpPr/>
          <p:nvPr/>
        </p:nvSpPr>
        <p:spPr>
          <a:xfrm>
            <a:off x="937031" y="4454941"/>
            <a:ext cx="332386" cy="300790"/>
          </a:xfrm>
          <a:prstGeom prst="heptag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dirty="0">
                <a:solidFill>
                  <a:schemeClr val="tx1"/>
                </a:solidFill>
                <a:latin typeface="Arial" pitchFamily="34" charset="0"/>
                <a:cs typeface="Arial" pitchFamily="34" charset="0"/>
              </a:rPr>
              <a:t>5</a:t>
            </a:r>
          </a:p>
        </p:txBody>
      </p:sp>
      <p:sp>
        <p:nvSpPr>
          <p:cNvPr id="9" name="Heptagon 8"/>
          <p:cNvSpPr/>
          <p:nvPr/>
        </p:nvSpPr>
        <p:spPr>
          <a:xfrm>
            <a:off x="947753" y="5064525"/>
            <a:ext cx="332386" cy="300790"/>
          </a:xfrm>
          <a:prstGeom prst="heptag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dirty="0">
                <a:solidFill>
                  <a:schemeClr val="tx1"/>
                </a:solidFill>
                <a:latin typeface="Arial" pitchFamily="34" charset="0"/>
                <a:cs typeface="Arial" pitchFamily="34" charset="0"/>
              </a:rPr>
              <a:t>6</a:t>
            </a:r>
          </a:p>
        </p:txBody>
      </p:sp>
      <p:sp>
        <p:nvSpPr>
          <p:cNvPr id="10" name="Heptagon 9"/>
          <p:cNvSpPr/>
          <p:nvPr/>
        </p:nvSpPr>
        <p:spPr>
          <a:xfrm>
            <a:off x="942394" y="5687187"/>
            <a:ext cx="332386" cy="300790"/>
          </a:xfrm>
          <a:prstGeom prst="heptag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dirty="0">
                <a:solidFill>
                  <a:schemeClr val="tx1"/>
                </a:solidFill>
                <a:latin typeface="Arial" pitchFamily="34" charset="0"/>
                <a:cs typeface="Arial" pitchFamily="34" charset="0"/>
              </a:rPr>
              <a:t>7</a:t>
            </a:r>
          </a:p>
        </p:txBody>
      </p:sp>
      <p:sp>
        <p:nvSpPr>
          <p:cNvPr id="11" name="Heptagon 10"/>
          <p:cNvSpPr/>
          <p:nvPr/>
        </p:nvSpPr>
        <p:spPr>
          <a:xfrm>
            <a:off x="942392" y="3231375"/>
            <a:ext cx="332386" cy="300790"/>
          </a:xfrm>
          <a:prstGeom prst="heptag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dirty="0">
                <a:solidFill>
                  <a:schemeClr val="tx1"/>
                </a:solidFill>
                <a:latin typeface="Arial" pitchFamily="34" charset="0"/>
                <a:cs typeface="Arial" pitchFamily="34" charset="0"/>
              </a:rPr>
              <a:t>3</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Uses an octal number for representing permissions	</a:t>
            </a:r>
          </a:p>
          <a:p>
            <a:endParaRPr lang="en-GB" dirty="0"/>
          </a:p>
          <a:p>
            <a:pPr>
              <a:buNone/>
            </a:pPr>
            <a:endParaRPr lang="en-GB" dirty="0"/>
          </a:p>
          <a:p>
            <a:endParaRPr lang="en-GB" dirty="0"/>
          </a:p>
          <a:p>
            <a:r>
              <a:rPr lang="en-GB" dirty="0"/>
              <a:t>Construct octal numbers when setting permissions</a:t>
            </a:r>
          </a:p>
          <a:p>
            <a:endParaRPr lang="en-GB" dirty="0"/>
          </a:p>
          <a:p>
            <a:endParaRPr lang="en-GB" dirty="0"/>
          </a:p>
          <a:p>
            <a:endParaRPr lang="en-GB" dirty="0"/>
          </a:p>
        </p:txBody>
      </p:sp>
      <p:sp>
        <p:nvSpPr>
          <p:cNvPr id="3" name="Title 2"/>
          <p:cNvSpPr>
            <a:spLocks noGrp="1"/>
          </p:cNvSpPr>
          <p:nvPr>
            <p:ph type="title"/>
          </p:nvPr>
        </p:nvSpPr>
        <p:spPr/>
        <p:txBody>
          <a:bodyPr/>
          <a:lstStyle/>
          <a:p>
            <a:r>
              <a:rPr lang="en-GB" dirty="0"/>
              <a:t>Setting permissions with numbers</a:t>
            </a:r>
          </a:p>
        </p:txBody>
      </p:sp>
      <p:sp>
        <p:nvSpPr>
          <p:cNvPr id="5" name="Rectangle 10"/>
          <p:cNvSpPr>
            <a:spLocks noChangeArrowheads="1"/>
          </p:cNvSpPr>
          <p:nvPr/>
        </p:nvSpPr>
        <p:spPr bwMode="auto">
          <a:xfrm>
            <a:off x="6347651" y="4194886"/>
            <a:ext cx="4979712" cy="411257"/>
          </a:xfrm>
          <a:prstGeom prst="rect">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95250" tIns="36000" rIns="95250" bIns="36000">
            <a:spAutoFit/>
          </a:bodyPr>
          <a:lstStyle/>
          <a:p>
            <a:pPr marL="342900" indent="168275" algn="ctr" defTabSz="720725" eaLnBrk="0" hangingPunct="0">
              <a:lnSpc>
                <a:spcPct val="110000"/>
              </a:lnSpc>
              <a:buClr>
                <a:srgbClr val="FF0000"/>
              </a:buClr>
              <a:buSzPct val="100000"/>
              <a:tabLst>
                <a:tab pos="571500" algn="l"/>
                <a:tab pos="1855788" algn="l"/>
              </a:tabLst>
              <a:defRPr/>
            </a:pPr>
            <a:r>
              <a:rPr lang="en-GB" sz="2000" i="1" dirty="0"/>
              <a:t>set permissions to:   </a:t>
            </a:r>
            <a:r>
              <a:rPr lang="en-GB" sz="2000" i="1" dirty="0" err="1"/>
              <a:t>rwxr</a:t>
            </a:r>
            <a:r>
              <a:rPr lang="en-GB" sz="2000" i="1" dirty="0"/>
              <a:t>-</a:t>
            </a:r>
            <a:r>
              <a:rPr lang="en-GB" sz="2000" i="1" dirty="0" err="1"/>
              <a:t>xr</a:t>
            </a:r>
            <a:r>
              <a:rPr lang="en-GB" sz="2000" i="1" dirty="0"/>
              <a:t>-x </a:t>
            </a:r>
          </a:p>
        </p:txBody>
      </p:sp>
      <p:sp>
        <p:nvSpPr>
          <p:cNvPr id="6" name="AutoShape 9"/>
          <p:cNvSpPr>
            <a:spLocks noChangeArrowheads="1"/>
          </p:cNvSpPr>
          <p:nvPr/>
        </p:nvSpPr>
        <p:spPr bwMode="auto">
          <a:xfrm>
            <a:off x="886408" y="1940707"/>
            <a:ext cx="10440955" cy="1604990"/>
          </a:xfrm>
          <a:prstGeom prst="flowChartAlternateProcess">
            <a:avLst/>
          </a:prstGeom>
          <a:gradFill rotWithShape="1">
            <a:gsLst>
              <a:gs pos="0">
                <a:srgbClr val="FFFFFF">
                  <a:alpha val="0"/>
                </a:srgbClr>
              </a:gs>
              <a:gs pos="100000">
                <a:srgbClr val="EEEFD7"/>
              </a:gs>
            </a:gsLst>
            <a:path path="shape">
              <a:fillToRect l="50000" t="50000" r="50000" b="50000"/>
            </a:path>
          </a:gradFill>
          <a:ln w="9525" algn="ctr">
            <a:solidFill>
              <a:srgbClr val="808080"/>
            </a:solidFill>
            <a:round/>
            <a:headEnd/>
            <a:tailEnd/>
          </a:ln>
          <a:effectLst>
            <a:outerShdw blurRad="63500" sx="102000" sy="102000" algn="ctr" rotWithShape="0">
              <a:prstClr val="black">
                <a:alpha val="40000"/>
              </a:prstClr>
            </a:outerShdw>
          </a:effectLst>
        </p:spPr>
        <p:txBody>
          <a:bodyPr wrap="none" anchor="ctr"/>
          <a:lstStyle/>
          <a:p>
            <a:pPr marL="342900" indent="-342900" defTabSz="698500">
              <a:lnSpc>
                <a:spcPct val="110000"/>
              </a:lnSpc>
              <a:spcBef>
                <a:spcPts val="600"/>
              </a:spcBef>
              <a:buClr>
                <a:srgbClr val="FF0000"/>
              </a:buClr>
              <a:buSzPct val="100000"/>
              <a:tabLst>
                <a:tab pos="914400" algn="l"/>
                <a:tab pos="2225675" algn="l"/>
              </a:tabLst>
            </a:pPr>
            <a:r>
              <a:rPr lang="en-GB" sz="2400" b="1" dirty="0">
                <a:solidFill>
                  <a:srgbClr val="0000C8"/>
                </a:solidFill>
              </a:rPr>
              <a:t>	    </a:t>
            </a:r>
            <a:r>
              <a:rPr lang="en-GB" sz="2800" b="1" dirty="0" err="1">
                <a:solidFill>
                  <a:srgbClr val="0000C8"/>
                </a:solidFill>
                <a:latin typeface="Verdana" pitchFamily="34" charset="0"/>
                <a:ea typeface="Verdana" pitchFamily="34" charset="0"/>
                <a:cs typeface="Verdana" pitchFamily="34" charset="0"/>
              </a:rPr>
              <a:t>rwx</a:t>
            </a:r>
            <a:r>
              <a:rPr lang="en-GB" sz="2800" b="1" dirty="0">
                <a:solidFill>
                  <a:srgbClr val="0000C8"/>
                </a:solidFill>
                <a:latin typeface="Verdana" pitchFamily="34" charset="0"/>
                <a:ea typeface="Verdana" pitchFamily="34" charset="0"/>
                <a:cs typeface="Verdana" pitchFamily="34" charset="0"/>
              </a:rPr>
              <a:t>        </a:t>
            </a:r>
            <a:r>
              <a:rPr lang="en-GB" sz="2800" b="1" dirty="0" err="1">
                <a:solidFill>
                  <a:srgbClr val="0000C8"/>
                </a:solidFill>
                <a:latin typeface="Verdana" pitchFamily="34" charset="0"/>
                <a:ea typeface="Verdana" pitchFamily="34" charset="0"/>
                <a:cs typeface="Verdana" pitchFamily="34" charset="0"/>
              </a:rPr>
              <a:t>rwx</a:t>
            </a:r>
            <a:r>
              <a:rPr lang="en-GB" sz="2800" b="1" dirty="0">
                <a:solidFill>
                  <a:srgbClr val="0000C8"/>
                </a:solidFill>
                <a:latin typeface="Verdana" pitchFamily="34" charset="0"/>
                <a:ea typeface="Verdana" pitchFamily="34" charset="0"/>
                <a:cs typeface="Verdana" pitchFamily="34" charset="0"/>
              </a:rPr>
              <a:t>      </a:t>
            </a:r>
            <a:r>
              <a:rPr lang="en-GB" sz="2800" b="1" dirty="0" err="1">
                <a:solidFill>
                  <a:srgbClr val="0000C8"/>
                </a:solidFill>
                <a:latin typeface="Verdana" pitchFamily="34" charset="0"/>
                <a:ea typeface="Verdana" pitchFamily="34" charset="0"/>
                <a:cs typeface="Verdana" pitchFamily="34" charset="0"/>
              </a:rPr>
              <a:t>rwx</a:t>
            </a:r>
            <a:r>
              <a:rPr lang="en-GB" sz="2800" b="1" dirty="0">
                <a:solidFill>
                  <a:srgbClr val="0000C8"/>
                </a:solidFill>
                <a:latin typeface="Verdana" pitchFamily="34" charset="0"/>
                <a:ea typeface="Verdana" pitchFamily="34" charset="0"/>
                <a:cs typeface="Verdana" pitchFamily="34" charset="0"/>
              </a:rPr>
              <a:t>	</a:t>
            </a:r>
          </a:p>
          <a:p>
            <a:pPr lvl="1" defTabSz="698500">
              <a:lnSpc>
                <a:spcPct val="110000"/>
              </a:lnSpc>
              <a:spcBef>
                <a:spcPts val="600"/>
              </a:spcBef>
              <a:buClr>
                <a:srgbClr val="FF0000"/>
              </a:buClr>
              <a:buSzPct val="100000"/>
              <a:tabLst>
                <a:tab pos="914400" algn="l"/>
                <a:tab pos="2225675" algn="l"/>
              </a:tabLst>
            </a:pPr>
            <a:r>
              <a:rPr lang="en-GB" sz="2800" b="1" dirty="0">
                <a:solidFill>
                  <a:srgbClr val="0000C8"/>
                </a:solidFill>
                <a:latin typeface="Verdana" pitchFamily="34" charset="0"/>
                <a:ea typeface="Verdana" pitchFamily="34" charset="0"/>
                <a:cs typeface="Verdana" pitchFamily="34" charset="0"/>
              </a:rPr>
              <a:t>  421        421      421	</a:t>
            </a:r>
            <a:r>
              <a:rPr lang="en-GB" sz="2400" b="1" dirty="0">
                <a:solidFill>
                  <a:srgbClr val="0000C8"/>
                </a:solidFill>
                <a:latin typeface="Verdana" pitchFamily="34" charset="0"/>
                <a:ea typeface="Verdana" pitchFamily="34" charset="0"/>
                <a:cs typeface="Verdana" pitchFamily="34" charset="0"/>
              </a:rPr>
              <a:t>	</a:t>
            </a:r>
          </a:p>
          <a:p>
            <a:pPr lvl="1" defTabSz="698500">
              <a:lnSpc>
                <a:spcPct val="110000"/>
              </a:lnSpc>
              <a:spcBef>
                <a:spcPts val="600"/>
              </a:spcBef>
              <a:buClr>
                <a:srgbClr val="FF0000"/>
              </a:buClr>
              <a:buSzPct val="100000"/>
              <a:tabLst>
                <a:tab pos="914400" algn="l"/>
                <a:tab pos="2225675" algn="l"/>
              </a:tabLst>
            </a:pPr>
            <a:r>
              <a:rPr lang="en-GB" sz="2400" b="1" dirty="0" err="1">
                <a:solidFill>
                  <a:srgbClr val="0000C8"/>
                </a:solidFill>
                <a:latin typeface="Verdana" pitchFamily="34" charset="0"/>
                <a:ea typeface="Verdana" pitchFamily="34" charset="0"/>
                <a:cs typeface="Verdana" pitchFamily="34" charset="0"/>
              </a:rPr>
              <a:t>	</a:t>
            </a:r>
          </a:p>
        </p:txBody>
      </p:sp>
      <p:sp>
        <p:nvSpPr>
          <p:cNvPr id="7" name="Line 17"/>
          <p:cNvSpPr>
            <a:spLocks noChangeShapeType="1"/>
          </p:cNvSpPr>
          <p:nvPr/>
        </p:nvSpPr>
        <p:spPr bwMode="auto">
          <a:xfrm flipH="1">
            <a:off x="6006092" y="2265993"/>
            <a:ext cx="988546" cy="0"/>
          </a:xfrm>
          <a:prstGeom prst="line">
            <a:avLst/>
          </a:prstGeom>
          <a:noFill/>
          <a:ln w="12700">
            <a:solidFill>
              <a:schemeClr val="tx2"/>
            </a:solidFill>
            <a:round/>
            <a:headEnd/>
            <a:tailEnd type="triangle" w="med" len="med"/>
          </a:ln>
        </p:spPr>
        <p:txBody>
          <a:bodyPr/>
          <a:lstStyle/>
          <a:p>
            <a:endParaRPr lang="en-US"/>
          </a:p>
        </p:txBody>
      </p:sp>
      <p:sp>
        <p:nvSpPr>
          <p:cNvPr id="8" name="Line 18"/>
          <p:cNvSpPr>
            <a:spLocks noChangeShapeType="1"/>
          </p:cNvSpPr>
          <p:nvPr/>
        </p:nvSpPr>
        <p:spPr bwMode="auto">
          <a:xfrm flipH="1">
            <a:off x="6008209" y="2738866"/>
            <a:ext cx="988548" cy="0"/>
          </a:xfrm>
          <a:prstGeom prst="line">
            <a:avLst/>
          </a:prstGeom>
          <a:noFill/>
          <a:ln w="12700">
            <a:solidFill>
              <a:schemeClr val="tx2"/>
            </a:solidFill>
            <a:round/>
            <a:headEnd/>
            <a:tailEnd type="triangle" w="med" len="med"/>
          </a:ln>
        </p:spPr>
        <p:txBody>
          <a:bodyPr/>
          <a:lstStyle/>
          <a:p>
            <a:endParaRPr lang="en-US"/>
          </a:p>
        </p:txBody>
      </p:sp>
      <p:sp>
        <p:nvSpPr>
          <p:cNvPr id="9" name="Line 19"/>
          <p:cNvSpPr>
            <a:spLocks noChangeShapeType="1"/>
          </p:cNvSpPr>
          <p:nvPr/>
        </p:nvSpPr>
        <p:spPr bwMode="auto">
          <a:xfrm flipH="1">
            <a:off x="5993393" y="3203524"/>
            <a:ext cx="988546" cy="0"/>
          </a:xfrm>
          <a:prstGeom prst="line">
            <a:avLst/>
          </a:prstGeom>
          <a:noFill/>
          <a:ln w="12700">
            <a:solidFill>
              <a:schemeClr val="tx2"/>
            </a:solidFill>
            <a:round/>
            <a:headEnd/>
            <a:tailEnd type="triangle" w="med" len="med"/>
          </a:ln>
        </p:spPr>
        <p:txBody>
          <a:bodyPr/>
          <a:lstStyle/>
          <a:p>
            <a:endParaRPr lang="en-US"/>
          </a:p>
        </p:txBody>
      </p:sp>
      <p:sp>
        <p:nvSpPr>
          <p:cNvPr id="10" name="Rectangle 5"/>
          <p:cNvSpPr>
            <a:spLocks noChangeArrowheads="1"/>
          </p:cNvSpPr>
          <p:nvPr/>
        </p:nvSpPr>
        <p:spPr bwMode="auto">
          <a:xfrm>
            <a:off x="886408" y="4197705"/>
            <a:ext cx="5107496" cy="359073"/>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lumMod val="75000"/>
              </a:schemeClr>
            </a:outerShdw>
          </a:effectLst>
        </p:spPr>
        <p:txBody>
          <a:bodyPr wrap="square" lIns="95250" tIns="91440" rIns="95250" bIns="50800" anchor="ctr">
            <a:spAutoFit/>
          </a:bodyPr>
          <a:lstStyle/>
          <a:p>
            <a:pPr marL="255588" indent="-255588" defTabSz="720725">
              <a:lnSpc>
                <a:spcPct val="70000"/>
              </a:lnSpc>
              <a:buClr>
                <a:srgbClr val="000066"/>
              </a:buClr>
              <a:buSzPct val="100000"/>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chmod 755 files</a:t>
            </a:r>
            <a:r>
              <a:rPr lang="en-GB" sz="2000" dirty="0">
                <a:latin typeface="Courier New" pitchFamily="49" charset="0"/>
              </a:rPr>
              <a:t>... </a:t>
            </a:r>
          </a:p>
        </p:txBody>
      </p:sp>
      <p:sp>
        <p:nvSpPr>
          <p:cNvPr id="11" name="Text Box 26"/>
          <p:cNvSpPr txBox="1">
            <a:spLocks noChangeArrowheads="1"/>
          </p:cNvSpPr>
          <p:nvPr/>
        </p:nvSpPr>
        <p:spPr bwMode="auto">
          <a:xfrm>
            <a:off x="1937468" y="3050494"/>
            <a:ext cx="482601" cy="396875"/>
          </a:xfrm>
          <a:prstGeom prst="rect">
            <a:avLst/>
          </a:prstGeom>
          <a:noFill/>
          <a:ln w="9525">
            <a:noFill/>
            <a:miter lim="800000"/>
            <a:headEnd/>
            <a:tailEnd/>
          </a:ln>
        </p:spPr>
        <p:txBody>
          <a:bodyPr>
            <a:spAutoFit/>
          </a:bodyPr>
          <a:lstStyle/>
          <a:p>
            <a:r>
              <a:rPr lang="en-US" sz="2000" b="1" dirty="0"/>
              <a:t>7</a:t>
            </a:r>
          </a:p>
        </p:txBody>
      </p:sp>
      <p:sp>
        <p:nvSpPr>
          <p:cNvPr id="12" name="Text Box 27"/>
          <p:cNvSpPr txBox="1">
            <a:spLocks noChangeArrowheads="1"/>
          </p:cNvSpPr>
          <p:nvPr/>
        </p:nvSpPr>
        <p:spPr bwMode="auto">
          <a:xfrm>
            <a:off x="3603415" y="3044144"/>
            <a:ext cx="482601" cy="396875"/>
          </a:xfrm>
          <a:prstGeom prst="rect">
            <a:avLst/>
          </a:prstGeom>
          <a:noFill/>
          <a:ln w="9525">
            <a:noFill/>
            <a:miter lim="800000"/>
            <a:headEnd/>
            <a:tailEnd/>
          </a:ln>
        </p:spPr>
        <p:txBody>
          <a:bodyPr>
            <a:spAutoFit/>
          </a:bodyPr>
          <a:lstStyle/>
          <a:p>
            <a:r>
              <a:rPr lang="en-US" sz="2000" b="1" dirty="0"/>
              <a:t>7</a:t>
            </a:r>
          </a:p>
        </p:txBody>
      </p:sp>
      <p:sp>
        <p:nvSpPr>
          <p:cNvPr id="13" name="Text Box 28"/>
          <p:cNvSpPr txBox="1">
            <a:spLocks noChangeArrowheads="1"/>
          </p:cNvSpPr>
          <p:nvPr/>
        </p:nvSpPr>
        <p:spPr bwMode="auto">
          <a:xfrm>
            <a:off x="5122097" y="3044144"/>
            <a:ext cx="482601" cy="396875"/>
          </a:xfrm>
          <a:prstGeom prst="rect">
            <a:avLst/>
          </a:prstGeom>
          <a:noFill/>
          <a:ln w="9525">
            <a:noFill/>
            <a:miter lim="800000"/>
            <a:headEnd/>
            <a:tailEnd/>
          </a:ln>
        </p:spPr>
        <p:txBody>
          <a:bodyPr>
            <a:spAutoFit/>
          </a:bodyPr>
          <a:lstStyle/>
          <a:p>
            <a:r>
              <a:rPr lang="en-US" sz="2000" b="1" dirty="0"/>
              <a:t>7</a:t>
            </a:r>
          </a:p>
        </p:txBody>
      </p:sp>
      <p:sp>
        <p:nvSpPr>
          <p:cNvPr id="14" name="Rectangle 5"/>
          <p:cNvSpPr>
            <a:spLocks noChangeArrowheads="1"/>
          </p:cNvSpPr>
          <p:nvPr/>
        </p:nvSpPr>
        <p:spPr bwMode="auto">
          <a:xfrm>
            <a:off x="886408" y="4794605"/>
            <a:ext cx="5141364" cy="359073"/>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lumMod val="75000"/>
              </a:schemeClr>
            </a:outerShdw>
          </a:effectLst>
        </p:spPr>
        <p:txBody>
          <a:bodyPr wrap="square" lIns="95250" tIns="91440" rIns="95250" bIns="50800" anchor="ctr">
            <a:spAutoFit/>
          </a:bodyPr>
          <a:lstStyle/>
          <a:p>
            <a:pPr marL="255588" indent="-255588" defTabSz="720725">
              <a:lnSpc>
                <a:spcPct val="70000"/>
              </a:lnSpc>
              <a:buClr>
                <a:srgbClr val="000066"/>
              </a:buClr>
              <a:buSzPct val="100000"/>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chmod 644 files</a:t>
            </a:r>
            <a:r>
              <a:rPr lang="en-GB" sz="2000" dirty="0">
                <a:latin typeface="Courier New" pitchFamily="49" charset="0"/>
              </a:rPr>
              <a:t>...</a:t>
            </a:r>
          </a:p>
        </p:txBody>
      </p:sp>
      <p:sp>
        <p:nvSpPr>
          <p:cNvPr id="15" name="Rectangle 5"/>
          <p:cNvSpPr>
            <a:spLocks noChangeArrowheads="1"/>
          </p:cNvSpPr>
          <p:nvPr/>
        </p:nvSpPr>
        <p:spPr bwMode="auto">
          <a:xfrm>
            <a:off x="895739" y="5429605"/>
            <a:ext cx="5140499" cy="359073"/>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lumMod val="75000"/>
              </a:schemeClr>
            </a:outerShdw>
          </a:effectLst>
        </p:spPr>
        <p:txBody>
          <a:bodyPr wrap="square" lIns="95250" tIns="91440" rIns="95250" bIns="50800" anchor="ctr">
            <a:spAutoFit/>
          </a:bodyPr>
          <a:lstStyle/>
          <a:p>
            <a:pPr marL="255588" indent="-255588" defTabSz="720725">
              <a:lnSpc>
                <a:spcPct val="70000"/>
              </a:lnSpc>
              <a:buClr>
                <a:srgbClr val="000066"/>
              </a:buClr>
              <a:buSzPct val="100000"/>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chmod 600 files</a:t>
            </a:r>
            <a:r>
              <a:rPr lang="en-GB" sz="2000" dirty="0">
                <a:latin typeface="Courier New" pitchFamily="49" charset="0"/>
              </a:rPr>
              <a:t>... </a:t>
            </a:r>
          </a:p>
        </p:txBody>
      </p:sp>
      <p:sp>
        <p:nvSpPr>
          <p:cNvPr id="16" name="Rectangle 10"/>
          <p:cNvSpPr>
            <a:spLocks noChangeArrowheads="1"/>
          </p:cNvSpPr>
          <p:nvPr/>
        </p:nvSpPr>
        <p:spPr bwMode="auto">
          <a:xfrm>
            <a:off x="6345827" y="4828205"/>
            <a:ext cx="4990867" cy="411257"/>
          </a:xfrm>
          <a:prstGeom prst="rect">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95250" tIns="36000" rIns="95250" bIns="36000">
            <a:spAutoFit/>
          </a:bodyPr>
          <a:lstStyle/>
          <a:p>
            <a:pPr marL="342900" indent="168275" algn="ctr" defTabSz="720725" eaLnBrk="0" hangingPunct="0">
              <a:lnSpc>
                <a:spcPct val="110000"/>
              </a:lnSpc>
              <a:buClr>
                <a:srgbClr val="FF0000"/>
              </a:buClr>
              <a:buSzPct val="100000"/>
              <a:tabLst>
                <a:tab pos="571500" algn="l"/>
                <a:tab pos="1855788" algn="l"/>
              </a:tabLst>
              <a:defRPr/>
            </a:pPr>
            <a:r>
              <a:rPr lang="en-GB" sz="2000" i="1" dirty="0"/>
              <a:t>set permissions to:     rw-r--r--</a:t>
            </a:r>
          </a:p>
        </p:txBody>
      </p:sp>
      <p:sp>
        <p:nvSpPr>
          <p:cNvPr id="17" name="Rectangle 10"/>
          <p:cNvSpPr>
            <a:spLocks noChangeArrowheads="1"/>
          </p:cNvSpPr>
          <p:nvPr/>
        </p:nvSpPr>
        <p:spPr bwMode="auto">
          <a:xfrm>
            <a:off x="6338376" y="5465653"/>
            <a:ext cx="4988987" cy="411257"/>
          </a:xfrm>
          <a:prstGeom prst="rect">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95250" tIns="36000" rIns="95250" bIns="36000">
            <a:spAutoFit/>
          </a:bodyPr>
          <a:lstStyle/>
          <a:p>
            <a:pPr marL="342900" indent="168275" algn="ctr" defTabSz="720725" eaLnBrk="0" hangingPunct="0">
              <a:lnSpc>
                <a:spcPct val="110000"/>
              </a:lnSpc>
              <a:buClr>
                <a:srgbClr val="FF0000"/>
              </a:buClr>
              <a:buSzPct val="100000"/>
              <a:tabLst>
                <a:tab pos="571500" algn="l"/>
                <a:tab pos="1855788" algn="l"/>
              </a:tabLst>
              <a:defRPr/>
            </a:pPr>
            <a:r>
              <a:rPr lang="en-GB" sz="2000" i="1" dirty="0"/>
              <a:t>set permissions to:     rw-------</a:t>
            </a:r>
          </a:p>
        </p:txBody>
      </p:sp>
      <p:sp>
        <p:nvSpPr>
          <p:cNvPr id="18" name="AutoShape 7"/>
          <p:cNvSpPr>
            <a:spLocks/>
          </p:cNvSpPr>
          <p:nvPr/>
        </p:nvSpPr>
        <p:spPr bwMode="auto">
          <a:xfrm rot="5400000">
            <a:off x="2060316" y="2502899"/>
            <a:ext cx="122237" cy="1056217"/>
          </a:xfrm>
          <a:prstGeom prst="rightBrace">
            <a:avLst>
              <a:gd name="adj1" fmla="val 54005"/>
              <a:gd name="adj2" fmla="val 50000"/>
            </a:avLst>
          </a:prstGeom>
          <a:noFill/>
          <a:ln w="12600">
            <a:solidFill>
              <a:srgbClr val="000066"/>
            </a:solidFill>
            <a:miter lim="800000"/>
            <a:headEnd/>
            <a:tailEnd/>
          </a:ln>
        </p:spPr>
        <p:txBody>
          <a:bodyPr rot="10800000" vert="eaVert" wrap="none" anchor="ctr"/>
          <a:lstStyle/>
          <a:p>
            <a:pPr defTabSz="449263">
              <a:spcBef>
                <a:spcPct val="0"/>
              </a:spcBef>
              <a:buClr>
                <a:srgbClr val="000066"/>
              </a:buClr>
              <a:buSzPct val="100000"/>
              <a:buFont typeface="Times New Roman" pitchFamily="18" charset="0"/>
              <a:buNone/>
            </a:pPr>
            <a:endParaRPr lang="en-US" sz="2400">
              <a:solidFill>
                <a:schemeClr val="bg1"/>
              </a:solidFill>
              <a:latin typeface="Times New Roman" pitchFamily="18" charset="0"/>
            </a:endParaRPr>
          </a:p>
        </p:txBody>
      </p:sp>
      <p:sp>
        <p:nvSpPr>
          <p:cNvPr id="19" name="AutoShape 8"/>
          <p:cNvSpPr>
            <a:spLocks/>
          </p:cNvSpPr>
          <p:nvPr/>
        </p:nvSpPr>
        <p:spPr bwMode="auto">
          <a:xfrm rot="5400000">
            <a:off x="3763756" y="2491258"/>
            <a:ext cx="122237" cy="1079500"/>
          </a:xfrm>
          <a:prstGeom prst="rightBrace">
            <a:avLst>
              <a:gd name="adj1" fmla="val 55195"/>
              <a:gd name="adj2" fmla="val 50000"/>
            </a:avLst>
          </a:prstGeom>
          <a:noFill/>
          <a:ln w="12600">
            <a:solidFill>
              <a:srgbClr val="000066"/>
            </a:solidFill>
            <a:miter lim="800000"/>
            <a:headEnd/>
            <a:tailEnd/>
          </a:ln>
        </p:spPr>
        <p:txBody>
          <a:bodyPr rot="10800000" vert="eaVert" wrap="none" anchor="ctr"/>
          <a:lstStyle/>
          <a:p>
            <a:pPr defTabSz="449263">
              <a:spcBef>
                <a:spcPct val="0"/>
              </a:spcBef>
              <a:buClr>
                <a:srgbClr val="000066"/>
              </a:buClr>
              <a:buSzPct val="100000"/>
              <a:buFont typeface="Times New Roman" pitchFamily="18" charset="0"/>
              <a:buNone/>
            </a:pPr>
            <a:endParaRPr lang="en-US" sz="2400">
              <a:solidFill>
                <a:schemeClr val="bg1"/>
              </a:solidFill>
              <a:latin typeface="Times New Roman" pitchFamily="18" charset="0"/>
            </a:endParaRPr>
          </a:p>
        </p:txBody>
      </p:sp>
      <p:sp>
        <p:nvSpPr>
          <p:cNvPr id="20" name="AutoShape 9"/>
          <p:cNvSpPr>
            <a:spLocks/>
          </p:cNvSpPr>
          <p:nvPr/>
        </p:nvSpPr>
        <p:spPr bwMode="auto">
          <a:xfrm rot="5400000">
            <a:off x="5247806" y="2550527"/>
            <a:ext cx="122237" cy="960966"/>
          </a:xfrm>
          <a:prstGeom prst="rightBrace">
            <a:avLst>
              <a:gd name="adj1" fmla="val 49134"/>
              <a:gd name="adj2" fmla="val 50000"/>
            </a:avLst>
          </a:prstGeom>
          <a:noFill/>
          <a:ln w="12600">
            <a:solidFill>
              <a:srgbClr val="000066"/>
            </a:solidFill>
            <a:miter lim="800000"/>
            <a:headEnd/>
            <a:tailEnd/>
          </a:ln>
        </p:spPr>
        <p:txBody>
          <a:bodyPr rot="10800000" vert="eaVert" wrap="none" anchor="ctr"/>
          <a:lstStyle/>
          <a:p>
            <a:pPr defTabSz="449263">
              <a:spcBef>
                <a:spcPct val="0"/>
              </a:spcBef>
              <a:buClr>
                <a:srgbClr val="000066"/>
              </a:buClr>
              <a:buSzPct val="100000"/>
              <a:buFont typeface="Times New Roman" pitchFamily="18" charset="0"/>
              <a:buNone/>
            </a:pPr>
            <a:endParaRPr lang="en-US" sz="2400">
              <a:solidFill>
                <a:schemeClr val="bg1"/>
              </a:solidFill>
              <a:latin typeface="Times New Roman" pitchFamily="18" charset="0"/>
            </a:endParaRPr>
          </a:p>
        </p:txBody>
      </p:sp>
      <p:sp>
        <p:nvSpPr>
          <p:cNvPr id="21" name="Text Box 13"/>
          <p:cNvSpPr txBox="1">
            <a:spLocks noChangeArrowheads="1"/>
          </p:cNvSpPr>
          <p:nvPr/>
        </p:nvSpPr>
        <p:spPr bwMode="auto">
          <a:xfrm>
            <a:off x="6938536" y="2035253"/>
            <a:ext cx="3828991" cy="1258228"/>
          </a:xfrm>
          <a:prstGeom prst="rect">
            <a:avLst/>
          </a:prstGeom>
          <a:noFill/>
          <a:ln w="9525" algn="ctr">
            <a:noFill/>
            <a:miter lim="800000"/>
            <a:headEnd/>
            <a:tailEnd type="triangle"/>
          </a:ln>
          <a:effectLst/>
        </p:spPr>
        <p:txBody>
          <a:bodyPr wrap="none" tIns="91440" anchor="ctr"/>
          <a:lstStyle/>
          <a:p>
            <a:pPr marL="342900" lvl="1" indent="-342900" defTabSz="720725">
              <a:lnSpc>
                <a:spcPct val="150000"/>
              </a:lnSpc>
              <a:spcBef>
                <a:spcPts val="600"/>
              </a:spcBef>
              <a:buClr>
                <a:srgbClr val="FF0000"/>
              </a:buClr>
              <a:tabLst>
                <a:tab pos="649288" algn="l"/>
                <a:tab pos="7050088" algn="r"/>
              </a:tabLst>
            </a:pPr>
            <a:r>
              <a:rPr lang="en-GB" sz="1800" b="1" dirty="0">
                <a:solidFill>
                  <a:schemeClr val="tx1">
                    <a:lumMod val="65000"/>
                    <a:lumOff val="35000"/>
                  </a:schemeClr>
                </a:solidFill>
                <a:latin typeface="Verdana" pitchFamily="34" charset="0"/>
                <a:ea typeface="Verdana" pitchFamily="34" charset="0"/>
                <a:cs typeface="Verdana" pitchFamily="34" charset="0"/>
              </a:rPr>
              <a:t>required permission bits</a:t>
            </a:r>
          </a:p>
          <a:p>
            <a:pPr marL="342900" lvl="1" indent="-342900" defTabSz="720725">
              <a:lnSpc>
                <a:spcPct val="150000"/>
              </a:lnSpc>
              <a:spcBef>
                <a:spcPts val="600"/>
              </a:spcBef>
              <a:buClr>
                <a:srgbClr val="FF0000"/>
              </a:buClr>
              <a:tabLst>
                <a:tab pos="649288" algn="l"/>
                <a:tab pos="7050088" algn="r"/>
              </a:tabLst>
            </a:pPr>
            <a:r>
              <a:rPr lang="en-GB" sz="1800" b="1" dirty="0">
                <a:solidFill>
                  <a:schemeClr val="tx1">
                    <a:lumMod val="65000"/>
                    <a:lumOff val="35000"/>
                  </a:schemeClr>
                </a:solidFill>
                <a:latin typeface="Verdana" pitchFamily="34" charset="0"/>
                <a:ea typeface="Verdana" pitchFamily="34" charset="0"/>
                <a:cs typeface="Verdana" pitchFamily="34" charset="0"/>
              </a:rPr>
              <a:t>values used in calculations</a:t>
            </a:r>
          </a:p>
          <a:p>
            <a:pPr marL="342900" lvl="1" indent="-342900" defTabSz="720725">
              <a:lnSpc>
                <a:spcPct val="150000"/>
              </a:lnSpc>
              <a:spcBef>
                <a:spcPts val="600"/>
              </a:spcBef>
              <a:buClr>
                <a:srgbClr val="FF0000"/>
              </a:buClr>
              <a:tabLst>
                <a:tab pos="649288" algn="l"/>
                <a:tab pos="7050088" algn="r"/>
              </a:tabLst>
            </a:pPr>
            <a:r>
              <a:rPr lang="en-GB" sz="1800" b="1" dirty="0">
                <a:solidFill>
                  <a:schemeClr val="tx1">
                    <a:lumMod val="65000"/>
                    <a:lumOff val="35000"/>
                  </a:schemeClr>
                </a:solidFill>
                <a:latin typeface="Verdana" pitchFamily="34" charset="0"/>
                <a:ea typeface="Verdana" pitchFamily="34" charset="0"/>
                <a:cs typeface="Verdana" pitchFamily="34" charset="0"/>
              </a:rPr>
              <a:t>octal values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Programs normally inherit parent's identity (</a:t>
            </a:r>
            <a:r>
              <a:rPr lang="en-GB" b="1" dirty="0">
                <a:solidFill>
                  <a:srgbClr val="0000C8"/>
                </a:solidFill>
              </a:rPr>
              <a:t>UID</a:t>
            </a:r>
            <a:r>
              <a:rPr lang="en-GB" b="1" dirty="0">
                <a:solidFill>
                  <a:schemeClr val="tx1"/>
                </a:solidFill>
              </a:rPr>
              <a:t>/</a:t>
            </a:r>
            <a:r>
              <a:rPr lang="en-GB" b="1" dirty="0">
                <a:solidFill>
                  <a:srgbClr val="0000C8"/>
                </a:solidFill>
              </a:rPr>
              <a:t>GID</a:t>
            </a:r>
            <a:r>
              <a:rPr lang="en-GB" dirty="0"/>
              <a:t>)</a:t>
            </a:r>
            <a:r>
              <a:rPr lang="ar-SA" dirty="0">
                <a:cs typeface="Arial" charset="0"/>
              </a:rPr>
              <a:t>‏</a:t>
            </a:r>
            <a:endParaRPr lang="en-GB" dirty="0"/>
          </a:p>
          <a:p>
            <a:pPr lvl="1"/>
            <a:r>
              <a:rPr lang="en-GB" dirty="0"/>
              <a:t>Parent's identity determines rights</a:t>
            </a:r>
          </a:p>
          <a:p>
            <a:pPr>
              <a:lnSpc>
                <a:spcPct val="100000"/>
              </a:lnSpc>
            </a:pPr>
            <a:r>
              <a:rPr lang="en-GB" dirty="0"/>
              <a:t>Process owner can be changed to the program owner</a:t>
            </a:r>
          </a:p>
          <a:p>
            <a:pPr lvl="1"/>
            <a:r>
              <a:rPr lang="en-GB" dirty="0"/>
              <a:t>Achieved by setting </a:t>
            </a:r>
            <a:r>
              <a:rPr lang="en-GB" b="1" dirty="0">
                <a:solidFill>
                  <a:srgbClr val="0000C8"/>
                </a:solidFill>
              </a:rPr>
              <a:t>SUID</a:t>
            </a:r>
            <a:r>
              <a:rPr lang="en-GB" dirty="0"/>
              <a:t> and </a:t>
            </a:r>
            <a:r>
              <a:rPr lang="en-GB" b="1" dirty="0">
                <a:solidFill>
                  <a:srgbClr val="0000C8"/>
                </a:solidFill>
              </a:rPr>
              <a:t>SGID</a:t>
            </a:r>
            <a:r>
              <a:rPr lang="en-GB" dirty="0"/>
              <a:t> bits on the program</a:t>
            </a:r>
          </a:p>
          <a:p>
            <a:pPr lvl="1"/>
            <a:r>
              <a:rPr lang="en-GB" dirty="0"/>
              <a:t>Give users access to files which would otherwise be restricted</a:t>
            </a:r>
          </a:p>
          <a:p>
            <a:pPr lvl="1"/>
            <a:endParaRPr lang="en-GB" dirty="0"/>
          </a:p>
          <a:p>
            <a:endParaRPr lang="en-GB" dirty="0"/>
          </a:p>
        </p:txBody>
      </p:sp>
      <p:sp>
        <p:nvSpPr>
          <p:cNvPr id="3" name="Title 2"/>
          <p:cNvSpPr>
            <a:spLocks noGrp="1"/>
          </p:cNvSpPr>
          <p:nvPr>
            <p:ph type="title"/>
          </p:nvPr>
        </p:nvSpPr>
        <p:spPr/>
        <p:txBody>
          <a:bodyPr/>
          <a:lstStyle/>
          <a:p>
            <a:r>
              <a:rPr lang="en-GB" dirty="0"/>
              <a:t>Changing effective owner of a process</a:t>
            </a:r>
          </a:p>
        </p:txBody>
      </p:sp>
      <p:sp>
        <p:nvSpPr>
          <p:cNvPr id="4" name="Rectangle 3"/>
          <p:cNvSpPr>
            <a:spLocks noChangeArrowheads="1"/>
          </p:cNvSpPr>
          <p:nvPr/>
        </p:nvSpPr>
        <p:spPr bwMode="auto">
          <a:xfrm>
            <a:off x="886408" y="3969364"/>
            <a:ext cx="10440956" cy="1066959"/>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lumMod val="75000"/>
              </a:schemeClr>
            </a:outerShdw>
          </a:effectLst>
        </p:spPr>
        <p:txBody>
          <a:bodyPr wrap="square" lIns="95250" tIns="91440" rIns="95250" bIns="50800" anchor="ctr">
            <a:spAutoFit/>
          </a:bodyPr>
          <a:lstStyle/>
          <a:p>
            <a:pPr defTabSz="720725">
              <a:buClr>
                <a:srgbClr val="000066"/>
              </a:buClr>
              <a:buSzPct val="100000"/>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ls -l /etc/shadow /usr/bin/passwd </a:t>
            </a:r>
          </a:p>
          <a:p>
            <a:pPr defTabSz="720725">
              <a:buClr>
                <a:srgbClr val="000066"/>
              </a:buClr>
              <a:buSzPct val="100000"/>
              <a:tabLst>
                <a:tab pos="1431925" algn="l"/>
                <a:tab pos="3489325" algn="l"/>
                <a:tab pos="7050088" algn="r"/>
              </a:tabLst>
              <a:defRPr/>
            </a:pPr>
            <a:r>
              <a:rPr lang="en-GB" sz="2000" dirty="0">
                <a:latin typeface="Courier New" pitchFamily="49" charset="0"/>
              </a:rPr>
              <a:t>-rw-------  1 root root  ...  /etc/shadow</a:t>
            </a:r>
          </a:p>
          <a:p>
            <a:pPr defTabSz="720725">
              <a:buClr>
                <a:srgbClr val="000066"/>
              </a:buClr>
              <a:buSzPct val="100000"/>
              <a:tabLst>
                <a:tab pos="1431925" algn="l"/>
                <a:tab pos="3489325" algn="l"/>
                <a:tab pos="7050088" algn="r"/>
              </a:tabLst>
              <a:defRPr/>
            </a:pPr>
            <a:r>
              <a:rPr lang="en-GB" sz="2000" dirty="0">
                <a:latin typeface="Courier New" pitchFamily="49" charset="0"/>
              </a:rPr>
              <a:t>-r-</a:t>
            </a:r>
            <a:r>
              <a:rPr lang="en-GB" sz="2000" b="1" dirty="0">
                <a:solidFill>
                  <a:schemeClr val="accent1"/>
                </a:solidFill>
                <a:latin typeface="Courier New" pitchFamily="49" charset="0"/>
              </a:rPr>
              <a:t>s</a:t>
            </a:r>
            <a:r>
              <a:rPr lang="en-GB" sz="2000" dirty="0">
                <a:latin typeface="Courier New" pitchFamily="49" charset="0"/>
              </a:rPr>
              <a:t>r-xr-x  1 root root  ...  /usr/bin/passwd</a:t>
            </a:r>
          </a:p>
        </p:txBody>
      </p:sp>
      <p:sp>
        <p:nvSpPr>
          <p:cNvPr id="5" name="Rectangle 4"/>
          <p:cNvSpPr>
            <a:spLocks noChangeArrowheads="1"/>
          </p:cNvSpPr>
          <p:nvPr/>
        </p:nvSpPr>
        <p:spPr bwMode="auto">
          <a:xfrm>
            <a:off x="2547023" y="6034924"/>
            <a:ext cx="1913010" cy="800100"/>
          </a:xfrm>
          <a:prstGeom prst="rect">
            <a:avLst/>
          </a:prstGeom>
          <a:noFill/>
          <a:ln w="9525">
            <a:noFill/>
            <a:round/>
            <a:headEnd/>
            <a:tailEnd/>
          </a:ln>
        </p:spPr>
        <p:txBody>
          <a:bodyPr wrap="none" lIns="0" tIns="0" rIns="0" bIns="0" anchor="ctr"/>
          <a:lstStyle/>
          <a:p>
            <a:pPr algn="ctr" defTabSz="449263">
              <a:spcBef>
                <a:spcPts val="0"/>
              </a:spcBef>
              <a:buClr>
                <a:srgbClr val="0000C8"/>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C8"/>
                </a:solidFill>
              </a:rPr>
              <a:t>S</a:t>
            </a:r>
            <a:r>
              <a:rPr lang="en-GB" sz="2000" dirty="0"/>
              <a:t>et</a:t>
            </a:r>
            <a:r>
              <a:rPr lang="en-GB" sz="2000" dirty="0">
                <a:solidFill>
                  <a:srgbClr val="C80000"/>
                </a:solidFill>
              </a:rPr>
              <a:t> </a:t>
            </a:r>
            <a:r>
              <a:rPr lang="en-GB" sz="2000" b="1" dirty="0">
                <a:solidFill>
                  <a:srgbClr val="0000C8"/>
                </a:solidFill>
              </a:rPr>
              <a:t>G</a:t>
            </a:r>
            <a:r>
              <a:rPr lang="en-GB" sz="2000" dirty="0"/>
              <a:t>roup</a:t>
            </a:r>
            <a:r>
              <a:rPr lang="en-GB" sz="2000" dirty="0">
                <a:solidFill>
                  <a:srgbClr val="C80000"/>
                </a:solidFill>
              </a:rPr>
              <a:t> </a:t>
            </a:r>
            <a:r>
              <a:rPr lang="en-GB" sz="2000" b="1" dirty="0">
                <a:solidFill>
                  <a:srgbClr val="0000C8"/>
                </a:solidFill>
              </a:rPr>
              <a:t>ID</a:t>
            </a:r>
            <a:r>
              <a:rPr lang="en-GB" sz="2000" dirty="0">
                <a:solidFill>
                  <a:srgbClr val="C80000"/>
                </a:solidFill>
              </a:rPr>
              <a:t> </a:t>
            </a:r>
          </a:p>
          <a:p>
            <a:pPr algn="ctr" defTabSz="449263">
              <a:spcBef>
                <a:spcPts val="0"/>
              </a:spcBef>
              <a:buClr>
                <a:srgbClr val="0000C8"/>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t>on</a:t>
            </a:r>
            <a:r>
              <a:rPr lang="en-GB" sz="2000" dirty="0">
                <a:solidFill>
                  <a:srgbClr val="C80000"/>
                </a:solidFill>
              </a:rPr>
              <a:t> </a:t>
            </a:r>
            <a:r>
              <a:rPr lang="en-GB" sz="2000" dirty="0"/>
              <a:t>execution</a:t>
            </a:r>
          </a:p>
        </p:txBody>
      </p:sp>
      <p:sp>
        <p:nvSpPr>
          <p:cNvPr id="6" name="Line 5"/>
          <p:cNvSpPr>
            <a:spLocks noChangeShapeType="1"/>
          </p:cNvSpPr>
          <p:nvPr/>
        </p:nvSpPr>
        <p:spPr bwMode="auto">
          <a:xfrm flipV="1">
            <a:off x="1436914" y="4938492"/>
            <a:ext cx="77628" cy="710909"/>
          </a:xfrm>
          <a:prstGeom prst="line">
            <a:avLst/>
          </a:prstGeom>
          <a:noFill/>
          <a:ln w="9525">
            <a:solidFill>
              <a:schemeClr val="tx2"/>
            </a:solidFill>
            <a:miter lim="800000"/>
            <a:headEnd/>
            <a:tailEnd type="triangle" w="med" len="med"/>
          </a:ln>
        </p:spPr>
        <p:txBody>
          <a:bodyPr wrap="square">
            <a:spAutoFit/>
          </a:bodyPr>
          <a:lstStyle/>
          <a:p>
            <a:pPr>
              <a:spcBef>
                <a:spcPts val="0"/>
              </a:spcBef>
            </a:pPr>
            <a:endParaRPr lang="en-US"/>
          </a:p>
        </p:txBody>
      </p:sp>
      <p:sp>
        <p:nvSpPr>
          <p:cNvPr id="7" name="Rectangle 6"/>
          <p:cNvSpPr>
            <a:spLocks noChangeArrowheads="1"/>
          </p:cNvSpPr>
          <p:nvPr/>
        </p:nvSpPr>
        <p:spPr bwMode="auto">
          <a:xfrm>
            <a:off x="690465" y="5634295"/>
            <a:ext cx="1834956" cy="771525"/>
          </a:xfrm>
          <a:prstGeom prst="rect">
            <a:avLst/>
          </a:prstGeom>
          <a:noFill/>
          <a:ln w="9525">
            <a:noFill/>
            <a:round/>
            <a:headEnd/>
            <a:tailEnd/>
          </a:ln>
        </p:spPr>
        <p:txBody>
          <a:bodyPr wrap="none" lIns="0" tIns="0" rIns="0" bIns="0" anchor="ctr"/>
          <a:lstStyle/>
          <a:p>
            <a:pPr algn="ctr" defTabSz="449263">
              <a:spcBef>
                <a:spcPts val="0"/>
              </a:spcBef>
              <a:buClr>
                <a:srgbClr val="0000C8"/>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C8"/>
                </a:solidFill>
              </a:rPr>
              <a:t>S</a:t>
            </a:r>
            <a:r>
              <a:rPr lang="en-GB" sz="2000" dirty="0"/>
              <a:t>et</a:t>
            </a:r>
            <a:r>
              <a:rPr lang="en-GB" sz="2000" dirty="0">
                <a:solidFill>
                  <a:srgbClr val="C80000"/>
                </a:solidFill>
              </a:rPr>
              <a:t> </a:t>
            </a:r>
            <a:r>
              <a:rPr lang="en-GB" sz="2000" b="1" dirty="0">
                <a:solidFill>
                  <a:srgbClr val="0000C8"/>
                </a:solidFill>
              </a:rPr>
              <a:t>U</a:t>
            </a:r>
            <a:r>
              <a:rPr lang="en-GB" sz="2000" dirty="0"/>
              <a:t>ser</a:t>
            </a:r>
            <a:r>
              <a:rPr lang="en-GB" sz="2000" dirty="0">
                <a:solidFill>
                  <a:srgbClr val="C80000"/>
                </a:solidFill>
              </a:rPr>
              <a:t> </a:t>
            </a:r>
            <a:r>
              <a:rPr lang="en-GB" sz="2000" b="1" dirty="0">
                <a:solidFill>
                  <a:srgbClr val="0000C8"/>
                </a:solidFill>
              </a:rPr>
              <a:t>ID</a:t>
            </a:r>
            <a:r>
              <a:rPr lang="en-GB" sz="2000" dirty="0">
                <a:solidFill>
                  <a:srgbClr val="C80000"/>
                </a:solidFill>
              </a:rPr>
              <a:t> </a:t>
            </a:r>
            <a:br>
              <a:rPr lang="en-GB" sz="2000" dirty="0">
                <a:solidFill>
                  <a:srgbClr val="C80000"/>
                </a:solidFill>
              </a:rPr>
            </a:br>
            <a:r>
              <a:rPr lang="en-GB" sz="2000" dirty="0"/>
              <a:t>on</a:t>
            </a:r>
            <a:r>
              <a:rPr lang="en-GB" sz="2000" dirty="0">
                <a:solidFill>
                  <a:srgbClr val="C80000"/>
                </a:solidFill>
              </a:rPr>
              <a:t> </a:t>
            </a:r>
            <a:r>
              <a:rPr lang="en-GB" sz="2000" dirty="0"/>
              <a:t>execution</a:t>
            </a:r>
          </a:p>
        </p:txBody>
      </p:sp>
      <p:sp>
        <p:nvSpPr>
          <p:cNvPr id="8" name="Rectangle 7"/>
          <p:cNvSpPr>
            <a:spLocks noChangeArrowheads="1"/>
          </p:cNvSpPr>
          <p:nvPr/>
        </p:nvSpPr>
        <p:spPr bwMode="auto">
          <a:xfrm>
            <a:off x="2394154" y="5147981"/>
            <a:ext cx="8933210" cy="759182"/>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lumMod val="75000"/>
              </a:schemeClr>
            </a:outerShdw>
          </a:effectLst>
        </p:spPr>
        <p:txBody>
          <a:bodyPr wrap="square" lIns="95250" tIns="91440" rIns="95250" bIns="50800" anchor="ctr">
            <a:spAutoFit/>
          </a:bodyPr>
          <a:lstStyle/>
          <a:p>
            <a:pPr defTabSz="720725">
              <a:buClr>
                <a:srgbClr val="000066"/>
              </a:buClr>
              <a:buSzPct val="100000"/>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ls -l /usr/bin/write </a:t>
            </a:r>
          </a:p>
          <a:p>
            <a:pPr defTabSz="720725">
              <a:buClr>
                <a:srgbClr val="000066"/>
              </a:buClr>
              <a:buSzPct val="100000"/>
              <a:tabLst>
                <a:tab pos="1431925" algn="l"/>
                <a:tab pos="3489325" algn="l"/>
                <a:tab pos="7050088" algn="r"/>
              </a:tabLst>
              <a:defRPr/>
            </a:pPr>
            <a:r>
              <a:rPr lang="en-GB" sz="2000" dirty="0">
                <a:latin typeface="Courier New" pitchFamily="49" charset="0"/>
              </a:rPr>
              <a:t>-rwxr-</a:t>
            </a:r>
            <a:r>
              <a:rPr lang="en-GB" sz="2000" b="1" dirty="0">
                <a:solidFill>
                  <a:schemeClr val="accent1"/>
                </a:solidFill>
                <a:latin typeface="Courier New" pitchFamily="49" charset="0"/>
              </a:rPr>
              <a:t>s</a:t>
            </a:r>
            <a:r>
              <a:rPr lang="en-GB" sz="2000" dirty="0">
                <a:latin typeface="Courier New" pitchFamily="49" charset="0"/>
              </a:rPr>
              <a:t>r-x  1 root tty  ...  /usr/bin/write</a:t>
            </a:r>
          </a:p>
        </p:txBody>
      </p:sp>
      <p:sp>
        <p:nvSpPr>
          <p:cNvPr id="9" name="Line 8"/>
          <p:cNvSpPr>
            <a:spLocks noChangeShapeType="1"/>
          </p:cNvSpPr>
          <p:nvPr/>
        </p:nvSpPr>
        <p:spPr bwMode="auto">
          <a:xfrm flipH="1" flipV="1">
            <a:off x="3473198" y="5816269"/>
            <a:ext cx="0" cy="355600"/>
          </a:xfrm>
          <a:prstGeom prst="line">
            <a:avLst/>
          </a:prstGeom>
          <a:noFill/>
          <a:ln w="9525">
            <a:solidFill>
              <a:schemeClr val="tx2"/>
            </a:solidFill>
            <a:miter lim="800000"/>
            <a:headEnd/>
            <a:tailEnd type="triangle" w="med" len="med"/>
          </a:ln>
        </p:spPr>
        <p:txBody>
          <a:bodyPr>
            <a:spAutoFit/>
          </a:bodyPr>
          <a:lstStyle/>
          <a:p>
            <a:pPr>
              <a:spcBef>
                <a:spcPts val="0"/>
              </a:spcBef>
            </a:pP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Change owner and group ownership of a file tools</a:t>
            </a:r>
          </a:p>
          <a:p>
            <a:endParaRPr lang="en-GB" dirty="0"/>
          </a:p>
          <a:p>
            <a:pPr lvl="1">
              <a:buNone/>
            </a:pPr>
            <a:r>
              <a:rPr lang="en-GB" dirty="0"/>
              <a:t>	</a:t>
            </a:r>
          </a:p>
          <a:p>
            <a:pPr lvl="1"/>
            <a:endParaRPr lang="en-GB" dirty="0"/>
          </a:p>
          <a:p>
            <a:pPr marL="457200" lvl="1" indent="0">
              <a:buNone/>
            </a:pPr>
            <a:endParaRPr lang="en-GB" dirty="0"/>
          </a:p>
          <a:p>
            <a:pPr>
              <a:buNone/>
            </a:pPr>
            <a:endParaRPr lang="en-GB" dirty="0"/>
          </a:p>
          <a:p>
            <a:r>
              <a:rPr lang="en-GB" dirty="0"/>
              <a:t>Change owner </a:t>
            </a:r>
            <a:r>
              <a:rPr lang="en-GB" b="1" i="1" dirty="0">
                <a:solidFill>
                  <a:srgbClr val="C00000"/>
                </a:solidFill>
              </a:rPr>
              <a:t>and</a:t>
            </a:r>
            <a:r>
              <a:rPr lang="en-GB" dirty="0"/>
              <a:t> group ownership with </a:t>
            </a:r>
            <a:r>
              <a:rPr lang="en-GB" b="1" dirty="0" err="1">
                <a:solidFill>
                  <a:srgbClr val="0000C8"/>
                </a:solidFill>
              </a:rPr>
              <a:t>chown</a:t>
            </a:r>
            <a:endParaRPr lang="en-GB" b="1" dirty="0">
              <a:solidFill>
                <a:srgbClr val="0000C8"/>
              </a:solidFill>
            </a:endParaRPr>
          </a:p>
          <a:p>
            <a:endParaRPr lang="en-GB" dirty="0"/>
          </a:p>
          <a:p>
            <a:endParaRPr lang="en-GB" dirty="0"/>
          </a:p>
        </p:txBody>
      </p:sp>
      <p:sp>
        <p:nvSpPr>
          <p:cNvPr id="3" name="Title 2"/>
          <p:cNvSpPr>
            <a:spLocks noGrp="1"/>
          </p:cNvSpPr>
          <p:nvPr>
            <p:ph type="title"/>
          </p:nvPr>
        </p:nvSpPr>
        <p:spPr/>
        <p:txBody>
          <a:bodyPr/>
          <a:lstStyle/>
          <a:p>
            <a:r>
              <a:rPr lang="en-GB" dirty="0"/>
              <a:t>Setting file ownership</a:t>
            </a:r>
          </a:p>
        </p:txBody>
      </p:sp>
      <p:sp>
        <p:nvSpPr>
          <p:cNvPr id="4" name="Rectangle 7"/>
          <p:cNvSpPr>
            <a:spLocks noChangeArrowheads="1"/>
          </p:cNvSpPr>
          <p:nvPr/>
        </p:nvSpPr>
        <p:spPr bwMode="auto">
          <a:xfrm>
            <a:off x="877077" y="5839975"/>
            <a:ext cx="10450285" cy="451406"/>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lumMod val="75000"/>
              </a:schemeClr>
            </a:outerShdw>
          </a:effectLst>
        </p:spPr>
        <p:txBody>
          <a:bodyPr wrap="square" lIns="95250" tIns="91440" rIns="95250" bIns="50800" anchor="ctr">
            <a:spAutoFit/>
          </a:bodyPr>
          <a:lstStyle/>
          <a:p>
            <a:pPr defTabSz="720725">
              <a:buClr>
                <a:srgbClr val="000066"/>
              </a:buClr>
              <a:buSzPct val="100000"/>
              <a:tabLst>
                <a:tab pos="1431925" algn="l"/>
                <a:tab pos="3489325" algn="l"/>
                <a:tab pos="7050088" algn="r"/>
              </a:tabLst>
              <a:defRPr/>
            </a:pPr>
            <a:r>
              <a:rPr lang="en-GB" sz="2000" dirty="0">
                <a:latin typeface="Courier New" pitchFamily="49" charset="0"/>
              </a:rPr>
              <a:t>$ </a:t>
            </a:r>
            <a:r>
              <a:rPr lang="en-GB" sz="2000" b="1" dirty="0" err="1">
                <a:latin typeface="Courier New" pitchFamily="49" charset="0"/>
              </a:rPr>
              <a:t>sudo</a:t>
            </a:r>
            <a:r>
              <a:rPr lang="en-GB" sz="2000" dirty="0">
                <a:latin typeface="Courier New" pitchFamily="49" charset="0"/>
              </a:rPr>
              <a:t> </a:t>
            </a:r>
            <a:r>
              <a:rPr lang="en-GB" sz="2000" b="1" dirty="0" err="1">
                <a:latin typeface="Courier New" pitchFamily="49" charset="0"/>
              </a:rPr>
              <a:t>chown</a:t>
            </a:r>
            <a:r>
              <a:rPr lang="en-GB" sz="2000" b="1" dirty="0">
                <a:latin typeface="Courier New" pitchFamily="49" charset="0"/>
              </a:rPr>
              <a:t> syslog:adm /var/log/debug</a:t>
            </a:r>
          </a:p>
        </p:txBody>
      </p:sp>
      <p:sp>
        <p:nvSpPr>
          <p:cNvPr id="5" name="AutoShape 9"/>
          <p:cNvSpPr>
            <a:spLocks noChangeArrowheads="1"/>
          </p:cNvSpPr>
          <p:nvPr/>
        </p:nvSpPr>
        <p:spPr bwMode="auto">
          <a:xfrm>
            <a:off x="1004438" y="2020374"/>
            <a:ext cx="10332256" cy="926085"/>
          </a:xfrm>
          <a:prstGeom prst="flowChartAlternateProcess">
            <a:avLst/>
          </a:prstGeom>
          <a:gradFill rotWithShape="1">
            <a:gsLst>
              <a:gs pos="0">
                <a:srgbClr val="FFFFFF">
                  <a:alpha val="0"/>
                </a:srgbClr>
              </a:gs>
              <a:gs pos="100000">
                <a:srgbClr val="EEEFD7"/>
              </a:gs>
            </a:gsLst>
            <a:path path="shape">
              <a:fillToRect l="50000" t="50000" r="50000" b="50000"/>
            </a:path>
          </a:gradFill>
          <a:ln w="9525" algn="ctr">
            <a:solidFill>
              <a:srgbClr val="808080"/>
            </a:solidFill>
            <a:round/>
            <a:headEnd/>
            <a:tailEnd/>
          </a:ln>
          <a:effectLst>
            <a:outerShdw blurRad="63500" sx="102000" sy="102000" algn="ctr" rotWithShape="0">
              <a:prstClr val="black">
                <a:alpha val="40000"/>
              </a:prstClr>
            </a:outerShdw>
          </a:effectLst>
        </p:spPr>
        <p:txBody>
          <a:bodyPr wrap="none" anchor="ctr"/>
          <a:lstStyle/>
          <a:p>
            <a:pPr defTabSz="698500">
              <a:spcBef>
                <a:spcPts val="600"/>
              </a:spcBef>
              <a:buClr>
                <a:srgbClr val="FF0000"/>
              </a:buClr>
              <a:buSzPct val="100000"/>
              <a:tabLst>
                <a:tab pos="914400" algn="l"/>
                <a:tab pos="2225675" algn="l"/>
              </a:tabLst>
            </a:pPr>
            <a:r>
              <a:rPr lang="en-GB" sz="2400" b="1" dirty="0">
                <a:solidFill>
                  <a:srgbClr val="0000C8"/>
                </a:solidFill>
              </a:rPr>
              <a:t>	</a:t>
            </a:r>
            <a:r>
              <a:rPr lang="en-GB" sz="2400" b="1" dirty="0" err="1">
                <a:solidFill>
                  <a:srgbClr val="0000C8"/>
                </a:solidFill>
              </a:rPr>
              <a:t>chown</a:t>
            </a:r>
            <a:r>
              <a:rPr lang="en-GB" sz="2400" b="1" dirty="0">
                <a:solidFill>
                  <a:srgbClr val="0000C8"/>
                </a:solidFill>
              </a:rPr>
              <a:t>   [-R]   user    files…</a:t>
            </a:r>
          </a:p>
          <a:p>
            <a:pPr defTabSz="698500">
              <a:spcBef>
                <a:spcPts val="600"/>
              </a:spcBef>
              <a:buClr>
                <a:srgbClr val="FF0000"/>
              </a:buClr>
              <a:buSzPct val="100000"/>
              <a:tabLst>
                <a:tab pos="914400" algn="l"/>
                <a:tab pos="2225675" algn="l"/>
              </a:tabLst>
            </a:pPr>
            <a:r>
              <a:rPr lang="en-GB" sz="2400" b="1" dirty="0">
                <a:solidFill>
                  <a:srgbClr val="0000C8"/>
                </a:solidFill>
              </a:rPr>
              <a:t>	</a:t>
            </a:r>
            <a:r>
              <a:rPr lang="en-GB" sz="2400" b="1" dirty="0" err="1">
                <a:solidFill>
                  <a:srgbClr val="0000C8"/>
                </a:solidFill>
              </a:rPr>
              <a:t>chgrp</a:t>
            </a:r>
            <a:r>
              <a:rPr lang="en-GB" sz="2400" b="1" dirty="0">
                <a:solidFill>
                  <a:srgbClr val="0000C8"/>
                </a:solidFill>
              </a:rPr>
              <a:t>    [-R]   group  files…</a:t>
            </a:r>
            <a:endParaRPr lang="en-US" sz="2400" b="1" dirty="0" err="1">
              <a:solidFill>
                <a:srgbClr val="0000C8"/>
              </a:solidFill>
            </a:endParaRPr>
          </a:p>
        </p:txBody>
      </p:sp>
      <p:sp>
        <p:nvSpPr>
          <p:cNvPr id="6" name="AutoShape 9"/>
          <p:cNvSpPr>
            <a:spLocks noChangeArrowheads="1"/>
          </p:cNvSpPr>
          <p:nvPr/>
        </p:nvSpPr>
        <p:spPr bwMode="auto">
          <a:xfrm>
            <a:off x="886408" y="5112459"/>
            <a:ext cx="10440956" cy="574766"/>
          </a:xfrm>
          <a:prstGeom prst="flowChartAlternateProcess">
            <a:avLst/>
          </a:prstGeom>
          <a:gradFill rotWithShape="1">
            <a:gsLst>
              <a:gs pos="0">
                <a:srgbClr val="FFFFFF">
                  <a:alpha val="0"/>
                </a:srgbClr>
              </a:gs>
              <a:gs pos="100000">
                <a:srgbClr val="EEEFD7"/>
              </a:gs>
            </a:gsLst>
            <a:path path="shape">
              <a:fillToRect l="50000" t="50000" r="50000" b="50000"/>
            </a:path>
          </a:gradFill>
          <a:ln w="9525" algn="ctr">
            <a:solidFill>
              <a:srgbClr val="808080"/>
            </a:solidFill>
            <a:round/>
            <a:headEnd/>
            <a:tailEnd/>
          </a:ln>
          <a:effectLst>
            <a:outerShdw blurRad="63500" sx="102000" sy="102000" algn="ctr" rotWithShape="0">
              <a:prstClr val="black">
                <a:alpha val="40000"/>
              </a:prstClr>
            </a:outerShdw>
          </a:effectLst>
        </p:spPr>
        <p:txBody>
          <a:bodyPr wrap="none" anchor="ctr"/>
          <a:lstStyle/>
          <a:p>
            <a:pPr defTabSz="698500">
              <a:spcBef>
                <a:spcPts val="600"/>
              </a:spcBef>
              <a:buClr>
                <a:srgbClr val="FF0000"/>
              </a:buClr>
              <a:buSzPct val="100000"/>
              <a:tabLst>
                <a:tab pos="914400" algn="l"/>
                <a:tab pos="2225675" algn="l"/>
              </a:tabLst>
            </a:pPr>
            <a:r>
              <a:rPr lang="en-GB" sz="2400" b="1" dirty="0">
                <a:solidFill>
                  <a:srgbClr val="0000C8"/>
                </a:solidFill>
              </a:rPr>
              <a:t>	</a:t>
            </a:r>
            <a:r>
              <a:rPr lang="en-GB" sz="2400" b="1" dirty="0" err="1">
                <a:solidFill>
                  <a:srgbClr val="0000C8"/>
                </a:solidFill>
              </a:rPr>
              <a:t>chown</a:t>
            </a:r>
            <a:r>
              <a:rPr lang="en-GB" sz="2400" b="1" dirty="0">
                <a:solidFill>
                  <a:srgbClr val="0000C8"/>
                </a:solidFill>
              </a:rPr>
              <a:t>   [-R]   </a:t>
            </a:r>
            <a:r>
              <a:rPr lang="en-GB" sz="2400" b="1" dirty="0" err="1">
                <a:solidFill>
                  <a:srgbClr val="0000C8"/>
                </a:solidFill>
              </a:rPr>
              <a:t>user:group</a:t>
            </a:r>
            <a:r>
              <a:rPr lang="en-GB" sz="2400" b="1" dirty="0">
                <a:solidFill>
                  <a:srgbClr val="0000C8"/>
                </a:solidFill>
              </a:rPr>
              <a:t>   [files…] </a:t>
            </a:r>
            <a:endParaRPr lang="en-US" sz="2400" b="1" dirty="0" err="1">
              <a:solidFill>
                <a:srgbClr val="0000C8"/>
              </a:solidFill>
            </a:endParaRPr>
          </a:p>
        </p:txBody>
      </p:sp>
      <p:sp>
        <p:nvSpPr>
          <p:cNvPr id="7" name="Rectangle 7"/>
          <p:cNvSpPr>
            <a:spLocks noChangeArrowheads="1"/>
          </p:cNvSpPr>
          <p:nvPr/>
        </p:nvSpPr>
        <p:spPr bwMode="auto">
          <a:xfrm>
            <a:off x="920462" y="3139911"/>
            <a:ext cx="10397571" cy="1066959"/>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lumMod val="75000"/>
              </a:schemeClr>
            </a:outerShdw>
          </a:effectLst>
        </p:spPr>
        <p:txBody>
          <a:bodyPr wrap="square" lIns="95250" tIns="91440" rIns="95250" bIns="50800" anchor="ctr">
            <a:spAutoFit/>
          </a:bodyPr>
          <a:lstStyle/>
          <a:p>
            <a:pPr defTabSz="720725">
              <a:buClr>
                <a:srgbClr val="000066"/>
              </a:buClr>
              <a:buSzPct val="100000"/>
              <a:tabLst>
                <a:tab pos="1431925" algn="l"/>
                <a:tab pos="3489325" algn="l"/>
                <a:tab pos="7050088" algn="r"/>
              </a:tabLst>
              <a:defRPr/>
            </a:pPr>
            <a:r>
              <a:rPr lang="en-GB" sz="2000" dirty="0">
                <a:latin typeface="Courier New" pitchFamily="49" charset="0"/>
              </a:rPr>
              <a:t>$ </a:t>
            </a:r>
            <a:r>
              <a:rPr lang="en-GB" sz="2000" b="1" dirty="0" err="1">
                <a:latin typeface="Courier New" pitchFamily="49" charset="0"/>
              </a:rPr>
              <a:t>sudo</a:t>
            </a:r>
            <a:r>
              <a:rPr lang="en-GB" sz="2000" dirty="0">
                <a:latin typeface="Courier New" pitchFamily="49" charset="0"/>
              </a:rPr>
              <a:t> </a:t>
            </a:r>
            <a:r>
              <a:rPr lang="en-GB" sz="2000" b="1" dirty="0" err="1">
                <a:latin typeface="Courier New" pitchFamily="49" charset="0"/>
              </a:rPr>
              <a:t>chown</a:t>
            </a:r>
            <a:r>
              <a:rPr lang="en-GB" sz="2000" b="1" dirty="0">
                <a:latin typeface="Courier New" pitchFamily="49" charset="0"/>
              </a:rPr>
              <a:t> root /usr/bin/passwd</a:t>
            </a:r>
          </a:p>
          <a:p>
            <a:pPr defTabSz="720725">
              <a:buClr>
                <a:srgbClr val="000066"/>
              </a:buClr>
              <a:buSzPct val="100000"/>
              <a:tabLst>
                <a:tab pos="1431925" algn="l"/>
                <a:tab pos="3489325" algn="l"/>
                <a:tab pos="7050088" algn="r"/>
              </a:tabLst>
              <a:defRPr/>
            </a:pPr>
            <a:r>
              <a:rPr lang="en-GB" sz="2000" dirty="0">
                <a:latin typeface="Courier New" pitchFamily="49" charset="0"/>
              </a:rPr>
              <a:t>$ </a:t>
            </a:r>
            <a:r>
              <a:rPr lang="en-GB" sz="2000" b="1" dirty="0" err="1">
                <a:latin typeface="Courier New" pitchFamily="49" charset="0"/>
              </a:rPr>
              <a:t>sudo</a:t>
            </a:r>
            <a:r>
              <a:rPr lang="en-GB" sz="2000" dirty="0">
                <a:latin typeface="Courier New" pitchFamily="49" charset="0"/>
              </a:rPr>
              <a:t> </a:t>
            </a:r>
            <a:r>
              <a:rPr lang="en-GB" sz="2000" b="1" dirty="0" err="1">
                <a:latin typeface="Courier New" pitchFamily="49" charset="0"/>
              </a:rPr>
              <a:t>chgrp</a:t>
            </a:r>
            <a:r>
              <a:rPr lang="en-GB" sz="2000" b="1" dirty="0">
                <a:latin typeface="Courier New" pitchFamily="49" charset="0"/>
              </a:rPr>
              <a:t> sys /usr/bin/passwd</a:t>
            </a:r>
          </a:p>
          <a:p>
            <a:pPr defTabSz="720725">
              <a:buClr>
                <a:srgbClr val="000066"/>
              </a:buClr>
              <a:buSzPct val="100000"/>
              <a:tabLst>
                <a:tab pos="1431925" algn="l"/>
                <a:tab pos="3489325" algn="l"/>
                <a:tab pos="7050088" algn="r"/>
              </a:tabLst>
              <a:defRPr/>
            </a:pPr>
            <a:r>
              <a:rPr lang="en-GB" sz="2000" dirty="0">
                <a:latin typeface="Courier New" pitchFamily="49" charset="0"/>
              </a:rPr>
              <a:t>$ </a:t>
            </a:r>
            <a:r>
              <a:rPr lang="en-GB" sz="2000" b="1" dirty="0" err="1">
                <a:latin typeface="Courier New" pitchFamily="49" charset="0"/>
              </a:rPr>
              <a:t>sudo</a:t>
            </a:r>
            <a:r>
              <a:rPr lang="en-GB" sz="2000" dirty="0">
                <a:latin typeface="Courier New" pitchFamily="49" charset="0"/>
              </a:rPr>
              <a:t> </a:t>
            </a:r>
            <a:r>
              <a:rPr lang="en-GB" sz="2000" b="1" dirty="0" err="1">
                <a:latin typeface="Courier New" pitchFamily="49" charset="0"/>
              </a:rPr>
              <a:t>chown</a:t>
            </a:r>
            <a:r>
              <a:rPr lang="en-GB" sz="2000" b="1" dirty="0">
                <a:latin typeface="Courier New" pitchFamily="49" charset="0"/>
              </a:rPr>
              <a:t> -R user12 /home/user12</a:t>
            </a:r>
          </a:p>
        </p:txBody>
      </p:sp>
      <p:sp>
        <p:nvSpPr>
          <p:cNvPr id="8" name="Rectangle 9"/>
          <p:cNvSpPr>
            <a:spLocks noChangeArrowheads="1"/>
          </p:cNvSpPr>
          <p:nvPr/>
        </p:nvSpPr>
        <p:spPr bwMode="auto">
          <a:xfrm>
            <a:off x="7725747" y="3808327"/>
            <a:ext cx="3554963" cy="377402"/>
          </a:xfrm>
          <a:prstGeom prst="rect">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95250" tIns="36000" rIns="95250" bIns="36000">
            <a:spAutoFit/>
          </a:bodyPr>
          <a:lstStyle/>
          <a:p>
            <a:pPr indent="168275" algn="ctr" defTabSz="720725" eaLnBrk="0" hangingPunct="0">
              <a:lnSpc>
                <a:spcPct val="110000"/>
              </a:lnSpc>
              <a:buClr>
                <a:srgbClr val="FF0000"/>
              </a:buClr>
              <a:buSzPct val="100000"/>
              <a:buFont typeface="Arial" charset="0"/>
              <a:buNone/>
              <a:tabLst>
                <a:tab pos="571500" algn="l"/>
                <a:tab pos="1855788" algn="l"/>
              </a:tabLst>
              <a:defRPr/>
            </a:pPr>
            <a:r>
              <a:rPr lang="en-GB" sz="1800" i="1" dirty="0"/>
              <a:t>recursive operation</a:t>
            </a:r>
          </a:p>
        </p:txBody>
      </p:sp>
      <p:sp>
        <p:nvSpPr>
          <p:cNvPr id="9" name="Rectangle 9"/>
          <p:cNvSpPr>
            <a:spLocks noChangeArrowheads="1"/>
          </p:cNvSpPr>
          <p:nvPr/>
        </p:nvSpPr>
        <p:spPr bwMode="auto">
          <a:xfrm>
            <a:off x="7725747" y="5877026"/>
            <a:ext cx="3559556" cy="377402"/>
          </a:xfrm>
          <a:prstGeom prst="rect">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95250" tIns="36000" rIns="95250" bIns="36000">
            <a:spAutoFit/>
          </a:bodyPr>
          <a:lstStyle/>
          <a:p>
            <a:pPr indent="168275" algn="ctr" defTabSz="720725" eaLnBrk="0" hangingPunct="0">
              <a:lnSpc>
                <a:spcPct val="110000"/>
              </a:lnSpc>
              <a:buClr>
                <a:srgbClr val="FF0000"/>
              </a:buClr>
              <a:buSzPct val="100000"/>
              <a:tabLst>
                <a:tab pos="571500" algn="l"/>
                <a:tab pos="1855788" algn="l"/>
              </a:tabLst>
              <a:defRPr/>
            </a:pPr>
            <a:r>
              <a:rPr lang="en-GB" sz="1800" i="1" dirty="0"/>
              <a:t>both user and group changed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7"/>
          <p:cNvSpPr>
            <a:spLocks noGrp="1" noChangeArrowheads="1"/>
          </p:cNvSpPr>
          <p:nvPr>
            <p:ph sz="quarter" idx="15"/>
          </p:nvPr>
        </p:nvSpPr>
        <p:spPr/>
        <p:txBody>
          <a:bodyPr/>
          <a:lstStyle/>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Permission bits are not applied if user has </a:t>
            </a:r>
            <a:r>
              <a:rPr lang="en-GB" b="1" dirty="0">
                <a:solidFill>
                  <a:srgbClr val="0000C8"/>
                </a:solidFill>
              </a:rPr>
              <a:t>UID=0</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File and directory access is controlled with permissions</a:t>
            </a:r>
          </a:p>
          <a:p>
            <a:pPr lvl="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Every file and directory are subject to </a:t>
            </a:r>
            <a:r>
              <a:rPr lang="en-GB" b="1" dirty="0">
                <a:solidFill>
                  <a:srgbClr val="0000C8"/>
                </a:solidFill>
              </a:rPr>
              <a:t>r/w/x</a:t>
            </a:r>
            <a:r>
              <a:rPr lang="en-GB" dirty="0"/>
              <a:t> permission set</a:t>
            </a:r>
          </a:p>
          <a:p>
            <a:pPr lvl="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Access controlled through the </a:t>
            </a:r>
            <a:r>
              <a:rPr lang="en-GB" b="1" dirty="0">
                <a:solidFill>
                  <a:srgbClr val="0000C8"/>
                </a:solidFill>
              </a:rPr>
              <a:t>r/w/x</a:t>
            </a:r>
            <a:r>
              <a:rPr lang="en-GB" dirty="0"/>
              <a:t> bits against </a:t>
            </a:r>
            <a:r>
              <a:rPr lang="en-GB" i="1" dirty="0"/>
              <a:t>user</a:t>
            </a:r>
            <a:r>
              <a:rPr lang="en-GB" dirty="0"/>
              <a:t> and </a:t>
            </a:r>
            <a:r>
              <a:rPr lang="en-GB" i="1" dirty="0"/>
              <a:t>group </a:t>
            </a:r>
            <a:r>
              <a:rPr lang="en-GB" dirty="0"/>
              <a:t>ownership</a:t>
            </a:r>
          </a:p>
          <a:p>
            <a:pPr lvl="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p>
        </p:txBody>
      </p:sp>
      <p:sp>
        <p:nvSpPr>
          <p:cNvPr id="2" name="Content Placeholder 1"/>
          <p:cNvSpPr>
            <a:spLocks noGrp="1"/>
          </p:cNvSpPr>
          <p:nvPr>
            <p:ph sz="quarter" idx="16"/>
          </p:nvPr>
        </p:nvSpPr>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Use </a:t>
            </a:r>
            <a:r>
              <a:rPr lang="en-GB" b="1" dirty="0" err="1">
                <a:solidFill>
                  <a:srgbClr val="0000C8"/>
                </a:solidFill>
              </a:rPr>
              <a:t>chmod</a:t>
            </a:r>
            <a:r>
              <a:rPr lang="en-GB" dirty="0"/>
              <a:t>, </a:t>
            </a:r>
            <a:r>
              <a:rPr lang="en-GB" b="1" dirty="0" err="1">
                <a:solidFill>
                  <a:srgbClr val="0000C8"/>
                </a:solidFill>
              </a:rPr>
              <a:t>chown</a:t>
            </a:r>
            <a:r>
              <a:rPr lang="en-GB" dirty="0"/>
              <a:t> and </a:t>
            </a:r>
            <a:r>
              <a:rPr lang="en-GB" b="1" dirty="0" err="1">
                <a:solidFill>
                  <a:srgbClr val="0000C8"/>
                </a:solidFill>
              </a:rPr>
              <a:t>chgrp</a:t>
            </a:r>
            <a:r>
              <a:rPr lang="en-GB" dirty="0"/>
              <a:t> to manipulate access attributes</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You do not need permissions to a file in order to remove it</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Instead, you need </a:t>
            </a:r>
            <a:r>
              <a:rPr lang="en-GB" i="1" dirty="0"/>
              <a:t>access</a:t>
            </a:r>
            <a:r>
              <a:rPr lang="en-GB" dirty="0"/>
              <a:t> and </a:t>
            </a:r>
            <a:r>
              <a:rPr lang="en-GB" i="1" dirty="0"/>
              <a:t>write</a:t>
            </a:r>
            <a:r>
              <a:rPr lang="en-GB" dirty="0"/>
              <a:t> permission on the holding directory</a:t>
            </a:r>
          </a:p>
          <a:p>
            <a:endParaRPr lang="en-GB" dirty="0"/>
          </a:p>
        </p:txBody>
      </p:sp>
      <p:sp>
        <p:nvSpPr>
          <p:cNvPr id="20482" name="Rectangle 6"/>
          <p:cNvSpPr>
            <a:spLocks noGrp="1" noChangeArrowheads="1"/>
          </p:cNvSpPr>
          <p:nvPr>
            <p:ph type="title"/>
          </p:nvPr>
        </p:nvSpPr>
        <p:spPr/>
        <p:txBody>
          <a:bodyPr>
            <a:normAutofit/>
          </a:bodyPr>
          <a:lstStyle/>
          <a:p>
            <a:pPr eaLnBrk="1" hangingPunct="1"/>
            <a:r>
              <a:rPr lang="en-GB"/>
              <a:t>Summary</a:t>
            </a:r>
          </a:p>
        </p:txBody>
      </p:sp>
      <p:pic>
        <p:nvPicPr>
          <p:cNvPr id="4" name="Picture 3" descr="QA-TUX-Sigma.png"/>
          <p:cNvPicPr>
            <a:picLocks noChangeAspect="1"/>
          </p:cNvPicPr>
          <p:nvPr/>
        </p:nvPicPr>
        <p:blipFill>
          <a:blip r:embed="rId3" cstate="print"/>
          <a:stretch>
            <a:fillRect/>
          </a:stretch>
        </p:blipFill>
        <p:spPr>
          <a:xfrm>
            <a:off x="10750679" y="5020799"/>
            <a:ext cx="1257002" cy="1054521"/>
          </a:xfrm>
          <a:prstGeom prst="rect">
            <a:avLst/>
          </a:prstGeom>
        </p:spPr>
      </p:pic>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endParaRPr lang="en-GB"/>
          </a:p>
        </p:txBody>
      </p:sp>
      <p:sp>
        <p:nvSpPr>
          <p:cNvPr id="21506" name="Rectangle 42"/>
          <p:cNvSpPr>
            <a:spLocks noGrp="1" noChangeArrowheads="1"/>
          </p:cNvSpPr>
          <p:nvPr>
            <p:ph type="title"/>
          </p:nvPr>
        </p:nvSpPr>
        <p:spPr/>
        <p:txBody>
          <a:bodyPr/>
          <a:lstStyle/>
          <a:p>
            <a:r>
              <a:rPr lang="en-GB"/>
              <a:t>Glossary</a:t>
            </a:r>
            <a:endParaRPr lang="en-GB" dirty="0"/>
          </a:p>
        </p:txBody>
      </p:sp>
      <p:graphicFrame>
        <p:nvGraphicFramePr>
          <p:cNvPr id="54411" name="Group 139"/>
          <p:cNvGraphicFramePr>
            <a:graphicFrameLocks noGrp="1"/>
          </p:cNvGraphicFramePr>
          <p:nvPr>
            <p:ph idx="4294967295"/>
          </p:nvPr>
        </p:nvGraphicFramePr>
        <p:xfrm>
          <a:off x="430148" y="1441839"/>
          <a:ext cx="10887885" cy="4721548"/>
        </p:xfrm>
        <a:graphic>
          <a:graphicData uri="http://schemas.openxmlformats.org/drawingml/2006/table">
            <a:tbl>
              <a:tblPr/>
              <a:tblGrid>
                <a:gridCol w="2359257">
                  <a:extLst>
                    <a:ext uri="{9D8B030D-6E8A-4147-A177-3AD203B41FA5}">
                      <a16:colId xmlns:a16="http://schemas.microsoft.com/office/drawing/2014/main" val="20000"/>
                    </a:ext>
                  </a:extLst>
                </a:gridCol>
                <a:gridCol w="8528628">
                  <a:extLst>
                    <a:ext uri="{9D8B030D-6E8A-4147-A177-3AD203B41FA5}">
                      <a16:colId xmlns:a16="http://schemas.microsoft.com/office/drawing/2014/main" val="20001"/>
                    </a:ext>
                  </a:extLst>
                </a:gridCol>
              </a:tblGrid>
              <a:tr h="180975">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800" b="1" i="0" u="none" strike="noStrike" cap="none" normalizeH="0" baseline="0" dirty="0">
                          <a:ln>
                            <a:noFill/>
                          </a:ln>
                          <a:solidFill>
                            <a:srgbClr val="134183"/>
                          </a:solidFill>
                          <a:effectLst/>
                          <a:latin typeface="Arial" charset="0"/>
                        </a:rPr>
                        <a:t>entity</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D5EA"/>
                    </a:solid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800" b="1" i="0" u="none" strike="noStrike" cap="none" normalizeH="0" baseline="0" dirty="0">
                          <a:ln>
                            <a:noFill/>
                          </a:ln>
                          <a:solidFill>
                            <a:srgbClr val="134183"/>
                          </a:solidFill>
                          <a:effectLst/>
                          <a:latin typeface="Arial" charset="0"/>
                        </a:rPr>
                        <a:t>meaning</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D5EA"/>
                    </a:solidFill>
                  </a:tcPr>
                </a:tc>
                <a:extLst>
                  <a:ext uri="{0D108BD9-81ED-4DB2-BD59-A6C34878D82A}">
                    <a16:rowId xmlns:a16="http://schemas.microsoft.com/office/drawing/2014/main" val="10000"/>
                  </a:ext>
                </a:extLst>
              </a:tr>
              <a:tr h="179388">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1" i="0" u="none" strike="noStrike" cap="none" normalizeH="0" baseline="0">
                          <a:ln>
                            <a:noFill/>
                          </a:ln>
                          <a:solidFill>
                            <a:srgbClr val="134183"/>
                          </a:solidFill>
                          <a:effectLst/>
                          <a:latin typeface="Arial" charset="0"/>
                        </a:rPr>
                        <a:t>directory</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charset="0"/>
                        </a:rPr>
                        <a:t>a formatted file, with file names and their i-node numbers</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1" i="0" u="none" strike="noStrike" cap="none" normalizeH="0" baseline="0">
                          <a:ln>
                            <a:noFill/>
                          </a:ln>
                          <a:solidFill>
                            <a:srgbClr val="134183"/>
                          </a:solidFill>
                          <a:effectLst/>
                          <a:latin typeface="Arial" charset="0"/>
                        </a:rPr>
                        <a:t>filesystem</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charset="0"/>
                        </a:rPr>
                        <a:t>collection of files (in a hierarchical structure) on a disk partition</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9388">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1" i="0" u="none" strike="noStrike" cap="none" normalizeH="0" baseline="0">
                          <a:ln>
                            <a:noFill/>
                          </a:ln>
                          <a:solidFill>
                            <a:srgbClr val="134183"/>
                          </a:solidFill>
                          <a:effectLst/>
                          <a:latin typeface="Arial" charset="0"/>
                        </a:rPr>
                        <a:t>du(1)</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charset="0"/>
                        </a:rPr>
                        <a:t>display disk space used by files and directories</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79388">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1" i="0" u="none" strike="noStrike" cap="none" normalizeH="0" baseline="0">
                          <a:ln>
                            <a:noFill/>
                          </a:ln>
                          <a:solidFill>
                            <a:srgbClr val="134183"/>
                          </a:solidFill>
                          <a:effectLst/>
                          <a:latin typeface="Arial" charset="0"/>
                        </a:rPr>
                        <a:t>df(1)</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charset="0"/>
                        </a:rPr>
                        <a:t>display filesystem utilisation</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79388">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1" i="0" u="none" strike="noStrike" cap="none" normalizeH="0" baseline="0">
                          <a:ln>
                            <a:noFill/>
                          </a:ln>
                          <a:solidFill>
                            <a:srgbClr val="134183"/>
                          </a:solidFill>
                          <a:effectLst/>
                          <a:latin typeface="Arial" charset="0"/>
                        </a:rPr>
                        <a:t>umask</a:t>
                      </a:r>
                      <a:r>
                        <a:rPr kumimoji="0" lang="en-US" sz="1400" b="0" i="0" u="none" strike="noStrike" cap="none" normalizeH="0" baseline="0">
                          <a:ln>
                            <a:noFill/>
                          </a:ln>
                          <a:solidFill>
                            <a:srgbClr val="134183"/>
                          </a:solidFill>
                          <a:effectLst/>
                          <a:latin typeface="Arial" charset="0"/>
                        </a:rPr>
                        <a:t> (builtin</a:t>
                      </a:r>
                      <a:r>
                        <a:rPr kumimoji="0" lang="en-US" sz="1400" b="1" i="0" u="none" strike="noStrike" cap="none" normalizeH="0" baseline="0">
                          <a:ln>
                            <a:noFill/>
                          </a:ln>
                          <a:solidFill>
                            <a:srgbClr val="134183"/>
                          </a:solidFill>
                          <a:effectLst/>
                          <a:latin typeface="Arial" charset="0"/>
                        </a:rPr>
                        <a:t>)</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charset="0"/>
                        </a:rPr>
                        <a:t>user file-creation mask for new files or directories</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79388">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1" i="0" u="none" strike="noStrike" cap="none" normalizeH="0" baseline="0">
                          <a:ln>
                            <a:noFill/>
                          </a:ln>
                          <a:solidFill>
                            <a:srgbClr val="134183"/>
                          </a:solidFill>
                          <a:effectLst/>
                          <a:latin typeface="Arial" charset="0"/>
                        </a:rPr>
                        <a:t>access mode bits</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charset="0"/>
                        </a:rPr>
                        <a:t>files: read (</a:t>
                      </a:r>
                      <a:r>
                        <a:rPr kumimoji="0" lang="en-US" sz="1400" b="1" i="0" u="none" strike="noStrike" cap="none" normalizeH="0" baseline="0">
                          <a:ln>
                            <a:noFill/>
                          </a:ln>
                          <a:solidFill>
                            <a:srgbClr val="134183"/>
                          </a:solidFill>
                          <a:effectLst/>
                          <a:latin typeface="Arial" charset="0"/>
                        </a:rPr>
                        <a:t>r</a:t>
                      </a:r>
                      <a:r>
                        <a:rPr kumimoji="0" lang="en-US" sz="1400" b="0" i="0" u="none" strike="noStrike" cap="none" normalizeH="0" baseline="0">
                          <a:ln>
                            <a:noFill/>
                          </a:ln>
                          <a:solidFill>
                            <a:srgbClr val="134183"/>
                          </a:solidFill>
                          <a:effectLst/>
                          <a:latin typeface="Arial" charset="0"/>
                        </a:rPr>
                        <a:t>), write (</a:t>
                      </a:r>
                      <a:r>
                        <a:rPr kumimoji="0" lang="en-US" sz="1400" b="1" i="0" u="none" strike="noStrike" cap="none" normalizeH="0" baseline="0">
                          <a:ln>
                            <a:noFill/>
                          </a:ln>
                          <a:solidFill>
                            <a:srgbClr val="134183"/>
                          </a:solidFill>
                          <a:effectLst/>
                          <a:latin typeface="Arial" charset="0"/>
                        </a:rPr>
                        <a:t>w</a:t>
                      </a:r>
                      <a:r>
                        <a:rPr kumimoji="0" lang="en-US" sz="1400" b="0" i="0" u="none" strike="noStrike" cap="none" normalizeH="0" baseline="0">
                          <a:ln>
                            <a:noFill/>
                          </a:ln>
                          <a:solidFill>
                            <a:srgbClr val="134183"/>
                          </a:solidFill>
                          <a:effectLst/>
                          <a:latin typeface="Arial" charset="0"/>
                        </a:rPr>
                        <a:t>), execute (</a:t>
                      </a:r>
                      <a:r>
                        <a:rPr kumimoji="0" lang="en-US" sz="1400" b="1" i="0" u="none" strike="noStrike" cap="none" normalizeH="0" baseline="0">
                          <a:ln>
                            <a:noFill/>
                          </a:ln>
                          <a:solidFill>
                            <a:srgbClr val="134183"/>
                          </a:solidFill>
                          <a:effectLst/>
                          <a:latin typeface="Arial" charset="0"/>
                        </a:rPr>
                        <a:t>x</a:t>
                      </a:r>
                      <a:r>
                        <a:rPr kumimoji="0" lang="en-US" sz="1400" b="0" i="0" u="none" strike="noStrike" cap="none" normalizeH="0" baseline="0">
                          <a:ln>
                            <a:noFill/>
                          </a:ln>
                          <a:solidFill>
                            <a:srgbClr val="134183"/>
                          </a:solidFill>
                          <a:effectLst/>
                          <a:latin typeface="Arial" charset="0"/>
                        </a:rPr>
                        <a:t>)</a:t>
                      </a:r>
                      <a:br>
                        <a:rPr kumimoji="0" lang="en-US" sz="1400" b="0" i="0" u="none" strike="noStrike" cap="none" normalizeH="0" baseline="0">
                          <a:ln>
                            <a:noFill/>
                          </a:ln>
                          <a:solidFill>
                            <a:srgbClr val="134183"/>
                          </a:solidFill>
                          <a:effectLst/>
                          <a:latin typeface="Arial" charset="0"/>
                        </a:rPr>
                      </a:br>
                      <a:r>
                        <a:rPr kumimoji="0" lang="en-US" sz="1400" b="0" i="0" u="none" strike="noStrike" cap="none" normalizeH="0" baseline="0">
                          <a:ln>
                            <a:noFill/>
                          </a:ln>
                          <a:solidFill>
                            <a:srgbClr val="134183"/>
                          </a:solidFill>
                          <a:effectLst/>
                          <a:latin typeface="Arial" charset="0"/>
                        </a:rPr>
                        <a:t>directories: list content (</a:t>
                      </a:r>
                      <a:r>
                        <a:rPr kumimoji="0" lang="en-US" sz="1400" b="1" i="0" u="none" strike="noStrike" cap="none" normalizeH="0" baseline="0">
                          <a:ln>
                            <a:noFill/>
                          </a:ln>
                          <a:solidFill>
                            <a:srgbClr val="134183"/>
                          </a:solidFill>
                          <a:effectLst/>
                          <a:latin typeface="Arial" charset="0"/>
                        </a:rPr>
                        <a:t>r</a:t>
                      </a:r>
                      <a:r>
                        <a:rPr kumimoji="0" lang="en-US" sz="1400" b="0" i="0" u="none" strike="noStrike" cap="none" normalizeH="0" baseline="0">
                          <a:ln>
                            <a:noFill/>
                          </a:ln>
                          <a:solidFill>
                            <a:srgbClr val="134183"/>
                          </a:solidFill>
                          <a:effectLst/>
                          <a:latin typeface="Arial" charset="0"/>
                        </a:rPr>
                        <a:t>), add, remove files (</a:t>
                      </a:r>
                      <a:r>
                        <a:rPr kumimoji="0" lang="en-US" sz="1400" b="1" i="0" u="none" strike="noStrike" cap="none" normalizeH="0" baseline="0">
                          <a:ln>
                            <a:noFill/>
                          </a:ln>
                          <a:solidFill>
                            <a:srgbClr val="134183"/>
                          </a:solidFill>
                          <a:effectLst/>
                          <a:latin typeface="Arial" charset="0"/>
                        </a:rPr>
                        <a:t>w</a:t>
                      </a:r>
                      <a:r>
                        <a:rPr kumimoji="0" lang="en-US" sz="1400" b="0" i="0" u="none" strike="noStrike" cap="none" normalizeH="0" baseline="0">
                          <a:ln>
                            <a:noFill/>
                          </a:ln>
                          <a:solidFill>
                            <a:srgbClr val="134183"/>
                          </a:solidFill>
                          <a:effectLst/>
                          <a:latin typeface="Arial" charset="0"/>
                        </a:rPr>
                        <a:t>), cd into (</a:t>
                      </a:r>
                      <a:r>
                        <a:rPr kumimoji="0" lang="en-US" sz="1400" b="1" i="0" u="none" strike="noStrike" cap="none" normalizeH="0" baseline="0">
                          <a:ln>
                            <a:noFill/>
                          </a:ln>
                          <a:solidFill>
                            <a:srgbClr val="134183"/>
                          </a:solidFill>
                          <a:effectLst/>
                          <a:latin typeface="Arial" charset="0"/>
                        </a:rPr>
                        <a:t>x</a:t>
                      </a:r>
                      <a:r>
                        <a:rPr kumimoji="0" lang="en-US" sz="1400" b="0" i="0" u="none" strike="noStrike" cap="none" normalizeH="0" baseline="0">
                          <a:ln>
                            <a:noFill/>
                          </a:ln>
                          <a:solidFill>
                            <a:srgbClr val="134183"/>
                          </a:solidFill>
                          <a:effectLst/>
                          <a:latin typeface="Arial" charset="0"/>
                        </a:rPr>
                        <a: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79388">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1" i="0" u="none" strike="noStrike" cap="none" normalizeH="0" baseline="0">
                          <a:ln>
                            <a:noFill/>
                          </a:ln>
                          <a:solidFill>
                            <a:srgbClr val="134183"/>
                          </a:solidFill>
                          <a:effectLst/>
                          <a:latin typeface="Arial" charset="0"/>
                        </a:rPr>
                        <a:t>'special' mode bits</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charset="0"/>
                        </a:rPr>
                        <a:t>set effective user ID on execution: </a:t>
                      </a:r>
                      <a:r>
                        <a:rPr kumimoji="0" lang="en-US" sz="1400" b="1" i="0" u="none" strike="noStrike" cap="none" normalizeH="0" baseline="0">
                          <a:ln>
                            <a:noFill/>
                          </a:ln>
                          <a:solidFill>
                            <a:srgbClr val="134183"/>
                          </a:solidFill>
                          <a:effectLst/>
                          <a:latin typeface="Arial" charset="0"/>
                        </a:rPr>
                        <a:t>SUID</a:t>
                      </a:r>
                      <a:r>
                        <a:rPr kumimoji="0" lang="en-US" sz="1400" b="0" i="0" u="none" strike="noStrike" cap="none" normalizeH="0" baseline="0">
                          <a:ln>
                            <a:noFill/>
                          </a:ln>
                          <a:solidFill>
                            <a:srgbClr val="134183"/>
                          </a:solidFill>
                          <a:effectLst/>
                          <a:latin typeface="Arial" charset="0"/>
                        </a:rPr>
                        <a:t> (</a:t>
                      </a:r>
                      <a:r>
                        <a:rPr kumimoji="0" lang="en-US" sz="1400" b="1" i="0" u="none" strike="noStrike" cap="none" normalizeH="0" baseline="0">
                          <a:ln>
                            <a:noFill/>
                          </a:ln>
                          <a:solidFill>
                            <a:srgbClr val="134183"/>
                          </a:solidFill>
                          <a:effectLst/>
                          <a:latin typeface="Arial" charset="0"/>
                        </a:rPr>
                        <a:t>4</a:t>
                      </a:r>
                      <a:r>
                        <a:rPr kumimoji="0" lang="en-US" sz="1400" b="0" i="0" u="none" strike="noStrike" cap="none" normalizeH="0" baseline="0">
                          <a:ln>
                            <a:noFill/>
                          </a:ln>
                          <a:solidFill>
                            <a:srgbClr val="134183"/>
                          </a:solidFill>
                          <a:effectLst/>
                          <a:latin typeface="Arial" charset="0"/>
                        </a:rPr>
                        <a:t>000)</a:t>
                      </a:r>
                      <a:br>
                        <a:rPr kumimoji="0" lang="en-US" sz="1400" b="0" i="0" u="none" strike="noStrike" cap="none" normalizeH="0" baseline="0">
                          <a:ln>
                            <a:noFill/>
                          </a:ln>
                          <a:solidFill>
                            <a:srgbClr val="134183"/>
                          </a:solidFill>
                          <a:effectLst/>
                          <a:latin typeface="Arial" charset="0"/>
                        </a:rPr>
                      </a:br>
                      <a:r>
                        <a:rPr kumimoji="0" lang="en-US" sz="1400" b="0" i="0" u="none" strike="noStrike" cap="none" normalizeH="0" baseline="0">
                          <a:ln>
                            <a:noFill/>
                          </a:ln>
                          <a:solidFill>
                            <a:srgbClr val="134183"/>
                          </a:solidFill>
                          <a:effectLst/>
                          <a:latin typeface="Arial" charset="0"/>
                        </a:rPr>
                        <a:t>set effective group ID on execution: </a:t>
                      </a:r>
                      <a:r>
                        <a:rPr kumimoji="0" lang="en-US" sz="1400" b="1" i="0" u="none" strike="noStrike" cap="none" normalizeH="0" baseline="0">
                          <a:ln>
                            <a:noFill/>
                          </a:ln>
                          <a:solidFill>
                            <a:srgbClr val="134183"/>
                          </a:solidFill>
                          <a:effectLst/>
                          <a:latin typeface="Arial" charset="0"/>
                        </a:rPr>
                        <a:t>SGID</a:t>
                      </a:r>
                      <a:r>
                        <a:rPr kumimoji="0" lang="en-US" sz="1400" b="0" i="0" u="none" strike="noStrike" cap="none" normalizeH="0" baseline="0">
                          <a:ln>
                            <a:noFill/>
                          </a:ln>
                          <a:solidFill>
                            <a:srgbClr val="134183"/>
                          </a:solidFill>
                          <a:effectLst/>
                          <a:latin typeface="Arial" charset="0"/>
                        </a:rPr>
                        <a:t> (</a:t>
                      </a:r>
                      <a:r>
                        <a:rPr kumimoji="0" lang="en-US" sz="1400" b="1" i="0" u="none" strike="noStrike" cap="none" normalizeH="0" baseline="0">
                          <a:ln>
                            <a:noFill/>
                          </a:ln>
                          <a:solidFill>
                            <a:srgbClr val="134183"/>
                          </a:solidFill>
                          <a:effectLst/>
                          <a:latin typeface="Arial" charset="0"/>
                        </a:rPr>
                        <a:t>2</a:t>
                      </a:r>
                      <a:r>
                        <a:rPr kumimoji="0" lang="en-US" sz="1400" b="0" i="0" u="none" strike="noStrike" cap="none" normalizeH="0" baseline="0">
                          <a:ln>
                            <a:noFill/>
                          </a:ln>
                          <a:solidFill>
                            <a:srgbClr val="134183"/>
                          </a:solidFill>
                          <a:effectLst/>
                          <a:latin typeface="Arial" charset="0"/>
                        </a:rPr>
                        <a:t>000)</a:t>
                      </a:r>
                      <a:br>
                        <a:rPr kumimoji="0" lang="en-US" sz="1400" b="0" i="0" u="none" strike="noStrike" cap="none" normalizeH="0" baseline="0">
                          <a:ln>
                            <a:noFill/>
                          </a:ln>
                          <a:solidFill>
                            <a:srgbClr val="134183"/>
                          </a:solidFill>
                          <a:effectLst/>
                          <a:latin typeface="Arial" charset="0"/>
                        </a:rPr>
                      </a:br>
                      <a:r>
                        <a:rPr kumimoji="0" lang="en-US" sz="1400" b="0" i="0" u="none" strike="noStrike" cap="none" normalizeH="0" baseline="0">
                          <a:ln>
                            <a:noFill/>
                          </a:ln>
                          <a:solidFill>
                            <a:srgbClr val="134183"/>
                          </a:solidFill>
                          <a:effectLst/>
                          <a:latin typeface="Arial" charset="0"/>
                        </a:rPr>
                        <a:t>force removal of files by user-owner only: 'sticky bit' (</a:t>
                      </a:r>
                      <a:r>
                        <a:rPr kumimoji="0" lang="en-US" sz="1400" b="1" i="0" u="none" strike="noStrike" cap="none" normalizeH="0" baseline="0">
                          <a:ln>
                            <a:noFill/>
                          </a:ln>
                          <a:solidFill>
                            <a:srgbClr val="134183"/>
                          </a:solidFill>
                          <a:effectLst/>
                          <a:latin typeface="Arial" charset="0"/>
                        </a:rPr>
                        <a:t>1</a:t>
                      </a:r>
                      <a:r>
                        <a:rPr kumimoji="0" lang="en-US" sz="1400" b="0" i="0" u="none" strike="noStrike" cap="none" normalizeH="0" baseline="0">
                          <a:ln>
                            <a:noFill/>
                          </a:ln>
                          <a:solidFill>
                            <a:srgbClr val="134183"/>
                          </a:solidFill>
                          <a:effectLst/>
                          <a:latin typeface="Arial" charset="0"/>
                        </a:rPr>
                        <a:t>000)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79388">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1" i="0" u="none" strike="noStrike" cap="none" normalizeH="0" baseline="0">
                          <a:ln>
                            <a:noFill/>
                          </a:ln>
                          <a:solidFill>
                            <a:srgbClr val="134183"/>
                          </a:solidFill>
                          <a:effectLst/>
                          <a:latin typeface="Arial" charset="0"/>
                        </a:rPr>
                        <a:t>file owners</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charset="0"/>
                        </a:rPr>
                        <a:t>user (</a:t>
                      </a:r>
                      <a:r>
                        <a:rPr kumimoji="0" lang="en-US" sz="1400" b="1" i="0" u="none" strike="noStrike" cap="none" normalizeH="0" baseline="0">
                          <a:ln>
                            <a:noFill/>
                          </a:ln>
                          <a:solidFill>
                            <a:srgbClr val="134183"/>
                          </a:solidFill>
                          <a:effectLst/>
                          <a:latin typeface="Arial" charset="0"/>
                        </a:rPr>
                        <a:t>u</a:t>
                      </a:r>
                      <a:r>
                        <a:rPr kumimoji="0" lang="en-US" sz="1400" b="0" i="0" u="none" strike="noStrike" cap="none" normalizeH="0" baseline="0">
                          <a:ln>
                            <a:noFill/>
                          </a:ln>
                          <a:solidFill>
                            <a:srgbClr val="134183"/>
                          </a:solidFill>
                          <a:effectLst/>
                          <a:latin typeface="Arial" charset="0"/>
                        </a:rPr>
                        <a:t>), group (</a:t>
                      </a:r>
                      <a:r>
                        <a:rPr kumimoji="0" lang="en-US" sz="1400" b="1" i="0" u="none" strike="noStrike" cap="none" normalizeH="0" baseline="0">
                          <a:ln>
                            <a:noFill/>
                          </a:ln>
                          <a:solidFill>
                            <a:srgbClr val="134183"/>
                          </a:solidFill>
                          <a:effectLst/>
                          <a:latin typeface="Arial" charset="0"/>
                        </a:rPr>
                        <a:t>g</a:t>
                      </a:r>
                      <a:r>
                        <a:rPr kumimoji="0" lang="en-US" sz="1400" b="0" i="0" u="none" strike="noStrike" cap="none" normalizeH="0" baseline="0">
                          <a:ln>
                            <a:noFill/>
                          </a:ln>
                          <a:solidFill>
                            <a:srgbClr val="134183"/>
                          </a:solidFill>
                          <a:effectLst/>
                          <a:latin typeface="Arial" charset="0"/>
                        </a:rPr>
                        <a:t>), others (</a:t>
                      </a:r>
                      <a:r>
                        <a:rPr kumimoji="0" lang="en-US" sz="1400" b="1" i="0" u="none" strike="noStrike" cap="none" normalizeH="0" baseline="0">
                          <a:ln>
                            <a:noFill/>
                          </a:ln>
                          <a:solidFill>
                            <a:srgbClr val="134183"/>
                          </a:solidFill>
                          <a:effectLst/>
                          <a:latin typeface="Arial" charset="0"/>
                        </a:rPr>
                        <a:t>o</a:t>
                      </a:r>
                      <a:r>
                        <a:rPr kumimoji="0" lang="en-US" sz="1400" b="0" i="0" u="none" strike="noStrike" cap="none" normalizeH="0" baseline="0">
                          <a:ln>
                            <a:noFill/>
                          </a:ln>
                          <a:solidFill>
                            <a:srgbClr val="134183"/>
                          </a:solidFill>
                          <a:effectLst/>
                          <a:latin typeface="Arial" charset="0"/>
                        </a:rPr>
                        <a: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79388">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1" i="0" u="none" strike="noStrike" cap="none" normalizeH="0" baseline="0">
                          <a:ln>
                            <a:noFill/>
                          </a:ln>
                          <a:solidFill>
                            <a:srgbClr val="134183"/>
                          </a:solidFill>
                          <a:effectLst/>
                          <a:latin typeface="Arial" charset="0"/>
                        </a:rPr>
                        <a:t>chmod(1)</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charset="0"/>
                        </a:rPr>
                        <a:t>change permission mode bits of a file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79388">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1" i="0" u="none" strike="noStrike" cap="none" normalizeH="0" baseline="0" dirty="0" err="1">
                          <a:ln>
                            <a:noFill/>
                          </a:ln>
                          <a:solidFill>
                            <a:srgbClr val="134183"/>
                          </a:solidFill>
                          <a:effectLst/>
                          <a:latin typeface="Arial" charset="0"/>
                        </a:rPr>
                        <a:t>chown</a:t>
                      </a:r>
                      <a:r>
                        <a:rPr kumimoji="0" lang="en-US" sz="1400" b="1" i="0" u="none" strike="noStrike" cap="none" normalizeH="0" baseline="0" dirty="0">
                          <a:ln>
                            <a:noFill/>
                          </a:ln>
                          <a:solidFill>
                            <a:srgbClr val="134183"/>
                          </a:solidFill>
                          <a:effectLst/>
                          <a:latin typeface="Arial" charset="0"/>
                        </a:rPr>
                        <a:t>(1)</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charset="0"/>
                        </a:rPr>
                        <a:t>change user (and/or group) ownership of a file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79388">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1" i="0" u="none" strike="noStrike" cap="none" normalizeH="0" baseline="0">
                          <a:ln>
                            <a:noFill/>
                          </a:ln>
                          <a:solidFill>
                            <a:srgbClr val="134183"/>
                          </a:solidFill>
                          <a:effectLst/>
                          <a:latin typeface="Arial" charset="0"/>
                        </a:rPr>
                        <a:t>chgrp(1)</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dirty="0">
                          <a:ln>
                            <a:noFill/>
                          </a:ln>
                          <a:solidFill>
                            <a:srgbClr val="134183"/>
                          </a:solidFill>
                          <a:effectLst/>
                          <a:latin typeface="Arial" charset="0"/>
                        </a:rPr>
                        <a:t>change group ownership of a file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987732"/>
            <a:ext cx="10364400" cy="1821530"/>
          </a:xfrm>
        </p:spPr>
        <p:txBody>
          <a:bodyPr/>
          <a:lstStyle/>
          <a:p>
            <a:r>
              <a:rPr lang="en-GB" dirty="0"/>
              <a:t>Thank you</a:t>
            </a:r>
          </a:p>
        </p:txBody>
      </p:sp>
      <p:sp>
        <p:nvSpPr>
          <p:cNvPr id="3" name="Subtitle 2"/>
          <p:cNvSpPr>
            <a:spLocks noGrp="1"/>
          </p:cNvSpPr>
          <p:nvPr>
            <p:ph type="subTitle" idx="1"/>
          </p:nvPr>
        </p:nvSpPr>
        <p:spPr>
          <a:xfrm>
            <a:off x="914400" y="3129367"/>
            <a:ext cx="10364400" cy="439200"/>
          </a:xfrm>
        </p:spPr>
        <p:txBody>
          <a:bodyPr/>
          <a:lstStyle/>
          <a:p>
            <a:pPr lvl="0"/>
            <a:r>
              <a:rPr lang="en-GB" dirty="0"/>
              <a:t>QA hopes you enjoyed your course, </a:t>
            </a:r>
          </a:p>
          <a:p>
            <a:pPr lvl="0"/>
            <a:r>
              <a:rPr lang="en-GB" dirty="0"/>
              <a:t>as much as we enjoyed teaching you.</a:t>
            </a:r>
          </a:p>
        </p:txBody>
      </p:sp>
    </p:spTree>
    <p:extLst>
      <p:ext uri="{BB962C8B-B14F-4D97-AF65-F5344CB8AC3E}">
        <p14:creationId xmlns:p14="http://schemas.microsoft.com/office/powerpoint/2010/main" val="4012029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1"/>
          <p:cNvSpPr>
            <a:spLocks noGrp="1" noChangeArrowheads="1"/>
          </p:cNvSpPr>
          <p:nvPr>
            <p:ph type="body" sz="quarter" idx="15"/>
          </p:nvPr>
        </p:nvSpPr>
        <p:spPr/>
        <p:txBody>
          <a:bodyPr/>
          <a:lstStyle/>
          <a:p>
            <a:r>
              <a:rPr lang="en-GB"/>
              <a:t>Files, directories and filesystems</a:t>
            </a:r>
          </a:p>
          <a:p>
            <a:r>
              <a:rPr lang="en-GB"/>
              <a:t>File and directory access</a:t>
            </a:r>
          </a:p>
          <a:p>
            <a:pPr lvl="1"/>
            <a:r>
              <a:rPr lang="en-GB"/>
              <a:t>Read/write/execute permissions</a:t>
            </a:r>
          </a:p>
          <a:p>
            <a:pPr lvl="1"/>
            <a:r>
              <a:rPr lang="en-GB"/>
              <a:t>User types</a:t>
            </a:r>
          </a:p>
          <a:p>
            <a:r>
              <a:rPr lang="en-GB"/>
              <a:t>Additional permission bits</a:t>
            </a:r>
          </a:p>
          <a:p>
            <a:pPr lvl="1"/>
            <a:r>
              <a:rPr lang="en-GB"/>
              <a:t>Set user/group ID bits</a:t>
            </a:r>
          </a:p>
          <a:p>
            <a:pPr lvl="1"/>
            <a:r>
              <a:rPr lang="en-GB"/>
              <a:t>Sticky bit</a:t>
            </a:r>
          </a:p>
          <a:p>
            <a:pPr lvl="1"/>
            <a:r>
              <a:rPr lang="en-GB"/>
              <a:t>Using </a:t>
            </a:r>
            <a:r>
              <a:rPr lang="en-GB" b="1">
                <a:solidFill>
                  <a:srgbClr val="0000C8"/>
                </a:solidFill>
              </a:rPr>
              <a:t>chmod</a:t>
            </a:r>
            <a:r>
              <a:rPr lang="en-GB"/>
              <a:t>, </a:t>
            </a:r>
            <a:r>
              <a:rPr lang="en-GB" b="1">
                <a:solidFill>
                  <a:srgbClr val="0000C8"/>
                </a:solidFill>
              </a:rPr>
              <a:t>chown</a:t>
            </a:r>
            <a:r>
              <a:rPr lang="en-GB"/>
              <a:t> and </a:t>
            </a:r>
            <a:r>
              <a:rPr lang="en-GB" b="1">
                <a:solidFill>
                  <a:srgbClr val="0000C8"/>
                </a:solidFill>
              </a:rPr>
              <a:t>chgrp</a:t>
            </a:r>
            <a:r>
              <a:rPr lang="en-GB"/>
              <a:t> to manipulate access attributes</a:t>
            </a:r>
            <a:endParaRPr lang="en-GB" dirty="0"/>
          </a:p>
        </p:txBody>
      </p:sp>
      <p:sp>
        <p:nvSpPr>
          <p:cNvPr id="4099" name="Rectangle 40"/>
          <p:cNvSpPr>
            <a:spLocks noGrp="1" noChangeArrowheads="1"/>
          </p:cNvSpPr>
          <p:nvPr>
            <p:ph type="title"/>
          </p:nvPr>
        </p:nvSpPr>
        <p:spPr/>
        <p:txBody>
          <a:bodyPr>
            <a:normAutofit/>
          </a:bodyPr>
          <a:lstStyle/>
          <a:p>
            <a:pPr eaLnBrk="1" hangingPunct="1"/>
            <a:r>
              <a:rPr lang="en-GB" dirty="0"/>
              <a:t>Contents</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lnSpc>
                <a:spcPct val="95000"/>
              </a:lnSpc>
              <a:spcBef>
                <a:spcPts val="600"/>
              </a:spcBef>
              <a:spcAft>
                <a:spcPts val="600"/>
              </a:spcAft>
            </a:pPr>
            <a:r>
              <a:rPr lang="en-GB" b="1" i="1" dirty="0">
                <a:solidFill>
                  <a:srgbClr val="0000C8"/>
                </a:solidFill>
              </a:rPr>
              <a:t>File</a:t>
            </a:r>
            <a:r>
              <a:rPr lang="en-GB" dirty="0">
                <a:solidFill>
                  <a:srgbClr val="000066"/>
                </a:solidFill>
              </a:rPr>
              <a:t> is a string of bytes</a:t>
            </a:r>
          </a:p>
          <a:p>
            <a:pPr lvl="1">
              <a:spcBef>
                <a:spcPts val="600"/>
              </a:spcBef>
              <a:spcAft>
                <a:spcPts val="600"/>
              </a:spcAft>
            </a:pPr>
            <a:r>
              <a:rPr lang="en-GB" dirty="0">
                <a:solidFill>
                  <a:srgbClr val="000066"/>
                </a:solidFill>
              </a:rPr>
              <a:t>No particular structure is imposed or implied</a:t>
            </a:r>
          </a:p>
          <a:p>
            <a:pPr lvl="1">
              <a:spcBef>
                <a:spcPts val="600"/>
              </a:spcBef>
              <a:spcAft>
                <a:spcPts val="600"/>
              </a:spcAft>
            </a:pPr>
            <a:endParaRPr lang="en-GB" dirty="0">
              <a:solidFill>
                <a:srgbClr val="000066"/>
              </a:solidFill>
            </a:endParaRPr>
          </a:p>
          <a:p>
            <a:pPr>
              <a:lnSpc>
                <a:spcPct val="95000"/>
              </a:lnSpc>
              <a:spcBef>
                <a:spcPts val="600"/>
              </a:spcBef>
              <a:spcAft>
                <a:spcPts val="600"/>
              </a:spcAft>
            </a:pPr>
            <a:r>
              <a:rPr lang="en-GB" b="1" i="1" dirty="0">
                <a:solidFill>
                  <a:srgbClr val="0000C8"/>
                </a:solidFill>
              </a:rPr>
              <a:t>Directory</a:t>
            </a:r>
            <a:r>
              <a:rPr lang="en-GB" dirty="0">
                <a:solidFill>
                  <a:srgbClr val="000066"/>
                </a:solidFill>
              </a:rPr>
              <a:t> is a type of a file</a:t>
            </a:r>
          </a:p>
          <a:p>
            <a:pPr lvl="1">
              <a:lnSpc>
                <a:spcPct val="95000"/>
              </a:lnSpc>
              <a:spcBef>
                <a:spcPts val="600"/>
              </a:spcBef>
              <a:spcAft>
                <a:spcPts val="600"/>
              </a:spcAft>
            </a:pPr>
            <a:r>
              <a:rPr lang="en-GB" dirty="0">
                <a:solidFill>
                  <a:srgbClr val="000066"/>
                </a:solidFill>
              </a:rPr>
              <a:t>A table with file names, and their </a:t>
            </a:r>
            <a:r>
              <a:rPr lang="en-GB" dirty="0" err="1">
                <a:solidFill>
                  <a:srgbClr val="000066"/>
                </a:solidFill>
              </a:rPr>
              <a:t>i</a:t>
            </a:r>
            <a:r>
              <a:rPr lang="en-GB" dirty="0">
                <a:solidFill>
                  <a:srgbClr val="000066"/>
                </a:solidFill>
              </a:rPr>
              <a:t>-node numbers</a:t>
            </a:r>
          </a:p>
          <a:p>
            <a:pPr lvl="1">
              <a:lnSpc>
                <a:spcPct val="100000"/>
              </a:lnSpc>
              <a:spcBef>
                <a:spcPts val="600"/>
              </a:spcBef>
              <a:spcAft>
                <a:spcPts val="600"/>
              </a:spcAft>
            </a:pPr>
            <a:r>
              <a:rPr lang="en-GB" dirty="0">
                <a:solidFill>
                  <a:srgbClr val="000066"/>
                </a:solidFill>
              </a:rPr>
              <a:t>Only the kernel can write directories</a:t>
            </a:r>
          </a:p>
          <a:p>
            <a:pPr>
              <a:lnSpc>
                <a:spcPct val="95000"/>
              </a:lnSpc>
              <a:spcBef>
                <a:spcPts val="600"/>
              </a:spcBef>
              <a:spcAft>
                <a:spcPts val="600"/>
              </a:spcAft>
            </a:pPr>
            <a:endParaRPr lang="en-GB" b="1" i="1" dirty="0">
              <a:solidFill>
                <a:srgbClr val="0000C8"/>
              </a:solidFill>
            </a:endParaRPr>
          </a:p>
          <a:p>
            <a:pPr>
              <a:lnSpc>
                <a:spcPct val="95000"/>
              </a:lnSpc>
              <a:spcBef>
                <a:spcPts val="600"/>
              </a:spcBef>
              <a:spcAft>
                <a:spcPts val="600"/>
              </a:spcAft>
            </a:pPr>
            <a:r>
              <a:rPr lang="en-GB" b="1" i="1" dirty="0">
                <a:solidFill>
                  <a:srgbClr val="0000C8"/>
                </a:solidFill>
              </a:rPr>
              <a:t>Filesystem</a:t>
            </a:r>
            <a:r>
              <a:rPr lang="en-GB" dirty="0">
                <a:solidFill>
                  <a:srgbClr val="000066"/>
                </a:solidFill>
              </a:rPr>
              <a:t> is a set of directories and files</a:t>
            </a:r>
          </a:p>
          <a:p>
            <a:pPr lvl="1">
              <a:lnSpc>
                <a:spcPct val="100000"/>
              </a:lnSpc>
              <a:spcBef>
                <a:spcPts val="600"/>
              </a:spcBef>
              <a:spcAft>
                <a:spcPts val="600"/>
              </a:spcAft>
            </a:pPr>
            <a:r>
              <a:rPr lang="en-GB" dirty="0">
                <a:solidFill>
                  <a:srgbClr val="000066"/>
                </a:solidFill>
              </a:rPr>
              <a:t>A file system is associated with a storage device partition</a:t>
            </a:r>
            <a:endParaRPr lang="en-GB" sz="1600" dirty="0">
              <a:solidFill>
                <a:srgbClr val="000066"/>
              </a:solidFill>
            </a:endParaRPr>
          </a:p>
          <a:p>
            <a:pPr lvl="2">
              <a:lnSpc>
                <a:spcPct val="85000"/>
              </a:lnSpc>
              <a:spcBef>
                <a:spcPts val="600"/>
              </a:spcBef>
              <a:spcAft>
                <a:spcPts val="600"/>
              </a:spcAft>
            </a:pPr>
            <a:endParaRPr lang="en-GB" dirty="0">
              <a:solidFill>
                <a:srgbClr val="000066"/>
              </a:solidFill>
            </a:endParaRPr>
          </a:p>
          <a:p>
            <a:pPr>
              <a:lnSpc>
                <a:spcPct val="95000"/>
              </a:lnSpc>
              <a:spcBef>
                <a:spcPts val="600"/>
              </a:spcBef>
              <a:spcAft>
                <a:spcPts val="600"/>
              </a:spcAft>
            </a:pPr>
            <a:r>
              <a:rPr lang="en-GB" dirty="0">
                <a:solidFill>
                  <a:srgbClr val="000066"/>
                </a:solidFill>
              </a:rPr>
              <a:t>Access permissions are applied to all three levels:</a:t>
            </a:r>
          </a:p>
          <a:p>
            <a:pPr lvl="1">
              <a:lnSpc>
                <a:spcPct val="100000"/>
              </a:lnSpc>
              <a:spcBef>
                <a:spcPts val="600"/>
              </a:spcBef>
              <a:spcAft>
                <a:spcPts val="600"/>
              </a:spcAft>
            </a:pPr>
            <a:r>
              <a:rPr lang="en-GB" dirty="0" err="1">
                <a:solidFill>
                  <a:srgbClr val="000066"/>
                </a:solidFill>
              </a:rPr>
              <a:t>Filesystems</a:t>
            </a:r>
            <a:r>
              <a:rPr lang="en-GB" dirty="0">
                <a:solidFill>
                  <a:srgbClr val="000066"/>
                </a:solidFill>
              </a:rPr>
              <a:t>, directories and files</a:t>
            </a:r>
            <a:endParaRPr lang="en-US" dirty="0">
              <a:solidFill>
                <a:srgbClr val="000066"/>
              </a:solidFill>
            </a:endParaRPr>
          </a:p>
        </p:txBody>
      </p:sp>
      <p:sp>
        <p:nvSpPr>
          <p:cNvPr id="3" name="Title 2"/>
          <p:cNvSpPr>
            <a:spLocks noGrp="1"/>
          </p:cNvSpPr>
          <p:nvPr>
            <p:ph type="title"/>
          </p:nvPr>
        </p:nvSpPr>
        <p:spPr/>
        <p:txBody>
          <a:bodyPr/>
          <a:lstStyle/>
          <a:p>
            <a:r>
              <a:rPr lang="en-US" dirty="0"/>
              <a:t>Disk layout</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Three types of protection:	</a:t>
            </a:r>
          </a:p>
          <a:p>
            <a:pPr lvl="1"/>
            <a:r>
              <a:rPr lang="en-GB" b="1" dirty="0">
                <a:solidFill>
                  <a:srgbClr val="0000C8"/>
                </a:solidFill>
              </a:rPr>
              <a:t>R</a:t>
            </a:r>
            <a:r>
              <a:rPr lang="en-GB" dirty="0">
                <a:solidFill>
                  <a:srgbClr val="0000C8"/>
                </a:solidFill>
              </a:rPr>
              <a:t>ead</a:t>
            </a:r>
            <a:r>
              <a:rPr lang="en-GB" dirty="0"/>
              <a:t>, </a:t>
            </a:r>
            <a:r>
              <a:rPr lang="en-GB" b="1" dirty="0">
                <a:solidFill>
                  <a:srgbClr val="0000C8"/>
                </a:solidFill>
              </a:rPr>
              <a:t>W</a:t>
            </a:r>
            <a:r>
              <a:rPr lang="en-GB" dirty="0">
                <a:solidFill>
                  <a:srgbClr val="0000C8"/>
                </a:solidFill>
              </a:rPr>
              <a:t>rite</a:t>
            </a:r>
            <a:r>
              <a:rPr lang="en-GB" dirty="0"/>
              <a:t>, </a:t>
            </a:r>
            <a:r>
              <a:rPr lang="en-GB" b="1" dirty="0">
                <a:solidFill>
                  <a:srgbClr val="0000C8"/>
                </a:solidFill>
              </a:rPr>
              <a:t>E</a:t>
            </a:r>
            <a:r>
              <a:rPr lang="en-GB" dirty="0">
                <a:solidFill>
                  <a:srgbClr val="0000C8"/>
                </a:solidFill>
              </a:rPr>
              <a:t>xecute</a:t>
            </a:r>
            <a:r>
              <a:rPr lang="en-GB" dirty="0"/>
              <a:t> </a:t>
            </a:r>
          </a:p>
          <a:p>
            <a:pPr>
              <a:lnSpc>
                <a:spcPct val="110000"/>
              </a:lnSpc>
            </a:pPr>
            <a:r>
              <a:rPr lang="en-GB" dirty="0"/>
              <a:t>Three types of user: </a:t>
            </a:r>
          </a:p>
          <a:p>
            <a:pPr lvl="1"/>
            <a:r>
              <a:rPr lang="en-GB" b="1" dirty="0">
                <a:solidFill>
                  <a:srgbClr val="0000C8"/>
                </a:solidFill>
              </a:rPr>
              <a:t>U</a:t>
            </a:r>
            <a:r>
              <a:rPr lang="en-GB" dirty="0">
                <a:solidFill>
                  <a:srgbClr val="0000C8"/>
                </a:solidFill>
              </a:rPr>
              <a:t>ser</a:t>
            </a:r>
            <a:r>
              <a:rPr lang="en-GB" dirty="0"/>
              <a:t>, </a:t>
            </a:r>
            <a:r>
              <a:rPr lang="en-GB" b="1" dirty="0">
                <a:solidFill>
                  <a:srgbClr val="0000C8"/>
                </a:solidFill>
              </a:rPr>
              <a:t>G</a:t>
            </a:r>
            <a:r>
              <a:rPr lang="en-GB" dirty="0">
                <a:solidFill>
                  <a:srgbClr val="0000C8"/>
                </a:solidFill>
              </a:rPr>
              <a:t>roup</a:t>
            </a:r>
            <a:r>
              <a:rPr lang="en-GB" dirty="0"/>
              <a:t>, </a:t>
            </a:r>
            <a:r>
              <a:rPr lang="en-GB" b="1" dirty="0">
                <a:solidFill>
                  <a:srgbClr val="0000C8"/>
                </a:solidFill>
              </a:rPr>
              <a:t>O</a:t>
            </a:r>
            <a:r>
              <a:rPr lang="en-GB" dirty="0">
                <a:solidFill>
                  <a:srgbClr val="0000C8"/>
                </a:solidFill>
              </a:rPr>
              <a:t>ther</a:t>
            </a:r>
            <a:r>
              <a:rPr lang="en-GB" dirty="0"/>
              <a:t> </a:t>
            </a:r>
          </a:p>
          <a:p>
            <a:pPr lvl="1"/>
            <a:r>
              <a:rPr lang="en-GB" dirty="0"/>
              <a:t>Plus the </a:t>
            </a:r>
            <a:r>
              <a:rPr lang="en-GB" dirty="0" err="1"/>
              <a:t>superuser</a:t>
            </a:r>
            <a:r>
              <a:rPr lang="en-GB" dirty="0"/>
              <a:t> (</a:t>
            </a:r>
            <a:r>
              <a:rPr lang="en-GB" b="1" dirty="0">
                <a:solidFill>
                  <a:srgbClr val="0000C8"/>
                </a:solidFill>
              </a:rPr>
              <a:t>UID</a:t>
            </a:r>
            <a:r>
              <a:rPr lang="en-GB" dirty="0"/>
              <a:t> of </a:t>
            </a:r>
            <a:r>
              <a:rPr lang="en-GB" b="1" dirty="0">
                <a:solidFill>
                  <a:srgbClr val="0000C8"/>
                </a:solidFill>
              </a:rPr>
              <a:t>0</a:t>
            </a:r>
            <a:r>
              <a:rPr lang="en-GB" dirty="0"/>
              <a:t>), of course</a:t>
            </a:r>
          </a:p>
          <a:p>
            <a:pPr lvl="1"/>
            <a:endParaRPr lang="en-US" dirty="0"/>
          </a:p>
          <a:p>
            <a:endParaRPr lang="en-GB" dirty="0"/>
          </a:p>
        </p:txBody>
      </p:sp>
      <p:sp>
        <p:nvSpPr>
          <p:cNvPr id="3" name="Title 2"/>
          <p:cNvSpPr>
            <a:spLocks noGrp="1"/>
          </p:cNvSpPr>
          <p:nvPr>
            <p:ph type="title"/>
          </p:nvPr>
        </p:nvSpPr>
        <p:spPr/>
        <p:txBody>
          <a:bodyPr/>
          <a:lstStyle/>
          <a:p>
            <a:r>
              <a:rPr lang="en-GB" dirty="0"/>
              <a:t>File and directory access attributes</a:t>
            </a:r>
          </a:p>
        </p:txBody>
      </p:sp>
      <p:sp>
        <p:nvSpPr>
          <p:cNvPr id="4" name="Rectangle 2"/>
          <p:cNvSpPr>
            <a:spLocks noChangeArrowheads="1"/>
          </p:cNvSpPr>
          <p:nvPr/>
        </p:nvSpPr>
        <p:spPr bwMode="auto">
          <a:xfrm>
            <a:off x="848091" y="4210511"/>
            <a:ext cx="10479271" cy="1066959"/>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lumMod val="75000"/>
              </a:schemeClr>
            </a:outerShdw>
          </a:effectLst>
        </p:spPr>
        <p:txBody>
          <a:bodyPr wrap="square" lIns="95250" tIns="91440" rIns="95250" bIns="50800" anchor="ctr">
            <a:spAutoFit/>
          </a:bodyPr>
          <a:lstStyle/>
          <a:p>
            <a:pPr defTabSz="720725">
              <a:buClr>
                <a:srgbClr val="000066"/>
              </a:buClr>
              <a:buSzPct val="100000"/>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ls -l</a:t>
            </a:r>
          </a:p>
          <a:p>
            <a:pPr defTabSz="720725">
              <a:buClr>
                <a:srgbClr val="000066"/>
              </a:buClr>
              <a:buSzPct val="100000"/>
              <a:tabLst>
                <a:tab pos="1431925" algn="l"/>
                <a:tab pos="3489325" algn="l"/>
                <a:tab pos="7050088" algn="r"/>
              </a:tabLst>
              <a:defRPr/>
            </a:pPr>
            <a:r>
              <a:rPr lang="en-GB" sz="2000" dirty="0">
                <a:latin typeface="Courier New" pitchFamily="49" charset="0"/>
              </a:rPr>
              <a:t>drwxr-xr-x 2 hal9000 cyber  80 Mar 30 12:10 public_html</a:t>
            </a:r>
          </a:p>
          <a:p>
            <a:pPr defTabSz="720725">
              <a:buClr>
                <a:srgbClr val="000066"/>
              </a:buClr>
              <a:buSzPct val="100000"/>
              <a:tabLst>
                <a:tab pos="1431925" algn="l"/>
                <a:tab pos="3489325" algn="l"/>
                <a:tab pos="7050088" algn="r"/>
              </a:tabLst>
              <a:defRPr/>
            </a:pPr>
            <a:r>
              <a:rPr lang="en-GB" sz="2000" dirty="0">
                <a:latin typeface="Courier New" pitchFamily="49" charset="0"/>
              </a:rPr>
              <a:t>-rw-r--r-- 1 hal9000 cyber 237 Apr 12 13:22 script1.bash</a:t>
            </a:r>
          </a:p>
        </p:txBody>
      </p:sp>
      <p:sp>
        <p:nvSpPr>
          <p:cNvPr id="5" name="Rectangle 4"/>
          <p:cNvSpPr>
            <a:spLocks noChangeArrowheads="1"/>
          </p:cNvSpPr>
          <p:nvPr/>
        </p:nvSpPr>
        <p:spPr bwMode="auto">
          <a:xfrm>
            <a:off x="2756518" y="5355224"/>
            <a:ext cx="2440516" cy="324111"/>
          </a:xfrm>
          <a:prstGeom prst="rect">
            <a:avLst/>
          </a:prstGeom>
          <a:noFill/>
          <a:ln w="9525">
            <a:noFill/>
            <a:round/>
            <a:headEnd/>
            <a:tailEnd/>
          </a:ln>
        </p:spPr>
        <p:txBody>
          <a:bodyPr wrap="square" lIns="95400" tIns="50760" rIns="95400" bIns="50760">
            <a:spAutoFit/>
          </a:bodyPr>
          <a:lstStyle/>
          <a:p>
            <a:pPr algn="ctr" defTabSz="449263">
              <a:lnSpc>
                <a:spcPct val="80000"/>
              </a:lnSpc>
              <a:buClr>
                <a:srgbClr val="0000C8"/>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t>File ownership</a:t>
            </a:r>
          </a:p>
        </p:txBody>
      </p:sp>
      <p:sp>
        <p:nvSpPr>
          <p:cNvPr id="6" name="AutoShape 7"/>
          <p:cNvSpPr>
            <a:spLocks/>
          </p:cNvSpPr>
          <p:nvPr/>
        </p:nvSpPr>
        <p:spPr bwMode="auto">
          <a:xfrm rot="5400000">
            <a:off x="1751341" y="4489968"/>
            <a:ext cx="77203" cy="1415184"/>
          </a:xfrm>
          <a:prstGeom prst="rightBrace">
            <a:avLst>
              <a:gd name="adj1" fmla="val 76132"/>
              <a:gd name="adj2" fmla="val 50000"/>
            </a:avLst>
          </a:prstGeom>
          <a:noFill/>
          <a:ln w="12600">
            <a:solidFill>
              <a:srgbClr val="000066"/>
            </a:solidFill>
            <a:miter lim="800000"/>
            <a:headEnd/>
            <a:tailEnd/>
          </a:ln>
        </p:spPr>
        <p:txBody>
          <a:bodyPr rot="10800000" vert="eaVert" wrap="none" anchor="ctr"/>
          <a:lstStyle/>
          <a:p>
            <a:pPr defTabSz="449263">
              <a:spcBef>
                <a:spcPts val="0"/>
              </a:spcBef>
              <a:buClr>
                <a:srgbClr val="000066"/>
              </a:buClr>
              <a:buSzPct val="100000"/>
            </a:pPr>
            <a:endParaRPr lang="en-US" sz="2400">
              <a:solidFill>
                <a:schemeClr val="bg1"/>
              </a:solidFill>
              <a:latin typeface="Times New Roman" pitchFamily="18" charset="0"/>
            </a:endParaRPr>
          </a:p>
        </p:txBody>
      </p:sp>
      <p:sp>
        <p:nvSpPr>
          <p:cNvPr id="7" name="AutoShape 10"/>
          <p:cNvSpPr>
            <a:spLocks/>
          </p:cNvSpPr>
          <p:nvPr/>
        </p:nvSpPr>
        <p:spPr bwMode="auto">
          <a:xfrm rot="5400000">
            <a:off x="2833088" y="3937020"/>
            <a:ext cx="258763" cy="3536301"/>
          </a:xfrm>
          <a:prstGeom prst="rightBrace">
            <a:avLst>
              <a:gd name="adj1" fmla="val 115593"/>
              <a:gd name="adj2" fmla="val 50000"/>
            </a:avLst>
          </a:prstGeom>
          <a:noFill/>
          <a:ln w="12600">
            <a:solidFill>
              <a:srgbClr val="000066"/>
            </a:solidFill>
            <a:miter lim="800000"/>
            <a:headEnd/>
            <a:tailEnd/>
          </a:ln>
        </p:spPr>
        <p:txBody>
          <a:bodyPr rot="10800000" vert="eaVert" wrap="none" anchor="ctr"/>
          <a:lstStyle/>
          <a:p>
            <a:pPr defTabSz="449263">
              <a:buClr>
                <a:srgbClr val="000066"/>
              </a:buClr>
              <a:buSzPct val="100000"/>
            </a:pPr>
            <a:endParaRPr lang="en-US" sz="2400">
              <a:solidFill>
                <a:schemeClr val="bg1"/>
              </a:solidFill>
              <a:latin typeface="Times New Roman" pitchFamily="18" charset="0"/>
            </a:endParaRPr>
          </a:p>
        </p:txBody>
      </p:sp>
      <p:sp>
        <p:nvSpPr>
          <p:cNvPr id="8" name="AutoShape 5"/>
          <p:cNvSpPr>
            <a:spLocks noChangeArrowheads="1"/>
          </p:cNvSpPr>
          <p:nvPr/>
        </p:nvSpPr>
        <p:spPr bwMode="auto">
          <a:xfrm>
            <a:off x="6570035" y="1707422"/>
            <a:ext cx="4757327" cy="676275"/>
          </a:xfrm>
          <a:prstGeom prst="flowChartAlternateProcess">
            <a:avLst/>
          </a:prstGeom>
          <a:gradFill rotWithShape="1">
            <a:gsLst>
              <a:gs pos="0">
                <a:srgbClr val="FFFFFF"/>
              </a:gs>
              <a:gs pos="100000">
                <a:srgbClr val="EEEFD7"/>
              </a:gs>
            </a:gsLst>
            <a:path path="shape">
              <a:fillToRect l="50000" t="50000" r="50000" b="50000"/>
            </a:path>
          </a:gradFill>
          <a:ln w="9525" algn="ctr">
            <a:solidFill>
              <a:srgbClr val="808080"/>
            </a:solidFill>
            <a:miter lim="800000"/>
            <a:headEnd/>
            <a:tailEnd type="triangle"/>
          </a:ln>
          <a:effectLst/>
        </p:spPr>
        <p:txBody>
          <a:bodyPr wrap="none" rtlCol="0" anchor="ctr"/>
          <a:lstStyle/>
          <a:p>
            <a:pPr algn="ctr" defTabSz="720725">
              <a:buClr>
                <a:srgbClr val="000066"/>
              </a:buClr>
              <a:buSzPct val="100000"/>
              <a:buFont typeface="Times New Roman" pitchFamily="18" charset="0"/>
              <a:buNone/>
              <a:tabLst>
                <a:tab pos="649288" algn="l"/>
                <a:tab pos="7050088" algn="r"/>
              </a:tabLst>
            </a:pPr>
            <a:r>
              <a:rPr lang="en-GB" sz="2800" b="1" dirty="0" err="1">
                <a:solidFill>
                  <a:srgbClr val="0000C8"/>
                </a:solidFill>
                <a:latin typeface="Verdana" pitchFamily="34" charset="0"/>
                <a:ea typeface="Verdana" pitchFamily="34" charset="0"/>
                <a:cs typeface="Verdana" pitchFamily="34" charset="0"/>
              </a:rPr>
              <a:t>rwx</a:t>
            </a:r>
            <a:r>
              <a:rPr lang="en-GB" sz="2800" dirty="0">
                <a:solidFill>
                  <a:srgbClr val="0000C8"/>
                </a:solidFill>
                <a:latin typeface="Verdana" pitchFamily="34" charset="0"/>
                <a:ea typeface="Verdana" pitchFamily="34" charset="0"/>
                <a:cs typeface="Verdana" pitchFamily="34" charset="0"/>
              </a:rPr>
              <a:t>    </a:t>
            </a:r>
            <a:r>
              <a:rPr lang="en-GB" sz="2800" b="1" dirty="0" err="1">
                <a:solidFill>
                  <a:srgbClr val="0000C8"/>
                </a:solidFill>
                <a:latin typeface="Verdana" pitchFamily="34" charset="0"/>
                <a:ea typeface="Verdana" pitchFamily="34" charset="0"/>
                <a:cs typeface="Verdana" pitchFamily="34" charset="0"/>
              </a:rPr>
              <a:t>rwx</a:t>
            </a:r>
            <a:r>
              <a:rPr lang="en-GB" sz="2800" dirty="0">
                <a:solidFill>
                  <a:srgbClr val="0000C8"/>
                </a:solidFill>
                <a:latin typeface="Verdana" pitchFamily="34" charset="0"/>
                <a:ea typeface="Verdana" pitchFamily="34" charset="0"/>
                <a:cs typeface="Verdana" pitchFamily="34" charset="0"/>
              </a:rPr>
              <a:t>    </a:t>
            </a:r>
            <a:r>
              <a:rPr lang="en-GB" sz="2800" b="1" dirty="0" err="1">
                <a:solidFill>
                  <a:srgbClr val="0000C8"/>
                </a:solidFill>
                <a:latin typeface="Verdana" pitchFamily="34" charset="0"/>
                <a:ea typeface="Verdana" pitchFamily="34" charset="0"/>
                <a:cs typeface="Verdana" pitchFamily="34" charset="0"/>
              </a:rPr>
              <a:t>rwx</a:t>
            </a:r>
            <a:endParaRPr lang="en-US" sz="2800" b="1" dirty="0" err="1">
              <a:solidFill>
                <a:srgbClr val="0000C8"/>
              </a:solidFill>
              <a:latin typeface="Verdana" pitchFamily="34" charset="0"/>
              <a:ea typeface="Verdana" pitchFamily="34" charset="0"/>
              <a:cs typeface="Verdana" pitchFamily="34" charset="0"/>
            </a:endParaRPr>
          </a:p>
        </p:txBody>
      </p:sp>
      <p:sp>
        <p:nvSpPr>
          <p:cNvPr id="9" name="Text Box 6"/>
          <p:cNvSpPr txBox="1">
            <a:spLocks noChangeArrowheads="1"/>
          </p:cNvSpPr>
          <p:nvPr/>
        </p:nvSpPr>
        <p:spPr bwMode="auto">
          <a:xfrm>
            <a:off x="6810624" y="2387609"/>
            <a:ext cx="4373042" cy="477950"/>
          </a:xfrm>
          <a:prstGeom prst="rect">
            <a:avLst/>
          </a:prstGeom>
          <a:noFill/>
          <a:ln w="9525">
            <a:noFill/>
            <a:round/>
            <a:headEnd/>
            <a:tailEnd/>
          </a:ln>
        </p:spPr>
        <p:txBody>
          <a:bodyPr wrap="square" lIns="88920" tIns="44640" rIns="88920" bIns="44640">
            <a:spAutoFit/>
          </a:bodyPr>
          <a:lstStyle/>
          <a:p>
            <a:pPr algn="ctr" defTabSz="449263">
              <a:lnSpc>
                <a:spcPct val="90000"/>
              </a:lnSpc>
              <a:spcBef>
                <a:spcPts val="300"/>
              </a:spcBef>
              <a:buClr>
                <a:srgbClr val="3333CC"/>
              </a:buClr>
              <a:buSzPct val="100000"/>
              <a:buFont typeface="Arial" charset="0"/>
              <a:buNone/>
              <a:tabLst>
                <a:tab pos="0" algn="l"/>
                <a:tab pos="719138" algn="l"/>
                <a:tab pos="1439863" algn="l"/>
                <a:tab pos="2160588" algn="l"/>
                <a:tab pos="2881313" algn="l"/>
                <a:tab pos="3602038" algn="l"/>
                <a:tab pos="4322763" algn="l"/>
                <a:tab pos="5043488" algn="l"/>
                <a:tab pos="5764213" algn="l"/>
                <a:tab pos="6484938" algn="l"/>
                <a:tab pos="7205663" algn="l"/>
                <a:tab pos="7926388" algn="l"/>
                <a:tab pos="8647113" algn="l"/>
                <a:tab pos="9367838" algn="l"/>
                <a:tab pos="10088563" algn="l"/>
                <a:tab pos="10809288" algn="l"/>
              </a:tabLst>
            </a:pPr>
            <a:r>
              <a:rPr lang="en-GB" sz="2800" b="1" dirty="0">
                <a:solidFill>
                  <a:schemeClr val="accent1">
                    <a:lumMod val="75000"/>
                  </a:schemeClr>
                </a:solidFill>
              </a:rPr>
              <a:t> </a:t>
            </a:r>
            <a:r>
              <a:rPr lang="en-GB" sz="2800" b="1" dirty="0">
                <a:solidFill>
                  <a:srgbClr val="0000C8"/>
                </a:solidFill>
              </a:rPr>
              <a:t>u</a:t>
            </a:r>
            <a:r>
              <a:rPr lang="en-GB" sz="2400" dirty="0"/>
              <a:t>ser</a:t>
            </a:r>
            <a:r>
              <a:rPr lang="en-GB" sz="2000" b="1" dirty="0">
                <a:solidFill>
                  <a:schemeClr val="accent1">
                    <a:lumMod val="75000"/>
                  </a:schemeClr>
                </a:solidFill>
              </a:rPr>
              <a:t>       </a:t>
            </a:r>
            <a:r>
              <a:rPr lang="en-GB" sz="2800" b="1" dirty="0">
                <a:solidFill>
                  <a:srgbClr val="0000C8"/>
                </a:solidFill>
              </a:rPr>
              <a:t>g</a:t>
            </a:r>
            <a:r>
              <a:rPr lang="en-GB" sz="2400" dirty="0"/>
              <a:t>roup</a:t>
            </a:r>
            <a:r>
              <a:rPr lang="en-GB" sz="2000" b="1" dirty="0">
                <a:solidFill>
                  <a:schemeClr val="accent1">
                    <a:lumMod val="75000"/>
                  </a:schemeClr>
                </a:solidFill>
              </a:rPr>
              <a:t>      </a:t>
            </a:r>
            <a:r>
              <a:rPr lang="en-GB" sz="2800" b="1" dirty="0">
                <a:solidFill>
                  <a:srgbClr val="0000C8"/>
                </a:solidFill>
              </a:rPr>
              <a:t>o</a:t>
            </a:r>
            <a:r>
              <a:rPr lang="en-GB" sz="2400" dirty="0"/>
              <a:t>thers</a:t>
            </a:r>
          </a:p>
        </p:txBody>
      </p:sp>
      <p:sp>
        <p:nvSpPr>
          <p:cNvPr id="10" name="AutoShape 7"/>
          <p:cNvSpPr>
            <a:spLocks/>
          </p:cNvSpPr>
          <p:nvPr/>
        </p:nvSpPr>
        <p:spPr bwMode="auto">
          <a:xfrm rot="5400000">
            <a:off x="7639392" y="1793196"/>
            <a:ext cx="122237" cy="1056217"/>
          </a:xfrm>
          <a:prstGeom prst="rightBrace">
            <a:avLst>
              <a:gd name="adj1" fmla="val 54005"/>
              <a:gd name="adj2" fmla="val 50000"/>
            </a:avLst>
          </a:prstGeom>
          <a:noFill/>
          <a:ln w="12600">
            <a:solidFill>
              <a:srgbClr val="000066"/>
            </a:solidFill>
            <a:miter lim="800000"/>
            <a:headEnd/>
            <a:tailEnd/>
          </a:ln>
        </p:spPr>
        <p:txBody>
          <a:bodyPr rot="10800000" vert="eaVert" wrap="none" anchor="ctr"/>
          <a:lstStyle/>
          <a:p>
            <a:pPr defTabSz="449263">
              <a:spcBef>
                <a:spcPct val="0"/>
              </a:spcBef>
              <a:buClr>
                <a:srgbClr val="000066"/>
              </a:buClr>
              <a:buSzPct val="100000"/>
              <a:buFont typeface="Times New Roman" pitchFamily="18" charset="0"/>
              <a:buNone/>
            </a:pPr>
            <a:endParaRPr lang="en-US" sz="2400">
              <a:solidFill>
                <a:schemeClr val="bg1"/>
              </a:solidFill>
              <a:latin typeface="Times New Roman" pitchFamily="18" charset="0"/>
            </a:endParaRPr>
          </a:p>
        </p:txBody>
      </p:sp>
      <p:sp>
        <p:nvSpPr>
          <p:cNvPr id="11" name="AutoShape 8"/>
          <p:cNvSpPr>
            <a:spLocks/>
          </p:cNvSpPr>
          <p:nvPr/>
        </p:nvSpPr>
        <p:spPr bwMode="auto">
          <a:xfrm rot="5400000">
            <a:off x="8876583" y="1781555"/>
            <a:ext cx="122237" cy="1079500"/>
          </a:xfrm>
          <a:prstGeom prst="rightBrace">
            <a:avLst>
              <a:gd name="adj1" fmla="val 55195"/>
              <a:gd name="adj2" fmla="val 50000"/>
            </a:avLst>
          </a:prstGeom>
          <a:noFill/>
          <a:ln w="12600">
            <a:solidFill>
              <a:srgbClr val="000066"/>
            </a:solidFill>
            <a:miter lim="800000"/>
            <a:headEnd/>
            <a:tailEnd/>
          </a:ln>
        </p:spPr>
        <p:txBody>
          <a:bodyPr rot="10800000" vert="eaVert" wrap="none" anchor="ctr"/>
          <a:lstStyle/>
          <a:p>
            <a:pPr defTabSz="449263">
              <a:spcBef>
                <a:spcPct val="0"/>
              </a:spcBef>
              <a:buClr>
                <a:srgbClr val="000066"/>
              </a:buClr>
              <a:buSzPct val="100000"/>
              <a:buFont typeface="Times New Roman" pitchFamily="18" charset="0"/>
              <a:buNone/>
            </a:pPr>
            <a:endParaRPr lang="en-US" sz="2400">
              <a:solidFill>
                <a:schemeClr val="bg1"/>
              </a:solidFill>
              <a:latin typeface="Times New Roman" pitchFamily="18" charset="0"/>
            </a:endParaRPr>
          </a:p>
        </p:txBody>
      </p:sp>
      <p:sp>
        <p:nvSpPr>
          <p:cNvPr id="12" name="AutoShape 9"/>
          <p:cNvSpPr>
            <a:spLocks/>
          </p:cNvSpPr>
          <p:nvPr/>
        </p:nvSpPr>
        <p:spPr bwMode="auto">
          <a:xfrm rot="5400000">
            <a:off x="10133973" y="1840824"/>
            <a:ext cx="122237" cy="960966"/>
          </a:xfrm>
          <a:prstGeom prst="rightBrace">
            <a:avLst>
              <a:gd name="adj1" fmla="val 49134"/>
              <a:gd name="adj2" fmla="val 50000"/>
            </a:avLst>
          </a:prstGeom>
          <a:noFill/>
          <a:ln w="12600">
            <a:solidFill>
              <a:srgbClr val="000066"/>
            </a:solidFill>
            <a:miter lim="800000"/>
            <a:headEnd/>
            <a:tailEnd/>
          </a:ln>
        </p:spPr>
        <p:txBody>
          <a:bodyPr rot="10800000" vert="eaVert" wrap="none" anchor="ctr"/>
          <a:lstStyle/>
          <a:p>
            <a:pPr defTabSz="449263">
              <a:spcBef>
                <a:spcPct val="0"/>
              </a:spcBef>
              <a:buClr>
                <a:srgbClr val="000066"/>
              </a:buClr>
              <a:buSzPct val="100000"/>
              <a:buFont typeface="Times New Roman" pitchFamily="18" charset="0"/>
              <a:buNone/>
            </a:pPr>
            <a:endParaRPr lang="en-US" sz="2400">
              <a:solidFill>
                <a:schemeClr val="bg1"/>
              </a:solidFill>
              <a:latin typeface="Times New Roman" pitchFamily="18" charset="0"/>
            </a:endParaRPr>
          </a:p>
        </p:txBody>
      </p:sp>
      <p:sp>
        <p:nvSpPr>
          <p:cNvPr id="13" name="AutoShape 7"/>
          <p:cNvSpPr>
            <a:spLocks/>
          </p:cNvSpPr>
          <p:nvPr/>
        </p:nvSpPr>
        <p:spPr bwMode="auto">
          <a:xfrm rot="5400000">
            <a:off x="3921887" y="4071757"/>
            <a:ext cx="128230" cy="2217284"/>
          </a:xfrm>
          <a:prstGeom prst="rightBrace">
            <a:avLst>
              <a:gd name="adj1" fmla="val 76132"/>
              <a:gd name="adj2" fmla="val 50000"/>
            </a:avLst>
          </a:prstGeom>
          <a:noFill/>
          <a:ln w="12600">
            <a:solidFill>
              <a:srgbClr val="000066"/>
            </a:solidFill>
            <a:miter lim="800000"/>
            <a:headEnd/>
            <a:tailEnd/>
          </a:ln>
        </p:spPr>
        <p:txBody>
          <a:bodyPr rot="10800000" vert="eaVert" wrap="none" anchor="ctr"/>
          <a:lstStyle/>
          <a:p>
            <a:pPr defTabSz="449263">
              <a:spcBef>
                <a:spcPts val="0"/>
              </a:spcBef>
              <a:buClr>
                <a:srgbClr val="000066"/>
              </a:buClr>
              <a:buSzPct val="100000"/>
            </a:pPr>
            <a:endParaRPr lang="en-US" sz="2400">
              <a:solidFill>
                <a:schemeClr val="bg1"/>
              </a:solidFill>
              <a:latin typeface="Times New Roman" pitchFamily="18" charset="0"/>
            </a:endParaRPr>
          </a:p>
        </p:txBody>
      </p:sp>
      <p:sp>
        <p:nvSpPr>
          <p:cNvPr id="14" name="Rounded Rectangle 13"/>
          <p:cNvSpPr/>
          <p:nvPr/>
        </p:nvSpPr>
        <p:spPr>
          <a:xfrm>
            <a:off x="889568" y="5858056"/>
            <a:ext cx="10419134" cy="655607"/>
          </a:xfrm>
          <a:prstGeom prst="roundRect">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p:spPr>
        <p:txBody>
          <a:bodyPr wrap="none" anchor="ctr"/>
          <a:lstStyle/>
          <a:p>
            <a:pPr algn="ctr" defTabSz="720725">
              <a:buClr>
                <a:srgbClr val="FF0000"/>
              </a:buClr>
              <a:tabLst>
                <a:tab pos="2152650" algn="l"/>
              </a:tabLst>
            </a:pPr>
            <a:r>
              <a:rPr lang="en-US" sz="2000" b="1" i="1" dirty="0">
                <a:solidFill>
                  <a:srgbClr val="0000C8"/>
                </a:solidFill>
              </a:rPr>
              <a:t>Your identity, together with permissions and file ownership determine access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Basic file and directory access control</a:t>
            </a:r>
          </a:p>
        </p:txBody>
      </p:sp>
      <p:sp>
        <p:nvSpPr>
          <p:cNvPr id="4" name="Text Box 3"/>
          <p:cNvSpPr txBox="1">
            <a:spLocks noChangeArrowheads="1"/>
          </p:cNvSpPr>
          <p:nvPr/>
        </p:nvSpPr>
        <p:spPr bwMode="auto">
          <a:xfrm>
            <a:off x="5667436" y="1710873"/>
            <a:ext cx="3052234" cy="749812"/>
          </a:xfrm>
          <a:prstGeom prst="rect">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95250" tIns="36000" rIns="95250" bIns="36000">
            <a:spAutoFit/>
          </a:bodyPr>
          <a:lstStyle/>
          <a:p>
            <a:pPr indent="168275" algn="ctr" defTabSz="720725" eaLnBrk="0" hangingPunct="0">
              <a:lnSpc>
                <a:spcPct val="110000"/>
              </a:lnSpc>
              <a:buClr>
                <a:srgbClr val="FF0000"/>
              </a:buClr>
              <a:buSzPct val="100000"/>
              <a:buFont typeface="Arial" charset="0"/>
              <a:buNone/>
              <a:tabLst>
                <a:tab pos="571500" algn="l"/>
                <a:tab pos="1855788" algn="l"/>
              </a:tabLst>
              <a:defRPr/>
            </a:pPr>
            <a:r>
              <a:rPr lang="en-GB" sz="2000" i="1" dirty="0"/>
              <a:t>access allowed;</a:t>
            </a:r>
            <a:br>
              <a:rPr lang="en-GB" sz="2000" i="1" dirty="0"/>
            </a:br>
            <a:r>
              <a:rPr lang="en-GB" sz="2000" i="1" dirty="0"/>
              <a:t>no more checks</a:t>
            </a:r>
          </a:p>
        </p:txBody>
      </p:sp>
      <p:sp>
        <p:nvSpPr>
          <p:cNvPr id="5" name="Line 14"/>
          <p:cNvSpPr>
            <a:spLocks noChangeShapeType="1"/>
          </p:cNvSpPr>
          <p:nvPr/>
        </p:nvSpPr>
        <p:spPr bwMode="auto">
          <a:xfrm flipH="1">
            <a:off x="2263292" y="1848240"/>
            <a:ext cx="0" cy="1152525"/>
          </a:xfrm>
          <a:prstGeom prst="line">
            <a:avLst/>
          </a:prstGeom>
          <a:noFill/>
          <a:ln w="19050">
            <a:solidFill>
              <a:srgbClr val="0000C8"/>
            </a:solidFill>
            <a:miter lim="800000"/>
            <a:headEnd/>
            <a:tailEnd type="arrow" w="med" len="med"/>
          </a:ln>
        </p:spPr>
        <p:txBody>
          <a:bodyPr/>
          <a:lstStyle/>
          <a:p>
            <a:endParaRPr lang="en-US"/>
          </a:p>
        </p:txBody>
      </p:sp>
      <p:sp>
        <p:nvSpPr>
          <p:cNvPr id="6" name="Line 16"/>
          <p:cNvSpPr>
            <a:spLocks noChangeShapeType="1"/>
          </p:cNvSpPr>
          <p:nvPr/>
        </p:nvSpPr>
        <p:spPr bwMode="auto">
          <a:xfrm>
            <a:off x="4016435" y="2035142"/>
            <a:ext cx="1631950" cy="0"/>
          </a:xfrm>
          <a:prstGeom prst="line">
            <a:avLst/>
          </a:prstGeom>
          <a:noFill/>
          <a:ln w="19050">
            <a:solidFill>
              <a:srgbClr val="0000C8"/>
            </a:solidFill>
            <a:miter lim="800000"/>
            <a:headEnd/>
            <a:tailEnd type="arrow" w="med" len="med"/>
          </a:ln>
        </p:spPr>
        <p:txBody>
          <a:bodyPr/>
          <a:lstStyle/>
          <a:p>
            <a:endParaRPr lang="en-US"/>
          </a:p>
        </p:txBody>
      </p:sp>
      <p:sp>
        <p:nvSpPr>
          <p:cNvPr id="7" name="Text Box 3"/>
          <p:cNvSpPr txBox="1">
            <a:spLocks noChangeArrowheads="1"/>
          </p:cNvSpPr>
          <p:nvPr/>
        </p:nvSpPr>
        <p:spPr bwMode="auto">
          <a:xfrm>
            <a:off x="5667436" y="3180390"/>
            <a:ext cx="3052234" cy="749812"/>
          </a:xfrm>
          <a:prstGeom prst="rect">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95250" tIns="36000" rIns="95250" bIns="36000">
            <a:spAutoFit/>
          </a:bodyPr>
          <a:lstStyle/>
          <a:p>
            <a:pPr indent="168275" algn="ctr" defTabSz="720725" eaLnBrk="0" hangingPunct="0">
              <a:lnSpc>
                <a:spcPct val="110000"/>
              </a:lnSpc>
              <a:buClr>
                <a:srgbClr val="FF0000"/>
              </a:buClr>
              <a:buSzPct val="100000"/>
              <a:tabLst>
                <a:tab pos="571500" algn="l"/>
                <a:tab pos="1855788" algn="l"/>
              </a:tabLst>
              <a:defRPr/>
            </a:pPr>
            <a:r>
              <a:rPr lang="en-GB" sz="2000" i="1" dirty="0"/>
              <a:t>use ‘user’ bits;</a:t>
            </a:r>
            <a:br>
              <a:rPr lang="en-GB" sz="2000" i="1" dirty="0"/>
            </a:br>
            <a:r>
              <a:rPr lang="en-GB" sz="2000" i="1" dirty="0"/>
              <a:t>no more checks</a:t>
            </a:r>
          </a:p>
        </p:txBody>
      </p:sp>
      <p:sp>
        <p:nvSpPr>
          <p:cNvPr id="8" name="Line 16"/>
          <p:cNvSpPr>
            <a:spLocks noChangeShapeType="1"/>
          </p:cNvSpPr>
          <p:nvPr/>
        </p:nvSpPr>
        <p:spPr bwMode="auto">
          <a:xfrm>
            <a:off x="4001620" y="3477881"/>
            <a:ext cx="1646767" cy="0"/>
          </a:xfrm>
          <a:prstGeom prst="line">
            <a:avLst/>
          </a:prstGeom>
          <a:noFill/>
          <a:ln w="19050">
            <a:solidFill>
              <a:srgbClr val="0000C8"/>
            </a:solidFill>
            <a:miter lim="800000"/>
            <a:headEnd/>
            <a:tailEnd type="arrow" w="med" len="med"/>
          </a:ln>
        </p:spPr>
        <p:txBody>
          <a:bodyPr/>
          <a:lstStyle/>
          <a:p>
            <a:endParaRPr lang="en-US"/>
          </a:p>
        </p:txBody>
      </p:sp>
      <p:sp>
        <p:nvSpPr>
          <p:cNvPr id="9" name="Line 14"/>
          <p:cNvSpPr>
            <a:spLocks noChangeShapeType="1"/>
          </p:cNvSpPr>
          <p:nvPr/>
        </p:nvSpPr>
        <p:spPr bwMode="auto">
          <a:xfrm>
            <a:off x="2263292" y="3186170"/>
            <a:ext cx="0" cy="1317625"/>
          </a:xfrm>
          <a:prstGeom prst="line">
            <a:avLst/>
          </a:prstGeom>
          <a:noFill/>
          <a:ln w="19050">
            <a:solidFill>
              <a:srgbClr val="0000C8"/>
            </a:solidFill>
            <a:miter lim="800000"/>
            <a:headEnd/>
            <a:tailEnd type="arrow" w="med" len="med"/>
          </a:ln>
        </p:spPr>
        <p:txBody>
          <a:bodyPr/>
          <a:lstStyle/>
          <a:p>
            <a:endParaRPr lang="en-US"/>
          </a:p>
        </p:txBody>
      </p:sp>
      <p:sp>
        <p:nvSpPr>
          <p:cNvPr id="10" name="Text Box 3"/>
          <p:cNvSpPr txBox="1">
            <a:spLocks noChangeArrowheads="1"/>
          </p:cNvSpPr>
          <p:nvPr/>
        </p:nvSpPr>
        <p:spPr bwMode="auto">
          <a:xfrm>
            <a:off x="5665319" y="4685703"/>
            <a:ext cx="3054351" cy="749812"/>
          </a:xfrm>
          <a:prstGeom prst="rect">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95250" tIns="36000" rIns="95250" bIns="36000">
            <a:spAutoFit/>
          </a:bodyPr>
          <a:lstStyle/>
          <a:p>
            <a:pPr indent="168275" algn="ctr" defTabSz="720725" eaLnBrk="0" hangingPunct="0">
              <a:lnSpc>
                <a:spcPct val="110000"/>
              </a:lnSpc>
              <a:buClr>
                <a:srgbClr val="FF0000"/>
              </a:buClr>
              <a:buSzPct val="100000"/>
              <a:tabLst>
                <a:tab pos="571500" algn="l"/>
                <a:tab pos="1855788" algn="l"/>
              </a:tabLst>
              <a:defRPr/>
            </a:pPr>
            <a:r>
              <a:rPr lang="en-GB" sz="2000" i="1" dirty="0"/>
              <a:t>use ‘group’ bits; </a:t>
            </a:r>
            <a:br>
              <a:rPr lang="en-GB" sz="2000" i="1" dirty="0"/>
            </a:br>
            <a:r>
              <a:rPr lang="en-GB" sz="2000" i="1" dirty="0"/>
              <a:t>no more checks</a:t>
            </a:r>
          </a:p>
        </p:txBody>
      </p:sp>
      <p:sp>
        <p:nvSpPr>
          <p:cNvPr id="11" name="Line 16"/>
          <p:cNvSpPr>
            <a:spLocks noChangeShapeType="1"/>
          </p:cNvSpPr>
          <p:nvPr/>
        </p:nvSpPr>
        <p:spPr bwMode="auto">
          <a:xfrm>
            <a:off x="4806405" y="5033840"/>
            <a:ext cx="842209" cy="2427"/>
          </a:xfrm>
          <a:prstGeom prst="line">
            <a:avLst/>
          </a:prstGeom>
          <a:noFill/>
          <a:ln w="19050">
            <a:solidFill>
              <a:srgbClr val="0000C8"/>
            </a:solidFill>
            <a:miter lim="800000"/>
            <a:headEnd/>
            <a:tailEnd type="arrow" w="med" len="med"/>
          </a:ln>
        </p:spPr>
        <p:txBody>
          <a:bodyPr/>
          <a:lstStyle/>
          <a:p>
            <a:endParaRPr lang="en-US"/>
          </a:p>
        </p:txBody>
      </p:sp>
      <p:sp>
        <p:nvSpPr>
          <p:cNvPr id="12" name="Text Box 3"/>
          <p:cNvSpPr txBox="1">
            <a:spLocks noChangeArrowheads="1"/>
          </p:cNvSpPr>
          <p:nvPr/>
        </p:nvSpPr>
        <p:spPr bwMode="auto">
          <a:xfrm>
            <a:off x="5686554" y="5616695"/>
            <a:ext cx="3054351" cy="749812"/>
          </a:xfrm>
          <a:prstGeom prst="rect">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95250" tIns="36000" rIns="95250" bIns="36000">
            <a:spAutoFit/>
          </a:bodyPr>
          <a:lstStyle/>
          <a:p>
            <a:pPr indent="168275" algn="ctr" defTabSz="720725" eaLnBrk="0" hangingPunct="0">
              <a:lnSpc>
                <a:spcPct val="110000"/>
              </a:lnSpc>
              <a:buClr>
                <a:srgbClr val="FF0000"/>
              </a:buClr>
              <a:buSzPct val="100000"/>
              <a:tabLst>
                <a:tab pos="571500" algn="l"/>
                <a:tab pos="1855788" algn="l"/>
              </a:tabLst>
              <a:defRPr/>
            </a:pPr>
            <a:r>
              <a:rPr lang="en-GB" sz="2000" i="1" dirty="0"/>
              <a:t>use ‘others’; the </a:t>
            </a:r>
            <a:br>
              <a:rPr lang="en-GB" sz="2000" i="1" dirty="0"/>
            </a:br>
            <a:r>
              <a:rPr lang="en-GB" sz="2000" i="1" dirty="0"/>
              <a:t>last three bits</a:t>
            </a:r>
          </a:p>
        </p:txBody>
      </p:sp>
      <p:sp>
        <p:nvSpPr>
          <p:cNvPr id="13" name="AutoShape 5"/>
          <p:cNvSpPr>
            <a:spLocks noChangeArrowheads="1"/>
          </p:cNvSpPr>
          <p:nvPr/>
        </p:nvSpPr>
        <p:spPr bwMode="auto">
          <a:xfrm>
            <a:off x="8985380" y="3269712"/>
            <a:ext cx="2341983" cy="442913"/>
          </a:xfrm>
          <a:prstGeom prst="flowChartAlternateProcess">
            <a:avLst/>
          </a:prstGeom>
          <a:gradFill rotWithShape="1">
            <a:gsLst>
              <a:gs pos="0">
                <a:srgbClr val="FFFFFF"/>
              </a:gs>
              <a:gs pos="100000">
                <a:srgbClr val="EEEFD7"/>
              </a:gs>
            </a:gsLst>
            <a:path path="shape">
              <a:fillToRect l="50000" t="50000" r="50000" b="50000"/>
            </a:path>
          </a:gradFill>
          <a:ln w="9525" algn="ctr">
            <a:solidFill>
              <a:srgbClr val="808080"/>
            </a:solidFill>
            <a:miter lim="800000"/>
            <a:headEnd/>
            <a:tailEnd type="triangle"/>
          </a:ln>
          <a:effectLst/>
        </p:spPr>
        <p:txBody>
          <a:bodyPr wrap="none" bIns="108000" rtlCol="0" anchor="ctr"/>
          <a:lstStyle/>
          <a:p>
            <a:pPr defTabSz="720725">
              <a:buClr>
                <a:srgbClr val="000066"/>
              </a:buClr>
              <a:buSzPct val="100000"/>
              <a:buFont typeface="Times New Roman" pitchFamily="18" charset="0"/>
              <a:buNone/>
              <a:tabLst>
                <a:tab pos="649288" algn="l"/>
                <a:tab pos="7050088" algn="r"/>
              </a:tabLst>
            </a:pPr>
            <a:r>
              <a:rPr lang="en-GB" sz="2800" b="1" dirty="0" err="1">
                <a:solidFill>
                  <a:srgbClr val="0000C8"/>
                </a:solidFill>
                <a:latin typeface="Verdana" pitchFamily="34" charset="0"/>
                <a:ea typeface="Verdana" pitchFamily="34" charset="0"/>
                <a:cs typeface="Verdana" pitchFamily="34" charset="0"/>
              </a:rPr>
              <a:t>rwx</a:t>
            </a:r>
            <a:r>
              <a:rPr lang="en-GB" sz="2800" dirty="0" err="1">
                <a:solidFill>
                  <a:srgbClr val="0000C8"/>
                </a:solidFill>
                <a:latin typeface="Verdana" pitchFamily="34" charset="0"/>
                <a:ea typeface="Verdana" pitchFamily="34" charset="0"/>
                <a:cs typeface="Verdana" pitchFamily="34" charset="0"/>
              </a:rPr>
              <a:t> </a:t>
            </a:r>
            <a:r>
              <a:rPr lang="en-GB" sz="2400" dirty="0" err="1">
                <a:solidFill>
                  <a:srgbClr val="0000C8"/>
                </a:solidFill>
                <a:latin typeface="Verdana" pitchFamily="34" charset="0"/>
                <a:ea typeface="Verdana" pitchFamily="34" charset="0"/>
                <a:cs typeface="Verdana" pitchFamily="34" charset="0"/>
              </a:rPr>
              <a:t>rwx rwx</a:t>
            </a:r>
            <a:endParaRPr lang="en-US" sz="2400" dirty="0" err="1">
              <a:solidFill>
                <a:srgbClr val="0000C8"/>
              </a:solidFill>
              <a:latin typeface="Verdana" pitchFamily="34" charset="0"/>
              <a:ea typeface="Verdana" pitchFamily="34" charset="0"/>
              <a:cs typeface="Verdana" pitchFamily="34" charset="0"/>
            </a:endParaRPr>
          </a:p>
        </p:txBody>
      </p:sp>
      <p:sp>
        <p:nvSpPr>
          <p:cNvPr id="14" name="AutoShape 5"/>
          <p:cNvSpPr>
            <a:spLocks noChangeArrowheads="1"/>
          </p:cNvSpPr>
          <p:nvPr/>
        </p:nvSpPr>
        <p:spPr bwMode="auto">
          <a:xfrm>
            <a:off x="8985380" y="4790478"/>
            <a:ext cx="2341983" cy="471488"/>
          </a:xfrm>
          <a:prstGeom prst="flowChartAlternateProcess">
            <a:avLst/>
          </a:prstGeom>
          <a:gradFill rotWithShape="1">
            <a:gsLst>
              <a:gs pos="0">
                <a:srgbClr val="FFFFFF"/>
              </a:gs>
              <a:gs pos="100000">
                <a:srgbClr val="EEEFD7"/>
              </a:gs>
            </a:gsLst>
            <a:path path="shape">
              <a:fillToRect l="50000" t="50000" r="50000" b="50000"/>
            </a:path>
          </a:gradFill>
          <a:ln w="9525" algn="ctr">
            <a:solidFill>
              <a:srgbClr val="808080"/>
            </a:solidFill>
            <a:miter lim="800000"/>
            <a:headEnd/>
            <a:tailEnd type="triangle"/>
          </a:ln>
          <a:effectLst/>
        </p:spPr>
        <p:txBody>
          <a:bodyPr wrap="none" bIns="108000" rtlCol="0" anchor="ctr"/>
          <a:lstStyle/>
          <a:p>
            <a:pPr defTabSz="720725">
              <a:buClr>
                <a:srgbClr val="000066"/>
              </a:buClr>
              <a:buSzPct val="100000"/>
              <a:buFont typeface="Times New Roman" pitchFamily="18" charset="0"/>
              <a:buNone/>
              <a:tabLst>
                <a:tab pos="649288" algn="l"/>
                <a:tab pos="7050088" algn="r"/>
              </a:tabLst>
            </a:pPr>
            <a:r>
              <a:rPr lang="en-GB" sz="2400" dirty="0" err="1">
                <a:solidFill>
                  <a:srgbClr val="0000C8"/>
                </a:solidFill>
                <a:latin typeface="Verdana" pitchFamily="34" charset="0"/>
                <a:ea typeface="Verdana" pitchFamily="34" charset="0"/>
                <a:cs typeface="Verdana" pitchFamily="34" charset="0"/>
              </a:rPr>
              <a:t>rwx </a:t>
            </a:r>
            <a:r>
              <a:rPr lang="en-GB" sz="2800" b="1" dirty="0" err="1">
                <a:solidFill>
                  <a:srgbClr val="0000C8"/>
                </a:solidFill>
                <a:latin typeface="Verdana" pitchFamily="34" charset="0"/>
                <a:ea typeface="Verdana" pitchFamily="34" charset="0"/>
                <a:cs typeface="Verdana" pitchFamily="34" charset="0"/>
              </a:rPr>
              <a:t>rwx</a:t>
            </a:r>
            <a:r>
              <a:rPr lang="en-GB" sz="2400" dirty="0" err="1">
                <a:solidFill>
                  <a:srgbClr val="0000C8"/>
                </a:solidFill>
                <a:latin typeface="Verdana" pitchFamily="34" charset="0"/>
                <a:ea typeface="Verdana" pitchFamily="34" charset="0"/>
                <a:cs typeface="Verdana" pitchFamily="34" charset="0"/>
              </a:rPr>
              <a:t> rwx</a:t>
            </a:r>
            <a:endParaRPr lang="en-US" sz="2400" dirty="0" err="1">
              <a:solidFill>
                <a:srgbClr val="0000C8"/>
              </a:solidFill>
              <a:latin typeface="Verdana" pitchFamily="34" charset="0"/>
              <a:ea typeface="Verdana" pitchFamily="34" charset="0"/>
              <a:cs typeface="Verdana" pitchFamily="34" charset="0"/>
            </a:endParaRPr>
          </a:p>
        </p:txBody>
      </p:sp>
      <p:sp>
        <p:nvSpPr>
          <p:cNvPr id="15" name="AutoShape 5"/>
          <p:cNvSpPr>
            <a:spLocks noChangeArrowheads="1"/>
          </p:cNvSpPr>
          <p:nvPr/>
        </p:nvSpPr>
        <p:spPr bwMode="auto">
          <a:xfrm>
            <a:off x="9004041" y="5718427"/>
            <a:ext cx="2323322" cy="406400"/>
          </a:xfrm>
          <a:prstGeom prst="flowChartAlternateProcess">
            <a:avLst/>
          </a:prstGeom>
          <a:gradFill rotWithShape="1">
            <a:gsLst>
              <a:gs pos="0">
                <a:srgbClr val="FFFFFF"/>
              </a:gs>
              <a:gs pos="100000">
                <a:srgbClr val="EEEFD7"/>
              </a:gs>
            </a:gsLst>
            <a:path path="shape">
              <a:fillToRect l="50000" t="50000" r="50000" b="50000"/>
            </a:path>
          </a:gradFill>
          <a:ln w="9525" algn="ctr">
            <a:solidFill>
              <a:srgbClr val="808080"/>
            </a:solidFill>
            <a:miter lim="800000"/>
            <a:headEnd/>
            <a:tailEnd type="triangle"/>
          </a:ln>
          <a:effectLst/>
        </p:spPr>
        <p:txBody>
          <a:bodyPr wrap="none" bIns="0" rtlCol="0" anchor="ctr"/>
          <a:lstStyle/>
          <a:p>
            <a:pPr defTabSz="720725">
              <a:buClr>
                <a:srgbClr val="000066"/>
              </a:buClr>
              <a:buSzPct val="100000"/>
              <a:buFont typeface="Times New Roman" pitchFamily="18" charset="0"/>
              <a:buNone/>
              <a:tabLst>
                <a:tab pos="649288" algn="l"/>
                <a:tab pos="7050088" algn="r"/>
              </a:tabLst>
            </a:pPr>
            <a:r>
              <a:rPr lang="en-GB" sz="2400" dirty="0" err="1">
                <a:solidFill>
                  <a:srgbClr val="0000C8"/>
                </a:solidFill>
                <a:latin typeface="Verdana" pitchFamily="34" charset="0"/>
                <a:ea typeface="Verdana" pitchFamily="34" charset="0"/>
                <a:cs typeface="Verdana" pitchFamily="34" charset="0"/>
              </a:rPr>
              <a:t>rwx rwx </a:t>
            </a:r>
            <a:r>
              <a:rPr lang="en-GB" sz="2800" b="1" dirty="0" err="1">
                <a:solidFill>
                  <a:srgbClr val="0000C8"/>
                </a:solidFill>
                <a:latin typeface="Verdana" pitchFamily="34" charset="0"/>
                <a:ea typeface="Verdana" pitchFamily="34" charset="0"/>
                <a:cs typeface="Verdana" pitchFamily="34" charset="0"/>
              </a:rPr>
              <a:t>rwx</a:t>
            </a:r>
            <a:endParaRPr lang="en-US" sz="2800" b="1" dirty="0" err="1">
              <a:solidFill>
                <a:srgbClr val="0000C8"/>
              </a:solidFill>
              <a:latin typeface="Verdana" pitchFamily="34" charset="0"/>
              <a:ea typeface="Verdana" pitchFamily="34" charset="0"/>
              <a:cs typeface="Verdana" pitchFamily="34" charset="0"/>
            </a:endParaRPr>
          </a:p>
        </p:txBody>
      </p:sp>
      <p:sp>
        <p:nvSpPr>
          <p:cNvPr id="16" name="AutoShape 26"/>
          <p:cNvSpPr>
            <a:spLocks noChangeArrowheads="1"/>
          </p:cNvSpPr>
          <p:nvPr/>
        </p:nvSpPr>
        <p:spPr bwMode="auto">
          <a:xfrm>
            <a:off x="509924" y="1568446"/>
            <a:ext cx="3551739" cy="912521"/>
          </a:xfrm>
          <a:prstGeom prst="flowChartDecision">
            <a:avLst/>
          </a:prstGeom>
          <a:gradFill rotWithShape="1">
            <a:gsLst>
              <a:gs pos="0">
                <a:srgbClr val="FFFFFF"/>
              </a:gs>
              <a:gs pos="100000">
                <a:srgbClr val="EEEFD7"/>
              </a:gs>
            </a:gsLst>
            <a:path path="shape">
              <a:fillToRect l="50000" t="50000" r="50000" b="50000"/>
            </a:path>
          </a:gradFill>
          <a:ln w="9525" algn="ctr">
            <a:solidFill>
              <a:srgbClr val="808080"/>
            </a:solidFill>
            <a:miter lim="800000"/>
            <a:headEnd/>
            <a:tailEnd type="triangle"/>
          </a:ln>
          <a:effectLst/>
        </p:spPr>
        <p:txBody>
          <a:bodyPr wrap="none" lIns="0" tIns="0" rIns="0" bIns="0" anchor="ctr"/>
          <a:lstStyle/>
          <a:p>
            <a:pPr algn="ctr" defTabSz="720725">
              <a:buClr>
                <a:srgbClr val="000066"/>
              </a:buClr>
              <a:buSzPct val="100000"/>
              <a:tabLst>
                <a:tab pos="649288" algn="l"/>
                <a:tab pos="7050088" algn="r"/>
              </a:tabLst>
            </a:pPr>
            <a:r>
              <a:rPr lang="en-GB" sz="1800" b="1" dirty="0">
                <a:solidFill>
                  <a:srgbClr val="0000C8"/>
                </a:solidFill>
                <a:latin typeface="Verdana" pitchFamily="34" charset="0"/>
                <a:ea typeface="Verdana" pitchFamily="34" charset="0"/>
                <a:cs typeface="Verdana" pitchFamily="34" charset="0"/>
              </a:rPr>
              <a:t>super-user?</a:t>
            </a:r>
            <a:endParaRPr lang="en-US" sz="1800" b="1" dirty="0">
              <a:solidFill>
                <a:srgbClr val="0000C8"/>
              </a:solidFill>
              <a:latin typeface="Verdana" pitchFamily="34" charset="0"/>
              <a:ea typeface="Verdana" pitchFamily="34" charset="0"/>
              <a:cs typeface="Verdana" pitchFamily="34" charset="0"/>
            </a:endParaRPr>
          </a:p>
        </p:txBody>
      </p:sp>
      <p:sp>
        <p:nvSpPr>
          <p:cNvPr id="17" name="AutoShape 27"/>
          <p:cNvSpPr>
            <a:spLocks noChangeArrowheads="1"/>
          </p:cNvSpPr>
          <p:nvPr/>
        </p:nvSpPr>
        <p:spPr bwMode="auto">
          <a:xfrm>
            <a:off x="439215" y="3017686"/>
            <a:ext cx="3690112" cy="912371"/>
          </a:xfrm>
          <a:prstGeom prst="flowChartDecision">
            <a:avLst/>
          </a:prstGeom>
          <a:gradFill rotWithShape="1">
            <a:gsLst>
              <a:gs pos="0">
                <a:srgbClr val="FFFFFF"/>
              </a:gs>
              <a:gs pos="100000">
                <a:srgbClr val="EEEFD7"/>
              </a:gs>
            </a:gsLst>
            <a:path path="shape">
              <a:fillToRect l="50000" t="50000" r="50000" b="50000"/>
            </a:path>
          </a:gradFill>
          <a:ln w="9525" algn="ctr">
            <a:solidFill>
              <a:srgbClr val="808080"/>
            </a:solidFill>
            <a:miter lim="800000"/>
            <a:headEnd/>
            <a:tailEnd type="triangle"/>
          </a:ln>
          <a:effectLst/>
        </p:spPr>
        <p:txBody>
          <a:bodyPr wrap="none" lIns="0" tIns="0" rIns="0" bIns="0" anchor="ctr"/>
          <a:lstStyle/>
          <a:p>
            <a:pPr algn="ctr" defTabSz="720725">
              <a:buClr>
                <a:srgbClr val="000066"/>
              </a:buClr>
              <a:buSzPct val="100000"/>
              <a:tabLst>
                <a:tab pos="649288" algn="l"/>
                <a:tab pos="7050088" algn="r"/>
              </a:tabLst>
            </a:pPr>
            <a:r>
              <a:rPr lang="en-GB" sz="1800" dirty="0">
                <a:solidFill>
                  <a:schemeClr val="tx1">
                    <a:lumMod val="65000"/>
                    <a:lumOff val="35000"/>
                  </a:schemeClr>
                </a:solidFill>
                <a:latin typeface="Verdana" pitchFamily="34" charset="0"/>
                <a:ea typeface="Verdana" pitchFamily="34" charset="0"/>
                <a:cs typeface="Verdana" pitchFamily="34" charset="0"/>
              </a:rPr>
              <a:t>‘</a:t>
            </a:r>
            <a:r>
              <a:rPr lang="en-GB" sz="1800" b="1" dirty="0">
                <a:solidFill>
                  <a:srgbClr val="0000C8"/>
                </a:solidFill>
                <a:latin typeface="Verdana" pitchFamily="34" charset="0"/>
                <a:ea typeface="Verdana" pitchFamily="34" charset="0"/>
                <a:cs typeface="Verdana" pitchFamily="34" charset="0"/>
              </a:rPr>
              <a:t>user</a:t>
            </a:r>
            <a:r>
              <a:rPr lang="en-GB" sz="1800" dirty="0">
                <a:solidFill>
                  <a:schemeClr val="tx1">
                    <a:lumMod val="65000"/>
                    <a:lumOff val="35000"/>
                  </a:schemeClr>
                </a:solidFill>
                <a:latin typeface="Verdana" pitchFamily="34" charset="0"/>
                <a:ea typeface="Verdana" pitchFamily="34" charset="0"/>
                <a:cs typeface="Verdana" pitchFamily="34" charset="0"/>
              </a:rPr>
              <a:t>’ </a:t>
            </a:r>
            <a:r>
              <a:rPr lang="en-GB" sz="1800" b="1" dirty="0">
                <a:solidFill>
                  <a:srgbClr val="0000C8"/>
                </a:solidFill>
                <a:latin typeface="Verdana" pitchFamily="34" charset="0"/>
                <a:ea typeface="Verdana" pitchFamily="34" charset="0"/>
                <a:cs typeface="Verdana" pitchFamily="34" charset="0"/>
              </a:rPr>
              <a:t>match</a:t>
            </a:r>
            <a:r>
              <a:rPr lang="en-GB" sz="1800" dirty="0">
                <a:solidFill>
                  <a:schemeClr val="tx1">
                    <a:lumMod val="65000"/>
                    <a:lumOff val="35000"/>
                  </a:schemeClr>
                </a:solidFill>
                <a:latin typeface="Verdana" pitchFamily="34" charset="0"/>
                <a:ea typeface="Verdana" pitchFamily="34" charset="0"/>
                <a:cs typeface="Verdana" pitchFamily="34" charset="0"/>
              </a:rPr>
              <a:t>?</a:t>
            </a:r>
            <a:endParaRPr lang="en-US" sz="1800" dirty="0">
              <a:solidFill>
                <a:schemeClr val="tx1">
                  <a:lumMod val="65000"/>
                  <a:lumOff val="35000"/>
                </a:schemeClr>
              </a:solidFill>
              <a:latin typeface="Verdana" pitchFamily="34" charset="0"/>
              <a:ea typeface="Verdana" pitchFamily="34" charset="0"/>
              <a:cs typeface="Verdana" pitchFamily="34" charset="0"/>
            </a:endParaRPr>
          </a:p>
        </p:txBody>
      </p:sp>
      <p:sp>
        <p:nvSpPr>
          <p:cNvPr id="18" name="AutoShape 28"/>
          <p:cNvSpPr>
            <a:spLocks noChangeArrowheads="1"/>
          </p:cNvSpPr>
          <p:nvPr/>
        </p:nvSpPr>
        <p:spPr bwMode="auto">
          <a:xfrm>
            <a:off x="397373" y="4553344"/>
            <a:ext cx="3722624" cy="916971"/>
          </a:xfrm>
          <a:prstGeom prst="flowChartDecision">
            <a:avLst/>
          </a:prstGeom>
          <a:gradFill rotWithShape="1">
            <a:gsLst>
              <a:gs pos="0">
                <a:srgbClr val="FFFFFF"/>
              </a:gs>
              <a:gs pos="100000">
                <a:srgbClr val="EEEFD7"/>
              </a:gs>
            </a:gsLst>
            <a:path path="shape">
              <a:fillToRect l="50000" t="50000" r="50000" b="50000"/>
            </a:path>
          </a:gradFill>
          <a:ln w="9525" algn="ctr">
            <a:solidFill>
              <a:srgbClr val="808080"/>
            </a:solidFill>
            <a:miter lim="800000"/>
            <a:headEnd/>
            <a:tailEnd type="triangle"/>
          </a:ln>
          <a:effectLst/>
        </p:spPr>
        <p:txBody>
          <a:bodyPr wrap="none" lIns="0" tIns="0" rIns="0" bIns="0" anchor="ctr"/>
          <a:lstStyle/>
          <a:p>
            <a:pPr algn="ctr" defTabSz="720725">
              <a:buClr>
                <a:srgbClr val="000066"/>
              </a:buClr>
              <a:buSzPct val="100000"/>
              <a:tabLst>
                <a:tab pos="649288" algn="l"/>
                <a:tab pos="7050088" algn="r"/>
              </a:tabLst>
            </a:pPr>
            <a:r>
              <a:rPr lang="en-GB" sz="1800" dirty="0">
                <a:solidFill>
                  <a:schemeClr val="tx1">
                    <a:lumMod val="65000"/>
                    <a:lumOff val="35000"/>
                  </a:schemeClr>
                </a:solidFill>
                <a:latin typeface="Verdana" pitchFamily="34" charset="0"/>
                <a:ea typeface="Verdana" pitchFamily="34" charset="0"/>
                <a:cs typeface="Verdana" pitchFamily="34" charset="0"/>
              </a:rPr>
              <a:t>‘</a:t>
            </a:r>
            <a:r>
              <a:rPr lang="en-GB" sz="1800" b="1" dirty="0">
                <a:solidFill>
                  <a:srgbClr val="0000C8"/>
                </a:solidFill>
                <a:latin typeface="Verdana" pitchFamily="34" charset="0"/>
                <a:ea typeface="Verdana" pitchFamily="34" charset="0"/>
                <a:cs typeface="Verdana" pitchFamily="34" charset="0"/>
              </a:rPr>
              <a:t>group</a:t>
            </a:r>
            <a:r>
              <a:rPr lang="en-GB" sz="1800" dirty="0">
                <a:solidFill>
                  <a:schemeClr val="tx1">
                    <a:lumMod val="65000"/>
                    <a:lumOff val="35000"/>
                  </a:schemeClr>
                </a:solidFill>
                <a:latin typeface="Verdana" pitchFamily="34" charset="0"/>
                <a:ea typeface="Verdana" pitchFamily="34" charset="0"/>
                <a:cs typeface="Verdana" pitchFamily="34" charset="0"/>
              </a:rPr>
              <a:t>’ </a:t>
            </a:r>
            <a:r>
              <a:rPr lang="en-GB" sz="1800" b="1" dirty="0">
                <a:solidFill>
                  <a:srgbClr val="0000C8"/>
                </a:solidFill>
                <a:latin typeface="Verdana" pitchFamily="34" charset="0"/>
                <a:ea typeface="Verdana" pitchFamily="34" charset="0"/>
                <a:cs typeface="Verdana" pitchFamily="34" charset="0"/>
              </a:rPr>
              <a:t>match</a:t>
            </a:r>
            <a:r>
              <a:rPr lang="en-GB" sz="1800" dirty="0">
                <a:solidFill>
                  <a:schemeClr val="tx1">
                    <a:lumMod val="65000"/>
                    <a:lumOff val="35000"/>
                  </a:schemeClr>
                </a:solidFill>
                <a:latin typeface="Verdana" pitchFamily="34" charset="0"/>
                <a:ea typeface="Verdana" pitchFamily="34" charset="0"/>
                <a:cs typeface="Verdana" pitchFamily="34" charset="0"/>
              </a:rPr>
              <a:t>?</a:t>
            </a:r>
            <a:endParaRPr lang="en-US" sz="1800" dirty="0">
              <a:solidFill>
                <a:schemeClr val="tx1">
                  <a:lumMod val="65000"/>
                  <a:lumOff val="35000"/>
                </a:schemeClr>
              </a:solidFill>
              <a:latin typeface="Verdana" pitchFamily="34" charset="0"/>
              <a:ea typeface="Verdana" pitchFamily="34" charset="0"/>
              <a:cs typeface="Verdana" pitchFamily="34" charset="0"/>
            </a:endParaRPr>
          </a:p>
        </p:txBody>
      </p:sp>
      <p:sp>
        <p:nvSpPr>
          <p:cNvPr id="19" name="Heptagon 18"/>
          <p:cNvSpPr/>
          <p:nvPr/>
        </p:nvSpPr>
        <p:spPr>
          <a:xfrm>
            <a:off x="3705677" y="1753286"/>
            <a:ext cx="1121876" cy="445699"/>
          </a:xfrm>
          <a:prstGeom prst="heptag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GB" sz="1800" b="1" dirty="0">
                <a:solidFill>
                  <a:schemeClr val="tx1"/>
                </a:solidFill>
                <a:latin typeface="Arial" pitchFamily="34" charset="0"/>
                <a:cs typeface="Arial" pitchFamily="34" charset="0"/>
              </a:rPr>
              <a:t>YES</a:t>
            </a:r>
          </a:p>
        </p:txBody>
      </p:sp>
      <p:sp>
        <p:nvSpPr>
          <p:cNvPr id="20" name="Heptagon 19"/>
          <p:cNvSpPr/>
          <p:nvPr/>
        </p:nvSpPr>
        <p:spPr>
          <a:xfrm>
            <a:off x="3787074" y="4752403"/>
            <a:ext cx="1121876" cy="445699"/>
          </a:xfrm>
          <a:prstGeom prst="heptag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GB" sz="1800" b="1" dirty="0">
                <a:solidFill>
                  <a:schemeClr val="tx1"/>
                </a:solidFill>
                <a:latin typeface="Arial" pitchFamily="34" charset="0"/>
                <a:cs typeface="Arial" pitchFamily="34" charset="0"/>
              </a:rPr>
              <a:t>YES</a:t>
            </a:r>
          </a:p>
        </p:txBody>
      </p:sp>
      <p:sp>
        <p:nvSpPr>
          <p:cNvPr id="21" name="Heptagon 20"/>
          <p:cNvSpPr/>
          <p:nvPr/>
        </p:nvSpPr>
        <p:spPr>
          <a:xfrm>
            <a:off x="3783536" y="3206105"/>
            <a:ext cx="1121876" cy="445699"/>
          </a:xfrm>
          <a:prstGeom prst="heptag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GB" sz="1800" b="1" dirty="0">
                <a:solidFill>
                  <a:schemeClr val="tx1"/>
                </a:solidFill>
                <a:latin typeface="Arial" pitchFamily="34" charset="0"/>
                <a:cs typeface="Arial" pitchFamily="34" charset="0"/>
              </a:rPr>
              <a:t>YES</a:t>
            </a:r>
          </a:p>
        </p:txBody>
      </p:sp>
      <p:sp>
        <p:nvSpPr>
          <p:cNvPr id="22" name="Heptagon 21"/>
          <p:cNvSpPr/>
          <p:nvPr/>
        </p:nvSpPr>
        <p:spPr>
          <a:xfrm>
            <a:off x="1691963" y="3753796"/>
            <a:ext cx="1121876" cy="445699"/>
          </a:xfrm>
          <a:prstGeom prst="heptag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GB" sz="1800" b="1" dirty="0">
                <a:solidFill>
                  <a:schemeClr val="tx1"/>
                </a:solidFill>
                <a:latin typeface="Arial" pitchFamily="34" charset="0"/>
                <a:cs typeface="Arial" pitchFamily="34" charset="0"/>
              </a:rPr>
              <a:t>NO</a:t>
            </a:r>
          </a:p>
        </p:txBody>
      </p:sp>
      <p:sp>
        <p:nvSpPr>
          <p:cNvPr id="23" name="Heptagon 22"/>
          <p:cNvSpPr/>
          <p:nvPr/>
        </p:nvSpPr>
        <p:spPr>
          <a:xfrm>
            <a:off x="1752127" y="2284428"/>
            <a:ext cx="1121876" cy="445699"/>
          </a:xfrm>
          <a:prstGeom prst="heptag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GB" sz="1800" b="1" dirty="0">
                <a:solidFill>
                  <a:schemeClr val="tx1"/>
                </a:solidFill>
                <a:latin typeface="Arial" pitchFamily="34" charset="0"/>
                <a:cs typeface="Arial" pitchFamily="34" charset="0"/>
              </a:rPr>
              <a:t>NO</a:t>
            </a:r>
          </a:p>
        </p:txBody>
      </p:sp>
      <p:cxnSp>
        <p:nvCxnSpPr>
          <p:cNvPr id="24" name="Elbow Connector 23"/>
          <p:cNvCxnSpPr/>
          <p:nvPr/>
        </p:nvCxnSpPr>
        <p:spPr>
          <a:xfrm>
            <a:off x="2293601" y="5553853"/>
            <a:ext cx="3376246" cy="362309"/>
          </a:xfrm>
          <a:prstGeom prst="bentConnector3">
            <a:avLst>
              <a:gd name="adj1" fmla="val -1572"/>
            </a:avLst>
          </a:prstGeom>
          <a:ln w="19050">
            <a:solidFill>
              <a:srgbClr val="134183"/>
            </a:solidFill>
            <a:tailEnd type="arrow"/>
          </a:ln>
        </p:spPr>
        <p:style>
          <a:lnRef idx="1">
            <a:schemeClr val="accent1"/>
          </a:lnRef>
          <a:fillRef idx="0">
            <a:schemeClr val="accent1"/>
          </a:fillRef>
          <a:effectRef idx="0">
            <a:schemeClr val="accent1"/>
          </a:effectRef>
          <a:fontRef idx="minor">
            <a:schemeClr val="tx1"/>
          </a:fontRef>
        </p:style>
      </p:cxnSp>
      <p:sp>
        <p:nvSpPr>
          <p:cNvPr id="25" name="Heptagon 24"/>
          <p:cNvSpPr/>
          <p:nvPr/>
        </p:nvSpPr>
        <p:spPr>
          <a:xfrm>
            <a:off x="1716736" y="5345342"/>
            <a:ext cx="1121876" cy="445699"/>
          </a:xfrm>
          <a:prstGeom prst="heptag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GB" sz="1800" b="1" dirty="0">
                <a:solidFill>
                  <a:schemeClr val="tx1"/>
                </a:solidFill>
                <a:latin typeface="Arial" pitchFamily="34" charset="0"/>
                <a:cs typeface="Arial" pitchFamily="34" charset="0"/>
              </a:rPr>
              <a:t>NO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287338" indent="-287338" defTabSz="44926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File protection</a:t>
            </a:r>
          </a:p>
          <a:p>
            <a:pPr marL="287338" indent="-287338" defTabSz="449263">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p>
          <a:p>
            <a:pPr marL="0" indent="0" defTabSz="449263">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4400" dirty="0"/>
          </a:p>
          <a:p>
            <a:pPr marL="0" indent="0" defTabSz="449263">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p>
          <a:p>
            <a:pPr marL="287338" indent="-287338" defTabSz="44926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Directory protection</a:t>
            </a:r>
          </a:p>
          <a:p>
            <a:pPr marL="287338" indent="-287338" defTabSz="449263">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p>
          <a:p>
            <a:pPr>
              <a:buNone/>
            </a:pPr>
            <a:endParaRPr lang="en-GB" dirty="0"/>
          </a:p>
        </p:txBody>
      </p:sp>
      <p:sp>
        <p:nvSpPr>
          <p:cNvPr id="3" name="Title 2"/>
          <p:cNvSpPr>
            <a:spLocks noGrp="1"/>
          </p:cNvSpPr>
          <p:nvPr>
            <p:ph type="title"/>
          </p:nvPr>
        </p:nvSpPr>
        <p:spPr/>
        <p:txBody>
          <a:bodyPr/>
          <a:lstStyle/>
          <a:p>
            <a:r>
              <a:rPr lang="en-GB" dirty="0"/>
              <a:t>File and directory permission bits</a:t>
            </a:r>
          </a:p>
        </p:txBody>
      </p:sp>
      <p:sp>
        <p:nvSpPr>
          <p:cNvPr id="5" name="AutoShape 5"/>
          <p:cNvSpPr>
            <a:spLocks noChangeArrowheads="1"/>
          </p:cNvSpPr>
          <p:nvPr/>
        </p:nvSpPr>
        <p:spPr bwMode="auto">
          <a:xfrm>
            <a:off x="886408" y="2008421"/>
            <a:ext cx="10431625" cy="1392237"/>
          </a:xfrm>
          <a:prstGeom prst="flowChartAlternateProcess">
            <a:avLst/>
          </a:prstGeom>
          <a:gradFill rotWithShape="1">
            <a:gsLst>
              <a:gs pos="0">
                <a:srgbClr val="FFFFFF">
                  <a:alpha val="0"/>
                </a:srgbClr>
              </a:gs>
              <a:gs pos="100000">
                <a:srgbClr val="EEEFD7"/>
              </a:gs>
            </a:gsLst>
            <a:path path="shape">
              <a:fillToRect l="50000" t="50000" r="50000" b="50000"/>
            </a:path>
          </a:gradFill>
          <a:ln w="9525" algn="ctr">
            <a:solidFill>
              <a:srgbClr val="808080"/>
            </a:solidFill>
            <a:round/>
            <a:headEnd/>
            <a:tailEnd/>
          </a:ln>
          <a:effectLst>
            <a:outerShdw blurRad="63500" sx="102000" sy="102000" algn="ctr" rotWithShape="0">
              <a:prstClr val="black">
                <a:alpha val="40000"/>
              </a:prstClr>
            </a:outerShdw>
          </a:effectLst>
        </p:spPr>
        <p:txBody>
          <a:bodyPr wrap="none" anchor="ctr"/>
          <a:lstStyle/>
          <a:p>
            <a:pPr indent="1073150" defTabSz="449263">
              <a:lnSpc>
                <a:spcPct val="90000"/>
              </a:lnSpc>
              <a:spcBef>
                <a:spcPts val="225"/>
              </a:spcBef>
              <a:buClr>
                <a:srgbClr val="3333CC"/>
              </a:buClr>
              <a:buSzPct val="100000"/>
              <a:buFont typeface="Arial" charset="0"/>
              <a:buNone/>
              <a:tabLst>
                <a:tab pos="0" algn="l"/>
                <a:tab pos="901700" algn="l"/>
                <a:tab pos="2160588" algn="l"/>
                <a:tab pos="2881313" algn="l"/>
                <a:tab pos="3602038" algn="l"/>
                <a:tab pos="4322763" algn="l"/>
                <a:tab pos="5043488" algn="l"/>
                <a:tab pos="5764213" algn="l"/>
                <a:tab pos="6484938" algn="l"/>
                <a:tab pos="7205663" algn="l"/>
                <a:tab pos="7926388" algn="l"/>
                <a:tab pos="8647113" algn="l"/>
                <a:tab pos="9367838" algn="l"/>
                <a:tab pos="10088563" algn="l"/>
                <a:tab pos="10809288" algn="l"/>
              </a:tabLst>
            </a:pPr>
            <a:r>
              <a:rPr lang="en-GB" sz="2400" b="1" dirty="0">
                <a:solidFill>
                  <a:srgbClr val="3333CC"/>
                </a:solidFill>
              </a:rPr>
              <a:t>r</a:t>
            </a:r>
            <a:r>
              <a:rPr lang="en-GB" sz="2400" dirty="0">
                <a:solidFill>
                  <a:srgbClr val="C00020"/>
                </a:solidFill>
              </a:rPr>
              <a:t>	</a:t>
            </a:r>
            <a:r>
              <a:rPr lang="en-GB" sz="2400" dirty="0">
                <a:solidFill>
                  <a:srgbClr val="000000"/>
                </a:solidFill>
              </a:rPr>
              <a:t>open file for reading</a:t>
            </a:r>
          </a:p>
          <a:p>
            <a:pPr indent="1073150" defTabSz="449263">
              <a:lnSpc>
                <a:spcPct val="90000"/>
              </a:lnSpc>
              <a:spcBef>
                <a:spcPts val="225"/>
              </a:spcBef>
              <a:buClr>
                <a:srgbClr val="3333CC"/>
              </a:buClr>
              <a:buSzPct val="100000"/>
              <a:buFont typeface="Arial" charset="0"/>
              <a:buNone/>
              <a:tabLst>
                <a:tab pos="0" algn="l"/>
                <a:tab pos="901700" algn="l"/>
                <a:tab pos="2160588" algn="l"/>
                <a:tab pos="2881313" algn="l"/>
                <a:tab pos="3602038" algn="l"/>
                <a:tab pos="4322763" algn="l"/>
                <a:tab pos="5043488" algn="l"/>
                <a:tab pos="5764213" algn="l"/>
                <a:tab pos="6484938" algn="l"/>
                <a:tab pos="7205663" algn="l"/>
                <a:tab pos="7926388" algn="l"/>
                <a:tab pos="8647113" algn="l"/>
                <a:tab pos="9367838" algn="l"/>
                <a:tab pos="10088563" algn="l"/>
                <a:tab pos="10809288" algn="l"/>
              </a:tabLst>
            </a:pPr>
            <a:r>
              <a:rPr lang="en-GB" sz="2400" b="1" dirty="0">
                <a:solidFill>
                  <a:srgbClr val="3333CC"/>
                </a:solidFill>
              </a:rPr>
              <a:t>w</a:t>
            </a:r>
            <a:r>
              <a:rPr lang="en-GB" sz="2400" dirty="0">
                <a:solidFill>
                  <a:srgbClr val="C00020"/>
                </a:solidFill>
              </a:rPr>
              <a:t>	</a:t>
            </a:r>
            <a:r>
              <a:rPr lang="en-GB" sz="2400" dirty="0">
                <a:solidFill>
                  <a:srgbClr val="000000"/>
                </a:solidFill>
              </a:rPr>
              <a:t>open file for writing</a:t>
            </a:r>
          </a:p>
          <a:p>
            <a:pPr indent="1073150" defTabSz="449263">
              <a:lnSpc>
                <a:spcPct val="90000"/>
              </a:lnSpc>
              <a:spcBef>
                <a:spcPts val="225"/>
              </a:spcBef>
              <a:buClr>
                <a:srgbClr val="3333CC"/>
              </a:buClr>
              <a:buSzPct val="100000"/>
              <a:buFont typeface="Arial" charset="0"/>
              <a:buNone/>
              <a:tabLst>
                <a:tab pos="0" algn="l"/>
                <a:tab pos="901700" algn="l"/>
                <a:tab pos="2160588" algn="l"/>
                <a:tab pos="2881313" algn="l"/>
                <a:tab pos="3602038" algn="l"/>
                <a:tab pos="4322763" algn="l"/>
                <a:tab pos="5043488" algn="l"/>
                <a:tab pos="5764213" algn="l"/>
                <a:tab pos="6484938" algn="l"/>
                <a:tab pos="7205663" algn="l"/>
                <a:tab pos="7926388" algn="l"/>
                <a:tab pos="8647113" algn="l"/>
                <a:tab pos="9367838" algn="l"/>
                <a:tab pos="10088563" algn="l"/>
                <a:tab pos="10809288" algn="l"/>
              </a:tabLst>
            </a:pPr>
            <a:r>
              <a:rPr lang="en-GB" sz="2400" b="1" dirty="0">
                <a:solidFill>
                  <a:srgbClr val="3333CC"/>
                </a:solidFill>
              </a:rPr>
              <a:t>x</a:t>
            </a:r>
            <a:r>
              <a:rPr lang="en-GB" sz="2400" dirty="0">
                <a:solidFill>
                  <a:srgbClr val="C00020"/>
                </a:solidFill>
              </a:rPr>
              <a:t>	</a:t>
            </a:r>
            <a:r>
              <a:rPr lang="en-GB" sz="2400" dirty="0">
                <a:solidFill>
                  <a:srgbClr val="000000"/>
                </a:solidFill>
              </a:rPr>
              <a:t>execute file (program or shell script) </a:t>
            </a:r>
          </a:p>
        </p:txBody>
      </p:sp>
      <p:sp>
        <p:nvSpPr>
          <p:cNvPr id="6" name="AutoShape 8"/>
          <p:cNvSpPr>
            <a:spLocks noChangeArrowheads="1"/>
          </p:cNvSpPr>
          <p:nvPr/>
        </p:nvSpPr>
        <p:spPr bwMode="auto">
          <a:xfrm>
            <a:off x="886408" y="4620993"/>
            <a:ext cx="10431625" cy="1392238"/>
          </a:xfrm>
          <a:prstGeom prst="flowChartAlternateProcess">
            <a:avLst/>
          </a:prstGeom>
          <a:gradFill rotWithShape="1">
            <a:gsLst>
              <a:gs pos="0">
                <a:srgbClr val="FFFFFF">
                  <a:alpha val="0"/>
                </a:srgbClr>
              </a:gs>
              <a:gs pos="100000">
                <a:srgbClr val="EEEFD7"/>
              </a:gs>
            </a:gsLst>
            <a:path path="shape">
              <a:fillToRect l="50000" t="50000" r="50000" b="50000"/>
            </a:path>
          </a:gradFill>
          <a:ln w="9525" algn="ctr">
            <a:solidFill>
              <a:srgbClr val="808080"/>
            </a:solidFill>
            <a:round/>
            <a:headEnd/>
            <a:tailEnd/>
          </a:ln>
          <a:effectLst>
            <a:outerShdw blurRad="63500" sx="102000" sy="102000" algn="ctr" rotWithShape="0">
              <a:prstClr val="black">
                <a:alpha val="40000"/>
              </a:prstClr>
            </a:outerShdw>
          </a:effectLst>
        </p:spPr>
        <p:txBody>
          <a:bodyPr wrap="none" anchor="ctr"/>
          <a:lstStyle/>
          <a:p>
            <a:pPr indent="1073150" defTabSz="449263">
              <a:lnSpc>
                <a:spcPct val="90000"/>
              </a:lnSpc>
              <a:spcBef>
                <a:spcPts val="225"/>
              </a:spcBef>
              <a:buClr>
                <a:srgbClr val="3333CC"/>
              </a:buClr>
              <a:buSzPct val="100000"/>
              <a:buFont typeface="Arial" charset="0"/>
              <a:buNone/>
              <a:tabLst>
                <a:tab pos="0" algn="l"/>
                <a:tab pos="901700" algn="l"/>
                <a:tab pos="2062163" algn="l"/>
                <a:tab pos="2160588" algn="l"/>
                <a:tab pos="2881313" algn="l"/>
                <a:tab pos="3602038" algn="l"/>
                <a:tab pos="4322763" algn="l"/>
                <a:tab pos="5043488" algn="l"/>
                <a:tab pos="5764213" algn="l"/>
                <a:tab pos="6484938" algn="l"/>
                <a:tab pos="7205663" algn="l"/>
                <a:tab pos="7926388" algn="l"/>
                <a:tab pos="8647113" algn="l"/>
                <a:tab pos="9367838" algn="l"/>
                <a:tab pos="10088563" algn="l"/>
                <a:tab pos="10809288" algn="l"/>
              </a:tabLst>
            </a:pPr>
            <a:r>
              <a:rPr lang="en-GB" sz="2400" b="1" dirty="0">
                <a:solidFill>
                  <a:srgbClr val="3333CC"/>
                </a:solidFill>
              </a:rPr>
              <a:t>r</a:t>
            </a:r>
            <a:r>
              <a:rPr lang="en-GB" sz="2000" dirty="0">
                <a:solidFill>
                  <a:srgbClr val="C00020"/>
                </a:solidFill>
              </a:rPr>
              <a:t>	</a:t>
            </a:r>
            <a:r>
              <a:rPr lang="en-GB" sz="2400" dirty="0">
                <a:solidFill>
                  <a:srgbClr val="000000"/>
                </a:solidFill>
              </a:rPr>
              <a:t>can read directory list (doesn't imply access to files)</a:t>
            </a:r>
            <a:r>
              <a:rPr lang="ar-SA" sz="2400" dirty="0">
                <a:solidFill>
                  <a:srgbClr val="000000"/>
                </a:solidFill>
                <a:cs typeface="Arial" charset="0"/>
              </a:rPr>
              <a:t>‏</a:t>
            </a:r>
            <a:endParaRPr lang="en-GB" sz="2400" dirty="0">
              <a:solidFill>
                <a:srgbClr val="000000"/>
              </a:solidFill>
            </a:endParaRPr>
          </a:p>
          <a:p>
            <a:pPr indent="1073150" defTabSz="449263">
              <a:lnSpc>
                <a:spcPct val="90000"/>
              </a:lnSpc>
              <a:spcBef>
                <a:spcPts val="225"/>
              </a:spcBef>
              <a:buClr>
                <a:srgbClr val="3333CC"/>
              </a:buClr>
              <a:buSzPct val="100000"/>
              <a:buFont typeface="Arial" charset="0"/>
              <a:buNone/>
              <a:tabLst>
                <a:tab pos="0" algn="l"/>
                <a:tab pos="901700" algn="l"/>
                <a:tab pos="2062163" algn="l"/>
                <a:tab pos="2160588" algn="l"/>
                <a:tab pos="2881313" algn="l"/>
                <a:tab pos="3602038" algn="l"/>
                <a:tab pos="4322763" algn="l"/>
                <a:tab pos="5043488" algn="l"/>
                <a:tab pos="5764213" algn="l"/>
                <a:tab pos="6484938" algn="l"/>
                <a:tab pos="7205663" algn="l"/>
                <a:tab pos="7926388" algn="l"/>
                <a:tab pos="8647113" algn="l"/>
                <a:tab pos="9367838" algn="l"/>
                <a:tab pos="10088563" algn="l"/>
                <a:tab pos="10809288" algn="l"/>
              </a:tabLst>
            </a:pPr>
            <a:r>
              <a:rPr lang="en-GB" sz="2400" b="1" dirty="0">
                <a:solidFill>
                  <a:srgbClr val="3333CC"/>
                </a:solidFill>
              </a:rPr>
              <a:t>w</a:t>
            </a:r>
            <a:r>
              <a:rPr lang="en-GB" sz="2000" dirty="0">
                <a:solidFill>
                  <a:srgbClr val="C00020"/>
                </a:solidFill>
              </a:rPr>
              <a:t>	</a:t>
            </a:r>
            <a:r>
              <a:rPr lang="en-GB" sz="2400" dirty="0">
                <a:solidFill>
                  <a:srgbClr val="000000"/>
                </a:solidFill>
              </a:rPr>
              <a:t>can write to directory (create, rename, delete files)</a:t>
            </a:r>
            <a:r>
              <a:rPr lang="ar-SA" sz="2400" dirty="0">
                <a:solidFill>
                  <a:srgbClr val="000000"/>
                </a:solidFill>
                <a:cs typeface="Arial" charset="0"/>
              </a:rPr>
              <a:t>‏</a:t>
            </a:r>
            <a:endParaRPr lang="en-GB" sz="2400" dirty="0">
              <a:solidFill>
                <a:srgbClr val="000000"/>
              </a:solidFill>
            </a:endParaRPr>
          </a:p>
          <a:p>
            <a:pPr indent="1073150" defTabSz="449263">
              <a:lnSpc>
                <a:spcPct val="90000"/>
              </a:lnSpc>
              <a:spcBef>
                <a:spcPts val="225"/>
              </a:spcBef>
              <a:buClr>
                <a:srgbClr val="3333CC"/>
              </a:buClr>
              <a:buSzPct val="100000"/>
              <a:buFont typeface="Arial" charset="0"/>
              <a:buNone/>
              <a:tabLst>
                <a:tab pos="0" algn="l"/>
                <a:tab pos="901700" algn="l"/>
                <a:tab pos="2062163" algn="l"/>
                <a:tab pos="2160588" algn="l"/>
                <a:tab pos="2881313" algn="l"/>
                <a:tab pos="3602038" algn="l"/>
                <a:tab pos="4322763" algn="l"/>
                <a:tab pos="5043488" algn="l"/>
                <a:tab pos="5764213" algn="l"/>
                <a:tab pos="6484938" algn="l"/>
                <a:tab pos="7205663" algn="l"/>
                <a:tab pos="7926388" algn="l"/>
                <a:tab pos="8647113" algn="l"/>
                <a:tab pos="9367838" algn="l"/>
                <a:tab pos="10088563" algn="l"/>
                <a:tab pos="10809288" algn="l"/>
              </a:tabLst>
            </a:pPr>
            <a:r>
              <a:rPr lang="en-GB" sz="2400" b="1" dirty="0">
                <a:solidFill>
                  <a:srgbClr val="3333CC"/>
                </a:solidFill>
              </a:rPr>
              <a:t>x</a:t>
            </a:r>
            <a:r>
              <a:rPr lang="en-GB" sz="2000" dirty="0">
                <a:solidFill>
                  <a:srgbClr val="C00020"/>
                </a:solidFill>
              </a:rPr>
              <a:t>	</a:t>
            </a:r>
            <a:r>
              <a:rPr lang="en-GB" sz="2400" dirty="0">
                <a:solidFill>
                  <a:srgbClr val="000000"/>
                </a:solidFill>
              </a:rPr>
              <a:t>can search directory (pass through, access files)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287338" indent="-287338" defTabSz="44926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To create a file you need:</a:t>
            </a:r>
          </a:p>
          <a:p>
            <a:pPr marL="0" indent="0" defTabSz="449263">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3600" dirty="0"/>
          </a:p>
          <a:p>
            <a:pPr marL="287338" indent="-287338" defTabSz="44926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To read a file you need:</a:t>
            </a:r>
          </a:p>
          <a:p>
            <a:pPr marL="742950" lvl="1" defTabSz="449263">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p>
          <a:p>
            <a:pPr marL="287338" indent="-287338" defTabSz="449263">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3600" dirty="0"/>
          </a:p>
          <a:p>
            <a:pPr marL="287338" indent="-287338" defTabSz="44926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To write into a file you need:</a:t>
            </a:r>
          </a:p>
          <a:p>
            <a:endParaRPr lang="en-GB" dirty="0"/>
          </a:p>
        </p:txBody>
      </p:sp>
      <p:sp>
        <p:nvSpPr>
          <p:cNvPr id="3" name="Title 2"/>
          <p:cNvSpPr>
            <a:spLocks noGrp="1"/>
          </p:cNvSpPr>
          <p:nvPr>
            <p:ph type="title"/>
          </p:nvPr>
        </p:nvSpPr>
        <p:spPr/>
        <p:txBody>
          <a:bodyPr/>
          <a:lstStyle/>
          <a:p>
            <a:r>
              <a:rPr lang="en-GB" dirty="0"/>
              <a:t>Which permission bits are needed ? </a:t>
            </a:r>
          </a:p>
        </p:txBody>
      </p:sp>
      <p:sp>
        <p:nvSpPr>
          <p:cNvPr id="5" name="AutoShape 6"/>
          <p:cNvSpPr>
            <a:spLocks noChangeArrowheads="1"/>
          </p:cNvSpPr>
          <p:nvPr/>
        </p:nvSpPr>
        <p:spPr bwMode="auto">
          <a:xfrm>
            <a:off x="872443" y="1903758"/>
            <a:ext cx="10342033" cy="914400"/>
          </a:xfrm>
          <a:prstGeom prst="flowChartAlternateProcess">
            <a:avLst/>
          </a:prstGeom>
          <a:gradFill rotWithShape="1">
            <a:gsLst>
              <a:gs pos="0">
                <a:srgbClr val="FFFFFF">
                  <a:alpha val="0"/>
                </a:srgbClr>
              </a:gs>
              <a:gs pos="100000">
                <a:srgbClr val="EEEFD7"/>
              </a:gs>
            </a:gsLst>
            <a:path path="shape">
              <a:fillToRect l="50000" t="50000" r="50000" b="50000"/>
            </a:path>
          </a:gradFill>
          <a:ln w="9525" algn="ctr">
            <a:solidFill>
              <a:srgbClr val="808080"/>
            </a:solidFill>
            <a:round/>
            <a:headEnd/>
            <a:tailEnd/>
          </a:ln>
          <a:effectLst>
            <a:outerShdw blurRad="63500" sx="102000" sy="102000" algn="ctr" rotWithShape="0">
              <a:prstClr val="black">
                <a:alpha val="40000"/>
              </a:prstClr>
            </a:outerShdw>
          </a:effectLst>
        </p:spPr>
        <p:txBody>
          <a:bodyPr wrap="none" anchor="ctr"/>
          <a:lstStyle/>
          <a:p>
            <a:pPr indent="1073150" defTabSz="449263">
              <a:lnSpc>
                <a:spcPct val="90000"/>
              </a:lnSpc>
              <a:spcBef>
                <a:spcPts val="225"/>
              </a:spcBef>
              <a:buClr>
                <a:srgbClr val="3333CC"/>
              </a:buClr>
              <a:buSzPct val="100000"/>
              <a:buFont typeface="Courier New" pitchFamily="49" charset="0"/>
              <a:buNone/>
              <a:tabLst>
                <a:tab pos="0" algn="l"/>
                <a:tab pos="719138" algn="l"/>
                <a:tab pos="1439863" algn="l"/>
                <a:tab pos="2160588" algn="l"/>
                <a:tab pos="2881313" algn="l"/>
                <a:tab pos="3602038" algn="l"/>
                <a:tab pos="4322763" algn="l"/>
                <a:tab pos="5043488" algn="l"/>
                <a:tab pos="5764213" algn="l"/>
                <a:tab pos="6484938" algn="l"/>
                <a:tab pos="7205663" algn="l"/>
                <a:tab pos="7926388" algn="l"/>
                <a:tab pos="8647113" algn="l"/>
                <a:tab pos="9367838" algn="l"/>
                <a:tab pos="10088563" algn="l"/>
                <a:tab pos="10809288" algn="l"/>
              </a:tabLst>
            </a:pPr>
            <a:r>
              <a:rPr lang="en-GB" sz="2400" b="1" dirty="0">
                <a:solidFill>
                  <a:srgbClr val="3333CC"/>
                </a:solidFill>
                <a:latin typeface="Courier New" pitchFamily="49" charset="0"/>
              </a:rPr>
              <a:t>--</a:t>
            </a:r>
            <a:r>
              <a:rPr lang="en-GB" sz="2400" b="1" dirty="0">
                <a:solidFill>
                  <a:srgbClr val="3333CC"/>
                </a:solidFill>
              </a:rPr>
              <a:t>x</a:t>
            </a:r>
            <a:r>
              <a:rPr lang="en-GB" sz="2400" dirty="0">
                <a:solidFill>
                  <a:srgbClr val="C00020"/>
                </a:solidFill>
              </a:rPr>
              <a:t>	  </a:t>
            </a:r>
            <a:r>
              <a:rPr lang="en-GB" sz="2400" dirty="0">
                <a:solidFill>
                  <a:srgbClr val="000000"/>
                </a:solidFill>
              </a:rPr>
              <a:t>permission on all directories in the pathname</a:t>
            </a:r>
          </a:p>
          <a:p>
            <a:pPr indent="1073150" defTabSz="449263">
              <a:lnSpc>
                <a:spcPct val="90000"/>
              </a:lnSpc>
              <a:spcBef>
                <a:spcPts val="225"/>
              </a:spcBef>
              <a:buClr>
                <a:srgbClr val="3333CC"/>
              </a:buClr>
              <a:buSzPct val="100000"/>
              <a:buFont typeface="Courier New" pitchFamily="49" charset="0"/>
              <a:buNone/>
              <a:tabLst>
                <a:tab pos="0" algn="l"/>
                <a:tab pos="719138" algn="l"/>
                <a:tab pos="1439863" algn="l"/>
                <a:tab pos="2160588" algn="l"/>
                <a:tab pos="2881313" algn="l"/>
                <a:tab pos="3602038" algn="l"/>
                <a:tab pos="4322763" algn="l"/>
                <a:tab pos="5043488" algn="l"/>
                <a:tab pos="5764213" algn="l"/>
                <a:tab pos="6484938" algn="l"/>
                <a:tab pos="7205663" algn="l"/>
                <a:tab pos="7926388" algn="l"/>
                <a:tab pos="8647113" algn="l"/>
                <a:tab pos="9367838" algn="l"/>
                <a:tab pos="10088563" algn="l"/>
                <a:tab pos="10809288" algn="l"/>
              </a:tabLst>
            </a:pPr>
            <a:r>
              <a:rPr lang="en-GB" sz="2400" b="1" dirty="0">
                <a:solidFill>
                  <a:srgbClr val="3333CC"/>
                </a:solidFill>
                <a:latin typeface="Courier New" pitchFamily="49" charset="0"/>
              </a:rPr>
              <a:t>-</a:t>
            </a:r>
            <a:r>
              <a:rPr lang="en-GB" sz="2400" b="1" dirty="0" err="1">
                <a:solidFill>
                  <a:srgbClr val="3333CC"/>
                </a:solidFill>
              </a:rPr>
              <a:t>wx</a:t>
            </a:r>
            <a:r>
              <a:rPr lang="en-GB" sz="2400" dirty="0">
                <a:solidFill>
                  <a:srgbClr val="C00020"/>
                </a:solidFill>
              </a:rPr>
              <a:t>	  </a:t>
            </a:r>
            <a:r>
              <a:rPr lang="en-GB" sz="2400" dirty="0">
                <a:solidFill>
                  <a:srgbClr val="000000"/>
                </a:solidFill>
              </a:rPr>
              <a:t>permissions on the last directory in the pathname</a:t>
            </a:r>
          </a:p>
        </p:txBody>
      </p:sp>
      <p:sp>
        <p:nvSpPr>
          <p:cNvPr id="6" name="AutoShape 9"/>
          <p:cNvSpPr>
            <a:spLocks noChangeArrowheads="1"/>
          </p:cNvSpPr>
          <p:nvPr/>
        </p:nvSpPr>
        <p:spPr bwMode="auto">
          <a:xfrm>
            <a:off x="872443" y="3374550"/>
            <a:ext cx="10342033" cy="884237"/>
          </a:xfrm>
          <a:prstGeom prst="flowChartAlternateProcess">
            <a:avLst/>
          </a:prstGeom>
          <a:gradFill rotWithShape="1">
            <a:gsLst>
              <a:gs pos="0">
                <a:srgbClr val="FFFFFF">
                  <a:alpha val="0"/>
                </a:srgbClr>
              </a:gs>
              <a:gs pos="100000">
                <a:srgbClr val="EEEFD7"/>
              </a:gs>
            </a:gsLst>
            <a:path path="shape">
              <a:fillToRect l="50000" t="50000" r="50000" b="50000"/>
            </a:path>
          </a:gradFill>
          <a:ln w="9525" algn="ctr">
            <a:solidFill>
              <a:srgbClr val="808080"/>
            </a:solidFill>
            <a:round/>
            <a:headEnd/>
            <a:tailEnd/>
          </a:ln>
          <a:effectLst>
            <a:outerShdw blurRad="63500" sx="102000" sy="102000" algn="ctr" rotWithShape="0">
              <a:prstClr val="black">
                <a:alpha val="40000"/>
              </a:prstClr>
            </a:outerShdw>
          </a:effectLst>
        </p:spPr>
        <p:txBody>
          <a:bodyPr wrap="none" anchor="ctr"/>
          <a:lstStyle/>
          <a:p>
            <a:pPr indent="1073150" defTabSz="449263">
              <a:lnSpc>
                <a:spcPct val="90000"/>
              </a:lnSpc>
              <a:spcBef>
                <a:spcPts val="225"/>
              </a:spcBef>
              <a:buClr>
                <a:srgbClr val="3333CC"/>
              </a:buClr>
              <a:buSzPct val="100000"/>
              <a:buFont typeface="Courier New" pitchFamily="49" charset="0"/>
              <a:buNone/>
              <a:tabLst>
                <a:tab pos="0" algn="l"/>
                <a:tab pos="719138" algn="l"/>
                <a:tab pos="1439863" algn="l"/>
                <a:tab pos="2160588" algn="l"/>
                <a:tab pos="2881313" algn="l"/>
                <a:tab pos="3602038" algn="l"/>
                <a:tab pos="4322763" algn="l"/>
                <a:tab pos="5043488" algn="l"/>
                <a:tab pos="5764213" algn="l"/>
                <a:tab pos="6484938" algn="l"/>
                <a:tab pos="7205663" algn="l"/>
                <a:tab pos="7926388" algn="l"/>
                <a:tab pos="8647113" algn="l"/>
                <a:tab pos="9367838" algn="l"/>
                <a:tab pos="10088563" algn="l"/>
                <a:tab pos="10809288" algn="l"/>
              </a:tabLst>
            </a:pPr>
            <a:r>
              <a:rPr lang="en-GB" sz="2400" b="1" dirty="0">
                <a:solidFill>
                  <a:srgbClr val="3333CC"/>
                </a:solidFill>
                <a:latin typeface="Courier New" pitchFamily="49" charset="0"/>
              </a:rPr>
              <a:t>--</a:t>
            </a:r>
            <a:r>
              <a:rPr lang="en-GB" sz="2400" b="1" dirty="0">
                <a:solidFill>
                  <a:srgbClr val="3333CC"/>
                </a:solidFill>
              </a:rPr>
              <a:t>x</a:t>
            </a:r>
            <a:r>
              <a:rPr lang="en-GB" sz="2400" dirty="0">
                <a:solidFill>
                  <a:srgbClr val="C00020"/>
                </a:solidFill>
              </a:rPr>
              <a:t>	  </a:t>
            </a:r>
            <a:r>
              <a:rPr lang="en-GB" sz="2400" dirty="0">
                <a:solidFill>
                  <a:srgbClr val="000000"/>
                </a:solidFill>
              </a:rPr>
              <a:t>permission on all directories in the pathname</a:t>
            </a:r>
          </a:p>
          <a:p>
            <a:pPr indent="1073150" defTabSz="449263">
              <a:lnSpc>
                <a:spcPct val="90000"/>
              </a:lnSpc>
              <a:spcBef>
                <a:spcPts val="225"/>
              </a:spcBef>
              <a:buClr>
                <a:srgbClr val="3333CC"/>
              </a:buClr>
              <a:buSzPct val="100000"/>
              <a:buFont typeface="Arial" charset="0"/>
              <a:buNone/>
              <a:tabLst>
                <a:tab pos="0" algn="l"/>
                <a:tab pos="719138" algn="l"/>
                <a:tab pos="1439863" algn="l"/>
                <a:tab pos="2160588" algn="l"/>
                <a:tab pos="2881313" algn="l"/>
                <a:tab pos="3602038" algn="l"/>
                <a:tab pos="4322763" algn="l"/>
                <a:tab pos="5043488" algn="l"/>
                <a:tab pos="5764213" algn="l"/>
                <a:tab pos="6484938" algn="l"/>
                <a:tab pos="7205663" algn="l"/>
                <a:tab pos="7926388" algn="l"/>
                <a:tab pos="8647113" algn="l"/>
                <a:tab pos="9367838" algn="l"/>
                <a:tab pos="10088563" algn="l"/>
                <a:tab pos="10809288" algn="l"/>
              </a:tabLst>
            </a:pPr>
            <a:r>
              <a:rPr lang="en-GB" sz="2400" b="1" dirty="0">
                <a:solidFill>
                  <a:srgbClr val="3333CC"/>
                </a:solidFill>
              </a:rPr>
              <a:t>r</a:t>
            </a:r>
            <a:r>
              <a:rPr lang="en-GB" sz="2400" b="1" dirty="0">
                <a:solidFill>
                  <a:srgbClr val="3333CC"/>
                </a:solidFill>
                <a:latin typeface="Courier New" pitchFamily="49" charset="0"/>
              </a:rPr>
              <a:t>--</a:t>
            </a:r>
            <a:r>
              <a:rPr lang="en-GB" sz="2400" dirty="0">
                <a:solidFill>
                  <a:srgbClr val="C00020"/>
                </a:solidFill>
              </a:rPr>
              <a:t>	  </a:t>
            </a:r>
            <a:r>
              <a:rPr lang="en-GB" sz="2400" dirty="0">
                <a:solidFill>
                  <a:srgbClr val="000000"/>
                </a:solidFill>
              </a:rPr>
              <a:t>permission on the file</a:t>
            </a:r>
          </a:p>
        </p:txBody>
      </p:sp>
      <p:sp>
        <p:nvSpPr>
          <p:cNvPr id="7" name="AutoShape 12"/>
          <p:cNvSpPr>
            <a:spLocks noChangeArrowheads="1"/>
          </p:cNvSpPr>
          <p:nvPr/>
        </p:nvSpPr>
        <p:spPr bwMode="auto">
          <a:xfrm>
            <a:off x="872443" y="5154794"/>
            <a:ext cx="10342033" cy="884238"/>
          </a:xfrm>
          <a:prstGeom prst="flowChartAlternateProcess">
            <a:avLst/>
          </a:prstGeom>
          <a:gradFill rotWithShape="1">
            <a:gsLst>
              <a:gs pos="0">
                <a:srgbClr val="FFFFFF">
                  <a:alpha val="0"/>
                </a:srgbClr>
              </a:gs>
              <a:gs pos="100000">
                <a:srgbClr val="EEEFD7"/>
              </a:gs>
            </a:gsLst>
            <a:path path="shape">
              <a:fillToRect l="50000" t="50000" r="50000" b="50000"/>
            </a:path>
          </a:gradFill>
          <a:ln w="9525" algn="ctr">
            <a:solidFill>
              <a:srgbClr val="808080"/>
            </a:solidFill>
            <a:round/>
            <a:headEnd/>
            <a:tailEnd/>
          </a:ln>
          <a:effectLst>
            <a:outerShdw blurRad="63500" sx="102000" sy="102000" algn="ctr" rotWithShape="0">
              <a:prstClr val="black">
                <a:alpha val="40000"/>
              </a:prstClr>
            </a:outerShdw>
          </a:effectLst>
        </p:spPr>
        <p:txBody>
          <a:bodyPr wrap="none" anchor="ctr"/>
          <a:lstStyle/>
          <a:p>
            <a:pPr indent="1073150" defTabSz="449263">
              <a:lnSpc>
                <a:spcPct val="90000"/>
              </a:lnSpc>
              <a:spcBef>
                <a:spcPts val="225"/>
              </a:spcBef>
              <a:buClr>
                <a:srgbClr val="3333CC"/>
              </a:buClr>
              <a:buSzPct val="100000"/>
              <a:buFont typeface="Courier New" pitchFamily="49" charset="0"/>
              <a:buNone/>
              <a:tabLst>
                <a:tab pos="0" algn="l"/>
                <a:tab pos="719138" algn="l"/>
                <a:tab pos="1439863" algn="l"/>
                <a:tab pos="2160588" algn="l"/>
                <a:tab pos="2881313" algn="l"/>
                <a:tab pos="3602038" algn="l"/>
                <a:tab pos="4322763" algn="l"/>
                <a:tab pos="5043488" algn="l"/>
                <a:tab pos="5764213" algn="l"/>
                <a:tab pos="6484938" algn="l"/>
                <a:tab pos="7205663" algn="l"/>
                <a:tab pos="7926388" algn="l"/>
                <a:tab pos="8647113" algn="l"/>
                <a:tab pos="9367838" algn="l"/>
                <a:tab pos="10088563" algn="l"/>
                <a:tab pos="10809288" algn="l"/>
              </a:tabLst>
            </a:pPr>
            <a:r>
              <a:rPr lang="en-GB" sz="2400" b="1" dirty="0">
                <a:solidFill>
                  <a:srgbClr val="3333CC"/>
                </a:solidFill>
                <a:latin typeface="Courier New" pitchFamily="49" charset="0"/>
              </a:rPr>
              <a:t>--</a:t>
            </a:r>
            <a:r>
              <a:rPr lang="en-GB" sz="2400" b="1" dirty="0">
                <a:solidFill>
                  <a:srgbClr val="3333CC"/>
                </a:solidFill>
              </a:rPr>
              <a:t>x</a:t>
            </a:r>
            <a:r>
              <a:rPr lang="en-GB" sz="2400" dirty="0">
                <a:solidFill>
                  <a:srgbClr val="C00020"/>
                </a:solidFill>
              </a:rPr>
              <a:t>	  </a:t>
            </a:r>
            <a:r>
              <a:rPr lang="en-GB" sz="2400" dirty="0">
                <a:solidFill>
                  <a:srgbClr val="000000"/>
                </a:solidFill>
              </a:rPr>
              <a:t>permission on all directories in the pathname</a:t>
            </a:r>
          </a:p>
          <a:p>
            <a:pPr indent="1073150" defTabSz="449263">
              <a:lnSpc>
                <a:spcPct val="90000"/>
              </a:lnSpc>
              <a:spcBef>
                <a:spcPts val="225"/>
              </a:spcBef>
              <a:buClr>
                <a:srgbClr val="3333CC"/>
              </a:buClr>
              <a:buSzPct val="100000"/>
              <a:buFont typeface="Courier New" pitchFamily="49" charset="0"/>
              <a:buNone/>
              <a:tabLst>
                <a:tab pos="0" algn="l"/>
                <a:tab pos="719138" algn="l"/>
                <a:tab pos="1439863" algn="l"/>
                <a:tab pos="2160588" algn="l"/>
                <a:tab pos="2881313" algn="l"/>
                <a:tab pos="3602038" algn="l"/>
                <a:tab pos="4322763" algn="l"/>
                <a:tab pos="5043488" algn="l"/>
                <a:tab pos="5764213" algn="l"/>
                <a:tab pos="6484938" algn="l"/>
                <a:tab pos="7205663" algn="l"/>
                <a:tab pos="7926388" algn="l"/>
                <a:tab pos="8647113" algn="l"/>
                <a:tab pos="9367838" algn="l"/>
                <a:tab pos="10088563" algn="l"/>
                <a:tab pos="10809288" algn="l"/>
              </a:tabLst>
            </a:pPr>
            <a:r>
              <a:rPr lang="en-GB" sz="2400" b="1" dirty="0">
                <a:solidFill>
                  <a:srgbClr val="3333CC"/>
                </a:solidFill>
                <a:latin typeface="Courier New" pitchFamily="49" charset="0"/>
              </a:rPr>
              <a:t>-</a:t>
            </a:r>
            <a:r>
              <a:rPr lang="en-GB" sz="2400" b="1" dirty="0">
                <a:solidFill>
                  <a:srgbClr val="3333CC"/>
                </a:solidFill>
              </a:rPr>
              <a:t>w</a:t>
            </a:r>
            <a:r>
              <a:rPr lang="en-GB" sz="2400" b="1" dirty="0">
                <a:solidFill>
                  <a:srgbClr val="3333CC"/>
                </a:solidFill>
                <a:latin typeface="Courier New" pitchFamily="49" charset="0"/>
              </a:rPr>
              <a:t>-</a:t>
            </a:r>
            <a:r>
              <a:rPr lang="en-GB" sz="2400" dirty="0">
                <a:solidFill>
                  <a:srgbClr val="C00020"/>
                </a:solidFill>
              </a:rPr>
              <a:t>	  </a:t>
            </a:r>
            <a:r>
              <a:rPr lang="en-GB" sz="2400" dirty="0">
                <a:solidFill>
                  <a:srgbClr val="000000"/>
                </a:solidFill>
              </a:rPr>
              <a:t>permission on the file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Removing a file means writing a directory</a:t>
            </a:r>
          </a:p>
          <a:p>
            <a:pPr lvl="1"/>
            <a:r>
              <a:rPr lang="en-GB" dirty="0"/>
              <a:t>Directory attributes dictate ability to remove files within</a:t>
            </a:r>
          </a:p>
          <a:p>
            <a:pPr>
              <a:lnSpc>
                <a:spcPct val="110000"/>
              </a:lnSpc>
            </a:pPr>
            <a:r>
              <a:rPr lang="en-GB" dirty="0"/>
              <a:t>The </a:t>
            </a:r>
            <a:r>
              <a:rPr lang="en-GB" b="1" dirty="0" err="1">
                <a:solidFill>
                  <a:srgbClr val="0000C8"/>
                </a:solidFill>
              </a:rPr>
              <a:t>rm</a:t>
            </a:r>
            <a:r>
              <a:rPr lang="en-GB" dirty="0"/>
              <a:t> and </a:t>
            </a:r>
            <a:r>
              <a:rPr lang="en-GB" b="1" dirty="0" err="1">
                <a:solidFill>
                  <a:srgbClr val="0000C8"/>
                </a:solidFill>
              </a:rPr>
              <a:t>mv</a:t>
            </a:r>
            <a:r>
              <a:rPr lang="en-GB" dirty="0"/>
              <a:t> commands try being helpful</a:t>
            </a:r>
          </a:p>
          <a:p>
            <a:pPr lvl="1"/>
            <a:r>
              <a:rPr lang="en-GB" dirty="0"/>
              <a:t>They prompt for confirmation for files without write access</a:t>
            </a:r>
          </a:p>
          <a:p>
            <a:pPr lvl="2"/>
            <a:endParaRPr lang="en-GB" dirty="0"/>
          </a:p>
          <a:p>
            <a:endParaRPr lang="en-GB" dirty="0"/>
          </a:p>
        </p:txBody>
      </p:sp>
      <p:sp>
        <p:nvSpPr>
          <p:cNvPr id="3" name="Title 2"/>
          <p:cNvSpPr>
            <a:spLocks noGrp="1"/>
          </p:cNvSpPr>
          <p:nvPr>
            <p:ph type="title"/>
          </p:nvPr>
        </p:nvSpPr>
        <p:spPr>
          <a:xfrm>
            <a:off x="413999" y="475126"/>
            <a:ext cx="9810655" cy="797858"/>
          </a:xfrm>
        </p:spPr>
        <p:txBody>
          <a:bodyPr>
            <a:normAutofit fontScale="90000"/>
          </a:bodyPr>
          <a:lstStyle/>
          <a:p>
            <a:r>
              <a:rPr lang="en-GB" dirty="0"/>
              <a:t>Which permissions are needed  to remove a file? </a:t>
            </a:r>
          </a:p>
        </p:txBody>
      </p:sp>
      <p:sp>
        <p:nvSpPr>
          <p:cNvPr id="4" name="Rectangle 5"/>
          <p:cNvSpPr>
            <a:spLocks noChangeArrowheads="1"/>
          </p:cNvSpPr>
          <p:nvPr/>
        </p:nvSpPr>
        <p:spPr bwMode="auto">
          <a:xfrm>
            <a:off x="905070" y="3708502"/>
            <a:ext cx="6820678" cy="759182"/>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lumMod val="75000"/>
              </a:schemeClr>
            </a:outerShdw>
          </a:effectLst>
        </p:spPr>
        <p:txBody>
          <a:bodyPr wrap="square" lIns="95250" tIns="91440" rIns="95250" bIns="50800" anchor="ctr">
            <a:spAutoFit/>
          </a:bodyPr>
          <a:lstStyle/>
          <a:p>
            <a:pPr defTabSz="720725">
              <a:buClr>
                <a:srgbClr val="000066"/>
              </a:buClr>
              <a:buSzPct val="100000"/>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rm mypass</a:t>
            </a:r>
          </a:p>
          <a:p>
            <a:pPr defTabSz="720725">
              <a:buClr>
                <a:srgbClr val="000066"/>
              </a:buClr>
              <a:buSzPct val="100000"/>
              <a:tabLst>
                <a:tab pos="1431925" algn="l"/>
                <a:tab pos="3489325" algn="l"/>
                <a:tab pos="7050088" algn="r"/>
              </a:tabLst>
              <a:defRPr/>
            </a:pPr>
            <a:r>
              <a:rPr lang="en-GB" sz="2000" dirty="0">
                <a:latin typeface="Courier New" pitchFamily="49" charset="0"/>
              </a:rPr>
              <a:t>mypass mode 444? n</a:t>
            </a:r>
          </a:p>
        </p:txBody>
      </p:sp>
      <p:sp>
        <p:nvSpPr>
          <p:cNvPr id="5" name="Rectangle 6"/>
          <p:cNvSpPr>
            <a:spLocks noChangeArrowheads="1"/>
          </p:cNvSpPr>
          <p:nvPr/>
        </p:nvSpPr>
        <p:spPr bwMode="auto">
          <a:xfrm>
            <a:off x="4488024" y="4100155"/>
            <a:ext cx="6839339" cy="451406"/>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lumMod val="75000"/>
              </a:schemeClr>
            </a:outerShdw>
          </a:effectLst>
        </p:spPr>
        <p:txBody>
          <a:bodyPr wrap="square" lIns="95250" tIns="91440" rIns="95250" bIns="50800" anchor="ctr">
            <a:spAutoFit/>
          </a:bodyPr>
          <a:lstStyle/>
          <a:p>
            <a:pPr defTabSz="720725">
              <a:buClr>
                <a:srgbClr val="000066"/>
              </a:buClr>
              <a:buSzPct val="100000"/>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rm -f </a:t>
            </a:r>
            <a:r>
              <a:rPr lang="en-GB" sz="2000" b="1" dirty="0" err="1">
                <a:latin typeface="Courier New" pitchFamily="49" charset="0"/>
              </a:rPr>
              <a:t>mypass</a:t>
            </a:r>
            <a:endParaRPr lang="en-GB" sz="2000" b="1" dirty="0">
              <a:latin typeface="Courier New" pitchFamily="49" charset="0"/>
            </a:endParaRPr>
          </a:p>
        </p:txBody>
      </p:sp>
      <p:sp>
        <p:nvSpPr>
          <p:cNvPr id="6" name="Rounded Rectangle 5"/>
          <p:cNvSpPr/>
          <p:nvPr/>
        </p:nvSpPr>
        <p:spPr>
          <a:xfrm>
            <a:off x="6979298" y="4157626"/>
            <a:ext cx="4294963" cy="455008"/>
          </a:xfrm>
          <a:prstGeom prst="roundRect">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95250" tIns="36000" rIns="95250" bIns="36000">
            <a:spAutoFit/>
          </a:bodyPr>
          <a:lstStyle/>
          <a:p>
            <a:pPr indent="168275" algn="ctr" defTabSz="720725" eaLnBrk="0" hangingPunct="0">
              <a:lnSpc>
                <a:spcPct val="110000"/>
              </a:lnSpc>
              <a:buClr>
                <a:srgbClr val="FF0000"/>
              </a:buClr>
              <a:buSzPct val="100000"/>
              <a:buFont typeface="Times New Roman" pitchFamily="18" charset="0"/>
              <a:buNone/>
              <a:tabLst>
                <a:tab pos="571500" algn="l"/>
                <a:tab pos="1855788" algn="l"/>
              </a:tabLst>
              <a:defRPr/>
            </a:pPr>
            <a:r>
              <a:rPr lang="en-GB" sz="2000" i="1" dirty="0"/>
              <a:t>–f  (force) suppresses any output</a:t>
            </a:r>
          </a:p>
        </p:txBody>
      </p:sp>
      <p:sp>
        <p:nvSpPr>
          <p:cNvPr id="7" name="AutoShape 9"/>
          <p:cNvSpPr>
            <a:spLocks noChangeArrowheads="1"/>
          </p:cNvSpPr>
          <p:nvPr/>
        </p:nvSpPr>
        <p:spPr bwMode="auto">
          <a:xfrm>
            <a:off x="886408" y="5014902"/>
            <a:ext cx="10450286" cy="1184987"/>
          </a:xfrm>
          <a:prstGeom prst="flowChartAlternateProcess">
            <a:avLst/>
          </a:prstGeom>
          <a:gradFill rotWithShape="1">
            <a:gsLst>
              <a:gs pos="0">
                <a:srgbClr val="FFFFFF">
                  <a:alpha val="0"/>
                </a:srgbClr>
              </a:gs>
              <a:gs pos="100000">
                <a:srgbClr val="EEEFD7"/>
              </a:gs>
            </a:gsLst>
            <a:path path="shape">
              <a:fillToRect l="50000" t="50000" r="50000" b="50000"/>
            </a:path>
          </a:gradFill>
          <a:ln w="9525" algn="ctr">
            <a:solidFill>
              <a:srgbClr val="808080"/>
            </a:solidFill>
            <a:round/>
            <a:headEnd/>
            <a:tailEnd/>
          </a:ln>
          <a:effectLst>
            <a:outerShdw blurRad="63500" sx="102000" sy="102000" algn="ctr" rotWithShape="0">
              <a:prstClr val="black">
                <a:alpha val="40000"/>
              </a:prstClr>
            </a:outerShdw>
          </a:effectLst>
        </p:spPr>
        <p:txBody>
          <a:bodyPr wrap="none" anchor="ctr"/>
          <a:lstStyle/>
          <a:p>
            <a:pPr algn="ctr" defTabSz="449263">
              <a:lnSpc>
                <a:spcPct val="90000"/>
              </a:lnSpc>
              <a:spcBef>
                <a:spcPts val="225"/>
              </a:spcBef>
              <a:buClr>
                <a:srgbClr val="3333CC"/>
              </a:buClr>
              <a:buSzPct val="100000"/>
              <a:tabLst>
                <a:tab pos="0" algn="l"/>
                <a:tab pos="901700" algn="l"/>
                <a:tab pos="2160588" algn="l"/>
                <a:tab pos="2881313" algn="l"/>
                <a:tab pos="3602038" algn="l"/>
                <a:tab pos="4322763" algn="l"/>
                <a:tab pos="5043488" algn="l"/>
                <a:tab pos="5764213" algn="l"/>
                <a:tab pos="6484938" algn="l"/>
                <a:tab pos="7205663" algn="l"/>
                <a:tab pos="7926388" algn="l"/>
                <a:tab pos="8647113" algn="l"/>
                <a:tab pos="9367838" algn="l"/>
                <a:tab pos="10088563" algn="l"/>
                <a:tab pos="10809288" algn="l"/>
              </a:tabLst>
            </a:pPr>
            <a:r>
              <a:rPr lang="en-GB" sz="2400" b="1" dirty="0">
                <a:solidFill>
                  <a:srgbClr val="3333CC"/>
                </a:solidFill>
              </a:rPr>
              <a:t> You don’t need access to the contents of the file</a:t>
            </a:r>
          </a:p>
          <a:p>
            <a:pPr algn="ctr" defTabSz="449263">
              <a:lnSpc>
                <a:spcPct val="90000"/>
              </a:lnSpc>
              <a:spcBef>
                <a:spcPts val="225"/>
              </a:spcBef>
              <a:buClr>
                <a:srgbClr val="3333CC"/>
              </a:buClr>
              <a:buSzPct val="100000"/>
              <a:tabLst>
                <a:tab pos="0" algn="l"/>
                <a:tab pos="901700" algn="l"/>
                <a:tab pos="2160588" algn="l"/>
                <a:tab pos="2881313" algn="l"/>
                <a:tab pos="3602038" algn="l"/>
                <a:tab pos="4322763" algn="l"/>
                <a:tab pos="5043488" algn="l"/>
                <a:tab pos="5764213" algn="l"/>
                <a:tab pos="6484938" algn="l"/>
                <a:tab pos="7205663" algn="l"/>
                <a:tab pos="7926388" algn="l"/>
                <a:tab pos="8647113" algn="l"/>
                <a:tab pos="9367838" algn="l"/>
                <a:tab pos="10088563" algn="l"/>
                <a:tab pos="10809288" algn="l"/>
              </a:tabLst>
            </a:pPr>
            <a:r>
              <a:rPr lang="en-GB" sz="2400" b="1" dirty="0">
                <a:solidFill>
                  <a:srgbClr val="3333CC"/>
                </a:solidFill>
              </a:rPr>
              <a:t>You do not need to be the file owner!</a:t>
            </a:r>
            <a:endParaRPr lang="en-GB"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Change permissions with the </a:t>
            </a:r>
            <a:r>
              <a:rPr lang="en-GB" b="1" dirty="0" err="1">
                <a:solidFill>
                  <a:srgbClr val="0000C8"/>
                </a:solidFill>
              </a:rPr>
              <a:t>chmod</a:t>
            </a:r>
            <a:r>
              <a:rPr lang="en-GB" dirty="0"/>
              <a:t> command</a:t>
            </a:r>
          </a:p>
          <a:p>
            <a:endParaRPr lang="en-GB" dirty="0"/>
          </a:p>
          <a:p>
            <a:pPr marL="0" indent="0">
              <a:buNone/>
            </a:pPr>
            <a:endParaRPr lang="en-GB" dirty="0"/>
          </a:p>
          <a:p>
            <a:pPr marL="0" indent="0">
              <a:buNone/>
            </a:pPr>
            <a:endParaRPr lang="en-GB" dirty="0"/>
          </a:p>
          <a:p>
            <a:r>
              <a:rPr lang="en-GB" b="1" i="1" dirty="0"/>
              <a:t>Permission mode </a:t>
            </a:r>
            <a:r>
              <a:rPr lang="en-GB" dirty="0"/>
              <a:t>can be expressed using:</a:t>
            </a:r>
          </a:p>
          <a:p>
            <a:pPr lvl="1"/>
            <a:r>
              <a:rPr lang="en-GB" dirty="0"/>
              <a:t>Symbolic form, for example:</a:t>
            </a:r>
          </a:p>
          <a:p>
            <a:pPr marL="457200" lvl="1" indent="0">
              <a:buNone/>
            </a:pPr>
            <a:endParaRPr lang="en-GB" dirty="0"/>
          </a:p>
          <a:p>
            <a:pPr lvl="1"/>
            <a:r>
              <a:rPr lang="en-GB" dirty="0"/>
              <a:t>Using octal numbers, for example:</a:t>
            </a:r>
          </a:p>
        </p:txBody>
      </p:sp>
      <p:sp>
        <p:nvSpPr>
          <p:cNvPr id="3" name="Title 2"/>
          <p:cNvSpPr>
            <a:spLocks noGrp="1"/>
          </p:cNvSpPr>
          <p:nvPr>
            <p:ph type="title"/>
          </p:nvPr>
        </p:nvSpPr>
        <p:spPr/>
        <p:txBody>
          <a:bodyPr/>
          <a:lstStyle/>
          <a:p>
            <a:r>
              <a:rPr lang="en-GB" dirty="0"/>
              <a:t>Setting file permission mode</a:t>
            </a:r>
          </a:p>
        </p:txBody>
      </p:sp>
      <p:sp>
        <p:nvSpPr>
          <p:cNvPr id="4" name="AutoShape 12"/>
          <p:cNvSpPr>
            <a:spLocks noChangeArrowheads="1"/>
          </p:cNvSpPr>
          <p:nvPr/>
        </p:nvSpPr>
        <p:spPr bwMode="auto">
          <a:xfrm>
            <a:off x="886408" y="1978083"/>
            <a:ext cx="10388337" cy="655952"/>
          </a:xfrm>
          <a:prstGeom prst="flowChartAlternateProcess">
            <a:avLst/>
          </a:prstGeom>
          <a:gradFill rotWithShape="1">
            <a:gsLst>
              <a:gs pos="0">
                <a:srgbClr val="FFFFFF">
                  <a:alpha val="0"/>
                </a:srgbClr>
              </a:gs>
              <a:gs pos="100000">
                <a:srgbClr val="EEEFD7"/>
              </a:gs>
            </a:gsLst>
            <a:path path="shape">
              <a:fillToRect l="50000" t="50000" r="50000" b="50000"/>
            </a:path>
          </a:gradFill>
          <a:ln w="9525" algn="ctr">
            <a:solidFill>
              <a:srgbClr val="808080"/>
            </a:solidFill>
            <a:round/>
            <a:headEnd/>
            <a:tailEnd/>
          </a:ln>
          <a:effectLst>
            <a:outerShdw blurRad="63500" sx="102000" sy="102000" algn="ctr" rotWithShape="0">
              <a:prstClr val="black">
                <a:alpha val="40000"/>
              </a:prstClr>
            </a:outerShdw>
          </a:effectLst>
        </p:spPr>
        <p:txBody>
          <a:bodyPr wrap="none" anchor="ctr"/>
          <a:lstStyle/>
          <a:p>
            <a:pPr algn="ctr" defTabSz="698500">
              <a:spcBef>
                <a:spcPts val="600"/>
              </a:spcBef>
              <a:buClr>
                <a:srgbClr val="FF0000"/>
              </a:buClr>
              <a:buSzPct val="100000"/>
              <a:tabLst>
                <a:tab pos="914400" algn="l"/>
                <a:tab pos="2225675" algn="l"/>
              </a:tabLst>
            </a:pPr>
            <a:r>
              <a:rPr lang="en-GB" sz="2400" b="1" dirty="0" err="1">
                <a:solidFill>
                  <a:srgbClr val="0000C8"/>
                </a:solidFill>
              </a:rPr>
              <a:t>chmod</a:t>
            </a:r>
            <a:r>
              <a:rPr lang="en-GB" sz="2400" b="1" dirty="0">
                <a:solidFill>
                  <a:srgbClr val="0000C8"/>
                </a:solidFill>
              </a:rPr>
              <a:t>   [ -R ]   perms   [ files… ] </a:t>
            </a:r>
            <a:endParaRPr lang="en-US" sz="2400" b="1" dirty="0" err="1">
              <a:solidFill>
                <a:srgbClr val="0000C8"/>
              </a:solidFill>
            </a:endParaRPr>
          </a:p>
        </p:txBody>
      </p:sp>
      <p:sp>
        <p:nvSpPr>
          <p:cNvPr id="5" name="Line 10"/>
          <p:cNvSpPr>
            <a:spLocks noChangeShapeType="1"/>
          </p:cNvSpPr>
          <p:nvPr/>
        </p:nvSpPr>
        <p:spPr bwMode="auto">
          <a:xfrm flipH="1" flipV="1">
            <a:off x="6373439" y="2471787"/>
            <a:ext cx="0" cy="436563"/>
          </a:xfrm>
          <a:prstGeom prst="line">
            <a:avLst/>
          </a:prstGeom>
          <a:noFill/>
          <a:ln w="6480">
            <a:solidFill>
              <a:schemeClr val="tx2"/>
            </a:solidFill>
            <a:miter lim="800000"/>
            <a:headEnd/>
            <a:tailEnd type="triangle" w="med" len="med"/>
          </a:ln>
        </p:spPr>
        <p:txBody>
          <a:bodyPr/>
          <a:lstStyle/>
          <a:p>
            <a:endParaRPr lang="en-US"/>
          </a:p>
        </p:txBody>
      </p:sp>
      <p:sp>
        <p:nvSpPr>
          <p:cNvPr id="6" name="Rectangle 5"/>
          <p:cNvSpPr>
            <a:spLocks noChangeArrowheads="1"/>
          </p:cNvSpPr>
          <p:nvPr/>
        </p:nvSpPr>
        <p:spPr bwMode="auto">
          <a:xfrm>
            <a:off x="898877" y="4602170"/>
            <a:ext cx="10428486" cy="451406"/>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lumMod val="75000"/>
              </a:schemeClr>
            </a:outerShdw>
          </a:effectLst>
        </p:spPr>
        <p:txBody>
          <a:bodyPr wrap="square" lIns="95250" tIns="91440" rIns="95250" bIns="50800" anchor="ctr">
            <a:spAutoFit/>
          </a:bodyPr>
          <a:lstStyle/>
          <a:p>
            <a:pPr defTabSz="720725">
              <a:buClr>
                <a:srgbClr val="000066"/>
              </a:buClr>
              <a:buSzPct val="100000"/>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chmod ugo=rw file</a:t>
            </a:r>
          </a:p>
        </p:txBody>
      </p:sp>
      <p:sp>
        <p:nvSpPr>
          <p:cNvPr id="7" name="Rectangle 5"/>
          <p:cNvSpPr>
            <a:spLocks noChangeArrowheads="1"/>
          </p:cNvSpPr>
          <p:nvPr/>
        </p:nvSpPr>
        <p:spPr bwMode="auto">
          <a:xfrm>
            <a:off x="886407" y="5694416"/>
            <a:ext cx="10440956" cy="451406"/>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lumMod val="75000"/>
              </a:schemeClr>
            </a:outerShdw>
          </a:effectLst>
        </p:spPr>
        <p:txBody>
          <a:bodyPr wrap="square" lIns="95250" tIns="91440" rIns="95250" bIns="50800" anchor="ctr">
            <a:spAutoFit/>
          </a:bodyPr>
          <a:lstStyle/>
          <a:p>
            <a:pPr defTabSz="720725">
              <a:buClr>
                <a:srgbClr val="000066"/>
              </a:buClr>
              <a:buSzPct val="100000"/>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chmod 666 file</a:t>
            </a:r>
          </a:p>
        </p:txBody>
      </p:sp>
      <p:sp>
        <p:nvSpPr>
          <p:cNvPr id="8" name="Rounded Rectangle 7"/>
          <p:cNvSpPr/>
          <p:nvPr/>
        </p:nvSpPr>
        <p:spPr>
          <a:xfrm>
            <a:off x="4310745" y="2858181"/>
            <a:ext cx="4095772" cy="455008"/>
          </a:xfrm>
          <a:prstGeom prst="roundRect">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95250" tIns="36000" rIns="95250" bIns="36000">
            <a:spAutoFit/>
          </a:bodyPr>
          <a:lstStyle/>
          <a:p>
            <a:pPr indent="168275" algn="ctr" defTabSz="720725" eaLnBrk="0" hangingPunct="0">
              <a:lnSpc>
                <a:spcPct val="110000"/>
              </a:lnSpc>
              <a:buClr>
                <a:srgbClr val="FF0000"/>
              </a:buClr>
              <a:buSzPct val="100000"/>
              <a:buFont typeface="Arial" charset="0"/>
              <a:buNone/>
              <a:tabLst>
                <a:tab pos="571500" algn="l"/>
                <a:tab pos="1855788" algn="l"/>
              </a:tabLst>
              <a:defRPr/>
            </a:pPr>
            <a:r>
              <a:rPr lang="en-GB" sz="2000" i="1" dirty="0"/>
              <a:t>permission mode</a:t>
            </a:r>
          </a:p>
        </p:txBody>
      </p:sp>
    </p:spTree>
  </p:cSld>
  <p:clrMapOvr>
    <a:masterClrMapping/>
  </p:clrMapOvr>
</p:sld>
</file>

<file path=ppt/theme/theme1.xml><?xml version="1.0" encoding="utf-8"?>
<a:theme xmlns:a="http://schemas.openxmlformats.org/drawingml/2006/main" name="QAC_Powerpoint_Template">
  <a:themeElements>
    <a:clrScheme name="Custom 1">
      <a:dk1>
        <a:srgbClr val="565759"/>
      </a:dk1>
      <a:lt1>
        <a:srgbClr val="FFFFFF"/>
      </a:lt1>
      <a:dk2>
        <a:srgbClr val="0D3D59"/>
      </a:dk2>
      <a:lt2>
        <a:srgbClr val="DADADA"/>
      </a:lt2>
      <a:accent1>
        <a:srgbClr val="0A5188"/>
      </a:accent1>
      <a:accent2>
        <a:srgbClr val="CA1E17"/>
      </a:accent2>
      <a:accent3>
        <a:srgbClr val="18BF2B"/>
      </a:accent3>
      <a:accent4>
        <a:srgbClr val="7713B2"/>
      </a:accent4>
      <a:accent5>
        <a:srgbClr val="008FD0"/>
      </a:accent5>
      <a:accent6>
        <a:srgbClr val="F5871F"/>
      </a:accent6>
      <a:hlink>
        <a:srgbClr val="008FD0"/>
      </a:hlink>
      <a:folHlink>
        <a:srgbClr val="008FD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QAC" id="{548A3722-3215-4D67-97FC-52E9F00CBDD5}" vid="{5729C59F-F8F5-4EC0-8981-94A53BE01FC4}"/>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QA_Consulting_AWS_Powerpoint_Template_March_2018</Template>
  <TotalTime>121</TotalTime>
  <Words>3144</Words>
  <Application>Microsoft Office PowerPoint</Application>
  <PresentationFormat>Widescreen</PresentationFormat>
  <Paragraphs>318</Paragraphs>
  <Slides>17</Slides>
  <Notes>17</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Book Antiqua</vt:lpstr>
      <vt:lpstr>Courier New</vt:lpstr>
      <vt:lpstr>Segoe UI</vt:lpstr>
      <vt:lpstr>Times New Roman</vt:lpstr>
      <vt:lpstr>Verdana</vt:lpstr>
      <vt:lpstr>QAC_Powerpoint_Template</vt:lpstr>
      <vt:lpstr>File system Access</vt:lpstr>
      <vt:lpstr>Contents</vt:lpstr>
      <vt:lpstr>Disk layout</vt:lpstr>
      <vt:lpstr>File and directory access attributes</vt:lpstr>
      <vt:lpstr>Basic file and directory access control</vt:lpstr>
      <vt:lpstr>File and directory permission bits</vt:lpstr>
      <vt:lpstr>Which permission bits are needed ? </vt:lpstr>
      <vt:lpstr>Which permissions are needed  to remove a file? </vt:lpstr>
      <vt:lpstr>Setting file permission mode</vt:lpstr>
      <vt:lpstr>Symbolic permissions notation</vt:lpstr>
      <vt:lpstr>File Permissions: Exercise</vt:lpstr>
      <vt:lpstr>Setting permissions with numbers</vt:lpstr>
      <vt:lpstr>Changing effective owner of a process</vt:lpstr>
      <vt:lpstr>Setting file ownership</vt:lpstr>
      <vt:lpstr>Summary</vt:lpstr>
      <vt:lpstr>Glossary</vt:lpstr>
      <vt:lpstr>Thank you</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system Access</dc:title>
  <dc:creator>Rente, Hugo</dc:creator>
  <cp:lastModifiedBy>Gonsai, Devdatta</cp:lastModifiedBy>
  <cp:revision>4</cp:revision>
  <dcterms:created xsi:type="dcterms:W3CDTF">2018-03-29T11:38:23Z</dcterms:created>
  <dcterms:modified xsi:type="dcterms:W3CDTF">2018-07-25T10:43:11Z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