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>
        <p:scale>
          <a:sx n="62" d="100"/>
          <a:sy n="62" d="100"/>
        </p:scale>
        <p:origin x="102" y="-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FD1D-25EB-4499-A9D2-61B65256A40A}" type="datetimeFigureOut">
              <a:rPr lang="bg-BG" smtClean="0"/>
              <a:t>19.3.2023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A693-E9C2-42BC-A771-B95D41DB3B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228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FD1D-25EB-4499-A9D2-61B65256A40A}" type="datetimeFigureOut">
              <a:rPr lang="bg-BG" smtClean="0"/>
              <a:t>19.3.2023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A693-E9C2-42BC-A771-B95D41DB3B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027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FD1D-25EB-4499-A9D2-61B65256A40A}" type="datetimeFigureOut">
              <a:rPr lang="bg-BG" smtClean="0"/>
              <a:t>19.3.2023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A693-E9C2-42BC-A771-B95D41DB3B5E}" type="slidenum">
              <a:rPr lang="bg-BG" smtClean="0"/>
              <a:t>‹#›</a:t>
            </a:fld>
            <a:endParaRPr lang="bg-B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4366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FD1D-25EB-4499-A9D2-61B65256A40A}" type="datetimeFigureOut">
              <a:rPr lang="bg-BG" smtClean="0"/>
              <a:t>19.3.2023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A693-E9C2-42BC-A771-B95D41DB3B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66091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FD1D-25EB-4499-A9D2-61B65256A40A}" type="datetimeFigureOut">
              <a:rPr lang="bg-BG" smtClean="0"/>
              <a:t>19.3.2023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A693-E9C2-42BC-A771-B95D41DB3B5E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1918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FD1D-25EB-4499-A9D2-61B65256A40A}" type="datetimeFigureOut">
              <a:rPr lang="bg-BG" smtClean="0"/>
              <a:t>19.3.2023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A693-E9C2-42BC-A771-B95D41DB3B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7421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FD1D-25EB-4499-A9D2-61B65256A40A}" type="datetimeFigureOut">
              <a:rPr lang="bg-BG" smtClean="0"/>
              <a:t>19.3.2023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A693-E9C2-42BC-A771-B95D41DB3B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76941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FD1D-25EB-4499-A9D2-61B65256A40A}" type="datetimeFigureOut">
              <a:rPr lang="bg-BG" smtClean="0"/>
              <a:t>19.3.2023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A693-E9C2-42BC-A771-B95D41DB3B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4350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FD1D-25EB-4499-A9D2-61B65256A40A}" type="datetimeFigureOut">
              <a:rPr lang="bg-BG" smtClean="0"/>
              <a:t>19.3.2023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A693-E9C2-42BC-A771-B95D41DB3B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9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FD1D-25EB-4499-A9D2-61B65256A40A}" type="datetimeFigureOut">
              <a:rPr lang="bg-BG" smtClean="0"/>
              <a:t>19.3.2023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A693-E9C2-42BC-A771-B95D41DB3B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826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FD1D-25EB-4499-A9D2-61B65256A40A}" type="datetimeFigureOut">
              <a:rPr lang="bg-BG" smtClean="0"/>
              <a:t>19.3.2023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A693-E9C2-42BC-A771-B95D41DB3B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9887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FD1D-25EB-4499-A9D2-61B65256A40A}" type="datetimeFigureOut">
              <a:rPr lang="bg-BG" smtClean="0"/>
              <a:t>19.3.2023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A693-E9C2-42BC-A771-B95D41DB3B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0881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FD1D-25EB-4499-A9D2-61B65256A40A}" type="datetimeFigureOut">
              <a:rPr lang="bg-BG" smtClean="0"/>
              <a:t>19.3.2023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A693-E9C2-42BC-A771-B95D41DB3B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986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FD1D-25EB-4499-A9D2-61B65256A40A}" type="datetimeFigureOut">
              <a:rPr lang="bg-BG" smtClean="0"/>
              <a:t>19.3.2023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A693-E9C2-42BC-A771-B95D41DB3B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270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FD1D-25EB-4499-A9D2-61B65256A40A}" type="datetimeFigureOut">
              <a:rPr lang="bg-BG" smtClean="0"/>
              <a:t>19.3.2023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A693-E9C2-42BC-A771-B95D41DB3B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803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FD1D-25EB-4499-A9D2-61B65256A40A}" type="datetimeFigureOut">
              <a:rPr lang="bg-BG" smtClean="0"/>
              <a:t>19.3.2023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A693-E9C2-42BC-A771-B95D41DB3B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7816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AFD1D-25EB-4499-A9D2-61B65256A40A}" type="datetimeFigureOut">
              <a:rPr lang="bg-BG" smtClean="0"/>
              <a:t>19.3.2023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BBFA693-E9C2-42BC-A771-B95D41DB3B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966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255086"/>
            <a:ext cx="776693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i="1" dirty="0" err="1"/>
              <a:t>Merge</a:t>
            </a:r>
            <a:r>
              <a:rPr lang="ru-RU" b="1" i="1" dirty="0"/>
              <a:t> </a:t>
            </a:r>
            <a:r>
              <a:rPr lang="ru-RU" b="1" i="1" dirty="0" err="1"/>
              <a:t>Sort</a:t>
            </a:r>
            <a:r>
              <a:rPr lang="ru-RU" b="1" i="1" dirty="0"/>
              <a:t> (</a:t>
            </a:r>
            <a:r>
              <a:rPr lang="ru-RU" b="1" i="1" dirty="0" err="1"/>
              <a:t>сортиране</a:t>
            </a:r>
            <a:r>
              <a:rPr lang="ru-RU" b="1" i="1" dirty="0"/>
              <a:t> чрез </a:t>
            </a:r>
            <a:r>
              <a:rPr lang="ru-RU" b="1" i="1" dirty="0" err="1"/>
              <a:t>сливане</a:t>
            </a:r>
            <a:r>
              <a:rPr lang="ru-RU" b="1" i="1" dirty="0" smtClean="0"/>
              <a:t>)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2050" name="Picture 2" descr="https://miro.medium.com/v2/resize:fit:281/1*rz129OnWcxNo6Vum_LbTQA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575" y="2402470"/>
            <a:ext cx="4314825" cy="434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476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bg-BG" dirty="0" smtClean="0"/>
              <a:t>. Определение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35" y="2312989"/>
            <a:ext cx="9406466" cy="3880773"/>
          </a:xfrm>
        </p:spPr>
        <p:txBody>
          <a:bodyPr>
            <a:normAutofit fontScale="92500" lnSpcReduction="20000"/>
          </a:bodyPr>
          <a:lstStyle/>
          <a:p>
            <a:pPr indent="368300" algn="just"/>
            <a:r>
              <a:rPr lang="ru-RU" sz="2800" dirty="0" err="1" smtClean="0"/>
              <a:t>Алгоритъм</a:t>
            </a:r>
            <a:r>
              <a:rPr lang="ru-RU" sz="2800" dirty="0" smtClean="0"/>
              <a:t> за </a:t>
            </a:r>
            <a:r>
              <a:rPr lang="ru-RU" sz="2800" dirty="0" err="1" smtClean="0"/>
              <a:t>сортиране</a:t>
            </a:r>
            <a:r>
              <a:rPr lang="ru-RU" sz="2800" dirty="0" smtClean="0"/>
              <a:t>, </a:t>
            </a:r>
            <a:r>
              <a:rPr lang="ru-RU" sz="2800" dirty="0" err="1" smtClean="0"/>
              <a:t>базиран</a:t>
            </a:r>
            <a:r>
              <a:rPr lang="ru-RU" sz="2800" dirty="0" smtClean="0"/>
              <a:t> на </a:t>
            </a:r>
            <a:r>
              <a:rPr lang="ru-RU" sz="2800" dirty="0" err="1" smtClean="0"/>
              <a:t>сравняване</a:t>
            </a:r>
            <a:r>
              <a:rPr lang="ru-RU" sz="2800" dirty="0" smtClean="0"/>
              <a:t>, </a:t>
            </a:r>
            <a:r>
              <a:rPr lang="ru-RU" sz="2800" dirty="0" err="1" smtClean="0"/>
              <a:t>който</a:t>
            </a:r>
            <a:r>
              <a:rPr lang="ru-RU" sz="2800" dirty="0" smtClean="0"/>
              <a:t> </a:t>
            </a:r>
            <a:r>
              <a:rPr lang="ru-RU" sz="2800" dirty="0" err="1" smtClean="0"/>
              <a:t>винаги</a:t>
            </a:r>
            <a:r>
              <a:rPr lang="ru-RU" sz="2800" dirty="0" smtClean="0"/>
              <a:t> </a:t>
            </a:r>
            <a:r>
              <a:rPr lang="ru-RU" sz="2800" dirty="0" err="1" smtClean="0"/>
              <a:t>има</a:t>
            </a:r>
            <a:r>
              <a:rPr lang="ru-RU" sz="2800" dirty="0" smtClean="0"/>
              <a:t> </a:t>
            </a:r>
            <a:r>
              <a:rPr lang="ru-RU" sz="2800" dirty="0" err="1" smtClean="0"/>
              <a:t>сложност</a:t>
            </a:r>
            <a:r>
              <a:rPr lang="ru-RU" sz="2800" dirty="0" smtClean="0"/>
              <a:t> </a:t>
            </a:r>
            <a:r>
              <a:rPr lang="ru-RU" sz="2800" dirty="0" err="1" smtClean="0"/>
              <a:t>сложност</a:t>
            </a:r>
            <a:r>
              <a:rPr lang="ru-RU" sz="2800" dirty="0" smtClean="0"/>
              <a:t> θ(n*</a:t>
            </a:r>
            <a:r>
              <a:rPr lang="ru-RU" sz="2800" dirty="0" err="1" smtClean="0"/>
              <a:t>logn</a:t>
            </a:r>
            <a:r>
              <a:rPr lang="ru-RU" sz="2800" dirty="0" smtClean="0"/>
              <a:t>(n)). </a:t>
            </a:r>
            <a:r>
              <a:rPr lang="ru-RU" sz="2800" dirty="0" err="1" smtClean="0"/>
              <a:t>Алгоритъмът</a:t>
            </a:r>
            <a:r>
              <a:rPr lang="ru-RU" sz="2800" dirty="0" smtClean="0"/>
              <a:t> се </a:t>
            </a:r>
            <a:r>
              <a:rPr lang="ru-RU" sz="2800" dirty="0" err="1" smtClean="0"/>
              <a:t>гради</a:t>
            </a:r>
            <a:r>
              <a:rPr lang="ru-RU" sz="2800" dirty="0" smtClean="0"/>
              <a:t> на принципа „разделяй и владей“. </a:t>
            </a:r>
            <a:r>
              <a:rPr lang="ru-RU" sz="2800" dirty="0" err="1" smtClean="0"/>
              <a:t>Създаден</a:t>
            </a:r>
            <a:r>
              <a:rPr lang="ru-RU" sz="2800" dirty="0" smtClean="0"/>
              <a:t> </a:t>
            </a:r>
            <a:r>
              <a:rPr lang="ru-RU" sz="2800" dirty="0"/>
              <a:t>е от Джон Фон </a:t>
            </a:r>
            <a:r>
              <a:rPr lang="ru-RU" sz="2800" dirty="0" err="1"/>
              <a:t>Нойман</a:t>
            </a:r>
            <a:r>
              <a:rPr lang="ru-RU" sz="2800" dirty="0"/>
              <a:t> </a:t>
            </a:r>
            <a:r>
              <a:rPr lang="ru-RU" sz="2800" dirty="0" err="1"/>
              <a:t>през</a:t>
            </a:r>
            <a:r>
              <a:rPr lang="ru-RU" sz="2800" dirty="0"/>
              <a:t> 1945. Стабилен е и </a:t>
            </a:r>
            <a:r>
              <a:rPr lang="ru-RU" sz="2800" dirty="0" err="1"/>
              <a:t>паметта</a:t>
            </a:r>
            <a:r>
              <a:rPr lang="ru-RU" sz="2800" dirty="0"/>
              <a:t>, </a:t>
            </a:r>
            <a:r>
              <a:rPr lang="ru-RU" sz="2800" dirty="0" err="1"/>
              <a:t>която</a:t>
            </a:r>
            <a:r>
              <a:rPr lang="ru-RU" sz="2800" dirty="0"/>
              <a:t> </a:t>
            </a:r>
            <a:r>
              <a:rPr lang="ru-RU" sz="2800" dirty="0" err="1"/>
              <a:t>му</a:t>
            </a:r>
            <a:r>
              <a:rPr lang="ru-RU" sz="2800" dirty="0"/>
              <a:t> </a:t>
            </a:r>
            <a:r>
              <a:rPr lang="ru-RU" sz="2800" dirty="0" err="1"/>
              <a:t>трябва</a:t>
            </a:r>
            <a:r>
              <a:rPr lang="ru-RU" sz="2800" dirty="0"/>
              <a:t>, в </a:t>
            </a:r>
            <a:r>
              <a:rPr lang="ru-RU" sz="2800" dirty="0" err="1"/>
              <a:t>най-лошия</a:t>
            </a:r>
            <a:r>
              <a:rPr lang="ru-RU" sz="2800" dirty="0"/>
              <a:t> случай е n.</a:t>
            </a:r>
            <a:r>
              <a:rPr lang="en-US" sz="2800" dirty="0"/>
              <a:t> </a:t>
            </a:r>
            <a:endParaRPr lang="en-US" sz="2800" dirty="0" smtClean="0"/>
          </a:p>
          <a:p>
            <a:pPr indent="368300"/>
            <a:r>
              <a:rPr lang="ru-RU" sz="2800" dirty="0" err="1" smtClean="0"/>
              <a:t>Недостатък</a:t>
            </a:r>
            <a:r>
              <a:rPr lang="ru-RU" sz="2800" dirty="0" smtClean="0"/>
              <a:t> </a:t>
            </a:r>
            <a:r>
              <a:rPr lang="ru-RU" sz="2800" dirty="0"/>
              <a:t>на </a:t>
            </a:r>
            <a:r>
              <a:rPr lang="ru-RU" sz="2800" dirty="0" err="1"/>
              <a:t>Mergesort</a:t>
            </a:r>
            <a:r>
              <a:rPr lang="ru-RU" sz="2800" dirty="0"/>
              <a:t> е, че </a:t>
            </a:r>
            <a:r>
              <a:rPr lang="ru-RU" sz="2800" dirty="0" err="1"/>
              <a:t>има</a:t>
            </a:r>
            <a:r>
              <a:rPr lang="ru-RU" sz="2800" dirty="0"/>
              <a:t> </a:t>
            </a:r>
            <a:r>
              <a:rPr lang="ru-RU" sz="2800" dirty="0" err="1"/>
              <a:t>памет</a:t>
            </a:r>
            <a:r>
              <a:rPr lang="ru-RU" sz="2800" dirty="0"/>
              <a:t> за </a:t>
            </a:r>
            <a:r>
              <a:rPr lang="ru-RU" sz="2800" dirty="0" err="1"/>
              <a:t>допълнителен</a:t>
            </a:r>
            <a:r>
              <a:rPr lang="ru-RU" sz="2800" dirty="0"/>
              <a:t> </a:t>
            </a:r>
            <a:r>
              <a:rPr lang="ru-RU" sz="2800" dirty="0" err="1"/>
              <a:t>масив</a:t>
            </a:r>
            <a:r>
              <a:rPr lang="ru-RU" sz="2800" dirty="0" smtClean="0"/>
              <a:t>.</a:t>
            </a:r>
            <a:r>
              <a:rPr lang="en-US" sz="2800" dirty="0" smtClean="0"/>
              <a:t> </a:t>
            </a:r>
          </a:p>
          <a:p>
            <a:pPr indent="368300" algn="just"/>
            <a:r>
              <a:rPr lang="ru-RU" sz="2800" dirty="0" smtClean="0"/>
              <a:t>При </a:t>
            </a:r>
            <a:r>
              <a:rPr lang="ru-RU" sz="2800" dirty="0"/>
              <a:t>него делим </a:t>
            </a:r>
            <a:r>
              <a:rPr lang="ru-RU" sz="2800" dirty="0" err="1"/>
              <a:t>масив</a:t>
            </a:r>
            <a:r>
              <a:rPr lang="ru-RU" sz="2800" dirty="0"/>
              <a:t> на части, </a:t>
            </a:r>
            <a:r>
              <a:rPr lang="ru-RU" sz="2800" dirty="0" err="1"/>
              <a:t>които</a:t>
            </a:r>
            <a:r>
              <a:rPr lang="ru-RU" sz="2800" dirty="0"/>
              <a:t> </a:t>
            </a:r>
            <a:r>
              <a:rPr lang="ru-RU" sz="2800" dirty="0" err="1"/>
              <a:t>сортираме</a:t>
            </a:r>
            <a:r>
              <a:rPr lang="ru-RU" sz="2800" dirty="0"/>
              <a:t> </a:t>
            </a:r>
            <a:r>
              <a:rPr lang="ru-RU" sz="2800" dirty="0" err="1"/>
              <a:t>поотделно</a:t>
            </a:r>
            <a:r>
              <a:rPr lang="ru-RU" sz="2800" dirty="0"/>
              <a:t> и </a:t>
            </a:r>
            <a:r>
              <a:rPr lang="ru-RU" sz="2800" dirty="0" err="1"/>
              <a:t>накрая</a:t>
            </a:r>
            <a:r>
              <a:rPr lang="ru-RU" sz="2800" dirty="0"/>
              <a:t> </a:t>
            </a:r>
            <a:r>
              <a:rPr lang="ru-RU" sz="2800" dirty="0" err="1"/>
              <a:t>сливаме</a:t>
            </a:r>
            <a:r>
              <a:rPr lang="ru-RU" sz="2800" dirty="0"/>
              <a:t> в един общ </a:t>
            </a:r>
            <a:r>
              <a:rPr lang="ru-RU" sz="2800" dirty="0" err="1"/>
              <a:t>сортиран</a:t>
            </a:r>
            <a:r>
              <a:rPr lang="ru-RU" sz="2800" dirty="0"/>
              <a:t> </a:t>
            </a:r>
            <a:r>
              <a:rPr lang="ru-RU" sz="2800" dirty="0" err="1"/>
              <a:t>масив</a:t>
            </a:r>
            <a:r>
              <a:rPr lang="ru-RU" sz="2800" dirty="0"/>
              <a:t>. 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54466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</a:t>
            </a:r>
            <a:r>
              <a:rPr lang="ru-RU" b="1" dirty="0"/>
              <a:t> АЛГОРИТЪМ:</a:t>
            </a:r>
            <a:r>
              <a:rPr lang="ru-RU" dirty="0"/>
              <a:t/>
            </a:r>
            <a:br>
              <a:rPr lang="ru-RU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9558866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1</a:t>
            </a:r>
            <a:r>
              <a:rPr lang="ru-RU" sz="2800" dirty="0"/>
              <a:t>. Делим </a:t>
            </a:r>
            <a:r>
              <a:rPr lang="ru-RU" sz="2800" dirty="0" err="1"/>
              <a:t>масив</a:t>
            </a:r>
            <a:r>
              <a:rPr lang="ru-RU" sz="2800" dirty="0"/>
              <a:t> на 2 части </a:t>
            </a:r>
            <a:r>
              <a:rPr lang="ru-RU" sz="2800" b="1" dirty="0"/>
              <a:t>(*)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>2. </a:t>
            </a:r>
            <a:r>
              <a:rPr lang="ru-RU" sz="2800" dirty="0" err="1"/>
              <a:t>Повтаряме</a:t>
            </a:r>
            <a:r>
              <a:rPr lang="ru-RU" sz="2800" dirty="0"/>
              <a:t> </a:t>
            </a:r>
            <a:r>
              <a:rPr lang="ru-RU" sz="2800" dirty="0" err="1"/>
              <a:t>стъпка</a:t>
            </a:r>
            <a:r>
              <a:rPr lang="ru-RU" sz="2800" dirty="0"/>
              <a:t> 1 за </a:t>
            </a:r>
            <a:r>
              <a:rPr lang="ru-RU" sz="2800" dirty="0" err="1"/>
              <a:t>всеки</a:t>
            </a:r>
            <a:r>
              <a:rPr lang="ru-RU" sz="2800" dirty="0"/>
              <a:t> </a:t>
            </a:r>
            <a:r>
              <a:rPr lang="ru-RU" sz="2800" dirty="0" err="1"/>
              <a:t>подмасив</a:t>
            </a:r>
            <a:r>
              <a:rPr lang="ru-RU" sz="2800" dirty="0"/>
              <a:t>, </a:t>
            </a:r>
            <a:r>
              <a:rPr lang="ru-RU" sz="2800" dirty="0" err="1"/>
              <a:t>докато</a:t>
            </a:r>
            <a:r>
              <a:rPr lang="ru-RU" sz="2800" dirty="0"/>
              <a:t> не </a:t>
            </a:r>
            <a:r>
              <a:rPr lang="ru-RU" sz="2800" dirty="0" err="1"/>
              <a:t>останат</a:t>
            </a:r>
            <a:r>
              <a:rPr lang="ru-RU" sz="2800" dirty="0"/>
              <a:t> само </a:t>
            </a:r>
            <a:r>
              <a:rPr lang="ru-RU" sz="2800" dirty="0" err="1"/>
              <a:t>подмасиви</a:t>
            </a:r>
            <a:r>
              <a:rPr lang="ru-RU" sz="2800" dirty="0"/>
              <a:t> с по 1 </a:t>
            </a:r>
            <a:r>
              <a:rPr lang="ru-RU" sz="2800" dirty="0" err="1"/>
              <a:t>елемент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>3. </a:t>
            </a:r>
            <a:r>
              <a:rPr lang="ru-RU" sz="2800" i="1" dirty="0" err="1"/>
              <a:t>Сливаме</a:t>
            </a:r>
            <a:r>
              <a:rPr lang="ru-RU" sz="2800" dirty="0"/>
              <a:t> </a:t>
            </a:r>
            <a:r>
              <a:rPr lang="ru-RU" sz="2800" dirty="0" err="1"/>
              <a:t>подмасивите</a:t>
            </a:r>
            <a:r>
              <a:rPr lang="ru-RU" sz="2800" dirty="0"/>
              <a:t> в общ </a:t>
            </a:r>
            <a:r>
              <a:rPr lang="ru-RU" sz="2800" dirty="0" err="1"/>
              <a:t>масив</a:t>
            </a:r>
            <a:r>
              <a:rPr lang="ru-RU" sz="2800" dirty="0"/>
              <a:t> в </a:t>
            </a:r>
            <a:r>
              <a:rPr lang="ru-RU" sz="2800" dirty="0" err="1"/>
              <a:t>сортиран</a:t>
            </a:r>
            <a:r>
              <a:rPr lang="ru-RU" sz="2800" dirty="0"/>
              <a:t> </a:t>
            </a:r>
            <a:r>
              <a:rPr lang="ru-RU" sz="2800" dirty="0" err="1"/>
              <a:t>ред</a:t>
            </a:r>
            <a:endParaRPr lang="ru-RU" sz="2800" dirty="0"/>
          </a:p>
          <a:p>
            <a:pPr marL="0" indent="0">
              <a:buNone/>
            </a:pPr>
            <a:r>
              <a:rPr lang="ru-RU" sz="2800" b="1" dirty="0"/>
              <a:t>(*)</a:t>
            </a:r>
            <a:r>
              <a:rPr lang="ru-RU" sz="2800" dirty="0"/>
              <a:t> </a:t>
            </a:r>
            <a:r>
              <a:rPr lang="ru-RU" sz="2800" dirty="0" err="1"/>
              <a:t>Ако</a:t>
            </a:r>
            <a:r>
              <a:rPr lang="ru-RU" sz="2800" dirty="0"/>
              <a:t> </a:t>
            </a:r>
            <a:r>
              <a:rPr lang="ru-RU" sz="2800" dirty="0" err="1"/>
              <a:t>масивът</a:t>
            </a:r>
            <a:r>
              <a:rPr lang="ru-RU" sz="2800" dirty="0"/>
              <a:t> </a:t>
            </a:r>
            <a:r>
              <a:rPr lang="ru-RU" sz="2800" dirty="0" err="1"/>
              <a:t>има</a:t>
            </a:r>
            <a:r>
              <a:rPr lang="ru-RU" sz="2800" dirty="0"/>
              <a:t> </a:t>
            </a:r>
            <a:r>
              <a:rPr lang="ru-RU" sz="2800" b="1" i="1" dirty="0"/>
              <a:t>четен</a:t>
            </a:r>
            <a:r>
              <a:rPr lang="ru-RU" sz="2800" dirty="0"/>
              <a:t> </a:t>
            </a:r>
            <a:r>
              <a:rPr lang="ru-RU" sz="2800" dirty="0" err="1"/>
              <a:t>брой</a:t>
            </a:r>
            <a:r>
              <a:rPr lang="ru-RU" sz="2800" dirty="0"/>
              <a:t> </a:t>
            </a:r>
            <a:r>
              <a:rPr lang="ru-RU" sz="2800" dirty="0" err="1"/>
              <a:t>елементи</a:t>
            </a:r>
            <a:r>
              <a:rPr lang="ru-RU" sz="2800" dirty="0"/>
              <a:t> — делим </a:t>
            </a:r>
            <a:r>
              <a:rPr lang="ru-RU" sz="2800" dirty="0" err="1"/>
              <a:t>го</a:t>
            </a:r>
            <a:r>
              <a:rPr lang="ru-RU" sz="2800" dirty="0"/>
              <a:t> на 2 </a:t>
            </a:r>
            <a:r>
              <a:rPr lang="ru-RU" sz="2800" dirty="0" err="1"/>
              <a:t>равни</a:t>
            </a:r>
            <a:r>
              <a:rPr lang="ru-RU" sz="2800" dirty="0"/>
              <a:t> части. </a:t>
            </a:r>
            <a:r>
              <a:rPr lang="ru-RU" sz="2800" dirty="0" err="1"/>
              <a:t>Ако</a:t>
            </a:r>
            <a:r>
              <a:rPr lang="ru-RU" sz="2800" dirty="0"/>
              <a:t> </a:t>
            </a:r>
            <a:r>
              <a:rPr lang="ru-RU" sz="2800" dirty="0" err="1"/>
              <a:t>масивът</a:t>
            </a:r>
            <a:r>
              <a:rPr lang="ru-RU" sz="2800" dirty="0"/>
              <a:t> </a:t>
            </a:r>
            <a:r>
              <a:rPr lang="ru-RU" sz="2800" dirty="0" err="1"/>
              <a:t>има</a:t>
            </a:r>
            <a:r>
              <a:rPr lang="ru-RU" sz="2800" dirty="0"/>
              <a:t> </a:t>
            </a:r>
            <a:r>
              <a:rPr lang="ru-RU" sz="2800" b="1" i="1" dirty="0"/>
              <a:t>нечетен</a:t>
            </a:r>
            <a:r>
              <a:rPr lang="ru-RU" sz="2800" dirty="0"/>
              <a:t> </a:t>
            </a:r>
            <a:r>
              <a:rPr lang="ru-RU" sz="2800" dirty="0" err="1"/>
              <a:t>брой</a:t>
            </a:r>
            <a:r>
              <a:rPr lang="ru-RU" sz="2800" dirty="0"/>
              <a:t> </a:t>
            </a:r>
            <a:r>
              <a:rPr lang="ru-RU" sz="2800" dirty="0" err="1"/>
              <a:t>елементи</a:t>
            </a:r>
            <a:r>
              <a:rPr lang="ru-RU" sz="2800" dirty="0"/>
              <a:t> — делим </a:t>
            </a:r>
            <a:r>
              <a:rPr lang="ru-RU" sz="2800" dirty="0" err="1"/>
              <a:t>го</a:t>
            </a:r>
            <a:r>
              <a:rPr lang="ru-RU" sz="2800" dirty="0"/>
              <a:t> на 2 части, </a:t>
            </a:r>
            <a:r>
              <a:rPr lang="ru-RU" sz="2800" dirty="0" err="1"/>
              <a:t>като</a:t>
            </a:r>
            <a:r>
              <a:rPr lang="ru-RU" sz="2800" dirty="0"/>
              <a:t> </a:t>
            </a:r>
            <a:r>
              <a:rPr lang="ru-RU" sz="2800" dirty="0" err="1"/>
              <a:t>дясната</a:t>
            </a:r>
            <a:r>
              <a:rPr lang="ru-RU" sz="2800" dirty="0"/>
              <a:t> част </a:t>
            </a:r>
            <a:r>
              <a:rPr lang="ru-RU" sz="2800" dirty="0" err="1"/>
              <a:t>има</a:t>
            </a:r>
            <a:r>
              <a:rPr lang="ru-RU" sz="2800" dirty="0"/>
              <a:t> с един </a:t>
            </a:r>
            <a:r>
              <a:rPr lang="ru-RU" sz="2800" dirty="0" err="1"/>
              <a:t>елемент</a:t>
            </a:r>
            <a:r>
              <a:rPr lang="ru-RU" sz="2800" dirty="0"/>
              <a:t> </a:t>
            </a:r>
            <a:r>
              <a:rPr lang="ru-RU" sz="2800" dirty="0" err="1"/>
              <a:t>повече</a:t>
            </a:r>
            <a:r>
              <a:rPr lang="ru-RU" sz="2800" dirty="0"/>
              <a:t> (т.е. </a:t>
            </a:r>
            <a:r>
              <a:rPr lang="ru-RU" sz="2800" dirty="0" err="1"/>
              <a:t>средният</a:t>
            </a:r>
            <a:r>
              <a:rPr lang="ru-RU" sz="2800" dirty="0"/>
              <a:t> </a:t>
            </a:r>
            <a:r>
              <a:rPr lang="ru-RU" sz="2800" dirty="0" err="1"/>
              <a:t>елемент</a:t>
            </a:r>
            <a:r>
              <a:rPr lang="ru-RU" sz="2800" dirty="0"/>
              <a:t> е в </a:t>
            </a:r>
            <a:r>
              <a:rPr lang="ru-RU" sz="2800" dirty="0" err="1"/>
              <a:t>дясната</a:t>
            </a:r>
            <a:r>
              <a:rPr lang="ru-RU" sz="2800" dirty="0"/>
              <a:t> част).</a:t>
            </a:r>
          </a:p>
          <a:p>
            <a:pPr marL="0" indent="0">
              <a:buNone/>
            </a:pP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56636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III. </a:t>
            </a:r>
            <a:r>
              <a:rPr lang="ru-RU" b="1" dirty="0" smtClean="0"/>
              <a:t>Как </a:t>
            </a:r>
            <a:r>
              <a:rPr lang="ru-RU" b="1" dirty="0"/>
              <a:t>става </a:t>
            </a:r>
            <a:r>
              <a:rPr lang="ru-RU" b="1" dirty="0" err="1"/>
              <a:t>сливането</a:t>
            </a:r>
            <a:r>
              <a:rPr lang="ru-RU" b="1" dirty="0"/>
              <a:t>?</a:t>
            </a:r>
            <a:r>
              <a:rPr lang="ru-RU" dirty="0"/>
              <a:t/>
            </a:r>
            <a:br>
              <a:rPr lang="ru-RU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dirty="0" err="1" smtClean="0"/>
              <a:t>Сливаме</a:t>
            </a:r>
            <a:r>
              <a:rPr lang="ru-RU" sz="2800" dirty="0" smtClean="0"/>
              <a:t> </a:t>
            </a:r>
            <a:r>
              <a:rPr lang="ru-RU" sz="2800" dirty="0"/>
              <a:t>2 </a:t>
            </a:r>
            <a:r>
              <a:rPr lang="ru-RU" sz="2800" dirty="0" err="1"/>
              <a:t>сортирани</a:t>
            </a:r>
            <a:r>
              <a:rPr lang="ru-RU" sz="2800" dirty="0"/>
              <a:t> </a:t>
            </a:r>
            <a:r>
              <a:rPr lang="ru-RU" sz="2800" dirty="0" err="1"/>
              <a:t>масива</a:t>
            </a:r>
            <a:r>
              <a:rPr lang="ru-RU" sz="2800" dirty="0"/>
              <a:t> (</a:t>
            </a:r>
            <a:r>
              <a:rPr lang="ru-RU" sz="2800" dirty="0" err="1"/>
              <a:t>във</a:t>
            </a:r>
            <a:r>
              <a:rPr lang="ru-RU" sz="2800" dirty="0"/>
              <a:t> </a:t>
            </a:r>
            <a:r>
              <a:rPr lang="ru-RU" sz="2800" dirty="0" err="1"/>
              <a:t>възходящ</a:t>
            </a:r>
            <a:r>
              <a:rPr lang="ru-RU" sz="2800" dirty="0"/>
              <a:t> </a:t>
            </a:r>
            <a:r>
              <a:rPr lang="ru-RU" sz="2800" dirty="0" err="1"/>
              <a:t>ред</a:t>
            </a:r>
            <a:r>
              <a:rPr lang="ru-RU" sz="2800" dirty="0"/>
              <a:t> </a:t>
            </a:r>
            <a:r>
              <a:rPr lang="ru-RU" sz="2800" b="1" dirty="0"/>
              <a:t>(**)</a:t>
            </a:r>
            <a:r>
              <a:rPr lang="ru-RU" sz="2800" dirty="0"/>
              <a:t> ):</a:t>
            </a:r>
            <a:br>
              <a:rPr lang="ru-RU" sz="2800" dirty="0"/>
            </a:br>
            <a:r>
              <a:rPr lang="ru-RU" sz="2800" dirty="0"/>
              <a:t>- </a:t>
            </a:r>
            <a:r>
              <a:rPr lang="ru-RU" sz="2800" b="1" dirty="0"/>
              <a:t>А[]</a:t>
            </a:r>
            <a:r>
              <a:rPr lang="ru-RU" sz="2800" dirty="0"/>
              <a:t> с </a:t>
            </a:r>
            <a:r>
              <a:rPr lang="ru-RU" sz="2800" b="1" dirty="0"/>
              <a:t>m</a:t>
            </a:r>
            <a:r>
              <a:rPr lang="ru-RU" sz="2800" dirty="0"/>
              <a:t> </a:t>
            </a:r>
            <a:r>
              <a:rPr lang="ru-RU" sz="2800" dirty="0" err="1"/>
              <a:t>елемента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>- </a:t>
            </a:r>
            <a:r>
              <a:rPr lang="ru-RU" sz="2800" b="1" dirty="0"/>
              <a:t>B[]</a:t>
            </a:r>
            <a:r>
              <a:rPr lang="ru-RU" sz="2800" dirty="0"/>
              <a:t> с </a:t>
            </a:r>
            <a:r>
              <a:rPr lang="ru-RU" sz="2800" b="1" dirty="0"/>
              <a:t>n</a:t>
            </a:r>
            <a:r>
              <a:rPr lang="ru-RU" sz="2800" dirty="0"/>
              <a:t> </a:t>
            </a:r>
            <a:r>
              <a:rPr lang="ru-RU" sz="2800" dirty="0" err="1"/>
              <a:t>елемента</a:t>
            </a:r>
            <a:endParaRPr lang="ru-RU" sz="2800" dirty="0"/>
          </a:p>
          <a:p>
            <a:pPr marL="0" indent="0">
              <a:buNone/>
            </a:pPr>
            <a:r>
              <a:rPr lang="ru-RU" sz="2800" dirty="0"/>
              <a:t>… в 1 нов </a:t>
            </a:r>
            <a:r>
              <a:rPr lang="ru-RU" sz="2800" dirty="0" err="1"/>
              <a:t>сортиран</a:t>
            </a:r>
            <a:r>
              <a:rPr lang="ru-RU" sz="2800" dirty="0"/>
              <a:t> </a:t>
            </a:r>
            <a:r>
              <a:rPr lang="ru-RU" sz="2800" dirty="0" err="1"/>
              <a:t>масив</a:t>
            </a:r>
            <a:r>
              <a:rPr lang="ru-RU" sz="2800" dirty="0"/>
              <a:t> (</a:t>
            </a:r>
            <a:r>
              <a:rPr lang="ru-RU" sz="2800" dirty="0" err="1"/>
              <a:t>отново</a:t>
            </a:r>
            <a:r>
              <a:rPr lang="ru-RU" sz="2800" dirty="0"/>
              <a:t> </a:t>
            </a:r>
            <a:r>
              <a:rPr lang="ru-RU" sz="2800" dirty="0" err="1"/>
              <a:t>във</a:t>
            </a:r>
            <a:r>
              <a:rPr lang="ru-RU" sz="2800" dirty="0"/>
              <a:t> </a:t>
            </a:r>
            <a:r>
              <a:rPr lang="ru-RU" sz="2800" dirty="0" err="1"/>
              <a:t>възходящ</a:t>
            </a:r>
            <a:r>
              <a:rPr lang="ru-RU" sz="2800" dirty="0"/>
              <a:t> </a:t>
            </a:r>
            <a:r>
              <a:rPr lang="ru-RU" sz="2800" dirty="0" err="1"/>
              <a:t>ред</a:t>
            </a:r>
            <a:r>
              <a:rPr lang="ru-RU" sz="2800" dirty="0"/>
              <a:t>):</a:t>
            </a:r>
            <a:br>
              <a:rPr lang="ru-RU" sz="2800" dirty="0"/>
            </a:br>
            <a:r>
              <a:rPr lang="ru-RU" sz="2800" dirty="0"/>
              <a:t>- </a:t>
            </a:r>
            <a:r>
              <a:rPr lang="ru-RU" sz="2800" b="1" dirty="0"/>
              <a:t>C[]</a:t>
            </a:r>
            <a:r>
              <a:rPr lang="ru-RU" sz="2800" dirty="0"/>
              <a:t> с </a:t>
            </a:r>
            <a:r>
              <a:rPr lang="ru-RU" sz="2800" b="1" dirty="0" err="1"/>
              <a:t>m+n</a:t>
            </a:r>
            <a:r>
              <a:rPr lang="ru-RU" sz="2800" dirty="0"/>
              <a:t> </a:t>
            </a:r>
            <a:r>
              <a:rPr lang="ru-RU" sz="2800" dirty="0" err="1"/>
              <a:t>елемента</a:t>
            </a:r>
            <a:endParaRPr lang="ru-RU" sz="2800" dirty="0"/>
          </a:p>
          <a:p>
            <a:pPr marL="0" indent="0">
              <a:buNone/>
            </a:pPr>
            <a:r>
              <a:rPr lang="ru-RU" sz="2000" b="1" i="1" dirty="0"/>
              <a:t>(**)</a:t>
            </a:r>
            <a:r>
              <a:rPr lang="ru-RU" sz="2000" i="1" dirty="0"/>
              <a:t> За да </a:t>
            </a:r>
            <a:r>
              <a:rPr lang="ru-RU" sz="2000" i="1" dirty="0" err="1"/>
              <a:t>сортирате</a:t>
            </a:r>
            <a:r>
              <a:rPr lang="ru-RU" sz="2000" i="1" dirty="0"/>
              <a:t> </a:t>
            </a:r>
            <a:r>
              <a:rPr lang="ru-RU" sz="2000" i="1" dirty="0" err="1"/>
              <a:t>масива</a:t>
            </a:r>
            <a:r>
              <a:rPr lang="ru-RU" sz="2000" i="1" dirty="0"/>
              <a:t> в </a:t>
            </a:r>
            <a:r>
              <a:rPr lang="ru-RU" sz="2000" i="1" dirty="0" err="1"/>
              <a:t>долния</a:t>
            </a:r>
            <a:r>
              <a:rPr lang="ru-RU" sz="2000" i="1" dirty="0"/>
              <a:t> </a:t>
            </a:r>
            <a:r>
              <a:rPr lang="ru-RU" sz="2000" i="1" dirty="0" err="1"/>
              <a:t>ред</a:t>
            </a:r>
            <a:r>
              <a:rPr lang="ru-RU" sz="2000" i="1" dirty="0"/>
              <a:t>, просто </a:t>
            </a:r>
            <a:r>
              <a:rPr lang="ru-RU" sz="2000" i="1" dirty="0" err="1"/>
              <a:t>трябва</a:t>
            </a:r>
            <a:r>
              <a:rPr lang="ru-RU" sz="2000" i="1" dirty="0"/>
              <a:t> да </a:t>
            </a:r>
            <a:r>
              <a:rPr lang="ru-RU" sz="2000" i="1" dirty="0" err="1"/>
              <a:t>промените</a:t>
            </a:r>
            <a:r>
              <a:rPr lang="ru-RU" sz="2000" i="1" dirty="0"/>
              <a:t> </a:t>
            </a:r>
            <a:r>
              <a:rPr lang="ru-RU" sz="2000" i="1" dirty="0" err="1"/>
              <a:t>знаците</a:t>
            </a:r>
            <a:r>
              <a:rPr lang="ru-RU" sz="2000" i="1" dirty="0"/>
              <a:t> на </a:t>
            </a:r>
            <a:r>
              <a:rPr lang="ru-RU" sz="2000" i="1" dirty="0" err="1"/>
              <a:t>мястото</a:t>
            </a:r>
            <a:r>
              <a:rPr lang="ru-RU" sz="2000" i="1" dirty="0"/>
              <a:t>, </a:t>
            </a:r>
            <a:r>
              <a:rPr lang="ru-RU" sz="2000" i="1" dirty="0" err="1"/>
              <a:t>където</a:t>
            </a:r>
            <a:r>
              <a:rPr lang="ru-RU" sz="2000" i="1" dirty="0"/>
              <a:t> е необходимо.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21592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IV. </a:t>
            </a:r>
            <a:r>
              <a:rPr lang="ru-RU" dirty="0" smtClean="0"/>
              <a:t>Итерация </a:t>
            </a:r>
            <a:r>
              <a:rPr lang="ru-RU" dirty="0"/>
              <a:t/>
            </a:r>
            <a:br>
              <a:rPr lang="ru-RU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ru-RU" dirty="0"/>
          </a:p>
          <a:p>
            <a:pPr marL="0" indent="0">
              <a:buNone/>
            </a:pPr>
            <a:r>
              <a:rPr lang="ru-RU" sz="2400" dirty="0" err="1" smtClean="0"/>
              <a:t>Това</a:t>
            </a:r>
            <a:r>
              <a:rPr lang="ru-RU" sz="2400" dirty="0" smtClean="0"/>
              <a:t> е </a:t>
            </a:r>
            <a:r>
              <a:rPr lang="ru-RU" sz="2400" dirty="0" err="1" smtClean="0"/>
              <a:t>процеса</a:t>
            </a:r>
            <a:r>
              <a:rPr lang="ru-RU" sz="2400" dirty="0" smtClean="0"/>
              <a:t> на </a:t>
            </a:r>
            <a:r>
              <a:rPr lang="ru-RU" sz="2400" dirty="0" err="1" smtClean="0"/>
              <a:t>разделяне</a:t>
            </a:r>
            <a:r>
              <a:rPr lang="ru-RU" sz="2400" dirty="0" smtClean="0"/>
              <a:t> на всяка двойка на </a:t>
            </a:r>
            <a:r>
              <a:rPr lang="ru-RU" sz="2400" dirty="0" err="1" smtClean="0"/>
              <a:t>отделни</a:t>
            </a:r>
            <a:r>
              <a:rPr lang="ru-RU" sz="2400" dirty="0" smtClean="0"/>
              <a:t> части и </a:t>
            </a:r>
            <a:r>
              <a:rPr lang="ru-RU" sz="2400" dirty="0" err="1" smtClean="0"/>
              <a:t>стъпки</a:t>
            </a:r>
            <a:r>
              <a:rPr lang="ru-RU" sz="2400" dirty="0" smtClean="0"/>
              <a:t> за да се получи </a:t>
            </a:r>
            <a:r>
              <a:rPr lang="ru-RU" sz="2400" dirty="0" err="1" smtClean="0"/>
              <a:t>самото</a:t>
            </a:r>
            <a:r>
              <a:rPr lang="ru-RU" sz="2400" dirty="0" smtClean="0"/>
              <a:t> </a:t>
            </a:r>
            <a:r>
              <a:rPr lang="ru-RU" sz="2400" dirty="0" err="1" smtClean="0"/>
              <a:t>сортиране</a:t>
            </a:r>
            <a:r>
              <a:rPr lang="ru-RU" sz="2400" dirty="0" smtClean="0"/>
              <a:t>. Всяко </a:t>
            </a:r>
            <a:r>
              <a:rPr lang="ru-RU" sz="2400" dirty="0" err="1" smtClean="0"/>
              <a:t>сливане</a:t>
            </a:r>
            <a:r>
              <a:rPr lang="ru-RU" sz="2400" dirty="0" smtClean="0"/>
              <a:t> се </a:t>
            </a:r>
            <a:r>
              <a:rPr lang="ru-RU" sz="2400" dirty="0" err="1" smtClean="0"/>
              <a:t>нарича</a:t>
            </a:r>
            <a:r>
              <a:rPr lang="ru-RU" sz="2400" dirty="0" smtClean="0"/>
              <a:t> итерация. </a:t>
            </a:r>
          </a:p>
          <a:p>
            <a:pPr marL="0" indent="0">
              <a:buNone/>
            </a:pPr>
            <a:r>
              <a:rPr lang="ru-RU" sz="2400" dirty="0" err="1" smtClean="0"/>
              <a:t>Първо</a:t>
            </a:r>
            <a:r>
              <a:rPr lang="ru-RU" sz="2400" dirty="0" smtClean="0"/>
              <a:t> </a:t>
            </a:r>
            <a:r>
              <a:rPr lang="ru-RU" sz="2400" dirty="0" err="1"/>
              <a:t>трябва</a:t>
            </a:r>
            <a:r>
              <a:rPr lang="ru-RU" sz="2400" dirty="0"/>
              <a:t> </a:t>
            </a:r>
            <a:r>
              <a:rPr lang="ru-RU" sz="2400" dirty="0" smtClean="0"/>
              <a:t> </a:t>
            </a:r>
            <a:r>
              <a:rPr lang="ru-RU" sz="2400" dirty="0" err="1"/>
              <a:t>всеки</a:t>
            </a:r>
            <a:r>
              <a:rPr lang="ru-RU" sz="2400" dirty="0"/>
              <a:t> </a:t>
            </a:r>
            <a:r>
              <a:rPr lang="ru-RU" sz="2400" dirty="0" err="1"/>
              <a:t>подмасив</a:t>
            </a:r>
            <a:r>
              <a:rPr lang="ru-RU" sz="2400" dirty="0"/>
              <a:t> </a:t>
            </a:r>
            <a:r>
              <a:rPr lang="ru-RU" sz="2400" dirty="0" smtClean="0"/>
              <a:t>да се раздели от </a:t>
            </a:r>
            <a:r>
              <a:rPr lang="ru-RU" sz="2400" dirty="0"/>
              <a:t>1 </a:t>
            </a:r>
            <a:r>
              <a:rPr lang="ru-RU" sz="2400" dirty="0" err="1"/>
              <a:t>елемент</a:t>
            </a:r>
            <a:r>
              <a:rPr lang="ru-RU" sz="2400" dirty="0"/>
              <a:t> </a:t>
            </a:r>
            <a:r>
              <a:rPr lang="ru-RU" sz="2400" dirty="0" smtClean="0"/>
              <a:t>и автоматично той </a:t>
            </a:r>
            <a:r>
              <a:rPr lang="ru-RU" sz="2400" dirty="0" err="1" smtClean="0"/>
              <a:t>ще</a:t>
            </a:r>
            <a:r>
              <a:rPr lang="ru-RU" sz="2400" dirty="0" smtClean="0"/>
              <a:t> </a:t>
            </a:r>
            <a:r>
              <a:rPr lang="ru-RU" sz="2400" dirty="0"/>
              <a:t>е </a:t>
            </a:r>
            <a:r>
              <a:rPr lang="ru-RU" sz="2400" dirty="0" err="1"/>
              <a:t>сортиран</a:t>
            </a:r>
            <a:r>
              <a:rPr lang="ru-RU" sz="2400" dirty="0"/>
              <a:t> 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err="1"/>
              <a:t>Нашият</a:t>
            </a:r>
            <a:r>
              <a:rPr lang="ru-RU" sz="2400" dirty="0"/>
              <a:t> </a:t>
            </a:r>
            <a:r>
              <a:rPr lang="ru-RU" sz="2400" dirty="0" err="1"/>
              <a:t>алгоритъм</a:t>
            </a:r>
            <a:r>
              <a:rPr lang="ru-RU" sz="2400" dirty="0"/>
              <a:t> за </a:t>
            </a:r>
            <a:r>
              <a:rPr lang="ru-RU" sz="2400" dirty="0" err="1"/>
              <a:t>сливане</a:t>
            </a:r>
            <a:r>
              <a:rPr lang="ru-RU" sz="2400" dirty="0"/>
              <a:t> </a:t>
            </a:r>
            <a:r>
              <a:rPr lang="ru-RU" sz="2400" dirty="0" err="1"/>
              <a:t>трябва</a:t>
            </a:r>
            <a:r>
              <a:rPr lang="ru-RU" sz="2400" dirty="0"/>
              <a:t> да </a:t>
            </a:r>
            <a:r>
              <a:rPr lang="ru-RU" sz="2400" dirty="0" err="1"/>
              <a:t>има</a:t>
            </a:r>
            <a:r>
              <a:rPr lang="ru-RU" sz="2400" dirty="0"/>
              <a:t> 2 </a:t>
            </a:r>
            <a:r>
              <a:rPr lang="ru-RU" sz="2400" dirty="0" err="1"/>
              <a:t>сортирани</a:t>
            </a:r>
            <a:r>
              <a:rPr lang="ru-RU" sz="2400" dirty="0"/>
              <a:t> </a:t>
            </a:r>
            <a:r>
              <a:rPr lang="ru-RU" sz="2400" dirty="0" err="1"/>
              <a:t>масива</a:t>
            </a:r>
            <a:r>
              <a:rPr lang="ru-RU" sz="2400" dirty="0"/>
              <a:t>, </a:t>
            </a:r>
            <a:r>
              <a:rPr lang="ru-RU" sz="2400" dirty="0" err="1"/>
              <a:t>които</a:t>
            </a:r>
            <a:r>
              <a:rPr lang="ru-RU" sz="2400" dirty="0"/>
              <a:t> </a:t>
            </a:r>
            <a:r>
              <a:rPr lang="ru-RU" sz="2400" dirty="0" err="1"/>
              <a:t>ще</a:t>
            </a:r>
            <a:r>
              <a:rPr lang="ru-RU" sz="2400" dirty="0"/>
              <a:t> </a:t>
            </a:r>
            <a:r>
              <a:rPr lang="ru-RU" sz="2400" dirty="0" err="1"/>
              <a:t>обединим</a:t>
            </a:r>
            <a:r>
              <a:rPr lang="ru-RU" sz="2400" dirty="0"/>
              <a:t> в </a:t>
            </a:r>
            <a:r>
              <a:rPr lang="ru-RU" sz="2400" dirty="0" err="1"/>
              <a:t>третия</a:t>
            </a:r>
            <a:r>
              <a:rPr lang="ru-RU" sz="2400" dirty="0"/>
              <a:t> (</a:t>
            </a:r>
            <a:r>
              <a:rPr lang="ru-RU" sz="2400" dirty="0" err="1"/>
              <a:t>крайния</a:t>
            </a:r>
            <a:r>
              <a:rPr lang="ru-RU" sz="2400" dirty="0"/>
              <a:t> </a:t>
            </a:r>
            <a:r>
              <a:rPr lang="ru-RU" sz="2400" dirty="0" err="1"/>
              <a:t>масив</a:t>
            </a:r>
            <a:r>
              <a:rPr lang="ru-RU" sz="2400" dirty="0" smtClean="0"/>
              <a:t>).</a:t>
            </a:r>
          </a:p>
          <a:p>
            <a:pPr marL="0" indent="0">
              <a:buNone/>
            </a:pPr>
            <a:r>
              <a:rPr lang="ru-RU" sz="2400" dirty="0"/>
              <a:t> </a:t>
            </a:r>
            <a:r>
              <a:rPr lang="ru-RU" sz="2400" dirty="0" smtClean="0"/>
              <a:t>В </a:t>
            </a:r>
            <a:r>
              <a:rPr lang="ru-RU" sz="2400" dirty="0" err="1" smtClean="0"/>
              <a:t>следващата</a:t>
            </a:r>
            <a:r>
              <a:rPr lang="ru-RU" sz="2400" dirty="0" smtClean="0"/>
              <a:t> итерация </a:t>
            </a:r>
            <a:r>
              <a:rPr lang="ru-RU" sz="2400" dirty="0" err="1"/>
              <a:t>трябва</a:t>
            </a:r>
            <a:r>
              <a:rPr lang="ru-RU" sz="2400" dirty="0"/>
              <a:t> да </a:t>
            </a:r>
            <a:r>
              <a:rPr lang="ru-RU" sz="2400" dirty="0" smtClean="0"/>
              <a:t>се повтори </a:t>
            </a:r>
            <a:r>
              <a:rPr lang="ru-RU" sz="2400" dirty="0" err="1"/>
              <a:t>тази</a:t>
            </a:r>
            <a:r>
              <a:rPr lang="ru-RU" sz="2400" dirty="0"/>
              <a:t> процедура, но </a:t>
            </a:r>
            <a:r>
              <a:rPr lang="ru-RU" sz="2400" dirty="0" err="1"/>
              <a:t>този</a:t>
            </a:r>
            <a:r>
              <a:rPr lang="ru-RU" sz="2400" dirty="0"/>
              <a:t> </a:t>
            </a:r>
            <a:r>
              <a:rPr lang="ru-RU" sz="2400" dirty="0" err="1"/>
              <a:t>път</a:t>
            </a:r>
            <a:r>
              <a:rPr lang="ru-RU" sz="2400" dirty="0"/>
              <a:t> </a:t>
            </a:r>
            <a:r>
              <a:rPr lang="ru-RU" sz="2400" dirty="0" err="1"/>
              <a:t>подмасивните</a:t>
            </a:r>
            <a:r>
              <a:rPr lang="ru-RU" sz="2400" dirty="0"/>
              <a:t> </a:t>
            </a:r>
            <a:r>
              <a:rPr lang="ru-RU" sz="2400" dirty="0" err="1"/>
              <a:t>ще</a:t>
            </a:r>
            <a:r>
              <a:rPr lang="ru-RU" sz="2400" dirty="0"/>
              <a:t> </a:t>
            </a:r>
            <a:r>
              <a:rPr lang="ru-RU" sz="2400" dirty="0" err="1"/>
              <a:t>са</a:t>
            </a:r>
            <a:r>
              <a:rPr lang="ru-RU" sz="2400" dirty="0"/>
              <a:t> с по 2 </a:t>
            </a:r>
            <a:r>
              <a:rPr lang="ru-RU" sz="2400" dirty="0" err="1"/>
              <a:t>елемента</a:t>
            </a:r>
            <a:r>
              <a:rPr lang="ru-RU" sz="2400" dirty="0"/>
              <a:t> </a:t>
            </a:r>
            <a:r>
              <a:rPr lang="ru-RU" sz="2400" dirty="0" smtClean="0"/>
              <a:t>, после с </a:t>
            </a:r>
            <a:r>
              <a:rPr lang="ru-RU" sz="2400" dirty="0" err="1" smtClean="0"/>
              <a:t>още</a:t>
            </a:r>
            <a:r>
              <a:rPr lang="ru-RU" sz="2400" dirty="0" smtClean="0"/>
              <a:t> два </a:t>
            </a:r>
            <a:r>
              <a:rPr lang="ru-RU" sz="2400" dirty="0" err="1" smtClean="0"/>
              <a:t>докато</a:t>
            </a:r>
            <a:r>
              <a:rPr lang="ru-RU" sz="2400" dirty="0" smtClean="0"/>
              <a:t> </a:t>
            </a:r>
            <a:r>
              <a:rPr lang="ru-RU" sz="2400" dirty="0" err="1" smtClean="0"/>
              <a:t>стигне</a:t>
            </a:r>
            <a:r>
              <a:rPr lang="ru-RU" sz="2400" dirty="0" smtClean="0"/>
              <a:t> до </a:t>
            </a:r>
            <a:r>
              <a:rPr lang="ru-RU" sz="2400" dirty="0" err="1" smtClean="0"/>
              <a:t>средата</a:t>
            </a:r>
            <a:r>
              <a:rPr lang="ru-RU" sz="2400" dirty="0" smtClean="0"/>
              <a:t> на </a:t>
            </a:r>
            <a:r>
              <a:rPr lang="ru-RU" sz="2400" dirty="0" err="1" smtClean="0"/>
              <a:t>масива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02005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84189"/>
            <a:ext cx="12192000" cy="6145211"/>
          </a:xfrm>
        </p:spPr>
        <p:txBody>
          <a:bodyPr numCol="3">
            <a:noAutofit/>
          </a:bodyPr>
          <a:lstStyle/>
          <a:p>
            <a:pPr marL="0" indent="0">
              <a:buNone/>
            </a:pPr>
            <a:r>
              <a:rPr lang="en-US" sz="1100" dirty="0"/>
              <a:t>using System;</a:t>
            </a:r>
          </a:p>
          <a:p>
            <a:pPr marL="0" indent="0">
              <a:buNone/>
            </a:pPr>
            <a:r>
              <a:rPr lang="en-US" sz="1100" dirty="0"/>
              <a:t>using </a:t>
            </a:r>
            <a:r>
              <a:rPr lang="en-US" sz="1100" dirty="0" err="1"/>
              <a:t>System.Collections.Generic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using </a:t>
            </a:r>
            <a:r>
              <a:rPr lang="en-US" sz="1100" dirty="0" err="1"/>
              <a:t>System.Linq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r>
              <a:rPr lang="en-US" sz="1100" dirty="0"/>
              <a:t>using </a:t>
            </a:r>
            <a:r>
              <a:rPr lang="en-US" sz="1100" dirty="0" err="1"/>
              <a:t>System.Text</a:t>
            </a:r>
            <a:r>
              <a:rPr lang="en-US" sz="1100" dirty="0"/>
              <a:t>;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namespace _6.MergeSort</a:t>
            </a:r>
          </a:p>
          <a:p>
            <a:pPr marL="0" indent="0">
              <a:buNone/>
            </a:pPr>
            <a:r>
              <a:rPr lang="en-US" sz="1100" dirty="0" smtClean="0"/>
              <a:t>{    </a:t>
            </a:r>
            <a:r>
              <a:rPr lang="en-US" sz="1100" dirty="0"/>
              <a:t>class </a:t>
            </a:r>
            <a:r>
              <a:rPr lang="en-US" sz="1100" dirty="0" err="1"/>
              <a:t>MergeSortAlgorithm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{</a:t>
            </a:r>
          </a:p>
          <a:p>
            <a:pPr marL="0" indent="0">
              <a:buNone/>
            </a:pPr>
            <a:r>
              <a:rPr lang="en-US" sz="1100" dirty="0"/>
              <a:t>        static </a:t>
            </a:r>
            <a:r>
              <a:rPr lang="en-US" sz="1100" dirty="0" err="1"/>
              <a:t>int</a:t>
            </a:r>
            <a:r>
              <a:rPr lang="en-US" sz="1100" dirty="0"/>
              <a:t>[] numbers = { 7, 3, 2, 9, 12, 33, 1, -3 };</a:t>
            </a:r>
          </a:p>
          <a:p>
            <a:pPr marL="0" indent="0">
              <a:buNone/>
            </a:pPr>
            <a:r>
              <a:rPr lang="en-US" sz="1100" dirty="0"/>
              <a:t>        static void Main()</a:t>
            </a:r>
          </a:p>
          <a:p>
            <a:pPr marL="0" indent="0">
              <a:buNone/>
            </a:pPr>
            <a:r>
              <a:rPr lang="en-US" sz="1100" dirty="0"/>
              <a:t>        {</a:t>
            </a:r>
          </a:p>
          <a:p>
            <a:pPr marL="0" indent="0">
              <a:buNone/>
            </a:pPr>
            <a:r>
              <a:rPr lang="en-US" sz="1100" dirty="0"/>
              <a:t>            </a:t>
            </a:r>
            <a:r>
              <a:rPr lang="en-US" sz="1100" dirty="0" err="1"/>
              <a:t>MergeSort</a:t>
            </a:r>
            <a:r>
              <a:rPr lang="en-US" sz="1100" dirty="0"/>
              <a:t>(0, </a:t>
            </a:r>
            <a:r>
              <a:rPr lang="en-US" sz="1100" dirty="0" err="1"/>
              <a:t>numbers.Length</a:t>
            </a:r>
            <a:r>
              <a:rPr lang="en-US" sz="1100" dirty="0"/>
              <a:t> - 1 );</a:t>
            </a:r>
          </a:p>
          <a:p>
            <a:pPr marL="0" indent="0">
              <a:buNone/>
            </a:pPr>
            <a:r>
              <a:rPr lang="en-US" sz="1100" dirty="0"/>
              <a:t>        }</a:t>
            </a:r>
          </a:p>
          <a:p>
            <a:pPr marL="0" indent="0">
              <a:buNone/>
            </a:pPr>
            <a:r>
              <a:rPr lang="en-US" sz="1100" dirty="0" smtClean="0"/>
              <a:t>        </a:t>
            </a:r>
            <a:r>
              <a:rPr lang="en-US" sz="1100" dirty="0"/>
              <a:t>static void </a:t>
            </a:r>
            <a:r>
              <a:rPr lang="en-US" sz="1100" dirty="0" err="1"/>
              <a:t>MergeSort</a:t>
            </a:r>
            <a:r>
              <a:rPr lang="en-US" sz="1100" dirty="0"/>
              <a:t>(</a:t>
            </a:r>
            <a:r>
              <a:rPr lang="en-US" sz="1100" dirty="0" err="1"/>
              <a:t>int</a:t>
            </a:r>
            <a:r>
              <a:rPr lang="en-US" sz="1100" dirty="0"/>
              <a:t> start, </a:t>
            </a:r>
            <a:r>
              <a:rPr lang="en-US" sz="1100" dirty="0" err="1"/>
              <a:t>int</a:t>
            </a:r>
            <a:r>
              <a:rPr lang="en-US" sz="1100" dirty="0"/>
              <a:t> end)</a:t>
            </a:r>
          </a:p>
          <a:p>
            <a:pPr marL="0" indent="0">
              <a:buNone/>
            </a:pPr>
            <a:r>
              <a:rPr lang="en-US" sz="1100" dirty="0"/>
              <a:t>        {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accent4"/>
                </a:solidFill>
              </a:rPr>
              <a:t>            // Array with 1 element</a:t>
            </a:r>
          </a:p>
          <a:p>
            <a:pPr marL="0" indent="0">
              <a:buNone/>
            </a:pPr>
            <a:r>
              <a:rPr lang="en-US" sz="1100" dirty="0"/>
              <a:t>            if ( start &gt;= end ) return;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FFC000"/>
                </a:solidFill>
              </a:rPr>
              <a:t>            </a:t>
            </a:r>
            <a:r>
              <a:rPr lang="en-US" sz="1100" dirty="0">
                <a:solidFill>
                  <a:srgbClr val="FFC000"/>
                </a:solidFill>
              </a:rPr>
              <a:t>// Define a middle of the array</a:t>
            </a:r>
          </a:p>
          <a:p>
            <a:pPr marL="0" indent="0">
              <a:buNone/>
            </a:pPr>
            <a:r>
              <a:rPr lang="en-US" sz="1100" dirty="0"/>
              <a:t>            </a:t>
            </a:r>
            <a:r>
              <a:rPr lang="en-US" sz="1100" dirty="0" err="1"/>
              <a:t>int</a:t>
            </a:r>
            <a:r>
              <a:rPr lang="en-US" sz="1100" dirty="0"/>
              <a:t> middle = (start +  end) / 2;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       </a:t>
            </a:r>
            <a:r>
              <a:rPr lang="en-US" sz="1100" dirty="0" err="1"/>
              <a:t>MergeSort</a:t>
            </a:r>
            <a:r>
              <a:rPr lang="en-US" sz="1100" dirty="0"/>
              <a:t>( start, middle );</a:t>
            </a:r>
          </a:p>
          <a:p>
            <a:pPr marL="0" indent="0">
              <a:buNone/>
            </a:pPr>
            <a:r>
              <a:rPr lang="en-US" sz="1100" dirty="0"/>
              <a:t>            </a:t>
            </a:r>
            <a:r>
              <a:rPr lang="en-US" sz="1100" dirty="0" err="1"/>
              <a:t>MergeSort</a:t>
            </a:r>
            <a:r>
              <a:rPr lang="en-US" sz="1100" dirty="0"/>
              <a:t>( middle + 1, end );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       </a:t>
            </a:r>
            <a:r>
              <a:rPr lang="en-US" sz="1100" dirty="0" err="1"/>
              <a:t>CompareAndSort</a:t>
            </a:r>
            <a:r>
              <a:rPr lang="en-US" sz="1100" dirty="0"/>
              <a:t>( start, middle, end );</a:t>
            </a:r>
          </a:p>
          <a:p>
            <a:pPr marL="0" indent="0">
              <a:buNone/>
            </a:pPr>
            <a:r>
              <a:rPr lang="en-US" sz="1100" dirty="0"/>
              <a:t>        }</a:t>
            </a:r>
          </a:p>
          <a:p>
            <a:pPr marL="0" indent="0">
              <a:buNone/>
            </a:pPr>
            <a:r>
              <a:rPr lang="en-US" sz="1100" dirty="0" smtClean="0"/>
              <a:t>        </a:t>
            </a:r>
            <a:r>
              <a:rPr lang="en-US" sz="1100" dirty="0"/>
              <a:t>static void </a:t>
            </a:r>
            <a:r>
              <a:rPr lang="en-US" sz="1100" dirty="0" err="1"/>
              <a:t>CompareAndSort</a:t>
            </a:r>
            <a:r>
              <a:rPr lang="en-US" sz="1100" dirty="0"/>
              <a:t>(</a:t>
            </a:r>
            <a:r>
              <a:rPr lang="en-US" sz="1100" dirty="0" err="1"/>
              <a:t>int</a:t>
            </a:r>
            <a:r>
              <a:rPr lang="en-US" sz="1100" dirty="0"/>
              <a:t> start, </a:t>
            </a:r>
            <a:r>
              <a:rPr lang="en-US" sz="1100" dirty="0" err="1"/>
              <a:t>int</a:t>
            </a:r>
            <a:r>
              <a:rPr lang="en-US" sz="1100" dirty="0"/>
              <a:t> middle, </a:t>
            </a:r>
            <a:r>
              <a:rPr lang="en-US" sz="1100" dirty="0" err="1"/>
              <a:t>int</a:t>
            </a:r>
            <a:r>
              <a:rPr lang="en-US" sz="1100" dirty="0"/>
              <a:t> end)</a:t>
            </a:r>
          </a:p>
          <a:p>
            <a:pPr marL="0" indent="0">
              <a:buNone/>
            </a:pPr>
            <a:r>
              <a:rPr lang="en-US" sz="1100" dirty="0"/>
              <a:t>        {</a:t>
            </a:r>
          </a:p>
          <a:p>
            <a:pPr marL="0" indent="0">
              <a:buNone/>
            </a:pPr>
            <a:r>
              <a:rPr lang="en-US" sz="1100" dirty="0"/>
              <a:t>            </a:t>
            </a:r>
            <a:r>
              <a:rPr lang="en-US" sz="1100" dirty="0" err="1"/>
              <a:t>int</a:t>
            </a:r>
            <a:r>
              <a:rPr lang="en-US" sz="1100" dirty="0"/>
              <a:t>[] </a:t>
            </a:r>
            <a:r>
              <a:rPr lang="en-US" sz="1100" dirty="0" err="1"/>
              <a:t>sortedArr</a:t>
            </a:r>
            <a:r>
              <a:rPr lang="en-US" sz="1100" dirty="0"/>
              <a:t> = new </a:t>
            </a:r>
            <a:r>
              <a:rPr lang="en-US" sz="1100" dirty="0" err="1"/>
              <a:t>int</a:t>
            </a:r>
            <a:r>
              <a:rPr lang="en-US" sz="1100" dirty="0"/>
              <a:t>[ </a:t>
            </a:r>
            <a:r>
              <a:rPr lang="en-US" sz="1100" dirty="0" err="1"/>
              <a:t>numbers.Length</a:t>
            </a:r>
            <a:r>
              <a:rPr lang="en-US" sz="1100" dirty="0"/>
              <a:t> ];</a:t>
            </a:r>
          </a:p>
          <a:p>
            <a:pPr marL="0" indent="0">
              <a:buNone/>
            </a:pPr>
            <a:r>
              <a:rPr lang="en-US" sz="1100" dirty="0" smtClean="0"/>
              <a:t>  </a:t>
            </a:r>
            <a:r>
              <a:rPr lang="en-US" sz="1100" dirty="0" err="1"/>
              <a:t>int</a:t>
            </a:r>
            <a:r>
              <a:rPr lang="en-US" sz="1100" dirty="0"/>
              <a:t> </a:t>
            </a:r>
            <a:r>
              <a:rPr lang="en-US" sz="1100" dirty="0" err="1"/>
              <a:t>left_tmp</a:t>
            </a:r>
            <a:r>
              <a:rPr lang="en-US" sz="1100" dirty="0"/>
              <a:t> = start, </a:t>
            </a:r>
            <a:r>
              <a:rPr lang="en-US" sz="1100" dirty="0" err="1"/>
              <a:t>left_arr</a:t>
            </a:r>
            <a:r>
              <a:rPr lang="en-US" sz="1100" dirty="0"/>
              <a:t> = start, </a:t>
            </a:r>
            <a:r>
              <a:rPr lang="en-US" sz="1100" dirty="0" err="1"/>
              <a:t>middle_arr</a:t>
            </a:r>
            <a:r>
              <a:rPr lang="en-US" sz="1100" dirty="0"/>
              <a:t> = middle + 1;</a:t>
            </a:r>
          </a:p>
          <a:p>
            <a:pPr marL="0" indent="0">
              <a:buNone/>
            </a:pPr>
            <a:r>
              <a:rPr lang="en-US" sz="1100" b="1" dirty="0" smtClean="0">
                <a:solidFill>
                  <a:srgbClr val="FF0000"/>
                </a:solidFill>
              </a:rPr>
              <a:t>            </a:t>
            </a:r>
            <a:r>
              <a:rPr lang="en-US" sz="1100" b="1" dirty="0">
                <a:solidFill>
                  <a:srgbClr val="FF0000"/>
                </a:solidFill>
              </a:rPr>
              <a:t>//inserting the smaller numbers</a:t>
            </a:r>
          </a:p>
          <a:p>
            <a:pPr marL="0" indent="0">
              <a:buNone/>
            </a:pPr>
            <a:r>
              <a:rPr lang="en-US" sz="1100" dirty="0"/>
              <a:t>            while ( </a:t>
            </a:r>
            <a:r>
              <a:rPr lang="en-US" sz="1100" dirty="0" err="1"/>
              <a:t>left_arr</a:t>
            </a:r>
            <a:r>
              <a:rPr lang="en-US" sz="1100" dirty="0"/>
              <a:t> &lt;= middle &amp;&amp; </a:t>
            </a:r>
            <a:r>
              <a:rPr lang="en-US" sz="1100" dirty="0" err="1"/>
              <a:t>middle_arr</a:t>
            </a:r>
            <a:r>
              <a:rPr lang="en-US" sz="1100" dirty="0"/>
              <a:t> &lt;= end )</a:t>
            </a:r>
          </a:p>
          <a:p>
            <a:pPr marL="0" indent="0">
              <a:buNone/>
            </a:pPr>
            <a:r>
              <a:rPr lang="en-US" sz="1100" dirty="0"/>
              <a:t>            </a:t>
            </a:r>
            <a:r>
              <a:rPr lang="en-US" sz="1100" dirty="0" smtClean="0"/>
              <a:t>{      </a:t>
            </a:r>
            <a:r>
              <a:rPr lang="en-US" sz="1100" dirty="0"/>
              <a:t>if ( numbers[ </a:t>
            </a:r>
            <a:r>
              <a:rPr lang="en-US" sz="1100" dirty="0" err="1"/>
              <a:t>left_arr</a:t>
            </a:r>
            <a:r>
              <a:rPr lang="en-US" sz="1100" dirty="0"/>
              <a:t> ] &gt; numbers[ </a:t>
            </a:r>
            <a:r>
              <a:rPr lang="en-US" sz="1100" dirty="0" err="1"/>
              <a:t>middle_arr</a:t>
            </a:r>
            <a:r>
              <a:rPr lang="en-US" sz="1100" dirty="0"/>
              <a:t> ] )</a:t>
            </a:r>
          </a:p>
          <a:p>
            <a:pPr marL="0" indent="0">
              <a:buNone/>
            </a:pPr>
            <a:r>
              <a:rPr lang="en-US" sz="1100" dirty="0"/>
              <a:t>                {</a:t>
            </a:r>
          </a:p>
          <a:p>
            <a:pPr marL="0" indent="0">
              <a:buNone/>
            </a:pPr>
            <a:r>
              <a:rPr lang="en-US" sz="1100" dirty="0"/>
              <a:t>                 </a:t>
            </a:r>
            <a:r>
              <a:rPr lang="en-US" sz="1100" dirty="0" err="1" smtClean="0"/>
              <a:t>sortedArr</a:t>
            </a:r>
            <a:r>
              <a:rPr lang="en-US" sz="1100" dirty="0"/>
              <a:t>[ </a:t>
            </a:r>
            <a:r>
              <a:rPr lang="en-US" sz="1100" dirty="0" err="1"/>
              <a:t>left_tmp</a:t>
            </a:r>
            <a:r>
              <a:rPr lang="en-US" sz="1100" dirty="0"/>
              <a:t>++ ] = numbers[ </a:t>
            </a:r>
            <a:r>
              <a:rPr lang="en-US" sz="1100" dirty="0" err="1"/>
              <a:t>middle_arr</a:t>
            </a:r>
            <a:r>
              <a:rPr lang="en-US" sz="1100" dirty="0" smtClean="0"/>
              <a:t>++];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           }  </a:t>
            </a:r>
          </a:p>
          <a:p>
            <a:pPr marL="0" indent="0">
              <a:buNone/>
            </a:pPr>
            <a:r>
              <a:rPr lang="en-US" sz="1100" dirty="0"/>
              <a:t>                else</a:t>
            </a:r>
          </a:p>
          <a:p>
            <a:pPr marL="0" indent="0">
              <a:buNone/>
            </a:pPr>
            <a:r>
              <a:rPr lang="en-US" sz="1100" dirty="0"/>
              <a:t>                {</a:t>
            </a:r>
          </a:p>
          <a:p>
            <a:pPr marL="0" indent="0">
              <a:buNone/>
            </a:pPr>
            <a:r>
              <a:rPr lang="en-US" sz="1100" dirty="0"/>
              <a:t>                    </a:t>
            </a:r>
            <a:r>
              <a:rPr lang="en-US" sz="1100" dirty="0" err="1"/>
              <a:t>sortedArr</a:t>
            </a:r>
            <a:r>
              <a:rPr lang="en-US" sz="1100" dirty="0"/>
              <a:t>[ </a:t>
            </a:r>
            <a:r>
              <a:rPr lang="en-US" sz="1100" dirty="0" err="1"/>
              <a:t>left_tmp</a:t>
            </a:r>
            <a:r>
              <a:rPr lang="en-US" sz="1100" dirty="0"/>
              <a:t>++ ] = numbers[ </a:t>
            </a:r>
            <a:r>
              <a:rPr lang="en-US" sz="1100" dirty="0" err="1"/>
              <a:t>left_arr</a:t>
            </a:r>
            <a:r>
              <a:rPr lang="en-US" sz="1100" dirty="0"/>
              <a:t>++ ];</a:t>
            </a:r>
          </a:p>
          <a:p>
            <a:pPr marL="0" indent="0">
              <a:buNone/>
            </a:pPr>
            <a:r>
              <a:rPr lang="en-US" sz="1100" dirty="0"/>
              <a:t>                }</a:t>
            </a:r>
          </a:p>
          <a:p>
            <a:pPr marL="0" indent="0">
              <a:buNone/>
            </a:pPr>
            <a:r>
              <a:rPr lang="en-US" sz="1100" dirty="0"/>
              <a:t>            }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       //inserting other numbers</a:t>
            </a:r>
          </a:p>
          <a:p>
            <a:pPr marL="0" indent="0">
              <a:buNone/>
            </a:pPr>
            <a:r>
              <a:rPr lang="en-US" sz="1100" dirty="0"/>
              <a:t>            while ( </a:t>
            </a:r>
            <a:r>
              <a:rPr lang="en-US" sz="1100" dirty="0" err="1"/>
              <a:t>left_arr</a:t>
            </a:r>
            <a:r>
              <a:rPr lang="en-US" sz="1100" dirty="0"/>
              <a:t> &lt;= middle )</a:t>
            </a:r>
          </a:p>
          <a:p>
            <a:pPr marL="0" indent="0">
              <a:buNone/>
            </a:pPr>
            <a:r>
              <a:rPr lang="en-US" sz="1100" dirty="0"/>
              <a:t>                </a:t>
            </a:r>
            <a:r>
              <a:rPr lang="en-US" sz="1100" dirty="0" err="1"/>
              <a:t>sortedArr</a:t>
            </a:r>
            <a:r>
              <a:rPr lang="en-US" sz="1100" dirty="0"/>
              <a:t>[ </a:t>
            </a:r>
            <a:r>
              <a:rPr lang="en-US" sz="1100" dirty="0" err="1"/>
              <a:t>left_tmp</a:t>
            </a:r>
            <a:r>
              <a:rPr lang="en-US" sz="1100" dirty="0"/>
              <a:t>++ ] = numbers[ </a:t>
            </a:r>
            <a:r>
              <a:rPr lang="en-US" sz="1100" dirty="0" err="1"/>
              <a:t>left_arr</a:t>
            </a:r>
            <a:r>
              <a:rPr lang="en-US" sz="1100" dirty="0"/>
              <a:t>++ ];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       while ( </a:t>
            </a:r>
            <a:r>
              <a:rPr lang="en-US" sz="1100" dirty="0" err="1"/>
              <a:t>middle_arr</a:t>
            </a:r>
            <a:r>
              <a:rPr lang="en-US" sz="1100" dirty="0"/>
              <a:t> &lt;= end )</a:t>
            </a:r>
          </a:p>
          <a:p>
            <a:pPr marL="0" indent="0">
              <a:buNone/>
            </a:pPr>
            <a:r>
              <a:rPr lang="en-US" sz="1100" dirty="0"/>
              <a:t>                </a:t>
            </a:r>
            <a:r>
              <a:rPr lang="en-US" sz="1100" dirty="0" err="1"/>
              <a:t>sortedArr</a:t>
            </a:r>
            <a:r>
              <a:rPr lang="en-US" sz="1100" dirty="0"/>
              <a:t>[ </a:t>
            </a:r>
            <a:r>
              <a:rPr lang="en-US" sz="1100" dirty="0" err="1"/>
              <a:t>left_tmp</a:t>
            </a:r>
            <a:r>
              <a:rPr lang="en-US" sz="1100" dirty="0"/>
              <a:t>++ ] = numbers[ </a:t>
            </a:r>
            <a:r>
              <a:rPr lang="en-US" sz="1100" dirty="0" err="1"/>
              <a:t>middle_arr</a:t>
            </a:r>
            <a:r>
              <a:rPr lang="en-US" sz="1100" dirty="0"/>
              <a:t>++ ];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       for ( </a:t>
            </a:r>
            <a:r>
              <a:rPr lang="en-US" sz="1100" dirty="0" err="1"/>
              <a:t>int</a:t>
            </a:r>
            <a:r>
              <a:rPr lang="en-US" sz="1100" dirty="0"/>
              <a:t> </a:t>
            </a:r>
            <a:r>
              <a:rPr lang="en-US" sz="1100" dirty="0" err="1"/>
              <a:t>i</a:t>
            </a:r>
            <a:r>
              <a:rPr lang="en-US" sz="1100" dirty="0"/>
              <a:t> = start; </a:t>
            </a:r>
            <a:r>
              <a:rPr lang="en-US" sz="1100" dirty="0" err="1"/>
              <a:t>i</a:t>
            </a:r>
            <a:r>
              <a:rPr lang="en-US" sz="1100" dirty="0"/>
              <a:t> &lt;= end; </a:t>
            </a:r>
            <a:r>
              <a:rPr lang="en-US" sz="1100" dirty="0" err="1"/>
              <a:t>i</a:t>
            </a:r>
            <a:r>
              <a:rPr lang="en-US" sz="1100" dirty="0"/>
              <a:t>++ )</a:t>
            </a:r>
          </a:p>
          <a:p>
            <a:pPr marL="0" indent="0">
              <a:buNone/>
            </a:pPr>
            <a:r>
              <a:rPr lang="en-US" sz="1100" dirty="0"/>
              <a:t>                numbers[ </a:t>
            </a:r>
            <a:r>
              <a:rPr lang="en-US" sz="1100" dirty="0" err="1"/>
              <a:t>i</a:t>
            </a:r>
            <a:r>
              <a:rPr lang="en-US" sz="1100" dirty="0"/>
              <a:t> ] = </a:t>
            </a:r>
            <a:r>
              <a:rPr lang="en-US" sz="1100" dirty="0" err="1"/>
              <a:t>sortedArr</a:t>
            </a:r>
            <a:r>
              <a:rPr lang="en-US" sz="1100" dirty="0"/>
              <a:t>[ </a:t>
            </a:r>
            <a:r>
              <a:rPr lang="en-US" sz="1100" dirty="0" err="1"/>
              <a:t>i</a:t>
            </a:r>
            <a:r>
              <a:rPr lang="en-US" sz="1100" dirty="0"/>
              <a:t> ];</a:t>
            </a:r>
          </a:p>
          <a:p>
            <a:pPr marL="0" indent="0">
              <a:buNone/>
            </a:pPr>
            <a:r>
              <a:rPr lang="en-US" sz="1100" dirty="0"/>
              <a:t>        </a:t>
            </a:r>
            <a:r>
              <a:rPr lang="en-US" sz="1100" dirty="0" smtClean="0"/>
              <a:t>}</a:t>
            </a:r>
            <a:r>
              <a:rPr lang="bg-BG" sz="1100" dirty="0" smtClean="0"/>
              <a:t>    </a:t>
            </a:r>
            <a:r>
              <a:rPr lang="en-US" sz="1100" dirty="0" smtClean="0"/>
              <a:t>}</a:t>
            </a:r>
            <a:r>
              <a:rPr lang="bg-BG" sz="1100" dirty="0" smtClean="0"/>
              <a:t>  </a:t>
            </a:r>
            <a:r>
              <a:rPr lang="en-US" sz="1100" dirty="0" smtClean="0"/>
              <a:t>}</a:t>
            </a:r>
            <a:endParaRPr lang="bg-BG" sz="1100" dirty="0"/>
          </a:p>
        </p:txBody>
      </p:sp>
    </p:spTree>
    <p:extLst>
      <p:ext uri="{BB962C8B-B14F-4D97-AF65-F5344CB8AC3E}">
        <p14:creationId xmlns:p14="http://schemas.microsoft.com/office/powerpoint/2010/main" val="9757256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692</Words>
  <Application>Microsoft Office PowerPoint</Application>
  <PresentationFormat>Widescreen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Merge Sort (сортиране чрез сливане) </vt:lpstr>
      <vt:lpstr>I. Определение</vt:lpstr>
      <vt:lpstr>II. АЛГОРИТЪМ: </vt:lpstr>
      <vt:lpstr>III. Как става сливането? </vt:lpstr>
      <vt:lpstr>IV. Итерация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Sort (сортиране чрез сливане)</dc:title>
  <dc:creator>milena</dc:creator>
  <cp:lastModifiedBy>milena</cp:lastModifiedBy>
  <cp:revision>3</cp:revision>
  <dcterms:created xsi:type="dcterms:W3CDTF">2023-03-19T19:23:45Z</dcterms:created>
  <dcterms:modified xsi:type="dcterms:W3CDTF">2023-03-19T19:46:20Z</dcterms:modified>
</cp:coreProperties>
</file>