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1"/>
  </p:notesMasterIdLst>
  <p:handoutMasterIdLst>
    <p:handoutMasterId r:id="rId12"/>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00CC8-3881-504C-ACE4-A26812085D4B}" v="175" dt="2024-07-16T18:52:06.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2"/>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81FF685-3947-3D9D-C922-BF358DECBA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477603B-C05A-0152-3825-9BB0564927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745C61-790D-C54B-B524-82C238144D11}" type="datetimeFigureOut">
              <a:rPr lang="en-US" smtClean="0"/>
              <a:t>7/16/2024</a:t>
            </a:fld>
            <a:endParaRPr lang="en-US"/>
          </a:p>
        </p:txBody>
      </p:sp>
      <p:sp>
        <p:nvSpPr>
          <p:cNvPr id="4" name="Footer Placeholder 3">
            <a:extLst>
              <a:ext uri="{FF2B5EF4-FFF2-40B4-BE49-F238E27FC236}">
                <a16:creationId xmlns:a16="http://schemas.microsoft.com/office/drawing/2014/main" id="{4A061F03-96E5-4B0A-5194-DF64E4AA6C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Mustafa Hussein</a:t>
            </a:r>
          </a:p>
        </p:txBody>
      </p:sp>
      <p:sp>
        <p:nvSpPr>
          <p:cNvPr id="5" name="Slide Number Placeholder 4">
            <a:extLst>
              <a:ext uri="{FF2B5EF4-FFF2-40B4-BE49-F238E27FC236}">
                <a16:creationId xmlns:a16="http://schemas.microsoft.com/office/drawing/2014/main" id="{092DAC90-7BA7-EA5E-85DC-31556B8FF70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3E06E4-8D70-BD42-90D9-C9C8E2973AF6}" type="slidenum">
              <a:rPr lang="en-US" smtClean="0"/>
              <a:t>‹#›</a:t>
            </a:fld>
            <a:endParaRPr lang="en-US"/>
          </a:p>
        </p:txBody>
      </p:sp>
    </p:spTree>
    <p:extLst>
      <p:ext uri="{BB962C8B-B14F-4D97-AF65-F5344CB8AC3E}">
        <p14:creationId xmlns:p14="http://schemas.microsoft.com/office/powerpoint/2010/main" val="88109123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0AFF6-1E1A-7444-8998-847535E8FE56}"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Mustafa Hussein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B852C-DFDB-9F42-B07B-058C68B6A52B}" type="slidenum">
              <a:rPr lang="en-US" smtClean="0"/>
              <a:t>‹#›</a:t>
            </a:fld>
            <a:endParaRPr lang="en-US"/>
          </a:p>
        </p:txBody>
      </p:sp>
    </p:spTree>
    <p:extLst>
      <p:ext uri="{BB962C8B-B14F-4D97-AF65-F5344CB8AC3E}">
        <p14:creationId xmlns:p14="http://schemas.microsoft.com/office/powerpoint/2010/main" val="329522384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Mustafa Hussein</a:t>
            </a:r>
          </a:p>
        </p:txBody>
      </p:sp>
      <p:sp>
        <p:nvSpPr>
          <p:cNvPr id="5" name="Slide Number Placeholder 4"/>
          <p:cNvSpPr>
            <a:spLocks noGrp="1"/>
          </p:cNvSpPr>
          <p:nvPr>
            <p:ph type="sldNum" sz="quarter" idx="5"/>
          </p:nvPr>
        </p:nvSpPr>
        <p:spPr/>
        <p:txBody>
          <a:bodyPr/>
          <a:lstStyle/>
          <a:p>
            <a:fld id="{FD3B852C-DFDB-9F42-B07B-058C68B6A52B}" type="slidenum">
              <a:rPr lang="en-US" smtClean="0"/>
              <a:t>2</a:t>
            </a:fld>
            <a:endParaRPr lang="en-US"/>
          </a:p>
        </p:txBody>
      </p:sp>
    </p:spTree>
    <p:extLst>
      <p:ext uri="{BB962C8B-B14F-4D97-AF65-F5344CB8AC3E}">
        <p14:creationId xmlns:p14="http://schemas.microsoft.com/office/powerpoint/2010/main" val="249599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F95C793-483D-064E-80E5-EB6C658372A2}" type="datetime1">
              <a:rPr lang="en-GB" smtClean="0"/>
              <a:t>16/07/2024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E48155-617E-0C47-B2AB-4188A60EA1DC}" type="datetime1">
              <a:rPr lang="en-GB" smtClean="0"/>
              <a:t>16/07/2024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2820432-7900-D94D-8B46-7F223B545246}" type="datetime1">
              <a:rPr lang="en-GB" smtClean="0"/>
              <a:t>16/07/2024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B79DECE-4E3A-3F4F-BF83-FDFA9A6A932B}" type="datetime1">
              <a:rPr lang="en-GB" smtClean="0"/>
              <a:t>16/07/2024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4CF614E-EEE7-3646-862C-F2C08CAB507A}" type="datetime1">
              <a:rPr lang="en-GB" smtClean="0"/>
              <a:t>16/07/2024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00BFDC6-1601-A046-93F6-B9CC2F18B64E}" type="datetime1">
              <a:rPr lang="en-GB" smtClean="0"/>
              <a:t>16/07/2024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3A140FD-E97F-C046-A75A-27AFE3005FBF}" type="datetime1">
              <a:rPr lang="en-GB" smtClean="0"/>
              <a:t>16/07/2024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B7DBA89-4A4A-AE4E-8B02-0894D6949450}" type="datetime1">
              <a:rPr lang="en-GB" smtClean="0"/>
              <a:t>16/07/2024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57249-79AB-B44D-8307-FF6AA2BD08BA}" type="datetime1">
              <a:rPr lang="en-GB" smtClean="0"/>
              <a:t>16/07/2024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9D8D6A82-EA00-D940-B909-C0AE3300010B}" type="datetime1">
              <a:rPr lang="en-GB" smtClean="0"/>
              <a:t>16/07/2024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83DD65-5243-D844-9985-C401DFDD8954}" type="datetime1">
              <a:rPr lang="en-GB" smtClean="0"/>
              <a:t>16/07/2024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16B9F4F-5908-214F-B661-D05A41DC515B}" type="datetime1">
              <a:rPr lang="en-GB" smtClean="0"/>
              <a:t>16/07/2024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FF06-2454-D585-1C03-2DF829864F50}"/>
              </a:ext>
            </a:extLst>
          </p:cNvPr>
          <p:cNvSpPr>
            <a:spLocks noGrp="1"/>
          </p:cNvSpPr>
          <p:nvPr>
            <p:ph type="ctrTitle"/>
          </p:nvPr>
        </p:nvSpPr>
        <p:spPr>
          <a:xfrm>
            <a:off x="1915127" y="1330774"/>
            <a:ext cx="8361229" cy="2098226"/>
          </a:xfrm>
        </p:spPr>
        <p:txBody>
          <a:bodyPr/>
          <a:lstStyle/>
          <a:p>
            <a:r>
              <a:rPr lang="en-GB" sz="4400" dirty="0"/>
              <a:t>The Impact of Artificial Intelligence on Enterprise IT</a:t>
            </a:r>
            <a:endParaRPr lang="en-US" sz="4400" dirty="0"/>
          </a:p>
        </p:txBody>
      </p:sp>
      <p:sp>
        <p:nvSpPr>
          <p:cNvPr id="3" name="Subtitle 2">
            <a:extLst>
              <a:ext uri="{FF2B5EF4-FFF2-40B4-BE49-F238E27FC236}">
                <a16:creationId xmlns:a16="http://schemas.microsoft.com/office/drawing/2014/main" id="{78EF597A-CA13-AAFB-F9D2-D2E943E925F0}"/>
              </a:ext>
            </a:extLst>
          </p:cNvPr>
          <p:cNvSpPr>
            <a:spLocks noGrp="1"/>
          </p:cNvSpPr>
          <p:nvPr>
            <p:ph type="subTitle" idx="1"/>
          </p:nvPr>
        </p:nvSpPr>
        <p:spPr>
          <a:xfrm>
            <a:off x="2679904" y="3675863"/>
            <a:ext cx="6831673" cy="1086237"/>
          </a:xfrm>
        </p:spPr>
        <p:txBody>
          <a:bodyPr>
            <a:normAutofit/>
          </a:bodyPr>
          <a:lstStyle/>
          <a:p>
            <a:r>
              <a:rPr lang="en-GB" dirty="0"/>
              <a:t>A Reflective Analysis of the Most Influential Technology Trends in the Next Five Years</a:t>
            </a:r>
          </a:p>
          <a:p>
            <a:endParaRPr lang="en-GB" dirty="0"/>
          </a:p>
        </p:txBody>
      </p:sp>
      <p:sp>
        <p:nvSpPr>
          <p:cNvPr id="6" name="Subtitle 2">
            <a:extLst>
              <a:ext uri="{FF2B5EF4-FFF2-40B4-BE49-F238E27FC236}">
                <a16:creationId xmlns:a16="http://schemas.microsoft.com/office/drawing/2014/main" id="{A30C060A-0501-29A5-FE77-2A4760C7286F}"/>
              </a:ext>
            </a:extLst>
          </p:cNvPr>
          <p:cNvSpPr txBox="1">
            <a:spLocks/>
          </p:cNvSpPr>
          <p:nvPr/>
        </p:nvSpPr>
        <p:spPr>
          <a:xfrm>
            <a:off x="2832304" y="5008963"/>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GB" sz="1800" dirty="0"/>
              <a:t>By Mustafa Hussein</a:t>
            </a:r>
          </a:p>
          <a:p>
            <a:endParaRPr lang="en-GB" dirty="0"/>
          </a:p>
        </p:txBody>
      </p:sp>
    </p:spTree>
    <p:extLst>
      <p:ext uri="{BB962C8B-B14F-4D97-AF65-F5344CB8AC3E}">
        <p14:creationId xmlns:p14="http://schemas.microsoft.com/office/powerpoint/2010/main" val="210200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9F9FB-29D3-6837-07D3-9175877E0A23}"/>
              </a:ext>
            </a:extLst>
          </p:cNvPr>
          <p:cNvSpPr>
            <a:spLocks noGrp="1"/>
          </p:cNvSpPr>
          <p:nvPr>
            <p:ph type="title"/>
          </p:nvPr>
        </p:nvSpPr>
        <p:spPr/>
        <p:txBody>
          <a:bodyPr/>
          <a:lstStyle/>
          <a:p>
            <a:pPr algn="ctr"/>
            <a:r>
              <a:rPr lang="en-GB" dirty="0"/>
              <a:t>Introduction to AI in Enterprise IT</a:t>
            </a:r>
            <a:endParaRPr lang="en-US" dirty="0"/>
          </a:p>
        </p:txBody>
      </p:sp>
      <p:sp>
        <p:nvSpPr>
          <p:cNvPr id="4" name="Slide Number Placeholder 3">
            <a:extLst>
              <a:ext uri="{FF2B5EF4-FFF2-40B4-BE49-F238E27FC236}">
                <a16:creationId xmlns:a16="http://schemas.microsoft.com/office/drawing/2014/main" id="{CC8FBBA7-8D13-3DBB-A770-EFFB395AE3F8}"/>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5" name="TextBox 4">
            <a:extLst>
              <a:ext uri="{FF2B5EF4-FFF2-40B4-BE49-F238E27FC236}">
                <a16:creationId xmlns:a16="http://schemas.microsoft.com/office/drawing/2014/main" id="{AD0BEEEB-047F-F08E-F5AF-3EF1950F19A3}"/>
              </a:ext>
            </a:extLst>
          </p:cNvPr>
          <p:cNvSpPr txBox="1"/>
          <p:nvPr/>
        </p:nvSpPr>
        <p:spPr>
          <a:xfrm>
            <a:off x="940170" y="1953319"/>
            <a:ext cx="4629358" cy="1754326"/>
          </a:xfrm>
          <a:prstGeom prst="rect">
            <a:avLst/>
          </a:prstGeom>
          <a:noFill/>
        </p:spPr>
        <p:txBody>
          <a:bodyPr wrap="square" rtlCol="0">
            <a:spAutoFit/>
          </a:bodyPr>
          <a:lstStyle/>
          <a:p>
            <a:r>
              <a:rPr lang="en-US" dirty="0"/>
              <a:t>“Enterprise AI entails leveraging advances machine and cognitive capabilities to discover and deliver organizational knowledge, data, and information in a way that closely aligns with how humans look for and process information </a:t>
            </a:r>
            <a:r>
              <a:rPr lang="en-GB" sz="1800" dirty="0">
                <a:effectLst/>
                <a:latin typeface="Times New Roman" panose="02020603050405020304" pitchFamily="18" charset="0"/>
                <a:ea typeface="Times New Roman" panose="02020603050405020304" pitchFamily="18" charset="0"/>
              </a:rPr>
              <a:t>(Tesfaye, 2022)</a:t>
            </a:r>
            <a:r>
              <a:rPr lang="en-US" dirty="0"/>
              <a:t>”</a:t>
            </a:r>
          </a:p>
        </p:txBody>
      </p:sp>
      <p:pic>
        <p:nvPicPr>
          <p:cNvPr id="1026" name="Picture 2" descr="Enterprise AI - Introduction">
            <a:extLst>
              <a:ext uri="{FF2B5EF4-FFF2-40B4-BE49-F238E27FC236}">
                <a16:creationId xmlns:a16="http://schemas.microsoft.com/office/drawing/2014/main" id="{CCF9F886-5BE4-EF12-4419-04C014E1D056}"/>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rot="10800000" flipH="1" flipV="1">
            <a:off x="5666510" y="1703892"/>
            <a:ext cx="5971310" cy="3517947"/>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92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7CF-35D8-4B31-E77F-2EB73506D1AD}"/>
              </a:ext>
            </a:extLst>
          </p:cNvPr>
          <p:cNvSpPr>
            <a:spLocks noGrp="1"/>
          </p:cNvSpPr>
          <p:nvPr>
            <p:ph type="title"/>
          </p:nvPr>
        </p:nvSpPr>
        <p:spPr/>
        <p:txBody>
          <a:bodyPr/>
          <a:lstStyle/>
          <a:p>
            <a:pPr algn="ctr"/>
            <a:r>
              <a:rPr lang="en-GB" dirty="0"/>
              <a:t>Why AI Will Have the Most Impact</a:t>
            </a:r>
            <a:endParaRPr lang="en-US" dirty="0"/>
          </a:p>
        </p:txBody>
      </p:sp>
      <p:sp>
        <p:nvSpPr>
          <p:cNvPr id="4" name="Slide Number Placeholder 3">
            <a:extLst>
              <a:ext uri="{FF2B5EF4-FFF2-40B4-BE49-F238E27FC236}">
                <a16:creationId xmlns:a16="http://schemas.microsoft.com/office/drawing/2014/main" id="{BE96D607-F967-12FA-BE51-0C455EF8F254}"/>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10" name="Picture 9" descr="A diagram of a process&#10;&#10;Description automatically generated">
            <a:extLst>
              <a:ext uri="{FF2B5EF4-FFF2-40B4-BE49-F238E27FC236}">
                <a16:creationId xmlns:a16="http://schemas.microsoft.com/office/drawing/2014/main" id="{DA990DA0-9B7D-2F8A-0DB6-60AAF69E6327}"/>
              </a:ext>
            </a:extLst>
          </p:cNvPr>
          <p:cNvPicPr>
            <a:picLocks noChangeAspect="1"/>
          </p:cNvPicPr>
          <p:nvPr/>
        </p:nvPicPr>
        <p:blipFill>
          <a:blip r:embed="rId2"/>
          <a:stretch>
            <a:fillRect/>
          </a:stretch>
        </p:blipFill>
        <p:spPr>
          <a:xfrm>
            <a:off x="3035360" y="1523490"/>
            <a:ext cx="6437376" cy="4116294"/>
          </a:xfrm>
          <a:prstGeom prst="rect">
            <a:avLst/>
          </a:prstGeom>
        </p:spPr>
      </p:pic>
    </p:spTree>
    <p:extLst>
      <p:ext uri="{BB962C8B-B14F-4D97-AF65-F5344CB8AC3E}">
        <p14:creationId xmlns:p14="http://schemas.microsoft.com/office/powerpoint/2010/main" val="29232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C937-CEE9-CABA-9AAB-70B5BEF25EFC}"/>
              </a:ext>
            </a:extLst>
          </p:cNvPr>
          <p:cNvSpPr>
            <a:spLocks noGrp="1"/>
          </p:cNvSpPr>
          <p:nvPr>
            <p:ph type="title"/>
          </p:nvPr>
        </p:nvSpPr>
        <p:spPr/>
        <p:txBody>
          <a:bodyPr/>
          <a:lstStyle/>
          <a:p>
            <a:pPr algn="ctr"/>
            <a:r>
              <a:rPr lang="en-GB" dirty="0"/>
              <a:t>Industry Impact of AI</a:t>
            </a:r>
            <a:endParaRPr lang="en-US" dirty="0"/>
          </a:p>
        </p:txBody>
      </p:sp>
      <p:sp>
        <p:nvSpPr>
          <p:cNvPr id="4" name="Slide Number Placeholder 3">
            <a:extLst>
              <a:ext uri="{FF2B5EF4-FFF2-40B4-BE49-F238E27FC236}">
                <a16:creationId xmlns:a16="http://schemas.microsoft.com/office/drawing/2014/main" id="{1AFA4CAA-7A25-E23F-6C8E-F7D240948489}"/>
              </a:ext>
            </a:extLst>
          </p:cNvPr>
          <p:cNvSpPr>
            <a:spLocks noGrp="1"/>
          </p:cNvSpPr>
          <p:nvPr>
            <p:ph type="sldNum" sz="quarter" idx="12"/>
          </p:nvPr>
        </p:nvSpPr>
        <p:spPr/>
        <p:txBody>
          <a:bodyPr/>
          <a:lstStyle/>
          <a:p>
            <a:fld id="{69E57DC2-970A-4B3E-BB1C-7A09969E49DF}" type="slidenum">
              <a:rPr lang="en-US" smtClean="0"/>
              <a:t>4</a:t>
            </a:fld>
            <a:endParaRPr lang="en-US" dirty="0"/>
          </a:p>
        </p:txBody>
      </p:sp>
      <p:pic>
        <p:nvPicPr>
          <p:cNvPr id="8" name="Picture 7" descr="A screenshot of a graph&#10;&#10;Description automatically generated">
            <a:extLst>
              <a:ext uri="{FF2B5EF4-FFF2-40B4-BE49-F238E27FC236}">
                <a16:creationId xmlns:a16="http://schemas.microsoft.com/office/drawing/2014/main" id="{3580A9AE-8B25-454C-B046-3BC75AA19256}"/>
              </a:ext>
            </a:extLst>
          </p:cNvPr>
          <p:cNvPicPr>
            <a:picLocks noChangeAspect="1"/>
          </p:cNvPicPr>
          <p:nvPr/>
        </p:nvPicPr>
        <p:blipFill>
          <a:blip r:embed="rId2"/>
          <a:stretch>
            <a:fillRect/>
          </a:stretch>
        </p:blipFill>
        <p:spPr>
          <a:xfrm>
            <a:off x="938403" y="1581150"/>
            <a:ext cx="6483044" cy="3581400"/>
          </a:xfrm>
          <a:prstGeom prst="rect">
            <a:avLst/>
          </a:prstGeom>
        </p:spPr>
      </p:pic>
      <p:sp>
        <p:nvSpPr>
          <p:cNvPr id="9" name="Content Placeholder 2">
            <a:extLst>
              <a:ext uri="{FF2B5EF4-FFF2-40B4-BE49-F238E27FC236}">
                <a16:creationId xmlns:a16="http://schemas.microsoft.com/office/drawing/2014/main" id="{057635C4-7A4C-6922-E813-069253549260}"/>
              </a:ext>
            </a:extLst>
          </p:cNvPr>
          <p:cNvSpPr txBox="1">
            <a:spLocks/>
          </p:cNvSpPr>
          <p:nvPr/>
        </p:nvSpPr>
        <p:spPr>
          <a:xfrm>
            <a:off x="7699248" y="1581150"/>
            <a:ext cx="4206240" cy="542925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GB"/>
              <a:t>What role do you believe artificial intelligence will have in your work during the next 2-3 years?</a:t>
            </a:r>
            <a:endParaRPr lang="en-US" dirty="0"/>
          </a:p>
        </p:txBody>
      </p:sp>
      <p:sp>
        <p:nvSpPr>
          <p:cNvPr id="10" name="TextBox 9">
            <a:extLst>
              <a:ext uri="{FF2B5EF4-FFF2-40B4-BE49-F238E27FC236}">
                <a16:creationId xmlns:a16="http://schemas.microsoft.com/office/drawing/2014/main" id="{CE8DA5C4-D90C-2E7B-1110-58EBD15EC16E}"/>
              </a:ext>
            </a:extLst>
          </p:cNvPr>
          <p:cNvSpPr txBox="1"/>
          <p:nvPr/>
        </p:nvSpPr>
        <p:spPr>
          <a:xfrm>
            <a:off x="9838944" y="491337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04416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7449C-58DB-906B-039B-7901E96C5CC1}"/>
              </a:ext>
            </a:extLst>
          </p:cNvPr>
          <p:cNvSpPr>
            <a:spLocks noGrp="1"/>
          </p:cNvSpPr>
          <p:nvPr>
            <p:ph type="title"/>
          </p:nvPr>
        </p:nvSpPr>
        <p:spPr/>
        <p:txBody>
          <a:bodyPr/>
          <a:lstStyle/>
          <a:p>
            <a:pPr algn="ctr"/>
            <a:r>
              <a:rPr lang="en-GB" dirty="0"/>
              <a:t>Impact on Working Life</a:t>
            </a:r>
            <a:endParaRPr lang="en-US" dirty="0"/>
          </a:p>
        </p:txBody>
      </p:sp>
      <p:sp>
        <p:nvSpPr>
          <p:cNvPr id="4" name="Slide Number Placeholder 3">
            <a:extLst>
              <a:ext uri="{FF2B5EF4-FFF2-40B4-BE49-F238E27FC236}">
                <a16:creationId xmlns:a16="http://schemas.microsoft.com/office/drawing/2014/main" id="{A9365731-A269-A1BC-A0EF-F2EF75CF5F80}"/>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5" name="Content Placeholder 5">
            <a:extLst>
              <a:ext uri="{FF2B5EF4-FFF2-40B4-BE49-F238E27FC236}">
                <a16:creationId xmlns:a16="http://schemas.microsoft.com/office/drawing/2014/main" id="{0E6B8E38-F3F3-41F9-BFC7-0C218DD94299}"/>
              </a:ext>
            </a:extLst>
          </p:cNvPr>
          <p:cNvPicPr>
            <a:picLocks noChangeAspect="1"/>
          </p:cNvPicPr>
          <p:nvPr/>
        </p:nvPicPr>
        <p:blipFill>
          <a:blip r:embed="rId2"/>
          <a:stretch>
            <a:fillRect/>
          </a:stretch>
        </p:blipFill>
        <p:spPr>
          <a:xfrm>
            <a:off x="4715145" y="1841817"/>
            <a:ext cx="7284922" cy="3563672"/>
          </a:xfrm>
          <a:prstGeom prst="rect">
            <a:avLst/>
          </a:prstGeom>
        </p:spPr>
      </p:pic>
      <p:sp>
        <p:nvSpPr>
          <p:cNvPr id="9" name="TextBox 8">
            <a:extLst>
              <a:ext uri="{FF2B5EF4-FFF2-40B4-BE49-F238E27FC236}">
                <a16:creationId xmlns:a16="http://schemas.microsoft.com/office/drawing/2014/main" id="{BF926134-B93C-2F44-9099-6076FD59731F}"/>
              </a:ext>
            </a:extLst>
          </p:cNvPr>
          <p:cNvSpPr txBox="1"/>
          <p:nvPr/>
        </p:nvSpPr>
        <p:spPr>
          <a:xfrm>
            <a:off x="993648" y="1841817"/>
            <a:ext cx="3224784" cy="1200329"/>
          </a:xfrm>
          <a:prstGeom prst="rect">
            <a:avLst/>
          </a:prstGeom>
          <a:noFill/>
        </p:spPr>
        <p:txBody>
          <a:bodyPr wrap="square">
            <a:spAutoFit/>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The comparison between global CEOs and CMOs regarding AI adoption levels as of 2023 </a:t>
            </a:r>
            <a:endParaRPr lang="en-US" dirty="0"/>
          </a:p>
        </p:txBody>
      </p:sp>
    </p:spTree>
    <p:extLst>
      <p:ext uri="{BB962C8B-B14F-4D97-AF65-F5344CB8AC3E}">
        <p14:creationId xmlns:p14="http://schemas.microsoft.com/office/powerpoint/2010/main" val="176899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A6E3-7104-99AD-3D22-6461158DA6DF}"/>
              </a:ext>
            </a:extLst>
          </p:cNvPr>
          <p:cNvSpPr>
            <a:spLocks noGrp="1"/>
          </p:cNvSpPr>
          <p:nvPr>
            <p:ph type="title"/>
          </p:nvPr>
        </p:nvSpPr>
        <p:spPr/>
        <p:txBody>
          <a:bodyPr>
            <a:normAutofit fontScale="90000"/>
          </a:bodyPr>
          <a:lstStyle/>
          <a:p>
            <a:pPr algn="ctr"/>
            <a:r>
              <a:rPr lang="en-GB" b="1" dirty="0"/>
              <a:t>Reflective Analysis: Personal Experience</a:t>
            </a:r>
            <a:br>
              <a:rPr lang="en-GB" dirty="0"/>
            </a:br>
            <a:endParaRPr lang="en-US" dirty="0"/>
          </a:p>
        </p:txBody>
      </p:sp>
      <p:sp>
        <p:nvSpPr>
          <p:cNvPr id="4" name="Slide Number Placeholder 3">
            <a:extLst>
              <a:ext uri="{FF2B5EF4-FFF2-40B4-BE49-F238E27FC236}">
                <a16:creationId xmlns:a16="http://schemas.microsoft.com/office/drawing/2014/main" id="{2338A0D2-803C-1BD4-4404-B05BAF5700BB}"/>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8" name="Picture 7" descr="A screenshot of a survey&#10;&#10;Description automatically generated">
            <a:extLst>
              <a:ext uri="{FF2B5EF4-FFF2-40B4-BE49-F238E27FC236}">
                <a16:creationId xmlns:a16="http://schemas.microsoft.com/office/drawing/2014/main" id="{3F5690BD-6205-C07D-94C7-25353EADCB8A}"/>
              </a:ext>
            </a:extLst>
          </p:cNvPr>
          <p:cNvPicPr>
            <a:picLocks noChangeAspect="1"/>
          </p:cNvPicPr>
          <p:nvPr/>
        </p:nvPicPr>
        <p:blipFill rotWithShape="1">
          <a:blip r:embed="rId2"/>
          <a:srcRect b="13378"/>
          <a:stretch/>
        </p:blipFill>
        <p:spPr>
          <a:xfrm>
            <a:off x="863601" y="1428750"/>
            <a:ext cx="4605434" cy="5016500"/>
          </a:xfrm>
          <a:prstGeom prst="rect">
            <a:avLst/>
          </a:prstGeom>
        </p:spPr>
      </p:pic>
      <p:sp>
        <p:nvSpPr>
          <p:cNvPr id="10" name="TextBox 9">
            <a:extLst>
              <a:ext uri="{FF2B5EF4-FFF2-40B4-BE49-F238E27FC236}">
                <a16:creationId xmlns:a16="http://schemas.microsoft.com/office/drawing/2014/main" id="{463CA6D1-C0BE-790E-BF0C-F81ECC1DA489}"/>
              </a:ext>
            </a:extLst>
          </p:cNvPr>
          <p:cNvSpPr txBox="1"/>
          <p:nvPr/>
        </p:nvSpPr>
        <p:spPr>
          <a:xfrm>
            <a:off x="5715000" y="2551837"/>
            <a:ext cx="6096000" cy="1754326"/>
          </a:xfrm>
          <a:prstGeom prst="rect">
            <a:avLst/>
          </a:prstGeom>
          <a:noFill/>
        </p:spPr>
        <p:txBody>
          <a:bodyPr wrap="square">
            <a:spAutoFit/>
          </a:bodyPr>
          <a:lstStyle/>
          <a:p>
            <a:r>
              <a:rPr lang="en-GB" sz="1800" dirty="0">
                <a:effectLst/>
                <a:latin typeface="Aptos" panose="020B0004020202020204" pitchFamily="34" charset="0"/>
                <a:ea typeface="Aptos" panose="020B0004020202020204" pitchFamily="34" charset="0"/>
                <a:cs typeface="Times New Roman" panose="02020603050405020304" pitchFamily="18" charset="0"/>
              </a:rPr>
              <a:t>The Pew Research Centre survey reveals that while many Americans are aware of common applications of artificial intelligence (AI) in daily life, such as customer service chatbots and personalised product recommendations, there are significant gaps in understanding its broader implications. </a:t>
            </a:r>
            <a:endParaRPr lang="en-US" dirty="0"/>
          </a:p>
        </p:txBody>
      </p:sp>
    </p:spTree>
    <p:extLst>
      <p:ext uri="{BB962C8B-B14F-4D97-AF65-F5344CB8AC3E}">
        <p14:creationId xmlns:p14="http://schemas.microsoft.com/office/powerpoint/2010/main" val="224166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619B-3B86-913B-4E64-0DB031A735DC}"/>
              </a:ext>
            </a:extLst>
          </p:cNvPr>
          <p:cNvSpPr>
            <a:spLocks noGrp="1"/>
          </p:cNvSpPr>
          <p:nvPr>
            <p:ph type="title"/>
          </p:nvPr>
        </p:nvSpPr>
        <p:spPr/>
        <p:txBody>
          <a:bodyPr>
            <a:normAutofit fontScale="90000"/>
          </a:bodyPr>
          <a:lstStyle/>
          <a:p>
            <a:pPr algn="ctr"/>
            <a:r>
              <a:rPr lang="en-GB" b="1" dirty="0"/>
              <a:t>Reflective Analysis: Reviewing Others and Self</a:t>
            </a:r>
            <a:br>
              <a:rPr lang="en-GB" dirty="0"/>
            </a:br>
            <a:endParaRPr lang="en-US" dirty="0"/>
          </a:p>
        </p:txBody>
      </p:sp>
      <p:sp>
        <p:nvSpPr>
          <p:cNvPr id="3" name="Content Placeholder 2">
            <a:extLst>
              <a:ext uri="{FF2B5EF4-FFF2-40B4-BE49-F238E27FC236}">
                <a16:creationId xmlns:a16="http://schemas.microsoft.com/office/drawing/2014/main" id="{BE832490-F14D-AFB2-5CB9-5476E18ED3D5}"/>
              </a:ext>
            </a:extLst>
          </p:cNvPr>
          <p:cNvSpPr>
            <a:spLocks noGrp="1"/>
          </p:cNvSpPr>
          <p:nvPr>
            <p:ph idx="1"/>
          </p:nvPr>
        </p:nvSpPr>
        <p:spPr/>
        <p:txBody>
          <a:bodyPr>
            <a:normAutofit/>
          </a:bodyPr>
          <a:lstStyle/>
          <a:p>
            <a:r>
              <a:rPr lang="en-GB" dirty="0"/>
              <a:t>Literature review broadened perspectives on AI impacts.</a:t>
            </a:r>
          </a:p>
          <a:p>
            <a:r>
              <a:rPr lang="en-GB" dirty="0"/>
              <a:t>Enhanced critical thinking on tech changes and strategies.</a:t>
            </a:r>
          </a:p>
          <a:p>
            <a:r>
              <a:rPr lang="en-GB" dirty="0"/>
              <a:t>Recognised AI's role in improving operational efficiency.</a:t>
            </a:r>
          </a:p>
          <a:p>
            <a:r>
              <a:rPr lang="en-GB" dirty="0"/>
              <a:t>Explored AI's impact on decision-making and analytics.</a:t>
            </a:r>
          </a:p>
          <a:p>
            <a:r>
              <a:rPr lang="en-GB" dirty="0"/>
              <a:t>Real-world cases illustrated AI's transformative potential.</a:t>
            </a:r>
            <a:endParaRPr lang="en-US" dirty="0"/>
          </a:p>
        </p:txBody>
      </p:sp>
      <p:sp>
        <p:nvSpPr>
          <p:cNvPr id="4" name="Slide Number Placeholder 3">
            <a:extLst>
              <a:ext uri="{FF2B5EF4-FFF2-40B4-BE49-F238E27FC236}">
                <a16:creationId xmlns:a16="http://schemas.microsoft.com/office/drawing/2014/main" id="{60E62970-14D8-E6C7-6025-EF963B92E55E}"/>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21173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67407-C198-FA1A-0E12-11099ED47F8C}"/>
              </a:ext>
            </a:extLst>
          </p:cNvPr>
          <p:cNvSpPr>
            <a:spLocks noGrp="1"/>
          </p:cNvSpPr>
          <p:nvPr>
            <p:ph type="title"/>
          </p:nvPr>
        </p:nvSpPr>
        <p:spPr/>
        <p:txBody>
          <a:bodyPr/>
          <a:lstStyle/>
          <a:p>
            <a:pPr algn="ctr"/>
            <a:r>
              <a:rPr lang="en-GB" b="1" dirty="0"/>
              <a:t>Conclusion</a:t>
            </a:r>
            <a:endParaRPr lang="en-US" dirty="0"/>
          </a:p>
        </p:txBody>
      </p:sp>
      <p:sp>
        <p:nvSpPr>
          <p:cNvPr id="3" name="Content Placeholder 2">
            <a:extLst>
              <a:ext uri="{FF2B5EF4-FFF2-40B4-BE49-F238E27FC236}">
                <a16:creationId xmlns:a16="http://schemas.microsoft.com/office/drawing/2014/main" id="{0C6E3C65-D012-7682-4FE6-1EA7A351DD52}"/>
              </a:ext>
            </a:extLst>
          </p:cNvPr>
          <p:cNvSpPr>
            <a:spLocks noGrp="1"/>
          </p:cNvSpPr>
          <p:nvPr>
            <p:ph idx="1"/>
          </p:nvPr>
        </p:nvSpPr>
        <p:spPr/>
        <p:txBody>
          <a:bodyPr/>
          <a:lstStyle/>
          <a:p>
            <a:r>
              <a:rPr lang="en-GB" dirty="0"/>
              <a:t>AI transforms Enterprise IT through automation and enhanced decision-making.</a:t>
            </a:r>
          </a:p>
          <a:p>
            <a:r>
              <a:rPr lang="en-GB" dirty="0"/>
              <a:t>AI fosters innovation in product development and customer engagement.</a:t>
            </a:r>
          </a:p>
          <a:p>
            <a:r>
              <a:rPr lang="en-GB" dirty="0"/>
              <a:t>Preparation for future challenges with AI ensures competitive edge.</a:t>
            </a:r>
          </a:p>
          <a:p>
            <a:r>
              <a:rPr lang="en-GB" dirty="0"/>
              <a:t>Insights gained underscore AI's transformative impact on strategy and workforce.</a:t>
            </a:r>
          </a:p>
          <a:p>
            <a:r>
              <a:rPr lang="en-GB" dirty="0"/>
              <a:t>AI's ongoing evolution shapes the future of Enterprise IT and business success.</a:t>
            </a:r>
            <a:endParaRPr lang="en-US" dirty="0"/>
          </a:p>
        </p:txBody>
      </p:sp>
      <p:sp>
        <p:nvSpPr>
          <p:cNvPr id="4" name="Slide Number Placeholder 3">
            <a:extLst>
              <a:ext uri="{FF2B5EF4-FFF2-40B4-BE49-F238E27FC236}">
                <a16:creationId xmlns:a16="http://schemas.microsoft.com/office/drawing/2014/main" id="{2792321E-DE8B-667D-F08C-B5A823F7C05A}"/>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274226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CD88-E710-1B28-32BF-3CF3126BAE7D}"/>
              </a:ext>
            </a:extLst>
          </p:cNvPr>
          <p:cNvSpPr>
            <a:spLocks noGrp="1"/>
          </p:cNvSpPr>
          <p:nvPr>
            <p:ph type="title"/>
          </p:nvPr>
        </p:nvSpPr>
        <p:spPr/>
        <p:txBody>
          <a:bodyPr/>
          <a:lstStyle/>
          <a:p>
            <a:pPr algn="ctr"/>
            <a:r>
              <a:rPr lang="en-US" dirty="0"/>
              <a:t>Bibliography </a:t>
            </a:r>
          </a:p>
        </p:txBody>
      </p:sp>
      <p:sp>
        <p:nvSpPr>
          <p:cNvPr id="3" name="Content Placeholder 2">
            <a:extLst>
              <a:ext uri="{FF2B5EF4-FFF2-40B4-BE49-F238E27FC236}">
                <a16:creationId xmlns:a16="http://schemas.microsoft.com/office/drawing/2014/main" id="{DBEB77DB-7C2F-12D8-09EE-B94E125F59F8}"/>
              </a:ext>
            </a:extLst>
          </p:cNvPr>
          <p:cNvSpPr>
            <a:spLocks noGrp="1"/>
          </p:cNvSpPr>
          <p:nvPr>
            <p:ph idx="1"/>
          </p:nvPr>
        </p:nvSpPr>
        <p:spPr/>
        <p:txBody>
          <a:bodyPr>
            <a:normAutofit fontScale="77500" lnSpcReduction="20000"/>
          </a:bodyPr>
          <a:lstStyle/>
          <a:p>
            <a:pPr>
              <a:buFont typeface="+mj-lt"/>
              <a:buAutoNum type="arabicPeriod"/>
            </a:pPr>
            <a:r>
              <a:rPr lang="en-GB" sz="1600" dirty="0">
                <a:effectLst/>
              </a:rPr>
              <a:t>Farhadi, A. (2021) </a:t>
            </a:r>
            <a:r>
              <a:rPr lang="en-GB" sz="1600" i="1" dirty="0">
                <a:effectLst/>
              </a:rPr>
              <a:t>Similarities and differences of the decision-making process ...</a:t>
            </a:r>
            <a:r>
              <a:rPr lang="en-GB" sz="1600" dirty="0">
                <a:effectLst/>
              </a:rPr>
              <a:t>, </a:t>
            </a:r>
            <a:r>
              <a:rPr lang="en-GB" sz="1600" i="1" dirty="0">
                <a:effectLst/>
              </a:rPr>
              <a:t>There is no “I” in “AI”</a:t>
            </a:r>
            <a:r>
              <a:rPr lang="en-GB" sz="1600" dirty="0">
                <a:effectLst/>
              </a:rPr>
              <a:t>. Available at: https://</a:t>
            </a:r>
            <a:r>
              <a:rPr lang="en-GB" sz="1600" dirty="0" err="1">
                <a:effectLst/>
              </a:rPr>
              <a:t>www.researchgate.net</a:t>
            </a:r>
            <a:r>
              <a:rPr lang="en-GB" sz="1600" dirty="0">
                <a:effectLst/>
              </a:rPr>
              <a:t>/figure/Similarities-and-differences-of-the-decision-making-process-in-natural-intelligence-NI_fig2_348520668 (Accessed: 16 July 2024). </a:t>
            </a:r>
          </a:p>
          <a:p>
            <a:pPr>
              <a:buFont typeface="+mj-lt"/>
              <a:buAutoNum type="arabicPeriod"/>
            </a:pPr>
            <a:r>
              <a:rPr lang="en-GB" sz="1600" dirty="0" err="1">
                <a:effectLst/>
              </a:rPr>
              <a:t>Hanowell</a:t>
            </a:r>
            <a:r>
              <a:rPr lang="en-GB" sz="1600" dirty="0">
                <a:effectLst/>
              </a:rPr>
              <a:t>, B. (2024) </a:t>
            </a:r>
            <a:r>
              <a:rPr lang="en-GB" sz="1600" i="1" dirty="0">
                <a:effectLst/>
              </a:rPr>
              <a:t>Most workers think AI will affect their jobs. they disagree on how.</a:t>
            </a:r>
            <a:r>
              <a:rPr lang="en-GB" sz="1600" dirty="0">
                <a:effectLst/>
              </a:rPr>
              <a:t>, </a:t>
            </a:r>
            <a:r>
              <a:rPr lang="en-GB" sz="1600" i="1" dirty="0">
                <a:effectLst/>
              </a:rPr>
              <a:t>ADP Research Institute (ADPRI)</a:t>
            </a:r>
            <a:r>
              <a:rPr lang="en-GB" sz="1600" dirty="0">
                <a:effectLst/>
              </a:rPr>
              <a:t>. Available at: https://</a:t>
            </a:r>
            <a:r>
              <a:rPr lang="en-GB" sz="1600" dirty="0" err="1">
                <a:effectLst/>
              </a:rPr>
              <a:t>www.adpri.org</a:t>
            </a:r>
            <a:r>
              <a:rPr lang="en-GB" sz="1600" dirty="0">
                <a:effectLst/>
              </a:rPr>
              <a:t>/worker-sentiment-ai-impact/ (Accessed: 16 July 2024). </a:t>
            </a:r>
          </a:p>
          <a:p>
            <a:pPr>
              <a:buFont typeface="+mj-lt"/>
              <a:buAutoNum type="arabicPeriod"/>
            </a:pPr>
            <a:r>
              <a:rPr lang="en-GB" sz="1600" dirty="0">
                <a:effectLst/>
              </a:rPr>
              <a:t>Kennedy, B. (2023) </a:t>
            </a:r>
            <a:r>
              <a:rPr lang="en-GB" sz="1600" i="1" dirty="0">
                <a:effectLst/>
              </a:rPr>
              <a:t>Public awareness of artificial intelligence in Everyday Activities</a:t>
            </a:r>
            <a:r>
              <a:rPr lang="en-GB" sz="1600" dirty="0">
                <a:effectLst/>
              </a:rPr>
              <a:t>, </a:t>
            </a:r>
            <a:r>
              <a:rPr lang="en-GB" sz="1600" i="1" dirty="0">
                <a:effectLst/>
              </a:rPr>
              <a:t>Pew Research </a:t>
            </a:r>
            <a:r>
              <a:rPr lang="en-GB" sz="1600" i="1" dirty="0" err="1">
                <a:effectLst/>
              </a:rPr>
              <a:t>Center</a:t>
            </a:r>
            <a:r>
              <a:rPr lang="en-GB" sz="1600" dirty="0">
                <a:effectLst/>
              </a:rPr>
              <a:t>. Available at: https://</a:t>
            </a:r>
            <a:r>
              <a:rPr lang="en-GB" sz="1600" dirty="0" err="1">
                <a:effectLst/>
              </a:rPr>
              <a:t>www.pewresearch.org</a:t>
            </a:r>
            <a:r>
              <a:rPr lang="en-GB" sz="1600" dirty="0">
                <a:effectLst/>
              </a:rPr>
              <a:t>/science/2023/02/15/public-awareness-of-artificial-intelligence-in-everyday-activities/ (Accessed: 16 July 2024). </a:t>
            </a:r>
          </a:p>
          <a:p>
            <a:pPr>
              <a:buFont typeface="+mj-lt"/>
              <a:buAutoNum type="arabicPeriod"/>
            </a:pPr>
            <a:r>
              <a:rPr lang="en-GB" sz="1600" dirty="0" err="1">
                <a:effectLst/>
              </a:rPr>
              <a:t>Kostrz</a:t>
            </a:r>
            <a:r>
              <a:rPr lang="en-GB" sz="1600" dirty="0">
                <a:effectLst/>
              </a:rPr>
              <a:t>, A. (2024) </a:t>
            </a:r>
            <a:r>
              <a:rPr lang="en-GB" sz="1600" i="1" dirty="0">
                <a:effectLst/>
              </a:rPr>
              <a:t>The future of ai in your business</a:t>
            </a:r>
            <a:r>
              <a:rPr lang="en-GB" sz="1600" dirty="0">
                <a:effectLst/>
              </a:rPr>
              <a:t>, </a:t>
            </a:r>
            <a:r>
              <a:rPr lang="en-GB" sz="1600" i="1" dirty="0">
                <a:effectLst/>
              </a:rPr>
              <a:t>NTT DATA Business Solutions (UK) Ltd.</a:t>
            </a:r>
            <a:r>
              <a:rPr lang="en-GB" sz="1600" dirty="0">
                <a:effectLst/>
              </a:rPr>
              <a:t> Available at: https://</a:t>
            </a:r>
            <a:r>
              <a:rPr lang="en-GB" sz="1600" dirty="0" err="1">
                <a:effectLst/>
              </a:rPr>
              <a:t>nttdata-solutions.com</a:t>
            </a:r>
            <a:r>
              <a:rPr lang="en-GB" sz="1600" dirty="0">
                <a:effectLst/>
              </a:rPr>
              <a:t>/</a:t>
            </a:r>
            <a:r>
              <a:rPr lang="en-GB" sz="1600" dirty="0" err="1">
                <a:effectLst/>
              </a:rPr>
              <a:t>uk</a:t>
            </a:r>
            <a:r>
              <a:rPr lang="en-GB" sz="1600" dirty="0">
                <a:effectLst/>
              </a:rPr>
              <a:t>/blog/the-future-of-ai-in-your-business/#:~:text=AI’s%20ability%20to%20analyze%20and,on%20business%20will%20be%20enormous. (Accessed: 16 July 2024). </a:t>
            </a:r>
          </a:p>
          <a:p>
            <a:pPr>
              <a:buFont typeface="+mj-lt"/>
              <a:buAutoNum type="arabicPeriod"/>
            </a:pPr>
            <a:r>
              <a:rPr lang="en-GB" sz="1600" dirty="0">
                <a:effectLst/>
              </a:rPr>
              <a:t>L, T. (2024) </a:t>
            </a:r>
            <a:r>
              <a:rPr lang="en-GB" sz="1600" i="1" dirty="0">
                <a:effectLst/>
              </a:rPr>
              <a:t>Knowledge Graphs &amp; Data </a:t>
            </a:r>
            <a:r>
              <a:rPr lang="en-GB" sz="1600" i="1" dirty="0" err="1">
                <a:effectLst/>
              </a:rPr>
              <a:t>modeling</a:t>
            </a:r>
            <a:r>
              <a:rPr lang="en-GB" sz="1600" dirty="0">
                <a:effectLst/>
              </a:rPr>
              <a:t>, </a:t>
            </a:r>
            <a:r>
              <a:rPr lang="en-GB" sz="1600" i="1" dirty="0">
                <a:effectLst/>
              </a:rPr>
              <a:t>Enterprise Knowledge</a:t>
            </a:r>
            <a:r>
              <a:rPr lang="en-GB" sz="1600" dirty="0">
                <a:effectLst/>
              </a:rPr>
              <a:t>. Available at: https://enterprise-</a:t>
            </a:r>
            <a:r>
              <a:rPr lang="en-GB" sz="1600" dirty="0" err="1">
                <a:effectLst/>
              </a:rPr>
              <a:t>knowledge.com</a:t>
            </a:r>
            <a:r>
              <a:rPr lang="en-GB" sz="1600" dirty="0">
                <a:effectLst/>
              </a:rPr>
              <a:t>/services/knowledge-graphs-data-</a:t>
            </a:r>
            <a:r>
              <a:rPr lang="en-GB" sz="1600" dirty="0" err="1">
                <a:effectLst/>
              </a:rPr>
              <a:t>modeling</a:t>
            </a:r>
            <a:r>
              <a:rPr lang="en-GB" sz="1600" dirty="0">
                <a:effectLst/>
              </a:rPr>
              <a:t>/ (Accessed: 16 July 2024). </a:t>
            </a:r>
          </a:p>
          <a:p>
            <a:pPr>
              <a:buFont typeface="+mj-lt"/>
              <a:buAutoNum type="arabicPeriod"/>
            </a:pPr>
            <a:r>
              <a:rPr lang="en-GB" sz="1600" dirty="0">
                <a:effectLst/>
              </a:rPr>
              <a:t>Santos, R. (2024) </a:t>
            </a:r>
            <a:r>
              <a:rPr lang="en-GB" sz="1600" i="1" dirty="0">
                <a:effectLst/>
              </a:rPr>
              <a:t>AI adoption: 9 industries that are setting the gold standard</a:t>
            </a:r>
            <a:r>
              <a:rPr lang="en-GB" sz="1600" dirty="0">
                <a:effectLst/>
              </a:rPr>
              <a:t>, </a:t>
            </a:r>
            <a:r>
              <a:rPr lang="en-GB" sz="1600" i="1" dirty="0">
                <a:effectLst/>
              </a:rPr>
              <a:t>Technology and Engineering Workforce Solutions: Global STEM Jobs</a:t>
            </a:r>
            <a:r>
              <a:rPr lang="en-GB" sz="1600" dirty="0">
                <a:effectLst/>
              </a:rPr>
              <a:t>. Available at: https://</a:t>
            </a:r>
            <a:r>
              <a:rPr lang="en-GB" sz="1600" dirty="0" err="1">
                <a:effectLst/>
              </a:rPr>
              <a:t>www.airswift.com</a:t>
            </a:r>
            <a:r>
              <a:rPr lang="en-GB" sz="1600" dirty="0">
                <a:effectLst/>
              </a:rPr>
              <a:t>/blog/ai-in-business (Accessed: 16 July 2024). </a:t>
            </a:r>
          </a:p>
          <a:p>
            <a:pPr>
              <a:buFont typeface="+mj-lt"/>
              <a:buAutoNum type="arabicPeriod"/>
            </a:pPr>
            <a:r>
              <a:rPr lang="en-GB" sz="1600" dirty="0">
                <a:effectLst/>
              </a:rPr>
              <a:t>SHARMA, R. (2024) </a:t>
            </a:r>
            <a:r>
              <a:rPr lang="en-GB" sz="1600" i="1" dirty="0">
                <a:effectLst/>
              </a:rPr>
              <a:t>Enterprise AI development company - </a:t>
            </a:r>
            <a:r>
              <a:rPr lang="en-GB" sz="1600" i="1" dirty="0" err="1">
                <a:effectLst/>
              </a:rPr>
              <a:t>markovate</a:t>
            </a:r>
            <a:r>
              <a:rPr lang="en-GB" sz="1600" dirty="0">
                <a:effectLst/>
              </a:rPr>
              <a:t>, </a:t>
            </a:r>
            <a:r>
              <a:rPr lang="en-GB" sz="1600" i="1" dirty="0">
                <a:effectLst/>
              </a:rPr>
              <a:t>Scaling Up: How Enterprise AI Drives Business Growth</a:t>
            </a:r>
            <a:r>
              <a:rPr lang="en-GB" sz="1600" dirty="0">
                <a:effectLst/>
              </a:rPr>
              <a:t>. Available at: https://</a:t>
            </a:r>
            <a:r>
              <a:rPr lang="en-GB" sz="1600" dirty="0" err="1">
                <a:effectLst/>
              </a:rPr>
              <a:t>markovate.com</a:t>
            </a:r>
            <a:r>
              <a:rPr lang="en-GB" sz="1600" dirty="0">
                <a:effectLst/>
              </a:rPr>
              <a:t>/enterprise-ai-development-company/ (Accessed: 16 July 2024). </a:t>
            </a:r>
          </a:p>
          <a:p>
            <a:pPr marL="0" indent="0">
              <a:buNone/>
            </a:pPr>
            <a:endParaRPr lang="en-GB"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DC84834D-EFD4-6391-300A-809FA5A55CC7}"/>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44996468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10485</TotalTime>
  <Words>620</Words>
  <Application>Microsoft Office PowerPoint</Application>
  <PresentationFormat>Widescreen</PresentationFormat>
  <Paragraphs>42</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Franklin Gothic Book</vt:lpstr>
      <vt:lpstr>Times New Roman</vt:lpstr>
      <vt:lpstr>Crop</vt:lpstr>
      <vt:lpstr>The Impact of Artificial Intelligence on Enterprise IT</vt:lpstr>
      <vt:lpstr>Introduction to AI in Enterprise IT</vt:lpstr>
      <vt:lpstr>Why AI Will Have the Most Impact</vt:lpstr>
      <vt:lpstr>Industry Impact of AI</vt:lpstr>
      <vt:lpstr>Impact on Working Life</vt:lpstr>
      <vt:lpstr>Reflective Analysis: Personal Experience </vt:lpstr>
      <vt:lpstr>Reflective Analysis: Reviewing Others and Self </vt:lpstr>
      <vt:lpstr>Conclusion</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Ayah Mustafa</dc:creator>
  <cp:lastModifiedBy>Hussein, Mustafa</cp:lastModifiedBy>
  <cp:revision>3</cp:revision>
  <dcterms:created xsi:type="dcterms:W3CDTF">2024-07-09T12:32:24Z</dcterms:created>
  <dcterms:modified xsi:type="dcterms:W3CDTF">2024-07-16T21:02:01Z</dcterms:modified>
</cp:coreProperties>
</file>