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65" r:id="rId5"/>
    <p:sldId id="258" r:id="rId6"/>
    <p:sldId id="259" r:id="rId7"/>
    <p:sldId id="260" r:id="rId8"/>
    <p:sldId id="266" r:id="rId9"/>
    <p:sldId id="261" r:id="rId10"/>
    <p:sldId id="267" r:id="rId11"/>
    <p:sldId id="262" r:id="rId12"/>
    <p:sldId id="263" r:id="rId13"/>
    <p:sldId id="264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A486-56E9-43FB-9486-7A01D1FD06E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9DD7-E274-491F-8481-8EA82C7EA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9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5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9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Mathematik hinter </a:t>
            </a:r>
            <a:r>
              <a:rPr lang="de-DE" dirty="0" smtClean="0"/>
              <a:t>Wahlen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Bild, Namen,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54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 </a:t>
            </a:r>
            <a:r>
              <a:rPr lang="de-DE" dirty="0" err="1" smtClean="0"/>
              <a:t>Menti</a:t>
            </a:r>
            <a:r>
              <a:rPr lang="de-DE" dirty="0" smtClean="0"/>
              <a:t> Umfrage Entenhausen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93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Bezug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Überschriften Artikel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44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gibt nicht ein festes Wahlsystem oder so was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51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Puffer - Taxikosten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00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1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Wahlsysteme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Verhältnis vs. Absolute / relative Mehrheitswahl, Infos zu H5P Quiz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1602718" y="1387628"/>
            <a:ext cx="1769715" cy="1761976"/>
            <a:chOff x="8602473" y="728834"/>
            <a:chExt cx="2712026" cy="2700166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8602473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17" name="Flussdiagramm: Verzögerung 1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10320270" y="1483354"/>
              <a:ext cx="994229" cy="1828803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Flussdiagramm: Verzögerung 1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9461371" y="1600197"/>
              <a:ext cx="994229" cy="1828803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" name="Flussdiagramm: Verzögerung 1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3" name="Grafik 22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624426" y="862136"/>
              <a:ext cx="668116" cy="668116"/>
            </a:xfrm>
            <a:prstGeom prst="rect">
              <a:avLst/>
            </a:prstGeom>
          </p:spPr>
        </p:pic>
        <p:pic>
          <p:nvPicPr>
            <p:cNvPr id="24" name="Grafik 23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765528" y="728834"/>
              <a:ext cx="668116" cy="668116"/>
            </a:xfrm>
            <a:prstGeom prst="rect">
              <a:avLst/>
            </a:prstGeom>
          </p:spPr>
        </p:pic>
        <p:pic>
          <p:nvPicPr>
            <p:cNvPr id="25" name="Grafik 2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483325" y="728834"/>
              <a:ext cx="668116" cy="668116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Wahlsysteme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3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 rot="19200000" flipH="1">
            <a:off x="3550296" y="1184681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/>
          <p:cNvGrpSpPr>
            <a:grpSpLocks noChangeAspect="1"/>
          </p:cNvGrpSpPr>
          <p:nvPr/>
        </p:nvGrpSpPr>
        <p:grpSpPr>
          <a:xfrm>
            <a:off x="8750539" y="1532069"/>
            <a:ext cx="630171" cy="1623969"/>
            <a:chOff x="1808439" y="866841"/>
            <a:chExt cx="994229" cy="2562159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1808439" y="1600197"/>
              <a:ext cx="994229" cy="1828803"/>
              <a:chOff x="2209805" y="2311558"/>
              <a:chExt cx="994229" cy="1828803"/>
            </a:xfrm>
          </p:grpSpPr>
          <p:sp>
            <p:nvSpPr>
              <p:cNvPr id="10" name="Flussdiagramm: Verzögerung 9"/>
              <p:cNvSpPr/>
              <p:nvPr/>
            </p:nvSpPr>
            <p:spPr>
              <a:xfrm rot="16200000">
                <a:off x="2199759" y="3136085"/>
                <a:ext cx="1014322" cy="994229"/>
              </a:xfrm>
              <a:prstGeom prst="flowChartDelay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2" name="Grafik 21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971492" y="866841"/>
              <a:ext cx="668116" cy="668116"/>
            </a:xfrm>
            <a:prstGeom prst="rect">
              <a:avLst/>
            </a:prstGeom>
          </p:spPr>
        </p:pic>
      </p:grpSp>
      <p:sp>
        <p:nvSpPr>
          <p:cNvPr id="26" name="Pfeil nach rechts 25"/>
          <p:cNvSpPr/>
          <p:nvPr/>
        </p:nvSpPr>
        <p:spPr>
          <a:xfrm rot="2400000">
            <a:off x="7585651" y="1201490"/>
            <a:ext cx="1056387" cy="744015"/>
          </a:xfrm>
          <a:prstGeom prst="rightArrow">
            <a:avLst>
              <a:gd name="adj1" fmla="val 26528"/>
              <a:gd name="adj2" fmla="val 54302"/>
            </a:avLst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257491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Verhältniswahl</a:t>
            </a:r>
            <a:endParaRPr lang="de-DE" sz="2800" dirty="0"/>
          </a:p>
        </p:txBody>
      </p:sp>
      <p:sp>
        <p:nvSpPr>
          <p:cNvPr id="28" name="Textfeld 27"/>
          <p:cNvSpPr txBox="1"/>
          <p:nvPr/>
        </p:nvSpPr>
        <p:spPr>
          <a:xfrm>
            <a:off x="7835540" y="3156038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Mehrheitswahl</a:t>
            </a:r>
            <a:endParaRPr lang="de-DE" sz="2800" dirty="0"/>
          </a:p>
        </p:txBody>
      </p:sp>
      <p:grpSp>
        <p:nvGrpSpPr>
          <p:cNvPr id="57" name="Gruppieren 56"/>
          <p:cNvGrpSpPr/>
          <p:nvPr/>
        </p:nvGrpSpPr>
        <p:grpSpPr>
          <a:xfrm>
            <a:off x="6096000" y="3969545"/>
            <a:ext cx="1670097" cy="1671485"/>
            <a:chOff x="4530595" y="3415007"/>
            <a:chExt cx="1670097" cy="1671485"/>
          </a:xfrm>
        </p:grpSpPr>
        <p:grpSp>
          <p:nvGrpSpPr>
            <p:cNvPr id="34" name="Gruppieren 33"/>
            <p:cNvGrpSpPr>
              <a:grpSpLocks noChangeAspect="1"/>
            </p:cNvGrpSpPr>
            <p:nvPr/>
          </p:nvGrpSpPr>
          <p:grpSpPr>
            <a:xfrm>
              <a:off x="5691832" y="4150492"/>
              <a:ext cx="508860" cy="936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4" name="Flussdiagramm: Verzögerung 43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34"/>
            <p:cNvGrpSpPr>
              <a:grpSpLocks noChangeAspect="1"/>
            </p:cNvGrpSpPr>
            <p:nvPr/>
          </p:nvGrpSpPr>
          <p:grpSpPr>
            <a:xfrm>
              <a:off x="5259459" y="4436318"/>
              <a:ext cx="352288" cy="648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42" name="Flussdiagramm: Verzögerung 41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" name="Gruppieren 35"/>
            <p:cNvGrpSpPr/>
            <p:nvPr/>
          </p:nvGrpSpPr>
          <p:grpSpPr>
            <a:xfrm>
              <a:off x="4530595" y="3890944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0" name="Flussdiagramm: Verzögerung 3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7" name="Grafik 36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636996" y="3415007"/>
              <a:ext cx="435975" cy="435975"/>
            </a:xfrm>
            <a:prstGeom prst="rect">
              <a:avLst/>
            </a:prstGeom>
          </p:spPr>
        </p:pic>
      </p:grpSp>
      <p:grpSp>
        <p:nvGrpSpPr>
          <p:cNvPr id="56" name="Gruppieren 55"/>
          <p:cNvGrpSpPr/>
          <p:nvPr/>
        </p:nvGrpSpPr>
        <p:grpSpPr>
          <a:xfrm>
            <a:off x="10328300" y="3969545"/>
            <a:ext cx="1432924" cy="1669311"/>
            <a:chOff x="8805248" y="3282531"/>
            <a:chExt cx="1432924" cy="1669311"/>
          </a:xfrm>
        </p:grpSpPr>
        <p:grpSp>
          <p:nvGrpSpPr>
            <p:cNvPr id="46" name="Gruppieren 45"/>
            <p:cNvGrpSpPr>
              <a:grpSpLocks noChangeAspect="1"/>
            </p:cNvGrpSpPr>
            <p:nvPr/>
          </p:nvGrpSpPr>
          <p:grpSpPr>
            <a:xfrm>
              <a:off x="9915244" y="4357842"/>
              <a:ext cx="322928" cy="594000"/>
              <a:chOff x="2209803" y="2311558"/>
              <a:chExt cx="994229" cy="1828803"/>
            </a:xfrm>
            <a:solidFill>
              <a:schemeClr val="bg1">
                <a:lumMod val="75000"/>
              </a:schemeClr>
            </a:solidFill>
          </p:grpSpPr>
          <p:sp>
            <p:nvSpPr>
              <p:cNvPr id="47" name="Flussdiagramm: Verzögerung 46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9" name="Gruppieren 48"/>
            <p:cNvGrpSpPr>
              <a:grpSpLocks noChangeAspect="1"/>
            </p:cNvGrpSpPr>
            <p:nvPr/>
          </p:nvGrpSpPr>
          <p:grpSpPr>
            <a:xfrm>
              <a:off x="9523172" y="4357842"/>
              <a:ext cx="322928" cy="594000"/>
              <a:chOff x="2209803" y="2311558"/>
              <a:chExt cx="994229" cy="1828803"/>
            </a:xfrm>
            <a:solidFill>
              <a:schemeClr val="bg1">
                <a:lumMod val="65000"/>
              </a:schemeClr>
            </a:solidFill>
          </p:grpSpPr>
          <p:sp>
            <p:nvSpPr>
              <p:cNvPr id="50" name="Flussdiagramm: Verzögerung 49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2" name="Gruppieren 51"/>
            <p:cNvGrpSpPr>
              <a:grpSpLocks noChangeAspect="1"/>
            </p:cNvGrpSpPr>
            <p:nvPr/>
          </p:nvGrpSpPr>
          <p:grpSpPr>
            <a:xfrm>
              <a:off x="8805248" y="3758468"/>
              <a:ext cx="648778" cy="1193374"/>
              <a:chOff x="2209803" y="2311558"/>
              <a:chExt cx="994229" cy="18288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3" name="Flussdiagramm: Verzögerung 52"/>
              <p:cNvSpPr/>
              <p:nvPr/>
            </p:nvSpPr>
            <p:spPr>
              <a:xfrm rot="16200000">
                <a:off x="2199757" y="3136085"/>
                <a:ext cx="1014322" cy="994229"/>
              </a:xfrm>
              <a:prstGeom prst="flowChartDelay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2364916" y="2311558"/>
                <a:ext cx="684000" cy="68400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55" name="Grafik 54" descr="Trophäe mit einfarbiger Füllung">
              <a:extLst>
                <a:ext uri="{FF2B5EF4-FFF2-40B4-BE49-F238E27FC236}">
                  <a16:creationId xmlns:a16="http://schemas.microsoft.com/office/drawing/2014/main" id="{5354C8D1-B5AF-D1D9-7067-1504B742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911649" y="3282531"/>
              <a:ext cx="435975" cy="435975"/>
            </a:xfrm>
            <a:prstGeom prst="rect">
              <a:avLst/>
            </a:prstGeom>
          </p:spPr>
        </p:pic>
      </p:grpSp>
      <p:sp>
        <p:nvSpPr>
          <p:cNvPr id="58" name="Textfeld 57"/>
          <p:cNvSpPr txBox="1"/>
          <p:nvPr/>
        </p:nvSpPr>
        <p:spPr>
          <a:xfrm>
            <a:off x="5770922" y="5663079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absolut</a:t>
            </a:r>
            <a:endParaRPr lang="de-DE" sz="2800" dirty="0"/>
          </a:p>
        </p:txBody>
      </p:sp>
      <p:sp>
        <p:nvSpPr>
          <p:cNvPr id="59" name="Textfeld 58"/>
          <p:cNvSpPr txBox="1"/>
          <p:nvPr/>
        </p:nvSpPr>
        <p:spPr>
          <a:xfrm>
            <a:off x="9982200" y="5656881"/>
            <a:ext cx="246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relativ</a:t>
            </a:r>
            <a:endParaRPr lang="de-DE" sz="2800" dirty="0"/>
          </a:p>
        </p:txBody>
      </p:sp>
      <p:sp>
        <p:nvSpPr>
          <p:cNvPr id="60" name="Pfeil nach rechts 59"/>
          <p:cNvSpPr>
            <a:spLocks noChangeAspect="1"/>
          </p:cNvSpPr>
          <p:nvPr/>
        </p:nvSpPr>
        <p:spPr>
          <a:xfrm rot="19200000" flipH="1">
            <a:off x="7796619" y="3749975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Pfeil nach rechts 60"/>
          <p:cNvSpPr>
            <a:spLocks noChangeAspect="1"/>
          </p:cNvSpPr>
          <p:nvPr/>
        </p:nvSpPr>
        <p:spPr>
          <a:xfrm rot="2400000">
            <a:off x="9475757" y="3777620"/>
            <a:ext cx="868947" cy="612000"/>
          </a:xfrm>
          <a:prstGeom prst="rightArrow">
            <a:avLst>
              <a:gd name="adj1" fmla="val 26528"/>
              <a:gd name="adj2" fmla="val 54302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3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Niemeyer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8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Alabama Paradoxon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Gegenüberstellung Tabellen n und n+1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97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D‘Hondt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Tabelle</a:t>
            </a:r>
          </a:p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87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Sainte-Lagu:e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Tabelle</a:t>
            </a:r>
          </a:p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99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Sitzzuwachs-Paradoxon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37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Verzerrung Verfahren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 Stimmenverteilung</a:t>
            </a:r>
          </a:p>
          <a:p>
            <a:r>
              <a:rPr lang="de-DE" dirty="0" smtClean="0"/>
              <a:t>Bilder Sitzverteilung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Mathematik hinter Wahlen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57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68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Mathematik hinter Wahlen</vt:lpstr>
      <vt:lpstr>Wahlsysteme</vt:lpstr>
      <vt:lpstr>Wahlsysteme</vt:lpstr>
      <vt:lpstr>Niemeyer ?</vt:lpstr>
      <vt:lpstr>Alabama Paradoxon</vt:lpstr>
      <vt:lpstr>D‘Hondt</vt:lpstr>
      <vt:lpstr>Sainte-Lagu:e</vt:lpstr>
      <vt:lpstr>Sitzzuwachs-Paradoxon</vt:lpstr>
      <vt:lpstr>Verzerrung Verfahren</vt:lpstr>
      <vt:lpstr>Ergebnis Menti Umfrage Entenhausen</vt:lpstr>
      <vt:lpstr>Aktueller Bezug</vt:lpstr>
      <vt:lpstr>Fazit?</vt:lpstr>
      <vt:lpstr>Puffer - Taxikosten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Glatt</dc:creator>
  <cp:lastModifiedBy>Sarah Glatt</cp:lastModifiedBy>
  <cp:revision>12</cp:revision>
  <dcterms:created xsi:type="dcterms:W3CDTF">2023-06-04T13:46:23Z</dcterms:created>
  <dcterms:modified xsi:type="dcterms:W3CDTF">2023-06-05T12:17:27Z</dcterms:modified>
</cp:coreProperties>
</file>