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293" r:id="rId4"/>
    <p:sldId id="292" r:id="rId5"/>
    <p:sldId id="286" r:id="rId6"/>
    <p:sldId id="295" r:id="rId7"/>
    <p:sldId id="274" r:id="rId8"/>
    <p:sldId id="294" r:id="rId9"/>
    <p:sldId id="273" r:id="rId10"/>
    <p:sldId id="296" r:id="rId11"/>
    <p:sldId id="265" r:id="rId12"/>
    <p:sldId id="297" r:id="rId13"/>
    <p:sldId id="283" r:id="rId14"/>
    <p:sldId id="284" r:id="rId15"/>
    <p:sldId id="276" r:id="rId16"/>
    <p:sldId id="270" r:id="rId17"/>
    <p:sldId id="271" r:id="rId18"/>
    <p:sldId id="266" r:id="rId19"/>
    <p:sldId id="279" r:id="rId20"/>
    <p:sldId id="288" r:id="rId21"/>
    <p:sldId id="277" r:id="rId22"/>
    <p:sldId id="278" r:id="rId23"/>
    <p:sldId id="281" r:id="rId24"/>
    <p:sldId id="26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  <a:srgbClr val="FE9900"/>
    <a:srgbClr val="6D9EEB"/>
    <a:srgbClr val="FFFF00"/>
    <a:srgbClr val="1612B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2165" autoAdjust="0"/>
  </p:normalViewPr>
  <p:slideViewPr>
    <p:cSldViewPr snapToGrid="0">
      <p:cViewPr>
        <p:scale>
          <a:sx n="100" d="100"/>
          <a:sy n="100" d="100"/>
        </p:scale>
        <p:origin x="-708" y="-1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 jeden Fall!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Nicht wirklich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 jeden Fall!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Lieber nicht…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58377245383060605"/>
          <c:w val="0.96562499999999996"/>
          <c:h val="0.239329433046737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Daisy Duck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A-438C-BAA0-EAD2422BFF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Micky Maus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A-438C-BAA0-EAD2422BFF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Goofy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9A-438C-BAA0-EAD2422BF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005954591"/>
        <c:axId val="1005810975"/>
      </c:barChart>
      <c:catAx>
        <c:axId val="100595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05810975"/>
        <c:crosses val="autoZero"/>
        <c:auto val="1"/>
        <c:lblAlgn val="ctr"/>
        <c:lblOffset val="100"/>
        <c:noMultiLvlLbl val="0"/>
      </c:catAx>
      <c:valAx>
        <c:axId val="1005810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059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7249335629921259"/>
          <c:y val="0.86944220163565555"/>
          <c:w val="0.67688828740157481"/>
          <c:h val="0.1086963219511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7B0-4C9B-46DA-A7A0-3FA1F2070291}" type="doc">
      <dgm:prSet loTypeId="urn:microsoft.com/office/officeart/2005/8/layout/hProcess10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150BD64A-24B4-41DB-A754-F455ED3437FD}">
      <dgm:prSet phldrT="[Text]"/>
      <dgm:spPr/>
      <dgm:t>
        <a:bodyPr/>
        <a:lstStyle/>
        <a:p>
          <a:r>
            <a:rPr lang="de-DE" dirty="0"/>
            <a:t>Prozentuale Verteilung bestimmen</a:t>
          </a:r>
        </a:p>
      </dgm:t>
    </dgm:pt>
    <dgm:pt modelId="{C0504333-36FA-4A86-899A-376026D1A553}" type="parTrans" cxnId="{ABCD51D9-2290-4EC0-A629-F4A2768E2098}">
      <dgm:prSet/>
      <dgm:spPr/>
      <dgm:t>
        <a:bodyPr/>
        <a:lstStyle/>
        <a:p>
          <a:endParaRPr lang="de-DE"/>
        </a:p>
      </dgm:t>
    </dgm:pt>
    <dgm:pt modelId="{1AEB96CC-59DC-487D-AECF-DD620FE31EAB}" type="sibTrans" cxnId="{ABCD51D9-2290-4EC0-A629-F4A2768E2098}">
      <dgm:prSet/>
      <dgm:spPr/>
      <dgm:t>
        <a:bodyPr/>
        <a:lstStyle/>
        <a:p>
          <a:endParaRPr lang="de-DE"/>
        </a:p>
      </dgm:t>
    </dgm:pt>
    <dgm:pt modelId="{ED6805DF-7B76-4197-B8ED-04239AB4C403}">
      <dgm:prSet phldrT="[Text]"/>
      <dgm:spPr/>
      <dgm:t>
        <a:bodyPr/>
        <a:lstStyle/>
        <a:p>
          <a:r>
            <a:rPr lang="de-DE" dirty="0"/>
            <a:t>Schritt 2</a:t>
          </a:r>
        </a:p>
      </dgm:t>
    </dgm:pt>
    <dgm:pt modelId="{39A31BAB-1429-46E7-BC1C-6866CEDCA8BC}" type="parTrans" cxnId="{D726A3DE-CCA7-437B-8295-1B8C63FCBF60}">
      <dgm:prSet/>
      <dgm:spPr/>
      <dgm:t>
        <a:bodyPr/>
        <a:lstStyle/>
        <a:p>
          <a:endParaRPr lang="de-DE"/>
        </a:p>
      </dgm:t>
    </dgm:pt>
    <dgm:pt modelId="{71DAAD12-656D-4DD5-8243-D14023082501}" type="sibTrans" cxnId="{D726A3DE-CCA7-437B-8295-1B8C63FCBF60}">
      <dgm:prSet/>
      <dgm:spPr/>
      <dgm:t>
        <a:bodyPr/>
        <a:lstStyle/>
        <a:p>
          <a:endParaRPr lang="de-DE"/>
        </a:p>
      </dgm:t>
    </dgm:pt>
    <dgm:pt modelId="{8DD1FAA3-4864-4264-8913-58F0F61ACDE4}">
      <dgm:prSet phldrT="[Text]"/>
      <dgm:spPr/>
      <dgm:t>
        <a:bodyPr/>
        <a:lstStyle/>
        <a:p>
          <a:r>
            <a:rPr lang="de-DE" dirty="0"/>
            <a:t>Schritt 3</a:t>
          </a:r>
        </a:p>
      </dgm:t>
    </dgm:pt>
    <dgm:pt modelId="{4F53E25D-9C8F-433E-8E9E-70EBF8705DDB}" type="parTrans" cxnId="{482DADF6-7F65-42CC-867C-8D17FCECD43D}">
      <dgm:prSet/>
      <dgm:spPr/>
      <dgm:t>
        <a:bodyPr/>
        <a:lstStyle/>
        <a:p>
          <a:endParaRPr lang="de-DE"/>
        </a:p>
      </dgm:t>
    </dgm:pt>
    <dgm:pt modelId="{FBFD8C22-B48F-43B7-8E43-B7C948F91BE0}" type="sibTrans" cxnId="{482DADF6-7F65-42CC-867C-8D17FCECD43D}">
      <dgm:prSet/>
      <dgm:spPr/>
      <dgm:t>
        <a:bodyPr/>
        <a:lstStyle/>
        <a:p>
          <a:endParaRPr lang="de-DE"/>
        </a:p>
      </dgm:t>
    </dgm:pt>
    <dgm:pt modelId="{9CE8B070-87EF-4FED-AAB4-F421348E17E2}">
      <dgm:prSet phldrT="[Text]"/>
      <dgm:spPr/>
      <dgm:t>
        <a:bodyPr/>
        <a:lstStyle/>
        <a:p>
          <a:r>
            <a:rPr lang="de-DE" dirty="0"/>
            <a:t>Ganzzahlige Sitze verteilen</a:t>
          </a:r>
        </a:p>
      </dgm:t>
    </dgm:pt>
    <dgm:pt modelId="{F12E66C9-40BD-412B-950B-AB78E113C4C6}" type="parTrans" cxnId="{F2DDAE4F-A501-422C-9375-78712695EBEB}">
      <dgm:prSet/>
      <dgm:spPr/>
      <dgm:t>
        <a:bodyPr/>
        <a:lstStyle/>
        <a:p>
          <a:endParaRPr lang="de-DE"/>
        </a:p>
      </dgm:t>
    </dgm:pt>
    <dgm:pt modelId="{5A247CBB-E6E8-4900-908B-E60178C8CF6E}" type="sibTrans" cxnId="{F2DDAE4F-A501-422C-9375-78712695EBEB}">
      <dgm:prSet/>
      <dgm:spPr/>
      <dgm:t>
        <a:bodyPr/>
        <a:lstStyle/>
        <a:p>
          <a:endParaRPr lang="de-DE"/>
        </a:p>
      </dgm:t>
    </dgm:pt>
    <dgm:pt modelId="{43F4B9FB-CF97-4F6D-8B94-97BD388165ED}">
      <dgm:prSet phldrT="[Text]"/>
      <dgm:spPr/>
      <dgm:t>
        <a:bodyPr/>
        <a:lstStyle/>
        <a:p>
          <a:r>
            <a:rPr lang="de-DE" dirty="0"/>
            <a:t>Schritt 4</a:t>
          </a:r>
        </a:p>
      </dgm:t>
    </dgm:pt>
    <dgm:pt modelId="{005EDF45-8562-4416-9B20-C75640B2BDB2}" type="parTrans" cxnId="{F9BBEA69-B1E6-4577-986E-AABD68F41814}">
      <dgm:prSet/>
      <dgm:spPr/>
      <dgm:t>
        <a:bodyPr/>
        <a:lstStyle/>
        <a:p>
          <a:endParaRPr lang="de-DE"/>
        </a:p>
      </dgm:t>
    </dgm:pt>
    <dgm:pt modelId="{7A5008C1-B14B-455D-BFC2-8AD64A72998C}" type="sibTrans" cxnId="{F9BBEA69-B1E6-4577-986E-AABD68F41814}">
      <dgm:prSet/>
      <dgm:spPr/>
      <dgm:t>
        <a:bodyPr/>
        <a:lstStyle/>
        <a:p>
          <a:endParaRPr lang="de-DE"/>
        </a:p>
      </dgm:t>
    </dgm:pt>
    <dgm:pt modelId="{6A3738A8-A982-4967-87AC-5B277347481C}">
      <dgm:prSet phldrT="[Text]"/>
      <dgm:spPr/>
      <dgm:t>
        <a:bodyPr/>
        <a:lstStyle/>
        <a:p>
          <a:r>
            <a:rPr lang="de-DE" dirty="0"/>
            <a:t>restl. Sitze per Nachkomma-anteil verteilen</a:t>
          </a:r>
        </a:p>
      </dgm:t>
    </dgm:pt>
    <dgm:pt modelId="{7FB70CDC-BA20-4C2A-851C-14B7C5306CD5}" type="parTrans" cxnId="{A2BA4EB8-C472-4DA7-BFCF-EB2A185781E6}">
      <dgm:prSet/>
      <dgm:spPr/>
      <dgm:t>
        <a:bodyPr/>
        <a:lstStyle/>
        <a:p>
          <a:endParaRPr lang="de-DE"/>
        </a:p>
      </dgm:t>
    </dgm:pt>
    <dgm:pt modelId="{8BA5B199-4347-41E6-A11B-32377A848BBC}" type="sibTrans" cxnId="{A2BA4EB8-C472-4DA7-BFCF-EB2A185781E6}">
      <dgm:prSet/>
      <dgm:spPr/>
      <dgm:t>
        <a:bodyPr/>
        <a:lstStyle/>
        <a:p>
          <a:endParaRPr lang="de-DE"/>
        </a:p>
      </dgm:t>
    </dgm:pt>
    <dgm:pt modelId="{95660A68-8A8A-4677-94C4-E4E76892CD1E}">
      <dgm:prSet/>
      <dgm:spPr/>
      <dgm:t>
        <a:bodyPr/>
        <a:lstStyle/>
        <a:p>
          <a:r>
            <a:rPr lang="de-DE" dirty="0"/>
            <a:t>Prozentuale Sitzverteilung bestimmen</a:t>
          </a:r>
        </a:p>
      </dgm:t>
    </dgm:pt>
    <dgm:pt modelId="{DE66CE67-1594-4149-8226-3BD01969B504}" type="parTrans" cxnId="{14CE973A-CA54-485D-BFFD-E5A18629C9A2}">
      <dgm:prSet/>
      <dgm:spPr/>
      <dgm:t>
        <a:bodyPr/>
        <a:lstStyle/>
        <a:p>
          <a:endParaRPr lang="de-DE"/>
        </a:p>
      </dgm:t>
    </dgm:pt>
    <dgm:pt modelId="{D70C6652-0B1C-4350-9C9C-F01712D4D464}" type="sibTrans" cxnId="{14CE973A-CA54-485D-BFFD-E5A18629C9A2}">
      <dgm:prSet/>
      <dgm:spPr/>
      <dgm:t>
        <a:bodyPr/>
        <a:lstStyle/>
        <a:p>
          <a:endParaRPr lang="de-DE"/>
        </a:p>
      </dgm:t>
    </dgm:pt>
    <dgm:pt modelId="{C3867085-9894-4E33-9C60-DEB46588A874}">
      <dgm:prSet phldrT="[Text]"/>
      <dgm:spPr/>
      <dgm:t>
        <a:bodyPr/>
        <a:lstStyle/>
        <a:p>
          <a:r>
            <a:rPr lang="de-DE" dirty="0"/>
            <a:t>Schritt 1</a:t>
          </a:r>
        </a:p>
      </dgm:t>
    </dgm:pt>
    <dgm:pt modelId="{F819FE77-6CA6-46A5-8BE6-FF7DA9E52174}" type="sibTrans" cxnId="{B8CB077B-C407-49FD-87A6-3F2BE4D71113}">
      <dgm:prSet/>
      <dgm:spPr/>
      <dgm:t>
        <a:bodyPr/>
        <a:lstStyle/>
        <a:p>
          <a:endParaRPr lang="de-DE"/>
        </a:p>
      </dgm:t>
    </dgm:pt>
    <dgm:pt modelId="{5DEC0449-4D50-4077-A4A1-6EE7A853188B}" type="parTrans" cxnId="{B8CB077B-C407-49FD-87A6-3F2BE4D71113}">
      <dgm:prSet/>
      <dgm:spPr/>
      <dgm:t>
        <a:bodyPr/>
        <a:lstStyle/>
        <a:p>
          <a:endParaRPr lang="de-DE"/>
        </a:p>
      </dgm:t>
    </dgm:pt>
    <dgm:pt modelId="{D135CEDF-D42C-4868-8F45-0745756607C4}" type="pres">
      <dgm:prSet presAssocID="{F25D17B0-4C9B-46DA-A7A0-3FA1F2070291}" presName="Name0" presStyleCnt="0">
        <dgm:presLayoutVars>
          <dgm:dir/>
          <dgm:resizeHandles val="exact"/>
        </dgm:presLayoutVars>
      </dgm:prSet>
      <dgm:spPr/>
    </dgm:pt>
    <dgm:pt modelId="{3DC82A6E-ABDD-4E2C-B08C-B998022F99DB}" type="pres">
      <dgm:prSet presAssocID="{C3867085-9894-4E33-9C60-DEB46588A874}" presName="composite" presStyleCnt="0"/>
      <dgm:spPr/>
    </dgm:pt>
    <dgm:pt modelId="{2EB895F6-B2DA-4FE9-9737-53BA3B1CEA5D}" type="pres">
      <dgm:prSet presAssocID="{C3867085-9894-4E33-9C60-DEB46588A874}" presName="imagSh" presStyleLbl="bgImgPlace1" presStyleIdx="0" presStyleCnt="4" custScaleX="99952" custScaleY="9995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5F4F538-3E45-4FBA-942E-745BE587A78B}" type="pres">
      <dgm:prSet presAssocID="{C3867085-9894-4E33-9C60-DEB46588A874}" presName="txNode" presStyleLbl="node1" presStyleIdx="0" presStyleCnt="4" custLinFactNeighborY="31710">
        <dgm:presLayoutVars>
          <dgm:bulletEnabled val="1"/>
        </dgm:presLayoutVars>
      </dgm:prSet>
      <dgm:spPr/>
    </dgm:pt>
    <dgm:pt modelId="{5166588B-6E24-4991-A59E-0AEB421603AD}" type="pres">
      <dgm:prSet presAssocID="{F819FE77-6CA6-46A5-8BE6-FF7DA9E52174}" presName="sibTrans" presStyleLbl="sibTrans2D1" presStyleIdx="0" presStyleCnt="3"/>
      <dgm:spPr/>
    </dgm:pt>
    <dgm:pt modelId="{C2340F59-BDFA-46EE-BD2F-738363041225}" type="pres">
      <dgm:prSet presAssocID="{F819FE77-6CA6-46A5-8BE6-FF7DA9E52174}" presName="connTx" presStyleLbl="sibTrans2D1" presStyleIdx="0" presStyleCnt="3"/>
      <dgm:spPr/>
    </dgm:pt>
    <dgm:pt modelId="{D016C248-7888-4130-BEFF-EDACE1532965}" type="pres">
      <dgm:prSet presAssocID="{ED6805DF-7B76-4197-B8ED-04239AB4C403}" presName="composite" presStyleCnt="0"/>
      <dgm:spPr/>
    </dgm:pt>
    <dgm:pt modelId="{AD56C0C5-71E7-4685-9CCB-D3EBF00DBAC6}" type="pres">
      <dgm:prSet presAssocID="{ED6805DF-7B76-4197-B8ED-04239AB4C403}" presName="imagSh" presStyleLbl="b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93E8A7-8C3D-4FFC-BBB6-2776CEDF1968}" type="pres">
      <dgm:prSet presAssocID="{ED6805DF-7B76-4197-B8ED-04239AB4C403}" presName="txNode" presStyleLbl="node1" presStyleIdx="1" presStyleCnt="4" custLinFactNeighborY="31710">
        <dgm:presLayoutVars>
          <dgm:bulletEnabled val="1"/>
        </dgm:presLayoutVars>
      </dgm:prSet>
      <dgm:spPr/>
    </dgm:pt>
    <dgm:pt modelId="{F9D33C3F-2743-481D-B078-C20429E0D12A}" type="pres">
      <dgm:prSet presAssocID="{71DAAD12-656D-4DD5-8243-D14023082501}" presName="sibTrans" presStyleLbl="sibTrans2D1" presStyleIdx="1" presStyleCnt="3"/>
      <dgm:spPr/>
    </dgm:pt>
    <dgm:pt modelId="{CD120B7F-C0D9-4228-B5EC-4B8807C8F589}" type="pres">
      <dgm:prSet presAssocID="{71DAAD12-656D-4DD5-8243-D14023082501}" presName="connTx" presStyleLbl="sibTrans2D1" presStyleIdx="1" presStyleCnt="3"/>
      <dgm:spPr/>
    </dgm:pt>
    <dgm:pt modelId="{C464ACA8-8A69-4C3D-8066-40231DDE6F13}" type="pres">
      <dgm:prSet presAssocID="{8DD1FAA3-4864-4264-8913-58F0F61ACDE4}" presName="composite" presStyleCnt="0"/>
      <dgm:spPr/>
    </dgm:pt>
    <dgm:pt modelId="{04A38FD9-27BE-4795-894F-E4AB8E99443D}" type="pres">
      <dgm:prSet presAssocID="{8DD1FAA3-4864-4264-8913-58F0F61ACDE4}" presName="imagSh" presStyleLbl="b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641E185-97F1-4D68-BC9F-238A59824466}" type="pres">
      <dgm:prSet presAssocID="{8DD1FAA3-4864-4264-8913-58F0F61ACDE4}" presName="txNode" presStyleLbl="node1" presStyleIdx="2" presStyleCnt="4" custLinFactNeighborY="31710">
        <dgm:presLayoutVars>
          <dgm:bulletEnabled val="1"/>
        </dgm:presLayoutVars>
      </dgm:prSet>
      <dgm:spPr/>
    </dgm:pt>
    <dgm:pt modelId="{D45341B0-8081-45CC-8B05-72E41C34E86B}" type="pres">
      <dgm:prSet presAssocID="{FBFD8C22-B48F-43B7-8E43-B7C948F91BE0}" presName="sibTrans" presStyleLbl="sibTrans2D1" presStyleIdx="2" presStyleCnt="3"/>
      <dgm:spPr/>
    </dgm:pt>
    <dgm:pt modelId="{B84045E2-66CA-4A62-8BD5-35D01E8625F4}" type="pres">
      <dgm:prSet presAssocID="{FBFD8C22-B48F-43B7-8E43-B7C948F91BE0}" presName="connTx" presStyleLbl="sibTrans2D1" presStyleIdx="2" presStyleCnt="3"/>
      <dgm:spPr/>
    </dgm:pt>
    <dgm:pt modelId="{26D68240-3AD4-4E6D-8B95-CAA10CDF0567}" type="pres">
      <dgm:prSet presAssocID="{43F4B9FB-CF97-4F6D-8B94-97BD388165ED}" presName="composite" presStyleCnt="0"/>
      <dgm:spPr/>
    </dgm:pt>
    <dgm:pt modelId="{A7BD823A-6949-4715-97F1-688783AB3F95}" type="pres">
      <dgm:prSet presAssocID="{43F4B9FB-CF97-4F6D-8B94-97BD388165ED}" presName="imagSh" presStyleLbl="bgImgPlace1" presStyleIdx="3" presStyleCnt="4" custLinFactNeighborX="64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24A645D-C68C-451B-8A25-DBB18ACB987C}" type="pres">
      <dgm:prSet presAssocID="{43F4B9FB-CF97-4F6D-8B94-97BD388165ED}" presName="txNode" presStyleLbl="node1" presStyleIdx="3" presStyleCnt="4" custLinFactNeighborY="31710">
        <dgm:presLayoutVars>
          <dgm:bulletEnabled val="1"/>
        </dgm:presLayoutVars>
      </dgm:prSet>
      <dgm:spPr/>
    </dgm:pt>
  </dgm:ptLst>
  <dgm:cxnLst>
    <dgm:cxn modelId="{E9C0F426-1536-450D-B44C-53D8A7231FC1}" type="presOf" srcId="{F819FE77-6CA6-46A5-8BE6-FF7DA9E52174}" destId="{5166588B-6E24-4991-A59E-0AEB421603AD}" srcOrd="0" destOrd="0" presId="urn:microsoft.com/office/officeart/2005/8/layout/hProcess10"/>
    <dgm:cxn modelId="{14CE973A-CA54-485D-BFFD-E5A18629C9A2}" srcId="{ED6805DF-7B76-4197-B8ED-04239AB4C403}" destId="{95660A68-8A8A-4677-94C4-E4E76892CD1E}" srcOrd="0" destOrd="0" parTransId="{DE66CE67-1594-4149-8226-3BD01969B504}" sibTransId="{D70C6652-0B1C-4350-9C9C-F01712D4D464}"/>
    <dgm:cxn modelId="{700E8548-6A09-4CEC-BC9C-C9A3232B5DB2}" type="presOf" srcId="{6A3738A8-A982-4967-87AC-5B277347481C}" destId="{724A645D-C68C-451B-8A25-DBB18ACB987C}" srcOrd="0" destOrd="1" presId="urn:microsoft.com/office/officeart/2005/8/layout/hProcess10"/>
    <dgm:cxn modelId="{F9BBEA69-B1E6-4577-986E-AABD68F41814}" srcId="{F25D17B0-4C9B-46DA-A7A0-3FA1F2070291}" destId="{43F4B9FB-CF97-4F6D-8B94-97BD388165ED}" srcOrd="3" destOrd="0" parTransId="{005EDF45-8562-4416-9B20-C75640B2BDB2}" sibTransId="{7A5008C1-B14B-455D-BFC2-8AD64A72998C}"/>
    <dgm:cxn modelId="{46516B6A-7841-4810-AF9C-0275EB62AC6C}" type="presOf" srcId="{F819FE77-6CA6-46A5-8BE6-FF7DA9E52174}" destId="{C2340F59-BDFA-46EE-BD2F-738363041225}" srcOrd="1" destOrd="0" presId="urn:microsoft.com/office/officeart/2005/8/layout/hProcess10"/>
    <dgm:cxn modelId="{F2DDAE4F-A501-422C-9375-78712695EBEB}" srcId="{8DD1FAA3-4864-4264-8913-58F0F61ACDE4}" destId="{9CE8B070-87EF-4FED-AAB4-F421348E17E2}" srcOrd="0" destOrd="0" parTransId="{F12E66C9-40BD-412B-950B-AB78E113C4C6}" sibTransId="{5A247CBB-E6E8-4900-908B-E60178C8CF6E}"/>
    <dgm:cxn modelId="{A5696950-AC98-4955-9BDB-BE328EF7FB34}" type="presOf" srcId="{71DAAD12-656D-4DD5-8243-D14023082501}" destId="{CD120B7F-C0D9-4228-B5EC-4B8807C8F589}" srcOrd="1" destOrd="0" presId="urn:microsoft.com/office/officeart/2005/8/layout/hProcess10"/>
    <dgm:cxn modelId="{937E9754-872F-4D0A-9B57-2B35607EBD90}" type="presOf" srcId="{ED6805DF-7B76-4197-B8ED-04239AB4C403}" destId="{5793E8A7-8C3D-4FFC-BBB6-2776CEDF1968}" srcOrd="0" destOrd="0" presId="urn:microsoft.com/office/officeart/2005/8/layout/hProcess10"/>
    <dgm:cxn modelId="{B7E35A55-4F49-43B6-960C-A753CEA3C146}" type="presOf" srcId="{71DAAD12-656D-4DD5-8243-D14023082501}" destId="{F9D33C3F-2743-481D-B078-C20429E0D12A}" srcOrd="0" destOrd="0" presId="urn:microsoft.com/office/officeart/2005/8/layout/hProcess10"/>
    <dgm:cxn modelId="{B8CB077B-C407-49FD-87A6-3F2BE4D71113}" srcId="{F25D17B0-4C9B-46DA-A7A0-3FA1F2070291}" destId="{C3867085-9894-4E33-9C60-DEB46588A874}" srcOrd="0" destOrd="0" parTransId="{5DEC0449-4D50-4077-A4A1-6EE7A853188B}" sibTransId="{F819FE77-6CA6-46A5-8BE6-FF7DA9E52174}"/>
    <dgm:cxn modelId="{BAA98B8D-12B7-4483-9605-C32CA72DD190}" type="presOf" srcId="{FBFD8C22-B48F-43B7-8E43-B7C948F91BE0}" destId="{D45341B0-8081-45CC-8B05-72E41C34E86B}" srcOrd="0" destOrd="0" presId="urn:microsoft.com/office/officeart/2005/8/layout/hProcess10"/>
    <dgm:cxn modelId="{7F259996-EAD7-4A15-8AF1-48E37FF95253}" type="presOf" srcId="{9CE8B070-87EF-4FED-AAB4-F421348E17E2}" destId="{F641E185-97F1-4D68-BC9F-238A59824466}" srcOrd="0" destOrd="1" presId="urn:microsoft.com/office/officeart/2005/8/layout/hProcess10"/>
    <dgm:cxn modelId="{E340BC9A-3DAB-4DCD-926F-61B989DDB053}" type="presOf" srcId="{F25D17B0-4C9B-46DA-A7A0-3FA1F2070291}" destId="{D135CEDF-D42C-4868-8F45-0745756607C4}" srcOrd="0" destOrd="0" presId="urn:microsoft.com/office/officeart/2005/8/layout/hProcess10"/>
    <dgm:cxn modelId="{5D0D46A1-C50F-49FD-9F83-F067B0C947E3}" type="presOf" srcId="{95660A68-8A8A-4677-94C4-E4E76892CD1E}" destId="{5793E8A7-8C3D-4FFC-BBB6-2776CEDF1968}" srcOrd="0" destOrd="1" presId="urn:microsoft.com/office/officeart/2005/8/layout/hProcess10"/>
    <dgm:cxn modelId="{33B64CA8-0B29-4EBA-A048-23E78238CF35}" type="presOf" srcId="{150BD64A-24B4-41DB-A754-F455ED3437FD}" destId="{C5F4F538-3E45-4FBA-942E-745BE587A78B}" srcOrd="0" destOrd="1" presId="urn:microsoft.com/office/officeart/2005/8/layout/hProcess10"/>
    <dgm:cxn modelId="{D53905B6-1CDD-444C-8519-F4064175684F}" type="presOf" srcId="{C3867085-9894-4E33-9C60-DEB46588A874}" destId="{C5F4F538-3E45-4FBA-942E-745BE587A78B}" srcOrd="0" destOrd="0" presId="urn:microsoft.com/office/officeart/2005/8/layout/hProcess10"/>
    <dgm:cxn modelId="{A2BA4EB8-C472-4DA7-BFCF-EB2A185781E6}" srcId="{43F4B9FB-CF97-4F6D-8B94-97BD388165ED}" destId="{6A3738A8-A982-4967-87AC-5B277347481C}" srcOrd="0" destOrd="0" parTransId="{7FB70CDC-BA20-4C2A-851C-14B7C5306CD5}" sibTransId="{8BA5B199-4347-41E6-A11B-32377A848BBC}"/>
    <dgm:cxn modelId="{C53EC1D0-3200-4FAA-A35E-C224DC77A9D2}" type="presOf" srcId="{FBFD8C22-B48F-43B7-8E43-B7C948F91BE0}" destId="{B84045E2-66CA-4A62-8BD5-35D01E8625F4}" srcOrd="1" destOrd="0" presId="urn:microsoft.com/office/officeart/2005/8/layout/hProcess10"/>
    <dgm:cxn modelId="{ABCD51D9-2290-4EC0-A629-F4A2768E2098}" srcId="{C3867085-9894-4E33-9C60-DEB46588A874}" destId="{150BD64A-24B4-41DB-A754-F455ED3437FD}" srcOrd="0" destOrd="0" parTransId="{C0504333-36FA-4A86-899A-376026D1A553}" sibTransId="{1AEB96CC-59DC-487D-AECF-DD620FE31EAB}"/>
    <dgm:cxn modelId="{D726A3DE-CCA7-437B-8295-1B8C63FCBF60}" srcId="{F25D17B0-4C9B-46DA-A7A0-3FA1F2070291}" destId="{ED6805DF-7B76-4197-B8ED-04239AB4C403}" srcOrd="1" destOrd="0" parTransId="{39A31BAB-1429-46E7-BC1C-6866CEDCA8BC}" sibTransId="{71DAAD12-656D-4DD5-8243-D14023082501}"/>
    <dgm:cxn modelId="{A41307E6-F547-4C2A-9540-855D64E530D7}" type="presOf" srcId="{43F4B9FB-CF97-4F6D-8B94-97BD388165ED}" destId="{724A645D-C68C-451B-8A25-DBB18ACB987C}" srcOrd="0" destOrd="0" presId="urn:microsoft.com/office/officeart/2005/8/layout/hProcess10"/>
    <dgm:cxn modelId="{482DADF6-7F65-42CC-867C-8D17FCECD43D}" srcId="{F25D17B0-4C9B-46DA-A7A0-3FA1F2070291}" destId="{8DD1FAA3-4864-4264-8913-58F0F61ACDE4}" srcOrd="2" destOrd="0" parTransId="{4F53E25D-9C8F-433E-8E9E-70EBF8705DDB}" sibTransId="{FBFD8C22-B48F-43B7-8E43-B7C948F91BE0}"/>
    <dgm:cxn modelId="{D6AE7FFF-2310-4044-8ACA-9B03C23E6198}" type="presOf" srcId="{8DD1FAA3-4864-4264-8913-58F0F61ACDE4}" destId="{F641E185-97F1-4D68-BC9F-238A59824466}" srcOrd="0" destOrd="0" presId="urn:microsoft.com/office/officeart/2005/8/layout/hProcess10"/>
    <dgm:cxn modelId="{2AB72A60-C8A1-4025-9365-07E7028A3FF4}" type="presParOf" srcId="{D135CEDF-D42C-4868-8F45-0745756607C4}" destId="{3DC82A6E-ABDD-4E2C-B08C-B998022F99DB}" srcOrd="0" destOrd="0" presId="urn:microsoft.com/office/officeart/2005/8/layout/hProcess10"/>
    <dgm:cxn modelId="{D17CD09E-CC38-4FD6-95E2-D6FABFD29588}" type="presParOf" srcId="{3DC82A6E-ABDD-4E2C-B08C-B998022F99DB}" destId="{2EB895F6-B2DA-4FE9-9737-53BA3B1CEA5D}" srcOrd="0" destOrd="0" presId="urn:microsoft.com/office/officeart/2005/8/layout/hProcess10"/>
    <dgm:cxn modelId="{1A4736D5-469F-4223-A768-64C5DF2B2223}" type="presParOf" srcId="{3DC82A6E-ABDD-4E2C-B08C-B998022F99DB}" destId="{C5F4F538-3E45-4FBA-942E-745BE587A78B}" srcOrd="1" destOrd="0" presId="urn:microsoft.com/office/officeart/2005/8/layout/hProcess10"/>
    <dgm:cxn modelId="{0F5128F4-A341-40DC-B313-A4DB02093F95}" type="presParOf" srcId="{D135CEDF-D42C-4868-8F45-0745756607C4}" destId="{5166588B-6E24-4991-A59E-0AEB421603AD}" srcOrd="1" destOrd="0" presId="urn:microsoft.com/office/officeart/2005/8/layout/hProcess10"/>
    <dgm:cxn modelId="{F593DF4F-AA23-4AD4-A71B-A89A22D22147}" type="presParOf" srcId="{5166588B-6E24-4991-A59E-0AEB421603AD}" destId="{C2340F59-BDFA-46EE-BD2F-738363041225}" srcOrd="0" destOrd="0" presId="urn:microsoft.com/office/officeart/2005/8/layout/hProcess10"/>
    <dgm:cxn modelId="{3A8D8482-EE31-46E2-B559-EFB1A16BD4C2}" type="presParOf" srcId="{D135CEDF-D42C-4868-8F45-0745756607C4}" destId="{D016C248-7888-4130-BEFF-EDACE1532965}" srcOrd="2" destOrd="0" presId="urn:microsoft.com/office/officeart/2005/8/layout/hProcess10"/>
    <dgm:cxn modelId="{5B5FB5C3-5C31-4EF0-8050-10383BFD613D}" type="presParOf" srcId="{D016C248-7888-4130-BEFF-EDACE1532965}" destId="{AD56C0C5-71E7-4685-9CCB-D3EBF00DBAC6}" srcOrd="0" destOrd="0" presId="urn:microsoft.com/office/officeart/2005/8/layout/hProcess10"/>
    <dgm:cxn modelId="{D86EDC72-F2A4-435F-A6C8-1BD679526C89}" type="presParOf" srcId="{D016C248-7888-4130-BEFF-EDACE1532965}" destId="{5793E8A7-8C3D-4FFC-BBB6-2776CEDF1968}" srcOrd="1" destOrd="0" presId="urn:microsoft.com/office/officeart/2005/8/layout/hProcess10"/>
    <dgm:cxn modelId="{3B2DD1B1-0CDA-4295-96E4-175D9BB5D31C}" type="presParOf" srcId="{D135CEDF-D42C-4868-8F45-0745756607C4}" destId="{F9D33C3F-2743-481D-B078-C20429E0D12A}" srcOrd="3" destOrd="0" presId="urn:microsoft.com/office/officeart/2005/8/layout/hProcess10"/>
    <dgm:cxn modelId="{237B9BF6-EC0D-4FC5-BB83-A909ADA26597}" type="presParOf" srcId="{F9D33C3F-2743-481D-B078-C20429E0D12A}" destId="{CD120B7F-C0D9-4228-B5EC-4B8807C8F589}" srcOrd="0" destOrd="0" presId="urn:microsoft.com/office/officeart/2005/8/layout/hProcess10"/>
    <dgm:cxn modelId="{87C79DCA-0B5A-4750-AFEE-18031ED5307F}" type="presParOf" srcId="{D135CEDF-D42C-4868-8F45-0745756607C4}" destId="{C464ACA8-8A69-4C3D-8066-40231DDE6F13}" srcOrd="4" destOrd="0" presId="urn:microsoft.com/office/officeart/2005/8/layout/hProcess10"/>
    <dgm:cxn modelId="{13A950F4-3749-4BD4-9408-460995D83DC1}" type="presParOf" srcId="{C464ACA8-8A69-4C3D-8066-40231DDE6F13}" destId="{04A38FD9-27BE-4795-894F-E4AB8E99443D}" srcOrd="0" destOrd="0" presId="urn:microsoft.com/office/officeart/2005/8/layout/hProcess10"/>
    <dgm:cxn modelId="{D006F979-9A7D-47B3-9A46-267DFA516499}" type="presParOf" srcId="{C464ACA8-8A69-4C3D-8066-40231DDE6F13}" destId="{F641E185-97F1-4D68-BC9F-238A59824466}" srcOrd="1" destOrd="0" presId="urn:microsoft.com/office/officeart/2005/8/layout/hProcess10"/>
    <dgm:cxn modelId="{906B5D3D-6F77-4213-95ED-DFF68DADABFA}" type="presParOf" srcId="{D135CEDF-D42C-4868-8F45-0745756607C4}" destId="{D45341B0-8081-45CC-8B05-72E41C34E86B}" srcOrd="5" destOrd="0" presId="urn:microsoft.com/office/officeart/2005/8/layout/hProcess10"/>
    <dgm:cxn modelId="{FF99F740-6DD6-4EEC-817B-2964A6DF4D4C}" type="presParOf" srcId="{D45341B0-8081-45CC-8B05-72E41C34E86B}" destId="{B84045E2-66CA-4A62-8BD5-35D01E8625F4}" srcOrd="0" destOrd="0" presId="urn:microsoft.com/office/officeart/2005/8/layout/hProcess10"/>
    <dgm:cxn modelId="{DBB55E82-1F66-4116-993D-940F6B6FD814}" type="presParOf" srcId="{D135CEDF-D42C-4868-8F45-0745756607C4}" destId="{26D68240-3AD4-4E6D-8B95-CAA10CDF0567}" srcOrd="6" destOrd="0" presId="urn:microsoft.com/office/officeart/2005/8/layout/hProcess10"/>
    <dgm:cxn modelId="{48538426-4C3F-4CCE-9BFB-0418CEDB0832}" type="presParOf" srcId="{26D68240-3AD4-4E6D-8B95-CAA10CDF0567}" destId="{A7BD823A-6949-4715-97F1-688783AB3F95}" srcOrd="0" destOrd="0" presId="urn:microsoft.com/office/officeart/2005/8/layout/hProcess10"/>
    <dgm:cxn modelId="{8569787A-00EA-49CE-9894-C83039EFC754}" type="presParOf" srcId="{26D68240-3AD4-4E6D-8B95-CAA10CDF0567}" destId="{724A645D-C68C-451B-8A25-DBB18ACB987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895F6-B2DA-4FE9-9737-53BA3B1CEA5D}">
      <dsp:nvSpPr>
        <dsp:cNvPr id="0" name=""/>
        <dsp:cNvSpPr/>
      </dsp:nvSpPr>
      <dsp:spPr>
        <a:xfrm>
          <a:off x="1605" y="1195315"/>
          <a:ext cx="1807373" cy="180737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4F538-3E45-4FBA-942E-745BE587A78B}">
      <dsp:nvSpPr>
        <dsp:cNvPr id="0" name=""/>
        <dsp:cNvSpPr/>
      </dsp:nvSpPr>
      <dsp:spPr>
        <a:xfrm>
          <a:off x="295536" y="2853219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Prozentuale Verteilung bestimmen</a:t>
          </a:r>
        </a:p>
      </dsp:txBody>
      <dsp:txXfrm>
        <a:off x="348498" y="2906181"/>
        <a:ext cx="1702317" cy="1702317"/>
      </dsp:txXfrm>
    </dsp:sp>
    <dsp:sp modelId="{5166588B-6E24-4991-A59E-0AEB421603AD}">
      <dsp:nvSpPr>
        <dsp:cNvPr id="0" name=""/>
        <dsp:cNvSpPr/>
      </dsp:nvSpPr>
      <dsp:spPr>
        <a:xfrm rot="266">
          <a:off x="2157438" y="1881864"/>
          <a:ext cx="348459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2157438" y="1968759"/>
        <a:ext cx="243921" cy="260697"/>
      </dsp:txXfrm>
    </dsp:sp>
    <dsp:sp modelId="{AD56C0C5-71E7-4685-9CCB-D3EBF00DBAC6}">
      <dsp:nvSpPr>
        <dsp:cNvPr id="0" name=""/>
        <dsp:cNvSpPr/>
      </dsp:nvSpPr>
      <dsp:spPr>
        <a:xfrm>
          <a:off x="2804577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E8A7-8C3D-4FFC-BBB6-2776CEDF1968}">
      <dsp:nvSpPr>
        <dsp:cNvPr id="0" name=""/>
        <dsp:cNvSpPr/>
      </dsp:nvSpPr>
      <dsp:spPr>
        <a:xfrm>
          <a:off x="3098942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2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Prozentuale Sitzverteilung bestimmen</a:t>
          </a:r>
        </a:p>
      </dsp:txBody>
      <dsp:txXfrm>
        <a:off x="3151904" y="2906398"/>
        <a:ext cx="1702317" cy="1702317"/>
      </dsp:txXfrm>
    </dsp:sp>
    <dsp:sp modelId="{F9D33C3F-2743-481D-B078-C20429E0D12A}">
      <dsp:nvSpPr>
        <dsp:cNvPr id="0" name=""/>
        <dsp:cNvSpPr/>
      </dsp:nvSpPr>
      <dsp:spPr>
        <a:xfrm>
          <a:off x="4961126" y="1881971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4961126" y="1968870"/>
        <a:ext cx="243815" cy="260697"/>
      </dsp:txXfrm>
    </dsp:sp>
    <dsp:sp modelId="{04A38FD9-27BE-4795-894F-E4AB8E99443D}">
      <dsp:nvSpPr>
        <dsp:cNvPr id="0" name=""/>
        <dsp:cNvSpPr/>
      </dsp:nvSpPr>
      <dsp:spPr>
        <a:xfrm>
          <a:off x="5607982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E185-97F1-4D68-BC9F-238A59824466}">
      <dsp:nvSpPr>
        <dsp:cNvPr id="0" name=""/>
        <dsp:cNvSpPr/>
      </dsp:nvSpPr>
      <dsp:spPr>
        <a:xfrm>
          <a:off x="5902347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Ganzzahlige Sitze verteilen</a:t>
          </a:r>
        </a:p>
      </dsp:txBody>
      <dsp:txXfrm>
        <a:off x="5955309" y="2906398"/>
        <a:ext cx="1702317" cy="1702317"/>
      </dsp:txXfrm>
    </dsp:sp>
    <dsp:sp modelId="{D45341B0-8081-45CC-8B05-72E41C34E86B}">
      <dsp:nvSpPr>
        <dsp:cNvPr id="0" name=""/>
        <dsp:cNvSpPr/>
      </dsp:nvSpPr>
      <dsp:spPr>
        <a:xfrm>
          <a:off x="7768607" y="1881971"/>
          <a:ext cx="352383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7768607" y="1968870"/>
        <a:ext cx="246668" cy="260697"/>
      </dsp:txXfrm>
    </dsp:sp>
    <dsp:sp modelId="{A7BD823A-6949-4715-97F1-688783AB3F95}">
      <dsp:nvSpPr>
        <dsp:cNvPr id="0" name=""/>
        <dsp:cNvSpPr/>
      </dsp:nvSpPr>
      <dsp:spPr>
        <a:xfrm>
          <a:off x="8423032" y="1195098"/>
          <a:ext cx="1808241" cy="18082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A645D-C68C-451B-8A25-DBB18ACB987C}">
      <dsp:nvSpPr>
        <dsp:cNvPr id="0" name=""/>
        <dsp:cNvSpPr/>
      </dsp:nvSpPr>
      <dsp:spPr>
        <a:xfrm>
          <a:off x="8705752" y="2853436"/>
          <a:ext cx="1808241" cy="18082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Schritt 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restl. Sitze per Nachkomma-anteil verteilen</a:t>
          </a:r>
        </a:p>
      </dsp:txBody>
      <dsp:txXfrm>
        <a:off x="8758714" y="2906398"/>
        <a:ext cx="1702317" cy="170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A486-56E9-43FB-9486-7A01D1FD06EF}" type="datetimeFigureOut">
              <a:rPr lang="de-DE" smtClean="0"/>
              <a:t>18.07.2023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9DD7-E274-491F-8481-8EA82C7EA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8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Begrüßung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3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II:</a:t>
            </a:r>
            <a:r>
              <a:rPr lang="de-DE" dirty="0"/>
              <a:t> Gruppe B hat das Verfahren mit 11 Sitzplätzen durchgeführt und soll nun schätzen, welche Verteilung bei 10 Sitzplätzen errechnet worden wäre.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159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</a:t>
            </a:r>
            <a:r>
              <a:rPr lang="de-DE" dirty="0"/>
              <a:t>: Besprechung Niemeyer (hier mit den Zahlen von Gruppe A)</a:t>
            </a:r>
            <a:br>
              <a:rPr lang="de-DE" dirty="0"/>
            </a:br>
            <a:r>
              <a:rPr lang="de-DE" dirty="0"/>
              <a:t>	Erkenntnis: die Schätzwerte von Gruppe B stimmen (vermutlich) nicht mit den errechneten überein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6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II:</a:t>
            </a:r>
            <a:r>
              <a:rPr lang="de-DE" dirty="0"/>
              <a:t> Gruppe A hat das Verfahren mit 10 Sitzplätzen durchgeführt und soll nun schätzen, welche Verteilung bei 11 Sitzplätzen errechnet worden wäre.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19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Ergebnissicherung II</a:t>
            </a:r>
            <a:r>
              <a:rPr lang="de-DE" dirty="0"/>
              <a:t>: Besprechung Niemeyer (Vergleich der Ergebnisse für 10 und 11 Sitzplätze)</a:t>
            </a:r>
            <a:br>
              <a:rPr lang="de-DE" dirty="0"/>
            </a:br>
            <a:r>
              <a:rPr lang="de-DE" dirty="0"/>
              <a:t>	Erkenntnis: Die Micky-Partei verliert einen Sitz, obwohl insgesamt mehr Sitzplätze zur Verfügung stehen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1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III:</a:t>
            </a:r>
            <a:r>
              <a:rPr lang="de-DE" dirty="0"/>
              <a:t> Das Phänomen heißt Sitzzuwachsparadox und ist beispielsweise bereits im Staat Alabama (USA) aufgetreten.</a:t>
            </a:r>
            <a:br>
              <a:rPr lang="de-DE" dirty="0"/>
            </a:br>
            <a:r>
              <a:rPr lang="de-DE" dirty="0"/>
              <a:t>	Daher ist das Verfahren in Alabama verboten.</a:t>
            </a:r>
            <a:br>
              <a:rPr lang="de-DE" dirty="0"/>
            </a:br>
            <a:r>
              <a:rPr lang="de-DE" dirty="0"/>
              <a:t>	Erkenntnis: suche ein anderes Verfahren, bei dem dieses Problem nicht auftritt!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638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Arbeitsphase III</a:t>
            </a:r>
            <a:r>
              <a:rPr lang="de-DE" dirty="0"/>
              <a:t>: Gruppe A erarbeitet sich das Verfahren nach Sainte-</a:t>
            </a:r>
            <a:r>
              <a:rPr lang="de-DE" dirty="0" err="1"/>
              <a:t>Lague</a:t>
            </a:r>
            <a:r>
              <a:rPr lang="de-DE" dirty="0"/>
              <a:t>, Gruppe B das nach </a:t>
            </a:r>
            <a:r>
              <a:rPr lang="de-DE" dirty="0" err="1"/>
              <a:t>D‘Hondt</a:t>
            </a:r>
            <a:br>
              <a:rPr lang="de-DE" dirty="0"/>
            </a:br>
            <a:r>
              <a:rPr lang="de-DE" dirty="0"/>
              <a:t>	(https://hallowed-sight-392.notion.site/Das-Sitzverteilungsverfahren-nach-D-Hondt-8617d0cdb16d458295642eddf0f84fda)</a:t>
            </a:r>
          </a:p>
          <a:p>
            <a:r>
              <a:rPr lang="de-DE" dirty="0"/>
              <a:t>	und</a:t>
            </a:r>
          </a:p>
          <a:p>
            <a:r>
              <a:rPr lang="de-DE" dirty="0"/>
              <a:t>	(https://hallowed-sight-392.notion.site/Das-Sitzverteilungsverfahren-nach-Sainte-Lagu-28a6b46da0e842758adb59175a39e041)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141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III: </a:t>
            </a:r>
            <a:r>
              <a:rPr lang="de-DE" b="0" dirty="0"/>
              <a:t>ein*e Teilnehmer*in erklärt kurz das Verfahren nach </a:t>
            </a:r>
            <a:r>
              <a:rPr lang="de-DE" b="0" dirty="0" err="1"/>
              <a:t>d‘Hondt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7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III: </a:t>
            </a:r>
            <a:r>
              <a:rPr lang="de-DE" b="0" dirty="0"/>
              <a:t>ein*e Teilnehmer*in erklärt kurz das Verfahren nach Sainte-</a:t>
            </a:r>
            <a:r>
              <a:rPr lang="de-DE" b="0" dirty="0" err="1"/>
              <a:t>Lague</a:t>
            </a:r>
            <a:r>
              <a:rPr lang="de-DE" b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17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Erarbeitung II: </a:t>
            </a:r>
            <a:r>
              <a:rPr lang="de-DE" b="0" dirty="0"/>
              <a:t>kurze Diskussion, ob das Sitzzuwachsparadoxon hier auftreten kann.</a:t>
            </a:r>
            <a:br>
              <a:rPr lang="de-DE" b="0" dirty="0"/>
            </a:br>
            <a:r>
              <a:rPr lang="de-DE" b="0" dirty="0"/>
              <a:t>	Antwort: Nein, da bei der Vergabe eines 11. Sitzplatzes keine Neuberechnungen benötigt werden. </a:t>
            </a:r>
            <a:br>
              <a:rPr lang="de-DE" b="0" dirty="0"/>
            </a:br>
            <a:r>
              <a:rPr lang="de-DE" b="0" dirty="0"/>
              <a:t>	Damit bleiben die bisherigen 10 Sitzplätze bestehen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689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IV</a:t>
            </a:r>
            <a:r>
              <a:rPr lang="de-DE" dirty="0"/>
              <a:t>: Ein weiteres (konstruiertes) Beispiel, bei denen die Vor- und Nachteile der Verfahren ersichtlicher werden</a:t>
            </a:r>
          </a:p>
          <a:p>
            <a:r>
              <a:rPr lang="de-DE" dirty="0"/>
              <a:t>	Niemeyer kann kleine Parteien bevorzugen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d‘Hondt</a:t>
            </a:r>
            <a:r>
              <a:rPr lang="de-DE" dirty="0"/>
              <a:t> kann große Parteien bevorzugen</a:t>
            </a:r>
          </a:p>
          <a:p>
            <a:r>
              <a:rPr lang="de-DE" dirty="0"/>
              <a:t>	Sainte-</a:t>
            </a:r>
            <a:r>
              <a:rPr lang="de-DE" dirty="0" err="1"/>
              <a:t>Lague</a:t>
            </a:r>
            <a:r>
              <a:rPr lang="de-DE" dirty="0"/>
              <a:t> bevorzugt weder große noch kleine Parteien systematisch</a:t>
            </a:r>
          </a:p>
          <a:p>
            <a:r>
              <a:rPr lang="de-DE" dirty="0"/>
              <a:t>	</a:t>
            </a:r>
            <a:r>
              <a:rPr lang="de-DE" i="1" dirty="0"/>
              <a:t>Anmerkung</a:t>
            </a:r>
            <a:r>
              <a:rPr lang="de-DE" dirty="0"/>
              <a:t>: </a:t>
            </a:r>
            <a:r>
              <a:rPr lang="de-DE" i="1" dirty="0"/>
              <a:t>Dieses Beispiel funktioniert hier nur, da sehr viele Stimmen so verteilt wurden, dass eine einzelne Partei deutlich mehr der 5 Sitze 	bekommt als alle 24 nachfolgenden. In der Praxis treten die Probleme seltener in dieser Deutlichkeit auf.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7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Kennenlernen</a:t>
            </a:r>
            <a:r>
              <a:rPr lang="de-DE" baseline="0" dirty="0"/>
              <a:t> I (Optional)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32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Aufteilung: </a:t>
            </a:r>
            <a:r>
              <a:rPr lang="de-DE" b="0" dirty="0"/>
              <a:t>in 3 Gruppen, für jeweils eine der drei Parteien (Daisy, Goofy, Micky)</a:t>
            </a:r>
            <a:br>
              <a:rPr lang="de-DE" b="1" dirty="0"/>
            </a:br>
            <a:endParaRPr lang="de-DE" b="1" dirty="0"/>
          </a:p>
          <a:p>
            <a:r>
              <a:rPr lang="de-DE" b="1" dirty="0"/>
              <a:t>Arbeitsphase V</a:t>
            </a:r>
            <a:r>
              <a:rPr lang="de-DE" dirty="0"/>
              <a:t>: Die Teilnehmer*innen wiederholen noch einmal die Erkenntnisse zu den drei Verfahren und überlegen sich (aus Sicht ihrer Partei), welches Verfahren Sie in einer Bürgerversammlung vorschlagen würden.</a:t>
            </a:r>
          </a:p>
          <a:p>
            <a:r>
              <a:rPr lang="de-DE" dirty="0"/>
              <a:t>(https://hallowed-sight-392.notion.site/Vergleich-der-Verfahren-eb41266834394f4f8ac49168d097126b)</a:t>
            </a:r>
          </a:p>
          <a:p>
            <a:endParaRPr lang="de-DE" b="1" dirty="0"/>
          </a:p>
          <a:p>
            <a:r>
              <a:rPr lang="de-DE" b="1" dirty="0"/>
              <a:t>Diskussion I:</a:t>
            </a:r>
            <a:r>
              <a:rPr lang="de-DE" b="0" dirty="0"/>
              <a:t> Drei Vertreter*innen der Parteien handeln ein Sitzverteilungsverfahren aus</a:t>
            </a:r>
            <a:br>
              <a:rPr lang="de-DE" b="0" dirty="0"/>
            </a:br>
            <a:r>
              <a:rPr lang="de-DE" b="0" dirty="0"/>
              <a:t>	Optionale Input-Fragen vonseiten der Lehrkraft:</a:t>
            </a:r>
          </a:p>
          <a:p>
            <a:r>
              <a:rPr lang="de-DE" b="0" dirty="0"/>
              <a:t>	2) Würde sich etwas an der Meinung ändern, wenn das Wahlergebnis zum Zeitpunkt der Diskussion noch unbekannt wäre?</a:t>
            </a:r>
            <a:br>
              <a:rPr lang="de-DE" b="0" dirty="0"/>
            </a:br>
            <a:endParaRPr lang="de-DE" b="0" dirty="0"/>
          </a:p>
          <a:p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9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1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Diskussion II:</a:t>
            </a:r>
            <a:r>
              <a:rPr lang="de-DE" b="0" dirty="0"/>
              <a:t>  Ende der Entenhausen-Diskussion und Übergang zur allgemeinen Diskussion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	Optionale Input-Fragen vonseiten der Lehrkraft:</a:t>
            </a:r>
            <a:br>
              <a:rPr lang="de-DE" b="0" dirty="0"/>
            </a:br>
            <a:r>
              <a:rPr lang="de-DE" b="0" dirty="0"/>
              <a:t>	3) Welches Verfahren sollte in Deutschland verwendet werden? </a:t>
            </a:r>
            <a:br>
              <a:rPr lang="de-DE" b="0" dirty="0"/>
            </a:br>
            <a:r>
              <a:rPr lang="de-DE" b="0" dirty="0"/>
              <a:t>	4) Gibt es ein (einzelnes) bestes Verfahren?</a:t>
            </a:r>
          </a:p>
          <a:p>
            <a:r>
              <a:rPr lang="de-DE" b="0" dirty="0"/>
              <a:t>	5) Sind die anderen Verfahren (mathematisch) falsch?</a:t>
            </a:r>
          </a:p>
          <a:p>
            <a:r>
              <a:rPr lang="de-DE" b="0" dirty="0"/>
              <a:t>	6) Wie argumentieren Politiker in Deutschland: Übergang zu den nächsten beiden Folien als reale Fallbeispiele</a:t>
            </a:r>
          </a:p>
          <a:p>
            <a:endParaRPr lang="de-DE" b="0" dirty="0"/>
          </a:p>
          <a:p>
            <a:r>
              <a:rPr lang="de-DE" b="1" dirty="0"/>
              <a:t>Puffer:	</a:t>
            </a:r>
            <a:r>
              <a:rPr lang="de-DE" b="0" dirty="0"/>
              <a:t>7) Warum beschäftigen wir uns (heute) mit dem Thema? (Relevanz der Wahl des Verfahrens für politische Entscheidungen)</a:t>
            </a:r>
          </a:p>
          <a:p>
            <a:r>
              <a:rPr lang="de-DE" b="0" dirty="0"/>
              <a:t>	8) Wo nehmen mathematische Vorgaben noch Einfluss auf unseren Alltag? </a:t>
            </a:r>
            <a:br>
              <a:rPr lang="de-DE" b="0" dirty="0"/>
            </a:br>
            <a:r>
              <a:rPr lang="de-DE" b="0" dirty="0"/>
              <a:t>	(Zinssatz, Steuer, Aufteilung der Müllgebühren in einem Mehrparteien-Haus,…)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651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Abschluss</a:t>
            </a:r>
            <a:r>
              <a:rPr lang="de-DE" dirty="0"/>
              <a:t>: Zusammenfassung der Workshop Inhalte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306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56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Kennenlernen</a:t>
            </a:r>
            <a:r>
              <a:rPr lang="de-DE" baseline="0" dirty="0"/>
              <a:t> II (Optional)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2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baseline="0" dirty="0"/>
              <a:t>Umfrage: Bürgermeisterwahl</a:t>
            </a:r>
            <a:br>
              <a:rPr lang="de-DE" baseline="0" dirty="0"/>
            </a:br>
            <a:r>
              <a:rPr lang="de-DE" baseline="0" dirty="0"/>
              <a:t>Wichtig: Die Ergebnisse müssen für die folgende Stunde gesichert werden!</a:t>
            </a:r>
            <a:br>
              <a:rPr lang="de-DE" baseline="0" dirty="0"/>
            </a:br>
            <a:r>
              <a:rPr lang="de-DE" dirty="0"/>
              <a:t>Übergang: Daisy, Micky und Goofy gründen eine Partei.</a:t>
            </a:r>
            <a:br>
              <a:rPr lang="de-DE" dirty="0"/>
            </a:br>
            <a:r>
              <a:rPr lang="de-DE" dirty="0"/>
              <a:t>Entenhausen möchte lieber einen Bürgerrat mit 10 Sitzen, statt einen einzelnen Bürgermeister.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Optional: Online-Workbook https://hallowed-sight-392.notion.site/Einf-hrung-ad0b1015b16b4c30b63c34ecc7d74a3f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4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</a:t>
            </a:r>
            <a:r>
              <a:rPr lang="de-DE" dirty="0"/>
              <a:t> Wahlsysteme I</a:t>
            </a:r>
            <a:br>
              <a:rPr lang="de-DE" dirty="0"/>
            </a:br>
            <a:r>
              <a:rPr lang="de-DE" dirty="0"/>
              <a:t>Verhältniswahl: alle Parteien/Teilnehmer*innen erhalten Sitze je nach Stimmverhältnis</a:t>
            </a:r>
          </a:p>
          <a:p>
            <a:r>
              <a:rPr lang="de-DE" baseline="0" dirty="0"/>
              <a:t>Relative Mehrheitswahl: es gewinnt die Teilnehmer*in, die die meisten Stimmen erhalten hat</a:t>
            </a:r>
            <a:br>
              <a:rPr lang="de-DE" baseline="0" dirty="0"/>
            </a:br>
            <a:r>
              <a:rPr lang="de-DE" baseline="0" dirty="0"/>
              <a:t>Absolute Mehrheitswahl: es gewinnt die Teilnehmer*in, die mehr als 50% der Stimmen erhalten 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4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Theorieinput I</a:t>
            </a:r>
            <a:r>
              <a:rPr lang="de-DE" dirty="0"/>
              <a:t> Wahlsysteme II</a:t>
            </a:r>
            <a:br>
              <a:rPr lang="de-DE" dirty="0"/>
            </a:br>
            <a:r>
              <a:rPr lang="de-DE" dirty="0"/>
              <a:t>Das Verhältniswahlrecht wird bei der 2. Stimme (Bundestagswahl) angewandt</a:t>
            </a:r>
          </a:p>
          <a:p>
            <a:r>
              <a:rPr lang="de-DE" baseline="0" dirty="0"/>
              <a:t>Das relative Mehrheitswahlrecht wird bei der 1. Stimme (Bundestagswahl) angewandt</a:t>
            </a:r>
          </a:p>
          <a:p>
            <a:r>
              <a:rPr lang="de-DE" baseline="0" dirty="0"/>
              <a:t>Das absolute Mehrheitswahlrecht wird in Frankreich bei der Präsidentschaftswahl angewandt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68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Arbeitsphase</a:t>
            </a:r>
            <a:r>
              <a:rPr lang="de-DE" dirty="0"/>
              <a:t> </a:t>
            </a:r>
            <a:r>
              <a:rPr lang="de-DE" b="1" dirty="0"/>
              <a:t>I</a:t>
            </a:r>
            <a:r>
              <a:rPr lang="de-DE" dirty="0"/>
              <a:t> Wiederholung Wahlsysteme </a:t>
            </a:r>
            <a:br>
              <a:rPr lang="de-DE" dirty="0"/>
            </a:br>
            <a:r>
              <a:rPr lang="de-DE" dirty="0"/>
              <a:t>(https://hallowed-sight-392.notion.site/Wichtiges-zu-Wahlsystemen-bd47e4197d844a79b032d9af482c195f)</a:t>
            </a:r>
          </a:p>
          <a:p>
            <a:endParaRPr lang="de-DE" dirty="0"/>
          </a:p>
          <a:p>
            <a:r>
              <a:rPr lang="de-DE" b="1" dirty="0"/>
              <a:t>Arbeitsphase I</a:t>
            </a:r>
            <a:r>
              <a:rPr lang="de-DE" dirty="0"/>
              <a:t> Eigenes Sitzverteilungsverfahren</a:t>
            </a:r>
            <a:br>
              <a:rPr lang="de-DE" dirty="0"/>
            </a:br>
            <a:r>
              <a:rPr lang="de-DE" dirty="0"/>
              <a:t>(https://hallowed-sight-392.notion.site/Das-erste-Sitzverteilungsverfahren-50cfe34dce0f41229bce008b23921934)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Ergebnissicherung I</a:t>
            </a:r>
            <a:r>
              <a:rPr lang="de-DE" dirty="0"/>
              <a:t>: Die eigenständig ermittelten Sitzverteilungen und die jeweilige Vorgehensweise können (beispielsweise an der Tafel) gesammelt werden</a:t>
            </a:r>
          </a:p>
          <a:p>
            <a:endParaRPr lang="de-DE" b="1" dirty="0"/>
          </a:p>
          <a:p>
            <a:r>
              <a:rPr lang="de-DE" b="1" dirty="0"/>
              <a:t>Erarbeitung I</a:t>
            </a:r>
            <a:r>
              <a:rPr lang="de-DE" dirty="0"/>
              <a:t>: Qualitätskriterien für ein gutes Sitzverteilungsverfahren können (beispielsweise an der Tafel) gesammelt und ergänzt werden</a:t>
            </a:r>
            <a:br>
              <a:rPr lang="de-DE" dirty="0"/>
            </a:br>
            <a:r>
              <a:rPr lang="de-DE" dirty="0"/>
              <a:t>           Mögliche Qualitätskriterien: Das Verfahren ist</a:t>
            </a:r>
          </a:p>
          <a:p>
            <a:r>
              <a:rPr lang="de-DE" dirty="0"/>
              <a:t>	1) </a:t>
            </a:r>
            <a:r>
              <a:rPr lang="de-DE" b="1" dirty="0"/>
              <a:t>wiederholbar </a:t>
            </a:r>
            <a:r>
              <a:rPr lang="de-DE" dirty="0"/>
              <a:t>mit gleichem Ergebnis (-&gt; keine Auslosung der Sitze)</a:t>
            </a:r>
          </a:p>
          <a:p>
            <a:r>
              <a:rPr lang="de-DE" dirty="0"/>
              <a:t>	2) </a:t>
            </a:r>
            <a:r>
              <a:rPr lang="de-DE" b="1" dirty="0"/>
              <a:t>nachvollziehbar</a:t>
            </a:r>
            <a:r>
              <a:rPr lang="de-DE" dirty="0"/>
              <a:t> (verständlich, was passiert, keine Blackbox)</a:t>
            </a:r>
          </a:p>
          <a:p>
            <a:r>
              <a:rPr lang="de-DE" dirty="0"/>
              <a:t>	3) </a:t>
            </a:r>
            <a:r>
              <a:rPr lang="de-DE" b="1" dirty="0"/>
              <a:t>mathematisch korrekt</a:t>
            </a:r>
          </a:p>
          <a:p>
            <a:r>
              <a:rPr lang="de-DE" b="1" dirty="0"/>
              <a:t>	</a:t>
            </a:r>
            <a:r>
              <a:rPr lang="de-DE" b="0" dirty="0"/>
              <a:t>4) </a:t>
            </a:r>
            <a:r>
              <a:rPr lang="de-DE" b="1" dirty="0" err="1"/>
              <a:t>verhältnis</a:t>
            </a:r>
            <a:r>
              <a:rPr lang="de-DE" b="1" dirty="0"/>
              <a:t>/mehrheitserhaltend </a:t>
            </a:r>
            <a:r>
              <a:rPr lang="de-DE" b="0" dirty="0"/>
              <a:t>(-&gt; Rangfolge der Stimmanzahl der Parteien wird eingehalten)</a:t>
            </a:r>
          </a:p>
          <a:p>
            <a:r>
              <a:rPr lang="de-DE" b="0" dirty="0"/>
              <a:t>	5) </a:t>
            </a:r>
            <a:r>
              <a:rPr lang="de-DE" b="1" dirty="0"/>
              <a:t>demokratisch</a:t>
            </a:r>
            <a:r>
              <a:rPr lang="de-DE" b="0" dirty="0"/>
              <a:t> (-&gt; Verfahren bevorzugt keine Partei, beispielsweise durch Vergabe eines übrig gebliebenen Sitzes an die größte Partei,…)</a:t>
            </a:r>
            <a:endParaRPr lang="de-DE" b="1" dirty="0"/>
          </a:p>
          <a:p>
            <a:r>
              <a:rPr lang="de-DE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62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Theorieinput II</a:t>
            </a:r>
            <a:r>
              <a:rPr lang="de-DE" dirty="0"/>
              <a:t>: Erklärung des </a:t>
            </a:r>
            <a:r>
              <a:rPr lang="de-DE" baseline="0" dirty="0"/>
              <a:t>Niemeyer Sitzverteilungsverfahrens mit GeoGebra (https://www.geogebra.org/m/dussnheh)</a:t>
            </a:r>
            <a:br>
              <a:rPr lang="de-DE" baseline="0" dirty="0"/>
            </a:br>
            <a:r>
              <a:rPr lang="de-DE" baseline="0" dirty="0"/>
              <a:t>	1. Stimmen aus Umfrage Bürgermeisterwahl eingeben</a:t>
            </a:r>
          </a:p>
          <a:p>
            <a:pPr marL="457200" lvl="1" indent="0">
              <a:buNone/>
            </a:pPr>
            <a:r>
              <a:rPr lang="de-DE" baseline="0" dirty="0"/>
              <a:t>	2. Prozentuale Sitzverteilung wird automatisch bestimmt</a:t>
            </a:r>
          </a:p>
          <a:p>
            <a:pPr marL="457200" lvl="1" indent="0">
              <a:buNone/>
            </a:pPr>
            <a:r>
              <a:rPr lang="de-DE" baseline="0" dirty="0"/>
              <a:t>	3. Sitze nach ganzzahligem Vorkommaanteil verteilen</a:t>
            </a:r>
          </a:p>
          <a:p>
            <a:pPr marL="457200" lvl="1" indent="0">
              <a:buNone/>
            </a:pPr>
            <a:r>
              <a:rPr lang="de-DE" baseline="0" dirty="0"/>
              <a:t>	4. Restliche Sitze nach Reihenfolge des Nachkommaanteils verteilen</a:t>
            </a:r>
          </a:p>
          <a:p>
            <a:pPr marL="0" indent="0">
              <a:buNone/>
            </a:pPr>
            <a:endParaRPr lang="de-DE" baseline="0" dirty="0"/>
          </a:p>
          <a:p>
            <a:pPr marL="0" indent="0">
              <a:buNone/>
            </a:pPr>
            <a:r>
              <a:rPr lang="de-DE" b="1" dirty="0"/>
              <a:t>Arbeitsphase</a:t>
            </a:r>
            <a:r>
              <a:rPr lang="de-DE" b="1" baseline="0" dirty="0"/>
              <a:t> II</a:t>
            </a:r>
            <a:r>
              <a:rPr lang="de-DE" b="0" baseline="0" dirty="0"/>
              <a:t>:</a:t>
            </a:r>
            <a:r>
              <a:rPr lang="de-DE" baseline="0" dirty="0"/>
              <a:t> Niemeyer-Sitzverteilungsverfahren</a:t>
            </a:r>
            <a:br>
              <a:rPr lang="de-DE" baseline="0" dirty="0"/>
            </a:br>
            <a:r>
              <a:rPr lang="de-DE" baseline="0" dirty="0"/>
              <a:t>Aufteilung in </a:t>
            </a:r>
            <a:r>
              <a:rPr lang="de-DE" b="1" baseline="0" dirty="0"/>
              <a:t>2 Gruppen A und B</a:t>
            </a:r>
            <a:r>
              <a:rPr lang="de-DE" baseline="0" dirty="0"/>
              <a:t>, die jeweils unterschiedliche Seiten im Online-Workbook bearbeiten. </a:t>
            </a:r>
            <a:br>
              <a:rPr lang="de-DE" baseline="0" dirty="0"/>
            </a:br>
            <a:r>
              <a:rPr lang="de-DE" baseline="0" dirty="0"/>
              <a:t>	(https://hallowed-sight-392.notion.site/Das-Sitzverteilungsverfahren-nach-Niemeyer-A-81bba56415f04251a4d9e9ed95c82ebf)</a:t>
            </a:r>
          </a:p>
          <a:p>
            <a:pPr marL="0" indent="0">
              <a:buNone/>
            </a:pPr>
            <a:r>
              <a:rPr lang="de-DE" baseline="0" dirty="0"/>
              <a:t>	und</a:t>
            </a:r>
          </a:p>
          <a:p>
            <a:pPr marL="0" indent="0">
              <a:buNone/>
            </a:pPr>
            <a:r>
              <a:rPr lang="de-DE" baseline="0" dirty="0"/>
              <a:t>	(https://hallowed-sight-392.notion.site/Das-Sitzverteilungsverfahren-nach-Niemeyer-B-02065b7e6c9f4389a71cddb123012ef6)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9DD7-E274-491F-8481-8EA82C7EAB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6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9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5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19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0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23.06.2023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23.06.2023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Mathematik hinter Wahlen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5114-4264-4671-B2B7-53A5D06416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8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erische-staatszeitung.de/staatszeitung/kommunales/detailansicht-kommunales/artikel/csu-will-sich-mit-geaenderter-auszaehlmethode-bei-wahlen-beguenstigen.html#topPosi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erkur.de/bayern/csu-chef-horst-seehofer-kritisiert-geplante-wahlrechtsreform-in-bayern-7712135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elzener-presse.de/2022/01/14/fdp-klagt-gegen-neues-sitzverteilungsverfahren-fuer-kommunale-ausschuesse/" TargetMode="External"/><Relationship Id="rId7" Type="http://schemas.openxmlformats.org/officeDocument/2006/relationships/hyperlink" Target="https://pixabay.com/de/illustrations/demokraten-amerika-abstimmung-3594094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.kit.edu/didaktik/seite/stoffdidaktik/media/23_kit-didaktik-ws_pohlkamp.pdf" TargetMode="External"/><Relationship Id="rId5" Type="http://schemas.openxmlformats.org/officeDocument/2006/relationships/hyperlink" Target="https://www.bpb.de/themen/politisches-system/wahlen-in-deutschland/335619/verhaeltniswahl/" TargetMode="External"/><Relationship Id="rId4" Type="http://schemas.openxmlformats.org/officeDocument/2006/relationships/hyperlink" Target="https://www.merkur.de/bayern/csu-chef-horst-seehofer-kritisiert-geplante-wahlrechtsreform-in-bayern-7712135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2242"/>
          </a:xfrm>
        </p:spPr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267854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 – 10 Sitzplätze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A125F3-A0F0-00C5-1EF4-8EC2E273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3" y="3334795"/>
            <a:ext cx="10148056" cy="27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8F3086F-E322-271E-2858-7B994D951D33}"/>
              </a:ext>
            </a:extLst>
          </p:cNvPr>
          <p:cNvSpPr txBox="1"/>
          <p:nvPr/>
        </p:nvSpPr>
        <p:spPr>
          <a:xfrm>
            <a:off x="199015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698237-BDDC-6B5D-CAF5-984A2902C298}"/>
              </a:ext>
            </a:extLst>
          </p:cNvPr>
          <p:cNvSpPr txBox="1"/>
          <p:nvPr/>
        </p:nvSpPr>
        <p:spPr>
          <a:xfrm>
            <a:off x="4984792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C7D121-8BB3-60AA-109B-6D6299FE51E6}"/>
              </a:ext>
            </a:extLst>
          </p:cNvPr>
          <p:cNvSpPr txBox="1"/>
          <p:nvPr/>
        </p:nvSpPr>
        <p:spPr>
          <a:xfrm>
            <a:off x="807980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17AD2A-ACFE-AF3C-9BE8-9254D6CB9879}"/>
              </a:ext>
            </a:extLst>
          </p:cNvPr>
          <p:cNvSpPr txBox="1"/>
          <p:nvPr/>
        </p:nvSpPr>
        <p:spPr>
          <a:xfrm>
            <a:off x="199650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D77779-26E3-8C2C-DB7B-C962C97509B9}"/>
              </a:ext>
            </a:extLst>
          </p:cNvPr>
          <p:cNvSpPr txBox="1"/>
          <p:nvPr/>
        </p:nvSpPr>
        <p:spPr>
          <a:xfrm>
            <a:off x="808615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</p:spTree>
    <p:extLst>
      <p:ext uri="{BB962C8B-B14F-4D97-AF65-F5344CB8AC3E}">
        <p14:creationId xmlns:p14="http://schemas.microsoft.com/office/powerpoint/2010/main" val="286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</p:spTree>
    <p:extLst>
      <p:ext uri="{BB962C8B-B14F-4D97-AF65-F5344CB8AC3E}">
        <p14:creationId xmlns:p14="http://schemas.microsoft.com/office/powerpoint/2010/main" val="60887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 – 11 Sitzplätze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AC110C-150E-1F38-A322-C2DC25BD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63" y="3290254"/>
            <a:ext cx="9945957" cy="274959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E297F89-BA0B-771B-C67E-4E1CB51B376F}"/>
              </a:ext>
            </a:extLst>
          </p:cNvPr>
          <p:cNvSpPr txBox="1"/>
          <p:nvPr/>
        </p:nvSpPr>
        <p:spPr>
          <a:xfrm>
            <a:off x="5010192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CB4EA5-C715-76D5-41F4-A127F1A94FD9}"/>
              </a:ext>
            </a:extLst>
          </p:cNvPr>
          <p:cNvSpPr txBox="1"/>
          <p:nvPr/>
        </p:nvSpPr>
        <p:spPr>
          <a:xfrm>
            <a:off x="202190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859AE1-437B-F574-20F8-8C1A8A5BD9F1}"/>
              </a:ext>
            </a:extLst>
          </p:cNvPr>
          <p:cNvSpPr txBox="1"/>
          <p:nvPr/>
        </p:nvSpPr>
        <p:spPr>
          <a:xfrm>
            <a:off x="7997253" y="4644709"/>
            <a:ext cx="20420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6D9EEB"/>
                </a:solidFill>
              </a:rPr>
              <a:t>Daisy</a:t>
            </a:r>
            <a:r>
              <a:rPr lang="de-DE" sz="1600" b="1" dirty="0"/>
              <a:t>     </a:t>
            </a:r>
            <a:r>
              <a:rPr lang="de-DE" sz="1600" b="1" dirty="0">
                <a:solidFill>
                  <a:srgbClr val="FE9900"/>
                </a:solidFill>
              </a:rPr>
              <a:t>Goofy</a:t>
            </a:r>
            <a:r>
              <a:rPr lang="de-DE" sz="1600" b="1" dirty="0"/>
              <a:t>   </a:t>
            </a:r>
            <a:r>
              <a:rPr lang="de-DE" sz="1600" b="1" dirty="0">
                <a:solidFill>
                  <a:srgbClr val="FF0002"/>
                </a:solidFill>
              </a:rPr>
              <a:t>Micky</a:t>
            </a:r>
          </a:p>
        </p:txBody>
      </p:sp>
    </p:spTree>
    <p:extLst>
      <p:ext uri="{BB962C8B-B14F-4D97-AF65-F5344CB8AC3E}">
        <p14:creationId xmlns:p14="http://schemas.microsoft.com/office/powerpoint/2010/main" val="37591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11 Sitzplätze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53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18648"/>
          <a:stretch/>
        </p:blipFill>
        <p:spPr>
          <a:xfrm>
            <a:off x="838200" y="1690688"/>
            <a:ext cx="4910727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r="18338"/>
          <a:stretch/>
        </p:blipFill>
        <p:spPr>
          <a:xfrm>
            <a:off x="6367675" y="1690688"/>
            <a:ext cx="4986125" cy="252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flipH="1">
            <a:off x="838200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10 Sitzplätze</a:t>
            </a:r>
          </a:p>
        </p:txBody>
      </p:sp>
      <p:sp>
        <p:nvSpPr>
          <p:cNvPr id="10" name="Textfeld 9"/>
          <p:cNvSpPr txBox="1"/>
          <p:nvPr/>
        </p:nvSpPr>
        <p:spPr>
          <a:xfrm flipH="1">
            <a:off x="6367675" y="1690688"/>
            <a:ext cx="15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11 Sitzplätze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5617502" y="1728877"/>
            <a:ext cx="590195" cy="323732"/>
          </a:xfrm>
          <a:prstGeom prst="rightArrow">
            <a:avLst>
              <a:gd name="adj1" fmla="val 35965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3532651" y="3345227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080579" y="3363352"/>
            <a:ext cx="329411" cy="3407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391254" y="5021909"/>
            <a:ext cx="54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Alabama- / Sitzzuwachs- Paradoxon</a:t>
            </a:r>
          </a:p>
        </p:txBody>
      </p:sp>
    </p:spTree>
    <p:extLst>
      <p:ext uri="{BB962C8B-B14F-4D97-AF65-F5344CB8AC3E}">
        <p14:creationId xmlns:p14="http://schemas.microsoft.com/office/powerpoint/2010/main" val="404191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Neues 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Weitere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254921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95097"/>
              </p:ext>
            </p:extLst>
          </p:nvPr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Teiler:</a:t>
                      </a:r>
                      <a:r>
                        <a:rPr lang="de-DE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D‘Hondt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/>
              <a:t>Teiler?</a:t>
            </a:r>
          </a:p>
          <a:p>
            <a:r>
              <a:rPr lang="de-DE" sz="2000" dirty="0"/>
              <a:t>Tabelle?</a:t>
            </a:r>
          </a:p>
          <a:p>
            <a:r>
              <a:rPr lang="de-DE" sz="2000" dirty="0"/>
              <a:t>Einsatz Landtags- / Bundestagswahl?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59242" y="4594145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59242" y="423202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59243" y="3827297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211401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D4F47C-2AEF-DC14-555B-A85F2CE094E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89113"/>
          <a:ext cx="5354320" cy="327977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65236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57273108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630518519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80449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Wahlergebnis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8011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1748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5232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393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7152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7139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5413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r>
                        <a:rPr lang="de-DE" b="0" dirty="0"/>
                        <a:t>Teiler:</a:t>
                      </a:r>
                      <a:r>
                        <a:rPr lang="de-DE" dirty="0"/>
                        <a:t> 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b="0" i="0" u="none" strike="noStrike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9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717E5E6-D92F-6764-5C2C-6207B9ADB650}"/>
              </a:ext>
            </a:extLst>
          </p:cNvPr>
          <p:cNvSpPr txBox="1"/>
          <p:nvPr/>
        </p:nvSpPr>
        <p:spPr>
          <a:xfrm>
            <a:off x="5862320" y="16662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Sainte-Laguë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752929" y="2787133"/>
            <a:ext cx="4600871" cy="1283735"/>
          </a:xfrm>
        </p:spPr>
        <p:txBody>
          <a:bodyPr>
            <a:normAutofit/>
          </a:bodyPr>
          <a:lstStyle/>
          <a:p>
            <a:r>
              <a:rPr lang="de-DE" sz="2000" dirty="0"/>
              <a:t>Teiler?</a:t>
            </a:r>
          </a:p>
          <a:p>
            <a:r>
              <a:rPr lang="de-DE" sz="2000" dirty="0"/>
              <a:t>Tabelle?</a:t>
            </a:r>
          </a:p>
          <a:p>
            <a:r>
              <a:rPr lang="de-DE" sz="2000" dirty="0"/>
              <a:t>Einsatz Landtags- / Bundestagswahl?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1655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59242" y="421015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40579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259243" y="3854556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259243" y="3422568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440579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259243" y="3017839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259243" y="2613110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40580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59243" y="2208381"/>
            <a:ext cx="42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317604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821247"/>
          </a:xfrm>
        </p:spPr>
        <p:txBody>
          <a:bodyPr>
            <a:normAutofit/>
          </a:bodyPr>
          <a:lstStyle/>
          <a:p>
            <a:r>
              <a:rPr lang="de-DE" b="1" dirty="0"/>
              <a:t>Kann bei D‘Hondt und </a:t>
            </a:r>
            <a:r>
              <a:rPr lang="de-DE" b="1" dirty="0" err="1"/>
              <a:t>Sainte-Laguë</a:t>
            </a:r>
            <a:r>
              <a:rPr lang="de-DE" b="1" dirty="0"/>
              <a:t> das Alabama- / Sitzzuwachs- Paradoxon auftreten?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371"/>
            <a:ext cx="5231180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57" y="2186371"/>
            <a:ext cx="5224243" cy="32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38200" y="5370287"/>
            <a:ext cx="121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D‘Hondt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760857" y="5426371"/>
            <a:ext cx="159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/>
              <a:t>Sainte-Laguë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6137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r="20961" b="38021"/>
          <a:stretch/>
        </p:blipFill>
        <p:spPr>
          <a:xfrm>
            <a:off x="7849215" y="3757790"/>
            <a:ext cx="3563756" cy="25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1940" b="38021"/>
          <a:stretch/>
        </p:blipFill>
        <p:spPr>
          <a:xfrm>
            <a:off x="4397248" y="3757790"/>
            <a:ext cx="3397504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4" r="21311" b="37707"/>
          <a:stretch/>
        </p:blipFill>
        <p:spPr>
          <a:xfrm>
            <a:off x="890338" y="3757790"/>
            <a:ext cx="3452447" cy="25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404885"/>
            <a:ext cx="5097320" cy="33808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52767"/>
            <a:ext cx="6040718" cy="1325563"/>
          </a:xfrm>
        </p:spPr>
        <p:txBody>
          <a:bodyPr>
            <a:noAutofit/>
          </a:bodyPr>
          <a:lstStyle/>
          <a:p>
            <a:pPr algn="ctr"/>
            <a:r>
              <a:rPr lang="de-DE" b="1" dirty="0"/>
              <a:t>Auswirkung des Sitzverteilungsverfahrens auf das Ergebnis</a:t>
            </a:r>
          </a:p>
        </p:txBody>
      </p:sp>
    </p:spTree>
    <p:extLst>
      <p:ext uri="{BB962C8B-B14F-4D97-AF65-F5344CB8AC3E}">
        <p14:creationId xmlns:p14="http://schemas.microsoft.com/office/powerpoint/2010/main" val="328544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br>
              <a:rPr lang="de-DE" b="1" dirty="0"/>
            </a:br>
            <a:r>
              <a:rPr lang="de-DE" b="1" dirty="0"/>
              <a:t>Sommer ist die beste Jahreszeit…?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551483"/>
              </p:ext>
            </p:extLst>
          </p:nvPr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703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Vertretet eure Entenhausenpartei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5122F70-9A2F-8A67-EBA8-847F664C3677}"/>
              </a:ext>
            </a:extLst>
          </p:cNvPr>
          <p:cNvSpPr txBox="1">
            <a:spLocks/>
          </p:cNvSpPr>
          <p:nvPr/>
        </p:nvSpPr>
        <p:spPr>
          <a:xfrm>
            <a:off x="838200" y="2035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Welches Verfahren soll (im Sinne eurer Partei) in Entenhausen verwendet werden?</a:t>
            </a:r>
          </a:p>
        </p:txBody>
      </p:sp>
    </p:spTree>
    <p:extLst>
      <p:ext uri="{BB962C8B-B14F-4D97-AF65-F5344CB8AC3E}">
        <p14:creationId xmlns:p14="http://schemas.microsoft.com/office/powerpoint/2010/main" val="264272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97C0CB8-B313-85DA-0968-1346484B5A77}"/>
              </a:ext>
            </a:extLst>
          </p:cNvPr>
          <p:cNvSpPr txBox="1"/>
          <p:nvPr/>
        </p:nvSpPr>
        <p:spPr>
          <a:xfrm>
            <a:off x="604520" y="1956561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Mit einer Änderung des Wahlrechts will die Landtags-CSU eine Zersplitterung der Kommunal-Parlamente verhindern. „Arroganz der Macht“, „Trickserei“, schäumt die Opposition. </a:t>
            </a:r>
            <a:r>
              <a:rPr lang="de-DE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[…]</a:t>
            </a:r>
          </a:p>
          <a:p>
            <a:pPr algn="l">
              <a:lnSpc>
                <a:spcPct val="150000"/>
              </a:lnSpc>
            </a:pPr>
            <a:r>
              <a:rPr lang="de-DE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München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Florian Herrmann will die Aufregung nicht einleuchten: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Es gehe „nicht um Politik, sondern um Mathematik“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sagt der CSU-Innenpolitiker zu der Ankündigung, bei der Sitzverteilung künftig wieder nach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d’Hondt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statt nach Hare/Niemeyer vorzugehen. „Wir wollen, dass der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Wählerwille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wieder gerecht abgebildet ist“, fügt er an. Es gehe darum,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„Einzelkämpfer“ 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 Gemeinde- und Stadträten sowie in den Bezirkstagen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verhindern</a:t>
            </a:r>
            <a:r>
              <a:rPr lang="de-DE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Sie erschwerten die kommunale Sacharbeit und die Mehrheitsfindung.</a:t>
            </a:r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FB9604-A432-E8AE-B5FE-3BDC8D87E8DD}"/>
              </a:ext>
            </a:extLst>
          </p:cNvPr>
          <p:cNvSpPr txBox="1"/>
          <p:nvPr/>
        </p:nvSpPr>
        <p:spPr>
          <a:xfrm rot="184204">
            <a:off x="499463" y="897629"/>
            <a:ext cx="1148513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CSU will sich mit geänderter </a:t>
            </a:r>
            <a:r>
              <a:rPr lang="de-DE" sz="2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Auszählmethode</a:t>
            </a:r>
            <a:r>
              <a:rPr lang="de-DE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 bei Wahlen begünstigen</a:t>
            </a:r>
            <a:endParaRPr lang="de-DE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EABD4A-BB92-29FC-EE74-7B74E2AF4B0E}"/>
              </a:ext>
            </a:extLst>
          </p:cNvPr>
          <p:cNvSpPr txBox="1"/>
          <p:nvPr/>
        </p:nvSpPr>
        <p:spPr>
          <a:xfrm>
            <a:off x="8046720" y="5878413"/>
            <a:ext cx="394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Bayerische Staatszeitung </a:t>
            </a:r>
            <a:r>
              <a:rPr lang="de-DE" dirty="0"/>
              <a:t>am 13.03.2017</a:t>
            </a:r>
            <a:br>
              <a:rPr lang="de-DE" dirty="0"/>
            </a:br>
            <a:r>
              <a:rPr lang="de-DE" dirty="0">
                <a:hlinkClick r:id="rId4"/>
              </a:rPr>
              <a:t>Merkur.de </a:t>
            </a:r>
            <a:r>
              <a:rPr lang="de-DE" dirty="0"/>
              <a:t>am 13.03.2017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52420B-6743-AEAE-9317-C3D96AE69FBC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D‘Hondt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44548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717101-6C48-F5C1-F976-2F24134DCF29}"/>
              </a:ext>
            </a:extLst>
          </p:cNvPr>
          <p:cNvSpPr txBox="1"/>
          <p:nvPr/>
        </p:nvSpPr>
        <p:spPr>
          <a:xfrm rot="21333080">
            <a:off x="127987" y="730130"/>
            <a:ext cx="119360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2400" i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dirty="0"/>
              <a:t>FDP klagt gegen neues Sitzverteilungsverfahren für kommunale Ausschüsse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71A084-FB4A-8126-39A2-D1CE7111DAD2}"/>
              </a:ext>
            </a:extLst>
          </p:cNvPr>
          <p:cNvSpPr txBox="1"/>
          <p:nvPr/>
        </p:nvSpPr>
        <p:spPr>
          <a:xfrm>
            <a:off x="731357" y="1848830"/>
            <a:ext cx="109854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NIEDERSACHSEN. </a:t>
            </a:r>
            <a:br>
              <a:rPr lang="de-DE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</a:b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„[…] SPD und CDU haben […] die Wahl verstreichen lassen und dann das Gesetz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in Kenntnis des Wahlergebnisses geändert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Damit haben sie das Vertrauen der Wählerinnen und Wähler missbraucht und der Demokratie geschadet“, resümiert der FDP-Landesvorsitzende Stefan Birkner. </a:t>
            </a:r>
          </a:p>
          <a:p>
            <a:pPr>
              <a:lnSpc>
                <a:spcPct val="150000"/>
              </a:lnSpc>
            </a:pP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Der FDP-Innenpolitiker Marco </a:t>
            </a:r>
            <a:r>
              <a:rPr lang="de-DE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Genthe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hält darüber hinaus die Begründung der Änderung für scheinheilig: „SPD und CDU behaupten, die Änderung würde zu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effektiveren politischen Entscheidungen</a:t>
            </a:r>
            <a:r>
              <a:rPr lang="de-DE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auf kommunaler Ebene führen. Was genau sie damit meinen, konnten sie aber auch auf Nachfrage nicht erklären. Ganz offensichtlich halten sie es für sinnvoll, dass </a:t>
            </a:r>
            <a:r>
              <a:rPr lang="de-DE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kleinere Parteien weniger und größere Parteien mehr Entscheidungsbefugnisse</a:t>
            </a:r>
            <a:r>
              <a:rPr lang="de-DE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bekommen. […]“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FB62DA7-3C07-DB6C-C79C-8D52AF11E087}"/>
              </a:ext>
            </a:extLst>
          </p:cNvPr>
          <p:cNvSpPr/>
          <p:nvPr/>
        </p:nvSpPr>
        <p:spPr>
          <a:xfrm>
            <a:off x="690880" y="5802280"/>
            <a:ext cx="41452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Niemeyer → D‘Hondt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06983D5-C2C6-ADF8-2E41-AA81289A0E42}"/>
              </a:ext>
            </a:extLst>
          </p:cNvPr>
          <p:cNvSpPr txBox="1"/>
          <p:nvPr/>
        </p:nvSpPr>
        <p:spPr>
          <a:xfrm>
            <a:off x="8046720" y="5969853"/>
            <a:ext cx="313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Uelzener Presse </a:t>
            </a:r>
            <a:r>
              <a:rPr lang="de-DE" dirty="0"/>
              <a:t>am 14.01.2022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186600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29C979-BB5F-4A5B-B838-B046451D4C1E}"/>
              </a:ext>
            </a:extLst>
          </p:cNvPr>
          <p:cNvSpPr txBox="1"/>
          <p:nvPr/>
        </p:nvSpPr>
        <p:spPr>
          <a:xfrm>
            <a:off x="640080" y="2113285"/>
            <a:ext cx="5598160" cy="26314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drei Sitzverteilungsverfahren können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unterschiedliche Ergebnisse </a:t>
            </a:r>
            <a:r>
              <a:rPr lang="de-DE" sz="2400" dirty="0"/>
              <a:t>liefern.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Alle drei Verfahren sind jedoch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mathematisch</a:t>
            </a:r>
            <a:r>
              <a:rPr lang="de-DE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korrekt </a:t>
            </a:r>
            <a:r>
              <a:rPr lang="de-DE" sz="2400" dirty="0"/>
              <a:t>und werden in Deutschland verwendet!</a:t>
            </a:r>
          </a:p>
          <a:p>
            <a:pPr marL="180975" indent="-18097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zugeteilten Sitze hängen daher nicht nur von der Stimmverteilung, sondern auch von der </a:t>
            </a:r>
            <a:r>
              <a:rPr lang="de-DE" sz="2400" b="1" dirty="0">
                <a:solidFill>
                  <a:schemeClr val="tx2">
                    <a:lumMod val="75000"/>
                  </a:schemeClr>
                </a:solidFill>
              </a:rPr>
              <a:t>Wahl des Verfahrens </a:t>
            </a:r>
            <a:r>
              <a:rPr lang="de-DE" sz="2400" dirty="0"/>
              <a:t>ab.</a:t>
            </a:r>
          </a:p>
        </p:txBody>
      </p:sp>
      <p:pic>
        <p:nvPicPr>
          <p:cNvPr id="4" name="Grafik 3" descr="Ein Bild, das Box, Behälter enthält.&#10;&#10;Automatisch generierte Beschreibung">
            <a:extLst>
              <a:ext uri="{FF2B5EF4-FFF2-40B4-BE49-F238E27FC236}">
                <a16:creationId xmlns:a16="http://schemas.microsoft.com/office/drawing/2014/main" id="{EAC6079A-6C4C-FCA3-549F-A0B5D084E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t="-2" r="14133"/>
          <a:stretch/>
        </p:blipFill>
        <p:spPr>
          <a:xfrm>
            <a:off x="6431280" y="10"/>
            <a:ext cx="575767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36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hlinkClick r:id="rId3"/>
              </a:rPr>
              <a:t>https://uelzener-presse.de/2022/01/14/fdp-klagt-gegen-neues-sitzverteilungsverfahren-fuer-kommunale-ausschuesse/</a:t>
            </a:r>
            <a:r>
              <a:rPr lang="de-DE" dirty="0"/>
              <a:t> (Stand 05.06.2023)</a:t>
            </a:r>
          </a:p>
          <a:p>
            <a:r>
              <a:rPr lang="de-DE" u="sng" dirty="0">
                <a:hlinkClick r:id="rId4"/>
              </a:rPr>
              <a:t>https://www.bayerische-staatszeitung.de/staatszeitung/kommunales/detailansicht-kommunales/artikel/csu-will-sich-mit-geaenderter-auszaehlmethode-bei-wahlen-beguenstigen.html#topPosition </a:t>
            </a:r>
            <a:r>
              <a:rPr lang="de-DE" dirty="0"/>
              <a:t>(Stand 05.06.2023)</a:t>
            </a:r>
          </a:p>
          <a:p>
            <a:r>
              <a:rPr lang="de-DE" u="sng" dirty="0">
                <a:hlinkClick r:id="rId5"/>
              </a:rPr>
              <a:t>https://www.bpb.de/themen/politisches-system/wahlen-in-deutschland/335619/verhaeltniswahl/</a:t>
            </a:r>
            <a:r>
              <a:rPr lang="de-DE" dirty="0"/>
              <a:t> (Stand 05.06.2023)</a:t>
            </a:r>
          </a:p>
          <a:p>
            <a:r>
              <a:rPr lang="de-DE" u="sng" dirty="0">
                <a:hlinkClick r:id="rId6"/>
              </a:rPr>
              <a:t>https://www.math.kit.edu/didaktik/seite/stoffdidaktik/media/23_kit-didaktik-ws_pohlkamp.pdf</a:t>
            </a:r>
            <a:r>
              <a:rPr lang="de-DE" dirty="0"/>
              <a:t> (Stand 05.06.2023)</a:t>
            </a:r>
          </a:p>
          <a:p>
            <a:r>
              <a:rPr lang="de-DE" u="sng" dirty="0">
                <a:hlinkClick r:id="rId4"/>
              </a:rPr>
              <a:t>https://www.merkur.de/bayern/csu-chef-horst-seehofer-kritisiert-geplante-wahlrechtsreform-in-bayern-7712135.html</a:t>
            </a:r>
            <a:r>
              <a:rPr lang="de-DE" dirty="0"/>
              <a:t> (Stand 05.06.2023)</a:t>
            </a:r>
          </a:p>
          <a:p>
            <a:endParaRPr lang="de-DE" dirty="0"/>
          </a:p>
          <a:p>
            <a:r>
              <a:rPr lang="de-DE" dirty="0">
                <a:hlinkClick r:id="rId7"/>
              </a:rPr>
              <a:t>https://pixabay.com/de/illustrations/demokraten-amerika-abstimmung-3594094/</a:t>
            </a:r>
            <a:r>
              <a:rPr lang="de-DE" dirty="0"/>
              <a:t> (Stand 05.06.2023)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</p:spTree>
    <p:extLst>
      <p:ext uri="{BB962C8B-B14F-4D97-AF65-F5344CB8AC3E}">
        <p14:creationId xmlns:p14="http://schemas.microsoft.com/office/powerpoint/2010/main" val="389816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br>
              <a:rPr lang="de-DE" b="1" dirty="0"/>
            </a:br>
            <a:r>
              <a:rPr lang="de-DE" b="1" dirty="0"/>
              <a:t>Ananas auf Pizza?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/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02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24F4025-DDDA-7C8E-6F73-13E01B6B5EDE}"/>
              </a:ext>
            </a:extLst>
          </p:cNvPr>
          <p:cNvSpPr txBox="1">
            <a:spLocks/>
          </p:cNvSpPr>
          <p:nvPr/>
        </p:nvSpPr>
        <p:spPr>
          <a:xfrm>
            <a:off x="838200" y="-11574"/>
            <a:ext cx="10515600" cy="29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Stimmt ab!</a:t>
            </a:r>
            <a:br>
              <a:rPr lang="de-DE" b="1" dirty="0"/>
            </a:br>
            <a:r>
              <a:rPr lang="de-DE" b="1" dirty="0"/>
              <a:t>Wer sollte der nächste Bürgermeister in Entenhausen werden?</a:t>
            </a:r>
          </a:p>
        </p:txBody>
      </p:sp>
      <p:graphicFrame>
        <p:nvGraphicFramePr>
          <p:cNvPr id="31" name="Diagramm 30">
            <a:extLst>
              <a:ext uri="{FF2B5EF4-FFF2-40B4-BE49-F238E27FC236}">
                <a16:creationId xmlns:a16="http://schemas.microsoft.com/office/drawing/2014/main" id="{7B073012-8FB0-C890-0DC3-E1F448E60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360817"/>
              </p:ext>
            </p:extLst>
          </p:nvPr>
        </p:nvGraphicFramePr>
        <p:xfrm>
          <a:off x="2032000" y="2534857"/>
          <a:ext cx="8128000" cy="4089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293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Wahlsysteme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137" name="Grafik 136" descr="Ein Bild, das Screenshot, Cartoon enthält.&#10;&#10;Automatisch generierte Beschreibung">
            <a:extLst>
              <a:ext uri="{FF2B5EF4-FFF2-40B4-BE49-F238E27FC236}">
                <a16:creationId xmlns:a16="http://schemas.microsoft.com/office/drawing/2014/main" id="{C292FE50-E601-8CBC-2780-D23D7C272B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88" y="1445163"/>
            <a:ext cx="11230604" cy="5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Wahlsysteme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38" name="Grafik 37" descr="Ein Bild, das Cartoon, Screenshot, Clipart enthält.&#10;&#10;Automatisch generierte Beschreibung">
            <a:extLst>
              <a:ext uri="{FF2B5EF4-FFF2-40B4-BE49-F238E27FC236}">
                <a16:creationId xmlns:a16="http://schemas.microsoft.com/office/drawing/2014/main" id="{8EFF04D4-8C5E-B4AF-22C0-737003D9B9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91" y="1445163"/>
            <a:ext cx="11230604" cy="5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8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Euer eigenes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pic>
        <p:nvPicPr>
          <p:cNvPr id="4" name="Grafik 3" descr="Ein Bild, das Muster, Pixel, Design enthält.&#10;&#10;Automatisch generierte Beschreibung">
            <a:extLst>
              <a:ext uri="{FF2B5EF4-FFF2-40B4-BE49-F238E27FC236}">
                <a16:creationId xmlns:a16="http://schemas.microsoft.com/office/drawing/2014/main" id="{B134A19A-5A5E-9605-7674-C2C590143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05" y="1539041"/>
            <a:ext cx="4720389" cy="472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5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Euer eigenes Sitzverteilungsverfahren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744EFB-31F1-5C2D-0B84-C3F8E356918D}"/>
              </a:ext>
            </a:extLst>
          </p:cNvPr>
          <p:cNvSpPr txBox="1"/>
          <p:nvPr/>
        </p:nvSpPr>
        <p:spPr>
          <a:xfrm>
            <a:off x="838200" y="1690688"/>
            <a:ext cx="89882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Eure Ergebnisse…</a:t>
            </a:r>
          </a:p>
          <a:p>
            <a:r>
              <a:rPr lang="de-DE" sz="2800" dirty="0"/>
              <a:t>Eure Qualitätskriterien für ein gutes Sitzverteilungsverfahren</a:t>
            </a:r>
          </a:p>
        </p:txBody>
      </p:sp>
    </p:spTree>
    <p:extLst>
      <p:ext uri="{BB962C8B-B14F-4D97-AF65-F5344CB8AC3E}">
        <p14:creationId xmlns:p14="http://schemas.microsoft.com/office/powerpoint/2010/main" val="307714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Niemeyer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hinter Wahlen</a:t>
            </a: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48138059"/>
              </p:ext>
            </p:extLst>
          </p:nvPr>
        </p:nvGraphicFramePr>
        <p:xfrm>
          <a:off x="838200" y="1314186"/>
          <a:ext cx="10515600" cy="5283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bgerundetes Rechteck 9"/>
          <p:cNvSpPr/>
          <p:nvPr/>
        </p:nvSpPr>
        <p:spPr>
          <a:xfrm>
            <a:off x="838200" y="365125"/>
            <a:ext cx="1814128" cy="2054343"/>
          </a:xfrm>
          <a:prstGeom prst="roundRect">
            <a:avLst>
              <a:gd name="adj" fmla="val 10000"/>
            </a:avLst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ieren 10"/>
          <p:cNvGrpSpPr/>
          <p:nvPr/>
        </p:nvGrpSpPr>
        <p:grpSpPr>
          <a:xfrm rot="5400000">
            <a:off x="1571034" y="2376450"/>
            <a:ext cx="348459" cy="434495"/>
            <a:chOff x="2157438" y="1949506"/>
            <a:chExt cx="348459" cy="434495"/>
          </a:xfrm>
        </p:grpSpPr>
        <p:sp>
          <p:nvSpPr>
            <p:cNvPr id="12" name="Pfeil nach rechts 11"/>
            <p:cNvSpPr/>
            <p:nvPr/>
          </p:nvSpPr>
          <p:spPr>
            <a:xfrm rot="266">
              <a:off x="2157438" y="1949506"/>
              <a:ext cx="348459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 nach rechts 4"/>
            <p:cNvSpPr txBox="1"/>
            <p:nvPr/>
          </p:nvSpPr>
          <p:spPr>
            <a:xfrm rot="266">
              <a:off x="2157438" y="2036401"/>
              <a:ext cx="243921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0188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2091</Words>
  <Application>Microsoft Office PowerPoint</Application>
  <PresentationFormat>Breitbild</PresentationFormat>
  <Paragraphs>275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Georgia</vt:lpstr>
      <vt:lpstr>Open Sans</vt:lpstr>
      <vt:lpstr>Verdana</vt:lpstr>
      <vt:lpstr>Office</vt:lpstr>
      <vt:lpstr>Mathematik hinter Wahlen</vt:lpstr>
      <vt:lpstr>PowerPoint-Präsentation</vt:lpstr>
      <vt:lpstr>PowerPoint-Präsentation</vt:lpstr>
      <vt:lpstr>PowerPoint-Präsentation</vt:lpstr>
      <vt:lpstr>Wahlsysteme</vt:lpstr>
      <vt:lpstr>Wahlsysteme</vt:lpstr>
      <vt:lpstr>Euer eigenes Sitzverteilungsverfahren</vt:lpstr>
      <vt:lpstr>Euer eigenes Sitzverteilungsverfahren</vt:lpstr>
      <vt:lpstr>Niemeyer</vt:lpstr>
      <vt:lpstr>Niemeyer – 10 Sitzplätze</vt:lpstr>
      <vt:lpstr>Niemeyer</vt:lpstr>
      <vt:lpstr>Niemeyer – 11 Sitzplätze</vt:lpstr>
      <vt:lpstr>Niemeyer</vt:lpstr>
      <vt:lpstr>Niemeyer</vt:lpstr>
      <vt:lpstr>Neues Weitere Sitzverteilungsverfahren</vt:lpstr>
      <vt:lpstr>D‘Hondt</vt:lpstr>
      <vt:lpstr>Sainte-Laguë</vt:lpstr>
      <vt:lpstr>Kann bei D‘Hondt und Sainte-Laguë das Alabama- / Sitzzuwachs- Paradoxon auftreten?</vt:lpstr>
      <vt:lpstr>Auswirkung des Sitzverteilungsverfahrens auf das Ergebnis</vt:lpstr>
      <vt:lpstr>Vertretet eure Entenhausenpartei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Glatt</dc:creator>
  <cp:lastModifiedBy>Wellmann, Beatrice</cp:lastModifiedBy>
  <cp:revision>55</cp:revision>
  <dcterms:created xsi:type="dcterms:W3CDTF">2023-06-04T13:46:23Z</dcterms:created>
  <dcterms:modified xsi:type="dcterms:W3CDTF">2023-07-18T09:07:11Z</dcterms:modified>
</cp:coreProperties>
</file>