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293" r:id="rId4"/>
    <p:sldId id="292" r:id="rId5"/>
    <p:sldId id="286" r:id="rId6"/>
    <p:sldId id="295" r:id="rId7"/>
    <p:sldId id="274" r:id="rId8"/>
    <p:sldId id="294" r:id="rId9"/>
    <p:sldId id="273" r:id="rId10"/>
    <p:sldId id="296" r:id="rId11"/>
    <p:sldId id="265" r:id="rId12"/>
    <p:sldId id="297" r:id="rId13"/>
    <p:sldId id="283" r:id="rId14"/>
    <p:sldId id="284" r:id="rId15"/>
    <p:sldId id="276" r:id="rId16"/>
    <p:sldId id="270" r:id="rId17"/>
    <p:sldId id="271" r:id="rId18"/>
    <p:sldId id="266" r:id="rId19"/>
    <p:sldId id="279" r:id="rId20"/>
    <p:sldId id="288" r:id="rId21"/>
    <p:sldId id="277" r:id="rId22"/>
    <p:sldId id="278" r:id="rId23"/>
    <p:sldId id="281" r:id="rId24"/>
    <p:sldId id="26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  <a:srgbClr val="FE9900"/>
    <a:srgbClr val="6D9EEB"/>
    <a:srgbClr val="FFFF00"/>
    <a:srgbClr val="1612B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2165" autoAdjust="0"/>
  </p:normalViewPr>
  <p:slideViewPr>
    <p:cSldViewPr snapToGrid="0">
      <p:cViewPr>
        <p:scale>
          <a:sx n="81" d="100"/>
          <a:sy n="81" d="100"/>
        </p:scale>
        <p:origin x="183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 jeden Fall!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Nicht wirklich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 jeden Fall!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Lieber nicht…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Daisy Duck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Micky Maus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Goofy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/>
            <a:t>Prozentuale Verteilung bestimmen</a:t>
          </a:r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/>
            <a:t>Schritt 2</a:t>
          </a:r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/>
            <a:t>Schritt 3</a:t>
          </a:r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/>
            <a:t>Ganzzahlige Sitze verteilen</a:t>
          </a:r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/>
            <a:t>Schritt 4</a:t>
          </a:r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/>
            <a:t>restl. Sitze per Nachkomma-anteil verteilen</a:t>
          </a:r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Anteil der Sitze nach Prozent </a:t>
          </a:r>
          <a:r>
            <a:rPr lang="de-DE" dirty="0"/>
            <a:t>bestimmen</a:t>
          </a:r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/>
            <a:t>Schritt 1</a:t>
          </a:r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C2340F59-BDFA-46EE-BD2F-738363041225}" type="pres">
      <dgm:prSet presAssocID="{F819FE77-6CA6-46A5-8BE6-FF7DA9E52174}" presName="connTx" presStyleLbl="sibTrans2D1" presStyleIdx="0" presStyleCnt="3"/>
      <dgm:spPr/>
      <dgm:t>
        <a:bodyPr/>
        <a:lstStyle/>
        <a:p>
          <a:endParaRPr lang="de-DE"/>
        </a:p>
      </dgm:t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D33C3F-2743-481D-B078-C20429E0D12A}" type="pres">
      <dgm:prSet presAssocID="{71DAAD12-656D-4DD5-8243-D140230825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CD120B7F-C0D9-4228-B5EC-4B8807C8F589}" type="pres">
      <dgm:prSet presAssocID="{71DAAD12-656D-4DD5-8243-D14023082501}" presName="connTx" presStyleLbl="sibTrans2D1" presStyleIdx="1" presStyleCnt="3"/>
      <dgm:spPr/>
      <dgm:t>
        <a:bodyPr/>
        <a:lstStyle/>
        <a:p>
          <a:endParaRPr lang="de-DE"/>
        </a:p>
      </dgm:t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B84045E2-66CA-4A62-8BD5-35D01E8625F4}" type="pres">
      <dgm:prSet presAssocID="{FBFD8C22-B48F-43B7-8E43-B7C948F91BE0}" presName="connTx" presStyleLbl="sibTrans2D1" presStyleIdx="2" presStyleCnt="3"/>
      <dgm:spPr/>
      <dgm:t>
        <a:bodyPr/>
        <a:lstStyle/>
        <a:p>
          <a:endParaRPr lang="de-DE"/>
        </a:p>
      </dgm:t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195315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853219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Schritt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/>
            <a:t>Prozentuale Verteilung bestimmen</a:t>
          </a:r>
        </a:p>
      </dsp:txBody>
      <dsp:txXfrm>
        <a:off x="348498" y="2906181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881864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1968759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Schritt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Anteil der Sitze nach Prozent </a:t>
          </a:r>
          <a:r>
            <a:rPr lang="de-DE" sz="1800" kern="1200" dirty="0"/>
            <a:t>bestimmen</a:t>
          </a:r>
        </a:p>
      </dsp:txBody>
      <dsp:txXfrm>
        <a:off x="3151904" y="2906398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881971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1968870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Schritt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/>
            <a:t>Ganzzahlige Sitze verteilen</a:t>
          </a:r>
        </a:p>
      </dsp:txBody>
      <dsp:txXfrm>
        <a:off x="5955309" y="2906398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881971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1968870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Schritt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/>
            <a:t>restl. Sitze per Nachkomma-anteil verteilen</a:t>
          </a:r>
        </a:p>
      </dsp:txBody>
      <dsp:txXfrm>
        <a:off x="8758714" y="2906398"/>
        <a:ext cx="1702317" cy="170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Begrüßung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3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II:</a:t>
            </a:r>
            <a:r>
              <a:rPr lang="de-DE" dirty="0"/>
              <a:t> Gruppe B hat das Verfahren mit 11 Sitzplätzen durchgeführt und soll nun schätzen, welche Verteilung bei 10 Sitzplätzen errechnet worden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5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</a:t>
            </a:r>
            <a:r>
              <a:rPr lang="de-DE" dirty="0"/>
              <a:t>: Besprechung Niemeyer (hier mit den Zahlen von Gruppe A)</a:t>
            </a:r>
            <a:br>
              <a:rPr lang="de-DE" dirty="0"/>
            </a:br>
            <a:r>
              <a:rPr lang="de-DE" dirty="0"/>
              <a:t>	Erkenntnis: die Schätzwerte von Gruppe B stimmen (vermutlich) nicht mit den errechneten überein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6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II:</a:t>
            </a:r>
            <a:r>
              <a:rPr lang="de-DE" dirty="0"/>
              <a:t> Gruppe A hat das Verfahren mit 10 Sitzplätzen durchgeführt und soll nun schätzen, welche Verteilung bei 11 Sitzplätzen errechnet worden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1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Ergebnissicherung II</a:t>
            </a:r>
            <a:r>
              <a:rPr lang="de-DE" dirty="0"/>
              <a:t>: Besprechung Niemeyer (Vergleich der Ergebnisse für 10 und 11 Sitzplätze)</a:t>
            </a:r>
            <a:br>
              <a:rPr lang="de-DE" dirty="0"/>
            </a:br>
            <a:r>
              <a:rPr lang="de-DE" dirty="0"/>
              <a:t>	Erkenntnis: Die Micky-Partei verliert einen Sitz, obwohl insgesamt mehr Sitzplätze zur Verfügung stehen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1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III:</a:t>
            </a:r>
            <a:r>
              <a:rPr lang="de-DE" dirty="0"/>
              <a:t> Das Phänomen heißt Sitzzuwachsparadox und ist beispielsweise bereits im Staat Alabama (USA) aufgetreten.</a:t>
            </a:r>
            <a:br>
              <a:rPr lang="de-DE" dirty="0"/>
            </a:br>
            <a:r>
              <a:rPr lang="de-DE" dirty="0"/>
              <a:t>	Daher ist das Verfahren in Alabama verboten.</a:t>
            </a:r>
            <a:br>
              <a:rPr lang="de-DE" dirty="0"/>
            </a:br>
            <a:r>
              <a:rPr lang="de-DE" dirty="0"/>
              <a:t>	Erkenntnis: suche ein anderes Verfahren, bei dem dieses Problem nicht auftritt!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Arbeitsphase III</a:t>
            </a:r>
            <a:r>
              <a:rPr lang="de-DE" dirty="0"/>
              <a:t>: Gruppe A erarbeitet sich das Verfahren nach Sainte-</a:t>
            </a:r>
            <a:r>
              <a:rPr lang="de-DE" dirty="0" err="1"/>
              <a:t>Lague</a:t>
            </a:r>
            <a:r>
              <a:rPr lang="de-DE" dirty="0"/>
              <a:t>, Gruppe B das nach </a:t>
            </a:r>
            <a:r>
              <a:rPr lang="de-DE" dirty="0" err="1"/>
              <a:t>D‘Hondt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	(https://hallowed-sight-392.notion.site/Das-Sitzverteilungsverfahren-nach-D-Hondt-8617d0cdb16d458295642eddf0f84fda)</a:t>
            </a:r>
          </a:p>
          <a:p>
            <a:r>
              <a:rPr lang="de-DE" dirty="0"/>
              <a:t>	und</a:t>
            </a:r>
          </a:p>
          <a:p>
            <a:r>
              <a:rPr lang="de-DE" dirty="0"/>
              <a:t>	(https://hallowed-sight-392.notion.site/Das-Sitzverteilungsverfahren-nach-Sainte-Lagu-28a6b46da0e842758adb59175a39e041)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141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III: </a:t>
            </a:r>
            <a:r>
              <a:rPr lang="de-DE" b="0" dirty="0"/>
              <a:t>ein*e Teilnehmer*in erklärt kurz das Verfahren nach </a:t>
            </a:r>
            <a:r>
              <a:rPr lang="de-DE" b="0" dirty="0" err="1"/>
              <a:t>d‘Hondt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III: </a:t>
            </a:r>
            <a:r>
              <a:rPr lang="de-DE" b="0" dirty="0"/>
              <a:t>ein*e Teilnehmer*in erklärt kurz das Verfahren nach Sainte-</a:t>
            </a:r>
            <a:r>
              <a:rPr lang="de-DE" b="0" dirty="0" err="1"/>
              <a:t>Lague</a:t>
            </a:r>
            <a:r>
              <a:rPr lang="de-DE" b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7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Erarbeitung II: </a:t>
            </a:r>
            <a:r>
              <a:rPr lang="de-DE" b="0" dirty="0"/>
              <a:t>kurze Diskussion, ob das Sitzzuwachsparadoxon hier auftreten kann.</a:t>
            </a:r>
            <a:br>
              <a:rPr lang="de-DE" b="0" dirty="0"/>
            </a:br>
            <a:r>
              <a:rPr lang="de-DE" b="0" dirty="0"/>
              <a:t>	Antwort: Nein, da bei der Vergabe eines 11. Sitzplatzes keine Neuberechnungen benötigt werden. </a:t>
            </a:r>
            <a:br>
              <a:rPr lang="de-DE" b="0" dirty="0"/>
            </a:br>
            <a:r>
              <a:rPr lang="de-DE" b="0" dirty="0"/>
              <a:t>	Damit bleiben die bisherigen 10 Sitzplätze bestehen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89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IV</a:t>
            </a:r>
            <a:r>
              <a:rPr lang="de-DE" dirty="0"/>
              <a:t>: Ein weiteres (konstruiertes) Beispiel, bei denen die Vor- und Nachteile der Verfahren ersichtlicher werden</a:t>
            </a:r>
          </a:p>
          <a:p>
            <a:r>
              <a:rPr lang="de-DE" dirty="0"/>
              <a:t>	Niemeyer kann kleine Parteien bevorzugen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d‘Hondt</a:t>
            </a:r>
            <a:r>
              <a:rPr lang="de-DE" dirty="0"/>
              <a:t> kann große Parteien bevorzugen</a:t>
            </a:r>
          </a:p>
          <a:p>
            <a:r>
              <a:rPr lang="de-DE" dirty="0"/>
              <a:t>	Sainte-</a:t>
            </a:r>
            <a:r>
              <a:rPr lang="de-DE" dirty="0" err="1"/>
              <a:t>Lague</a:t>
            </a:r>
            <a:r>
              <a:rPr lang="de-DE" dirty="0"/>
              <a:t> bevorzugt weder große noch kleine Parteien systematisch</a:t>
            </a:r>
          </a:p>
          <a:p>
            <a:r>
              <a:rPr lang="de-DE" dirty="0"/>
              <a:t>	</a:t>
            </a:r>
            <a:r>
              <a:rPr lang="de-DE" i="1" dirty="0"/>
              <a:t>Anmerkung</a:t>
            </a:r>
            <a:r>
              <a:rPr lang="de-DE" dirty="0"/>
              <a:t>: </a:t>
            </a:r>
            <a:r>
              <a:rPr lang="de-DE" i="1" dirty="0"/>
              <a:t>Dieses Beispiel funktioniert hier nur, da sehr viele Stimmen so verteilt wurden, dass eine einzelne Partei deutlich mehr der 5 Sitze 	bekommt als alle 24 nachfolgenden. In der Praxis treten die Probleme seltener in dieser Deutlichkeit auf.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Kennenlernen</a:t>
            </a:r>
            <a:r>
              <a:rPr lang="de-DE" baseline="0" dirty="0"/>
              <a:t> I (Optional)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32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Aufteilung: </a:t>
            </a:r>
            <a:r>
              <a:rPr lang="de-DE" b="0" dirty="0"/>
              <a:t>in 3 Gruppen, für jeweils eine der drei Parteien (Daisy, Goofy, Micky)</a:t>
            </a:r>
            <a:r>
              <a:rPr lang="de-DE" b="1" dirty="0"/>
              <a:t/>
            </a:r>
            <a:br>
              <a:rPr lang="de-DE" b="1" dirty="0"/>
            </a:br>
            <a:endParaRPr lang="de-DE" b="1" dirty="0"/>
          </a:p>
          <a:p>
            <a:r>
              <a:rPr lang="de-DE" b="1" dirty="0"/>
              <a:t>Arbeitsphase V</a:t>
            </a:r>
            <a:r>
              <a:rPr lang="de-DE" dirty="0"/>
              <a:t>: Die Teilnehmer*innen wiederholen noch einmal die Erkenntnisse zu den drei Verfahren und überlegen sich (aus Sicht ihrer Partei), welches Verfahren Sie in einer Bürgerversammlung vorschlagen würden.</a:t>
            </a:r>
          </a:p>
          <a:p>
            <a:r>
              <a:rPr lang="de-DE" dirty="0"/>
              <a:t>(https://hallowed-sight-392.notion.site/Vergleich-der-Verfahren-eb41266834394f4f8ac49168d097126b)</a:t>
            </a:r>
          </a:p>
          <a:p>
            <a:endParaRPr lang="de-DE" b="1" dirty="0"/>
          </a:p>
          <a:p>
            <a:r>
              <a:rPr lang="de-DE" b="1" dirty="0"/>
              <a:t>Diskussion I:</a:t>
            </a:r>
            <a:r>
              <a:rPr lang="de-DE" b="0" dirty="0"/>
              <a:t> Drei Vertreter*innen der Parteien handeln ein Sitzverteilungsverfahren aus</a:t>
            </a:r>
            <a:br>
              <a:rPr lang="de-DE" b="0" dirty="0"/>
            </a:br>
            <a:r>
              <a:rPr lang="de-DE" b="0" dirty="0"/>
              <a:t>	Optionale Input-Fragen vonseiten der Lehrkraft:</a:t>
            </a:r>
          </a:p>
          <a:p>
            <a:r>
              <a:rPr lang="de-DE" b="0" dirty="0"/>
              <a:t>	2) Würde sich etwas an der Meinung ändern, wenn das Wahlergebnis zum Zeitpunkt der Diskussion noch unbekannt wäre?</a:t>
            </a:r>
            <a:br>
              <a:rPr lang="de-DE" b="0" dirty="0"/>
            </a:br>
            <a:endParaRPr lang="de-DE" b="0" dirty="0"/>
          </a:p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9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51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Abschluss</a:t>
            </a:r>
            <a:r>
              <a:rPr lang="de-DE" dirty="0"/>
              <a:t>: Zusammenfassung der Workshop Inhalte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06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56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Kennenlernen</a:t>
            </a:r>
            <a:r>
              <a:rPr lang="de-DE" baseline="0" dirty="0"/>
              <a:t> II (Optional)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2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Umfrage: Bürgermeisterwahl</a:t>
            </a:r>
            <a:r>
              <a:rPr lang="de-DE" baseline="0" dirty="0"/>
              <a:t/>
            </a:r>
            <a:br>
              <a:rPr lang="de-DE" baseline="0" dirty="0"/>
            </a:br>
            <a:r>
              <a:rPr lang="de-DE" baseline="0" dirty="0"/>
              <a:t>Wichtig: Die Ergebnisse müssen für die folgende Stunde gesichert werden!</a:t>
            </a:r>
            <a:br>
              <a:rPr lang="de-DE" baseline="0" dirty="0"/>
            </a:br>
            <a:r>
              <a:rPr lang="de-DE" dirty="0"/>
              <a:t>Übergang: Daisy, Micky und Goofy gründen eine Partei.</a:t>
            </a:r>
            <a:br>
              <a:rPr lang="de-DE" dirty="0"/>
            </a:br>
            <a:r>
              <a:rPr lang="de-DE" dirty="0"/>
              <a:t>Entenhausen möchte lieber einen Bürgerrat mit 10 Sitzen, statt einen einzelnen Bürgermeister.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Optional: Online-Workbook https://hallowed-sight-392.notion.site/Einf-hrung-ad0b1015b16b4c30b63c34ecc7d74a3f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4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</a:t>
            </a:r>
            <a:r>
              <a:rPr lang="de-DE" dirty="0"/>
              <a:t> Wahlsysteme I</a:t>
            </a:r>
            <a:br>
              <a:rPr lang="de-DE" dirty="0"/>
            </a:br>
            <a:r>
              <a:rPr lang="de-DE" dirty="0"/>
              <a:t>Verhältniswahl: alle Parteien/Teilnehmer*innen erhalten Sitze je nach Stimmverhältnis</a:t>
            </a:r>
          </a:p>
          <a:p>
            <a:r>
              <a:rPr lang="de-DE" baseline="0" dirty="0"/>
              <a:t>Relative Mehrheitswahl: es gewinnt die Teilnehmer*in, die die meisten Stimmen erhalten hat</a:t>
            </a:r>
            <a:br>
              <a:rPr lang="de-DE" baseline="0" dirty="0"/>
            </a:br>
            <a:r>
              <a:rPr lang="de-DE" baseline="0" dirty="0"/>
              <a:t>Absolute Mehrheitswahl: es gewinnt die Teilnehmer*in, die mehr als 50% der Stimmen erhalten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</a:t>
            </a:r>
            <a:r>
              <a:rPr lang="de-DE" dirty="0"/>
              <a:t> Wahlsysteme II</a:t>
            </a:r>
            <a:br>
              <a:rPr lang="de-DE" dirty="0"/>
            </a:br>
            <a:r>
              <a:rPr lang="de-DE" dirty="0"/>
              <a:t>Das Verhältniswahlrecht wird bei der 2. Stimme (Bundestagswahl) angewandt</a:t>
            </a:r>
          </a:p>
          <a:p>
            <a:r>
              <a:rPr lang="de-DE" baseline="0" dirty="0"/>
              <a:t>Das relative Mehrheitswahlrecht wird bei der 1. Stimme (Bundestagswahl) angewandt</a:t>
            </a:r>
          </a:p>
          <a:p>
            <a:r>
              <a:rPr lang="de-DE" baseline="0" dirty="0"/>
              <a:t>Das absolute Mehrheitswahlrecht wird in Frankreich bei der Präsidentschaftswahl angewandt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8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Arbeitsphase</a:t>
            </a:r>
            <a:r>
              <a:rPr lang="de-DE" dirty="0"/>
              <a:t> </a:t>
            </a:r>
            <a:r>
              <a:rPr lang="de-DE" b="1" dirty="0"/>
              <a:t>I</a:t>
            </a:r>
            <a:r>
              <a:rPr lang="de-DE" dirty="0"/>
              <a:t> Wiederholung Wahlsysteme </a:t>
            </a:r>
            <a:br>
              <a:rPr lang="de-DE" dirty="0"/>
            </a:br>
            <a:r>
              <a:rPr lang="de-DE" dirty="0"/>
              <a:t>(https://hallowed-sight-392.notion.site/Wichtiges-zu-Wahlsystemen-bd47e4197d844a79b032d9af482c195f)</a:t>
            </a:r>
          </a:p>
          <a:p>
            <a:endParaRPr lang="de-DE" dirty="0"/>
          </a:p>
          <a:p>
            <a:r>
              <a:rPr lang="de-DE" b="1" dirty="0"/>
              <a:t>Arbeitsphase I</a:t>
            </a:r>
            <a:r>
              <a:rPr lang="de-DE" dirty="0"/>
              <a:t> Eigenes Sitzverteilungsverfahren</a:t>
            </a:r>
            <a:br>
              <a:rPr lang="de-DE" dirty="0"/>
            </a:br>
            <a:r>
              <a:rPr lang="de-DE" dirty="0"/>
              <a:t>(https://hallowed-sight-392.notion.site/Das-erste-Sitzverteilungsverfahren-50cfe34dce0f41229bce008b23921934)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</a:t>
            </a:r>
            <a:r>
              <a:rPr lang="de-DE" dirty="0"/>
              <a:t>: Die eigenständig ermittelten Sitzverteilungen und die jeweilige Vorgehensweise können (beispielsweise an der Tafel) gesammelt werden</a:t>
            </a:r>
          </a:p>
          <a:p>
            <a:endParaRPr lang="de-DE" b="1" dirty="0"/>
          </a:p>
          <a:p>
            <a:r>
              <a:rPr lang="de-DE" b="1" dirty="0"/>
              <a:t>Erarbeitung I</a:t>
            </a:r>
            <a:r>
              <a:rPr lang="de-DE" dirty="0"/>
              <a:t>: Qualitätskriterien für ein gutes Sitzverteilungsverfahren können (beispielsweise an der Tafel) gesammelt und ergänzt werden</a:t>
            </a:r>
            <a:br>
              <a:rPr lang="de-DE" dirty="0"/>
            </a:br>
            <a:r>
              <a:rPr lang="de-DE" dirty="0"/>
              <a:t>           Mögliche Qualitätskriterien: Das Verfahren ist</a:t>
            </a:r>
          </a:p>
          <a:p>
            <a:r>
              <a:rPr lang="de-DE" dirty="0"/>
              <a:t>	1) </a:t>
            </a:r>
            <a:r>
              <a:rPr lang="de-DE" b="1" dirty="0"/>
              <a:t>wiederholbar </a:t>
            </a:r>
            <a:r>
              <a:rPr lang="de-DE" dirty="0"/>
              <a:t>mit gleichem Ergebnis (-&gt; keine Auslosung der Sitze)</a:t>
            </a:r>
          </a:p>
          <a:p>
            <a:r>
              <a:rPr lang="de-DE" dirty="0"/>
              <a:t>	2) </a:t>
            </a:r>
            <a:r>
              <a:rPr lang="de-DE" b="1" dirty="0"/>
              <a:t>nachvollziehbar</a:t>
            </a:r>
            <a:r>
              <a:rPr lang="de-DE" dirty="0"/>
              <a:t> (verständlich, was passiert, keine Blackbox)</a:t>
            </a:r>
          </a:p>
          <a:p>
            <a:r>
              <a:rPr lang="de-DE" dirty="0"/>
              <a:t>	3) </a:t>
            </a:r>
            <a:r>
              <a:rPr lang="de-DE" b="1" dirty="0"/>
              <a:t>mathematisch korrekt</a:t>
            </a:r>
          </a:p>
          <a:p>
            <a:r>
              <a:rPr lang="de-DE" b="1" dirty="0"/>
              <a:t>	</a:t>
            </a:r>
            <a:r>
              <a:rPr lang="de-DE" b="0" dirty="0"/>
              <a:t>4) </a:t>
            </a:r>
            <a:r>
              <a:rPr lang="de-DE" b="1" dirty="0" err="1"/>
              <a:t>verhältnis</a:t>
            </a:r>
            <a:r>
              <a:rPr lang="de-DE" b="1" dirty="0"/>
              <a:t>/mehrheitserhaltend </a:t>
            </a:r>
            <a:r>
              <a:rPr lang="de-DE" b="0" dirty="0"/>
              <a:t>(-&gt; Rangfolge der Stimmanzahl der Parteien wird eingehalten)</a:t>
            </a:r>
          </a:p>
          <a:p>
            <a:r>
              <a:rPr lang="de-DE" b="0" dirty="0"/>
              <a:t>	5) </a:t>
            </a:r>
            <a:r>
              <a:rPr lang="de-DE" b="1" dirty="0"/>
              <a:t>demokratisch</a:t>
            </a:r>
            <a:r>
              <a:rPr lang="de-DE" b="0" dirty="0"/>
              <a:t> (-&gt; Verfahren bevorzugt keine Partei, beispielsweise durch Vergabe eines übrig gebliebenen Sitzes an die größte Partei,…)</a:t>
            </a:r>
            <a:endParaRPr lang="de-DE" b="1" dirty="0"/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2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Theorieinput II</a:t>
            </a:r>
            <a:r>
              <a:rPr lang="de-DE" dirty="0"/>
              <a:t>: Erklärung des </a:t>
            </a:r>
            <a:r>
              <a:rPr lang="de-DE" baseline="0" dirty="0"/>
              <a:t>Niemeyer Sitzverteilungsverfahrens mit GeoGebra (https://www.geogebra.org/m/dussnheh)</a:t>
            </a:r>
            <a:br>
              <a:rPr lang="de-DE" baseline="0" dirty="0"/>
            </a:br>
            <a:r>
              <a:rPr lang="de-DE" baseline="0" dirty="0"/>
              <a:t>	1. Stimmen aus Umfrage Bürgermeisterwahl eingeben</a:t>
            </a:r>
          </a:p>
          <a:p>
            <a:pPr marL="457200" lvl="1" indent="0">
              <a:buNone/>
            </a:pPr>
            <a:r>
              <a:rPr lang="de-DE" baseline="0" dirty="0"/>
              <a:t>	2. </a:t>
            </a:r>
            <a:r>
              <a:rPr lang="de-DE" baseline="0" dirty="0" smtClean="0"/>
              <a:t>Anteil der Sitze nach Prozent wird </a:t>
            </a:r>
            <a:r>
              <a:rPr lang="de-DE" baseline="0" dirty="0"/>
              <a:t>automatisch bestimmt</a:t>
            </a:r>
          </a:p>
          <a:p>
            <a:pPr marL="457200" lvl="1" indent="0">
              <a:buNone/>
            </a:pPr>
            <a:r>
              <a:rPr lang="de-DE" baseline="0" dirty="0"/>
              <a:t>	3. Sitze nach ganzzahligem Vorkommaanteil verteilen</a:t>
            </a:r>
          </a:p>
          <a:p>
            <a:pPr marL="457200" lvl="1" indent="0">
              <a:buNone/>
            </a:pPr>
            <a:r>
              <a:rPr lang="de-DE" baseline="0" dirty="0"/>
              <a:t>	4. Restliche Sitze nach Reihenfolge des Nachkommaanteils verteilen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="1" dirty="0"/>
              <a:t>Arbeitsphase</a:t>
            </a:r>
            <a:r>
              <a:rPr lang="de-DE" b="1" baseline="0" dirty="0"/>
              <a:t> II</a:t>
            </a:r>
            <a:r>
              <a:rPr lang="de-DE" b="0" baseline="0" dirty="0"/>
              <a:t>:</a:t>
            </a:r>
            <a:r>
              <a:rPr lang="de-DE" baseline="0" dirty="0"/>
              <a:t> Niemeyer-Sitzverteilungsverfahren</a:t>
            </a:r>
            <a:br>
              <a:rPr lang="de-DE" baseline="0" dirty="0"/>
            </a:br>
            <a:r>
              <a:rPr lang="de-DE" baseline="0" dirty="0"/>
              <a:t>Aufteilung in </a:t>
            </a:r>
            <a:r>
              <a:rPr lang="de-DE" b="1" baseline="0" dirty="0"/>
              <a:t>2 Gruppen A und B</a:t>
            </a:r>
            <a:r>
              <a:rPr lang="de-DE" baseline="0" dirty="0"/>
              <a:t>, die jeweils unterschiedliche Seiten im Online-Workbook bearbeiten. </a:t>
            </a:r>
            <a:br>
              <a:rPr lang="de-DE" baseline="0" dirty="0"/>
            </a:br>
            <a:r>
              <a:rPr lang="de-DE" baseline="0" dirty="0"/>
              <a:t>	(https://hallowed-sight-392.notion.site/Das-Sitzverteilungsverfahren-nach-Niemeyer-A-81bba56415f04251a4d9e9ed95c82ebf)</a:t>
            </a:r>
          </a:p>
          <a:p>
            <a:pPr marL="0" indent="0">
              <a:buNone/>
            </a:pPr>
            <a:r>
              <a:rPr lang="de-DE" baseline="0" dirty="0"/>
              <a:t>	und</a:t>
            </a:r>
          </a:p>
          <a:p>
            <a:pPr marL="0" indent="0">
              <a:buNone/>
            </a:pPr>
            <a:r>
              <a:rPr lang="de-DE" baseline="0" dirty="0"/>
              <a:t>	(https://hallowed-sight-392.notion.site/Das-Sitzverteilungsverfahren-nach-Niemeyer-B-02065b7e6c9f4389a71cddb123012ef6)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hyperlink" Target="https://publications.rwth-aachen.de/record/825689/files/825689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illustrations/demokraten-amerika-abstimmung-3594094/" TargetMode="External"/><Relationship Id="rId3" Type="http://schemas.openxmlformats.org/officeDocument/2006/relationships/hyperlink" Target="https://uelzener-presse.de/2022/01/14/fdp-klagt-gegen-neues-sitzverteilungsverfahren-fuer-kommunale-ausschuesse/" TargetMode="External"/><Relationship Id="rId7" Type="http://schemas.openxmlformats.org/officeDocument/2006/relationships/hyperlink" Target="https://www.math.kit.edu/didaktik/seite/stoffdidaktik/media/23_kit-didaktik-ws_pohlkamp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pb.de/themen/politisches-system/wahlen-in-deutschland/335619/verhaeltniswahl/" TargetMode="External"/><Relationship Id="rId5" Type="http://schemas.openxmlformats.org/officeDocument/2006/relationships/hyperlink" Target="https://www.merkur.de/bayern/csu-chef-horst-seehofer-kritisiert-geplante-wahlrechtsreform-in-bayern-7712135.html" TargetMode="External"/><Relationship Id="rId4" Type="http://schemas.openxmlformats.org/officeDocument/2006/relationships/hyperlink" Target="https://web.archive.org/web/20211009140458id_/https:/publications.rwth-aachen.de/record/825689/files/825689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2242"/>
          </a:xfrm>
        </p:spPr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 – 10 Sitzplätze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A125F3-A0F0-00C5-1EF4-8EC2E273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3" y="3334795"/>
            <a:ext cx="10148056" cy="27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8F3086F-E322-271E-2858-7B994D951D33}"/>
              </a:ext>
            </a:extLst>
          </p:cNvPr>
          <p:cNvSpPr txBox="1"/>
          <p:nvPr/>
        </p:nvSpPr>
        <p:spPr>
          <a:xfrm>
            <a:off x="199015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698237-BDDC-6B5D-CAF5-984A2902C298}"/>
              </a:ext>
            </a:extLst>
          </p:cNvPr>
          <p:cNvSpPr txBox="1"/>
          <p:nvPr/>
        </p:nvSpPr>
        <p:spPr>
          <a:xfrm>
            <a:off x="4984792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C7D121-8BB3-60AA-109B-6D6299FE51E6}"/>
              </a:ext>
            </a:extLst>
          </p:cNvPr>
          <p:cNvSpPr txBox="1"/>
          <p:nvPr/>
        </p:nvSpPr>
        <p:spPr>
          <a:xfrm>
            <a:off x="807980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17AD2A-ACFE-AF3C-9BE8-9254D6CB9879}"/>
              </a:ext>
            </a:extLst>
          </p:cNvPr>
          <p:cNvSpPr txBox="1"/>
          <p:nvPr/>
        </p:nvSpPr>
        <p:spPr>
          <a:xfrm>
            <a:off x="199650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D77779-26E3-8C2C-DB7B-C962C97509B9}"/>
              </a:ext>
            </a:extLst>
          </p:cNvPr>
          <p:cNvSpPr txBox="1"/>
          <p:nvPr/>
        </p:nvSpPr>
        <p:spPr>
          <a:xfrm>
            <a:off x="808615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</p:spTree>
    <p:extLst>
      <p:ext uri="{BB962C8B-B14F-4D97-AF65-F5344CB8AC3E}">
        <p14:creationId xmlns:p14="http://schemas.microsoft.com/office/powerpoint/2010/main" val="286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 – 11 Sitzplätze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AC110C-150E-1F38-A322-C2DC25BD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3" y="3290254"/>
            <a:ext cx="9945957" cy="274959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E297F89-BA0B-771B-C67E-4E1CB51B376F}"/>
              </a:ext>
            </a:extLst>
          </p:cNvPr>
          <p:cNvSpPr txBox="1"/>
          <p:nvPr/>
        </p:nvSpPr>
        <p:spPr>
          <a:xfrm>
            <a:off x="5010192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CB4EA5-C715-76D5-41F4-A127F1A94FD9}"/>
              </a:ext>
            </a:extLst>
          </p:cNvPr>
          <p:cNvSpPr txBox="1"/>
          <p:nvPr/>
        </p:nvSpPr>
        <p:spPr>
          <a:xfrm>
            <a:off x="202190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859AE1-437B-F574-20F8-8C1A8A5BD9F1}"/>
              </a:ext>
            </a:extLst>
          </p:cNvPr>
          <p:cNvSpPr txBox="1"/>
          <p:nvPr/>
        </p:nvSpPr>
        <p:spPr>
          <a:xfrm>
            <a:off x="799725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</p:spTree>
    <p:extLst>
      <p:ext uri="{BB962C8B-B14F-4D97-AF65-F5344CB8AC3E}">
        <p14:creationId xmlns:p14="http://schemas.microsoft.com/office/powerpoint/2010/main" val="37591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 Sitzplätze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53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 Sitzplätze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Alabama- / Sitzzuwachs- Paradoxon</a:t>
            </a:r>
          </a:p>
        </p:txBody>
      </p:sp>
    </p:spTree>
    <p:extLst>
      <p:ext uri="{BB962C8B-B14F-4D97-AF65-F5344CB8AC3E}">
        <p14:creationId xmlns:p14="http://schemas.microsoft.com/office/powerpoint/2010/main" val="404191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Neues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D‘Hondt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/>
              <a:t>Teiler?</a:t>
            </a:r>
          </a:p>
          <a:p>
            <a:r>
              <a:rPr lang="de-DE" sz="2000" dirty="0"/>
              <a:t>Tabelle?</a:t>
            </a:r>
          </a:p>
          <a:p>
            <a:r>
              <a:rPr lang="de-DE" sz="2000" dirty="0"/>
              <a:t>Einsatz Landtags- / Bundestagswahl?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Sainte-Laguë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/>
              <a:t>Teiler?</a:t>
            </a:r>
          </a:p>
          <a:p>
            <a:r>
              <a:rPr lang="de-DE" sz="2000" dirty="0"/>
              <a:t>Tabelle?</a:t>
            </a:r>
          </a:p>
          <a:p>
            <a:r>
              <a:rPr lang="de-DE" sz="2000" dirty="0"/>
              <a:t>Einsatz Landtags- / Bundestagswahl?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/>
          </a:bodyPr>
          <a:lstStyle/>
          <a:p>
            <a:r>
              <a:rPr lang="de-DE" b="1" dirty="0"/>
              <a:t>Kann bei D‘Hondt und </a:t>
            </a:r>
            <a:r>
              <a:rPr lang="de-DE" b="1" dirty="0" err="1"/>
              <a:t>Sainte-Laguë</a:t>
            </a:r>
            <a:r>
              <a:rPr lang="de-DE" b="1" dirty="0"/>
              <a:t> das Alabama- / Sitzzuwachs- Paradoxon auftreten?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D‘Hondt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Mathematik hinter Wahlen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b="1" dirty="0"/>
              <a:t>Auswirkung des Sitzverteilungsverfahrens auf das Ergebnis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9816578" y="6356350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vgl. </a:t>
            </a:r>
            <a:r>
              <a:rPr lang="de-DE" dirty="0" err="1" smtClean="0">
                <a:hlinkClick r:id="rId7"/>
              </a:rPr>
              <a:t>Pohlkamp</a:t>
            </a:r>
            <a:r>
              <a:rPr lang="de-DE" dirty="0" smtClean="0"/>
              <a:t>, S. 115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Sommer ist die beste Jahreszeit…?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551483"/>
              </p:ext>
            </p:extLst>
          </p:nvPr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03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Vertretet eure Entenhausenpartei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5122F70-9A2F-8A67-EBA8-847F664C3677}"/>
              </a:ext>
            </a:extLst>
          </p:cNvPr>
          <p:cNvSpPr txBox="1">
            <a:spLocks/>
          </p:cNvSpPr>
          <p:nvPr/>
        </p:nvSpPr>
        <p:spPr>
          <a:xfrm>
            <a:off x="838200" y="2035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Welches Verfahren soll (im Sinne eurer Partei) in Entenhausen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26427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1" y="5878412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Bayerische Staatszeitung </a:t>
            </a:r>
            <a:r>
              <a:rPr lang="de-DE" dirty="0"/>
              <a:t>am 13.03.2017</a:t>
            </a:r>
            <a:br>
              <a:rPr lang="de-DE" dirty="0"/>
            </a:br>
            <a:r>
              <a:rPr lang="de-DE" dirty="0">
                <a:hlinkClick r:id="rId4"/>
              </a:rPr>
              <a:t>Merkur.de </a:t>
            </a:r>
            <a:r>
              <a:rPr lang="de-DE" dirty="0"/>
              <a:t>am 13.03.2017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D‘Hondt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D‘Hondt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nicht nur von der Stimmverteilung, sondern auch 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>
                <a:hlinkClick r:id="rId3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</a:t>
            </a:r>
            <a:r>
              <a:rPr lang="de-DE" dirty="0" smtClean="0"/>
              <a:t>)</a:t>
            </a:r>
          </a:p>
          <a:p>
            <a:r>
              <a:rPr lang="de-DE" dirty="0">
                <a:hlinkClick r:id="rId4"/>
              </a:rPr>
              <a:t>https://web.archive.org/web/20211009140458id_/https://publications.rwth-aachen.de/record/825689/files/825689.pdf</a:t>
            </a:r>
            <a:r>
              <a:rPr lang="de-DE" dirty="0"/>
              <a:t> (Stand 25.07.2023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u="sng" dirty="0" smtClean="0">
                <a:hlinkClick r:id="rId5"/>
              </a:rPr>
              <a:t>https://www.bayerische-staatszeitung.de/staatszeitung/kommunales/detailansicht-kommunales/artikel/csu-will-sich-mit-geaenderter-auszaehlmethode-bei-wahlen-beguenstigen.html#topPosition </a:t>
            </a:r>
            <a:r>
              <a:rPr lang="de-DE" dirty="0" smtClean="0"/>
              <a:t>(Stand 05.06.2023)</a:t>
            </a:r>
          </a:p>
          <a:p>
            <a:r>
              <a:rPr lang="de-DE" u="sng" dirty="0" smtClean="0">
                <a:hlinkClick r:id="rId6"/>
              </a:rPr>
              <a:t>https</a:t>
            </a:r>
            <a:r>
              <a:rPr lang="de-DE" u="sng" dirty="0">
                <a:hlinkClick r:id="rId6"/>
              </a:rPr>
              <a:t>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7"/>
              </a:rPr>
              <a:t>https://www.math.kit.edu/didaktik/seite/stoffdidaktik/media/23_kit-didaktik-ws_pohlkamp.pdf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5"/>
              </a:rPr>
              <a:t>https://www.merkur.de/bayern/csu-chef-horst-seehofer-kritisiert-geplante-wahlrechtsreform-in-bayern-7712135.html</a:t>
            </a:r>
            <a:r>
              <a:rPr lang="de-DE" dirty="0"/>
              <a:t> (Stand 05.06.2023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8"/>
              </a:rPr>
              <a:t>https://pixabay.com/de/illustrations/demokraten-amerika-abstimmung-3594094/</a:t>
            </a:r>
            <a:r>
              <a:rPr lang="de-DE" dirty="0"/>
              <a:t> (Stand 05.06.2023)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Ananas auf Pizza?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/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02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Wer sollte der nächste Bürgermeister in Entenhausen werden?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360817"/>
              </p:ext>
            </p:extLst>
          </p:nvPr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3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Wahlsysteme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137" name="Grafik 136" descr="Ein Bild, das Screenshot, Cartoon enthält.&#10;&#10;Automatisch generierte Beschreibung">
            <a:extLst>
              <a:ext uri="{FF2B5EF4-FFF2-40B4-BE49-F238E27FC236}">
                <a16:creationId xmlns:a16="http://schemas.microsoft.com/office/drawing/2014/main" id="{C292FE50-E601-8CBC-2780-D23D7C272B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88" y="1445163"/>
            <a:ext cx="11230604" cy="5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Wahlsysteme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38" name="Grafik 37" descr="Ein Bild, das Cartoon, Screenshot, Clipart enthält.&#10;&#10;Automatisch generierte Beschreibung">
            <a:extLst>
              <a:ext uri="{FF2B5EF4-FFF2-40B4-BE49-F238E27FC236}">
                <a16:creationId xmlns:a16="http://schemas.microsoft.com/office/drawing/2014/main" id="{8EFF04D4-8C5E-B4AF-22C0-737003D9B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91" y="1445163"/>
            <a:ext cx="11230604" cy="5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Euer eigenes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Grafik 3" descr="Ein Bild, das Muster, Pixel, Design enthält.&#10;&#10;Automatisch generierte Beschreibung">
            <a:extLst>
              <a:ext uri="{FF2B5EF4-FFF2-40B4-BE49-F238E27FC236}">
                <a16:creationId xmlns:a16="http://schemas.microsoft.com/office/drawing/2014/main" id="{B134A19A-5A5E-9605-7674-C2C590143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05" y="1539041"/>
            <a:ext cx="4720389" cy="472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Euer eigenes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744EFB-31F1-5C2D-0B84-C3F8E356918D}"/>
              </a:ext>
            </a:extLst>
          </p:cNvPr>
          <p:cNvSpPr txBox="1"/>
          <p:nvPr/>
        </p:nvSpPr>
        <p:spPr>
          <a:xfrm>
            <a:off x="838200" y="1690688"/>
            <a:ext cx="89882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Eure Ergebnisse…</a:t>
            </a:r>
          </a:p>
          <a:p>
            <a:r>
              <a:rPr lang="de-DE" sz="2800" dirty="0"/>
              <a:t>Eure Qualitätskriterien für ein gutes Sitzverteilungsverfahren</a:t>
            </a:r>
          </a:p>
        </p:txBody>
      </p:sp>
    </p:spTree>
    <p:extLst>
      <p:ext uri="{BB962C8B-B14F-4D97-AF65-F5344CB8AC3E}">
        <p14:creationId xmlns:p14="http://schemas.microsoft.com/office/powerpoint/2010/main" val="307714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06810084"/>
              </p:ext>
            </p:extLst>
          </p:nvPr>
        </p:nvGraphicFramePr>
        <p:xfrm>
          <a:off x="838200" y="1314186"/>
          <a:ext cx="10515600" cy="5283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1939</Words>
  <Application>Microsoft Office PowerPoint</Application>
  <PresentationFormat>Breitbild</PresentationFormat>
  <Paragraphs>277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Open Sans</vt:lpstr>
      <vt:lpstr>Verdana</vt:lpstr>
      <vt:lpstr>Office</vt:lpstr>
      <vt:lpstr>Mathematik hinter Wahlen</vt:lpstr>
      <vt:lpstr>PowerPoint-Präsentation</vt:lpstr>
      <vt:lpstr>PowerPoint-Präsentation</vt:lpstr>
      <vt:lpstr>PowerPoint-Präsentation</vt:lpstr>
      <vt:lpstr>Wahlsysteme</vt:lpstr>
      <vt:lpstr>Wahlsysteme</vt:lpstr>
      <vt:lpstr>Euer eigenes Sitzverteilungsverfahren</vt:lpstr>
      <vt:lpstr>Euer eigenes Sitzverteilungsverfahren</vt:lpstr>
      <vt:lpstr>Niemeyer</vt:lpstr>
      <vt:lpstr>Niemeyer – 10 Sitzplätze</vt:lpstr>
      <vt:lpstr>Niemeyer</vt:lpstr>
      <vt:lpstr>Niemeyer – 11 Sitzplätze</vt:lpstr>
      <vt:lpstr>Niemeyer</vt:lpstr>
      <vt:lpstr>Niemeyer</vt:lpstr>
      <vt:lpstr>Neues Weitere Sitzverteilungsverfahren</vt:lpstr>
      <vt:lpstr>D‘Hondt</vt:lpstr>
      <vt:lpstr>Sainte-Laguë</vt:lpstr>
      <vt:lpstr>Kann bei D‘Hondt und Sainte-Laguë das Alabama- / Sitzzuwachs- Paradoxon auftreten?</vt:lpstr>
      <vt:lpstr>Auswirkung des Sitzverteilungsverfahrens auf das Ergebnis</vt:lpstr>
      <vt:lpstr>Vertretet eure Entenhausenpartei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57</cp:revision>
  <dcterms:created xsi:type="dcterms:W3CDTF">2023-06-04T13:46:23Z</dcterms:created>
  <dcterms:modified xsi:type="dcterms:W3CDTF">2023-07-25T09:35:48Z</dcterms:modified>
</cp:coreProperties>
</file>