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9" r:id="rId6"/>
    <p:sldId id="260" r:id="rId7"/>
    <p:sldId id="288" r:id="rId8"/>
    <p:sldId id="287" r:id="rId9"/>
    <p:sldId id="286" r:id="rId10"/>
    <p:sldId id="261" r:id="rId11"/>
    <p:sldId id="262" r:id="rId12"/>
    <p:sldId id="263" r:id="rId13"/>
    <p:sldId id="264" r:id="rId14"/>
    <p:sldId id="265" r:id="rId15"/>
    <p:sldId id="266" r:id="rId16"/>
    <p:sldId id="290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 type="screen16x9"/>
  <p:notesSz cx="6858000" cy="9144000"/>
  <p:embeddedFontLst>
    <p:embeddedFont>
      <p:font typeface="Economica" panose="020B060402020202020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Open Sans" panose="020B0604020202020204" charset="0"/>
      <p:regular r:id="rId43"/>
      <p:bold r:id="rId44"/>
      <p:italic r:id="rId45"/>
      <p:boldItalic r:id="rId46"/>
    </p:embeddedFont>
    <p:embeddedFont>
      <p:font typeface="Nuni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77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FB311-8CE1-48E8-B4F4-96D273C6A104}" type="doc">
      <dgm:prSet loTypeId="urn:microsoft.com/office/officeart/2005/8/layout/radial4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DC1C0C31-89FE-4646-B2DC-6F5B7FFEB25D}">
      <dgm:prSet phldrT="[Text]"/>
      <dgm:spPr/>
      <dgm:t>
        <a:bodyPr/>
        <a:lstStyle/>
        <a:p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AD5C7951-D904-4CD2-AB78-1D24AD3F5BA8}" type="parTrans" cxnId="{A6E37664-3248-4CCC-A3A6-211CF482993A}">
      <dgm:prSet/>
      <dgm:spPr/>
      <dgm:t>
        <a:bodyPr/>
        <a:lstStyle/>
        <a:p>
          <a:endParaRPr lang="de-DE"/>
        </a:p>
      </dgm:t>
    </dgm:pt>
    <dgm:pt modelId="{83C1B87D-8515-4EF0-8C80-EC57A102B088}" type="sibTrans" cxnId="{A6E37664-3248-4CCC-A3A6-211CF482993A}">
      <dgm:prSet/>
      <dgm:spPr/>
      <dgm:t>
        <a:bodyPr/>
        <a:lstStyle/>
        <a:p>
          <a:endParaRPr lang="de-DE"/>
        </a:p>
      </dgm:t>
    </dgm:pt>
    <dgm:pt modelId="{2FFE865F-5901-4AF1-AA1C-6D6B9DFD6B7B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EF96A02-9157-4CC7-884C-BE72C965CC58}" type="parTrans" cxnId="{7CB35C4C-BA90-4780-9159-9C299506E0C9}">
      <dgm:prSet/>
      <dgm:spPr/>
      <dgm:t>
        <a:bodyPr/>
        <a:lstStyle/>
        <a:p>
          <a:endParaRPr lang="de-DE"/>
        </a:p>
      </dgm:t>
    </dgm:pt>
    <dgm:pt modelId="{573FB6F3-39BB-4F10-AF8C-A24788495565}" type="sibTrans" cxnId="{7CB35C4C-BA90-4780-9159-9C299506E0C9}">
      <dgm:prSet/>
      <dgm:spPr/>
      <dgm:t>
        <a:bodyPr/>
        <a:lstStyle/>
        <a:p>
          <a:endParaRPr lang="de-DE"/>
        </a:p>
      </dgm:t>
    </dgm:pt>
    <dgm:pt modelId="{ACED80DD-B3F2-4B88-A866-E5BBEC5A634C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03859B7E-B572-46F9-9423-E691D72A326D}" type="parTrans" cxnId="{53CA96DC-BF6B-47B4-9409-DCCDF2A704CD}">
      <dgm:prSet/>
      <dgm:spPr/>
      <dgm:t>
        <a:bodyPr/>
        <a:lstStyle/>
        <a:p>
          <a:endParaRPr lang="de-DE"/>
        </a:p>
      </dgm:t>
    </dgm:pt>
    <dgm:pt modelId="{0D537946-235C-4FE7-8F83-EDD02D9246D6}" type="sibTrans" cxnId="{53CA96DC-BF6B-47B4-9409-DCCDF2A704CD}">
      <dgm:prSet/>
      <dgm:spPr/>
      <dgm:t>
        <a:bodyPr/>
        <a:lstStyle/>
        <a:p>
          <a:endParaRPr lang="de-DE"/>
        </a:p>
      </dgm:t>
    </dgm:pt>
    <dgm:pt modelId="{DC99EE43-6E6A-4AC9-A995-5F17E6228283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1476DDD-327D-40BB-AE4C-D1C3EC00294C}" type="parTrans" cxnId="{A7C20AEE-0911-42BF-88F8-A578A2275D20}">
      <dgm:prSet/>
      <dgm:spPr/>
      <dgm:t>
        <a:bodyPr/>
        <a:lstStyle/>
        <a:p>
          <a:endParaRPr lang="de-DE"/>
        </a:p>
      </dgm:t>
    </dgm:pt>
    <dgm:pt modelId="{5F8635C1-71D7-4291-B4F7-0585EF308EF6}" type="sibTrans" cxnId="{A7C20AEE-0911-42BF-88F8-A578A2275D20}">
      <dgm:prSet/>
      <dgm:spPr/>
      <dgm:t>
        <a:bodyPr/>
        <a:lstStyle/>
        <a:p>
          <a:endParaRPr lang="de-DE"/>
        </a:p>
      </dgm:t>
    </dgm:pt>
    <dgm:pt modelId="{322AB630-9102-48C1-A6FD-CA299A8463C5}" type="pres">
      <dgm:prSet presAssocID="{A19FB311-8CE1-48E8-B4F4-96D273C6A10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C9080B-4D2B-4442-A2B9-88FD44B9A443}" type="pres">
      <dgm:prSet presAssocID="{DC1C0C31-89FE-4646-B2DC-6F5B7FFEB25D}" presName="centerShape" presStyleLbl="node0" presStyleIdx="0" presStyleCnt="1" custScaleX="133439" custScaleY="79940" custLinFactNeighborX="-269" custLinFactNeighborY="-46227"/>
      <dgm:spPr/>
    </dgm:pt>
    <dgm:pt modelId="{31DDEDB3-3966-45E1-BA22-C2C094A4785F}" type="pres">
      <dgm:prSet presAssocID="{1EF96A02-9157-4CC7-884C-BE72C965CC58}" presName="parTrans" presStyleLbl="bgSibTrans2D1" presStyleIdx="0" presStyleCnt="3"/>
      <dgm:spPr/>
    </dgm:pt>
    <dgm:pt modelId="{5ADDC7E7-CDF1-4DCF-AB8C-EF96BCC36BC8}" type="pres">
      <dgm:prSet presAssocID="{2FFE865F-5901-4AF1-AA1C-6D6B9DFD6B7B}" presName="node" presStyleLbl="node1" presStyleIdx="0" presStyleCnt="3" custScaleY="190288" custRadScaleRad="88385" custRadScaleInc="-518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6BD337-9E19-40CD-9C87-5BF528BEF978}" type="pres">
      <dgm:prSet presAssocID="{03859B7E-B572-46F9-9423-E691D72A326D}" presName="parTrans" presStyleLbl="bgSibTrans2D1" presStyleIdx="1" presStyleCnt="3"/>
      <dgm:spPr/>
    </dgm:pt>
    <dgm:pt modelId="{63D6A59D-DEB4-4D43-BD3C-DB666515AE65}" type="pres">
      <dgm:prSet presAssocID="{ACED80DD-B3F2-4B88-A866-E5BBEC5A634C}" presName="node" presStyleLbl="node1" presStyleIdx="1" presStyleCnt="3" custScaleY="117744" custRadScaleRad="10689" custRadScaleInc="29679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598F4E-C331-464A-B764-5E78392B9AE3}" type="pres">
      <dgm:prSet presAssocID="{91476DDD-327D-40BB-AE4C-D1C3EC00294C}" presName="parTrans" presStyleLbl="bgSibTrans2D1" presStyleIdx="2" presStyleCnt="3"/>
      <dgm:spPr/>
    </dgm:pt>
    <dgm:pt modelId="{D80291B3-4354-4ED2-94ED-D2D671900A83}" type="pres">
      <dgm:prSet presAssocID="{DC99EE43-6E6A-4AC9-A995-5F17E6228283}" presName="node" presStyleLbl="node1" presStyleIdx="2" presStyleCnt="3" custScaleY="190187" custRadScaleRad="88218" custRadScaleInc="516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5977CD-EC79-4EF9-A0FF-4311C5B9BA9C}" type="presOf" srcId="{ACED80DD-B3F2-4B88-A866-E5BBEC5A634C}" destId="{63D6A59D-DEB4-4D43-BD3C-DB666515AE65}" srcOrd="0" destOrd="0" presId="urn:microsoft.com/office/officeart/2005/8/layout/radial4"/>
    <dgm:cxn modelId="{A7C20AEE-0911-42BF-88F8-A578A2275D20}" srcId="{DC1C0C31-89FE-4646-B2DC-6F5B7FFEB25D}" destId="{DC99EE43-6E6A-4AC9-A995-5F17E6228283}" srcOrd="2" destOrd="0" parTransId="{91476DDD-327D-40BB-AE4C-D1C3EC00294C}" sibTransId="{5F8635C1-71D7-4291-B4F7-0585EF308EF6}"/>
    <dgm:cxn modelId="{A6E37664-3248-4CCC-A3A6-211CF482993A}" srcId="{A19FB311-8CE1-48E8-B4F4-96D273C6A104}" destId="{DC1C0C31-89FE-4646-B2DC-6F5B7FFEB25D}" srcOrd="0" destOrd="0" parTransId="{AD5C7951-D904-4CD2-AB78-1D24AD3F5BA8}" sibTransId="{83C1B87D-8515-4EF0-8C80-EC57A102B088}"/>
    <dgm:cxn modelId="{7CB35C4C-BA90-4780-9159-9C299506E0C9}" srcId="{DC1C0C31-89FE-4646-B2DC-6F5B7FFEB25D}" destId="{2FFE865F-5901-4AF1-AA1C-6D6B9DFD6B7B}" srcOrd="0" destOrd="0" parTransId="{1EF96A02-9157-4CC7-884C-BE72C965CC58}" sibTransId="{573FB6F3-39BB-4F10-AF8C-A24788495565}"/>
    <dgm:cxn modelId="{6E8428C0-BDA3-4F7A-B3F9-EE6D8A4E3175}" type="presOf" srcId="{03859B7E-B572-46F9-9423-E691D72A326D}" destId="{316BD337-9E19-40CD-9C87-5BF528BEF978}" srcOrd="0" destOrd="0" presId="urn:microsoft.com/office/officeart/2005/8/layout/radial4"/>
    <dgm:cxn modelId="{53CA96DC-BF6B-47B4-9409-DCCDF2A704CD}" srcId="{DC1C0C31-89FE-4646-B2DC-6F5B7FFEB25D}" destId="{ACED80DD-B3F2-4B88-A866-E5BBEC5A634C}" srcOrd="1" destOrd="0" parTransId="{03859B7E-B572-46F9-9423-E691D72A326D}" sibTransId="{0D537946-235C-4FE7-8F83-EDD02D9246D6}"/>
    <dgm:cxn modelId="{678A9577-4D1C-4866-94CE-6DF7EC7F2246}" type="presOf" srcId="{A19FB311-8CE1-48E8-B4F4-96D273C6A104}" destId="{322AB630-9102-48C1-A6FD-CA299A8463C5}" srcOrd="0" destOrd="0" presId="urn:microsoft.com/office/officeart/2005/8/layout/radial4"/>
    <dgm:cxn modelId="{AE3B6FC7-2DE2-429C-8AC2-7FC854D68E64}" type="presOf" srcId="{91476DDD-327D-40BB-AE4C-D1C3EC00294C}" destId="{BA598F4E-C331-464A-B764-5E78392B9AE3}" srcOrd="0" destOrd="0" presId="urn:microsoft.com/office/officeart/2005/8/layout/radial4"/>
    <dgm:cxn modelId="{7AFF2F77-A832-4494-8AE6-E7A2477DB412}" type="presOf" srcId="{1EF96A02-9157-4CC7-884C-BE72C965CC58}" destId="{31DDEDB3-3966-45E1-BA22-C2C094A4785F}" srcOrd="0" destOrd="0" presId="urn:microsoft.com/office/officeart/2005/8/layout/radial4"/>
    <dgm:cxn modelId="{74628B71-08C2-45D6-A72B-829B6C54569B}" type="presOf" srcId="{2FFE865F-5901-4AF1-AA1C-6D6B9DFD6B7B}" destId="{5ADDC7E7-CDF1-4DCF-AB8C-EF96BCC36BC8}" srcOrd="0" destOrd="0" presId="urn:microsoft.com/office/officeart/2005/8/layout/radial4"/>
    <dgm:cxn modelId="{AC4FEFC1-48C6-44C2-9380-AEE0E3C01298}" type="presOf" srcId="{DC99EE43-6E6A-4AC9-A995-5F17E6228283}" destId="{D80291B3-4354-4ED2-94ED-D2D671900A83}" srcOrd="0" destOrd="0" presId="urn:microsoft.com/office/officeart/2005/8/layout/radial4"/>
    <dgm:cxn modelId="{C80FFC3C-DC95-4CF1-B466-65E11ED48301}" type="presOf" srcId="{DC1C0C31-89FE-4646-B2DC-6F5B7FFEB25D}" destId="{FBC9080B-4D2B-4442-A2B9-88FD44B9A443}" srcOrd="0" destOrd="0" presId="urn:microsoft.com/office/officeart/2005/8/layout/radial4"/>
    <dgm:cxn modelId="{6F58F6C4-FFC0-4332-979D-8BA917070C70}" type="presParOf" srcId="{322AB630-9102-48C1-A6FD-CA299A8463C5}" destId="{FBC9080B-4D2B-4442-A2B9-88FD44B9A443}" srcOrd="0" destOrd="0" presId="urn:microsoft.com/office/officeart/2005/8/layout/radial4"/>
    <dgm:cxn modelId="{C0C3F022-A0F7-474A-A495-5D6B567776E2}" type="presParOf" srcId="{322AB630-9102-48C1-A6FD-CA299A8463C5}" destId="{31DDEDB3-3966-45E1-BA22-C2C094A4785F}" srcOrd="1" destOrd="0" presId="urn:microsoft.com/office/officeart/2005/8/layout/radial4"/>
    <dgm:cxn modelId="{03E12075-0226-40EC-8DE7-2BD05001ADA7}" type="presParOf" srcId="{322AB630-9102-48C1-A6FD-CA299A8463C5}" destId="{5ADDC7E7-CDF1-4DCF-AB8C-EF96BCC36BC8}" srcOrd="2" destOrd="0" presId="urn:microsoft.com/office/officeart/2005/8/layout/radial4"/>
    <dgm:cxn modelId="{B6843E60-6252-435E-B4BE-60ED8BBAD144}" type="presParOf" srcId="{322AB630-9102-48C1-A6FD-CA299A8463C5}" destId="{316BD337-9E19-40CD-9C87-5BF528BEF978}" srcOrd="3" destOrd="0" presId="urn:microsoft.com/office/officeart/2005/8/layout/radial4"/>
    <dgm:cxn modelId="{5FCB5C29-3288-46A9-8826-026686258731}" type="presParOf" srcId="{322AB630-9102-48C1-A6FD-CA299A8463C5}" destId="{63D6A59D-DEB4-4D43-BD3C-DB666515AE65}" srcOrd="4" destOrd="0" presId="urn:microsoft.com/office/officeart/2005/8/layout/radial4"/>
    <dgm:cxn modelId="{15BD1A6B-D8BC-4796-8A6E-26CCFFF9321E}" type="presParOf" srcId="{322AB630-9102-48C1-A6FD-CA299A8463C5}" destId="{BA598F4E-C331-464A-B764-5E78392B9AE3}" srcOrd="5" destOrd="0" presId="urn:microsoft.com/office/officeart/2005/8/layout/radial4"/>
    <dgm:cxn modelId="{5AE2FD75-3051-47B0-BDDB-97FE64BB1174}" type="presParOf" srcId="{322AB630-9102-48C1-A6FD-CA299A8463C5}" destId="{D80291B3-4354-4ED2-94ED-D2D671900A8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AB1A1-567D-48B0-946B-E25A2907C74B}" type="doc">
      <dgm:prSet loTypeId="urn:microsoft.com/office/officeart/2005/8/layout/target2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D65A8E4F-3EB8-4A4C-B861-D3F06591E52F}">
      <dgm:prSet phldrT="[Text]" custT="1"/>
      <dgm:spPr/>
      <dgm:t>
        <a:bodyPr/>
        <a:lstStyle/>
        <a:p>
          <a:r>
            <a:rPr lang="de-DE" sz="4000" dirty="0" smtClean="0"/>
            <a:t>Grobziele</a:t>
          </a:r>
          <a:endParaRPr lang="de-DE" sz="4000" dirty="0"/>
        </a:p>
      </dgm:t>
    </dgm:pt>
    <dgm:pt modelId="{ECFC20A7-79F3-4824-8CB5-13F476DAEE01}" type="parTrans" cxnId="{A3643223-2E83-476E-B0C2-0B390BF884E0}">
      <dgm:prSet/>
      <dgm:spPr/>
      <dgm:t>
        <a:bodyPr/>
        <a:lstStyle/>
        <a:p>
          <a:endParaRPr lang="de-DE"/>
        </a:p>
      </dgm:t>
    </dgm:pt>
    <dgm:pt modelId="{F2ECF276-DDC3-4672-A7F2-98760C36FED4}" type="sibTrans" cxnId="{A3643223-2E83-476E-B0C2-0B390BF884E0}">
      <dgm:prSet/>
      <dgm:spPr/>
      <dgm:t>
        <a:bodyPr/>
        <a:lstStyle/>
        <a:p>
          <a:endParaRPr lang="de-DE"/>
        </a:p>
      </dgm:t>
    </dgm:pt>
    <dgm:pt modelId="{A70A5645-71FB-47B2-A562-F90F865400AB}">
      <dgm:prSet phldrT="[Text]" custT="1"/>
      <dgm:spPr/>
      <dgm:t>
        <a:bodyPr/>
        <a:lstStyle/>
        <a:p>
          <a:r>
            <a:rPr lang="de-DE" sz="4000" dirty="0" smtClean="0"/>
            <a:t>Feinziele</a:t>
          </a:r>
          <a:endParaRPr lang="de-DE" sz="4000" dirty="0"/>
        </a:p>
      </dgm:t>
    </dgm:pt>
    <dgm:pt modelId="{6E66A44A-F5AE-43F7-B3E6-C39DF32AB052}" type="parTrans" cxnId="{54A7FD5C-EC6B-4725-9537-D3EAF7EA7D15}">
      <dgm:prSet/>
      <dgm:spPr/>
      <dgm:t>
        <a:bodyPr/>
        <a:lstStyle/>
        <a:p>
          <a:endParaRPr lang="de-DE"/>
        </a:p>
      </dgm:t>
    </dgm:pt>
    <dgm:pt modelId="{BDDB3098-5C49-4A7D-8BBC-095956A22C0A}" type="sibTrans" cxnId="{54A7FD5C-EC6B-4725-9537-D3EAF7EA7D15}">
      <dgm:prSet/>
      <dgm:spPr/>
      <dgm:t>
        <a:bodyPr/>
        <a:lstStyle/>
        <a:p>
          <a:endParaRPr lang="de-DE"/>
        </a:p>
      </dgm:t>
    </dgm:pt>
    <dgm:pt modelId="{AC6BF70A-C2D7-4369-A527-FB64AF03F4C0}">
      <dgm:prSet custT="1"/>
      <dgm:spPr/>
      <dgm:t>
        <a:bodyPr/>
        <a:lstStyle/>
        <a:p>
          <a:r>
            <a:rPr lang="de" sz="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kennen verschiedene Modelle für die Sitzverteilung bei Verhältniswahlen und können diese </a:t>
          </a:r>
          <a:r>
            <a:rPr lang="de-DE" sz="800" dirty="0" smtClean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auf Beispiele anwenden.</a:t>
          </a:r>
          <a:r>
            <a:rPr lang="de" sz="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 </a:t>
          </a:r>
          <a:endParaRPr lang="de-DE" sz="800" dirty="0"/>
        </a:p>
      </dgm:t>
    </dgm:pt>
    <dgm:pt modelId="{BEA42A06-2B00-40A1-9B39-638025A30342}" type="parTrans" cxnId="{7894EAF5-47FF-449C-B6DF-D99C37687F1C}">
      <dgm:prSet/>
      <dgm:spPr/>
      <dgm:t>
        <a:bodyPr/>
        <a:lstStyle/>
        <a:p>
          <a:endParaRPr lang="de-DE"/>
        </a:p>
      </dgm:t>
    </dgm:pt>
    <dgm:pt modelId="{8DCB39BF-1998-4F57-BFF2-11ABD2E7380E}" type="sibTrans" cxnId="{7894EAF5-47FF-449C-B6DF-D99C37687F1C}">
      <dgm:prSet/>
      <dgm:spPr/>
      <dgm:t>
        <a:bodyPr/>
        <a:lstStyle/>
        <a:p>
          <a:endParaRPr lang="de-DE"/>
        </a:p>
      </dgm:t>
    </dgm:pt>
    <dgm:pt modelId="{A0CD3FFE-0B44-4088-9C3A-EF6E035DD4D9}">
      <dgm:prSet custT="1"/>
      <dgm:spPr/>
      <dgm:t>
        <a:bodyPr/>
        <a:lstStyle/>
        <a:p>
          <a:pPr rtl="0"/>
          <a:r>
            <a:rPr lang="de" sz="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die Sitzverteilungsverfahren anhand geeigneter Qualitätskriterien vergleichen und gleichwertige mathematische Korrektheit dieser Modelle erkennen.</a:t>
          </a:r>
          <a:endParaRPr lang="de" sz="800" dirty="0" smtClean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gm:t>
    </dgm:pt>
    <dgm:pt modelId="{0BDD02F8-2D96-45E2-BF52-1DDA81F47202}" type="parTrans" cxnId="{41614E02-0471-498E-AEE2-13F2FC7BD331}">
      <dgm:prSet/>
      <dgm:spPr/>
      <dgm:t>
        <a:bodyPr/>
        <a:lstStyle/>
        <a:p>
          <a:endParaRPr lang="de-DE"/>
        </a:p>
      </dgm:t>
    </dgm:pt>
    <dgm:pt modelId="{E70C87D9-F62D-4C72-AC13-547A51F6BCE9}" type="sibTrans" cxnId="{41614E02-0471-498E-AEE2-13F2FC7BD331}">
      <dgm:prSet/>
      <dgm:spPr/>
      <dgm:t>
        <a:bodyPr/>
        <a:lstStyle/>
        <a:p>
          <a:endParaRPr lang="de-DE"/>
        </a:p>
      </dgm:t>
    </dgm:pt>
    <dgm:pt modelId="{40CFC660-61F4-48C7-BB35-2C9946B984E3}">
      <dgm:prSet custT="1"/>
      <dgm:spPr/>
      <dgm:t>
        <a:bodyPr/>
        <a:lstStyle/>
        <a:p>
          <a:pPr rtl="0"/>
          <a:r>
            <a:rPr lang="de-DE" sz="1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Wahlsysteme nennen und kennen Qualitätskriterien für Sitzverteilungsverfahren.</a:t>
          </a:r>
          <a:endParaRPr lang="de-DE" sz="10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gm:t>
    </dgm:pt>
    <dgm:pt modelId="{3875FBD5-A3ED-4009-ADFA-52842FD4DCD7}" type="parTrans" cxnId="{55B3795C-7AF3-42E1-9852-10F6544919B9}">
      <dgm:prSet/>
      <dgm:spPr/>
      <dgm:t>
        <a:bodyPr/>
        <a:lstStyle/>
        <a:p>
          <a:endParaRPr lang="de-DE"/>
        </a:p>
      </dgm:t>
    </dgm:pt>
    <dgm:pt modelId="{C1B2B6E8-8588-4C12-B69A-0657D9F7FC01}" type="sibTrans" cxnId="{55B3795C-7AF3-42E1-9852-10F6544919B9}">
      <dgm:prSet/>
      <dgm:spPr/>
      <dgm:t>
        <a:bodyPr/>
        <a:lstStyle/>
        <a:p>
          <a:endParaRPr lang="de-DE"/>
        </a:p>
      </dgm:t>
    </dgm:pt>
    <dgm:pt modelId="{3CFF94C6-C207-45C2-ACA4-EF22544D87AB}">
      <dgm:prSet custT="1"/>
      <dgm:spPr/>
      <dgm:t>
        <a:bodyPr/>
        <a:lstStyle/>
        <a:p>
          <a:pPr rtl="0"/>
          <a:r>
            <a:rPr lang="de-DE" sz="1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ein eigenes Sitzverteilungsverfahren entwickeln.</a:t>
          </a:r>
          <a:endParaRPr lang="de-DE" sz="10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gm:t>
    </dgm:pt>
    <dgm:pt modelId="{41CC4BE4-0089-4DB0-BFD8-D7F137CF01A0}" type="parTrans" cxnId="{B3C19CC9-1E00-48D6-BF87-44223CB9E411}">
      <dgm:prSet/>
      <dgm:spPr/>
      <dgm:t>
        <a:bodyPr/>
        <a:lstStyle/>
        <a:p>
          <a:endParaRPr lang="de-DE"/>
        </a:p>
      </dgm:t>
    </dgm:pt>
    <dgm:pt modelId="{A3CD9041-04D6-4622-A27E-26F796D97EEC}" type="sibTrans" cxnId="{B3C19CC9-1E00-48D6-BF87-44223CB9E411}">
      <dgm:prSet/>
      <dgm:spPr/>
      <dgm:t>
        <a:bodyPr/>
        <a:lstStyle/>
        <a:p>
          <a:endParaRPr lang="de-DE"/>
        </a:p>
      </dgm:t>
    </dgm:pt>
    <dgm:pt modelId="{39FB1DE9-1516-4C45-9900-E42273B9F629}">
      <dgm:prSet custT="1"/>
      <dgm:spPr/>
      <dgm:t>
        <a:bodyPr/>
        <a:lstStyle/>
        <a:p>
          <a:pPr rtl="0"/>
          <a:r>
            <a:rPr lang="de-DE" sz="100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das Sitzverteilungsverfahren nach Niemeyer anwenden und das Sitzzuwachsparadoxon anhand eines Beispiels erklären. </a:t>
          </a:r>
          <a:endParaRPr lang="de-DE" sz="10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gm:t>
    </dgm:pt>
    <dgm:pt modelId="{45E28B06-D281-4215-8661-497EE0259F5F}" type="parTrans" cxnId="{E130DBFA-8630-42BB-863E-DF73997A99D9}">
      <dgm:prSet/>
      <dgm:spPr/>
      <dgm:t>
        <a:bodyPr/>
        <a:lstStyle/>
        <a:p>
          <a:endParaRPr lang="de-DE"/>
        </a:p>
      </dgm:t>
    </dgm:pt>
    <dgm:pt modelId="{F7244A49-38B2-4B5A-85B4-042156F25FAC}" type="sibTrans" cxnId="{E130DBFA-8630-42BB-863E-DF73997A99D9}">
      <dgm:prSet/>
      <dgm:spPr/>
      <dgm:t>
        <a:bodyPr/>
        <a:lstStyle/>
        <a:p>
          <a:endParaRPr lang="de-DE"/>
        </a:p>
      </dgm:t>
    </dgm:pt>
    <dgm:pt modelId="{AF718043-20D3-4722-93C1-1D87298C6F50}">
      <dgm:prSet custT="1"/>
      <dgm:spPr/>
      <dgm:t>
        <a:bodyPr/>
        <a:lstStyle/>
        <a:p>
          <a:pPr rtl="0"/>
          <a:r>
            <a:rPr lang="de-DE" sz="100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das Sitzverteilungsverfahren nach D'Hondt oder Schepers auf ein Beispiel anwenden und erklären.</a:t>
          </a:r>
          <a:endParaRPr lang="de-DE" sz="10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gm:t>
    </dgm:pt>
    <dgm:pt modelId="{0A4E3EB3-0AC5-4DF9-80CF-0447D3E28535}" type="parTrans" cxnId="{DDDB0E89-E1AE-4D9C-B977-47D4B309C5A3}">
      <dgm:prSet/>
      <dgm:spPr/>
      <dgm:t>
        <a:bodyPr/>
        <a:lstStyle/>
        <a:p>
          <a:endParaRPr lang="de-DE"/>
        </a:p>
      </dgm:t>
    </dgm:pt>
    <dgm:pt modelId="{205C64D0-F6E5-4673-BED1-970E4F526B7A}" type="sibTrans" cxnId="{DDDB0E89-E1AE-4D9C-B977-47D4B309C5A3}">
      <dgm:prSet/>
      <dgm:spPr/>
      <dgm:t>
        <a:bodyPr/>
        <a:lstStyle/>
        <a:p>
          <a:endParaRPr lang="de-DE"/>
        </a:p>
      </dgm:t>
    </dgm:pt>
    <dgm:pt modelId="{4682F5C3-53D3-45F5-830B-14EDEE5C8429}">
      <dgm:prSet custT="1"/>
      <dgm:spPr/>
      <dgm:t>
        <a:bodyPr/>
        <a:lstStyle/>
        <a:p>
          <a:pPr rtl="0"/>
          <a:r>
            <a:rPr lang="de-DE" sz="1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die Vor- und Nachteile der verschiedenen Sitzverteilungsverfahren sowie die Problematik mehrerer korrekter mathematischer Modelle diskutieren.</a:t>
          </a:r>
          <a:endParaRPr lang="de-DE" sz="1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4191DB9-B5C0-4601-8339-D4AE76E63262}" type="parTrans" cxnId="{D60F1A47-3B01-431D-BFA6-C8697E9AAAAC}">
      <dgm:prSet/>
      <dgm:spPr/>
      <dgm:t>
        <a:bodyPr/>
        <a:lstStyle/>
        <a:p>
          <a:endParaRPr lang="de-DE"/>
        </a:p>
      </dgm:t>
    </dgm:pt>
    <dgm:pt modelId="{2B65DFE3-0FC7-4020-8046-267C75FBF74F}" type="sibTrans" cxnId="{D60F1A47-3B01-431D-BFA6-C8697E9AAAAC}">
      <dgm:prSet/>
      <dgm:spPr/>
      <dgm:t>
        <a:bodyPr/>
        <a:lstStyle/>
        <a:p>
          <a:endParaRPr lang="de-DE"/>
        </a:p>
      </dgm:t>
    </dgm:pt>
    <dgm:pt modelId="{D5C9AE04-35FC-4BC8-AB39-23E7770E016C}" type="pres">
      <dgm:prSet presAssocID="{E82AB1A1-567D-48B0-946B-E25A2907C74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F088B3D-7473-4214-A187-ACF3F0E7EDAE}" type="pres">
      <dgm:prSet presAssocID="{E82AB1A1-567D-48B0-946B-E25A2907C74B}" presName="outerBox" presStyleCnt="0"/>
      <dgm:spPr/>
    </dgm:pt>
    <dgm:pt modelId="{6D4ECE67-2A8C-463C-AD0E-392209C91975}" type="pres">
      <dgm:prSet presAssocID="{E82AB1A1-567D-48B0-946B-E25A2907C74B}" presName="outerBoxParent" presStyleLbl="node1" presStyleIdx="0" presStyleCnt="2" custLinFactNeighborX="-404" custLinFactNeighborY="-44644"/>
      <dgm:spPr/>
      <dgm:t>
        <a:bodyPr/>
        <a:lstStyle/>
        <a:p>
          <a:endParaRPr lang="de-DE"/>
        </a:p>
      </dgm:t>
    </dgm:pt>
    <dgm:pt modelId="{CF9ECF8C-B12D-4D06-B3E6-62F9BA5F6A5A}" type="pres">
      <dgm:prSet presAssocID="{E82AB1A1-567D-48B0-946B-E25A2907C74B}" presName="outerBoxChildren" presStyleCnt="0"/>
      <dgm:spPr/>
    </dgm:pt>
    <dgm:pt modelId="{0602C6D4-D5F4-45BF-8809-FA6A6D1D4F70}" type="pres">
      <dgm:prSet presAssocID="{AC6BF70A-C2D7-4369-A527-FB64AF03F4C0}" presName="oChild" presStyleLbl="fgAcc1" presStyleIdx="0" presStyleCnt="7" custScaleX="79045" custLinFactNeighborX="-47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F2A8C5-79A8-4EB6-8127-E687AFA49EBC}" type="pres">
      <dgm:prSet presAssocID="{8DCB39BF-1998-4F57-BFF2-11ABD2E7380E}" presName="outerSibTrans" presStyleCnt="0"/>
      <dgm:spPr/>
    </dgm:pt>
    <dgm:pt modelId="{8BFBA0B6-4644-4EA2-A99C-16A50AA9EE4E}" type="pres">
      <dgm:prSet presAssocID="{A0CD3FFE-0B44-4088-9C3A-EF6E035DD4D9}" presName="oChild" presStyleLbl="fgAcc1" presStyleIdx="1" presStyleCnt="7" custScaleX="79045" custLinFactNeighborX="-4718">
        <dgm:presLayoutVars>
          <dgm:bulletEnabled val="1"/>
        </dgm:presLayoutVars>
      </dgm:prSet>
      <dgm:spPr/>
    </dgm:pt>
    <dgm:pt modelId="{EEFF7A77-6C84-4DB8-9068-E471EF41CF00}" type="pres">
      <dgm:prSet presAssocID="{E82AB1A1-567D-48B0-946B-E25A2907C74B}" presName="middleBox" presStyleCnt="0"/>
      <dgm:spPr/>
    </dgm:pt>
    <dgm:pt modelId="{DAEC3C9A-9C1A-4C55-B30F-8C7198445831}" type="pres">
      <dgm:prSet presAssocID="{E82AB1A1-567D-48B0-946B-E25A2907C74B}" presName="middleBoxParent" presStyleLbl="node1" presStyleIdx="1" presStyleCnt="2" custScaleX="104245" custLinFactNeighborX="-975"/>
      <dgm:spPr/>
    </dgm:pt>
    <dgm:pt modelId="{17E6397B-9334-4DF0-B130-6A0B930B8C1A}" type="pres">
      <dgm:prSet presAssocID="{E82AB1A1-567D-48B0-946B-E25A2907C74B}" presName="middleBoxChildren" presStyleCnt="0"/>
      <dgm:spPr/>
    </dgm:pt>
    <dgm:pt modelId="{F5E0CFC2-57A4-4B5C-B0EF-419A030C9004}" type="pres">
      <dgm:prSet presAssocID="{40CFC660-61F4-48C7-BB35-2C9946B984E3}" presName="mChild" presStyleLbl="fgAcc1" presStyleIdx="2" presStyleCnt="7" custScaleY="155843" custLinFactX="-1104" custLinFactNeighborX="-100000" custLinFactNeighborY="-16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C5E011-DC0F-432E-A832-AD3BA842D087}" type="pres">
      <dgm:prSet presAssocID="{C1B2B6E8-8588-4C12-B69A-0657D9F7FC01}" presName="middleSibTrans" presStyleCnt="0"/>
      <dgm:spPr/>
    </dgm:pt>
    <dgm:pt modelId="{8A559D54-C675-431C-963E-119F4D30E450}" type="pres">
      <dgm:prSet presAssocID="{3CFF94C6-C207-45C2-ACA4-EF22544D87AB}" presName="mChild" presStyleLbl="fgAcc1" presStyleIdx="3" presStyleCnt="7" custScaleY="155843" custLinFactNeighborX="-68516" custLinFactNeighborY="-16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26397E0-853C-44E1-885C-D8E2A958F406}" type="pres">
      <dgm:prSet presAssocID="{A3CD9041-04D6-4622-A27E-26F796D97EEC}" presName="middleSibTrans" presStyleCnt="0"/>
      <dgm:spPr/>
    </dgm:pt>
    <dgm:pt modelId="{59F51401-A1A7-4B52-867C-E1FFF8D4A319}" type="pres">
      <dgm:prSet presAssocID="{39FB1DE9-1516-4C45-9900-E42273B9F629}" presName="mChild" presStyleLbl="fgAcc1" presStyleIdx="4" presStyleCnt="7" custScaleY="155843" custLinFactNeighborX="17129" custLinFactNeighborY="-16011">
        <dgm:presLayoutVars>
          <dgm:bulletEnabled val="1"/>
        </dgm:presLayoutVars>
      </dgm:prSet>
      <dgm:spPr/>
    </dgm:pt>
    <dgm:pt modelId="{0C5CB390-8C60-4557-90ED-8ED2F16CC569}" type="pres">
      <dgm:prSet presAssocID="{F7244A49-38B2-4B5A-85B4-042156F25FAC}" presName="middleSibTrans" presStyleCnt="0"/>
      <dgm:spPr/>
    </dgm:pt>
    <dgm:pt modelId="{28D8DA5F-DD41-44F7-A863-22D153A4714B}" type="pres">
      <dgm:prSet presAssocID="{AF718043-20D3-4722-93C1-1D87298C6F50}" presName="mChild" presStyleLbl="fgAcc1" presStyleIdx="5" presStyleCnt="7" custScaleY="155843" custLinFactX="57" custLinFactNeighborX="100000" custLinFactNeighborY="-16011">
        <dgm:presLayoutVars>
          <dgm:bulletEnabled val="1"/>
        </dgm:presLayoutVars>
      </dgm:prSet>
      <dgm:spPr/>
    </dgm:pt>
    <dgm:pt modelId="{B0899969-4955-414E-9802-9C8930F025DD}" type="pres">
      <dgm:prSet presAssocID="{205C64D0-F6E5-4673-BED1-970E4F526B7A}" presName="middleSibTrans" presStyleCnt="0"/>
      <dgm:spPr/>
    </dgm:pt>
    <dgm:pt modelId="{E1B1D0FE-D930-4604-B17A-68196CBF0A53}" type="pres">
      <dgm:prSet presAssocID="{4682F5C3-53D3-45F5-830B-14EDEE5C8429}" presName="mChild" presStyleLbl="fgAcc1" presStyleIdx="6" presStyleCnt="7" custScaleY="155843" custLinFactX="1802" custLinFactNeighborX="100000" custLinFactNeighborY="-16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CA6D08C-9F22-458C-A880-83F036AE9E84}" type="presOf" srcId="{E82AB1A1-567D-48B0-946B-E25A2907C74B}" destId="{D5C9AE04-35FC-4BC8-AB39-23E7770E016C}" srcOrd="0" destOrd="0" presId="urn:microsoft.com/office/officeart/2005/8/layout/target2"/>
    <dgm:cxn modelId="{D60F1A47-3B01-431D-BFA6-C8697E9AAAAC}" srcId="{A70A5645-71FB-47B2-A562-F90F865400AB}" destId="{4682F5C3-53D3-45F5-830B-14EDEE5C8429}" srcOrd="4" destOrd="0" parTransId="{F4191DB9-B5C0-4601-8339-D4AE76E63262}" sibTransId="{2B65DFE3-0FC7-4020-8046-267C75FBF74F}"/>
    <dgm:cxn modelId="{B3C19CC9-1E00-48D6-BF87-44223CB9E411}" srcId="{A70A5645-71FB-47B2-A562-F90F865400AB}" destId="{3CFF94C6-C207-45C2-ACA4-EF22544D87AB}" srcOrd="1" destOrd="0" parTransId="{41CC4BE4-0089-4DB0-BFD8-D7F137CF01A0}" sibTransId="{A3CD9041-04D6-4622-A27E-26F796D97EEC}"/>
    <dgm:cxn modelId="{58F4B1D8-E317-4978-8A58-AFCE5F8D37C4}" type="presOf" srcId="{3CFF94C6-C207-45C2-ACA4-EF22544D87AB}" destId="{8A559D54-C675-431C-963E-119F4D30E450}" srcOrd="0" destOrd="0" presId="urn:microsoft.com/office/officeart/2005/8/layout/target2"/>
    <dgm:cxn modelId="{11BDECA1-8B8C-42E4-98F4-3C3D8FE56AA8}" type="presOf" srcId="{4682F5C3-53D3-45F5-830B-14EDEE5C8429}" destId="{E1B1D0FE-D930-4604-B17A-68196CBF0A53}" srcOrd="0" destOrd="0" presId="urn:microsoft.com/office/officeart/2005/8/layout/target2"/>
    <dgm:cxn modelId="{F514CF44-6517-4FEA-A151-0B2F4FE24F8B}" type="presOf" srcId="{39FB1DE9-1516-4C45-9900-E42273B9F629}" destId="{59F51401-A1A7-4B52-867C-E1FFF8D4A319}" srcOrd="0" destOrd="0" presId="urn:microsoft.com/office/officeart/2005/8/layout/target2"/>
    <dgm:cxn modelId="{E130DBFA-8630-42BB-863E-DF73997A99D9}" srcId="{A70A5645-71FB-47B2-A562-F90F865400AB}" destId="{39FB1DE9-1516-4C45-9900-E42273B9F629}" srcOrd="2" destOrd="0" parTransId="{45E28B06-D281-4215-8661-497EE0259F5F}" sibTransId="{F7244A49-38B2-4B5A-85B4-042156F25FAC}"/>
    <dgm:cxn modelId="{7894EAF5-47FF-449C-B6DF-D99C37687F1C}" srcId="{D65A8E4F-3EB8-4A4C-B861-D3F06591E52F}" destId="{AC6BF70A-C2D7-4369-A527-FB64AF03F4C0}" srcOrd="0" destOrd="0" parTransId="{BEA42A06-2B00-40A1-9B39-638025A30342}" sibTransId="{8DCB39BF-1998-4F57-BFF2-11ABD2E7380E}"/>
    <dgm:cxn modelId="{54A7FD5C-EC6B-4725-9537-D3EAF7EA7D15}" srcId="{E82AB1A1-567D-48B0-946B-E25A2907C74B}" destId="{A70A5645-71FB-47B2-A562-F90F865400AB}" srcOrd="1" destOrd="0" parTransId="{6E66A44A-F5AE-43F7-B3E6-C39DF32AB052}" sibTransId="{BDDB3098-5C49-4A7D-8BBC-095956A22C0A}"/>
    <dgm:cxn modelId="{41614E02-0471-498E-AEE2-13F2FC7BD331}" srcId="{D65A8E4F-3EB8-4A4C-B861-D3F06591E52F}" destId="{A0CD3FFE-0B44-4088-9C3A-EF6E035DD4D9}" srcOrd="1" destOrd="0" parTransId="{0BDD02F8-2D96-45E2-BF52-1DDA81F47202}" sibTransId="{E70C87D9-F62D-4C72-AC13-547A51F6BCE9}"/>
    <dgm:cxn modelId="{55B3795C-7AF3-42E1-9852-10F6544919B9}" srcId="{A70A5645-71FB-47B2-A562-F90F865400AB}" destId="{40CFC660-61F4-48C7-BB35-2C9946B984E3}" srcOrd="0" destOrd="0" parTransId="{3875FBD5-A3ED-4009-ADFA-52842FD4DCD7}" sibTransId="{C1B2B6E8-8588-4C12-B69A-0657D9F7FC01}"/>
    <dgm:cxn modelId="{A3643223-2E83-476E-B0C2-0B390BF884E0}" srcId="{E82AB1A1-567D-48B0-946B-E25A2907C74B}" destId="{D65A8E4F-3EB8-4A4C-B861-D3F06591E52F}" srcOrd="0" destOrd="0" parTransId="{ECFC20A7-79F3-4824-8CB5-13F476DAEE01}" sibTransId="{F2ECF276-DDC3-4672-A7F2-98760C36FED4}"/>
    <dgm:cxn modelId="{1E3D6485-EC66-4BF2-A65D-0E60CB2EEAEA}" type="presOf" srcId="{A70A5645-71FB-47B2-A562-F90F865400AB}" destId="{DAEC3C9A-9C1A-4C55-B30F-8C7198445831}" srcOrd="0" destOrd="0" presId="urn:microsoft.com/office/officeart/2005/8/layout/target2"/>
    <dgm:cxn modelId="{23E6F0A8-23E5-4DF5-ACB7-E5BDCAD8A65E}" type="presOf" srcId="{D65A8E4F-3EB8-4A4C-B861-D3F06591E52F}" destId="{6D4ECE67-2A8C-463C-AD0E-392209C91975}" srcOrd="0" destOrd="0" presId="urn:microsoft.com/office/officeart/2005/8/layout/target2"/>
    <dgm:cxn modelId="{2EE0729D-9971-4332-ACD2-58457D4869C9}" type="presOf" srcId="{AC6BF70A-C2D7-4369-A527-FB64AF03F4C0}" destId="{0602C6D4-D5F4-45BF-8809-FA6A6D1D4F70}" srcOrd="0" destOrd="0" presId="urn:microsoft.com/office/officeart/2005/8/layout/target2"/>
    <dgm:cxn modelId="{27064212-046E-4676-B182-86EEEF8DB86F}" type="presOf" srcId="{40CFC660-61F4-48C7-BB35-2C9946B984E3}" destId="{F5E0CFC2-57A4-4B5C-B0EF-419A030C9004}" srcOrd="0" destOrd="0" presId="urn:microsoft.com/office/officeart/2005/8/layout/target2"/>
    <dgm:cxn modelId="{76A390E2-254F-4D37-82AA-1FE0F60A2E73}" type="presOf" srcId="{AF718043-20D3-4722-93C1-1D87298C6F50}" destId="{28D8DA5F-DD41-44F7-A863-22D153A4714B}" srcOrd="0" destOrd="0" presId="urn:microsoft.com/office/officeart/2005/8/layout/target2"/>
    <dgm:cxn modelId="{DDDB0E89-E1AE-4D9C-B977-47D4B309C5A3}" srcId="{A70A5645-71FB-47B2-A562-F90F865400AB}" destId="{AF718043-20D3-4722-93C1-1D87298C6F50}" srcOrd="3" destOrd="0" parTransId="{0A4E3EB3-0AC5-4DF9-80CF-0447D3E28535}" sibTransId="{205C64D0-F6E5-4673-BED1-970E4F526B7A}"/>
    <dgm:cxn modelId="{D5BE8909-DFCF-4F70-AE94-75B1203CA48D}" type="presOf" srcId="{A0CD3FFE-0B44-4088-9C3A-EF6E035DD4D9}" destId="{8BFBA0B6-4644-4EA2-A99C-16A50AA9EE4E}" srcOrd="0" destOrd="0" presId="urn:microsoft.com/office/officeart/2005/8/layout/target2"/>
    <dgm:cxn modelId="{F4A05E82-0700-4311-A10C-F33C3D3C8A15}" type="presParOf" srcId="{D5C9AE04-35FC-4BC8-AB39-23E7770E016C}" destId="{5F088B3D-7473-4214-A187-ACF3F0E7EDAE}" srcOrd="0" destOrd="0" presId="urn:microsoft.com/office/officeart/2005/8/layout/target2"/>
    <dgm:cxn modelId="{DE258FF1-E476-4CA8-B987-0551AEA09355}" type="presParOf" srcId="{5F088B3D-7473-4214-A187-ACF3F0E7EDAE}" destId="{6D4ECE67-2A8C-463C-AD0E-392209C91975}" srcOrd="0" destOrd="0" presId="urn:microsoft.com/office/officeart/2005/8/layout/target2"/>
    <dgm:cxn modelId="{152CFA0B-B3C8-4545-81B4-6D46BF5585C9}" type="presParOf" srcId="{5F088B3D-7473-4214-A187-ACF3F0E7EDAE}" destId="{CF9ECF8C-B12D-4D06-B3E6-62F9BA5F6A5A}" srcOrd="1" destOrd="0" presId="urn:microsoft.com/office/officeart/2005/8/layout/target2"/>
    <dgm:cxn modelId="{E6791264-02F6-41E0-AF48-B1339AFACA04}" type="presParOf" srcId="{CF9ECF8C-B12D-4D06-B3E6-62F9BA5F6A5A}" destId="{0602C6D4-D5F4-45BF-8809-FA6A6D1D4F70}" srcOrd="0" destOrd="0" presId="urn:microsoft.com/office/officeart/2005/8/layout/target2"/>
    <dgm:cxn modelId="{8FD541C6-8734-4012-943E-C430EAB28CD1}" type="presParOf" srcId="{CF9ECF8C-B12D-4D06-B3E6-62F9BA5F6A5A}" destId="{0AF2A8C5-79A8-4EB6-8127-E687AFA49EBC}" srcOrd="1" destOrd="0" presId="urn:microsoft.com/office/officeart/2005/8/layout/target2"/>
    <dgm:cxn modelId="{78B57DA1-EC67-43DA-ADDC-3BF5BC9EB0A9}" type="presParOf" srcId="{CF9ECF8C-B12D-4D06-B3E6-62F9BA5F6A5A}" destId="{8BFBA0B6-4644-4EA2-A99C-16A50AA9EE4E}" srcOrd="2" destOrd="0" presId="urn:microsoft.com/office/officeart/2005/8/layout/target2"/>
    <dgm:cxn modelId="{7877EA3C-C020-49FC-980F-4ACC795B2171}" type="presParOf" srcId="{D5C9AE04-35FC-4BC8-AB39-23E7770E016C}" destId="{EEFF7A77-6C84-4DB8-9068-E471EF41CF00}" srcOrd="1" destOrd="0" presId="urn:microsoft.com/office/officeart/2005/8/layout/target2"/>
    <dgm:cxn modelId="{2446473E-FA13-4BEA-A071-A90077CE3EA6}" type="presParOf" srcId="{EEFF7A77-6C84-4DB8-9068-E471EF41CF00}" destId="{DAEC3C9A-9C1A-4C55-B30F-8C7198445831}" srcOrd="0" destOrd="0" presId="urn:microsoft.com/office/officeart/2005/8/layout/target2"/>
    <dgm:cxn modelId="{4F99AAF6-734B-45CA-A5BA-234F9AA30B7A}" type="presParOf" srcId="{EEFF7A77-6C84-4DB8-9068-E471EF41CF00}" destId="{17E6397B-9334-4DF0-B130-6A0B930B8C1A}" srcOrd="1" destOrd="0" presId="urn:microsoft.com/office/officeart/2005/8/layout/target2"/>
    <dgm:cxn modelId="{D784FF14-7133-4EBD-BF37-EC2261BC6778}" type="presParOf" srcId="{17E6397B-9334-4DF0-B130-6A0B930B8C1A}" destId="{F5E0CFC2-57A4-4B5C-B0EF-419A030C9004}" srcOrd="0" destOrd="0" presId="urn:microsoft.com/office/officeart/2005/8/layout/target2"/>
    <dgm:cxn modelId="{A9CC93A9-607D-4CAD-9B67-0E07CB3BE6EE}" type="presParOf" srcId="{17E6397B-9334-4DF0-B130-6A0B930B8C1A}" destId="{3FC5E011-DC0F-432E-A832-AD3BA842D087}" srcOrd="1" destOrd="0" presId="urn:microsoft.com/office/officeart/2005/8/layout/target2"/>
    <dgm:cxn modelId="{C1E40736-74A2-4313-BACD-C3CCF8C426A7}" type="presParOf" srcId="{17E6397B-9334-4DF0-B130-6A0B930B8C1A}" destId="{8A559D54-C675-431C-963E-119F4D30E450}" srcOrd="2" destOrd="0" presId="urn:microsoft.com/office/officeart/2005/8/layout/target2"/>
    <dgm:cxn modelId="{3EE312C6-1A71-4DB8-9D66-02F6B8F13FE7}" type="presParOf" srcId="{17E6397B-9334-4DF0-B130-6A0B930B8C1A}" destId="{526397E0-853C-44E1-885C-D8E2A958F406}" srcOrd="3" destOrd="0" presId="urn:microsoft.com/office/officeart/2005/8/layout/target2"/>
    <dgm:cxn modelId="{BA172C78-CBA6-4B54-967A-0D4FC4C71903}" type="presParOf" srcId="{17E6397B-9334-4DF0-B130-6A0B930B8C1A}" destId="{59F51401-A1A7-4B52-867C-E1FFF8D4A319}" srcOrd="4" destOrd="0" presId="urn:microsoft.com/office/officeart/2005/8/layout/target2"/>
    <dgm:cxn modelId="{48A64534-C202-421D-AECF-E3FF9A8F9EB0}" type="presParOf" srcId="{17E6397B-9334-4DF0-B130-6A0B930B8C1A}" destId="{0C5CB390-8C60-4557-90ED-8ED2F16CC569}" srcOrd="5" destOrd="0" presId="urn:microsoft.com/office/officeart/2005/8/layout/target2"/>
    <dgm:cxn modelId="{49F40CD7-D8CB-4A6C-B9E0-B848713CEFED}" type="presParOf" srcId="{17E6397B-9334-4DF0-B130-6A0B930B8C1A}" destId="{28D8DA5F-DD41-44F7-A863-22D153A4714B}" srcOrd="6" destOrd="0" presId="urn:microsoft.com/office/officeart/2005/8/layout/target2"/>
    <dgm:cxn modelId="{59F71CED-EFB6-4FD2-8B71-07B4D99E157A}" type="presParOf" srcId="{17E6397B-9334-4DF0-B130-6A0B930B8C1A}" destId="{B0899969-4955-414E-9802-9C8930F025DD}" srcOrd="7" destOrd="0" presId="urn:microsoft.com/office/officeart/2005/8/layout/target2"/>
    <dgm:cxn modelId="{BCBFA1E2-B945-466B-952E-744DDDFF768D}" type="presParOf" srcId="{17E6397B-9334-4DF0-B130-6A0B930B8C1A}" destId="{E1B1D0FE-D930-4604-B17A-68196CBF0A53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080B-4D2B-4442-A2B9-88FD44B9A443}">
      <dsp:nvSpPr>
        <dsp:cNvPr id="0" name=""/>
        <dsp:cNvSpPr/>
      </dsp:nvSpPr>
      <dsp:spPr>
        <a:xfrm>
          <a:off x="1843668" y="303867"/>
          <a:ext cx="2381866" cy="1426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  <a:endParaRPr lang="de-DE" sz="2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192484" y="512834"/>
        <a:ext cx="1684234" cy="1008983"/>
      </dsp:txXfrm>
    </dsp:sp>
    <dsp:sp modelId="{31DDEDB3-3966-45E1-BA22-C2C094A4785F}">
      <dsp:nvSpPr>
        <dsp:cNvPr id="0" name=""/>
        <dsp:cNvSpPr/>
      </dsp:nvSpPr>
      <dsp:spPr>
        <a:xfrm rot="8471045">
          <a:off x="654814" y="1959611"/>
          <a:ext cx="1784610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C7E7-CDF1-4DCF-AB8C-EF96BCC36BC8}">
      <dsp:nvSpPr>
        <dsp:cNvPr id="0" name=""/>
        <dsp:cNvSpPr/>
      </dsp:nvSpPr>
      <dsp:spPr>
        <a:xfrm>
          <a:off x="3999" y="1482574"/>
          <a:ext cx="1695735" cy="2581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3665" y="1532240"/>
        <a:ext cx="1596403" cy="2482093"/>
      </dsp:txXfrm>
    </dsp:sp>
    <dsp:sp modelId="{316BD337-9E19-40CD-9C87-5BF528BEF978}">
      <dsp:nvSpPr>
        <dsp:cNvPr id="0" name=""/>
        <dsp:cNvSpPr/>
      </dsp:nvSpPr>
      <dsp:spPr>
        <a:xfrm rot="5365865">
          <a:off x="2324600" y="2285900"/>
          <a:ext cx="1450247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A59D-DEB4-4D43-BD3C-DB666515AE65}">
      <dsp:nvSpPr>
        <dsp:cNvPr id="0" name=""/>
        <dsp:cNvSpPr/>
      </dsp:nvSpPr>
      <dsp:spPr>
        <a:xfrm>
          <a:off x="2209056" y="2466698"/>
          <a:ext cx="1695735" cy="15973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255839" y="2513481"/>
        <a:ext cx="1602169" cy="1503735"/>
      </dsp:txXfrm>
    </dsp:sp>
    <dsp:sp modelId="{BA598F4E-C331-464A-B764-5E78392B9AE3}">
      <dsp:nvSpPr>
        <dsp:cNvPr id="0" name=""/>
        <dsp:cNvSpPr/>
      </dsp:nvSpPr>
      <dsp:spPr>
        <a:xfrm rot="2312544">
          <a:off x="3636290" y="1959025"/>
          <a:ext cx="1799366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91B3-4354-4ED2-94ED-D2D671900A83}">
      <dsp:nvSpPr>
        <dsp:cNvPr id="0" name=""/>
        <dsp:cNvSpPr/>
      </dsp:nvSpPr>
      <dsp:spPr>
        <a:xfrm>
          <a:off x="4391790" y="1483944"/>
          <a:ext cx="1695735" cy="2580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441456" y="1533610"/>
        <a:ext cx="1596403" cy="2480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ECE67-2A8C-463C-AD0E-392209C91975}">
      <dsp:nvSpPr>
        <dsp:cNvPr id="0" name=""/>
        <dsp:cNvSpPr/>
      </dsp:nvSpPr>
      <dsp:spPr>
        <a:xfrm>
          <a:off x="0" y="0"/>
          <a:ext cx="8572281" cy="4814685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3736731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Grobziele</a:t>
          </a:r>
          <a:endParaRPr lang="de-DE" sz="4000" kern="1200" dirty="0"/>
        </a:p>
      </dsp:txBody>
      <dsp:txXfrm>
        <a:off x="119865" y="119865"/>
        <a:ext cx="8332551" cy="4574955"/>
      </dsp:txXfrm>
    </dsp:sp>
    <dsp:sp modelId="{0602C6D4-D5F4-45BF-8809-FA6A6D1D4F70}">
      <dsp:nvSpPr>
        <dsp:cNvPr id="0" name=""/>
        <dsp:cNvSpPr/>
      </dsp:nvSpPr>
      <dsp:spPr>
        <a:xfrm>
          <a:off x="288365" y="1203671"/>
          <a:ext cx="1016393" cy="1652226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" sz="8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kennen verschiedene Modelle für die Sitzverteilung bei Verhältniswahlen und können diese </a:t>
          </a:r>
          <a:r>
            <a:rPr lang="de-DE" sz="800" kern="1200" dirty="0" smtClean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auf Beispiele anwenden.</a:t>
          </a:r>
          <a:r>
            <a:rPr lang="de" sz="8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 </a:t>
          </a:r>
          <a:endParaRPr lang="de-DE" sz="800" kern="1200" dirty="0"/>
        </a:p>
      </dsp:txBody>
      <dsp:txXfrm>
        <a:off x="319623" y="1234929"/>
        <a:ext cx="953877" cy="1589710"/>
      </dsp:txXfrm>
    </dsp:sp>
    <dsp:sp modelId="{8BFBA0B6-4644-4EA2-A99C-16A50AA9EE4E}">
      <dsp:nvSpPr>
        <dsp:cNvPr id="0" name=""/>
        <dsp:cNvSpPr/>
      </dsp:nvSpPr>
      <dsp:spPr>
        <a:xfrm>
          <a:off x="288365" y="2918934"/>
          <a:ext cx="1016393" cy="1652226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" sz="8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die Sitzverteilungsverfahren anhand geeigneter Qualitätskriterien vergleichen und gleichwertige mathematische Korrektheit dieser Modelle erkennen.</a:t>
          </a:r>
          <a:endParaRPr lang="de" sz="800" kern="1200" dirty="0" smtClean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sp:txBody>
      <dsp:txXfrm>
        <a:off x="319623" y="2950192"/>
        <a:ext cx="953877" cy="1589710"/>
      </dsp:txXfrm>
    </dsp:sp>
    <dsp:sp modelId="{DAEC3C9A-9C1A-4C55-B30F-8C7198445831}">
      <dsp:nvSpPr>
        <dsp:cNvPr id="0" name=""/>
        <dsp:cNvSpPr/>
      </dsp:nvSpPr>
      <dsp:spPr>
        <a:xfrm>
          <a:off x="1508673" y="1203671"/>
          <a:ext cx="6925535" cy="3370279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140127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Feinziele</a:t>
          </a:r>
          <a:endParaRPr lang="de-DE" sz="4000" kern="1200" dirty="0"/>
        </a:p>
      </dsp:txBody>
      <dsp:txXfrm>
        <a:off x="1612321" y="1307319"/>
        <a:ext cx="6718239" cy="3162983"/>
      </dsp:txXfrm>
    </dsp:sp>
    <dsp:sp modelId="{F5E0CFC2-57A4-4B5C-B0EF-419A030C9004}">
      <dsp:nvSpPr>
        <dsp:cNvPr id="0" name=""/>
        <dsp:cNvSpPr/>
      </dsp:nvSpPr>
      <dsp:spPr>
        <a:xfrm>
          <a:off x="1841530" y="2054005"/>
          <a:ext cx="1241929" cy="2363555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Wahlsysteme nennen und kennen Qualitätskriterien für Sitzverteilungsverfahren.</a:t>
          </a:r>
          <a:endParaRPr lang="de-DE" sz="1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sp:txBody>
      <dsp:txXfrm>
        <a:off x="1879724" y="2092199"/>
        <a:ext cx="1165541" cy="2287167"/>
      </dsp:txXfrm>
    </dsp:sp>
    <dsp:sp modelId="{8A559D54-C675-431C-963E-119F4D30E450}">
      <dsp:nvSpPr>
        <dsp:cNvPr id="0" name=""/>
        <dsp:cNvSpPr/>
      </dsp:nvSpPr>
      <dsp:spPr>
        <a:xfrm>
          <a:off x="3130439" y="2054005"/>
          <a:ext cx="1241929" cy="2363555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ein eigenes Sitzverteilungsverfahren entwickeln.</a:t>
          </a:r>
          <a:endParaRPr lang="de-DE" sz="1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sp:txBody>
      <dsp:txXfrm>
        <a:off x="3168633" y="2092199"/>
        <a:ext cx="1165541" cy="2287167"/>
      </dsp:txXfrm>
    </dsp:sp>
    <dsp:sp modelId="{59F51401-A1A7-4B52-867C-E1FFF8D4A319}">
      <dsp:nvSpPr>
        <dsp:cNvPr id="0" name=""/>
        <dsp:cNvSpPr/>
      </dsp:nvSpPr>
      <dsp:spPr>
        <a:xfrm>
          <a:off x="4419341" y="2054005"/>
          <a:ext cx="1241929" cy="2363555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das Sitzverteilungsverfahren nach Niemeyer anwenden und das Sitzzuwachsparadoxon anhand eines Beispiels erklären. </a:t>
          </a:r>
          <a:endParaRPr lang="de-DE" sz="1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sp:txBody>
      <dsp:txXfrm>
        <a:off x="4457535" y="2092199"/>
        <a:ext cx="1165541" cy="2287167"/>
      </dsp:txXfrm>
    </dsp:sp>
    <dsp:sp modelId="{28D8DA5F-DD41-44F7-A863-22D153A4714B}">
      <dsp:nvSpPr>
        <dsp:cNvPr id="0" name=""/>
        <dsp:cNvSpPr/>
      </dsp:nvSpPr>
      <dsp:spPr>
        <a:xfrm>
          <a:off x="5708249" y="2054005"/>
          <a:ext cx="1241929" cy="2363555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das Sitzverteilungsverfahren nach D'Hondt oder Schepers auf ein Beispiel anwenden und erklären.</a:t>
          </a:r>
          <a:endParaRPr lang="de-DE" sz="1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  <a:sym typeface="Nunito"/>
          </a:endParaRPr>
        </a:p>
      </dsp:txBody>
      <dsp:txXfrm>
        <a:off x="5746443" y="2092199"/>
        <a:ext cx="1165541" cy="2287167"/>
      </dsp:txXfrm>
    </dsp:sp>
    <dsp:sp modelId="{E1B1D0FE-D930-4604-B17A-68196CBF0A53}">
      <dsp:nvSpPr>
        <dsp:cNvPr id="0" name=""/>
        <dsp:cNvSpPr/>
      </dsp:nvSpPr>
      <dsp:spPr>
        <a:xfrm>
          <a:off x="6997152" y="2054005"/>
          <a:ext cx="1241929" cy="2363555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rPr>
            <a:t>Die Lernenden können die Vor- und Nachteile der verschiedenen Sitzverteilungsverfahren sowie die Problematik mehrerer korrekter mathematischer Modelle diskutieren.</a:t>
          </a:r>
          <a:endParaRPr lang="de-DE" sz="1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7035346" y="2092199"/>
        <a:ext cx="1165541" cy="2287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f776646f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f776646f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7f77664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7f77664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f776646f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f776646f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f776646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f776646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f776646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f776646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Diskussionsthema in allen Demokratien</a:t>
            </a:r>
            <a:r>
              <a:rPr lang="de-DE" baseline="0" dirty="0" smtClean="0"/>
              <a:t> -&gt; hohe Relevanz, auch aktuell in Deutschland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Mathematisches Problem: Rationale Zahlen auf Ganze Zahl abbilden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f776646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7f776646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Argumentation: </a:t>
            </a:r>
            <a:r>
              <a:rPr lang="de" dirty="0">
                <a:solidFill>
                  <a:schemeClr val="dk1"/>
                </a:solidFill>
              </a:rPr>
              <a:t>-&gt; Vorstellung eigenes Verfahren, D’Hondt / Saint-Lague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Modellierung: Überführung Rechnung auf Sitzplätze, was bedeutet das, ist das </a:t>
            </a:r>
            <a:r>
              <a:rPr lang="de" dirty="0" smtClean="0"/>
              <a:t>gut? (Diskussionspart)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Prüfen: Disskussionspart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GMK:</a:t>
            </a:r>
            <a:r>
              <a:rPr lang="de" baseline="0" dirty="0" smtClean="0"/>
              <a:t> Wissen Verfahren, Paradoxon, Diskussion</a:t>
            </a:r>
            <a:endParaRPr lang="d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Demokratiebildung: Mündige Bürger, Allgemeinbildung, Herabsetzung des Wahlalters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477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Argumentation: </a:t>
            </a:r>
            <a:r>
              <a:rPr lang="de">
                <a:solidFill>
                  <a:schemeClr val="dk1"/>
                </a:solidFill>
              </a:rPr>
              <a:t>-&gt; Vorstellung eigenes Verfahren, D’Hondt / Saint-Lague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Modellierung: Überführung Rechnung auf Sitzplätze, was bedeutet das, ist das gut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f776646f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f776646f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Rechenvorschrift: </a:t>
            </a:r>
            <a:r>
              <a:rPr lang="de-DE" dirty="0" err="1" smtClean="0"/>
              <a:t>Divisorverfahren</a:t>
            </a:r>
            <a:r>
              <a:rPr lang="de-DE" dirty="0" smtClean="0"/>
              <a:t> -&gt; Divisor</a:t>
            </a:r>
            <a:r>
              <a:rPr lang="de-DE" baseline="0" dirty="0" smtClean="0"/>
              <a:t> Bestimmung sehr komplex, kein festes Schema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Höchstzahlenverfahren: festes Schema, einfache Berechnung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7f776646f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7f776646f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f776646f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f776646f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7f776646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7f776646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7f776646f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7f776646f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7f776646f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7f776646f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7f776646f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7f776646f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f776646f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f776646f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7f776646f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7f776646f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7f776646f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7f776646f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7f776646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7f776646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7f776646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7f776646f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 verwendende Medien vorgegeben wenig bis keine eigene Entscheidung/ Bewertung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7f776646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7f776646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f77664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f77664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7f776646f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7f776646f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7f776646f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7f776646f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7f776646f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7f776646f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7f776646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7f776646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7f776646f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7f776646f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7f776646f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7f776646f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7f776646f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7f776646f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30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f776646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f776646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f776646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f776646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72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f776646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f776646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9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f776646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f776646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7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Mathematik hinter Wahlen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Sarah Glatt, Beatrice Wellmann</a:t>
            </a:r>
            <a:br>
              <a:rPr lang="de"/>
            </a:br>
            <a:r>
              <a:rPr lang="de"/>
              <a:t>18.07.2023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Die Lernenden können Wahlsysteme </a:t>
            </a:r>
            <a:r>
              <a:rPr lang="de" sz="1600" dirty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und ihre Legitimationsgründe</a:t>
            </a: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 nennen und kennen Qualitätskriterien für Sitzverteilungsverfahren.</a:t>
            </a:r>
            <a:endParaRPr sz="1600" dirty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Die Lernenden können ein eigenes Sitzverteilungsverfahren </a:t>
            </a:r>
            <a:r>
              <a:rPr lang="de" sz="1600" dirty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unter Berücksichtigung von Qualitätsmerkmalen</a:t>
            </a: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 entwickeln.</a:t>
            </a:r>
            <a:endParaRPr sz="1600" dirty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Die Lernenden können das Sitzverteilungsverfahren nach Niemeyer anwenden und das Sitzzuwachsparadoxon anhand eines Beispiels erklären. </a:t>
            </a:r>
            <a:endParaRPr sz="1600" dirty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Die Lernenden können das Sitzverteilungsverfahren nach D'Hondt oder Schepers auf ein Beispiel anwenden und erklären.</a:t>
            </a:r>
            <a:endParaRPr sz="1600" dirty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Die Lernenden können die Vor- und Nachteile der verschiedenen Sitzverteilungsverfahren </a:t>
            </a:r>
            <a:r>
              <a:rPr lang="de" sz="1600" dirty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sowie die mit der Existenz mehrerer korrekter mathematischer Modelle verbundenen Problematik</a:t>
            </a:r>
            <a:r>
              <a:rPr lang="de" sz="1600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 diskutieren.</a:t>
            </a:r>
            <a:endParaRPr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Motivation und Ziele - Feinziele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 Vorstellung des Workshops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Aufbau, Stundenverlaufsplan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Stundenverlaufsplan (gekürzt und mit Bezug auf Workbook und Hinweis auf Stop/Inputphase)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Ausprobieren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 Vorstellung des Workshops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 Sachanalyse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Fachwissenschaftliche Inhalte, Relevanz in der Wissenschaft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Google Shape;115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 smtClean="0"/>
                  <a:t>Diskussionsthema </a:t>
                </a:r>
                <a:r>
                  <a:rPr lang="de" dirty="0"/>
                  <a:t>in allen Demokratien </a:t>
                </a:r>
                <a:endParaRPr lang="de" dirty="0" smtClean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 smtClean="0"/>
                  <a:t>Problematik: </a:t>
                </a:r>
                <a:r>
                  <a:rPr lang="de" dirty="0" smtClean="0"/>
                  <a:t>Prozentzahl </a:t>
                </a:r>
                <a:r>
                  <a:rPr lang="de" dirty="0"/>
                  <a:t>auf Ganze Zahlen </a:t>
                </a:r>
                <a:r>
                  <a:rPr lang="de" dirty="0" smtClean="0"/>
                  <a:t>abbilden </a:t>
                </a:r>
                <a14:m>
                  <m:oMath xmlns:m="http://schemas.openxmlformats.org/officeDocument/2006/math">
                    <m:r>
                      <a:rPr lang="de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/>
                  <a:t>(Alabama Paradox)</a:t>
                </a:r>
                <a:endParaRPr dirty="0"/>
              </a:p>
            </p:txBody>
          </p:sp>
        </mc:Choice>
        <mc:Fallback>
          <p:sp>
            <p:nvSpPr>
              <p:cNvPr id="115" name="Google Shape;115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tx1"/>
                </a:solidFill>
              </a:rPr>
              <a:t>3 Sachanalyse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 Fachdidaktische Überlegungen 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Auswahl der Lerninhalte, Bildungsplan, Vorwissen, did. Reduktion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4 Fachdidaktische Überlegungen – Bildungsplan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smtClean="0"/>
              <a:t>Mathematik Kompetenzen</a:t>
            </a:r>
            <a:r>
              <a:rPr lang="de" dirty="0" smtClean="0"/>
              <a:t> </a:t>
            </a:r>
          </a:p>
          <a:p>
            <a:pPr marL="0" indent="0">
              <a:buNone/>
              <a:tabLst>
                <a:tab pos="2689225" algn="l"/>
              </a:tabLst>
            </a:pPr>
            <a:endParaRPr lang="de" dirty="0"/>
          </a:p>
          <a:p>
            <a:pPr marL="0" indent="0">
              <a:buNone/>
              <a:tabLst>
                <a:tab pos="2689225" algn="l"/>
              </a:tabLst>
            </a:pPr>
            <a:endParaRPr lang="de" dirty="0" smtClean="0"/>
          </a:p>
          <a:p>
            <a:pPr marL="0" indent="0">
              <a:buNone/>
              <a:tabLst>
                <a:tab pos="2689225" algn="l"/>
              </a:tabLst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6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 dirty="0" smtClean="0"/>
              <a:t>GMK </a:t>
            </a:r>
            <a:r>
              <a:rPr lang="de" b="1" dirty="0"/>
              <a:t>- politische </a:t>
            </a:r>
            <a:r>
              <a:rPr lang="de" b="1" dirty="0" smtClean="0"/>
              <a:t>Teilhabe</a:t>
            </a:r>
            <a:endParaRPr b="1" dirty="0"/>
          </a:p>
          <a:p>
            <a:pPr marL="357188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dirty="0" smtClean="0"/>
              <a:t>Klasse 11/12	Wahlsystem </a:t>
            </a:r>
            <a:r>
              <a:rPr lang="de" dirty="0"/>
              <a:t>zum Bundestag </a:t>
            </a:r>
            <a:r>
              <a:rPr lang="de" dirty="0" smtClean="0"/>
              <a:t>bewerten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b="1" dirty="0" smtClean="0"/>
              <a:t>Demokratiebildung</a:t>
            </a:r>
            <a:endParaRPr lang="de" b="1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3563"/>
              </p:ext>
            </p:extLst>
          </p:nvPr>
        </p:nvGraphicFramePr>
        <p:xfrm>
          <a:off x="662382" y="1587962"/>
          <a:ext cx="7819236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752">
                  <a:extLst>
                    <a:ext uri="{9D8B030D-6E8A-4147-A177-3AD203B41FA5}">
                      <a16:colId xmlns:a16="http://schemas.microsoft.com/office/drawing/2014/main" val="3240507674"/>
                    </a:ext>
                  </a:extLst>
                </a:gridCol>
                <a:gridCol w="4799484">
                  <a:extLst>
                    <a:ext uri="{9D8B030D-6E8A-4147-A177-3AD203B41FA5}">
                      <a16:colId xmlns:a16="http://schemas.microsoft.com/office/drawing/2014/main" val="272605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Argumentieren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Mathematische Verfahren und ihre Vorgehensweisen erläutern und begründen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1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Modellieren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Interpretieren</a:t>
                      </a:r>
                      <a:r>
                        <a:rPr lang="de-DE" sz="1500" b="0" baseline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und Validieren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Mit symbolischen, formalen und technischen Elementen der Mathematik umgehen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Ergebnisse und die Eignung des Verfahrens kritisch</a:t>
                      </a:r>
                      <a:r>
                        <a:rPr lang="de-DE" sz="1500" b="0" baseline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prüfen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4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4 Fachdidaktische Überlegungen – Vorwissen</a:t>
            </a:r>
            <a:endParaRPr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4374"/>
              </p:ext>
            </p:extLst>
          </p:nvPr>
        </p:nvGraphicFramePr>
        <p:xfrm>
          <a:off x="311700" y="1529978"/>
          <a:ext cx="8470467" cy="3022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03185">
                  <a:extLst>
                    <a:ext uri="{9D8B030D-6E8A-4147-A177-3AD203B41FA5}">
                      <a16:colId xmlns:a16="http://schemas.microsoft.com/office/drawing/2014/main" val="4063908354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1855436517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3831620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Mathematik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8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Benötigt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Grundkenntnisse zum deutschen Wahlsystem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Bundes-,</a:t>
                      </a:r>
                      <a:r>
                        <a:rPr lang="de-DE" sz="1800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Landtagswahl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Mehrheits-, Verhältniswahl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Prozentrechnung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Grundrechenarten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Norm. Modellierung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Vorhanden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 – politische Teilhabe:</a:t>
                      </a:r>
                    </a:p>
                    <a:p>
                      <a:pPr marL="177800" indent="0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8/9/10 Wahlsystem zum Bundestag erklären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6088" indent="-446088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 – Leitidee Zahl – Variable - Operation:</a:t>
                      </a:r>
                    </a:p>
                    <a:p>
                      <a:pPr marL="177800" indent="0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7/8/9 Prozentwert, Grundwert und Prozentsatz identifizieren und berechnen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55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Mathematik</a:t>
            </a:r>
          </a:p>
          <a:p>
            <a:pPr marL="357188" lvl="0" indent="0">
              <a:buNone/>
            </a:pPr>
            <a:r>
              <a:rPr lang="de-DE" dirty="0" smtClean="0"/>
              <a:t>V</a:t>
            </a:r>
            <a:r>
              <a:rPr lang="de" dirty="0" smtClean="0"/>
              <a:t>ersch. Verfahren für D‘Hondt und </a:t>
            </a:r>
            <a:r>
              <a:rPr lang="de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Sainte-Langu</a:t>
            </a:r>
            <a:r>
              <a:rPr lang="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ë</a:t>
            </a:r>
          </a:p>
          <a:p>
            <a:pPr marL="357188" lvl="0" indent="0">
              <a:buNone/>
            </a:pPr>
            <a:endParaRPr lang="de" sz="1400" dirty="0" smtClean="0">
              <a:solidFill>
                <a:srgbClr val="202122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539750" lvl="0" indent="0">
              <a:buNone/>
              <a:tabLst>
                <a:tab pos="3586163" algn="l"/>
              </a:tabLst>
            </a:pPr>
            <a:r>
              <a:rPr lang="de-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</a:t>
            </a:r>
            <a:r>
              <a:rPr lang="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irekte Berechnung	Bestimmung über Tabelle</a:t>
            </a:r>
          </a:p>
          <a:p>
            <a:pPr marL="53975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  <a:tabLst>
                <a:tab pos="3586163" algn="l"/>
              </a:tabLst>
            </a:pPr>
            <a:r>
              <a:rPr lang="de-DE" b="1" dirty="0" smtClean="0">
                <a:solidFill>
                  <a:srgbClr val="FF0000"/>
                </a:solidFill>
              </a:rPr>
              <a:t>P</a:t>
            </a:r>
            <a:r>
              <a:rPr lang="de" b="1" dirty="0" smtClean="0">
                <a:solidFill>
                  <a:srgbClr val="FF0000"/>
                </a:solidFill>
              </a:rPr>
              <a:t>iktogramm X	Piktogramm Häckchen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GMK</a:t>
            </a:r>
          </a:p>
          <a:p>
            <a:pPr marL="357188" indent="0">
              <a:buNone/>
            </a:pPr>
            <a:r>
              <a:rPr lang="de" dirty="0" smtClean="0"/>
              <a:t>keine Überhangmandate</a:t>
            </a:r>
          </a:p>
          <a:p>
            <a:pPr marL="357188" indent="0">
              <a:buNone/>
            </a:pPr>
            <a:r>
              <a:rPr lang="de" dirty="0" smtClean="0"/>
              <a:t>keine 5 %- Hürde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4 Fachdidaktische Überlegungen - </a:t>
            </a:r>
            <a:r>
              <a:rPr lang="de" dirty="0" smtClean="0"/>
              <a:t>Reduktion</a:t>
            </a:r>
            <a:endParaRPr dirty="0"/>
          </a:p>
        </p:txBody>
      </p:sp>
      <p:sp>
        <p:nvSpPr>
          <p:cNvPr id="2" name="Pfeil nach rechts 1"/>
          <p:cNvSpPr>
            <a:spLocks noChangeAspect="1"/>
          </p:cNvSpPr>
          <p:nvPr/>
        </p:nvSpPr>
        <p:spPr>
          <a:xfrm rot="2612340">
            <a:off x="3831560" y="1940310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 rot="18987660" flipH="1">
            <a:off x="2819772" y="1940311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dirty="0"/>
              <a:t>Bildungsplan (GMK)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dirty="0"/>
              <a:t>Prozessbezogene Kompetenzen (Mathe)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dirty="0"/>
              <a:t>Alltagsrelevanz (Mündige Bürger, Allgemeinbildung, Herabsetzung des Wahlalters)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 Fachdidaktische Überlegungen - Begründung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Ablauf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Motivation und Ziele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Vorstellung des Workshops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Sachanalyse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Fachdidaktische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Mediendidaktische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Reflektion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Fazit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Werkzeuge/Medien, Funktion, Medieneinsatz, Effekte der Technik, herausforderungen,, kompetenzbereiche, kmk strategie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Notion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h5P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GeoGebra (Excel-Funktionen)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Menti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PPT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Tafel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(Canva)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Funktion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Ggf. nicht erwartete Effekte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Herausforderungen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Alternativen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 - PPT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Funktion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Ggf. nicht erwartete Effekte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Herausforderungen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Alternativen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 - Notion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Funktion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Ggf. nicht erwartete Effekte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Herausforderungen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Alternativen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 - H5P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Funktion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Ggf. nicht erwartete Effekte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Herausforderungen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Alternativen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 - GeoGebra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Funktion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Ggf. nicht erwartete Effekte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Herausforderungen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Alternativen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 - Menti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Funktion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Ggf. nicht erwartete Effekte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Herausforderungen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Alternativen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 - (Canva)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Problemlösen und Handeln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5.4 Digitale Werkzeuge und Medien zum Lernen, Arbeiten und Problemlösen nutzen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 - KMK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Erkenntnisse, Planung vs Realisierung, Verbesserungen nach dem Materialtest, Feedback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Motivation und Ziele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Canva (ok umgangen)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Zeitplanung (ok umgangen)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Planung vs Realisierung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Verwendung durch externe Lehrkräfte ohne Anmeldung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-&gt; kein Menti, kein Canva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Zusätzliche Hinweise und Tipps (Prozentrechnung)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Weitere Zeitpuffer für Schnelle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Häufig gestellte Fragen im Text integriert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Ablauf kaum geändert (Qualitätskriterien) -&gt; größtenteils gleich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Zeitplan etwas angepasst -&gt; größtenteils gleich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Verhalten während des Workshops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Aufgetretene Probleme: Prozentrechnung, Laptops,....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Feedback-Datei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Schüler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PingPong Spiel zwischen Digital und Nicht digital ist wichtig!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Digital ist anstrengender (viel auf einmal, zu zweit ok, dig medien zusätzliche hürden, fehlerlösung, spontan/unflexibler)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Lehrersicht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Fazit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Wir waren zufrieden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Hat jeklappt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Notion, H5P, Geogebra, Menti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PingPong Spiel zwischen Digital und Nicht digital ist wichtig!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Digital ist anstrengender (viel auf einmal, zu zweit ok, dig medien zusätzliche hürden, fehlerlösung, spontan/unflexibler)</a:t>
            </a:r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Rückblick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 Motivation und Ziele</a:t>
            </a:r>
            <a:endParaRPr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38816169"/>
              </p:ext>
            </p:extLst>
          </p:nvPr>
        </p:nvGraphicFramePr>
        <p:xfrm>
          <a:off x="1524000" y="731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Verbindung GMK und Mathe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/>
              <a:t>Verständnis für die Wahlen in </a:t>
            </a:r>
            <a:r>
              <a:rPr lang="de" dirty="0" smtClean="0"/>
              <a:t>Deutschland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(Wie) Beeinflusst die Vorgabe mathematischer Modelle unseren Alltag?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Sind mathematisch korrekte Modelle unantastbar?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Wie funktioniert eigentlich unser Wahlsystem? </a:t>
            </a:r>
            <a:br>
              <a:rPr lang="de" dirty="0"/>
            </a:br>
            <a:r>
              <a:rPr lang="de" dirty="0"/>
              <a:t>Ist unser Wahlsystem (wirklich) so demokratisch</a:t>
            </a:r>
            <a:r>
              <a:rPr lang="de" dirty="0" smtClean="0"/>
              <a:t>?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Motivation und Ziele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535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7" name="Freihandform 6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025" tIns="257025" rIns="257025" bIns="3092264" numCol="1" spcCol="1270" anchor="t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  <a:endParaRPr lang="de-DE" sz="4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65336" y="1485334"/>
              <a:ext cx="4036045" cy="3144571"/>
            </a:xfrm>
            <a:custGeom>
              <a:avLst/>
              <a:gdLst>
                <a:gd name="connsiteX0" fmla="*/ 0 w 4036045"/>
                <a:gd name="connsiteY0" fmla="*/ 330180 h 3144571"/>
                <a:gd name="connsiteX1" fmla="*/ 330180 w 4036045"/>
                <a:gd name="connsiteY1" fmla="*/ 0 h 3144571"/>
                <a:gd name="connsiteX2" fmla="*/ 3705865 w 4036045"/>
                <a:gd name="connsiteY2" fmla="*/ 0 h 3144571"/>
                <a:gd name="connsiteX3" fmla="*/ 4036045 w 4036045"/>
                <a:gd name="connsiteY3" fmla="*/ 330180 h 3144571"/>
                <a:gd name="connsiteX4" fmla="*/ 4036045 w 4036045"/>
                <a:gd name="connsiteY4" fmla="*/ 2814391 h 3144571"/>
                <a:gd name="connsiteX5" fmla="*/ 3705865 w 4036045"/>
                <a:gd name="connsiteY5" fmla="*/ 3144571 h 3144571"/>
                <a:gd name="connsiteX6" fmla="*/ 330180 w 4036045"/>
                <a:gd name="connsiteY6" fmla="*/ 3144571 h 3144571"/>
                <a:gd name="connsiteX7" fmla="*/ 0 w 4036045"/>
                <a:gd name="connsiteY7" fmla="*/ 2814391 h 3144571"/>
                <a:gd name="connsiteX8" fmla="*/ 0 w 4036045"/>
                <a:gd name="connsiteY8" fmla="*/ 330180 h 314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4571">
                  <a:moveTo>
                    <a:pt x="0" y="330180"/>
                  </a:moveTo>
                  <a:cubicBezTo>
                    <a:pt x="0" y="147827"/>
                    <a:pt x="147827" y="0"/>
                    <a:pt x="330180" y="0"/>
                  </a:cubicBezTo>
                  <a:lnTo>
                    <a:pt x="3705865" y="0"/>
                  </a:lnTo>
                  <a:cubicBezTo>
                    <a:pt x="3888218" y="0"/>
                    <a:pt x="4036045" y="147827"/>
                    <a:pt x="4036045" y="330180"/>
                  </a:cubicBezTo>
                  <a:lnTo>
                    <a:pt x="4036045" y="2814391"/>
                  </a:lnTo>
                  <a:cubicBezTo>
                    <a:pt x="4036045" y="2996744"/>
                    <a:pt x="3888218" y="3144571"/>
                    <a:pt x="3705865" y="3144571"/>
                  </a:cubicBezTo>
                  <a:lnTo>
                    <a:pt x="330180" y="3144571"/>
                  </a:lnTo>
                  <a:cubicBezTo>
                    <a:pt x="147827" y="3144571"/>
                    <a:pt x="0" y="2996744"/>
                    <a:pt x="0" y="2814391"/>
                  </a:cubicBezTo>
                  <a:lnTo>
                    <a:pt x="0" y="33018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Verhältniswahlen und können diese </a:t>
              </a: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565108" y="1484424"/>
              <a:ext cx="4036045" cy="3146391"/>
            </a:xfrm>
            <a:custGeom>
              <a:avLst/>
              <a:gdLst>
                <a:gd name="connsiteX0" fmla="*/ 0 w 4036045"/>
                <a:gd name="connsiteY0" fmla="*/ 330371 h 3146391"/>
                <a:gd name="connsiteX1" fmla="*/ 330371 w 4036045"/>
                <a:gd name="connsiteY1" fmla="*/ 0 h 3146391"/>
                <a:gd name="connsiteX2" fmla="*/ 3705674 w 4036045"/>
                <a:gd name="connsiteY2" fmla="*/ 0 h 3146391"/>
                <a:gd name="connsiteX3" fmla="*/ 4036045 w 4036045"/>
                <a:gd name="connsiteY3" fmla="*/ 330371 h 3146391"/>
                <a:gd name="connsiteX4" fmla="*/ 4036045 w 4036045"/>
                <a:gd name="connsiteY4" fmla="*/ 2816020 h 3146391"/>
                <a:gd name="connsiteX5" fmla="*/ 3705674 w 4036045"/>
                <a:gd name="connsiteY5" fmla="*/ 3146391 h 3146391"/>
                <a:gd name="connsiteX6" fmla="*/ 330371 w 4036045"/>
                <a:gd name="connsiteY6" fmla="*/ 3146391 h 3146391"/>
                <a:gd name="connsiteX7" fmla="*/ 0 w 4036045"/>
                <a:gd name="connsiteY7" fmla="*/ 2816020 h 3146391"/>
                <a:gd name="connsiteX8" fmla="*/ 0 w 4036045"/>
                <a:gd name="connsiteY8" fmla="*/ 330371 h 314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6391">
                  <a:moveTo>
                    <a:pt x="0" y="330371"/>
                  </a:moveTo>
                  <a:cubicBezTo>
                    <a:pt x="0" y="147912"/>
                    <a:pt x="147912" y="0"/>
                    <a:pt x="330371" y="0"/>
                  </a:cubicBezTo>
                  <a:lnTo>
                    <a:pt x="3705674" y="0"/>
                  </a:lnTo>
                  <a:cubicBezTo>
                    <a:pt x="3888133" y="0"/>
                    <a:pt x="4036045" y="147912"/>
                    <a:pt x="4036045" y="330371"/>
                  </a:cubicBezTo>
                  <a:lnTo>
                    <a:pt x="4036045" y="2816020"/>
                  </a:lnTo>
                  <a:cubicBezTo>
                    <a:pt x="4036045" y="2998479"/>
                    <a:pt x="3888133" y="3146391"/>
                    <a:pt x="3705674" y="3146391"/>
                  </a:cubicBezTo>
                  <a:lnTo>
                    <a:pt x="330371" y="3146391"/>
                  </a:lnTo>
                  <a:cubicBezTo>
                    <a:pt x="147912" y="3146391"/>
                    <a:pt x="0" y="2998479"/>
                    <a:pt x="0" y="2816020"/>
                  </a:cubicBezTo>
                  <a:lnTo>
                    <a:pt x="0" y="33037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62" tIns="172962" rIns="172962" bIns="172962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Sitzverteilungsverfahren anhand geeigneter Qualitätskriterien vergleichen und die gleichwertige mathematische Korrektheit dieser Modelle erkennen.</a:t>
              </a:r>
              <a:endParaRPr lang="de" sz="2000" kern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4" name="Freihandform 3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265" tIns="272265" rIns="272265" bIns="3856596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  <a:endParaRPr lang="de-DE" sz="36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50510" y="1088375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Verhältnis-wahlen und können diese </a:t>
              </a:r>
              <a:r>
                <a:rPr lang="de-DE" sz="900" kern="1200" dirty="0" smtClean="0">
                  <a:solidFill>
                    <a:srgbClr val="424242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9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50510" y="2946358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Sitzverteilungs-verfahren anhand geeigneter Qualitätskriterien vergleichen und die gleichwertige mathematische Korrektheit dieser Modelle erkennen.</a:t>
              </a:r>
              <a:endParaRPr lang="de" sz="900" kern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759702" y="1088359"/>
              <a:ext cx="6925535" cy="3654603"/>
            </a:xfrm>
            <a:custGeom>
              <a:avLst/>
              <a:gdLst>
                <a:gd name="connsiteX0" fmla="*/ 0 w 6925535"/>
                <a:gd name="connsiteY0" fmla="*/ 353879 h 3370279"/>
                <a:gd name="connsiteX1" fmla="*/ 353879 w 6925535"/>
                <a:gd name="connsiteY1" fmla="*/ 0 h 3370279"/>
                <a:gd name="connsiteX2" fmla="*/ 6571656 w 6925535"/>
                <a:gd name="connsiteY2" fmla="*/ 0 h 3370279"/>
                <a:gd name="connsiteX3" fmla="*/ 6925535 w 6925535"/>
                <a:gd name="connsiteY3" fmla="*/ 353879 h 3370279"/>
                <a:gd name="connsiteX4" fmla="*/ 6925535 w 6925535"/>
                <a:gd name="connsiteY4" fmla="*/ 3016400 h 3370279"/>
                <a:gd name="connsiteX5" fmla="*/ 6571656 w 6925535"/>
                <a:gd name="connsiteY5" fmla="*/ 3370279 h 3370279"/>
                <a:gd name="connsiteX6" fmla="*/ 353879 w 6925535"/>
                <a:gd name="connsiteY6" fmla="*/ 3370279 h 3370279"/>
                <a:gd name="connsiteX7" fmla="*/ 0 w 6925535"/>
                <a:gd name="connsiteY7" fmla="*/ 3016400 h 3370279"/>
                <a:gd name="connsiteX8" fmla="*/ 0 w 6925535"/>
                <a:gd name="connsiteY8" fmla="*/ 353879 h 33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5535" h="3370279">
                  <a:moveTo>
                    <a:pt x="0" y="353879"/>
                  </a:moveTo>
                  <a:cubicBezTo>
                    <a:pt x="0" y="158437"/>
                    <a:pt x="158437" y="0"/>
                    <a:pt x="353879" y="0"/>
                  </a:cubicBezTo>
                  <a:lnTo>
                    <a:pt x="6571656" y="0"/>
                  </a:lnTo>
                  <a:cubicBezTo>
                    <a:pt x="6767098" y="0"/>
                    <a:pt x="6925535" y="158437"/>
                    <a:pt x="6925535" y="353879"/>
                  </a:cubicBezTo>
                  <a:lnTo>
                    <a:pt x="6925535" y="3016400"/>
                  </a:lnTo>
                  <a:cubicBezTo>
                    <a:pt x="6925535" y="3211842"/>
                    <a:pt x="6767098" y="3370279"/>
                    <a:pt x="6571656" y="3370279"/>
                  </a:cubicBezTo>
                  <a:lnTo>
                    <a:pt x="353879" y="3370279"/>
                  </a:lnTo>
                  <a:cubicBezTo>
                    <a:pt x="158437" y="3370279"/>
                    <a:pt x="0" y="3211842"/>
                    <a:pt x="0" y="3016400"/>
                  </a:cubicBezTo>
                  <a:lnTo>
                    <a:pt x="0" y="353879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48" tIns="256048" rIns="256048" bIns="2243775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2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Feinziele</a:t>
              </a:r>
              <a:endParaRPr lang="de-DE" sz="32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972827" y="1806526"/>
              <a:ext cx="6500442" cy="47240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787" tIns="110787" rIns="110787" bIns="110787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Wahlsysteme nennen und kennen Qualitätskriterien für Sitzverteilungsverfahren.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961888" y="2372592"/>
              <a:ext cx="6501600" cy="29698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ein eigenes Sitzverteilungsverfahren entwickeln.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961888" y="2757607"/>
              <a:ext cx="6501600" cy="5253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Niemeyer anwenden und das Sitzzuwachsparadoxon anhand eines Beispiels erklären. 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961888" y="3366499"/>
              <a:ext cx="6501600" cy="522838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D'Hondt oder </a:t>
              </a:r>
              <a:r>
                <a:rPr lang="de-DE" kern="1200" dirty="0" err="1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Sainte-Laguë</a:t>
              </a: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auf ein Beispiel anwenden und erklären.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1961888" y="3970605"/>
              <a:ext cx="6501600" cy="6526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Vor- und Nachteile der verschiedenen Sitzverteilungsverfahren sowie die Problematik mehrerer korrekter mathematischer Modelle diskutieren.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5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604537795"/>
              </p:ext>
            </p:extLst>
          </p:nvPr>
        </p:nvGraphicFramePr>
        <p:xfrm>
          <a:off x="251029" y="169012"/>
          <a:ext cx="8572281" cy="481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685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Die Lernenden kennen verschiedene Modelle für die Sitzverteilung bei Verhältniswahlen und können diese auf Beispiele anwenden.</a:t>
            </a:r>
            <a:endParaRPr dirty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e" dirty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Die Lernenden können die Sitzverteilungsverfahren anhand geeigneter Qualitätskriterien vergleichen und gleichwertige mathematische Korrektheit dieser Modelle erkennen</a:t>
            </a:r>
            <a:r>
              <a:rPr lang="de" dirty="0" smtClean="0">
                <a:solidFill>
                  <a:srgbClr val="42424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rPr>
              <a:t>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endParaRPr dirty="0">
              <a:solidFill>
                <a:srgbClr val="42424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Motivation und Ziele - Grobziele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061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Microsoft Office PowerPoint</Application>
  <PresentationFormat>Bildschirmpräsentation (16:9)</PresentationFormat>
  <Paragraphs>201</Paragraphs>
  <Slides>35</Slides>
  <Notes>35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Economica</vt:lpstr>
      <vt:lpstr>Cambria Math</vt:lpstr>
      <vt:lpstr>Courier New</vt:lpstr>
      <vt:lpstr>Open Sans</vt:lpstr>
      <vt:lpstr>Arial</vt:lpstr>
      <vt:lpstr>Nunito</vt:lpstr>
      <vt:lpstr>Luxe</vt:lpstr>
      <vt:lpstr>Mathematik hinter Wahlen</vt:lpstr>
      <vt:lpstr>Ablauf</vt:lpstr>
      <vt:lpstr>1 Motivation und Ziele</vt:lpstr>
      <vt:lpstr>1 Motivation und Ziele</vt:lpstr>
      <vt:lpstr>1 Motivation und Ziele</vt:lpstr>
      <vt:lpstr>PowerPoint-Präsentation</vt:lpstr>
      <vt:lpstr>PowerPoint-Präsentation</vt:lpstr>
      <vt:lpstr>PowerPoint-Präsentation</vt:lpstr>
      <vt:lpstr>1 Motivation und Ziele - Grobziele</vt:lpstr>
      <vt:lpstr>1 Motivation und Ziele - Feinziele</vt:lpstr>
      <vt:lpstr>2 Vorstellung des Workshops</vt:lpstr>
      <vt:lpstr>2 Vorstellung des Workshops</vt:lpstr>
      <vt:lpstr>3 Sachanalyse</vt:lpstr>
      <vt:lpstr>3 Sachanalyse</vt:lpstr>
      <vt:lpstr>4 Fachdidaktische Überlegungen </vt:lpstr>
      <vt:lpstr>4 Fachdidaktische Überlegungen – Bildungsplan</vt:lpstr>
      <vt:lpstr>4 Fachdidaktische Überlegungen – Vorwissen</vt:lpstr>
      <vt:lpstr>4 Fachdidaktische Überlegungen - Reduktion</vt:lpstr>
      <vt:lpstr>4 Fachdidaktische Überlegungen - Begründung</vt:lpstr>
      <vt:lpstr>5 Mediendidaktische Überlegungen</vt:lpstr>
      <vt:lpstr>5 Mediendidaktische Überlegungen</vt:lpstr>
      <vt:lpstr>5 Mediendidaktische Überlegungen - PPT</vt:lpstr>
      <vt:lpstr>5 Mediendidaktische Überlegungen - Notion</vt:lpstr>
      <vt:lpstr>5 Mediendidaktische Überlegungen - H5P</vt:lpstr>
      <vt:lpstr>5 Mediendidaktische Überlegungen - GeoGebra</vt:lpstr>
      <vt:lpstr>5 Mediendidaktische Überlegungen - Menti</vt:lpstr>
      <vt:lpstr>5 Mediendidaktische Überlegungen - (Canva)</vt:lpstr>
      <vt:lpstr>5 Mediendidaktische Überlegungen - KMK</vt:lpstr>
      <vt:lpstr>6 Reflektion </vt:lpstr>
      <vt:lpstr>6 Reflektion - Planung vs Realisierung</vt:lpstr>
      <vt:lpstr>6 Reflektion - Anpassung des Materials</vt:lpstr>
      <vt:lpstr>6 Reflektion - Schüler</vt:lpstr>
      <vt:lpstr>6 Reflektion - Lehrersicht</vt:lpstr>
      <vt:lpstr>7 Fazit</vt:lpstr>
      <vt:lpstr>7 Rückblick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Mathematik hinter Wahlen</dc:title>
  <cp:lastModifiedBy>Sarah Glatt</cp:lastModifiedBy>
  <cp:revision>15</cp:revision>
  <dcterms:modified xsi:type="dcterms:W3CDTF">2023-07-10T10:00:42Z</dcterms:modified>
</cp:coreProperties>
</file>