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69" r:id="rId4"/>
    <p:sldId id="286" r:id="rId5"/>
    <p:sldId id="274" r:id="rId6"/>
    <p:sldId id="273" r:id="rId7"/>
    <p:sldId id="265" r:id="rId8"/>
    <p:sldId id="283" r:id="rId9"/>
    <p:sldId id="284" r:id="rId10"/>
    <p:sldId id="276" r:id="rId11"/>
    <p:sldId id="270" r:id="rId12"/>
    <p:sldId id="271" r:id="rId13"/>
    <p:sldId id="266" r:id="rId14"/>
    <p:sldId id="279" r:id="rId15"/>
    <p:sldId id="288" r:id="rId16"/>
    <p:sldId id="277" r:id="rId17"/>
    <p:sldId id="278" r:id="rId18"/>
    <p:sldId id="281" r:id="rId19"/>
    <p:sldId id="285" r:id="rId20"/>
    <p:sldId id="280" r:id="rId21"/>
    <p:sldId id="268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761" autoAdjust="0"/>
  </p:normalViewPr>
  <p:slideViewPr>
    <p:cSldViewPr snapToGrid="0">
      <p:cViewPr varScale="1">
        <p:scale>
          <a:sx n="77" d="100"/>
          <a:sy n="77" d="100"/>
        </p:scale>
        <p:origin x="34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 D‘Hondt, </a:t>
            </a:r>
            <a:r>
              <a:rPr lang="de-DE" dirty="0" err="1" smtClean="0"/>
              <a:t>Sainte-Lague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Ganze Zahlen: 1,2,3,…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3 Bundesländer (Niedersachsen, Sachsen, Saarland)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Höchstzahlenverfahren</a:t>
            </a:r>
          </a:p>
          <a:p>
            <a:r>
              <a:rPr lang="de-DE" dirty="0" smtClean="0"/>
              <a:t>Teiler</a:t>
            </a:r>
            <a:r>
              <a:rPr lang="de-DE" baseline="0" dirty="0" smtClean="0"/>
              <a:t> Zahlen: 0,5;1,5;2,5;…</a:t>
            </a:r>
          </a:p>
          <a:p>
            <a:r>
              <a:rPr lang="de-DE" baseline="0" dirty="0" smtClean="0"/>
              <a:t>Tabelle aufbauen, (iterative Erweiterung)</a:t>
            </a:r>
          </a:p>
          <a:p>
            <a:r>
              <a:rPr lang="de-DE" baseline="0" dirty="0" smtClean="0"/>
              <a:t>7 Bundesländer (Baden-Württemberg, Bayern, Bremen, Hamburg, Nordrhein-Westfalen, Rheinland-Pfalz, Schleswig-Holstein)</a:t>
            </a:r>
          </a:p>
          <a:p>
            <a:r>
              <a:rPr lang="de-DE" baseline="0" dirty="0" smtClean="0"/>
              <a:t>Bundestagswahl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Tabellen werden gleich aufgebaut, D‘Hondt müsste um Zeile</a:t>
            </a:r>
            <a:r>
              <a:rPr lang="de-DE" baseline="0" dirty="0" smtClean="0"/>
              <a:t> ergänzt werden</a:t>
            </a:r>
          </a:p>
          <a:p>
            <a:r>
              <a:rPr lang="de-DE" baseline="0" dirty="0" smtClean="0"/>
              <a:t>Ermittelte Höchstzahlen bleiben Höchstzahlen</a:t>
            </a:r>
          </a:p>
          <a:p>
            <a:r>
              <a:rPr lang="de-DE" baseline="0" dirty="0" smtClean="0"/>
              <a:t>Sitzzuwachs-Paradoxon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Anderes</a:t>
            </a:r>
            <a:r>
              <a:rPr lang="de-DE" baseline="0" dirty="0" smtClean="0"/>
              <a:t> Beispiel: Betonung, auf 25 Parteien, Stimmzahl abnehmend, wenig (5) Sitze</a:t>
            </a:r>
          </a:p>
          <a:p>
            <a:r>
              <a:rPr lang="de-DE" baseline="0" dirty="0" smtClean="0"/>
              <a:t>Beispiel zeigt Eigenschaften von Verfahren exemplarisch auf</a:t>
            </a:r>
          </a:p>
          <a:p>
            <a:r>
              <a:rPr lang="de-DE" baseline="0" dirty="0" smtClean="0"/>
              <a:t>Niemeyer verzerrt zu Gunsten schwächerer Parteien</a:t>
            </a:r>
          </a:p>
          <a:p>
            <a:r>
              <a:rPr lang="de-DE" baseline="0" dirty="0" err="1" smtClean="0"/>
              <a:t>Sainte-Lague</a:t>
            </a:r>
            <a:r>
              <a:rPr lang="de-DE" baseline="0" dirty="0" smtClean="0"/>
              <a:t> verzerrt ausgeglichen zu Gunsten schwächerer und stärkerer Parteien</a:t>
            </a:r>
          </a:p>
          <a:p>
            <a:r>
              <a:rPr lang="de-DE" baseline="0" dirty="0" err="1" smtClean="0"/>
              <a:t>D‘Hondr</a:t>
            </a:r>
            <a:r>
              <a:rPr lang="de-DE" baseline="0" dirty="0" smtClean="0"/>
              <a:t> verzerrt zu Gunsten stärkerer Parteien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Gruppen D‘Hondt, </a:t>
            </a:r>
            <a:r>
              <a:rPr lang="de-DE" dirty="0" err="1" smtClean="0"/>
              <a:t>Sainte-Lague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99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Aktuelles Thema</a:t>
            </a:r>
          </a:p>
          <a:p>
            <a:r>
              <a:rPr lang="de-DE" dirty="0" smtClean="0"/>
              <a:t>Wird Diskutiert,</a:t>
            </a:r>
            <a:r>
              <a:rPr lang="de-DE" baseline="0" dirty="0" smtClean="0"/>
              <a:t> Keine Frage der mathematischen Korrektheit</a:t>
            </a:r>
          </a:p>
          <a:p>
            <a:r>
              <a:rPr lang="de-DE" baseline="0" dirty="0" smtClean="0"/>
              <a:t>Verhinderung Zersplitterung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 bei Kenntnis Wahlergebnis sehr kritisch</a:t>
            </a:r>
            <a:r>
              <a:rPr lang="de-DE" baseline="0" dirty="0" smtClean="0"/>
              <a:t> -&gt; verschiedene Sitzverteilungen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Optionen: </a:t>
            </a:r>
          </a:p>
          <a:p>
            <a:r>
              <a:rPr lang="de-DE" dirty="0" smtClean="0"/>
              <a:t>6:6</a:t>
            </a:r>
          </a:p>
          <a:p>
            <a:r>
              <a:rPr lang="de-DE" dirty="0" smtClean="0"/>
              <a:t>9:3</a:t>
            </a:r>
          </a:p>
          <a:p>
            <a:r>
              <a:rPr lang="de-DE" dirty="0" smtClean="0"/>
              <a:t>12:0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Vorstellung von uns</a:t>
            </a:r>
          </a:p>
          <a:p>
            <a:r>
              <a:rPr lang="de-DE" dirty="0" err="1" smtClean="0"/>
              <a:t>Menti</a:t>
            </a:r>
            <a:r>
              <a:rPr lang="de-DE" dirty="0" smtClean="0"/>
              <a:t> Umfrage -&gt; Handy</a:t>
            </a:r>
          </a:p>
          <a:p>
            <a:r>
              <a:rPr lang="de-DE" dirty="0" smtClean="0"/>
              <a:t>*Wechsel zu </a:t>
            </a:r>
            <a:r>
              <a:rPr lang="de-DE" dirty="0" err="1" smtClean="0"/>
              <a:t>Menti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Einstieg Wahlsysteme an </a:t>
            </a:r>
            <a:r>
              <a:rPr lang="de-DE" dirty="0" err="1" smtClean="0"/>
              <a:t>Menti</a:t>
            </a:r>
            <a:r>
              <a:rPr lang="de-DE" baseline="0" dirty="0" smtClean="0"/>
              <a:t> Umfrage Bürgermeister</a:t>
            </a:r>
          </a:p>
          <a:p>
            <a:r>
              <a:rPr lang="de-DE" baseline="0" dirty="0" smtClean="0"/>
              <a:t>-&gt; Laptops</a:t>
            </a:r>
          </a:p>
          <a:p>
            <a:r>
              <a:rPr lang="de-DE" baseline="0" dirty="0" smtClean="0"/>
              <a:t>Quiz Wahlsysteme</a:t>
            </a:r>
          </a:p>
          <a:p>
            <a:r>
              <a:rPr lang="de-DE" baseline="0" dirty="0" smtClean="0"/>
              <a:t>Qualitätskriterien: Whiteboard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Durchführung und Erklärung</a:t>
            </a:r>
            <a:r>
              <a:rPr lang="de-DE" baseline="0" dirty="0" smtClean="0"/>
              <a:t> Niemeyer mit </a:t>
            </a:r>
            <a:r>
              <a:rPr lang="de-DE" baseline="0" dirty="0" err="1" smtClean="0"/>
              <a:t>GeoGebra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Folie zu Niemeyer für Aufgabe Notion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Besprechung Anwendung Niemeyer</a:t>
            </a:r>
          </a:p>
          <a:p>
            <a:r>
              <a:rPr lang="de-DE" dirty="0" smtClean="0"/>
              <a:t>Start Ergebnis</a:t>
            </a:r>
            <a:r>
              <a:rPr lang="de-DE" baseline="0" dirty="0" smtClean="0"/>
              <a:t> für n</a:t>
            </a:r>
          </a:p>
          <a:p>
            <a:r>
              <a:rPr lang="de-DE" baseline="0" dirty="0" smtClean="0"/>
              <a:t>*Wechsel </a:t>
            </a:r>
            <a:r>
              <a:rPr lang="de-DE" baseline="0" dirty="0" err="1" smtClean="0"/>
              <a:t>Menti</a:t>
            </a:r>
            <a:r>
              <a:rPr lang="de-DE" baseline="0" dirty="0" smtClean="0"/>
              <a:t> Umfrage  n-&gt;n+1*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Tatsächliches Ergebnis für n+1</a:t>
            </a:r>
          </a:p>
          <a:p>
            <a:r>
              <a:rPr lang="de-DE" dirty="0" smtClean="0"/>
              <a:t>Was fällt auf / stört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Irritierend, dass Micky, bei einem Sitzplatz insgesamt mehr, eine Stimme weniger bekommt</a:t>
            </a:r>
          </a:p>
          <a:p>
            <a:r>
              <a:rPr lang="de-DE" dirty="0" smtClean="0"/>
              <a:t>Schwer</a:t>
            </a:r>
            <a:r>
              <a:rPr lang="de-DE" baseline="0" dirty="0" smtClean="0"/>
              <a:t> nachvollziehbar, in Alabama aufgetreten, Grund Niemeyer in Alabama nicht mehr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demokraten-amerika-abstimmung-3594094/" TargetMode="External"/><Relationship Id="rId5" Type="http://schemas.openxmlformats.org/officeDocument/2006/relationships/hyperlink" Target="https://www.math.kit.edu/didaktik/seite/stoffdidaktik/media/23_kit-didaktik-ws_pohlkamp.pdf" TargetMode="External"/><Relationship Id="rId4" Type="http://schemas.openxmlformats.org/officeDocument/2006/relationships/hyperlink" Target="https://www.bpb.de/themen/politisches-system/wahlen-in-deutschland/335619/verhaeltniswahl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56179"/>
            <a:ext cx="8755901" cy="1301619"/>
          </a:xfrm>
        </p:spPr>
        <p:txBody>
          <a:bodyPr/>
          <a:lstStyle/>
          <a:p>
            <a:pPr algn="r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 Glatt, Beatrice Wellmann | 23.06.2023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D‘Hondt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 smtClean="0"/>
              <a:t>Kann bei D‘Hondt </a:t>
            </a:r>
            <a:r>
              <a:rPr lang="de-DE" b="1" dirty="0"/>
              <a:t>und </a:t>
            </a:r>
            <a:r>
              <a:rPr lang="de-DE" b="1" dirty="0" err="1" smtClean="0"/>
              <a:t>Sainte-Laguë</a:t>
            </a:r>
            <a:r>
              <a:rPr lang="de-DE" b="1" dirty="0" smtClean="0"/>
              <a:t> das Alabama- / Sitzzuwachs- Paradoxon auftreten?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 smtClean="0"/>
              <a:t>Auswirkung des Sitzverteilungsverfahrens auf das Ergebnis</a:t>
            </a:r>
            <a:endParaRPr lang="de-DE" b="1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Vertretet eure Entenhausenpartei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</a:t>
            </a:r>
            <a:r>
              <a:rPr lang="de-DE" dirty="0" smtClean="0">
                <a:hlinkClick r:id="rId3"/>
              </a:rPr>
              <a:t>Staatszeitung </a:t>
            </a:r>
            <a:r>
              <a:rPr lang="de-DE" dirty="0" smtClean="0"/>
              <a:t>am 13.03.2017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Merkur.de </a:t>
            </a:r>
            <a:r>
              <a:rPr lang="de-DE" dirty="0" smtClean="0"/>
              <a:t>am 13.03.2017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1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</a:t>
            </a:r>
            <a:r>
              <a:rPr lang="de-DE" sz="2400" dirty="0" smtClean="0"/>
              <a:t>nicht nur von der Stimmverteilung, sondern auch </a:t>
            </a:r>
            <a:r>
              <a:rPr lang="de-DE" sz="2400" dirty="0"/>
              <a:t>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02" y="976604"/>
            <a:ext cx="5881396" cy="5881396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Euer Feedback ist gefragt</a:t>
            </a:r>
            <a:endParaRPr lang="de-DE" b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4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3" y="817163"/>
            <a:ext cx="5223675" cy="5223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2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67A298-BA72-0195-5AD9-A71932B23659}"/>
              </a:ext>
            </a:extLst>
          </p:cNvPr>
          <p:cNvSpPr/>
          <p:nvPr/>
        </p:nvSpPr>
        <p:spPr>
          <a:xfrm>
            <a:off x="924560" y="1604962"/>
            <a:ext cx="10109199" cy="14836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Sara bestellt ein Taxi für die Fahrt von A nach C. Sie zahlt für die Fahrt 12 €.</a:t>
            </a:r>
            <a:b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Nach der Hälfte der Strecke steigt Nele dazu.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000" kern="100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Wie viel sollte Nele zahlen?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8C6203-4AD3-3A0D-056A-2E4E08667D52}"/>
              </a:ext>
            </a:extLst>
          </p:cNvPr>
          <p:cNvSpPr txBox="1"/>
          <p:nvPr/>
        </p:nvSpPr>
        <p:spPr>
          <a:xfrm>
            <a:off x="924560" y="640164"/>
            <a:ext cx="2476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+mj-lt"/>
              </a:rPr>
              <a:t>Taxikosten</a:t>
            </a:r>
            <a:endParaRPr lang="de-DE" sz="3600" b="1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1E8BED-7116-B9D9-B6C8-F2C7CE26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103" y="3283997"/>
            <a:ext cx="6133794" cy="3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4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 smtClean="0">
                <a:hlinkClick r:id="rId5"/>
              </a:rPr>
              <a:t>https</a:t>
            </a:r>
            <a:r>
              <a:rPr lang="de-DE" u="sng" dirty="0">
                <a:hlinkClick r:id="rId5"/>
              </a:rPr>
              <a:t>://</a:t>
            </a:r>
            <a:r>
              <a:rPr lang="de-DE" u="sng" dirty="0" smtClean="0">
                <a:hlinkClick r:id="rId5"/>
              </a:rPr>
              <a:t>www.math.kit.edu/didaktik/seite/stoffdidaktik/media/23_kit-didaktik-ws_pohlkamp.pdf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r>
              <a:rPr lang="de-DE" u="sng" dirty="0" smtClean="0">
                <a:hlinkClick r:id="rId3"/>
              </a:rPr>
              <a:t>https</a:t>
            </a:r>
            <a:r>
              <a:rPr lang="de-DE" u="sng" dirty="0">
                <a:hlinkClick r:id="rId3"/>
              </a:rPr>
              <a:t>://</a:t>
            </a:r>
            <a:r>
              <a:rPr lang="de-DE" u="sng" dirty="0" smtClean="0">
                <a:hlinkClick r:id="rId3"/>
              </a:rPr>
              <a:t>www.merkur.de/bayern/csu-chef-horst-seehofer-kritisiert-geplante-wahlrechtsreform-in-bayern-7712135.html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endParaRPr lang="de-DE" dirty="0"/>
          </a:p>
          <a:p>
            <a:r>
              <a:rPr lang="de-DE" dirty="0">
                <a:hlinkClick r:id="rId6"/>
              </a:rPr>
              <a:t>https://pixabay.com/de/illustrations/demokraten-amerika-abstimmung-3594094</a:t>
            </a:r>
            <a:r>
              <a:rPr lang="de-DE" dirty="0" smtClean="0">
                <a:hlinkClick r:id="rId6"/>
              </a:rPr>
              <a:t>/</a:t>
            </a:r>
            <a:r>
              <a:rPr lang="de-DE" dirty="0" smtClean="0"/>
              <a:t> (Stand 05.06.2023)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tei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ganzzahliger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Verteilung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restlicher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Sitze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absteigender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Reihenfolge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Nachtkommaanteils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Wahlsysteme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Wahlsysteme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9974605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5770921" y="5607142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/>
        </p:nvGrpSpPr>
        <p:grpSpPr>
          <a:xfrm>
            <a:off x="9371688" y="5121889"/>
            <a:ext cx="1224000" cy="756000"/>
            <a:chOff x="1749623" y="4491902"/>
            <a:chExt cx="1806002" cy="953665"/>
          </a:xfrm>
        </p:grpSpPr>
        <p:sp>
          <p:nvSpPr>
            <p:cNvPr id="6" name="Rechteck 5"/>
            <p:cNvSpPr/>
            <p:nvPr/>
          </p:nvSpPr>
          <p:spPr>
            <a:xfrm>
              <a:off x="1749623" y="4491902"/>
              <a:ext cx="602924" cy="948056"/>
            </a:xfrm>
            <a:prstGeom prst="rect">
              <a:avLst/>
            </a:prstGeom>
            <a:solidFill>
              <a:srgbClr val="1612B2"/>
            </a:solidFill>
            <a:ln>
              <a:solidFill>
                <a:srgbClr val="161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355316" y="4497511"/>
              <a:ext cx="602924" cy="94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2952701" y="4497511"/>
              <a:ext cx="602924" cy="948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284123" y="2235327"/>
            <a:ext cx="1224000" cy="756000"/>
            <a:chOff x="2209800" y="4317659"/>
            <a:chExt cx="1224000" cy="756000"/>
          </a:xfrm>
        </p:grpSpPr>
        <p:sp>
          <p:nvSpPr>
            <p:cNvPr id="9" name="Rechteck 8"/>
            <p:cNvSpPr/>
            <p:nvPr/>
          </p:nvSpPr>
          <p:spPr>
            <a:xfrm>
              <a:off x="2209800" y="4569659"/>
              <a:ext cx="1224000" cy="25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2209800" y="4317659"/>
              <a:ext cx="1224000" cy="25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2209800" y="4821659"/>
              <a:ext cx="1224000" cy="25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5127230" y="5117443"/>
            <a:ext cx="1224000" cy="756000"/>
            <a:chOff x="2209800" y="4317659"/>
            <a:chExt cx="1224000" cy="756000"/>
          </a:xfrm>
        </p:grpSpPr>
        <p:sp>
          <p:nvSpPr>
            <p:cNvPr id="69" name="Rechteck 68"/>
            <p:cNvSpPr/>
            <p:nvPr/>
          </p:nvSpPr>
          <p:spPr>
            <a:xfrm>
              <a:off x="2209800" y="4569659"/>
              <a:ext cx="1224000" cy="25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2209800" y="4317659"/>
              <a:ext cx="1224000" cy="25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2209800" y="4821659"/>
              <a:ext cx="1224000" cy="25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Ellipse 31"/>
          <p:cNvSpPr/>
          <p:nvPr/>
        </p:nvSpPr>
        <p:spPr>
          <a:xfrm>
            <a:off x="3683799" y="2358699"/>
            <a:ext cx="504000" cy="50400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5520279" y="5246240"/>
            <a:ext cx="504000" cy="50400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7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  <p:sp>
        <p:nvSpPr>
          <p:cNvPr id="14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Niemeyer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Breitbild</PresentationFormat>
  <Paragraphs>296</Paragraphs>
  <Slides>22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Open Sans</vt:lpstr>
      <vt:lpstr>Times New Roman</vt:lpstr>
      <vt:lpstr>Verdana</vt:lpstr>
      <vt:lpstr>Office</vt:lpstr>
      <vt:lpstr>Mathematik hinter Wahlen</vt:lpstr>
      <vt:lpstr>PowerPoint-Präsentation</vt:lpstr>
      <vt:lpstr>Wahlsysteme</vt:lpstr>
      <vt:lpstr>Wahlsysteme</vt:lpstr>
      <vt:lpstr>Euer eigenes Sitzverteilungsverfahren</vt:lpstr>
      <vt:lpstr>Niemeyer</vt:lpstr>
      <vt:lpstr>Niemeyer</vt:lpstr>
      <vt:lpstr>Niemeyer</vt:lpstr>
      <vt:lpstr>Niemeyer</vt:lpstr>
      <vt:lpstr>Neues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Vertretet eure Entenhausenpartei</vt:lpstr>
      <vt:lpstr>PowerPoint-Präsentation</vt:lpstr>
      <vt:lpstr>PowerPoint-Präsentation</vt:lpstr>
      <vt:lpstr>PowerPoint-Präsentation</vt:lpstr>
      <vt:lpstr>Euer Feedback ist gefragt</vt:lpstr>
      <vt:lpstr>PowerPoint-Präsentation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44</cp:revision>
  <dcterms:created xsi:type="dcterms:W3CDTF">2023-06-04T13:46:23Z</dcterms:created>
  <dcterms:modified xsi:type="dcterms:W3CDTF">2023-06-21T12:15:26Z</dcterms:modified>
</cp:coreProperties>
</file>