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4" r:id="rId4"/>
    <p:sldId id="273" r:id="rId5"/>
    <p:sldId id="275" r:id="rId6"/>
    <p:sldId id="265" r:id="rId7"/>
    <p:sldId id="276" r:id="rId8"/>
    <p:sldId id="270" r:id="rId9"/>
    <p:sldId id="271" r:id="rId10"/>
    <p:sldId id="266" r:id="rId11"/>
    <p:sldId id="261" r:id="rId12"/>
    <p:sldId id="279" r:id="rId13"/>
    <p:sldId id="267" r:id="rId14"/>
    <p:sldId id="277" r:id="rId15"/>
    <p:sldId id="278" r:id="rId16"/>
    <p:sldId id="263" r:id="rId17"/>
    <p:sldId id="264" r:id="rId18"/>
    <p:sldId id="268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 smtClean="0"/>
            <a:t>Prozentuale Verteilung bestimmen</a:t>
          </a:r>
          <a:endParaRPr lang="de-DE" dirty="0"/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 smtClean="0"/>
            <a:t>Schritt 2</a:t>
          </a:r>
          <a:endParaRPr lang="de-DE" dirty="0"/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 smtClean="0"/>
            <a:t>Schritt 3</a:t>
          </a:r>
          <a:endParaRPr lang="de-DE" dirty="0"/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 smtClean="0"/>
            <a:t>Ganzzahlige Sitze verteilen</a:t>
          </a:r>
          <a:endParaRPr lang="de-DE" dirty="0"/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 smtClean="0"/>
            <a:t>Schritt 4</a:t>
          </a:r>
          <a:endParaRPr lang="de-DE" dirty="0"/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 smtClean="0"/>
            <a:t>restl. Sitze per Nachkomma-anteil verteilen</a:t>
          </a:r>
          <a:endParaRPr lang="de-DE" dirty="0"/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 smtClean="0"/>
            <a:t>Prozentuale Sitzverteilung bestimmen</a:t>
          </a:r>
          <a:endParaRPr lang="de-DE" dirty="0"/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 smtClean="0"/>
            <a:t>Schritt 1</a:t>
          </a:r>
          <a:endParaRPr lang="de-DE" dirty="0"/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588B-6E24-4991-A59E-0AEB421603AD}" type="pres">
      <dgm:prSet presAssocID="{F819FE77-6CA6-46A5-8BE6-FF7DA9E5217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C2340F59-BDFA-46EE-BD2F-738363041225}" type="pres">
      <dgm:prSet presAssocID="{F819FE77-6CA6-46A5-8BE6-FF7DA9E52174}" presName="connTx" presStyleLbl="sibTrans2D1" presStyleIdx="0" presStyleCnt="3"/>
      <dgm:spPr/>
      <dgm:t>
        <a:bodyPr/>
        <a:lstStyle/>
        <a:p>
          <a:endParaRPr lang="de-DE"/>
        </a:p>
      </dgm:t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D33C3F-2743-481D-B078-C20429E0D12A}" type="pres">
      <dgm:prSet presAssocID="{71DAAD12-656D-4DD5-8243-D140230825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CD120B7F-C0D9-4228-B5EC-4B8807C8F589}" type="pres">
      <dgm:prSet presAssocID="{71DAAD12-656D-4DD5-8243-D14023082501}" presName="connTx" presStyleLbl="sibTrans2D1" presStyleIdx="1" presStyleCnt="3"/>
      <dgm:spPr/>
      <dgm:t>
        <a:bodyPr/>
        <a:lstStyle/>
        <a:p>
          <a:endParaRPr lang="de-DE"/>
        </a:p>
      </dgm:t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5341B0-8081-45CC-8B05-72E41C34E86B}" type="pres">
      <dgm:prSet presAssocID="{FBFD8C22-B48F-43B7-8E43-B7C948F91BE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B84045E2-66CA-4A62-8BD5-35D01E8625F4}" type="pres">
      <dgm:prSet presAssocID="{FBFD8C22-B48F-43B7-8E43-B7C948F91BE0}" presName="connTx" presStyleLbl="sibTrans2D1" presStyleIdx="2" presStyleCnt="3"/>
      <dgm:spPr/>
      <dgm:t>
        <a:bodyPr/>
        <a:lstStyle/>
        <a:p>
          <a:endParaRPr lang="de-DE"/>
        </a:p>
      </dgm:t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B7A20-CD07-4E1F-A7C1-6B5798C791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781A367B-556A-4196-814D-5A2DB68CA5BB}">
      <dgm:prSet phldrT="[Text]"/>
      <dgm:spPr/>
      <dgm:t>
        <a:bodyPr/>
        <a:lstStyle/>
        <a:p>
          <a:r>
            <a:rPr lang="de-DE" dirty="0" smtClean="0"/>
            <a:t>Schritt 1:</a:t>
          </a:r>
        </a:p>
        <a:p>
          <a:r>
            <a:rPr lang="de-DE" dirty="0" smtClean="0"/>
            <a:t>Prozentuale Verteilung</a:t>
          </a:r>
          <a:endParaRPr lang="de-DE" dirty="0"/>
        </a:p>
      </dgm:t>
    </dgm:pt>
    <dgm:pt modelId="{7EBB1A95-8CDE-4EBA-BFF0-54DC7BE8FEE9}" type="parTrans" cxnId="{EF63918D-574A-4FCF-87EC-E1A87563262D}">
      <dgm:prSet/>
      <dgm:spPr/>
      <dgm:t>
        <a:bodyPr/>
        <a:lstStyle/>
        <a:p>
          <a:endParaRPr lang="de-DE"/>
        </a:p>
      </dgm:t>
    </dgm:pt>
    <dgm:pt modelId="{AF8086B7-9ECF-4865-A4FB-BE0F4E8194D7}" type="sibTrans" cxnId="{EF63918D-574A-4FCF-87EC-E1A87563262D}">
      <dgm:prSet/>
      <dgm:spPr/>
      <dgm:t>
        <a:bodyPr/>
        <a:lstStyle/>
        <a:p>
          <a:endParaRPr lang="de-DE"/>
        </a:p>
      </dgm:t>
    </dgm:pt>
    <dgm:pt modelId="{C32DF9C7-2AC9-4E2B-8C13-AFB1A3B8549A}">
      <dgm:prSet phldrT="[Text]"/>
      <dgm:spPr/>
      <dgm:t>
        <a:bodyPr/>
        <a:lstStyle/>
        <a:p>
          <a:r>
            <a:rPr lang="de-DE" dirty="0" smtClean="0"/>
            <a:t>Schritt 2:</a:t>
          </a:r>
        </a:p>
        <a:p>
          <a:r>
            <a:rPr lang="de-DE" dirty="0" smtClean="0"/>
            <a:t>Prozentuale Sitzverteilung</a:t>
          </a:r>
          <a:endParaRPr lang="de-DE" dirty="0"/>
        </a:p>
      </dgm:t>
    </dgm:pt>
    <dgm:pt modelId="{9F7D74DC-A678-48C6-BC34-334B3B27786B}" type="parTrans" cxnId="{F57E0CA1-0A31-4E2D-888E-6D6E499F5B10}">
      <dgm:prSet/>
      <dgm:spPr/>
      <dgm:t>
        <a:bodyPr/>
        <a:lstStyle/>
        <a:p>
          <a:endParaRPr lang="de-DE"/>
        </a:p>
      </dgm:t>
    </dgm:pt>
    <dgm:pt modelId="{37DC9E5F-1A55-4082-B4C4-57378367DC72}" type="sibTrans" cxnId="{F57E0CA1-0A31-4E2D-888E-6D6E499F5B10}">
      <dgm:prSet/>
      <dgm:spPr/>
      <dgm:t>
        <a:bodyPr/>
        <a:lstStyle/>
        <a:p>
          <a:endParaRPr lang="de-DE"/>
        </a:p>
      </dgm:t>
    </dgm:pt>
    <dgm:pt modelId="{BF870222-670E-49EF-8039-2CC74A846CC6}">
      <dgm:prSet phldrT="[Text]"/>
      <dgm:spPr/>
      <dgm:t>
        <a:bodyPr/>
        <a:lstStyle/>
        <a:p>
          <a:r>
            <a:rPr lang="de-DE" dirty="0" smtClean="0"/>
            <a:t>Schritt 3:</a:t>
          </a:r>
        </a:p>
        <a:p>
          <a:r>
            <a:rPr lang="de-DE" dirty="0" smtClean="0"/>
            <a:t>Ganzzahlige Sitze</a:t>
          </a:r>
          <a:endParaRPr lang="de-DE" dirty="0"/>
        </a:p>
      </dgm:t>
    </dgm:pt>
    <dgm:pt modelId="{FD6EC4B6-AA05-45E1-86C1-0C7AE71D14C1}" type="parTrans" cxnId="{061AD85D-5636-4480-9E4C-FF7FFC622384}">
      <dgm:prSet/>
      <dgm:spPr/>
      <dgm:t>
        <a:bodyPr/>
        <a:lstStyle/>
        <a:p>
          <a:endParaRPr lang="de-DE"/>
        </a:p>
      </dgm:t>
    </dgm:pt>
    <dgm:pt modelId="{4EC3401A-C42C-4792-AC70-5EE91AAFF74A}" type="sibTrans" cxnId="{061AD85D-5636-4480-9E4C-FF7FFC622384}">
      <dgm:prSet/>
      <dgm:spPr/>
      <dgm:t>
        <a:bodyPr/>
        <a:lstStyle/>
        <a:p>
          <a:endParaRPr lang="de-DE"/>
        </a:p>
      </dgm:t>
    </dgm:pt>
    <dgm:pt modelId="{1630D122-02E7-4F81-9542-23382B5488D5}">
      <dgm:prSet/>
      <dgm:spPr/>
      <dgm:t>
        <a:bodyPr/>
        <a:lstStyle/>
        <a:p>
          <a:r>
            <a:rPr lang="de-DE" dirty="0" smtClean="0"/>
            <a:t>Schritt 4:</a:t>
          </a:r>
        </a:p>
        <a:p>
          <a:r>
            <a:rPr lang="de-DE" dirty="0" smtClean="0"/>
            <a:t>Nachkomma Sitze</a:t>
          </a:r>
          <a:endParaRPr lang="de-DE" dirty="0"/>
        </a:p>
      </dgm:t>
    </dgm:pt>
    <dgm:pt modelId="{7EB2295D-8D5A-455B-A0B7-C1D27953A9C7}" type="parTrans" cxnId="{D9D5BB28-D760-497F-90E9-ED59CB830AA8}">
      <dgm:prSet/>
      <dgm:spPr/>
      <dgm:t>
        <a:bodyPr/>
        <a:lstStyle/>
        <a:p>
          <a:endParaRPr lang="de-DE"/>
        </a:p>
      </dgm:t>
    </dgm:pt>
    <dgm:pt modelId="{B7799AAF-2A40-4061-8D4C-C85599229160}" type="sibTrans" cxnId="{D9D5BB28-D760-497F-90E9-ED59CB830AA8}">
      <dgm:prSet/>
      <dgm:spPr/>
      <dgm:t>
        <a:bodyPr/>
        <a:lstStyle/>
        <a:p>
          <a:endParaRPr lang="de-DE"/>
        </a:p>
      </dgm:t>
    </dgm:pt>
    <dgm:pt modelId="{D4689390-6733-42F8-BBD3-3B99F58C25D1}" type="pres">
      <dgm:prSet presAssocID="{52CB7A20-CD07-4E1F-A7C1-6B5798C791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273B368-C477-4635-B6F0-77ED3102D2A2}" type="pres">
      <dgm:prSet presAssocID="{781A367B-556A-4196-814D-5A2DB68CA5BB}" presName="composite" presStyleCnt="0"/>
      <dgm:spPr/>
    </dgm:pt>
    <dgm:pt modelId="{3CCA7093-EFA7-4AA7-8040-E21384D04FCF}" type="pres">
      <dgm:prSet presAssocID="{781A367B-556A-4196-814D-5A2DB68CA5BB}" presName="bentUpArrow1" presStyleLbl="alignImgPlace1" presStyleIdx="0" presStyleCnt="3"/>
      <dgm:spPr/>
    </dgm:pt>
    <dgm:pt modelId="{87DC2CDA-CEC6-48F3-BC45-A06C49D50852}" type="pres">
      <dgm:prSet presAssocID="{781A367B-556A-4196-814D-5A2DB68CA5B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37A412-A491-419C-9AA1-4CB7B1E58240}" type="pres">
      <dgm:prSet presAssocID="{781A367B-556A-4196-814D-5A2DB68CA5BB}" presName="ChildText" presStyleLbl="revTx" presStyleIdx="0" presStyleCnt="3" custLinFactNeighborX="84340" custLinFactNeighborY="-2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3FE3E7-894C-4D89-B993-081F5ECEA4EB}" type="pres">
      <dgm:prSet presAssocID="{AF8086B7-9ECF-4865-A4FB-BE0F4E8194D7}" presName="sibTrans" presStyleCnt="0"/>
      <dgm:spPr/>
    </dgm:pt>
    <dgm:pt modelId="{9B7AC6D6-A898-4857-B1F1-83B6835B13FC}" type="pres">
      <dgm:prSet presAssocID="{C32DF9C7-2AC9-4E2B-8C13-AFB1A3B8549A}" presName="composite" presStyleCnt="0"/>
      <dgm:spPr/>
    </dgm:pt>
    <dgm:pt modelId="{1181A728-6562-4593-AD3B-8732304C7BCC}" type="pres">
      <dgm:prSet presAssocID="{C32DF9C7-2AC9-4E2B-8C13-AFB1A3B8549A}" presName="bentUpArrow1" presStyleLbl="alignImgPlace1" presStyleIdx="1" presStyleCnt="3"/>
      <dgm:spPr/>
    </dgm:pt>
    <dgm:pt modelId="{915768BB-19FA-4442-B843-60FF5A095382}" type="pres">
      <dgm:prSet presAssocID="{C32DF9C7-2AC9-4E2B-8C13-AFB1A3B8549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699F5C-CE78-4B8E-B776-F7146AA4727E}" type="pres">
      <dgm:prSet presAssocID="{C32DF9C7-2AC9-4E2B-8C13-AFB1A3B85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D2B87-538E-4C38-BBF3-BA4BD56DC770}" type="pres">
      <dgm:prSet presAssocID="{37DC9E5F-1A55-4082-B4C4-57378367DC72}" presName="sibTrans" presStyleCnt="0"/>
      <dgm:spPr/>
    </dgm:pt>
    <dgm:pt modelId="{94BAE52D-B3B2-407D-B39A-6D208118F55E}" type="pres">
      <dgm:prSet presAssocID="{BF870222-670E-49EF-8039-2CC74A846CC6}" presName="composite" presStyleCnt="0"/>
      <dgm:spPr/>
    </dgm:pt>
    <dgm:pt modelId="{608E7E81-627F-4B2E-8449-3E22EC50B66B}" type="pres">
      <dgm:prSet presAssocID="{BF870222-670E-49EF-8039-2CC74A846CC6}" presName="bentUpArrow1" presStyleLbl="alignImgPlace1" presStyleIdx="2" presStyleCnt="3"/>
      <dgm:spPr/>
    </dgm:pt>
    <dgm:pt modelId="{75F67E27-E13A-481E-9B30-05C36F3AB655}" type="pres">
      <dgm:prSet presAssocID="{BF870222-670E-49EF-8039-2CC74A846CC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42726A-1AB4-406C-AEB4-C4C3827D01B2}" type="pres">
      <dgm:prSet presAssocID="{BF870222-670E-49EF-8039-2CC74A846CC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626DC-D3F7-4DE4-8C7A-53372D8293C8}" type="pres">
      <dgm:prSet presAssocID="{4EC3401A-C42C-4792-AC70-5EE91AAFF74A}" presName="sibTrans" presStyleCnt="0"/>
      <dgm:spPr/>
    </dgm:pt>
    <dgm:pt modelId="{84F444CF-0A87-40D5-90AD-DD21D94B9A5C}" type="pres">
      <dgm:prSet presAssocID="{1630D122-02E7-4F81-9542-23382B5488D5}" presName="composite" presStyleCnt="0"/>
      <dgm:spPr/>
    </dgm:pt>
    <dgm:pt modelId="{BF333BF5-D1E4-4EBB-8F7E-251E0A4BF70E}" type="pres">
      <dgm:prSet presAssocID="{1630D122-02E7-4F81-9542-23382B5488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63918D-574A-4FCF-87EC-E1A87563262D}" srcId="{52CB7A20-CD07-4E1F-A7C1-6B5798C7915C}" destId="{781A367B-556A-4196-814D-5A2DB68CA5BB}" srcOrd="0" destOrd="0" parTransId="{7EBB1A95-8CDE-4EBA-BFF0-54DC7BE8FEE9}" sibTransId="{AF8086B7-9ECF-4865-A4FB-BE0F4E8194D7}"/>
    <dgm:cxn modelId="{F57E0CA1-0A31-4E2D-888E-6D6E499F5B10}" srcId="{52CB7A20-CD07-4E1F-A7C1-6B5798C7915C}" destId="{C32DF9C7-2AC9-4E2B-8C13-AFB1A3B8549A}" srcOrd="1" destOrd="0" parTransId="{9F7D74DC-A678-48C6-BC34-334B3B27786B}" sibTransId="{37DC9E5F-1A55-4082-B4C4-57378367DC72}"/>
    <dgm:cxn modelId="{628562CE-49FD-4635-A0EE-8B2E3CBB1B6D}" type="presOf" srcId="{C32DF9C7-2AC9-4E2B-8C13-AFB1A3B8549A}" destId="{915768BB-19FA-4442-B843-60FF5A095382}" srcOrd="0" destOrd="0" presId="urn:microsoft.com/office/officeart/2005/8/layout/StepDownProcess"/>
    <dgm:cxn modelId="{061AD85D-5636-4480-9E4C-FF7FFC622384}" srcId="{52CB7A20-CD07-4E1F-A7C1-6B5798C7915C}" destId="{BF870222-670E-49EF-8039-2CC74A846CC6}" srcOrd="2" destOrd="0" parTransId="{FD6EC4B6-AA05-45E1-86C1-0C7AE71D14C1}" sibTransId="{4EC3401A-C42C-4792-AC70-5EE91AAFF74A}"/>
    <dgm:cxn modelId="{D0766E8F-3B0B-46D4-B202-D050F6719704}" type="presOf" srcId="{1630D122-02E7-4F81-9542-23382B5488D5}" destId="{BF333BF5-D1E4-4EBB-8F7E-251E0A4BF70E}" srcOrd="0" destOrd="0" presId="urn:microsoft.com/office/officeart/2005/8/layout/StepDownProcess"/>
    <dgm:cxn modelId="{B5793716-03D2-4A3D-AD23-A228D29F3B2C}" type="presOf" srcId="{52CB7A20-CD07-4E1F-A7C1-6B5798C7915C}" destId="{D4689390-6733-42F8-BBD3-3B99F58C25D1}" srcOrd="0" destOrd="0" presId="urn:microsoft.com/office/officeart/2005/8/layout/StepDownProcess"/>
    <dgm:cxn modelId="{C7DF33B9-9D6E-459F-8D15-2197CE1E3EB8}" type="presOf" srcId="{BF870222-670E-49EF-8039-2CC74A846CC6}" destId="{75F67E27-E13A-481E-9B30-05C36F3AB655}" srcOrd="0" destOrd="0" presId="urn:microsoft.com/office/officeart/2005/8/layout/StepDownProcess"/>
    <dgm:cxn modelId="{D9D5BB28-D760-497F-90E9-ED59CB830AA8}" srcId="{52CB7A20-CD07-4E1F-A7C1-6B5798C7915C}" destId="{1630D122-02E7-4F81-9542-23382B5488D5}" srcOrd="3" destOrd="0" parTransId="{7EB2295D-8D5A-455B-A0B7-C1D27953A9C7}" sibTransId="{B7799AAF-2A40-4061-8D4C-C85599229160}"/>
    <dgm:cxn modelId="{4F438011-6C39-4DBC-8952-52879C5BEEDD}" type="presOf" srcId="{781A367B-556A-4196-814D-5A2DB68CA5BB}" destId="{87DC2CDA-CEC6-48F3-BC45-A06C49D50852}" srcOrd="0" destOrd="0" presId="urn:microsoft.com/office/officeart/2005/8/layout/StepDownProcess"/>
    <dgm:cxn modelId="{9A2ABF2E-1750-476E-92D1-CF9EAD3C83F0}" type="presParOf" srcId="{D4689390-6733-42F8-BBD3-3B99F58C25D1}" destId="{D273B368-C477-4635-B6F0-77ED3102D2A2}" srcOrd="0" destOrd="0" presId="urn:microsoft.com/office/officeart/2005/8/layout/StepDownProcess"/>
    <dgm:cxn modelId="{D96AAA80-8181-46BD-BA72-717815B27DEF}" type="presParOf" srcId="{D273B368-C477-4635-B6F0-77ED3102D2A2}" destId="{3CCA7093-EFA7-4AA7-8040-E21384D04FCF}" srcOrd="0" destOrd="0" presId="urn:microsoft.com/office/officeart/2005/8/layout/StepDownProcess"/>
    <dgm:cxn modelId="{9C90F54C-9BF8-44C9-A8B3-671EFCA60095}" type="presParOf" srcId="{D273B368-C477-4635-B6F0-77ED3102D2A2}" destId="{87DC2CDA-CEC6-48F3-BC45-A06C49D50852}" srcOrd="1" destOrd="0" presId="urn:microsoft.com/office/officeart/2005/8/layout/StepDownProcess"/>
    <dgm:cxn modelId="{5A972B02-2DB6-45CD-A6A6-1DCE982DCCFD}" type="presParOf" srcId="{D273B368-C477-4635-B6F0-77ED3102D2A2}" destId="{9A37A412-A491-419C-9AA1-4CB7B1E58240}" srcOrd="2" destOrd="0" presId="urn:microsoft.com/office/officeart/2005/8/layout/StepDownProcess"/>
    <dgm:cxn modelId="{BA1A1E1F-961E-4AB0-AFC6-4739311A25CE}" type="presParOf" srcId="{D4689390-6733-42F8-BBD3-3B99F58C25D1}" destId="{EA3FE3E7-894C-4D89-B993-081F5ECEA4EB}" srcOrd="1" destOrd="0" presId="urn:microsoft.com/office/officeart/2005/8/layout/StepDownProcess"/>
    <dgm:cxn modelId="{AB8FE7C8-3332-48BE-BEBB-0BEDBB9CA0F5}" type="presParOf" srcId="{D4689390-6733-42F8-BBD3-3B99F58C25D1}" destId="{9B7AC6D6-A898-4857-B1F1-83B6835B13FC}" srcOrd="2" destOrd="0" presId="urn:microsoft.com/office/officeart/2005/8/layout/StepDownProcess"/>
    <dgm:cxn modelId="{AEA38BEE-4132-4231-905B-74512BB92758}" type="presParOf" srcId="{9B7AC6D6-A898-4857-B1F1-83B6835B13FC}" destId="{1181A728-6562-4593-AD3B-8732304C7BCC}" srcOrd="0" destOrd="0" presId="urn:microsoft.com/office/officeart/2005/8/layout/StepDownProcess"/>
    <dgm:cxn modelId="{DBFAC403-FB49-4B96-8CAB-5EE9516B443F}" type="presParOf" srcId="{9B7AC6D6-A898-4857-B1F1-83B6835B13FC}" destId="{915768BB-19FA-4442-B843-60FF5A095382}" srcOrd="1" destOrd="0" presId="urn:microsoft.com/office/officeart/2005/8/layout/StepDownProcess"/>
    <dgm:cxn modelId="{732148BE-B27B-4F58-BDD0-E39B55B311EC}" type="presParOf" srcId="{9B7AC6D6-A898-4857-B1F1-83B6835B13FC}" destId="{86699F5C-CE78-4B8E-B776-F7146AA4727E}" srcOrd="2" destOrd="0" presId="urn:microsoft.com/office/officeart/2005/8/layout/StepDownProcess"/>
    <dgm:cxn modelId="{35FC25E4-A8D5-4C28-9A9A-CA83BA1CDDED}" type="presParOf" srcId="{D4689390-6733-42F8-BBD3-3B99F58C25D1}" destId="{EC4D2B87-538E-4C38-BBF3-BA4BD56DC770}" srcOrd="3" destOrd="0" presId="urn:microsoft.com/office/officeart/2005/8/layout/StepDownProcess"/>
    <dgm:cxn modelId="{518AE437-13AD-41D0-82BA-47130AB8B0B8}" type="presParOf" srcId="{D4689390-6733-42F8-BBD3-3B99F58C25D1}" destId="{94BAE52D-B3B2-407D-B39A-6D208118F55E}" srcOrd="4" destOrd="0" presId="urn:microsoft.com/office/officeart/2005/8/layout/StepDownProcess"/>
    <dgm:cxn modelId="{76CD6E9F-F188-4FCF-A320-D83834D4CC21}" type="presParOf" srcId="{94BAE52D-B3B2-407D-B39A-6D208118F55E}" destId="{608E7E81-627F-4B2E-8449-3E22EC50B66B}" srcOrd="0" destOrd="0" presId="urn:microsoft.com/office/officeart/2005/8/layout/StepDownProcess"/>
    <dgm:cxn modelId="{75917ACB-ACF2-4482-95F5-433DFCE081FA}" type="presParOf" srcId="{94BAE52D-B3B2-407D-B39A-6D208118F55E}" destId="{75F67E27-E13A-481E-9B30-05C36F3AB655}" srcOrd="1" destOrd="0" presId="urn:microsoft.com/office/officeart/2005/8/layout/StepDownProcess"/>
    <dgm:cxn modelId="{C6BD4F1B-4CB5-4643-8BC2-980DFCCD5856}" type="presParOf" srcId="{94BAE52D-B3B2-407D-B39A-6D208118F55E}" destId="{7842726A-1AB4-406C-AEB4-C4C3827D01B2}" srcOrd="2" destOrd="0" presId="urn:microsoft.com/office/officeart/2005/8/layout/StepDownProcess"/>
    <dgm:cxn modelId="{C42CDD75-7F01-43FE-B691-E076D541B9D1}" type="presParOf" srcId="{D4689390-6733-42F8-BBD3-3B99F58C25D1}" destId="{71D626DC-D3F7-4DE4-8C7A-53372D8293C8}" srcOrd="5" destOrd="0" presId="urn:microsoft.com/office/officeart/2005/8/layout/StepDownProcess"/>
    <dgm:cxn modelId="{30DDF289-2AF0-478E-AC33-C534365F16C1}" type="presParOf" srcId="{D4689390-6733-42F8-BBD3-3B99F58C25D1}" destId="{84F444CF-0A87-40D5-90AD-DD21D94B9A5C}" srcOrd="6" destOrd="0" presId="urn:microsoft.com/office/officeart/2005/8/layout/StepDownProcess"/>
    <dgm:cxn modelId="{9B37A768-DE44-4FF5-BCAE-88F90071A796}" type="presParOf" srcId="{84F444CF-0A87-40D5-90AD-DD21D94B9A5C}" destId="{BF333BF5-D1E4-4EBB-8F7E-251E0A4BF70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262957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920861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1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Verteilung bestimmen</a:t>
          </a:r>
          <a:endParaRPr lang="de-DE" sz="1800" kern="1200" dirty="0"/>
        </a:p>
      </dsp:txBody>
      <dsp:txXfrm>
        <a:off x="348498" y="2973823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949506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157438" y="2036401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2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Prozentuale Sitzverteilung bestimmen</a:t>
          </a:r>
          <a:endParaRPr lang="de-DE" sz="1800" kern="1200" dirty="0"/>
        </a:p>
      </dsp:txBody>
      <dsp:txXfrm>
        <a:off x="3151904" y="2974040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949613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4961126" y="2036512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3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Ganzzahlige Sitze verteilen</a:t>
          </a:r>
          <a:endParaRPr lang="de-DE" sz="1800" kern="1200" dirty="0"/>
        </a:p>
      </dsp:txBody>
      <dsp:txXfrm>
        <a:off x="5955309" y="2974040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949613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7768607" y="2036512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262740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921078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Schritt 4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restl. Sitze per Nachkomma-anteil verteilen</a:t>
          </a:r>
          <a:endParaRPr lang="de-DE" sz="1800" kern="1200" dirty="0"/>
        </a:p>
      </dsp:txBody>
      <dsp:txXfrm>
        <a:off x="8758714" y="2974040"/>
        <a:ext cx="1702317" cy="170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A7093-EFA7-4AA7-8040-E21384D04FCF}">
      <dsp:nvSpPr>
        <dsp:cNvPr id="0" name=""/>
        <dsp:cNvSpPr/>
      </dsp:nvSpPr>
      <dsp:spPr>
        <a:xfrm rot="5400000">
          <a:off x="1630841" y="1037526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C2CDA-CEC6-48F3-BC45-A06C49D50852}">
      <dsp:nvSpPr>
        <dsp:cNvPr id="0" name=""/>
        <dsp:cNvSpPr/>
      </dsp:nvSpPr>
      <dsp:spPr>
        <a:xfrm>
          <a:off x="1389435" y="27472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1: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Verteilung</a:t>
          </a:r>
          <a:endParaRPr lang="de-DE" sz="1700" kern="1200" dirty="0"/>
        </a:p>
      </dsp:txBody>
      <dsp:txXfrm>
        <a:off x="1441856" y="79893"/>
        <a:ext cx="1429038" cy="968824"/>
      </dsp:txXfrm>
    </dsp:sp>
    <dsp:sp modelId="{9A37A412-A491-419C-9AA1-4CB7B1E58240}">
      <dsp:nvSpPr>
        <dsp:cNvPr id="0" name=""/>
        <dsp:cNvSpPr/>
      </dsp:nvSpPr>
      <dsp:spPr>
        <a:xfrm>
          <a:off x="3864211" y="110796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28-6562-4593-AD3B-8732304C7BCC}">
      <dsp:nvSpPr>
        <dsp:cNvPr id="0" name=""/>
        <dsp:cNvSpPr/>
      </dsp:nvSpPr>
      <dsp:spPr>
        <a:xfrm rot="5400000">
          <a:off x="2902590" y="2243607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768BB-19FA-4442-B843-60FF5A095382}">
      <dsp:nvSpPr>
        <dsp:cNvPr id="0" name=""/>
        <dsp:cNvSpPr/>
      </dsp:nvSpPr>
      <dsp:spPr>
        <a:xfrm>
          <a:off x="2661185" y="1233553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2: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Prozentuale Sitzverteilung</a:t>
          </a:r>
          <a:endParaRPr lang="de-DE" sz="1700" kern="1200" dirty="0"/>
        </a:p>
      </dsp:txBody>
      <dsp:txXfrm>
        <a:off x="2713606" y="1285974"/>
        <a:ext cx="1429038" cy="968824"/>
      </dsp:txXfrm>
    </dsp:sp>
    <dsp:sp modelId="{86699F5C-CE78-4B8E-B776-F7146AA4727E}">
      <dsp:nvSpPr>
        <dsp:cNvPr id="0" name=""/>
        <dsp:cNvSpPr/>
      </dsp:nvSpPr>
      <dsp:spPr>
        <a:xfrm>
          <a:off x="4195065" y="1335952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E7E81-627F-4B2E-8449-3E22EC50B66B}">
      <dsp:nvSpPr>
        <dsp:cNvPr id="0" name=""/>
        <dsp:cNvSpPr/>
      </dsp:nvSpPr>
      <dsp:spPr>
        <a:xfrm rot="5400000">
          <a:off x="4174340" y="3449689"/>
          <a:ext cx="911173" cy="10373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E27-E13A-481E-9B30-05C36F3AB655}">
      <dsp:nvSpPr>
        <dsp:cNvPr id="0" name=""/>
        <dsp:cNvSpPr/>
      </dsp:nvSpPr>
      <dsp:spPr>
        <a:xfrm>
          <a:off x="3932934" y="2439635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3: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Ganzzahlige Sitze</a:t>
          </a:r>
          <a:endParaRPr lang="de-DE" sz="1700" kern="1200" dirty="0"/>
        </a:p>
      </dsp:txBody>
      <dsp:txXfrm>
        <a:off x="3985355" y="2492056"/>
        <a:ext cx="1429038" cy="968824"/>
      </dsp:txXfrm>
    </dsp:sp>
    <dsp:sp modelId="{7842726A-1AB4-406C-AEB4-C4C3827D01B2}">
      <dsp:nvSpPr>
        <dsp:cNvPr id="0" name=""/>
        <dsp:cNvSpPr/>
      </dsp:nvSpPr>
      <dsp:spPr>
        <a:xfrm>
          <a:off x="5466814" y="2542033"/>
          <a:ext cx="1115598" cy="86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3BF5-D1E4-4EBB-8F7E-251E0A4BF70E}">
      <dsp:nvSpPr>
        <dsp:cNvPr id="0" name=""/>
        <dsp:cNvSpPr/>
      </dsp:nvSpPr>
      <dsp:spPr>
        <a:xfrm>
          <a:off x="5204684" y="3645716"/>
          <a:ext cx="1533880" cy="107366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Schritt 4: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Nachkomma Sitze</a:t>
          </a:r>
          <a:endParaRPr lang="de-DE" sz="1700" kern="1200" dirty="0"/>
        </a:p>
      </dsp:txBody>
      <dsp:txXfrm>
        <a:off x="5257105" y="3698137"/>
        <a:ext cx="1429038" cy="96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kur.de/bayern/csu-chef-horst-seehofer-kritisiert-geplante-wahlrechtsreform-in-bayern-7712135.html" TargetMode="External"/><Relationship Id="rId2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elzener-presse.de/2022/01/14/fdp-klagt-gegen-neues-sitzverteilungsverfahren-fuer-kommunale-ausschuesse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hyperlink" Target="https://www.merkur.de/bayern/csu-chef-horst-seehofer-kritisiert-geplante-wahlrechtsreform-in-bayern-771213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illustrations/demokraten-amerika-abstimmung-3594094/" TargetMode="External"/><Relationship Id="rId4" Type="http://schemas.openxmlformats.org/officeDocument/2006/relationships/hyperlink" Target="https://www.bpb.de/themen/politisches-system/wahlen-in-deutschland/335619/verhaeltniswahl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29355"/>
          </a:xfrm>
        </p:spPr>
        <p:txBody>
          <a:bodyPr/>
          <a:lstStyle/>
          <a:p>
            <a:r>
              <a:rPr lang="de-DE" dirty="0" smtClean="0"/>
              <a:t>Mathematik hinter Wahlen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6768"/>
            <a:ext cx="8755901" cy="1231031"/>
          </a:xfrm>
        </p:spPr>
        <p:txBody>
          <a:bodyPr/>
          <a:lstStyle/>
          <a:p>
            <a:pPr algn="r"/>
            <a:r>
              <a:rPr lang="de-DE" dirty="0" smtClean="0"/>
              <a:t>Sarah Glatt, Beatrice Wellmann | 26.06.2023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Kann bei D‘Hondt </a:t>
            </a:r>
            <a:r>
              <a:rPr lang="de-DE" dirty="0"/>
              <a:t>und </a:t>
            </a:r>
            <a:r>
              <a:rPr lang="de-DE" dirty="0" err="1" smtClean="0"/>
              <a:t>Sainte-Laguë</a:t>
            </a:r>
            <a:r>
              <a:rPr lang="de-DE" dirty="0" smtClean="0"/>
              <a:t> das Alabama- / Sitzzuwachs- Paradoxon auftreten?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D‘Hondt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Verzerrung 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Stimmenverteilung</a:t>
            </a:r>
          </a:p>
          <a:p>
            <a:r>
              <a:rPr lang="de-DE" dirty="0" smtClean="0"/>
              <a:t>Bilder Sitzverteilung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369323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369323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369323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31" y="404885"/>
            <a:ext cx="4427324" cy="2936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976796" cy="1325563"/>
          </a:xfrm>
        </p:spPr>
        <p:txBody>
          <a:bodyPr>
            <a:noAutofit/>
          </a:bodyPr>
          <a:lstStyle/>
          <a:p>
            <a:pPr algn="ctr"/>
            <a:r>
              <a:rPr lang="de-DE" dirty="0" smtClean="0"/>
              <a:t>Auswirkung des Sitzverteilungsverfahrens auf das Ergebnis</a:t>
            </a:r>
            <a:endParaRPr lang="de-DE" dirty="0"/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ToDo</a:t>
            </a:r>
            <a:r>
              <a:rPr lang="de-DE" b="1" dirty="0" smtClean="0"/>
              <a:t>:</a:t>
            </a:r>
            <a:r>
              <a:rPr lang="de-DE" dirty="0" smtClean="0"/>
              <a:t> Ergebnis </a:t>
            </a:r>
            <a:r>
              <a:rPr lang="de-DE" dirty="0" err="1" smtClean="0"/>
              <a:t>Menti</a:t>
            </a:r>
            <a:r>
              <a:rPr lang="de-DE" dirty="0" smtClean="0"/>
              <a:t> Umfrage Entenhausen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9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 gehe „nicht um Politik, sondern um Mathematik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“,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Bayerische </a:t>
            </a:r>
            <a:r>
              <a:rPr lang="de-DE" dirty="0" smtClean="0">
                <a:hlinkClick r:id="rId2"/>
              </a:rPr>
              <a:t>Staatszeitung </a:t>
            </a:r>
            <a:r>
              <a:rPr lang="de-DE" dirty="0" smtClean="0"/>
              <a:t>am 13.03.2017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Merkur.de </a:t>
            </a:r>
            <a:r>
              <a:rPr lang="de-DE" dirty="0" smtClean="0"/>
              <a:t>am 13.03.2017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1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83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kleinere Parteien weniger und größere Parteien mehr </a:t>
            </a:r>
            <a:r>
              <a:rPr lang="de-DE" b="1" i="0" dirty="0">
                <a:effectLst/>
                <a:latin typeface="Open Sans" panose="020B0606030504020204" pitchFamily="34" charset="0"/>
              </a:rPr>
              <a:t>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</a:t>
            </a:r>
            <a:r>
              <a:rPr lang="de-DE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d‘Hondt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nicht ein festes Wahlsystem oder so was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5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Puffer - Taxikosten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2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u="sng" dirty="0" smtClean="0">
                <a:hlinkClick r:id="rId2"/>
              </a:rPr>
              <a:t>https</a:t>
            </a:r>
            <a:r>
              <a:rPr lang="de-DE" u="sng" dirty="0">
                <a:hlinkClick r:id="rId2"/>
              </a:rPr>
              <a:t>://</a:t>
            </a:r>
            <a:r>
              <a:rPr lang="de-DE" u="sng" dirty="0" smtClean="0">
                <a:hlinkClick r:id="rId2"/>
              </a:rPr>
              <a:t>www.math.kit.edu/didaktik/seite/stoffdidaktik/de</a:t>
            </a:r>
            <a:r>
              <a:rPr lang="de-DE" dirty="0" smtClean="0"/>
              <a:t> (</a:t>
            </a:r>
            <a:r>
              <a:rPr lang="de-DE" dirty="0"/>
              <a:t>Stand 05.06.2023)</a:t>
            </a:r>
          </a:p>
          <a:p>
            <a:r>
              <a:rPr lang="de-DE" u="sng" dirty="0" smtClean="0">
                <a:hlinkClick r:id="rId2"/>
              </a:rPr>
              <a:t>https</a:t>
            </a:r>
            <a:r>
              <a:rPr lang="de-DE" u="sng" dirty="0">
                <a:hlinkClick r:id="rId2"/>
              </a:rPr>
              <a:t>://</a:t>
            </a:r>
            <a:r>
              <a:rPr lang="de-DE" u="sng" dirty="0" smtClean="0">
                <a:hlinkClick r:id="rId2"/>
              </a:rPr>
              <a:t>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</a:t>
            </a:r>
            <a:r>
              <a:rPr lang="de-DE" dirty="0" smtClean="0"/>
              <a:t>)</a:t>
            </a:r>
          </a:p>
          <a:p>
            <a:r>
              <a:rPr lang="de-DE" dirty="0">
                <a:hlinkClick r:id="rId3"/>
              </a:rPr>
              <a:t>https://uelzener-presse.de/2022/01/14/fdp-klagt-gegen-neues-sitzverteilungsverfahren-fuer-kommunale-ausschuesse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(</a:t>
            </a:r>
            <a:r>
              <a:rPr lang="de-DE" dirty="0"/>
              <a:t>Stand 05.06.2023)</a:t>
            </a:r>
          </a:p>
          <a:p>
            <a:r>
              <a:rPr lang="de-DE" u="sng" dirty="0">
                <a:hlinkClick r:id="rId2"/>
              </a:rPr>
              <a:t>https://</a:t>
            </a:r>
            <a:r>
              <a:rPr lang="de-DE" u="sng" dirty="0" smtClean="0">
                <a:hlinkClick r:id="rId2"/>
              </a:rPr>
              <a:t>www.merkur.de/bayern/csu-chef-horst-seehofer-kritisiert-geplante-wahlrechtsreform-in-bayern-7712135.html</a:t>
            </a:r>
            <a:r>
              <a:rPr lang="de-DE" dirty="0" smtClean="0"/>
              <a:t> (Stand </a:t>
            </a:r>
            <a:r>
              <a:rPr lang="de-DE" dirty="0"/>
              <a:t>05.06.2023)</a:t>
            </a:r>
          </a:p>
          <a:p>
            <a:r>
              <a:rPr lang="de-DE" u="sng" dirty="0" smtClean="0">
                <a:hlinkClick r:id="rId4"/>
              </a:rPr>
              <a:t>https</a:t>
            </a:r>
            <a:r>
              <a:rPr lang="de-DE" u="sng" dirty="0">
                <a:hlinkClick r:id="rId4"/>
              </a:rPr>
              <a:t>://www.bpb.de/themen/politisches-system/wahlen-in-deutschland/335619/verhaeltniswahl</a:t>
            </a:r>
            <a:r>
              <a:rPr lang="de-DE" u="sng" dirty="0" smtClean="0">
                <a:hlinkClick r:id="rId4"/>
              </a:rPr>
              <a:t>/</a:t>
            </a:r>
            <a:r>
              <a:rPr lang="de-DE" dirty="0"/>
              <a:t> </a:t>
            </a:r>
            <a:r>
              <a:rPr lang="de-DE" dirty="0" smtClean="0"/>
              <a:t>(Stand 05.06.2023)</a:t>
            </a:r>
          </a:p>
          <a:p>
            <a:endParaRPr lang="de-DE" dirty="0"/>
          </a:p>
          <a:p>
            <a:r>
              <a:rPr lang="de-DE" dirty="0">
                <a:hlinkClick r:id="rId5"/>
              </a:rPr>
              <a:t>https://pixabay.com/de/illustrations/demokraten-amerika-abstimmung-3594094</a:t>
            </a:r>
            <a:r>
              <a:rPr lang="de-DE" dirty="0" smtClean="0">
                <a:hlinkClick r:id="rId5"/>
              </a:rPr>
              <a:t>/</a:t>
            </a:r>
            <a:r>
              <a:rPr lang="de-DE" dirty="0" smtClean="0"/>
              <a:t> (Stand 05.06.2023)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23.06.2023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149006193"/>
              </p:ext>
            </p:extLst>
          </p:nvPr>
        </p:nvGraphicFramePr>
        <p:xfrm>
          <a:off x="-442685" y="1376178"/>
          <a:ext cx="8128000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tei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Stimmen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latin typeface="Cambria Math" panose="02040503050406030204" pitchFamily="18" charset="0"/>
                                </a:rPr>
                                <m:t>gesamt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04" y="1542348"/>
                <a:ext cx="4383314" cy="694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Prozente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gesamt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22" y="2963227"/>
                <a:ext cx="5165271" cy="395558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ganzzahliger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Anteil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24" y="4154916"/>
                <a:ext cx="58347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Verteilung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restlicher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Sitze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absteigender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Reihenfolge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des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Nachtkommaanteils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ProzSitze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b="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Sitze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Partei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57" y="5101075"/>
                <a:ext cx="5834742" cy="923330"/>
              </a:xfrm>
              <a:prstGeom prst="rect">
                <a:avLst/>
              </a:prstGeom>
              <a:blipFill>
                <a:blip r:embed="rId10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2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5770922" y="5663079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9982200" y="5656881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Euer eigenes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78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208860262"/>
              </p:ext>
            </p:extLst>
          </p:nvPr>
        </p:nvGraphicFramePr>
        <p:xfrm>
          <a:off x="838200" y="1314186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  <p:sp>
        <p:nvSpPr>
          <p:cNvPr id="14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Anwendung Niemeyer -&gt; Gruppe A &amp; 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2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10 Sitzplätze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11 Sitzplätze</a:t>
            </a:r>
            <a:endParaRPr lang="de-DE" sz="2000" dirty="0"/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Alabama- / Sitzzuwachs- Paradoxon</a:t>
            </a:r>
            <a:endParaRPr lang="de-DE" sz="2800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Neues Sitzverteilungsverfahren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D‘Hondt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 smtClean="0"/>
                        <a:t>Teiler: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Sainte-Laguë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Teiler?</a:t>
            </a:r>
          </a:p>
          <a:p>
            <a:r>
              <a:rPr lang="de-DE" sz="2000" dirty="0" smtClean="0"/>
              <a:t>Tabelle?</a:t>
            </a:r>
          </a:p>
          <a:p>
            <a:r>
              <a:rPr lang="de-DE" sz="2000" dirty="0" smtClean="0"/>
              <a:t>Einsatz Landtags- / Bundestagswahl?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19" name="Datumsplatzhalter 3"/>
          <p:cNvSpPr txBox="1">
            <a:spLocks/>
          </p:cNvSpPr>
          <p:nvPr/>
        </p:nvSpPr>
        <p:spPr>
          <a:xfrm>
            <a:off x="8625952" y="6362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Sarah Glatt; Beatrice Wellmann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Breitbild</PresentationFormat>
  <Paragraphs>215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Open Sans</vt:lpstr>
      <vt:lpstr>Verdana</vt:lpstr>
      <vt:lpstr>Office</vt:lpstr>
      <vt:lpstr>Mathematik hinter Wahlen</vt:lpstr>
      <vt:lpstr>Wahlsysteme</vt:lpstr>
      <vt:lpstr>Euer eigenes Sitzverteilungsverfahren</vt:lpstr>
      <vt:lpstr>Niemeyer</vt:lpstr>
      <vt:lpstr>Anwendung Niemeyer -&gt; Gruppe A &amp; B</vt:lpstr>
      <vt:lpstr>Niemeyer</vt:lpstr>
      <vt:lpstr>Neues Sitzverteilungsverfahren</vt:lpstr>
      <vt:lpstr>D‘Hondt</vt:lpstr>
      <vt:lpstr>Sainte-Laguë</vt:lpstr>
      <vt:lpstr>Kann bei D‘Hondt und Sainte-Laguë das Alabama- / Sitzzuwachs- Paradoxon auftreten?</vt:lpstr>
      <vt:lpstr>Verzerrung Verfahren</vt:lpstr>
      <vt:lpstr>Auswirkung des Sitzverteilungsverfahrens auf das Ergebnis</vt:lpstr>
      <vt:lpstr>ToDo: Ergebnis Menti Umfrage Entenhausen</vt:lpstr>
      <vt:lpstr>PowerPoint-Präsentation</vt:lpstr>
      <vt:lpstr>PowerPoint-Präsentation</vt:lpstr>
      <vt:lpstr>Fazit?</vt:lpstr>
      <vt:lpstr>Puffer - Taxikosten</vt:lpstr>
      <vt:lpstr>Quellen</vt:lpstr>
      <vt:lpstr>Niemeyer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31</cp:revision>
  <dcterms:created xsi:type="dcterms:W3CDTF">2023-06-04T13:46:23Z</dcterms:created>
  <dcterms:modified xsi:type="dcterms:W3CDTF">2023-06-05T15:02:37Z</dcterms:modified>
</cp:coreProperties>
</file>