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6" r:id="rId3"/>
    <p:sldId id="371" r:id="rId4"/>
    <p:sldId id="344" r:id="rId5"/>
    <p:sldId id="345" r:id="rId6"/>
    <p:sldId id="346" r:id="rId7"/>
    <p:sldId id="372" r:id="rId8"/>
    <p:sldId id="347" r:id="rId9"/>
    <p:sldId id="369" r:id="rId10"/>
    <p:sldId id="370" r:id="rId11"/>
    <p:sldId id="348" r:id="rId12"/>
    <p:sldId id="349" r:id="rId13"/>
    <p:sldId id="377" r:id="rId14"/>
    <p:sldId id="350" r:id="rId15"/>
    <p:sldId id="373" r:id="rId16"/>
    <p:sldId id="351" r:id="rId17"/>
    <p:sldId id="352" r:id="rId18"/>
    <p:sldId id="353" r:id="rId19"/>
    <p:sldId id="378" r:id="rId20"/>
    <p:sldId id="379" r:id="rId21"/>
    <p:sldId id="383" r:id="rId22"/>
    <p:sldId id="355" r:id="rId23"/>
    <p:sldId id="381" r:id="rId24"/>
    <p:sldId id="380" r:id="rId25"/>
    <p:sldId id="382" r:id="rId26"/>
    <p:sldId id="384" r:id="rId27"/>
    <p:sldId id="374" r:id="rId28"/>
    <p:sldId id="357" r:id="rId29"/>
    <p:sldId id="385" r:id="rId30"/>
    <p:sldId id="386" r:id="rId31"/>
    <p:sldId id="387" r:id="rId32"/>
    <p:sldId id="3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5E9"/>
    <a:srgbClr val="7884DC"/>
    <a:srgbClr val="FF959E"/>
    <a:srgbClr val="4870C3"/>
    <a:srgbClr val="1D94E2"/>
    <a:srgbClr val="248ADC"/>
    <a:srgbClr val="228BDD"/>
    <a:srgbClr val="20C2F4"/>
    <a:srgbClr val="A7A7A7"/>
    <a:srgbClr val="FF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19DDE-CBA0-487F-AFC9-B5822F28F013}" v="14" dt="2023-07-30T07:46:39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8513-3DB4-44D1-8C05-112CB41382E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372AA-8332-4637-AA24-DADF6B491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1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7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21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10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97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20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83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90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3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5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60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95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40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067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44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71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70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1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19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8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211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18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26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9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63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6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91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0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6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353F7-5D56-4872-B8AF-EA0B5E7AD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411014-4DEB-40DF-9C05-BA5AD5E04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22014-CFB6-454B-AEAD-72DEBDDA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9AAFF-1F5D-458F-ABF0-1F861700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D4961-7810-465D-A911-F7C3FF17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9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60E08-1C51-453E-8CF9-6482D45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14C64-80A7-4E14-AE5E-4C0C1A6B7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1DDDD-3045-4767-A651-01F96484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BE4BE-526E-4964-B939-B3527F9B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3D781-1C84-48EE-9370-9306C84A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4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8FBA6A-AF32-4197-BEB4-34B7ECADA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80FDA5-72F7-48C3-B7D2-88C12C6C1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E8C31-6B73-4A84-9E15-7D4E71CD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5614B-B141-4949-9299-F260920F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E5795-FFC7-4EA6-9880-99108E83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A9777-A4C8-4EDC-B0E2-6973B49D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C3F7A-1DA0-42E3-8A61-F72E9AA1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07064-8837-4CC9-B525-593ECDE7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82464-660A-4518-AF13-E2E5014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EDC76-1DC2-4496-92A0-74CA0C53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6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C51E1-7720-42D8-87B6-256B3084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8C966-C472-412B-B82F-012BA577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31613-B58F-4D43-AF84-67FC9FF7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AE8A8-79A2-4EE2-9FD1-923FBBC7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853B3-F2D3-40B8-A45B-4323B140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7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E5AA1-9EE7-4BDC-8BBE-669C1F80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FC696-8A13-4DA6-885B-E0A11E744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BFEB0-FAB5-4B60-90FC-262325DBE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2BE36-1268-4144-93E4-C0804A59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832B1-8F89-4FF2-9F2D-6F16EF2A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5FC9E-9C0D-401D-B073-A6162162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3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9E5F-745B-4BFE-A3EB-63158D1E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232BD-BB28-4F43-BE9C-AEB826DB8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CEBFC-6041-4B95-BC3D-500D4EADC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F711D-EF5A-4CBF-A64F-3F8BEA0E3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D2396-5EB7-4B8F-83A6-7EC6B4BD5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70DB9-B89E-4C4F-954A-8D1BD1A1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DE407-F813-474F-9362-723B2731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9AEE20-6204-4897-9187-40B8DAFF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5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30809-9696-47A9-9298-7FC3486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BEBE1-E80F-4F4F-A41E-A7D434E0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46568-C6FE-4821-BBE7-349393A5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B92C84-49A0-48C6-9012-080DB6E6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0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BCC9AF-19FA-4DB0-B11D-18E78462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C16041-9127-4B5F-98C4-4728FACC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D72184-5838-4C1A-B0D1-1DA14FD4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B3484-550A-489A-BFCC-D5265D33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422EB-113C-4169-BE6C-909FBAB06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9440E-10E5-441A-8B04-915156DC7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E7E34-8FCB-4248-8512-0ED43068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0C5DF-FE81-4577-9B5D-F28947DA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2F787-1E5E-4C43-BB80-D4439AD7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7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26F34-4255-43C6-9868-5C316457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60078D-19F4-48F3-827A-4584BC2B6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83A83-2066-4720-9E57-8CAF5AC94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88979-4281-46E4-824E-05BB466A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25FDC-C7EB-418B-A501-8E54C0C8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73145-5059-4932-8FCD-353A8C68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0EE1D5-6C18-44B8-BDFA-34CEE0F7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4C78E-7711-4A53-B1B5-45C348C8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37D83-9109-4FF9-BFC4-B8B19302D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C35F9-62A0-477C-9601-85DB3FF6050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2602C-DEDD-41E4-8B41-8E962109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42F22-3E48-4DDF-B789-427C2CC8D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AEC2394-06A1-C472-712E-8BE3DDCD82E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7BDB6F61-A267-45B5-BC84-9E12954563FE}"/>
              </a:ext>
            </a:extLst>
          </p:cNvPr>
          <p:cNvCxnSpPr>
            <a:cxnSpLocks/>
            <a:stCxn id="189" idx="5"/>
            <a:endCxn id="172" idx="5"/>
          </p:cNvCxnSpPr>
          <p:nvPr/>
        </p:nvCxnSpPr>
        <p:spPr>
          <a:xfrm>
            <a:off x="1932590" y="1243351"/>
            <a:ext cx="8358252" cy="419199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5850EBA9-EC2A-4F84-B427-5089CF2C3E0C}"/>
              </a:ext>
            </a:extLst>
          </p:cNvPr>
          <p:cNvSpPr/>
          <p:nvPr/>
        </p:nvSpPr>
        <p:spPr>
          <a:xfrm>
            <a:off x="10729958" y="5329120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각 삼각형 171">
            <a:extLst>
              <a:ext uri="{FF2B5EF4-FFF2-40B4-BE49-F238E27FC236}">
                <a16:creationId xmlns:a16="http://schemas.microsoft.com/office/drawing/2014/main" id="{B1A30230-F7FD-4D23-8AE6-021E1DF4CCA5}"/>
              </a:ext>
            </a:extLst>
          </p:cNvPr>
          <p:cNvSpPr/>
          <p:nvPr/>
        </p:nvSpPr>
        <p:spPr>
          <a:xfrm rot="14798192">
            <a:off x="10044339" y="521012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EDC004-4103-46DE-B5E9-6894D28F43FA}"/>
              </a:ext>
            </a:extLst>
          </p:cNvPr>
          <p:cNvSpPr/>
          <p:nvPr/>
        </p:nvSpPr>
        <p:spPr>
          <a:xfrm>
            <a:off x="11552420" y="4168986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C72C65D-4734-4501-A7A8-7EDC15899C6F}"/>
              </a:ext>
            </a:extLst>
          </p:cNvPr>
          <p:cNvSpPr/>
          <p:nvPr/>
        </p:nvSpPr>
        <p:spPr>
          <a:xfrm>
            <a:off x="9818538" y="6495179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각 삼각형 174">
            <a:extLst>
              <a:ext uri="{FF2B5EF4-FFF2-40B4-BE49-F238E27FC236}">
                <a16:creationId xmlns:a16="http://schemas.microsoft.com/office/drawing/2014/main" id="{D1C5EBD9-A928-4AC5-A892-6D5B7C1AB10D}"/>
              </a:ext>
            </a:extLst>
          </p:cNvPr>
          <p:cNvSpPr/>
          <p:nvPr/>
        </p:nvSpPr>
        <p:spPr>
          <a:xfrm rot="14798192">
            <a:off x="10879584" y="411117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각 삼각형 175">
            <a:extLst>
              <a:ext uri="{FF2B5EF4-FFF2-40B4-BE49-F238E27FC236}">
                <a16:creationId xmlns:a16="http://schemas.microsoft.com/office/drawing/2014/main" id="{DAB208C0-8C0A-49C1-9B38-E8E43B5FC59E}"/>
              </a:ext>
            </a:extLst>
          </p:cNvPr>
          <p:cNvSpPr/>
          <p:nvPr/>
        </p:nvSpPr>
        <p:spPr>
          <a:xfrm rot="14798192">
            <a:off x="9155225" y="6374816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92DBF8D-DB80-40EA-88FB-643D3ED6E999}"/>
              </a:ext>
            </a:extLst>
          </p:cNvPr>
          <p:cNvCxnSpPr>
            <a:cxnSpLocks/>
            <a:stCxn id="189" idx="5"/>
            <a:endCxn id="175" idx="5"/>
          </p:cNvCxnSpPr>
          <p:nvPr/>
        </p:nvCxnSpPr>
        <p:spPr>
          <a:xfrm>
            <a:off x="1932590" y="1243351"/>
            <a:ext cx="9193497" cy="309304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0731C87-5EC8-4BBC-9ECA-93351D2A6C43}"/>
              </a:ext>
            </a:extLst>
          </p:cNvPr>
          <p:cNvCxnSpPr>
            <a:cxnSpLocks/>
            <a:stCxn id="189" idx="5"/>
            <a:endCxn id="176" idx="5"/>
          </p:cNvCxnSpPr>
          <p:nvPr/>
        </p:nvCxnSpPr>
        <p:spPr>
          <a:xfrm>
            <a:off x="1932590" y="1243351"/>
            <a:ext cx="7469138" cy="535667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4FF9923-D28B-4119-ADA5-24CA05878F5E}"/>
              </a:ext>
            </a:extLst>
          </p:cNvPr>
          <p:cNvSpPr/>
          <p:nvPr/>
        </p:nvSpPr>
        <p:spPr>
          <a:xfrm rot="1421923">
            <a:off x="815826" y="3304160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A8E78E1-A9C2-4673-B931-814F916E9ACD}"/>
              </a:ext>
            </a:extLst>
          </p:cNvPr>
          <p:cNvSpPr/>
          <p:nvPr/>
        </p:nvSpPr>
        <p:spPr>
          <a:xfrm rot="1421923">
            <a:off x="1906222" y="4353335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FD3F5BB-E904-4E3E-A06E-59083521A901}"/>
              </a:ext>
            </a:extLst>
          </p:cNvPr>
          <p:cNvSpPr/>
          <p:nvPr/>
        </p:nvSpPr>
        <p:spPr>
          <a:xfrm rot="1421923">
            <a:off x="2979840" y="5385732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89337BE-20AF-454E-B5BF-2A109C3B85CA}"/>
              </a:ext>
            </a:extLst>
          </p:cNvPr>
          <p:cNvSpPr/>
          <p:nvPr/>
        </p:nvSpPr>
        <p:spPr>
          <a:xfrm>
            <a:off x="9402824" y="125494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966F296-2BBB-47D3-9A11-3D0D304B836C}"/>
              </a:ext>
            </a:extLst>
          </p:cNvPr>
          <p:cNvSpPr/>
          <p:nvPr/>
        </p:nvSpPr>
        <p:spPr>
          <a:xfrm>
            <a:off x="10493220" y="1174669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7E770C0-DF1A-48CF-B92B-02602D2A17A4}"/>
              </a:ext>
            </a:extLst>
          </p:cNvPr>
          <p:cNvSpPr/>
          <p:nvPr/>
        </p:nvSpPr>
        <p:spPr>
          <a:xfrm>
            <a:off x="11550060" y="2207066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>
            <a:extLst>
              <a:ext uri="{FF2B5EF4-FFF2-40B4-BE49-F238E27FC236}">
                <a16:creationId xmlns:a16="http://schemas.microsoft.com/office/drawing/2014/main" id="{518AEBF8-F5C9-4DFB-BF9A-E22644A465E0}"/>
              </a:ext>
            </a:extLst>
          </p:cNvPr>
          <p:cNvSpPr/>
          <p:nvPr/>
        </p:nvSpPr>
        <p:spPr>
          <a:xfrm rot="12063111">
            <a:off x="8477071" y="762297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>
            <a:extLst>
              <a:ext uri="{FF2B5EF4-FFF2-40B4-BE49-F238E27FC236}">
                <a16:creationId xmlns:a16="http://schemas.microsoft.com/office/drawing/2014/main" id="{D761E9B0-C51D-4AD0-BB06-09C622AD9B70}"/>
              </a:ext>
            </a:extLst>
          </p:cNvPr>
          <p:cNvSpPr/>
          <p:nvPr/>
        </p:nvSpPr>
        <p:spPr>
          <a:xfrm rot="12063111">
            <a:off x="9567295" y="1795245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각 삼각형 81">
            <a:extLst>
              <a:ext uri="{FF2B5EF4-FFF2-40B4-BE49-F238E27FC236}">
                <a16:creationId xmlns:a16="http://schemas.microsoft.com/office/drawing/2014/main" id="{A19AB610-D3BB-4756-9FE2-FC0C21D571D7}"/>
              </a:ext>
            </a:extLst>
          </p:cNvPr>
          <p:cNvSpPr/>
          <p:nvPr/>
        </p:nvSpPr>
        <p:spPr>
          <a:xfrm rot="12063111">
            <a:off x="10641086" y="2843869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7899FB3-7EDF-4923-BD0D-8469950DFAE8}"/>
              </a:ext>
            </a:extLst>
          </p:cNvPr>
          <p:cNvCxnSpPr>
            <a:cxnSpLocks/>
            <a:stCxn id="66" idx="7"/>
            <a:endCxn id="80" idx="5"/>
          </p:cNvCxnSpPr>
          <p:nvPr/>
        </p:nvCxnSpPr>
        <p:spPr>
          <a:xfrm flipV="1">
            <a:off x="1771914" y="1105197"/>
            <a:ext cx="7048057" cy="2514112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8D82131-74C5-4933-98EB-639A88DD31DF}"/>
              </a:ext>
            </a:extLst>
          </p:cNvPr>
          <p:cNvCxnSpPr>
            <a:cxnSpLocks/>
            <a:stCxn id="67" idx="7"/>
            <a:endCxn id="81" idx="5"/>
          </p:cNvCxnSpPr>
          <p:nvPr/>
        </p:nvCxnSpPr>
        <p:spPr>
          <a:xfrm flipV="1">
            <a:off x="2862310" y="2138145"/>
            <a:ext cx="7047885" cy="2530339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C31D656-DD77-411C-AC5A-F264D2FC842F}"/>
              </a:ext>
            </a:extLst>
          </p:cNvPr>
          <p:cNvCxnSpPr>
            <a:cxnSpLocks/>
            <a:stCxn id="68" idx="7"/>
            <a:endCxn id="82" idx="5"/>
          </p:cNvCxnSpPr>
          <p:nvPr/>
        </p:nvCxnSpPr>
        <p:spPr>
          <a:xfrm flipV="1">
            <a:off x="3935928" y="3186769"/>
            <a:ext cx="7048058" cy="2514112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0C32-EE3E-49F8-8A34-1A357F28165C}"/>
              </a:ext>
            </a:extLst>
          </p:cNvPr>
          <p:cNvSpPr txBox="1"/>
          <p:nvPr/>
        </p:nvSpPr>
        <p:spPr>
          <a:xfrm rot="20431370">
            <a:off x="1327257" y="1744932"/>
            <a:ext cx="767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 to Time Series Analysis</a:t>
            </a:r>
            <a:endParaRPr lang="ko-KR" altLang="en-US" sz="36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F9935BE-64EA-4EFF-B062-699B76070489}"/>
              </a:ext>
            </a:extLst>
          </p:cNvPr>
          <p:cNvSpPr/>
          <p:nvPr/>
        </p:nvSpPr>
        <p:spPr>
          <a:xfrm rot="20354341">
            <a:off x="5199500" y="429079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Kwangwoon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University MI:RU</a:t>
            </a:r>
          </a:p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Artificial Intelligence Study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479425-3DD4-4F1D-B16A-731B88E21D3A}"/>
              </a:ext>
            </a:extLst>
          </p:cNvPr>
          <p:cNvSpPr/>
          <p:nvPr/>
        </p:nvSpPr>
        <p:spPr>
          <a:xfrm rot="20398952">
            <a:off x="8125400" y="2523810"/>
            <a:ext cx="1866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Aug 10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2023</a:t>
            </a:r>
            <a:endParaRPr lang="en-US" altLang="ko-KR" sz="1200" b="0" i="0" u="none" strike="noStrike" baseline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Thu 4 PM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B8D33FC-414B-42AE-A629-4969FDB0056E}"/>
              </a:ext>
            </a:extLst>
          </p:cNvPr>
          <p:cNvSpPr/>
          <p:nvPr/>
        </p:nvSpPr>
        <p:spPr>
          <a:xfrm rot="20415746">
            <a:off x="2659089" y="3308892"/>
            <a:ext cx="565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Introduction to Artificial Intelligence - 2023 Summer</a:t>
            </a:r>
            <a:endParaRPr lang="ko-KR" altLang="en-US"/>
          </a:p>
        </p:txBody>
      </p:sp>
      <p:sp>
        <p:nvSpPr>
          <p:cNvPr id="162" name="직각 삼각형 161">
            <a:extLst>
              <a:ext uri="{FF2B5EF4-FFF2-40B4-BE49-F238E27FC236}">
                <a16:creationId xmlns:a16="http://schemas.microsoft.com/office/drawing/2014/main" id="{5C1AE8D8-5619-4B05-B07A-A12EACD77419}"/>
              </a:ext>
            </a:extLst>
          </p:cNvPr>
          <p:cNvSpPr/>
          <p:nvPr/>
        </p:nvSpPr>
        <p:spPr>
          <a:xfrm rot="11082402">
            <a:off x="52247" y="4303738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각 삼각형 162">
            <a:extLst>
              <a:ext uri="{FF2B5EF4-FFF2-40B4-BE49-F238E27FC236}">
                <a16:creationId xmlns:a16="http://schemas.microsoft.com/office/drawing/2014/main" id="{0AED86E9-34DE-4620-AC2E-F0E6DB5888FA}"/>
              </a:ext>
            </a:extLst>
          </p:cNvPr>
          <p:cNvSpPr/>
          <p:nvPr/>
        </p:nvSpPr>
        <p:spPr>
          <a:xfrm rot="10950870">
            <a:off x="1215318" y="5381328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각 삼각형 163">
            <a:extLst>
              <a:ext uri="{FF2B5EF4-FFF2-40B4-BE49-F238E27FC236}">
                <a16:creationId xmlns:a16="http://schemas.microsoft.com/office/drawing/2014/main" id="{160EF883-E2E6-4FD5-9786-2A43940DF227}"/>
              </a:ext>
            </a:extLst>
          </p:cNvPr>
          <p:cNvSpPr/>
          <p:nvPr/>
        </p:nvSpPr>
        <p:spPr>
          <a:xfrm rot="10626246">
            <a:off x="2377474" y="6452697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1B6CF3FB-FC2A-4016-8E7A-85A29568F448}"/>
              </a:ext>
            </a:extLst>
          </p:cNvPr>
          <p:cNvSpPr/>
          <p:nvPr/>
        </p:nvSpPr>
        <p:spPr>
          <a:xfrm rot="20773074">
            <a:off x="120606" y="157902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6F00FA4-948B-4308-86C3-45C73BEB3DCB}"/>
              </a:ext>
            </a:extLst>
          </p:cNvPr>
          <p:cNvSpPr/>
          <p:nvPr/>
        </p:nvSpPr>
        <p:spPr>
          <a:xfrm rot="20773074">
            <a:off x="1014356" y="49187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28B05DE-F72D-4A17-B160-DD2AEEBF7396}"/>
              </a:ext>
            </a:extLst>
          </p:cNvPr>
          <p:cNvSpPr/>
          <p:nvPr/>
        </p:nvSpPr>
        <p:spPr>
          <a:xfrm rot="20773074">
            <a:off x="-778233" y="279214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4664CCC4-0B87-4475-A8EA-0FFAF3C40D98}"/>
              </a:ext>
            </a:extLst>
          </p:cNvPr>
          <p:cNvCxnSpPr>
            <a:cxnSpLocks/>
            <a:stCxn id="188" idx="5"/>
            <a:endCxn id="172" idx="5"/>
          </p:cNvCxnSpPr>
          <p:nvPr/>
        </p:nvCxnSpPr>
        <p:spPr>
          <a:xfrm>
            <a:off x="1038840" y="2330502"/>
            <a:ext cx="9252002" cy="3104839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989304F-2282-4D7D-8495-E2C5168F17B0}"/>
              </a:ext>
            </a:extLst>
          </p:cNvPr>
          <p:cNvCxnSpPr>
            <a:cxnSpLocks/>
            <a:stCxn id="188" idx="5"/>
            <a:endCxn id="175" idx="5"/>
          </p:cNvCxnSpPr>
          <p:nvPr/>
        </p:nvCxnSpPr>
        <p:spPr>
          <a:xfrm>
            <a:off x="1038840" y="2330502"/>
            <a:ext cx="10087247" cy="2005889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CD8D1F5C-DC7E-4D7D-A848-5A82DF1C78A1}"/>
              </a:ext>
            </a:extLst>
          </p:cNvPr>
          <p:cNvCxnSpPr>
            <a:cxnSpLocks/>
            <a:stCxn id="188" idx="5"/>
            <a:endCxn id="176" idx="5"/>
          </p:cNvCxnSpPr>
          <p:nvPr/>
        </p:nvCxnSpPr>
        <p:spPr>
          <a:xfrm>
            <a:off x="1038840" y="2330502"/>
            <a:ext cx="8362888" cy="4269527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6FDE61D5-A6BD-4567-A779-BCE68B26C5CA}"/>
              </a:ext>
            </a:extLst>
          </p:cNvPr>
          <p:cNvCxnSpPr>
            <a:cxnSpLocks/>
            <a:stCxn id="190" idx="5"/>
            <a:endCxn id="172" idx="5"/>
          </p:cNvCxnSpPr>
          <p:nvPr/>
        </p:nvCxnSpPr>
        <p:spPr>
          <a:xfrm>
            <a:off x="140001" y="3543621"/>
            <a:ext cx="10150841" cy="189172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74608FF8-7053-42F3-B375-87AC3D51D9F3}"/>
              </a:ext>
            </a:extLst>
          </p:cNvPr>
          <p:cNvCxnSpPr>
            <a:cxnSpLocks/>
          </p:cNvCxnSpPr>
          <p:nvPr/>
        </p:nvCxnSpPr>
        <p:spPr>
          <a:xfrm>
            <a:off x="171798" y="3530938"/>
            <a:ext cx="10986086" cy="79277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6EF7A956-D605-415F-B491-47F5C82DBFA3}"/>
              </a:ext>
            </a:extLst>
          </p:cNvPr>
          <p:cNvCxnSpPr>
            <a:cxnSpLocks/>
            <a:stCxn id="190" idx="5"/>
            <a:endCxn id="176" idx="5"/>
          </p:cNvCxnSpPr>
          <p:nvPr/>
        </p:nvCxnSpPr>
        <p:spPr>
          <a:xfrm>
            <a:off x="140001" y="3543621"/>
            <a:ext cx="9261727" cy="30564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AD8CE4B3-1D64-4DD2-BBA7-03392BC20FC0}"/>
              </a:ext>
            </a:extLst>
          </p:cNvPr>
          <p:cNvSpPr/>
          <p:nvPr/>
        </p:nvSpPr>
        <p:spPr>
          <a:xfrm rot="20773074">
            <a:off x="2030688" y="-592298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96D97FFA-68CF-4CD3-8E7B-ED780BCC2886}"/>
              </a:ext>
            </a:extLst>
          </p:cNvPr>
          <p:cNvCxnSpPr>
            <a:cxnSpLocks/>
            <a:stCxn id="237" idx="5"/>
            <a:endCxn id="172" idx="5"/>
          </p:cNvCxnSpPr>
          <p:nvPr/>
        </p:nvCxnSpPr>
        <p:spPr>
          <a:xfrm>
            <a:off x="2948922" y="159183"/>
            <a:ext cx="7341920" cy="5276158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0BF5C223-BA8D-4E91-910E-4190D1C20D26}"/>
              </a:ext>
            </a:extLst>
          </p:cNvPr>
          <p:cNvCxnSpPr>
            <a:cxnSpLocks/>
          </p:cNvCxnSpPr>
          <p:nvPr/>
        </p:nvCxnSpPr>
        <p:spPr>
          <a:xfrm>
            <a:off x="4288200" y="82853"/>
            <a:ext cx="8177165" cy="41772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9EA2D185-0D00-4843-AAA5-A121A28D255F}"/>
              </a:ext>
            </a:extLst>
          </p:cNvPr>
          <p:cNvCxnSpPr>
            <a:cxnSpLocks/>
          </p:cNvCxnSpPr>
          <p:nvPr/>
        </p:nvCxnSpPr>
        <p:spPr>
          <a:xfrm>
            <a:off x="2941032" y="119713"/>
            <a:ext cx="6452806" cy="6440846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DED4098C-7B91-4654-9705-AB153D52169C}"/>
              </a:ext>
            </a:extLst>
          </p:cNvPr>
          <p:cNvSpPr/>
          <p:nvPr/>
        </p:nvSpPr>
        <p:spPr>
          <a:xfrm rot="20773074">
            <a:off x="1864863" y="-438727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09826E23-CBC5-437B-B87F-8C438A8BF304}"/>
              </a:ext>
            </a:extLst>
          </p:cNvPr>
          <p:cNvSpPr/>
          <p:nvPr/>
        </p:nvSpPr>
        <p:spPr>
          <a:xfrm rot="20773074">
            <a:off x="846615" y="68442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C2FBC33E-DD4A-4705-854D-FD674108DAB5}"/>
              </a:ext>
            </a:extLst>
          </p:cNvPr>
          <p:cNvSpPr/>
          <p:nvPr/>
        </p:nvSpPr>
        <p:spPr>
          <a:xfrm rot="20773074">
            <a:off x="-37828" y="176320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1843ACBF-978D-4488-BA7B-6B1FB6A41B63}"/>
              </a:ext>
            </a:extLst>
          </p:cNvPr>
          <p:cNvSpPr/>
          <p:nvPr/>
        </p:nvSpPr>
        <p:spPr>
          <a:xfrm rot="20773074">
            <a:off x="-933365" y="299146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04C4C95E-A194-4607-91A4-D6806D78ED42}"/>
              </a:ext>
            </a:extLst>
          </p:cNvPr>
          <p:cNvCxnSpPr>
            <a:cxnSpLocks/>
            <a:endCxn id="162" idx="5"/>
          </p:cNvCxnSpPr>
          <p:nvPr/>
        </p:nvCxnSpPr>
        <p:spPr>
          <a:xfrm flipV="1">
            <a:off x="-572193" y="4646638"/>
            <a:ext cx="967340" cy="1082166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939AB012-793B-4A5A-A471-1FA032192ABB}"/>
              </a:ext>
            </a:extLst>
          </p:cNvPr>
          <p:cNvCxnSpPr>
            <a:cxnSpLocks/>
          </p:cNvCxnSpPr>
          <p:nvPr/>
        </p:nvCxnSpPr>
        <p:spPr>
          <a:xfrm flipV="1">
            <a:off x="331892" y="5722091"/>
            <a:ext cx="1224617" cy="1369980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BE947F0C-6CB9-4051-9933-5115FCC4ABD0}"/>
              </a:ext>
            </a:extLst>
          </p:cNvPr>
          <p:cNvCxnSpPr>
            <a:cxnSpLocks/>
          </p:cNvCxnSpPr>
          <p:nvPr/>
        </p:nvCxnSpPr>
        <p:spPr>
          <a:xfrm flipV="1">
            <a:off x="1550487" y="6777931"/>
            <a:ext cx="1224617" cy="1369980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2080BAC6-F7C2-4B0B-AA91-E2B5D813B082}"/>
              </a:ext>
            </a:extLst>
          </p:cNvPr>
          <p:cNvCxnSpPr>
            <a:cxnSpLocks/>
            <a:endCxn id="162" idx="5"/>
          </p:cNvCxnSpPr>
          <p:nvPr/>
        </p:nvCxnSpPr>
        <p:spPr>
          <a:xfrm flipV="1">
            <a:off x="345696" y="4646638"/>
            <a:ext cx="49451" cy="2445433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F35D31F8-D242-4F63-A99B-BE07B27E5CA7}"/>
              </a:ext>
            </a:extLst>
          </p:cNvPr>
          <p:cNvCxnSpPr>
            <a:cxnSpLocks/>
            <a:endCxn id="162" idx="5"/>
          </p:cNvCxnSpPr>
          <p:nvPr/>
        </p:nvCxnSpPr>
        <p:spPr>
          <a:xfrm flipH="1" flipV="1">
            <a:off x="395147" y="4646638"/>
            <a:ext cx="1155124" cy="3501273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3287FD7D-01FF-4BD4-9568-E78CA6724560}"/>
              </a:ext>
            </a:extLst>
          </p:cNvPr>
          <p:cNvCxnSpPr>
            <a:cxnSpLocks/>
            <a:endCxn id="164" idx="5"/>
          </p:cNvCxnSpPr>
          <p:nvPr/>
        </p:nvCxnSpPr>
        <p:spPr>
          <a:xfrm>
            <a:off x="-572193" y="5772260"/>
            <a:ext cx="3292567" cy="1023337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19D04B0C-2E19-4B2C-B469-59CF9BDA20A1}"/>
              </a:ext>
            </a:extLst>
          </p:cNvPr>
          <p:cNvCxnSpPr>
            <a:cxnSpLocks/>
            <a:endCxn id="163" idx="5"/>
          </p:cNvCxnSpPr>
          <p:nvPr/>
        </p:nvCxnSpPr>
        <p:spPr>
          <a:xfrm flipV="1">
            <a:off x="-557679" y="5724228"/>
            <a:ext cx="2115897" cy="10178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B839EC5B-BE65-4C07-933B-5BAF85D03D55}"/>
              </a:ext>
            </a:extLst>
          </p:cNvPr>
          <p:cNvCxnSpPr>
            <a:cxnSpLocks/>
            <a:endCxn id="164" idx="5"/>
          </p:cNvCxnSpPr>
          <p:nvPr/>
        </p:nvCxnSpPr>
        <p:spPr>
          <a:xfrm flipV="1">
            <a:off x="331892" y="6795597"/>
            <a:ext cx="2388482" cy="286752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B73B48C8-1BB6-442E-973C-C555AA39239D}"/>
              </a:ext>
            </a:extLst>
          </p:cNvPr>
          <p:cNvCxnSpPr>
            <a:cxnSpLocks/>
            <a:endCxn id="163" idx="5"/>
          </p:cNvCxnSpPr>
          <p:nvPr/>
        </p:nvCxnSpPr>
        <p:spPr>
          <a:xfrm flipV="1">
            <a:off x="1502612" y="5724228"/>
            <a:ext cx="55606" cy="2423684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20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Components and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Trend, seasonality, and cyclicity in time series data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25628-87B1-AFB1-8648-05D0D214AEF0}"/>
              </a:ext>
            </a:extLst>
          </p:cNvPr>
          <p:cNvSpPr txBox="1"/>
          <p:nvPr/>
        </p:nvSpPr>
        <p:spPr>
          <a:xfrm>
            <a:off x="352130" y="1520932"/>
            <a:ext cx="112093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cyclicity?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고정된 빈도가 아닌 형태로 증가하거나 감소하는 모습을 주기라고 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일정하지 않은 빈도로 발생하는 계절성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   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계절성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	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주기성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C1C5C5-03C2-FDCB-03E9-4FF8DE247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38" y="3459924"/>
            <a:ext cx="4836695" cy="31322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25CD4F-186A-7375-E10B-D32A6ACE1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507" y="3498037"/>
            <a:ext cx="4836695" cy="28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36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Components and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Stationarity and its importance in time series analysis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9D2C9-8B77-F9A7-A00D-35B6C96A9AB3}"/>
              </a:ext>
            </a:extLst>
          </p:cNvPr>
          <p:cNvSpPr txBox="1"/>
          <p:nvPr/>
        </p:nvSpPr>
        <p:spPr>
          <a:xfrm>
            <a:off x="352130" y="1520932"/>
            <a:ext cx="11209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Stationarity?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정상성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일정하여 늘 한결같은 성질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시간에 무관하게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미래의 분포가 같다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시계열의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평균과 분산이 일정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하고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추세와 계절성이 존재하지 않는 성질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215E0-4EF9-237C-C9CB-E2E0B06EDBC3}"/>
              </a:ext>
            </a:extLst>
          </p:cNvPr>
          <p:cNvSpPr txBox="1"/>
          <p:nvPr/>
        </p:nvSpPr>
        <p:spPr>
          <a:xfrm>
            <a:off x="352130" y="3767409"/>
            <a:ext cx="11209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Stationarity important?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정상성을 가진 데이터는 여러 구간에 걸친 관찰 값 간의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관계가 일정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분석의 모델은 정상화된 시계열을 가정함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262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Components and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Autocorrelation and partial autocorrelation functions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7DB8E-81FC-AA62-B232-789F94063281}"/>
              </a:ext>
            </a:extLst>
          </p:cNvPr>
          <p:cNvSpPr txBox="1"/>
          <p:nvPr/>
        </p:nvSpPr>
        <p:spPr>
          <a:xfrm>
            <a:off x="352130" y="1520932"/>
            <a:ext cx="11209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Autocorrelation?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시계열의 시차 값 사이의 연관 정도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과거의 관찰 값이 현재 관찰 값에 미치는 영향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확인할 수 있음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-&gt;ACF(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AutoCorrelation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Function)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시각화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정상성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	      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비정상성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FF0F04-321D-5FE7-59D6-A6DBBE8B9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60" y="4055765"/>
            <a:ext cx="35909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280990-7A11-736A-A476-3F9E6B1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416" y="4046240"/>
            <a:ext cx="37528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53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Components and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Autocorrelation and partial autocorrelation functions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7DB8E-81FC-AA62-B232-789F94063281}"/>
              </a:ext>
            </a:extLst>
          </p:cNvPr>
          <p:cNvSpPr txBox="1"/>
          <p:nvPr/>
        </p:nvSpPr>
        <p:spPr>
          <a:xfrm>
            <a:off x="411123" y="2644170"/>
            <a:ext cx="11209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Partial autocorrelation?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시계열의 시차 값 사이의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순수한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상호 연관성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 관측 값과의 연관성은 무시하고 순수한 시차 값 사이의 연관성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-&gt;PACF(Partial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AutoCorrelation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Function)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시각화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396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Components and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Identifying and understanding different patterns in time series data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4531E-7045-D90D-8DAD-525C640D4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4"/>
          <a:stretch/>
        </p:blipFill>
        <p:spPr bwMode="auto">
          <a:xfrm>
            <a:off x="2337666" y="1276944"/>
            <a:ext cx="7516667" cy="51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16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AEC2394-06A1-C472-712E-8BE3DDCD82E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7BDB6F61-A267-45B5-BC84-9E12954563FE}"/>
              </a:ext>
            </a:extLst>
          </p:cNvPr>
          <p:cNvCxnSpPr>
            <a:cxnSpLocks/>
            <a:stCxn id="189" idx="5"/>
            <a:endCxn id="172" idx="5"/>
          </p:cNvCxnSpPr>
          <p:nvPr/>
        </p:nvCxnSpPr>
        <p:spPr>
          <a:xfrm>
            <a:off x="1932590" y="1243351"/>
            <a:ext cx="8358252" cy="419199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5850EBA9-EC2A-4F84-B427-5089CF2C3E0C}"/>
              </a:ext>
            </a:extLst>
          </p:cNvPr>
          <p:cNvSpPr/>
          <p:nvPr/>
        </p:nvSpPr>
        <p:spPr>
          <a:xfrm>
            <a:off x="10729958" y="5329120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각 삼각형 171">
            <a:extLst>
              <a:ext uri="{FF2B5EF4-FFF2-40B4-BE49-F238E27FC236}">
                <a16:creationId xmlns:a16="http://schemas.microsoft.com/office/drawing/2014/main" id="{B1A30230-F7FD-4D23-8AE6-021E1DF4CCA5}"/>
              </a:ext>
            </a:extLst>
          </p:cNvPr>
          <p:cNvSpPr/>
          <p:nvPr/>
        </p:nvSpPr>
        <p:spPr>
          <a:xfrm rot="14798192">
            <a:off x="10044339" y="521012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EDC004-4103-46DE-B5E9-6894D28F43FA}"/>
              </a:ext>
            </a:extLst>
          </p:cNvPr>
          <p:cNvSpPr/>
          <p:nvPr/>
        </p:nvSpPr>
        <p:spPr>
          <a:xfrm>
            <a:off x="11552420" y="4168986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C72C65D-4734-4501-A7A8-7EDC15899C6F}"/>
              </a:ext>
            </a:extLst>
          </p:cNvPr>
          <p:cNvSpPr/>
          <p:nvPr/>
        </p:nvSpPr>
        <p:spPr>
          <a:xfrm>
            <a:off x="9818538" y="6495179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각 삼각형 174">
            <a:extLst>
              <a:ext uri="{FF2B5EF4-FFF2-40B4-BE49-F238E27FC236}">
                <a16:creationId xmlns:a16="http://schemas.microsoft.com/office/drawing/2014/main" id="{D1C5EBD9-A928-4AC5-A892-6D5B7C1AB10D}"/>
              </a:ext>
            </a:extLst>
          </p:cNvPr>
          <p:cNvSpPr/>
          <p:nvPr/>
        </p:nvSpPr>
        <p:spPr>
          <a:xfrm rot="14798192">
            <a:off x="10879584" y="411117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각 삼각형 175">
            <a:extLst>
              <a:ext uri="{FF2B5EF4-FFF2-40B4-BE49-F238E27FC236}">
                <a16:creationId xmlns:a16="http://schemas.microsoft.com/office/drawing/2014/main" id="{DAB208C0-8C0A-49C1-9B38-E8E43B5FC59E}"/>
              </a:ext>
            </a:extLst>
          </p:cNvPr>
          <p:cNvSpPr/>
          <p:nvPr/>
        </p:nvSpPr>
        <p:spPr>
          <a:xfrm rot="14798192">
            <a:off x="9155225" y="6374816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92DBF8D-DB80-40EA-88FB-643D3ED6E999}"/>
              </a:ext>
            </a:extLst>
          </p:cNvPr>
          <p:cNvCxnSpPr>
            <a:cxnSpLocks/>
            <a:stCxn id="189" idx="5"/>
            <a:endCxn id="175" idx="5"/>
          </p:cNvCxnSpPr>
          <p:nvPr/>
        </p:nvCxnSpPr>
        <p:spPr>
          <a:xfrm>
            <a:off x="1932590" y="1243351"/>
            <a:ext cx="9193497" cy="309304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0731C87-5EC8-4BBC-9ECA-93351D2A6C43}"/>
              </a:ext>
            </a:extLst>
          </p:cNvPr>
          <p:cNvCxnSpPr>
            <a:cxnSpLocks/>
            <a:stCxn id="189" idx="5"/>
            <a:endCxn id="176" idx="5"/>
          </p:cNvCxnSpPr>
          <p:nvPr/>
        </p:nvCxnSpPr>
        <p:spPr>
          <a:xfrm>
            <a:off x="1932590" y="1243351"/>
            <a:ext cx="7469138" cy="535667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4FF9923-D28B-4119-ADA5-24CA05878F5E}"/>
              </a:ext>
            </a:extLst>
          </p:cNvPr>
          <p:cNvSpPr/>
          <p:nvPr/>
        </p:nvSpPr>
        <p:spPr>
          <a:xfrm rot="1421923">
            <a:off x="1540739" y="4474385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89337BE-20AF-454E-B5BF-2A109C3B85CA}"/>
              </a:ext>
            </a:extLst>
          </p:cNvPr>
          <p:cNvSpPr/>
          <p:nvPr/>
        </p:nvSpPr>
        <p:spPr>
          <a:xfrm>
            <a:off x="10127737" y="1295719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>
            <a:extLst>
              <a:ext uri="{FF2B5EF4-FFF2-40B4-BE49-F238E27FC236}">
                <a16:creationId xmlns:a16="http://schemas.microsoft.com/office/drawing/2014/main" id="{518AEBF8-F5C9-4DFB-BF9A-E22644A465E0}"/>
              </a:ext>
            </a:extLst>
          </p:cNvPr>
          <p:cNvSpPr/>
          <p:nvPr/>
        </p:nvSpPr>
        <p:spPr>
          <a:xfrm rot="12063111">
            <a:off x="9201984" y="1932522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7899FB3-7EDF-4923-BD0D-8469950DFAE8}"/>
              </a:ext>
            </a:extLst>
          </p:cNvPr>
          <p:cNvCxnSpPr>
            <a:cxnSpLocks/>
            <a:stCxn id="66" idx="7"/>
            <a:endCxn id="80" idx="5"/>
          </p:cNvCxnSpPr>
          <p:nvPr/>
        </p:nvCxnSpPr>
        <p:spPr>
          <a:xfrm flipV="1">
            <a:off x="2496827" y="2275422"/>
            <a:ext cx="7048057" cy="2514112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0C32-EE3E-49F8-8A34-1A357F28165C}"/>
              </a:ext>
            </a:extLst>
          </p:cNvPr>
          <p:cNvSpPr txBox="1"/>
          <p:nvPr/>
        </p:nvSpPr>
        <p:spPr>
          <a:xfrm rot="20431370">
            <a:off x="2033485" y="2837067"/>
            <a:ext cx="832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ARIMA</a:t>
            </a: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1B6CF3FB-FC2A-4016-8E7A-85A29568F448}"/>
              </a:ext>
            </a:extLst>
          </p:cNvPr>
          <p:cNvSpPr/>
          <p:nvPr/>
        </p:nvSpPr>
        <p:spPr>
          <a:xfrm rot="20773074">
            <a:off x="120606" y="157902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6F00FA4-948B-4308-86C3-45C73BEB3DCB}"/>
              </a:ext>
            </a:extLst>
          </p:cNvPr>
          <p:cNvSpPr/>
          <p:nvPr/>
        </p:nvSpPr>
        <p:spPr>
          <a:xfrm rot="20773074">
            <a:off x="1014356" y="49187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28B05DE-F72D-4A17-B160-DD2AEEBF7396}"/>
              </a:ext>
            </a:extLst>
          </p:cNvPr>
          <p:cNvSpPr/>
          <p:nvPr/>
        </p:nvSpPr>
        <p:spPr>
          <a:xfrm rot="20773074">
            <a:off x="-778233" y="279214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4664CCC4-0B87-4475-A8EA-0FFAF3C40D98}"/>
              </a:ext>
            </a:extLst>
          </p:cNvPr>
          <p:cNvCxnSpPr>
            <a:cxnSpLocks/>
            <a:stCxn id="188" idx="5"/>
            <a:endCxn id="172" idx="5"/>
          </p:cNvCxnSpPr>
          <p:nvPr/>
        </p:nvCxnSpPr>
        <p:spPr>
          <a:xfrm>
            <a:off x="1038840" y="2330502"/>
            <a:ext cx="9252002" cy="3104839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989304F-2282-4D7D-8495-E2C5168F17B0}"/>
              </a:ext>
            </a:extLst>
          </p:cNvPr>
          <p:cNvCxnSpPr>
            <a:cxnSpLocks/>
            <a:stCxn id="188" idx="5"/>
            <a:endCxn id="175" idx="5"/>
          </p:cNvCxnSpPr>
          <p:nvPr/>
        </p:nvCxnSpPr>
        <p:spPr>
          <a:xfrm>
            <a:off x="1038840" y="2330502"/>
            <a:ext cx="10087247" cy="2005889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CD8D1F5C-DC7E-4D7D-A848-5A82DF1C78A1}"/>
              </a:ext>
            </a:extLst>
          </p:cNvPr>
          <p:cNvCxnSpPr>
            <a:cxnSpLocks/>
            <a:stCxn id="188" idx="5"/>
            <a:endCxn id="176" idx="5"/>
          </p:cNvCxnSpPr>
          <p:nvPr/>
        </p:nvCxnSpPr>
        <p:spPr>
          <a:xfrm>
            <a:off x="1038840" y="2330502"/>
            <a:ext cx="8362888" cy="4269527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6FDE61D5-A6BD-4567-A779-BCE68B26C5CA}"/>
              </a:ext>
            </a:extLst>
          </p:cNvPr>
          <p:cNvCxnSpPr>
            <a:cxnSpLocks/>
            <a:stCxn id="190" idx="5"/>
            <a:endCxn id="172" idx="5"/>
          </p:cNvCxnSpPr>
          <p:nvPr/>
        </p:nvCxnSpPr>
        <p:spPr>
          <a:xfrm>
            <a:off x="140001" y="3543621"/>
            <a:ext cx="10150841" cy="189172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74608FF8-7053-42F3-B375-87AC3D51D9F3}"/>
              </a:ext>
            </a:extLst>
          </p:cNvPr>
          <p:cNvCxnSpPr>
            <a:cxnSpLocks/>
          </p:cNvCxnSpPr>
          <p:nvPr/>
        </p:nvCxnSpPr>
        <p:spPr>
          <a:xfrm>
            <a:off x="171798" y="3530938"/>
            <a:ext cx="10986086" cy="79277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6EF7A956-D605-415F-B491-47F5C82DBFA3}"/>
              </a:ext>
            </a:extLst>
          </p:cNvPr>
          <p:cNvCxnSpPr>
            <a:cxnSpLocks/>
            <a:stCxn id="190" idx="5"/>
            <a:endCxn id="176" idx="5"/>
          </p:cNvCxnSpPr>
          <p:nvPr/>
        </p:nvCxnSpPr>
        <p:spPr>
          <a:xfrm>
            <a:off x="140001" y="3543621"/>
            <a:ext cx="9261727" cy="30564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AD8CE4B3-1D64-4DD2-BBA7-03392BC20FC0}"/>
              </a:ext>
            </a:extLst>
          </p:cNvPr>
          <p:cNvSpPr/>
          <p:nvPr/>
        </p:nvSpPr>
        <p:spPr>
          <a:xfrm rot="20773074">
            <a:off x="2030688" y="-592298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96D97FFA-68CF-4CD3-8E7B-ED780BCC2886}"/>
              </a:ext>
            </a:extLst>
          </p:cNvPr>
          <p:cNvCxnSpPr>
            <a:cxnSpLocks/>
            <a:stCxn id="237" idx="5"/>
            <a:endCxn id="172" idx="5"/>
          </p:cNvCxnSpPr>
          <p:nvPr/>
        </p:nvCxnSpPr>
        <p:spPr>
          <a:xfrm>
            <a:off x="2948922" y="159183"/>
            <a:ext cx="7341920" cy="5276158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0BF5C223-BA8D-4E91-910E-4190D1C20D26}"/>
              </a:ext>
            </a:extLst>
          </p:cNvPr>
          <p:cNvCxnSpPr>
            <a:cxnSpLocks/>
          </p:cNvCxnSpPr>
          <p:nvPr/>
        </p:nvCxnSpPr>
        <p:spPr>
          <a:xfrm>
            <a:off x="4288200" y="82853"/>
            <a:ext cx="8177165" cy="41772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9EA2D185-0D00-4843-AAA5-A121A28D255F}"/>
              </a:ext>
            </a:extLst>
          </p:cNvPr>
          <p:cNvCxnSpPr>
            <a:cxnSpLocks/>
          </p:cNvCxnSpPr>
          <p:nvPr/>
        </p:nvCxnSpPr>
        <p:spPr>
          <a:xfrm>
            <a:off x="2941032" y="119713"/>
            <a:ext cx="6452806" cy="6440846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DED4098C-7B91-4654-9705-AB153D52169C}"/>
              </a:ext>
            </a:extLst>
          </p:cNvPr>
          <p:cNvSpPr/>
          <p:nvPr/>
        </p:nvSpPr>
        <p:spPr>
          <a:xfrm rot="20773074">
            <a:off x="1864863" y="-438727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09826E23-CBC5-437B-B87F-8C438A8BF304}"/>
              </a:ext>
            </a:extLst>
          </p:cNvPr>
          <p:cNvSpPr/>
          <p:nvPr/>
        </p:nvSpPr>
        <p:spPr>
          <a:xfrm rot="20773074">
            <a:off x="846615" y="68442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C2FBC33E-DD4A-4705-854D-FD674108DAB5}"/>
              </a:ext>
            </a:extLst>
          </p:cNvPr>
          <p:cNvSpPr/>
          <p:nvPr/>
        </p:nvSpPr>
        <p:spPr>
          <a:xfrm rot="20773074">
            <a:off x="-37828" y="176320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1843ACBF-978D-4488-BA7B-6B1FB6A41B63}"/>
              </a:ext>
            </a:extLst>
          </p:cNvPr>
          <p:cNvSpPr/>
          <p:nvPr/>
        </p:nvSpPr>
        <p:spPr>
          <a:xfrm rot="20773074">
            <a:off x="-933365" y="299146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2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6" y="638472"/>
            <a:ext cx="913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 to Autoregressive Integrated Moving Average (ARIMA) models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59570-8FA9-3E4C-739B-DAA1756EE29A}"/>
              </a:ext>
            </a:extLst>
          </p:cNvPr>
          <p:cNvSpPr txBox="1"/>
          <p:nvPr/>
        </p:nvSpPr>
        <p:spPr>
          <a:xfrm>
            <a:off x="411123" y="2644170"/>
            <a:ext cx="11209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ARIMA model?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시계열을 예측하는 방법 중 가장 널리 사용하는 방식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데이터에 나타나는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자기상관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표현하는데 목적이 있음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값을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과거 값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과거 예측 오차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설명함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39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Differencing for achieving stationarity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3657D-BDBC-46F9-FD9A-524207B72995}"/>
              </a:ext>
            </a:extLst>
          </p:cNvPr>
          <p:cNvSpPr txBox="1"/>
          <p:nvPr/>
        </p:nvSpPr>
        <p:spPr>
          <a:xfrm>
            <a:off x="266703" y="1890262"/>
            <a:ext cx="11209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How to make stationarity?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정상성을 나타내기 위해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연이은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관측 값들의 차이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계산할 수 있음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방법을 </a:t>
            </a:r>
            <a:r>
              <a:rPr lang="en-US" altLang="ko-KR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differencing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함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1732C-8648-5D55-1CF6-28D9AC62EC5E}"/>
              </a:ext>
            </a:extLst>
          </p:cNvPr>
          <p:cNvSpPr txBox="1"/>
          <p:nvPr/>
        </p:nvSpPr>
        <p:spPr>
          <a:xfrm>
            <a:off x="352130" y="3767409"/>
            <a:ext cx="1120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differencing?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이어진 데이터들의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차이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구하는 것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D9641D-CA3F-526C-977D-8E73DC3CE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17" y="4598406"/>
            <a:ext cx="2528490" cy="7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70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6" y="638472"/>
            <a:ext cx="8932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Identification, estimation, and interpretation of AR, MA, and I components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E9A32-C7D8-BBBA-7223-5F13838891B8}"/>
              </a:ext>
            </a:extLst>
          </p:cNvPr>
          <p:cNvSpPr txBox="1"/>
          <p:nvPr/>
        </p:nvSpPr>
        <p:spPr>
          <a:xfrm>
            <a:off x="411123" y="2377784"/>
            <a:ext cx="11209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AR(Auto Regressive)?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과거가 미래를 예측한다는 사실에 기반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 AR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차수는 얼마나 먼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과거의 데이터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고려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E78065-D2F1-4391-450E-F01091E5F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341" y="4095206"/>
            <a:ext cx="4028222" cy="9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8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6" y="638472"/>
            <a:ext cx="8932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Identification, estimation, and interpretation of AR, MA, and I components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E9A32-C7D8-BBBA-7223-5F13838891B8}"/>
              </a:ext>
            </a:extLst>
          </p:cNvPr>
          <p:cNvSpPr txBox="1"/>
          <p:nvPr/>
        </p:nvSpPr>
        <p:spPr>
          <a:xfrm>
            <a:off x="411123" y="2463601"/>
            <a:ext cx="11209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MA(Moving Average)?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평균을 중심으로 각 시계열 값이 가지는 오차를 반영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-&gt;MA(q)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차수는 얼마나 먼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과거의 오차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고려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169157-FF50-F148-3DFE-B6E499F7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250" y="3974300"/>
            <a:ext cx="4276169" cy="12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49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7C7585-843A-981A-EC73-50DE97BFF0A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Agenda</a:t>
            </a:r>
            <a:endParaRPr lang="ko-KR" altLang="en-US" sz="240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3BF4C-16FB-0C0C-DE7B-11FD181A98BA}"/>
              </a:ext>
            </a:extLst>
          </p:cNvPr>
          <p:cNvSpPr txBox="1"/>
          <p:nvPr/>
        </p:nvSpPr>
        <p:spPr>
          <a:xfrm>
            <a:off x="655791" y="638472"/>
            <a:ext cx="8164180" cy="5440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this course, you will learn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– Introduction to Time Series Analysis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– Time Series Components and Patterns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Part 3 – Time Series Modeling: ARIMA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Part 4 – Time Series Modeling: Seasonal ARIMA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Part 5 – Time Series Modeling: Exponential Smoothing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Part 6 – Time Series Modeling: ARIMA vs. Exponential Smoothing</a:t>
            </a:r>
            <a:endParaRPr lang="en-US" altLang="ko-KR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838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6" y="638472"/>
            <a:ext cx="8932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Identification, estimation, and interpretation of AR, MA, and I components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E9A32-C7D8-BBBA-7223-5F13838891B8}"/>
              </a:ext>
            </a:extLst>
          </p:cNvPr>
          <p:cNvSpPr txBox="1"/>
          <p:nvPr/>
        </p:nvSpPr>
        <p:spPr>
          <a:xfrm>
            <a:off x="457200" y="1713727"/>
            <a:ext cx="11209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ARIMA(Auto Regressive Integrated Moving Average)?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 AR(p) + I + MA(q)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 I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차분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 ARIMA(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p,d,q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C3962BE-6F6B-7C36-2D31-C1F828709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12" y="3470517"/>
            <a:ext cx="8155325" cy="328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85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Forecasting with ARIMA models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2E43AFC9-5124-000B-A00E-FC2F9F164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6" y="1575909"/>
            <a:ext cx="10732168" cy="46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0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Forecasting with ARIMA models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9B38D851-0332-12AD-5D7E-D5CD8C4F4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2056"/>
            <a:ext cx="43243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2B5E8FAE-1D6A-5558-573D-A6DF751A7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66" y="2366211"/>
            <a:ext cx="7112534" cy="301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8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Forecasting with ARIMA models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C973655D-D76B-CA5C-F7E0-5225B73FC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69186"/>
            <a:ext cx="111252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76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377363" y="682443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Forecasting with ARIMA models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939468FF-94D6-F91A-CDB5-E33F5C2A6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687" y="696906"/>
            <a:ext cx="6096731" cy="587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918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Forecasting with ARIMA models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ABD21AC-D17C-A1A7-637A-41696A3D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916" y="1276944"/>
            <a:ext cx="6659210" cy="472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327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Forecasting with ARIMA models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DA89519-0E77-127B-3CE4-28F43E417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23737"/>
            <a:ext cx="104108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90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AEC2394-06A1-C472-712E-8BE3DDCD82E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7BDB6F61-A267-45B5-BC84-9E12954563FE}"/>
              </a:ext>
            </a:extLst>
          </p:cNvPr>
          <p:cNvCxnSpPr>
            <a:cxnSpLocks/>
            <a:stCxn id="189" idx="5"/>
            <a:endCxn id="172" idx="5"/>
          </p:cNvCxnSpPr>
          <p:nvPr/>
        </p:nvCxnSpPr>
        <p:spPr>
          <a:xfrm>
            <a:off x="1932590" y="1243351"/>
            <a:ext cx="8358252" cy="419199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5850EBA9-EC2A-4F84-B427-5089CF2C3E0C}"/>
              </a:ext>
            </a:extLst>
          </p:cNvPr>
          <p:cNvSpPr/>
          <p:nvPr/>
        </p:nvSpPr>
        <p:spPr>
          <a:xfrm>
            <a:off x="10729958" y="5329120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각 삼각형 171">
            <a:extLst>
              <a:ext uri="{FF2B5EF4-FFF2-40B4-BE49-F238E27FC236}">
                <a16:creationId xmlns:a16="http://schemas.microsoft.com/office/drawing/2014/main" id="{B1A30230-F7FD-4D23-8AE6-021E1DF4CCA5}"/>
              </a:ext>
            </a:extLst>
          </p:cNvPr>
          <p:cNvSpPr/>
          <p:nvPr/>
        </p:nvSpPr>
        <p:spPr>
          <a:xfrm rot="14798192">
            <a:off x="10044339" y="521012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EDC004-4103-46DE-B5E9-6894D28F43FA}"/>
              </a:ext>
            </a:extLst>
          </p:cNvPr>
          <p:cNvSpPr/>
          <p:nvPr/>
        </p:nvSpPr>
        <p:spPr>
          <a:xfrm>
            <a:off x="11552420" y="4168986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C72C65D-4734-4501-A7A8-7EDC15899C6F}"/>
              </a:ext>
            </a:extLst>
          </p:cNvPr>
          <p:cNvSpPr/>
          <p:nvPr/>
        </p:nvSpPr>
        <p:spPr>
          <a:xfrm>
            <a:off x="9818538" y="6495179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각 삼각형 174">
            <a:extLst>
              <a:ext uri="{FF2B5EF4-FFF2-40B4-BE49-F238E27FC236}">
                <a16:creationId xmlns:a16="http://schemas.microsoft.com/office/drawing/2014/main" id="{D1C5EBD9-A928-4AC5-A892-6D5B7C1AB10D}"/>
              </a:ext>
            </a:extLst>
          </p:cNvPr>
          <p:cNvSpPr/>
          <p:nvPr/>
        </p:nvSpPr>
        <p:spPr>
          <a:xfrm rot="14798192">
            <a:off x="10879584" y="411117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각 삼각형 175">
            <a:extLst>
              <a:ext uri="{FF2B5EF4-FFF2-40B4-BE49-F238E27FC236}">
                <a16:creationId xmlns:a16="http://schemas.microsoft.com/office/drawing/2014/main" id="{DAB208C0-8C0A-49C1-9B38-E8E43B5FC59E}"/>
              </a:ext>
            </a:extLst>
          </p:cNvPr>
          <p:cNvSpPr/>
          <p:nvPr/>
        </p:nvSpPr>
        <p:spPr>
          <a:xfrm rot="14798192">
            <a:off x="9155225" y="6374816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92DBF8D-DB80-40EA-88FB-643D3ED6E999}"/>
              </a:ext>
            </a:extLst>
          </p:cNvPr>
          <p:cNvCxnSpPr>
            <a:cxnSpLocks/>
            <a:stCxn id="189" idx="5"/>
            <a:endCxn id="175" idx="5"/>
          </p:cNvCxnSpPr>
          <p:nvPr/>
        </p:nvCxnSpPr>
        <p:spPr>
          <a:xfrm>
            <a:off x="1932590" y="1243351"/>
            <a:ext cx="9193497" cy="309304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0731C87-5EC8-4BBC-9ECA-93351D2A6C43}"/>
              </a:ext>
            </a:extLst>
          </p:cNvPr>
          <p:cNvCxnSpPr>
            <a:cxnSpLocks/>
            <a:stCxn id="189" idx="5"/>
            <a:endCxn id="176" idx="5"/>
          </p:cNvCxnSpPr>
          <p:nvPr/>
        </p:nvCxnSpPr>
        <p:spPr>
          <a:xfrm>
            <a:off x="1932590" y="1243351"/>
            <a:ext cx="7469138" cy="535667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4FF9923-D28B-4119-ADA5-24CA05878F5E}"/>
              </a:ext>
            </a:extLst>
          </p:cNvPr>
          <p:cNvSpPr/>
          <p:nvPr/>
        </p:nvSpPr>
        <p:spPr>
          <a:xfrm rot="1421923">
            <a:off x="1540739" y="4474385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89337BE-20AF-454E-B5BF-2A109C3B85CA}"/>
              </a:ext>
            </a:extLst>
          </p:cNvPr>
          <p:cNvSpPr/>
          <p:nvPr/>
        </p:nvSpPr>
        <p:spPr>
          <a:xfrm>
            <a:off x="10127737" y="1295719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>
            <a:extLst>
              <a:ext uri="{FF2B5EF4-FFF2-40B4-BE49-F238E27FC236}">
                <a16:creationId xmlns:a16="http://schemas.microsoft.com/office/drawing/2014/main" id="{518AEBF8-F5C9-4DFB-BF9A-E22644A465E0}"/>
              </a:ext>
            </a:extLst>
          </p:cNvPr>
          <p:cNvSpPr/>
          <p:nvPr/>
        </p:nvSpPr>
        <p:spPr>
          <a:xfrm rot="12063111">
            <a:off x="9201984" y="1932522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7899FB3-7EDF-4923-BD0D-8469950DFAE8}"/>
              </a:ext>
            </a:extLst>
          </p:cNvPr>
          <p:cNvCxnSpPr>
            <a:cxnSpLocks/>
            <a:stCxn id="66" idx="7"/>
            <a:endCxn id="80" idx="5"/>
          </p:cNvCxnSpPr>
          <p:nvPr/>
        </p:nvCxnSpPr>
        <p:spPr>
          <a:xfrm flipV="1">
            <a:off x="2496827" y="2275422"/>
            <a:ext cx="7048057" cy="2514112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0C32-EE3E-49F8-8A34-1A357F28165C}"/>
              </a:ext>
            </a:extLst>
          </p:cNvPr>
          <p:cNvSpPr txBox="1"/>
          <p:nvPr/>
        </p:nvSpPr>
        <p:spPr>
          <a:xfrm rot="20431370">
            <a:off x="2033485" y="2837067"/>
            <a:ext cx="832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Seasonal ARIMA</a:t>
            </a: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1B6CF3FB-FC2A-4016-8E7A-85A29568F448}"/>
              </a:ext>
            </a:extLst>
          </p:cNvPr>
          <p:cNvSpPr/>
          <p:nvPr/>
        </p:nvSpPr>
        <p:spPr>
          <a:xfrm rot="20773074">
            <a:off x="120606" y="157902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6F00FA4-948B-4308-86C3-45C73BEB3DCB}"/>
              </a:ext>
            </a:extLst>
          </p:cNvPr>
          <p:cNvSpPr/>
          <p:nvPr/>
        </p:nvSpPr>
        <p:spPr>
          <a:xfrm rot="20773074">
            <a:off x="1014356" y="49187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28B05DE-F72D-4A17-B160-DD2AEEBF7396}"/>
              </a:ext>
            </a:extLst>
          </p:cNvPr>
          <p:cNvSpPr/>
          <p:nvPr/>
        </p:nvSpPr>
        <p:spPr>
          <a:xfrm rot="20773074">
            <a:off x="-778233" y="279214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4664CCC4-0B87-4475-A8EA-0FFAF3C40D98}"/>
              </a:ext>
            </a:extLst>
          </p:cNvPr>
          <p:cNvCxnSpPr>
            <a:cxnSpLocks/>
            <a:stCxn id="188" idx="5"/>
            <a:endCxn id="172" idx="5"/>
          </p:cNvCxnSpPr>
          <p:nvPr/>
        </p:nvCxnSpPr>
        <p:spPr>
          <a:xfrm>
            <a:off x="1038840" y="2330502"/>
            <a:ext cx="9252002" cy="3104839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989304F-2282-4D7D-8495-E2C5168F17B0}"/>
              </a:ext>
            </a:extLst>
          </p:cNvPr>
          <p:cNvCxnSpPr>
            <a:cxnSpLocks/>
            <a:stCxn id="188" idx="5"/>
            <a:endCxn id="175" idx="5"/>
          </p:cNvCxnSpPr>
          <p:nvPr/>
        </p:nvCxnSpPr>
        <p:spPr>
          <a:xfrm>
            <a:off x="1038840" y="2330502"/>
            <a:ext cx="10087247" cy="2005889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CD8D1F5C-DC7E-4D7D-A848-5A82DF1C78A1}"/>
              </a:ext>
            </a:extLst>
          </p:cNvPr>
          <p:cNvCxnSpPr>
            <a:cxnSpLocks/>
            <a:stCxn id="188" idx="5"/>
            <a:endCxn id="176" idx="5"/>
          </p:cNvCxnSpPr>
          <p:nvPr/>
        </p:nvCxnSpPr>
        <p:spPr>
          <a:xfrm>
            <a:off x="1038840" y="2330502"/>
            <a:ext cx="8362888" cy="4269527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6FDE61D5-A6BD-4567-A779-BCE68B26C5CA}"/>
              </a:ext>
            </a:extLst>
          </p:cNvPr>
          <p:cNvCxnSpPr>
            <a:cxnSpLocks/>
            <a:stCxn id="190" idx="5"/>
            <a:endCxn id="172" idx="5"/>
          </p:cNvCxnSpPr>
          <p:nvPr/>
        </p:nvCxnSpPr>
        <p:spPr>
          <a:xfrm>
            <a:off x="140001" y="3543621"/>
            <a:ext cx="10150841" cy="189172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74608FF8-7053-42F3-B375-87AC3D51D9F3}"/>
              </a:ext>
            </a:extLst>
          </p:cNvPr>
          <p:cNvCxnSpPr>
            <a:cxnSpLocks/>
          </p:cNvCxnSpPr>
          <p:nvPr/>
        </p:nvCxnSpPr>
        <p:spPr>
          <a:xfrm>
            <a:off x="171798" y="3530938"/>
            <a:ext cx="10986086" cy="79277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6EF7A956-D605-415F-B491-47F5C82DBFA3}"/>
              </a:ext>
            </a:extLst>
          </p:cNvPr>
          <p:cNvCxnSpPr>
            <a:cxnSpLocks/>
            <a:stCxn id="190" idx="5"/>
            <a:endCxn id="176" idx="5"/>
          </p:cNvCxnSpPr>
          <p:nvPr/>
        </p:nvCxnSpPr>
        <p:spPr>
          <a:xfrm>
            <a:off x="140001" y="3543621"/>
            <a:ext cx="9261727" cy="30564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AD8CE4B3-1D64-4DD2-BBA7-03392BC20FC0}"/>
              </a:ext>
            </a:extLst>
          </p:cNvPr>
          <p:cNvSpPr/>
          <p:nvPr/>
        </p:nvSpPr>
        <p:spPr>
          <a:xfrm rot="20773074">
            <a:off x="2030688" y="-592298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96D97FFA-68CF-4CD3-8E7B-ED780BCC2886}"/>
              </a:ext>
            </a:extLst>
          </p:cNvPr>
          <p:cNvCxnSpPr>
            <a:cxnSpLocks/>
            <a:stCxn id="237" idx="5"/>
            <a:endCxn id="172" idx="5"/>
          </p:cNvCxnSpPr>
          <p:nvPr/>
        </p:nvCxnSpPr>
        <p:spPr>
          <a:xfrm>
            <a:off x="2948922" y="159183"/>
            <a:ext cx="7341920" cy="5276158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0BF5C223-BA8D-4E91-910E-4190D1C20D26}"/>
              </a:ext>
            </a:extLst>
          </p:cNvPr>
          <p:cNvCxnSpPr>
            <a:cxnSpLocks/>
          </p:cNvCxnSpPr>
          <p:nvPr/>
        </p:nvCxnSpPr>
        <p:spPr>
          <a:xfrm>
            <a:off x="4288200" y="82853"/>
            <a:ext cx="8177165" cy="41772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9EA2D185-0D00-4843-AAA5-A121A28D255F}"/>
              </a:ext>
            </a:extLst>
          </p:cNvPr>
          <p:cNvCxnSpPr>
            <a:cxnSpLocks/>
          </p:cNvCxnSpPr>
          <p:nvPr/>
        </p:nvCxnSpPr>
        <p:spPr>
          <a:xfrm>
            <a:off x="2941032" y="119713"/>
            <a:ext cx="6452806" cy="6440846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DED4098C-7B91-4654-9705-AB153D52169C}"/>
              </a:ext>
            </a:extLst>
          </p:cNvPr>
          <p:cNvSpPr/>
          <p:nvPr/>
        </p:nvSpPr>
        <p:spPr>
          <a:xfrm rot="20773074">
            <a:off x="1864863" y="-438727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09826E23-CBC5-437B-B87F-8C438A8BF304}"/>
              </a:ext>
            </a:extLst>
          </p:cNvPr>
          <p:cNvSpPr/>
          <p:nvPr/>
        </p:nvSpPr>
        <p:spPr>
          <a:xfrm rot="20773074">
            <a:off x="846615" y="68442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C2FBC33E-DD4A-4705-854D-FD674108DAB5}"/>
              </a:ext>
            </a:extLst>
          </p:cNvPr>
          <p:cNvSpPr/>
          <p:nvPr/>
        </p:nvSpPr>
        <p:spPr>
          <a:xfrm rot="20773074">
            <a:off x="-37828" y="176320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1843ACBF-978D-4488-BA7B-6B1FB6A41B63}"/>
              </a:ext>
            </a:extLst>
          </p:cNvPr>
          <p:cNvSpPr/>
          <p:nvPr/>
        </p:nvSpPr>
        <p:spPr>
          <a:xfrm rot="20773074">
            <a:off x="-933365" y="299146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20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Seasonal 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 to Seasonal ARIMA (SARIMA) models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5FE131-B229-88F0-128F-9EB8B4B42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538" y="3185735"/>
            <a:ext cx="6206433" cy="2606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4C659-22D8-DE4D-7DBD-C6BCB8BA0C0E}"/>
              </a:ext>
            </a:extLst>
          </p:cNvPr>
          <p:cNvSpPr txBox="1"/>
          <p:nvPr/>
        </p:nvSpPr>
        <p:spPr>
          <a:xfrm>
            <a:off x="457200" y="1713727"/>
            <a:ext cx="11209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SARIMA(Seasonal Auto Regressive Integrated Moving Average)?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계절성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모델링 하기위한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ARIMA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-&gt;m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매년 관측 값의 개수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474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Seasonal 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Forecasting with SARIMA models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338" name="Picture 2" descr="호주 코르티코 스테로이드 약물 판매량 (단위: 백만 처방전/월). 로그를 취한 값은 아래쪽에 나타냈습니다.">
            <a:extLst>
              <a:ext uri="{FF2B5EF4-FFF2-40B4-BE49-F238E27FC236}">
                <a16:creationId xmlns:a16="http://schemas.microsoft.com/office/drawing/2014/main" id="{D681D54C-5487-D754-8AE8-AF4CF1FF3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1458"/>
          <a:stretch/>
        </p:blipFill>
        <p:spPr bwMode="auto">
          <a:xfrm>
            <a:off x="655791" y="2101516"/>
            <a:ext cx="10824539" cy="322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67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AEC2394-06A1-C472-712E-8BE3DDCD82E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7BDB6F61-A267-45B5-BC84-9E12954563FE}"/>
              </a:ext>
            </a:extLst>
          </p:cNvPr>
          <p:cNvCxnSpPr>
            <a:cxnSpLocks/>
            <a:stCxn id="189" idx="5"/>
            <a:endCxn id="172" idx="5"/>
          </p:cNvCxnSpPr>
          <p:nvPr/>
        </p:nvCxnSpPr>
        <p:spPr>
          <a:xfrm>
            <a:off x="1932590" y="1243351"/>
            <a:ext cx="8358252" cy="419199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5850EBA9-EC2A-4F84-B427-5089CF2C3E0C}"/>
              </a:ext>
            </a:extLst>
          </p:cNvPr>
          <p:cNvSpPr/>
          <p:nvPr/>
        </p:nvSpPr>
        <p:spPr>
          <a:xfrm>
            <a:off x="10729958" y="5329120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각 삼각형 171">
            <a:extLst>
              <a:ext uri="{FF2B5EF4-FFF2-40B4-BE49-F238E27FC236}">
                <a16:creationId xmlns:a16="http://schemas.microsoft.com/office/drawing/2014/main" id="{B1A30230-F7FD-4D23-8AE6-021E1DF4CCA5}"/>
              </a:ext>
            </a:extLst>
          </p:cNvPr>
          <p:cNvSpPr/>
          <p:nvPr/>
        </p:nvSpPr>
        <p:spPr>
          <a:xfrm rot="14798192">
            <a:off x="10044339" y="521012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EDC004-4103-46DE-B5E9-6894D28F43FA}"/>
              </a:ext>
            </a:extLst>
          </p:cNvPr>
          <p:cNvSpPr/>
          <p:nvPr/>
        </p:nvSpPr>
        <p:spPr>
          <a:xfrm>
            <a:off x="11552420" y="4168986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C72C65D-4734-4501-A7A8-7EDC15899C6F}"/>
              </a:ext>
            </a:extLst>
          </p:cNvPr>
          <p:cNvSpPr/>
          <p:nvPr/>
        </p:nvSpPr>
        <p:spPr>
          <a:xfrm>
            <a:off x="9818538" y="6495179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각 삼각형 174">
            <a:extLst>
              <a:ext uri="{FF2B5EF4-FFF2-40B4-BE49-F238E27FC236}">
                <a16:creationId xmlns:a16="http://schemas.microsoft.com/office/drawing/2014/main" id="{D1C5EBD9-A928-4AC5-A892-6D5B7C1AB10D}"/>
              </a:ext>
            </a:extLst>
          </p:cNvPr>
          <p:cNvSpPr/>
          <p:nvPr/>
        </p:nvSpPr>
        <p:spPr>
          <a:xfrm rot="14798192">
            <a:off x="10879584" y="411117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각 삼각형 175">
            <a:extLst>
              <a:ext uri="{FF2B5EF4-FFF2-40B4-BE49-F238E27FC236}">
                <a16:creationId xmlns:a16="http://schemas.microsoft.com/office/drawing/2014/main" id="{DAB208C0-8C0A-49C1-9B38-E8E43B5FC59E}"/>
              </a:ext>
            </a:extLst>
          </p:cNvPr>
          <p:cNvSpPr/>
          <p:nvPr/>
        </p:nvSpPr>
        <p:spPr>
          <a:xfrm rot="14798192">
            <a:off x="9155225" y="6374816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92DBF8D-DB80-40EA-88FB-643D3ED6E999}"/>
              </a:ext>
            </a:extLst>
          </p:cNvPr>
          <p:cNvCxnSpPr>
            <a:cxnSpLocks/>
            <a:stCxn id="189" idx="5"/>
            <a:endCxn id="175" idx="5"/>
          </p:cNvCxnSpPr>
          <p:nvPr/>
        </p:nvCxnSpPr>
        <p:spPr>
          <a:xfrm>
            <a:off x="1932590" y="1243351"/>
            <a:ext cx="9193497" cy="309304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0731C87-5EC8-4BBC-9ECA-93351D2A6C43}"/>
              </a:ext>
            </a:extLst>
          </p:cNvPr>
          <p:cNvCxnSpPr>
            <a:cxnSpLocks/>
            <a:stCxn id="189" idx="5"/>
            <a:endCxn id="176" idx="5"/>
          </p:cNvCxnSpPr>
          <p:nvPr/>
        </p:nvCxnSpPr>
        <p:spPr>
          <a:xfrm>
            <a:off x="1932590" y="1243351"/>
            <a:ext cx="7469138" cy="535667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4FF9923-D28B-4119-ADA5-24CA05878F5E}"/>
              </a:ext>
            </a:extLst>
          </p:cNvPr>
          <p:cNvSpPr/>
          <p:nvPr/>
        </p:nvSpPr>
        <p:spPr>
          <a:xfrm rot="1421923">
            <a:off x="1540739" y="4474385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89337BE-20AF-454E-B5BF-2A109C3B85CA}"/>
              </a:ext>
            </a:extLst>
          </p:cNvPr>
          <p:cNvSpPr/>
          <p:nvPr/>
        </p:nvSpPr>
        <p:spPr>
          <a:xfrm>
            <a:off x="10127737" y="1295719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>
            <a:extLst>
              <a:ext uri="{FF2B5EF4-FFF2-40B4-BE49-F238E27FC236}">
                <a16:creationId xmlns:a16="http://schemas.microsoft.com/office/drawing/2014/main" id="{518AEBF8-F5C9-4DFB-BF9A-E22644A465E0}"/>
              </a:ext>
            </a:extLst>
          </p:cNvPr>
          <p:cNvSpPr/>
          <p:nvPr/>
        </p:nvSpPr>
        <p:spPr>
          <a:xfrm rot="12063111">
            <a:off x="9201984" y="1932522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7899FB3-7EDF-4923-BD0D-8469950DFAE8}"/>
              </a:ext>
            </a:extLst>
          </p:cNvPr>
          <p:cNvCxnSpPr>
            <a:cxnSpLocks/>
            <a:stCxn id="66" idx="7"/>
            <a:endCxn id="80" idx="5"/>
          </p:cNvCxnSpPr>
          <p:nvPr/>
        </p:nvCxnSpPr>
        <p:spPr>
          <a:xfrm flipV="1">
            <a:off x="2496827" y="2275422"/>
            <a:ext cx="7048057" cy="2514112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0C32-EE3E-49F8-8A34-1A357F28165C}"/>
              </a:ext>
            </a:extLst>
          </p:cNvPr>
          <p:cNvSpPr txBox="1"/>
          <p:nvPr/>
        </p:nvSpPr>
        <p:spPr>
          <a:xfrm rot="20431370">
            <a:off x="2052170" y="2945935"/>
            <a:ext cx="7676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 to Time Series Analysis</a:t>
            </a:r>
            <a:endParaRPr lang="ko-KR" altLang="en-US" sz="32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1B6CF3FB-FC2A-4016-8E7A-85A29568F448}"/>
              </a:ext>
            </a:extLst>
          </p:cNvPr>
          <p:cNvSpPr/>
          <p:nvPr/>
        </p:nvSpPr>
        <p:spPr>
          <a:xfrm rot="20773074">
            <a:off x="120606" y="157902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6F00FA4-948B-4308-86C3-45C73BEB3DCB}"/>
              </a:ext>
            </a:extLst>
          </p:cNvPr>
          <p:cNvSpPr/>
          <p:nvPr/>
        </p:nvSpPr>
        <p:spPr>
          <a:xfrm rot="20773074">
            <a:off x="1014356" y="49187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28B05DE-F72D-4A17-B160-DD2AEEBF7396}"/>
              </a:ext>
            </a:extLst>
          </p:cNvPr>
          <p:cNvSpPr/>
          <p:nvPr/>
        </p:nvSpPr>
        <p:spPr>
          <a:xfrm rot="20773074">
            <a:off x="-778233" y="279214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4664CCC4-0B87-4475-A8EA-0FFAF3C40D98}"/>
              </a:ext>
            </a:extLst>
          </p:cNvPr>
          <p:cNvCxnSpPr>
            <a:cxnSpLocks/>
            <a:stCxn id="188" idx="5"/>
            <a:endCxn id="172" idx="5"/>
          </p:cNvCxnSpPr>
          <p:nvPr/>
        </p:nvCxnSpPr>
        <p:spPr>
          <a:xfrm>
            <a:off x="1038840" y="2330502"/>
            <a:ext cx="9252002" cy="3104839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989304F-2282-4D7D-8495-E2C5168F17B0}"/>
              </a:ext>
            </a:extLst>
          </p:cNvPr>
          <p:cNvCxnSpPr>
            <a:cxnSpLocks/>
            <a:stCxn id="188" idx="5"/>
            <a:endCxn id="175" idx="5"/>
          </p:cNvCxnSpPr>
          <p:nvPr/>
        </p:nvCxnSpPr>
        <p:spPr>
          <a:xfrm>
            <a:off x="1038840" y="2330502"/>
            <a:ext cx="10087247" cy="2005889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CD8D1F5C-DC7E-4D7D-A848-5A82DF1C78A1}"/>
              </a:ext>
            </a:extLst>
          </p:cNvPr>
          <p:cNvCxnSpPr>
            <a:cxnSpLocks/>
            <a:stCxn id="188" idx="5"/>
            <a:endCxn id="176" idx="5"/>
          </p:cNvCxnSpPr>
          <p:nvPr/>
        </p:nvCxnSpPr>
        <p:spPr>
          <a:xfrm>
            <a:off x="1038840" y="2330502"/>
            <a:ext cx="8362888" cy="4269527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6FDE61D5-A6BD-4567-A779-BCE68B26C5CA}"/>
              </a:ext>
            </a:extLst>
          </p:cNvPr>
          <p:cNvCxnSpPr>
            <a:cxnSpLocks/>
            <a:stCxn id="190" idx="5"/>
            <a:endCxn id="172" idx="5"/>
          </p:cNvCxnSpPr>
          <p:nvPr/>
        </p:nvCxnSpPr>
        <p:spPr>
          <a:xfrm>
            <a:off x="140001" y="3543621"/>
            <a:ext cx="10150841" cy="189172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74608FF8-7053-42F3-B375-87AC3D51D9F3}"/>
              </a:ext>
            </a:extLst>
          </p:cNvPr>
          <p:cNvCxnSpPr>
            <a:cxnSpLocks/>
          </p:cNvCxnSpPr>
          <p:nvPr/>
        </p:nvCxnSpPr>
        <p:spPr>
          <a:xfrm>
            <a:off x="171798" y="3530938"/>
            <a:ext cx="10986086" cy="79277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6EF7A956-D605-415F-B491-47F5C82DBFA3}"/>
              </a:ext>
            </a:extLst>
          </p:cNvPr>
          <p:cNvCxnSpPr>
            <a:cxnSpLocks/>
            <a:stCxn id="190" idx="5"/>
            <a:endCxn id="176" idx="5"/>
          </p:cNvCxnSpPr>
          <p:nvPr/>
        </p:nvCxnSpPr>
        <p:spPr>
          <a:xfrm>
            <a:off x="140001" y="3543621"/>
            <a:ext cx="9261727" cy="30564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AD8CE4B3-1D64-4DD2-BBA7-03392BC20FC0}"/>
              </a:ext>
            </a:extLst>
          </p:cNvPr>
          <p:cNvSpPr/>
          <p:nvPr/>
        </p:nvSpPr>
        <p:spPr>
          <a:xfrm rot="20773074">
            <a:off x="2030688" y="-592298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96D97FFA-68CF-4CD3-8E7B-ED780BCC2886}"/>
              </a:ext>
            </a:extLst>
          </p:cNvPr>
          <p:cNvCxnSpPr>
            <a:cxnSpLocks/>
            <a:stCxn id="237" idx="5"/>
            <a:endCxn id="172" idx="5"/>
          </p:cNvCxnSpPr>
          <p:nvPr/>
        </p:nvCxnSpPr>
        <p:spPr>
          <a:xfrm>
            <a:off x="2948922" y="159183"/>
            <a:ext cx="7341920" cy="5276158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0BF5C223-BA8D-4E91-910E-4190D1C20D26}"/>
              </a:ext>
            </a:extLst>
          </p:cNvPr>
          <p:cNvCxnSpPr>
            <a:cxnSpLocks/>
          </p:cNvCxnSpPr>
          <p:nvPr/>
        </p:nvCxnSpPr>
        <p:spPr>
          <a:xfrm>
            <a:off x="4288200" y="82853"/>
            <a:ext cx="8177165" cy="41772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9EA2D185-0D00-4843-AAA5-A121A28D255F}"/>
              </a:ext>
            </a:extLst>
          </p:cNvPr>
          <p:cNvCxnSpPr>
            <a:cxnSpLocks/>
          </p:cNvCxnSpPr>
          <p:nvPr/>
        </p:nvCxnSpPr>
        <p:spPr>
          <a:xfrm>
            <a:off x="2941032" y="119713"/>
            <a:ext cx="6452806" cy="6440846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DED4098C-7B91-4654-9705-AB153D52169C}"/>
              </a:ext>
            </a:extLst>
          </p:cNvPr>
          <p:cNvSpPr/>
          <p:nvPr/>
        </p:nvSpPr>
        <p:spPr>
          <a:xfrm rot="20773074">
            <a:off x="1864863" y="-438727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09826E23-CBC5-437B-B87F-8C438A8BF304}"/>
              </a:ext>
            </a:extLst>
          </p:cNvPr>
          <p:cNvSpPr/>
          <p:nvPr/>
        </p:nvSpPr>
        <p:spPr>
          <a:xfrm rot="20773074">
            <a:off x="846615" y="68442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C2FBC33E-DD4A-4705-854D-FD674108DAB5}"/>
              </a:ext>
            </a:extLst>
          </p:cNvPr>
          <p:cNvSpPr/>
          <p:nvPr/>
        </p:nvSpPr>
        <p:spPr>
          <a:xfrm rot="20773074">
            <a:off x="-37828" y="176320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1843ACBF-978D-4488-BA7B-6B1FB6A41B63}"/>
              </a:ext>
            </a:extLst>
          </p:cNvPr>
          <p:cNvSpPr/>
          <p:nvPr/>
        </p:nvSpPr>
        <p:spPr>
          <a:xfrm rot="20773074">
            <a:off x="-933365" y="299146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9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Seasonal 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Forecasting with SARIMA models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386" name="Picture 2" descr="계절성 차분을 구한 호주 코르티코 스테로이드 약물 판매량 (단위: 백만 처방전/월).">
            <a:extLst>
              <a:ext uri="{FF2B5EF4-FFF2-40B4-BE49-F238E27FC236}">
                <a16:creationId xmlns:a16="http://schemas.microsoft.com/office/drawing/2014/main" id="{FED55849-ABAB-D50E-8071-15821F8C9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82" y="1300740"/>
            <a:ext cx="8828435" cy="54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29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Seasonal 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Forecasting with SARIMA models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410" name="Picture 2" descr="ARIMA(3,0,1)(0,1,2)$_{12}$ 모델을 H02 월별 처방전 판매량 데이터에 적용한 결과의 잔차.">
            <a:extLst>
              <a:ext uri="{FF2B5EF4-FFF2-40B4-BE49-F238E27FC236}">
                <a16:creationId xmlns:a16="http://schemas.microsoft.com/office/drawing/2014/main" id="{57BBD744-2E51-D6B0-C432-599EF9DF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16" y="1038582"/>
            <a:ext cx="9055768" cy="559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17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Modeling: Seasonal 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Forecasting with SARIMA models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434" name="Picture 2" descr="ARIMA(3,0,1)(0,1,2)$_{12}$ 모델을 H02 월별 처방전 판매량 데이터에 적용한 결과로부터 얻은 예측값.">
            <a:extLst>
              <a:ext uri="{FF2B5EF4-FFF2-40B4-BE49-F238E27FC236}">
                <a16:creationId xmlns:a16="http://schemas.microsoft.com/office/drawing/2014/main" id="{05EBF80E-A01A-4710-51C2-ED188C86C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80" y="1107292"/>
            <a:ext cx="9141681" cy="564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550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 to Time Series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5209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Definition and characteristics of time series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5F794-145E-F279-44A6-01140515296F}"/>
              </a:ext>
            </a:extLst>
          </p:cNvPr>
          <p:cNvSpPr txBox="1"/>
          <p:nvPr/>
        </p:nvSpPr>
        <p:spPr>
          <a:xfrm>
            <a:off x="389896" y="2066364"/>
            <a:ext cx="1120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data?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일정한 시간 동안 수집된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일련의 순차적으로 정해진 데이터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셋의 집합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D4747-C0A9-0657-45F9-26D5CB0688EF}"/>
              </a:ext>
            </a:extLst>
          </p:cNvPr>
          <p:cNvSpPr txBox="1"/>
          <p:nvPr/>
        </p:nvSpPr>
        <p:spPr>
          <a:xfrm>
            <a:off x="389896" y="3960640"/>
            <a:ext cx="11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characteristics?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시간에 관해 순서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매겨져 있고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연속된 관측치는 서로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상관관계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가짐</a:t>
            </a:r>
          </a:p>
        </p:txBody>
      </p:sp>
    </p:spTree>
    <p:extLst>
      <p:ext uri="{BB962C8B-B14F-4D97-AF65-F5344CB8AC3E}">
        <p14:creationId xmlns:p14="http://schemas.microsoft.com/office/powerpoint/2010/main" val="149303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 to Time Series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668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Applications of time series analysis in various domains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1AD40A-C1C3-DB80-A16A-23136A25E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03" y="1609223"/>
            <a:ext cx="5335386" cy="40857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038B0F-023B-2498-86AB-3E27A1D78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895" y="2704803"/>
            <a:ext cx="91821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2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 to Time Series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Challenges and considerations in analyzing time series data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69DA7-3433-3494-B112-C3CE6B415DE2}"/>
              </a:ext>
            </a:extLst>
          </p:cNvPr>
          <p:cNvSpPr txBox="1"/>
          <p:nvPr/>
        </p:nvSpPr>
        <p:spPr>
          <a:xfrm>
            <a:off x="389896" y="2066364"/>
            <a:ext cx="11209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Challenges?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모형은 여러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고려할 수 없음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오차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피할 수 없음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0FCA0-CBBE-6A4C-FA31-EE9EBCA3402D}"/>
              </a:ext>
            </a:extLst>
          </p:cNvPr>
          <p:cNvSpPr txBox="1"/>
          <p:nvPr/>
        </p:nvSpPr>
        <p:spPr>
          <a:xfrm>
            <a:off x="389896" y="3960640"/>
            <a:ext cx="11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considerations?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특성에서 알 수 있었듯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관측치가 항상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독립적인 것은 아님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상관관계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71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AEC2394-06A1-C472-712E-8BE3DDCD82E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7BDB6F61-A267-45B5-BC84-9E12954563FE}"/>
              </a:ext>
            </a:extLst>
          </p:cNvPr>
          <p:cNvCxnSpPr>
            <a:cxnSpLocks/>
            <a:stCxn id="189" idx="5"/>
            <a:endCxn id="172" idx="5"/>
          </p:cNvCxnSpPr>
          <p:nvPr/>
        </p:nvCxnSpPr>
        <p:spPr>
          <a:xfrm>
            <a:off x="1932590" y="1243351"/>
            <a:ext cx="8358252" cy="419199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5850EBA9-EC2A-4F84-B427-5089CF2C3E0C}"/>
              </a:ext>
            </a:extLst>
          </p:cNvPr>
          <p:cNvSpPr/>
          <p:nvPr/>
        </p:nvSpPr>
        <p:spPr>
          <a:xfrm>
            <a:off x="10729958" y="5329120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각 삼각형 171">
            <a:extLst>
              <a:ext uri="{FF2B5EF4-FFF2-40B4-BE49-F238E27FC236}">
                <a16:creationId xmlns:a16="http://schemas.microsoft.com/office/drawing/2014/main" id="{B1A30230-F7FD-4D23-8AE6-021E1DF4CCA5}"/>
              </a:ext>
            </a:extLst>
          </p:cNvPr>
          <p:cNvSpPr/>
          <p:nvPr/>
        </p:nvSpPr>
        <p:spPr>
          <a:xfrm rot="14798192">
            <a:off x="10044339" y="521012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EDC004-4103-46DE-B5E9-6894D28F43FA}"/>
              </a:ext>
            </a:extLst>
          </p:cNvPr>
          <p:cNvSpPr/>
          <p:nvPr/>
        </p:nvSpPr>
        <p:spPr>
          <a:xfrm>
            <a:off x="11552420" y="4168986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C72C65D-4734-4501-A7A8-7EDC15899C6F}"/>
              </a:ext>
            </a:extLst>
          </p:cNvPr>
          <p:cNvSpPr/>
          <p:nvPr/>
        </p:nvSpPr>
        <p:spPr>
          <a:xfrm>
            <a:off x="9818538" y="6495179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각 삼각형 174">
            <a:extLst>
              <a:ext uri="{FF2B5EF4-FFF2-40B4-BE49-F238E27FC236}">
                <a16:creationId xmlns:a16="http://schemas.microsoft.com/office/drawing/2014/main" id="{D1C5EBD9-A928-4AC5-A892-6D5B7C1AB10D}"/>
              </a:ext>
            </a:extLst>
          </p:cNvPr>
          <p:cNvSpPr/>
          <p:nvPr/>
        </p:nvSpPr>
        <p:spPr>
          <a:xfrm rot="14798192">
            <a:off x="10879584" y="411117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각 삼각형 175">
            <a:extLst>
              <a:ext uri="{FF2B5EF4-FFF2-40B4-BE49-F238E27FC236}">
                <a16:creationId xmlns:a16="http://schemas.microsoft.com/office/drawing/2014/main" id="{DAB208C0-8C0A-49C1-9B38-E8E43B5FC59E}"/>
              </a:ext>
            </a:extLst>
          </p:cNvPr>
          <p:cNvSpPr/>
          <p:nvPr/>
        </p:nvSpPr>
        <p:spPr>
          <a:xfrm rot="14798192">
            <a:off x="9155225" y="6374816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92DBF8D-DB80-40EA-88FB-643D3ED6E999}"/>
              </a:ext>
            </a:extLst>
          </p:cNvPr>
          <p:cNvCxnSpPr>
            <a:cxnSpLocks/>
            <a:stCxn id="189" idx="5"/>
            <a:endCxn id="175" idx="5"/>
          </p:cNvCxnSpPr>
          <p:nvPr/>
        </p:nvCxnSpPr>
        <p:spPr>
          <a:xfrm>
            <a:off x="1932590" y="1243351"/>
            <a:ext cx="9193497" cy="309304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0731C87-5EC8-4BBC-9ECA-93351D2A6C43}"/>
              </a:ext>
            </a:extLst>
          </p:cNvPr>
          <p:cNvCxnSpPr>
            <a:cxnSpLocks/>
            <a:stCxn id="189" idx="5"/>
            <a:endCxn id="176" idx="5"/>
          </p:cNvCxnSpPr>
          <p:nvPr/>
        </p:nvCxnSpPr>
        <p:spPr>
          <a:xfrm>
            <a:off x="1932590" y="1243351"/>
            <a:ext cx="7469138" cy="535667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4FF9923-D28B-4119-ADA5-24CA05878F5E}"/>
              </a:ext>
            </a:extLst>
          </p:cNvPr>
          <p:cNvSpPr/>
          <p:nvPr/>
        </p:nvSpPr>
        <p:spPr>
          <a:xfrm rot="1421923">
            <a:off x="1540739" y="4474385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89337BE-20AF-454E-B5BF-2A109C3B85CA}"/>
              </a:ext>
            </a:extLst>
          </p:cNvPr>
          <p:cNvSpPr/>
          <p:nvPr/>
        </p:nvSpPr>
        <p:spPr>
          <a:xfrm>
            <a:off x="10127737" y="1295719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>
            <a:extLst>
              <a:ext uri="{FF2B5EF4-FFF2-40B4-BE49-F238E27FC236}">
                <a16:creationId xmlns:a16="http://schemas.microsoft.com/office/drawing/2014/main" id="{518AEBF8-F5C9-4DFB-BF9A-E22644A465E0}"/>
              </a:ext>
            </a:extLst>
          </p:cNvPr>
          <p:cNvSpPr/>
          <p:nvPr/>
        </p:nvSpPr>
        <p:spPr>
          <a:xfrm rot="12063111">
            <a:off x="9201984" y="1932522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7899FB3-7EDF-4923-BD0D-8469950DFAE8}"/>
              </a:ext>
            </a:extLst>
          </p:cNvPr>
          <p:cNvCxnSpPr>
            <a:cxnSpLocks/>
            <a:stCxn id="66" idx="7"/>
            <a:endCxn id="80" idx="5"/>
          </p:cNvCxnSpPr>
          <p:nvPr/>
        </p:nvCxnSpPr>
        <p:spPr>
          <a:xfrm flipV="1">
            <a:off x="2496827" y="2275422"/>
            <a:ext cx="7048057" cy="2514112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0C32-EE3E-49F8-8A34-1A357F28165C}"/>
              </a:ext>
            </a:extLst>
          </p:cNvPr>
          <p:cNvSpPr txBox="1"/>
          <p:nvPr/>
        </p:nvSpPr>
        <p:spPr>
          <a:xfrm rot="20431370">
            <a:off x="2033485" y="2761534"/>
            <a:ext cx="8329522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Components and Patterns</a:t>
            </a: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1B6CF3FB-FC2A-4016-8E7A-85A29568F448}"/>
              </a:ext>
            </a:extLst>
          </p:cNvPr>
          <p:cNvSpPr/>
          <p:nvPr/>
        </p:nvSpPr>
        <p:spPr>
          <a:xfrm rot="20773074">
            <a:off x="120606" y="157902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6F00FA4-948B-4308-86C3-45C73BEB3DCB}"/>
              </a:ext>
            </a:extLst>
          </p:cNvPr>
          <p:cNvSpPr/>
          <p:nvPr/>
        </p:nvSpPr>
        <p:spPr>
          <a:xfrm rot="20773074">
            <a:off x="1014356" y="49187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28B05DE-F72D-4A17-B160-DD2AEEBF7396}"/>
              </a:ext>
            </a:extLst>
          </p:cNvPr>
          <p:cNvSpPr/>
          <p:nvPr/>
        </p:nvSpPr>
        <p:spPr>
          <a:xfrm rot="20773074">
            <a:off x="-778233" y="279214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4664CCC4-0B87-4475-A8EA-0FFAF3C40D98}"/>
              </a:ext>
            </a:extLst>
          </p:cNvPr>
          <p:cNvCxnSpPr>
            <a:cxnSpLocks/>
            <a:stCxn id="188" idx="5"/>
            <a:endCxn id="172" idx="5"/>
          </p:cNvCxnSpPr>
          <p:nvPr/>
        </p:nvCxnSpPr>
        <p:spPr>
          <a:xfrm>
            <a:off x="1038840" y="2330502"/>
            <a:ext cx="9252002" cy="3104839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989304F-2282-4D7D-8495-E2C5168F17B0}"/>
              </a:ext>
            </a:extLst>
          </p:cNvPr>
          <p:cNvCxnSpPr>
            <a:cxnSpLocks/>
            <a:stCxn id="188" idx="5"/>
            <a:endCxn id="175" idx="5"/>
          </p:cNvCxnSpPr>
          <p:nvPr/>
        </p:nvCxnSpPr>
        <p:spPr>
          <a:xfrm>
            <a:off x="1038840" y="2330502"/>
            <a:ext cx="10087247" cy="2005889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CD8D1F5C-DC7E-4D7D-A848-5A82DF1C78A1}"/>
              </a:ext>
            </a:extLst>
          </p:cNvPr>
          <p:cNvCxnSpPr>
            <a:cxnSpLocks/>
            <a:stCxn id="188" idx="5"/>
            <a:endCxn id="176" idx="5"/>
          </p:cNvCxnSpPr>
          <p:nvPr/>
        </p:nvCxnSpPr>
        <p:spPr>
          <a:xfrm>
            <a:off x="1038840" y="2330502"/>
            <a:ext cx="8362888" cy="4269527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6FDE61D5-A6BD-4567-A779-BCE68B26C5CA}"/>
              </a:ext>
            </a:extLst>
          </p:cNvPr>
          <p:cNvCxnSpPr>
            <a:cxnSpLocks/>
            <a:stCxn id="190" idx="5"/>
            <a:endCxn id="172" idx="5"/>
          </p:cNvCxnSpPr>
          <p:nvPr/>
        </p:nvCxnSpPr>
        <p:spPr>
          <a:xfrm>
            <a:off x="140001" y="3543621"/>
            <a:ext cx="10150841" cy="189172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74608FF8-7053-42F3-B375-87AC3D51D9F3}"/>
              </a:ext>
            </a:extLst>
          </p:cNvPr>
          <p:cNvCxnSpPr>
            <a:cxnSpLocks/>
          </p:cNvCxnSpPr>
          <p:nvPr/>
        </p:nvCxnSpPr>
        <p:spPr>
          <a:xfrm>
            <a:off x="171798" y="3530938"/>
            <a:ext cx="10986086" cy="79277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6EF7A956-D605-415F-B491-47F5C82DBFA3}"/>
              </a:ext>
            </a:extLst>
          </p:cNvPr>
          <p:cNvCxnSpPr>
            <a:cxnSpLocks/>
            <a:stCxn id="190" idx="5"/>
            <a:endCxn id="176" idx="5"/>
          </p:cNvCxnSpPr>
          <p:nvPr/>
        </p:nvCxnSpPr>
        <p:spPr>
          <a:xfrm>
            <a:off x="140001" y="3543621"/>
            <a:ext cx="9261727" cy="30564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AD8CE4B3-1D64-4DD2-BBA7-03392BC20FC0}"/>
              </a:ext>
            </a:extLst>
          </p:cNvPr>
          <p:cNvSpPr/>
          <p:nvPr/>
        </p:nvSpPr>
        <p:spPr>
          <a:xfrm rot="20773074">
            <a:off x="2030688" y="-592298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96D97FFA-68CF-4CD3-8E7B-ED780BCC2886}"/>
              </a:ext>
            </a:extLst>
          </p:cNvPr>
          <p:cNvCxnSpPr>
            <a:cxnSpLocks/>
            <a:stCxn id="237" idx="5"/>
            <a:endCxn id="172" idx="5"/>
          </p:cNvCxnSpPr>
          <p:nvPr/>
        </p:nvCxnSpPr>
        <p:spPr>
          <a:xfrm>
            <a:off x="2948922" y="159183"/>
            <a:ext cx="7341920" cy="5276158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0BF5C223-BA8D-4E91-910E-4190D1C20D26}"/>
              </a:ext>
            </a:extLst>
          </p:cNvPr>
          <p:cNvCxnSpPr>
            <a:cxnSpLocks/>
          </p:cNvCxnSpPr>
          <p:nvPr/>
        </p:nvCxnSpPr>
        <p:spPr>
          <a:xfrm>
            <a:off x="4288200" y="82853"/>
            <a:ext cx="8177165" cy="41772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9EA2D185-0D00-4843-AAA5-A121A28D255F}"/>
              </a:ext>
            </a:extLst>
          </p:cNvPr>
          <p:cNvCxnSpPr>
            <a:cxnSpLocks/>
          </p:cNvCxnSpPr>
          <p:nvPr/>
        </p:nvCxnSpPr>
        <p:spPr>
          <a:xfrm>
            <a:off x="2941032" y="119713"/>
            <a:ext cx="6452806" cy="6440846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DED4098C-7B91-4654-9705-AB153D52169C}"/>
              </a:ext>
            </a:extLst>
          </p:cNvPr>
          <p:cNvSpPr/>
          <p:nvPr/>
        </p:nvSpPr>
        <p:spPr>
          <a:xfrm rot="20773074">
            <a:off x="1864863" y="-438727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09826E23-CBC5-437B-B87F-8C438A8BF304}"/>
              </a:ext>
            </a:extLst>
          </p:cNvPr>
          <p:cNvSpPr/>
          <p:nvPr/>
        </p:nvSpPr>
        <p:spPr>
          <a:xfrm rot="20773074">
            <a:off x="846615" y="68442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C2FBC33E-DD4A-4705-854D-FD674108DAB5}"/>
              </a:ext>
            </a:extLst>
          </p:cNvPr>
          <p:cNvSpPr/>
          <p:nvPr/>
        </p:nvSpPr>
        <p:spPr>
          <a:xfrm rot="20773074">
            <a:off x="-37828" y="176320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1843ACBF-978D-4488-BA7B-6B1FB6A41B63}"/>
              </a:ext>
            </a:extLst>
          </p:cNvPr>
          <p:cNvSpPr/>
          <p:nvPr/>
        </p:nvSpPr>
        <p:spPr>
          <a:xfrm rot="20773074">
            <a:off x="-933365" y="299146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745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Components and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Trend, seasonality, and cyclicity in time series data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25628-87B1-AFB1-8648-05D0D214AEF0}"/>
              </a:ext>
            </a:extLst>
          </p:cNvPr>
          <p:cNvSpPr txBox="1"/>
          <p:nvPr/>
        </p:nvSpPr>
        <p:spPr>
          <a:xfrm>
            <a:off x="352130" y="1520932"/>
            <a:ext cx="11209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Trend?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데이터가 장기적으로 증가하거나 감소할 경우 추세가 존재함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      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추세의 방향이 변화하는 모습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A5EC52-1705-FEB4-6390-DC2516E35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38" y="3277803"/>
            <a:ext cx="4486947" cy="34898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7FD165-F622-7448-B256-1BC8F6E01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715" y="3184502"/>
            <a:ext cx="4486947" cy="358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65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Components and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84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Trend, seasonality, and cyclicity in time series data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25628-87B1-AFB1-8648-05D0D214AEF0}"/>
              </a:ext>
            </a:extLst>
          </p:cNvPr>
          <p:cNvSpPr txBox="1"/>
          <p:nvPr/>
        </p:nvSpPr>
        <p:spPr>
          <a:xfrm>
            <a:off x="352130" y="1520932"/>
            <a:ext cx="11209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seasonality?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계절성 요일이 시계열에 영향을 줄 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계절성 패턴이 나타남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데이터에서 계절성을 추출한 모습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FC75D7-FFE4-A377-A5F3-7CAD6EA69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44" y="3281698"/>
            <a:ext cx="6023370" cy="307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0E314F-E68B-DD0B-B4EC-BA5DCE4A7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12" y="3133689"/>
            <a:ext cx="4835203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75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923</Words>
  <Application>Microsoft Office PowerPoint</Application>
  <PresentationFormat>와이드스크린</PresentationFormat>
  <Paragraphs>168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Beak SuWhan</dc:creator>
  <cp:lastModifiedBy>한웅 류</cp:lastModifiedBy>
  <cp:revision>4</cp:revision>
  <dcterms:created xsi:type="dcterms:W3CDTF">2020-01-07T02:35:13Z</dcterms:created>
  <dcterms:modified xsi:type="dcterms:W3CDTF">2023-08-10T06:38:44Z</dcterms:modified>
</cp:coreProperties>
</file>