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70" r:id="rId5"/>
    <p:sldId id="274" r:id="rId6"/>
    <p:sldId id="279" r:id="rId7"/>
    <p:sldId id="276" r:id="rId8"/>
    <p:sldId id="275" r:id="rId9"/>
    <p:sldId id="269" r:id="rId10"/>
    <p:sldId id="273" r:id="rId11"/>
    <p:sldId id="268" r:id="rId12"/>
    <p:sldId id="277" r:id="rId13"/>
    <p:sldId id="278" r:id="rId14"/>
    <p:sldId id="265" r:id="rId15"/>
    <p:sldId id="266" r:id="rId16"/>
    <p:sldId id="259" r:id="rId17"/>
    <p:sldId id="260" r:id="rId18"/>
    <p:sldId id="261" r:id="rId19"/>
    <p:sldId id="262" r:id="rId20"/>
    <p:sldId id="263" r:id="rId21"/>
    <p:sldId id="271" r:id="rId22"/>
    <p:sldId id="272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E15A5-2082-880C-DA9D-997C5AA1F9D7}" v="76" dt="2021-05-30T23:09:27.573"/>
    <p1510:client id="{3340E094-937C-480E-A5A0-38641228E398}" v="3677" dt="2021-05-29T16:05:11.475"/>
    <p1510:client id="{5B85F86F-B437-97FA-A6AF-BAF5FFD1E1F4}" v="88" dt="2021-05-31T00:17:24.277"/>
    <p1510:client id="{6014EA97-1906-E695-961C-A555C6DB37D1}" v="5" dt="2021-06-01T00:23:48.568"/>
    <p1510:client id="{9A9AA281-0C87-E73D-322F-0B1A78682412}" v="245" dt="2021-05-30T23:42:16.829"/>
    <p1510:client id="{C733F41C-CE8E-DFFD-3723-DCF04C7C8BE3}" v="194" dt="2021-05-30T23:03:22.644"/>
    <p1510:client id="{C8C1A502-B4F5-7DA2-C012-8AA1A9B1B463}" v="207" dt="2021-05-31T19:54:26.931"/>
    <p1510:client id="{DE0BB724-DB68-BADA-1D08-112511E97C5C}" v="92" dt="2021-05-30T23:43:08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3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3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5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4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7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4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2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577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9CD00-0DF0-4577-BAC8-CD5A7F365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96" r="9085" b="10365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rgbClr val="FFFFFF"/>
                </a:solidFill>
                <a:cs typeface="Calibri Light"/>
              </a:rPr>
              <a:t>PROJEKT 2</a:t>
            </a:r>
            <a:endParaRPr lang="pl-PL" sz="4000">
              <a:solidFill>
                <a:srgbClr val="FFFFFF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1800">
                <a:solidFill>
                  <a:srgbClr val="FFFFFF">
                    <a:alpha val="75000"/>
                  </a:srgbClr>
                </a:solidFill>
                <a:cs typeface="Calibri"/>
              </a:rPr>
              <a:t>Zofia Łoń, Patryk Świątek, Antoni Szustakowski</a:t>
            </a:r>
            <a:endParaRPr lang="pl-PL" sz="180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A8C99A3-0616-4992-88E7-732BBD02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Zdrowie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FFF71645-26A1-45F4-8B9F-CF7ADABF6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45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F17D96-CD7E-4A2C-B25A-FF4DE9CD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 jakim stopniu zadowolony jest Pan ze stanu swojego zdrowia?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98A186F-6FEC-4018-AED1-768D46304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057" y="1890876"/>
            <a:ext cx="6953885" cy="4264968"/>
          </a:xfrm>
        </p:spPr>
      </p:pic>
    </p:spTree>
    <p:extLst>
      <p:ext uri="{BB962C8B-B14F-4D97-AF65-F5344CB8AC3E}">
        <p14:creationId xmlns:p14="http://schemas.microsoft.com/office/powerpoint/2010/main" val="346782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>
            <a:extLst>
              <a:ext uri="{FF2B5EF4-FFF2-40B4-BE49-F238E27FC236}">
                <a16:creationId xmlns:a16="http://schemas.microsoft.com/office/drawing/2014/main" id="{EB6A64BF-B085-4830-BA12-DF83C8D5C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048" y="660289"/>
            <a:ext cx="10757354" cy="5836979"/>
          </a:xfrm>
        </p:spPr>
      </p:pic>
    </p:spTree>
    <p:extLst>
      <p:ext uri="{BB962C8B-B14F-4D97-AF65-F5344CB8AC3E}">
        <p14:creationId xmlns:p14="http://schemas.microsoft.com/office/powerpoint/2010/main" val="292542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>
            <a:extLst>
              <a:ext uri="{FF2B5EF4-FFF2-40B4-BE49-F238E27FC236}">
                <a16:creationId xmlns:a16="http://schemas.microsoft.com/office/drawing/2014/main" id="{B122156B-1409-4472-B3B4-8A66B6360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171" y="743795"/>
            <a:ext cx="10865519" cy="5972677"/>
          </a:xfrm>
        </p:spPr>
      </p:pic>
    </p:spTree>
    <p:extLst>
      <p:ext uri="{BB962C8B-B14F-4D97-AF65-F5344CB8AC3E}">
        <p14:creationId xmlns:p14="http://schemas.microsoft.com/office/powerpoint/2010/main" val="271456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>
            <a:extLst>
              <a:ext uri="{FF2B5EF4-FFF2-40B4-BE49-F238E27FC236}">
                <a16:creationId xmlns:a16="http://schemas.microsoft.com/office/drawing/2014/main" id="{308ECDA0-74DB-4B36-949B-4EACB13A1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547" y="1156103"/>
            <a:ext cx="10442906" cy="5533801"/>
          </a:xfrm>
        </p:spPr>
      </p:pic>
    </p:spTree>
    <p:extLst>
      <p:ext uri="{BB962C8B-B14F-4D97-AF65-F5344CB8AC3E}">
        <p14:creationId xmlns:p14="http://schemas.microsoft.com/office/powerpoint/2010/main" val="48100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E0C808-862F-4144-BC25-BD3187B1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 jakim stopniu zadowolony jest Pan z życia seksualnego?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3BB12C6-0BC1-4A12-9E55-1485FB0FE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27" y="1890876"/>
            <a:ext cx="7216346" cy="4359876"/>
          </a:xfrm>
        </p:spPr>
      </p:pic>
    </p:spTree>
    <p:extLst>
      <p:ext uri="{BB962C8B-B14F-4D97-AF65-F5344CB8AC3E}">
        <p14:creationId xmlns:p14="http://schemas.microsoft.com/office/powerpoint/2010/main" val="3483480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D3B3E8-3B42-420A-AA7A-0478628F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UŻYWKI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7FC106-BB04-4F7E-AECC-98FB78743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7149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A60DCD-7298-40A1-B021-2EA8106F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r>
              <a:rPr lang="pl-PL"/>
              <a:t>Procent palaczy w zależności od </a:t>
            </a:r>
            <a:r>
              <a:rPr lang="pl-PL" err="1"/>
              <a:t>bmi</a:t>
            </a:r>
            <a:endParaRPr lang="pl-PL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DE75101E-1AB8-46B5-8FB4-5FA47E685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44" y="1188720"/>
            <a:ext cx="7486511" cy="5394142"/>
          </a:xfrm>
        </p:spPr>
      </p:pic>
    </p:spTree>
    <p:extLst>
      <p:ext uri="{BB962C8B-B14F-4D97-AF65-F5344CB8AC3E}">
        <p14:creationId xmlns:p14="http://schemas.microsoft.com/office/powerpoint/2010/main" val="975507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5BEF25-4DB5-4ED8-88AC-620B7FE1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0"/>
            <a:ext cx="11029616" cy="1188720"/>
          </a:xfrm>
        </p:spPr>
        <p:txBody>
          <a:bodyPr/>
          <a:lstStyle/>
          <a:p>
            <a:r>
              <a:rPr lang="pl-PL"/>
              <a:t>Średnia LICZBA WYPALANYCH DZIENNIE PAPIEROSÓW 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5CF8ACC9-CBD1-4A78-A11D-A919C0F46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44" y="1188720"/>
            <a:ext cx="8136910" cy="5334629"/>
          </a:xfrm>
        </p:spPr>
      </p:pic>
    </p:spTree>
    <p:extLst>
      <p:ext uri="{BB962C8B-B14F-4D97-AF65-F5344CB8AC3E}">
        <p14:creationId xmlns:p14="http://schemas.microsoft.com/office/powerpoint/2010/main" val="508540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A825A4-C9BD-4864-9FCA-F58B2F94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8788"/>
            <a:ext cx="11029616" cy="1188720"/>
          </a:xfrm>
        </p:spPr>
        <p:txBody>
          <a:bodyPr/>
          <a:lstStyle/>
          <a:p>
            <a:r>
              <a:rPr lang="pl-PL"/>
              <a:t>PROCENT OSÓB SIĘGAJĄCYCH PO ALKOHOL JAKO REAKCJA NA PROBLEMY ŻYCIOWE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CC478E6-1B08-4BAD-81B1-12CF887A9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575" y="1543145"/>
            <a:ext cx="8181037" cy="5206110"/>
          </a:xfrm>
        </p:spPr>
      </p:pic>
    </p:spTree>
    <p:extLst>
      <p:ext uri="{BB962C8B-B14F-4D97-AF65-F5344CB8AC3E}">
        <p14:creationId xmlns:p14="http://schemas.microsoft.com/office/powerpoint/2010/main" val="150739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B01AA9-B8F5-453D-8D3E-5BC0711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OBSZAR BADANIA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9EEB6E-E398-400C-A7A1-30DD834A3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l-PL"/>
              <a:t>Dane, które wykorzystaliśmy do analizy pochodzą z bazy danych Diagnozy Społecznej z lat 2000-2015. Respondentów podzieliliśmy według wskaźnika BMI na 4 grupy:</a:t>
            </a:r>
          </a:p>
          <a:p>
            <a:pPr marL="305435" indent="-305435"/>
            <a:r>
              <a:rPr lang="pl-PL"/>
              <a:t>Niedowaga (BMI &lt;18.5, liczność grupy: </a:t>
            </a:r>
            <a:r>
              <a:rPr lang="pl-PL">
                <a:ea typeface="+mn-lt"/>
                <a:cs typeface="+mn-lt"/>
              </a:rPr>
              <a:t>503</a:t>
            </a:r>
            <a:r>
              <a:rPr lang="pl-PL"/>
              <a:t>)</a:t>
            </a:r>
          </a:p>
          <a:p>
            <a:pPr marL="305435" indent="-305435"/>
            <a:r>
              <a:rPr lang="pl-PL"/>
              <a:t>Waga prawidłowa (18.5&lt;=BMI&lt;25, liczność grupy: </a:t>
            </a:r>
            <a:r>
              <a:rPr lang="pl-PL">
                <a:ea typeface="+mn-lt"/>
                <a:cs typeface="+mn-lt"/>
              </a:rPr>
              <a:t>8904</a:t>
            </a:r>
            <a:r>
              <a:rPr lang="pl-PL"/>
              <a:t>)</a:t>
            </a:r>
          </a:p>
          <a:p>
            <a:pPr marL="305435" indent="-305435"/>
            <a:r>
              <a:rPr lang="pl-PL"/>
              <a:t>Nadwaga (25&lt;=BMI&lt;30, liczność grupy: </a:t>
            </a:r>
            <a:r>
              <a:rPr lang="pl-PL">
                <a:ea typeface="+mn-lt"/>
                <a:cs typeface="+mn-lt"/>
              </a:rPr>
              <a:t>8406</a:t>
            </a:r>
            <a:r>
              <a:rPr lang="pl-PL"/>
              <a:t>)</a:t>
            </a:r>
          </a:p>
          <a:p>
            <a:pPr marL="305435" indent="-305435"/>
            <a:r>
              <a:rPr lang="pl-PL"/>
              <a:t>Otyłość (30&lt;=BMI, liczność grupy: </a:t>
            </a:r>
            <a:r>
              <a:rPr lang="pl-PL">
                <a:ea typeface="+mn-lt"/>
                <a:cs typeface="+mn-lt"/>
              </a:rPr>
              <a:t>4259</a:t>
            </a:r>
            <a:r>
              <a:rPr lang="pl-PL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782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88F310-B813-4E6E-996D-EA0A1DA0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98" y="372600"/>
            <a:ext cx="11029616" cy="1188720"/>
          </a:xfrm>
        </p:spPr>
        <p:txBody>
          <a:bodyPr/>
          <a:lstStyle/>
          <a:p>
            <a:r>
              <a:rPr lang="pl-PL">
                <a:ea typeface="+mj-lt"/>
                <a:cs typeface="+mj-lt"/>
              </a:rPr>
              <a:t>PROCENT OSÓB SIĘGAJĄCYCH PO LEKI JAKO REAKCJA NA PROBLEMY ŻYCIOWE</a:t>
            </a:r>
            <a:endParaRPr lang="pl-PL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EA16155-FD47-4797-898B-6BEFD9D48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417" y="1531239"/>
            <a:ext cx="8419162" cy="5325171"/>
          </a:xfrm>
        </p:spPr>
      </p:pic>
    </p:spTree>
    <p:extLst>
      <p:ext uri="{BB962C8B-B14F-4D97-AF65-F5344CB8AC3E}">
        <p14:creationId xmlns:p14="http://schemas.microsoft.com/office/powerpoint/2010/main" val="999541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B02D66-269C-45D4-9038-FC413412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953929-DE6B-4DF7-9664-94AB8D530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l-PL"/>
              <a:t>Osoby z wyższym wskaźnikiem BMI mają częściej problemy ze zdrowiem - skarżą się na bóle, wykazują mniejsze zainteresowanie sferą seksualną itp.</a:t>
            </a:r>
          </a:p>
          <a:p>
            <a:pPr marL="305435" indent="-305435"/>
            <a:r>
              <a:rPr lang="pl-PL"/>
              <a:t>Najlepiej zarabiają osoby o prawidłowej wadze </a:t>
            </a:r>
          </a:p>
          <a:p>
            <a:pPr marL="305435" indent="-305435"/>
            <a:r>
              <a:rPr lang="pl-PL"/>
              <a:t>Mimo wszystko, ocena swojego życia jest podobna, niezależnie od poziomu wskaźnika BMI, jednak osoby z niedowagą częściej czują się niekochane i osamotnione.</a:t>
            </a:r>
          </a:p>
        </p:txBody>
      </p:sp>
    </p:spTree>
    <p:extLst>
      <p:ext uri="{BB962C8B-B14F-4D97-AF65-F5344CB8AC3E}">
        <p14:creationId xmlns:p14="http://schemas.microsoft.com/office/powerpoint/2010/main" val="189481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608E55-EBC6-4977-B112-7075FC8F6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4" y="908054"/>
            <a:ext cx="7239406" cy="497061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4F917D-E497-4D99-BEA8-BCA00F018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565" y="1170968"/>
            <a:ext cx="6446386" cy="4474770"/>
          </a:xfrm>
        </p:spPr>
        <p:txBody>
          <a:bodyPr anchor="ctr">
            <a:normAutofit/>
          </a:bodyPr>
          <a:lstStyle/>
          <a:p>
            <a:pPr algn="r"/>
            <a:r>
              <a:rPr lang="pl-PL" sz="6000">
                <a:solidFill>
                  <a:srgbClr val="FFFFFF"/>
                </a:solidFill>
              </a:rPr>
              <a:t>Dziękujemy za uwagę!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92874-EB6E-497E-88EA-BC2A8F551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8" y="908054"/>
            <a:ext cx="3378706" cy="49706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EF4DBE-A60E-4AAE-9D62-1147461C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955649-790D-4997-9D50-C1D8E32C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54768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839B1D-4A8C-403C-9D1B-B83CF1DB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18AF9-99F4-4DD9-A3EB-0A3477509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5950032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976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0B6DA3-F907-41B7-8EA8-B721F3F4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DLACZEGO I PO CO?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AB17BB-E8B7-47DB-9A9C-4A4F146CE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l-PL" dirty="0"/>
              <a:t>Postanowiliśmy sprawdzić różne aspekty życia każdej z 4 grup. Podzieliliśmy analizę na kilka aspektów:</a:t>
            </a:r>
          </a:p>
          <a:p>
            <a:pPr marL="305435" indent="-305435"/>
            <a:r>
              <a:rPr lang="pl-PL" dirty="0"/>
              <a:t>Jak zdrowi są respondenci w każdej grupie?</a:t>
            </a:r>
          </a:p>
          <a:p>
            <a:pPr marL="305435" indent="-305435"/>
            <a:r>
              <a:rPr lang="pl-PL" dirty="0"/>
              <a:t>Jak prezentuje się sytuacja ekonomiczna respondentów w każdej grupie?</a:t>
            </a:r>
          </a:p>
          <a:p>
            <a:pPr marL="305435" indent="-305435"/>
            <a:r>
              <a:rPr lang="pl-PL" dirty="0"/>
              <a:t>Jak szczęśliwi są respondenci w każdej z grup?</a:t>
            </a:r>
          </a:p>
        </p:txBody>
      </p:sp>
    </p:spTree>
    <p:extLst>
      <p:ext uri="{BB962C8B-B14F-4D97-AF65-F5344CB8AC3E}">
        <p14:creationId xmlns:p14="http://schemas.microsoft.com/office/powerpoint/2010/main" val="61156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79E618-7390-40F5-A480-65B5B0A2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ODCZUCIA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1811CB-C1BC-46AE-8D3A-3DE44DFC7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5435" indent="-305435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523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A2A233-F5F7-4FA7-B6EE-033BC306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26" y="242868"/>
            <a:ext cx="11029616" cy="1188720"/>
          </a:xfrm>
        </p:spPr>
        <p:txBody>
          <a:bodyPr/>
          <a:lstStyle/>
          <a:p>
            <a:r>
              <a:rPr lang="pl-PL"/>
              <a:t>Jak ocenia pan swoje całe dotychczasowe życie, czy mógłby pan powiedzieć, że było …?</a:t>
            </a:r>
          </a:p>
        </p:txBody>
      </p:sp>
      <p:pic>
        <p:nvPicPr>
          <p:cNvPr id="12" name="Obraz 12">
            <a:extLst>
              <a:ext uri="{FF2B5EF4-FFF2-40B4-BE49-F238E27FC236}">
                <a16:creationId xmlns:a16="http://schemas.microsoft.com/office/drawing/2014/main" id="{0FD9513D-59EC-42CC-9330-EF0FFEC9E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123" y="1432727"/>
            <a:ext cx="9466326" cy="5231553"/>
          </a:xfrm>
        </p:spPr>
      </p:pic>
    </p:spTree>
    <p:extLst>
      <p:ext uri="{BB962C8B-B14F-4D97-AF65-F5344CB8AC3E}">
        <p14:creationId xmlns:p14="http://schemas.microsoft.com/office/powerpoint/2010/main" val="192112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7E4279-CBC0-4762-BE14-0E7C8FF5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42" y="187806"/>
            <a:ext cx="11029616" cy="1188720"/>
          </a:xfrm>
        </p:spPr>
        <p:txBody>
          <a:bodyPr>
            <a:normAutofit/>
          </a:bodyPr>
          <a:lstStyle/>
          <a:p>
            <a:r>
              <a:rPr lang="pl-PL">
                <a:ea typeface="+mj-lt"/>
                <a:cs typeface="+mj-lt"/>
              </a:rPr>
              <a:t>Czy chciałby pan dobrze, atrakcyjnie wyglądać?</a:t>
            </a:r>
            <a:endParaRPr lang="pl-PL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9EC4C8E7-E08E-410E-BBF3-42F2099ED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88" r="-230"/>
          <a:stretch/>
        </p:blipFill>
        <p:spPr>
          <a:xfrm>
            <a:off x="1475085" y="1443165"/>
            <a:ext cx="9106131" cy="5085373"/>
          </a:xfrm>
        </p:spPr>
      </p:pic>
    </p:spTree>
    <p:extLst>
      <p:ext uri="{BB962C8B-B14F-4D97-AF65-F5344CB8AC3E}">
        <p14:creationId xmlns:p14="http://schemas.microsoft.com/office/powerpoint/2010/main" val="240412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A5139-7F6D-4C12-87C6-9B07EAF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400"/>
              <a:t>Czy czuje się Pan osamotniony, mimo że tego nie chce ?</a:t>
            </a:r>
          </a:p>
        </p:txBody>
      </p:sp>
      <p:pic>
        <p:nvPicPr>
          <p:cNvPr id="5" name="Symbol zastępczy zawartości 4" descr="Obraz zawierający stół&#10;&#10;Opis wygenerowany automatycznie">
            <a:extLst>
              <a:ext uri="{FF2B5EF4-FFF2-40B4-BE49-F238E27FC236}">
                <a16:creationId xmlns:a16="http://schemas.microsoft.com/office/drawing/2014/main" id="{748D0EC8-2FBE-478C-ABA7-17FF10AC3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49" y="2341563"/>
            <a:ext cx="8779901" cy="3633787"/>
          </a:xfrm>
        </p:spPr>
      </p:pic>
    </p:spTree>
    <p:extLst>
      <p:ext uri="{BB962C8B-B14F-4D97-AF65-F5344CB8AC3E}">
        <p14:creationId xmlns:p14="http://schemas.microsoft.com/office/powerpoint/2010/main" val="304085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B2474-91A9-48C8-98F8-55E44D5C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Czy czuje się Pan kochany i darzony zaufaniem ?</a:t>
            </a:r>
          </a:p>
        </p:txBody>
      </p:sp>
      <p:pic>
        <p:nvPicPr>
          <p:cNvPr id="5" name="Symbol zastępczy zawartości 4" descr="Obraz zawierający stół&#10;&#10;Opis wygenerowany automatycznie">
            <a:extLst>
              <a:ext uri="{FF2B5EF4-FFF2-40B4-BE49-F238E27FC236}">
                <a16:creationId xmlns:a16="http://schemas.microsoft.com/office/drawing/2014/main" id="{2FF1BE0F-009F-411C-ACB7-809646F21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49" y="2341563"/>
            <a:ext cx="8779901" cy="3633787"/>
          </a:xfrm>
        </p:spPr>
      </p:pic>
    </p:spTree>
    <p:extLst>
      <p:ext uri="{BB962C8B-B14F-4D97-AF65-F5344CB8AC3E}">
        <p14:creationId xmlns:p14="http://schemas.microsoft.com/office/powerpoint/2010/main" val="118314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7AFD608-2A8D-45EB-A2FE-56342BA0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pl-PL"/>
              <a:t>SYTUACJA EKONOMICZNA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CAD72B-9D96-43EF-85D5-270172BF7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pl-PL" dirty="0"/>
              <a:t>Na wykresie nietrudno zauważyć że najlepiej zarabiające są osoby o prawidłowej wadze, najgorzej – osoby z niedowagą.</a:t>
            </a:r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C6EC564-FC19-42F4-BF4D-51976E6E5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50380"/>
            <a:ext cx="6735272" cy="497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1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23C2E"/>
      </a:dk2>
      <a:lt2>
        <a:srgbClr val="E8E6E2"/>
      </a:lt2>
      <a:accent1>
        <a:srgbClr val="6E92EE"/>
      </a:accent1>
      <a:accent2>
        <a:srgbClr val="2BAEE7"/>
      </a:accent2>
      <a:accent3>
        <a:srgbClr val="37B4A6"/>
      </a:accent3>
      <a:accent4>
        <a:srgbClr val="32B871"/>
      </a:accent4>
      <a:accent5>
        <a:srgbClr val="2DBB35"/>
      </a:accent5>
      <a:accent6>
        <a:srgbClr val="66B53A"/>
      </a:accent6>
      <a:hlink>
        <a:srgbClr val="918158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Panoramiczny</PresentationFormat>
  <Paragraphs>33</Paragraphs>
  <Slides>22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6" baseType="lpstr">
      <vt:lpstr>Century Schoolbook</vt:lpstr>
      <vt:lpstr>Franklin Gothic Book</vt:lpstr>
      <vt:lpstr>Wingdings 2</vt:lpstr>
      <vt:lpstr>DividendVTI</vt:lpstr>
      <vt:lpstr>PROJEKT 2</vt:lpstr>
      <vt:lpstr>OBSZAR BADANIA</vt:lpstr>
      <vt:lpstr>DLACZEGO I PO CO?</vt:lpstr>
      <vt:lpstr>ODCZUCIA</vt:lpstr>
      <vt:lpstr>Jak ocenia pan swoje całe dotychczasowe życie, czy mógłby pan powiedzieć, że było …?</vt:lpstr>
      <vt:lpstr>Czy chciałby pan dobrze, atrakcyjnie wyglądać?</vt:lpstr>
      <vt:lpstr>Czy czuje się Pan osamotniony, mimo że tego nie chce ?</vt:lpstr>
      <vt:lpstr>Czy czuje się Pan kochany i darzony zaufaniem ?</vt:lpstr>
      <vt:lpstr>SYTUACJA EKONOMICZNA</vt:lpstr>
      <vt:lpstr>Zdrowie</vt:lpstr>
      <vt:lpstr>W jakim stopniu zadowolony jest Pan ze stanu swojego zdrowia?</vt:lpstr>
      <vt:lpstr>Prezentacja programu PowerPoint</vt:lpstr>
      <vt:lpstr>Prezentacja programu PowerPoint</vt:lpstr>
      <vt:lpstr>Prezentacja programu PowerPoint</vt:lpstr>
      <vt:lpstr>W jakim stopniu zadowolony jest Pan z życia seksualnego?</vt:lpstr>
      <vt:lpstr>UŻYWKI </vt:lpstr>
      <vt:lpstr>Procent palaczy w zależności od bmi</vt:lpstr>
      <vt:lpstr>Średnia LICZBA WYPALANYCH DZIENNIE PAPIEROSÓW </vt:lpstr>
      <vt:lpstr>PROCENT OSÓB SIĘGAJĄCYCH PO ALKOHOL JAKO REAKCJA NA PROBLEMY ŻYCIOWE</vt:lpstr>
      <vt:lpstr>PROCENT OSÓB SIĘGAJĄCYCH PO LEKI JAKO REAKCJA NA PROBLEMY ŻYCIOWE</vt:lpstr>
      <vt:lpstr>PODSUMOWANIE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Patryk Świątek</dc:creator>
  <cp:lastModifiedBy>Patryk Świątek</cp:lastModifiedBy>
  <cp:revision>7</cp:revision>
  <dcterms:created xsi:type="dcterms:W3CDTF">2021-05-29T15:24:17Z</dcterms:created>
  <dcterms:modified xsi:type="dcterms:W3CDTF">2021-06-01T00:25:40Z</dcterms:modified>
</cp:coreProperties>
</file>