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9" r:id="rId4"/>
    <p:sldId id="261" r:id="rId5"/>
    <p:sldId id="271" r:id="rId6"/>
    <p:sldId id="262" r:id="rId7"/>
    <p:sldId id="264" r:id="rId8"/>
    <p:sldId id="266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80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2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7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4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7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4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28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0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9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B6ABF5-23CD-46EA-9E43-0C5F686A1023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7ED45B-BC74-44F8-8475-65F011FC47D3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337B73-D38F-4135-97F6-2F610FF3E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pl-PL" dirty="0"/>
              <a:t>Frankowicze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01F79F-1DF7-4B91-876B-54A612D93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88440" cy="1947333"/>
          </a:xfrm>
        </p:spPr>
        <p:txBody>
          <a:bodyPr anchor="b"/>
          <a:lstStyle/>
          <a:p>
            <a:pPr algn="ctr"/>
            <a:r>
              <a:rPr lang="pl-PL" dirty="0"/>
              <a:t>Oskar Werner, Magdalena Szypulska, Jędrzej Wicha</a:t>
            </a:r>
          </a:p>
        </p:txBody>
      </p:sp>
    </p:spTree>
    <p:extLst>
      <p:ext uri="{BB962C8B-B14F-4D97-AF65-F5344CB8AC3E}">
        <p14:creationId xmlns:p14="http://schemas.microsoft.com/office/powerpoint/2010/main" val="3770231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20ED7C-8C1C-420C-9AFC-58A0CB8B3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43" y="758952"/>
            <a:ext cx="10333607" cy="3566160"/>
          </a:xfrm>
        </p:spPr>
        <p:txBody>
          <a:bodyPr numCol="1" anchor="ctr"/>
          <a:lstStyle/>
          <a:p>
            <a:pPr algn="ctr"/>
            <a:r>
              <a:rPr lang="pl-PL" dirty="0">
                <a:latin typeface="Comic Sans MS" panose="030F0702030302020204" pitchFamily="66" charset="0"/>
              </a:rPr>
              <a:t>Dziękujemy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767C6F7-6008-4E2D-9DE7-171269E7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04854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l-PL" sz="12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Bibliografia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l-PL" sz="12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 Informacja o wynikach kontroli: „Ochrona praw konsumentów korzystających z kredytów objętych ryzykiem walutowym", NIK, Warszawa, 2018.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l-PL" sz="12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 Piotr Żakowiecki, Piotr Arak, Adam Czerniak, Frankowcy  - Wykształceni zadłużeni, Gazeta Wyborcza, Warszawa, 2015.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l-PL" sz="12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 Daria Rek, Jak wziąć kredyt na mieszkanie bez wkładu własnego?, totalmoney.pl, 2020.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l-PL" sz="12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[5] Archiwalne notowania franka szwajcarskiego, money.pl.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l-PL" sz="12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[6] Historia frankowiczów, czyli jak po 10 latach spłacania mieć ma głowie jeszcze większy kredyt, cinkciarz.pl, 2020.</a:t>
            </a:r>
          </a:p>
        </p:txBody>
      </p:sp>
    </p:spTree>
    <p:extLst>
      <p:ext uri="{BB962C8B-B14F-4D97-AF65-F5344CB8AC3E}">
        <p14:creationId xmlns:p14="http://schemas.microsoft.com/office/powerpoint/2010/main" val="32547326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D8AE08-C6CB-4CD4-9F8D-92B95743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Kurs franka szwajcarskiego</a:t>
            </a:r>
            <a:r>
              <a:rPr lang="en-US" dirty="0"/>
              <a:t> do </a:t>
            </a:r>
            <a:r>
              <a:rPr lang="en-US" dirty="0" err="1"/>
              <a:t>złotego</a:t>
            </a:r>
            <a:br>
              <a:rPr lang="pl-PL" dirty="0"/>
            </a:br>
            <a:r>
              <a:rPr lang="pl-PL" dirty="0"/>
              <a:t>2010 – 2015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9691842-0477-4624-89D5-FBC2659D9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97" y="1846263"/>
            <a:ext cx="6111132" cy="4022725"/>
          </a:xfrm>
        </p:spPr>
      </p:pic>
    </p:spTree>
    <p:extLst>
      <p:ext uri="{BB962C8B-B14F-4D97-AF65-F5344CB8AC3E}">
        <p14:creationId xmlns:p14="http://schemas.microsoft.com/office/powerpoint/2010/main" val="31858111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B63F458-9A1F-42D0-B031-3F468A013EB3}"/>
              </a:ext>
            </a:extLst>
          </p:cNvPr>
          <p:cNvSpPr txBox="1"/>
          <p:nvPr/>
        </p:nvSpPr>
        <p:spPr>
          <a:xfrm>
            <a:off x="895766" y="516996"/>
            <a:ext cx="5200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Charakteryzacja grupy badawczej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51DE883-1A48-403B-A618-EF6391FF4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15" y="1313007"/>
            <a:ext cx="3386030" cy="498019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CEF46B6-2909-4768-A568-C4487A6A9B40}"/>
              </a:ext>
            </a:extLst>
          </p:cNvPr>
          <p:cNvSpPr txBox="1"/>
          <p:nvPr/>
        </p:nvSpPr>
        <p:spPr>
          <a:xfrm>
            <a:off x="2402601" y="2437493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Miejsce zamieszkania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C706BE1-2562-42EF-81C4-918F413FE4C2}"/>
              </a:ext>
            </a:extLst>
          </p:cNvPr>
          <p:cNvSpPr txBox="1"/>
          <p:nvPr/>
        </p:nvSpPr>
        <p:spPr>
          <a:xfrm>
            <a:off x="6973289" y="870939"/>
            <a:ext cx="435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Źródło</a:t>
            </a:r>
            <a:r>
              <a:rPr lang="en-US" dirty="0"/>
              <a:t> </a:t>
            </a:r>
            <a:r>
              <a:rPr lang="en-US" dirty="0" err="1"/>
              <a:t>utrzymania</a:t>
            </a:r>
            <a:r>
              <a:rPr lang="en-US" dirty="0"/>
              <a:t> </a:t>
            </a:r>
            <a:r>
              <a:rPr lang="en-US" dirty="0" err="1"/>
              <a:t>gospodarstwa</a:t>
            </a:r>
            <a:r>
              <a:rPr lang="en-US" dirty="0"/>
              <a:t> </a:t>
            </a:r>
            <a:r>
              <a:rPr lang="en-US" dirty="0" err="1"/>
              <a:t>domowego</a:t>
            </a:r>
            <a:endParaRPr lang="en-US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C6132D9A-DF43-4B4B-869A-4BFB88362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2806825"/>
            <a:ext cx="4772782" cy="34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16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B63F458-9A1F-42D0-B031-3F468A013EB3}"/>
              </a:ext>
            </a:extLst>
          </p:cNvPr>
          <p:cNvSpPr txBox="1"/>
          <p:nvPr/>
        </p:nvSpPr>
        <p:spPr>
          <a:xfrm>
            <a:off x="896400" y="518400"/>
            <a:ext cx="352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Oszczędności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86BCB4C7-A932-468F-950E-CC09A75E2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47343"/>
              </p:ext>
            </p:extLst>
          </p:nvPr>
        </p:nvGraphicFramePr>
        <p:xfrm>
          <a:off x="480605" y="2847109"/>
          <a:ext cx="6732000" cy="245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00">
                  <a:extLst>
                    <a:ext uri="{9D8B030D-6E8A-4147-A177-3AD203B41FA5}">
                      <a16:colId xmlns:a16="http://schemas.microsoft.com/office/drawing/2014/main" val="661035877"/>
                    </a:ext>
                  </a:extLst>
                </a:gridCol>
                <a:gridCol w="841500">
                  <a:extLst>
                    <a:ext uri="{9D8B030D-6E8A-4147-A177-3AD203B41FA5}">
                      <a16:colId xmlns:a16="http://schemas.microsoft.com/office/drawing/2014/main" val="1808877621"/>
                    </a:ext>
                  </a:extLst>
                </a:gridCol>
                <a:gridCol w="841500">
                  <a:extLst>
                    <a:ext uri="{9D8B030D-6E8A-4147-A177-3AD203B41FA5}">
                      <a16:colId xmlns:a16="http://schemas.microsoft.com/office/drawing/2014/main" val="47300370"/>
                    </a:ext>
                  </a:extLst>
                </a:gridCol>
                <a:gridCol w="841500">
                  <a:extLst>
                    <a:ext uri="{9D8B030D-6E8A-4147-A177-3AD203B41FA5}">
                      <a16:colId xmlns:a16="http://schemas.microsoft.com/office/drawing/2014/main" val="1590465318"/>
                    </a:ext>
                  </a:extLst>
                </a:gridCol>
                <a:gridCol w="841500">
                  <a:extLst>
                    <a:ext uri="{9D8B030D-6E8A-4147-A177-3AD203B41FA5}">
                      <a16:colId xmlns:a16="http://schemas.microsoft.com/office/drawing/2014/main" val="1804190207"/>
                    </a:ext>
                  </a:extLst>
                </a:gridCol>
                <a:gridCol w="841500">
                  <a:extLst>
                    <a:ext uri="{9D8B030D-6E8A-4147-A177-3AD203B41FA5}">
                      <a16:colId xmlns:a16="http://schemas.microsoft.com/office/drawing/2014/main" val="92975248"/>
                    </a:ext>
                  </a:extLst>
                </a:gridCol>
                <a:gridCol w="841500">
                  <a:extLst>
                    <a:ext uri="{9D8B030D-6E8A-4147-A177-3AD203B41FA5}">
                      <a16:colId xmlns:a16="http://schemas.microsoft.com/office/drawing/2014/main" val="2590746379"/>
                    </a:ext>
                  </a:extLst>
                </a:gridCol>
              </a:tblGrid>
              <a:tr h="965516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932" marR="91932" marT="45966" marB="45966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Frankowicze</a:t>
                      </a:r>
                    </a:p>
                  </a:txBody>
                  <a:tcPr marL="91932" marR="91932" marT="45966" marB="4596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Pozostali kredytobiorcy</a:t>
                      </a:r>
                    </a:p>
                  </a:txBody>
                  <a:tcPr marL="91932" marR="91932" marT="45966" marB="4596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Ogół ankietowanych</a:t>
                      </a:r>
                    </a:p>
                  </a:txBody>
                  <a:tcPr marL="91932" marR="91932" marT="45966" marB="4596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9894"/>
                  </a:ext>
                </a:extLst>
              </a:tr>
              <a:tr h="365556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Tak</a:t>
                      </a:r>
                    </a:p>
                  </a:txBody>
                  <a:tcPr marL="75735" marR="75735" marT="37873" marB="3787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Nie</a:t>
                      </a:r>
                    </a:p>
                  </a:txBody>
                  <a:tcPr marL="75735" marR="75735" marT="37873" marB="3787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Tak</a:t>
                      </a:r>
                    </a:p>
                  </a:txBody>
                  <a:tcPr marL="75735" marR="75735" marT="37873" marB="3787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Nie</a:t>
                      </a:r>
                    </a:p>
                  </a:txBody>
                  <a:tcPr marL="75735" marR="75735" marT="37873" marB="3787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Tak</a:t>
                      </a:r>
                    </a:p>
                  </a:txBody>
                  <a:tcPr marL="75735" marR="75735" marT="37873" marB="3787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Nie</a:t>
                      </a:r>
                    </a:p>
                  </a:txBody>
                  <a:tcPr marL="75735" marR="75735" marT="37873" marB="3787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174848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Wypoczynek</a:t>
                      </a:r>
                    </a:p>
                  </a:txBody>
                  <a:tcPr marL="75735" marR="75735" marT="37873" marB="37873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0.44</a:t>
                      </a: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0.56</a:t>
                      </a: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pl-PL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pl-PL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0.23</a:t>
                      </a: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0.77</a:t>
                      </a:r>
                    </a:p>
                  </a:txBody>
                  <a:tcPr marL="75735" marR="75735" marT="37873" marB="37873"/>
                </a:tc>
                <a:extLst>
                  <a:ext uri="{0D108BD9-81ED-4DB2-BD59-A6C34878D82A}">
                    <a16:rowId xmlns:a16="http://schemas.microsoft.com/office/drawing/2014/main" val="4042843255"/>
                  </a:ext>
                </a:extLst>
              </a:tr>
              <a:tr h="381554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Sytuacje losowe</a:t>
                      </a:r>
                    </a:p>
                  </a:txBody>
                  <a:tcPr marL="75735" marR="75735" marT="37873" marB="37873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0.67</a:t>
                      </a: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0.33</a:t>
                      </a: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pl-PL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pl-PL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0.64</a:t>
                      </a: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0.36</a:t>
                      </a:r>
                    </a:p>
                  </a:txBody>
                  <a:tcPr marL="75735" marR="75735" marT="37873" marB="37873"/>
                </a:tc>
                <a:extLst>
                  <a:ext uri="{0D108BD9-81ED-4DB2-BD59-A6C34878D82A}">
                    <a16:rowId xmlns:a16="http://schemas.microsoft.com/office/drawing/2014/main" val="267046069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Przyszłość dzieci</a:t>
                      </a:r>
                    </a:p>
                  </a:txBody>
                  <a:tcPr marL="75735" marR="75735" marT="37873" marB="37873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0.36</a:t>
                      </a: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0.64</a:t>
                      </a: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pl-PL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pl-PL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0.19</a:t>
                      </a:r>
                    </a:p>
                  </a:txBody>
                  <a:tcPr marL="75735" marR="75735" marT="37873" marB="37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0.81</a:t>
                      </a:r>
                    </a:p>
                  </a:txBody>
                  <a:tcPr marL="75735" marR="75735" marT="37873" marB="37873"/>
                </a:tc>
                <a:extLst>
                  <a:ext uri="{0D108BD9-81ED-4DB2-BD59-A6C34878D82A}">
                    <a16:rowId xmlns:a16="http://schemas.microsoft.com/office/drawing/2014/main" val="1222399267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2EF55F3F-F25A-4205-BF7F-583D2D5A87BC}"/>
              </a:ext>
            </a:extLst>
          </p:cNvPr>
          <p:cNvSpPr txBox="1"/>
          <p:nvPr/>
        </p:nvSpPr>
        <p:spPr>
          <a:xfrm>
            <a:off x="6764482" y="703066"/>
            <a:ext cx="500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Wysokość</a:t>
            </a:r>
            <a:r>
              <a:rPr lang="en-US" dirty="0"/>
              <a:t> </a:t>
            </a:r>
            <a:r>
              <a:rPr lang="en-US" dirty="0" err="1"/>
              <a:t>oszczędności</a:t>
            </a:r>
            <a:r>
              <a:rPr lang="en-US" dirty="0"/>
              <a:t> </a:t>
            </a:r>
            <a:r>
              <a:rPr lang="en-US" dirty="0" err="1"/>
              <a:t>gospodarstwa</a:t>
            </a:r>
            <a:r>
              <a:rPr lang="en-US" dirty="0"/>
              <a:t> </a:t>
            </a:r>
            <a:r>
              <a:rPr lang="en-US" dirty="0" err="1"/>
              <a:t>domowego</a:t>
            </a:r>
            <a:br>
              <a:rPr lang="en-US" dirty="0"/>
            </a:br>
            <a:r>
              <a:rPr lang="en-US" dirty="0"/>
              <a:t>w </a:t>
            </a:r>
            <a:r>
              <a:rPr lang="en-US" dirty="0" err="1"/>
              <a:t>stosunku</a:t>
            </a:r>
            <a:r>
              <a:rPr lang="en-US" dirty="0"/>
              <a:t> do </a:t>
            </a:r>
            <a:r>
              <a:rPr lang="en-US" dirty="0" err="1"/>
              <a:t>dochodów</a:t>
            </a:r>
            <a:endParaRPr lang="en-US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4A2E5EB-1B36-4CC8-A0BA-78B8F1D553C9}"/>
              </a:ext>
            </a:extLst>
          </p:cNvPr>
          <p:cNvSpPr txBox="1"/>
          <p:nvPr/>
        </p:nvSpPr>
        <p:spPr>
          <a:xfrm>
            <a:off x="2206533" y="2365109"/>
            <a:ext cx="500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Cele </a:t>
            </a:r>
            <a:r>
              <a:rPr lang="en-US" dirty="0" err="1"/>
              <a:t>gromadzenia</a:t>
            </a:r>
            <a:r>
              <a:rPr lang="en-US" dirty="0"/>
              <a:t> </a:t>
            </a:r>
            <a:r>
              <a:rPr lang="en-US" dirty="0" err="1"/>
              <a:t>oszczędności</a:t>
            </a:r>
            <a:endParaRPr lang="en-US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593BBC35-1535-4909-B6F3-118884F1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45" y="1432526"/>
            <a:ext cx="3343023" cy="48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48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EC3F5D-F853-4B6D-9F43-A06CD3D85AE7}"/>
              </a:ext>
            </a:extLst>
          </p:cNvPr>
          <p:cNvSpPr txBox="1">
            <a:spLocks/>
          </p:cNvSpPr>
          <p:nvPr/>
        </p:nvSpPr>
        <p:spPr>
          <a:xfrm>
            <a:off x="976543" y="758952"/>
            <a:ext cx="10333607" cy="3566160"/>
          </a:xfrm>
          <a:prstGeom prst="rect">
            <a:avLst/>
          </a:prstGeom>
        </p:spPr>
        <p:txBody>
          <a:bodyPr numCol="1"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Szczegóły dotyczące zadłużenia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36534361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B63F458-9A1F-42D0-B031-3F468A013EB3}"/>
              </a:ext>
            </a:extLst>
          </p:cNvPr>
          <p:cNvSpPr txBox="1"/>
          <p:nvPr/>
        </p:nvSpPr>
        <p:spPr>
          <a:xfrm>
            <a:off x="938304" y="549573"/>
            <a:ext cx="1031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Wkład własny przy braniu kredytu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2A4FE34-E1DD-46E1-A495-1A55978E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609344"/>
            <a:ext cx="7824232" cy="46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0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B63F458-9A1F-42D0-B031-3F468A013EB3}"/>
              </a:ext>
            </a:extLst>
          </p:cNvPr>
          <p:cNvSpPr txBox="1"/>
          <p:nvPr/>
        </p:nvSpPr>
        <p:spPr>
          <a:xfrm>
            <a:off x="895766" y="404836"/>
            <a:ext cx="439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Procent miesięcznych dochodów przeznaczanych na spłatę kredytu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0C33C1F-B020-447D-9B7F-BD5C093253F1}"/>
              </a:ext>
            </a:extLst>
          </p:cNvPr>
          <p:cNvSpPr txBox="1"/>
          <p:nvPr/>
        </p:nvSpPr>
        <p:spPr>
          <a:xfrm>
            <a:off x="6420264" y="595202"/>
            <a:ext cx="476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Liczba lat pozostała do spłaty kredytu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0D10247-C214-4060-8835-931D1701D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414801"/>
            <a:ext cx="6415870" cy="387651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5ED6E625-87B8-42E1-987D-80D7CAE5F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356740"/>
            <a:ext cx="4490627" cy="39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7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B63F458-9A1F-42D0-B031-3F468A013EB3}"/>
              </a:ext>
            </a:extLst>
          </p:cNvPr>
          <p:cNvSpPr txBox="1"/>
          <p:nvPr/>
        </p:nvSpPr>
        <p:spPr>
          <a:xfrm>
            <a:off x="938304" y="549573"/>
            <a:ext cx="10315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Czy w porównaniu do sytuacji sprzed dwóch lat sytuacja materialna Pana(i) gospodarstwa domowego?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87E3AFA-37B4-4452-BF89-D690ED9C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07737"/>
            <a:ext cx="4907290" cy="41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285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94DA1A26-D0A2-405C-99D1-20A3A9214486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numCol="1"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Wnioski</a:t>
            </a:r>
          </a:p>
        </p:txBody>
      </p:sp>
    </p:spTree>
    <p:extLst>
      <p:ext uri="{BB962C8B-B14F-4D97-AF65-F5344CB8AC3E}">
        <p14:creationId xmlns:p14="http://schemas.microsoft.com/office/powerpoint/2010/main" val="8174795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kcja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230</Words>
  <Application>Microsoft Office PowerPoint</Application>
  <PresentationFormat>Panoramiczny</PresentationFormat>
  <Paragraphs>52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Comic Sans MS</vt:lpstr>
      <vt:lpstr>Retrospekcja</vt:lpstr>
      <vt:lpstr>Frankowicze</vt:lpstr>
      <vt:lpstr>Kurs franka szwajcarskiego do złotego 2010 – 2015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Frankowicze</dc:title>
  <dc:creator>Jędrzej Wicha</dc:creator>
  <cp:lastModifiedBy>Jędrzej Wicha</cp:lastModifiedBy>
  <cp:revision>20</cp:revision>
  <dcterms:created xsi:type="dcterms:W3CDTF">2021-05-30T15:41:24Z</dcterms:created>
  <dcterms:modified xsi:type="dcterms:W3CDTF">2021-06-01T09:25:55Z</dcterms:modified>
</cp:coreProperties>
</file>