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2" r:id="rId3"/>
    <p:sldId id="257" r:id="rId4"/>
    <p:sldId id="258" r:id="rId5"/>
    <p:sldId id="266" r:id="rId6"/>
    <p:sldId id="259" r:id="rId7"/>
    <p:sldId id="264" r:id="rId8"/>
    <p:sldId id="265" r:id="rId9"/>
    <p:sldId id="260" r:id="rId10"/>
    <p:sldId id="267" r:id="rId11"/>
    <p:sldId id="268" r:id="rId12"/>
    <p:sldId id="269" r:id="rId13"/>
    <p:sldId id="261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3" autoAdjust="0"/>
    <p:restoredTop sz="94660"/>
  </p:normalViewPr>
  <p:slideViewPr>
    <p:cSldViewPr snapToGrid="0">
      <p:cViewPr varScale="1">
        <p:scale>
          <a:sx n="80" d="100"/>
          <a:sy n="80" d="100"/>
        </p:scale>
        <p:origin x="2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1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1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8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83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6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4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3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7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6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4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.oup.com/jamiaopen/article/1/1/87/5032901" TargetMode="External"/><Relationship Id="rId2" Type="http://schemas.openxmlformats.org/officeDocument/2006/relationships/hyperlink" Target="https://mimic.physion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lourbox.com/image/graph-with-question-mark-image-4221694" TargetMode="External"/><Relationship Id="rId5" Type="http://schemas.openxmlformats.org/officeDocument/2006/relationships/hyperlink" Target="https://medium.com/pulsedoc/data-95667113f162" TargetMode="External"/><Relationship Id="rId4" Type="http://schemas.openxmlformats.org/officeDocument/2006/relationships/hyperlink" Target="https://github.com/illidanlab/urgent-care-comparativ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llidanlab/urgent-care-comparativ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A5B9DB-0BF9-4260-A97B-936524F96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ieć składająca się z połączonych linii i kropek">
            <a:extLst>
              <a:ext uri="{FF2B5EF4-FFF2-40B4-BE49-F238E27FC236}">
                <a16:creationId xmlns:a16="http://schemas.microsoft.com/office/drawing/2014/main" id="{E4FB9453-542C-4CB5-8ABF-3B821B45D2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1453" b="229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824785-89B4-4433-955A-F2C847B15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59" y="614291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rgbClr val="7EA9B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C57E519-C3ED-4E03-A8F9-835B1ED9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8205" y="1379941"/>
            <a:ext cx="8058150" cy="2453841"/>
          </a:xfrm>
        </p:spPr>
        <p:txBody>
          <a:bodyPr>
            <a:normAutofit fontScale="90000"/>
          </a:bodyPr>
          <a:lstStyle/>
          <a:p>
            <a:pPr algn="ctr"/>
            <a:r>
              <a:rPr lang="pl-PL" sz="8800" dirty="0"/>
              <a:t>Strojenie </a:t>
            </a:r>
            <a:r>
              <a:rPr lang="pl-PL" sz="8800" dirty="0" err="1"/>
              <a:t>Hiperparametrów</a:t>
            </a:r>
            <a:r>
              <a:rPr lang="pl-PL" sz="8800" dirty="0"/>
              <a:t> i zbiory </a:t>
            </a:r>
            <a:r>
              <a:rPr lang="pl-PL" sz="8800" dirty="0" err="1"/>
              <a:t>Rashomon</a:t>
            </a:r>
            <a:r>
              <a:rPr lang="pl-PL" sz="8800" dirty="0"/>
              <a:t> – </a:t>
            </a:r>
            <a:r>
              <a:rPr lang="pl-PL" sz="8800" dirty="0" err="1"/>
              <a:t>mimic</a:t>
            </a:r>
            <a:r>
              <a:rPr lang="pl-PL" sz="8800" dirty="0"/>
              <a:t> II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7CAA145-5707-4956-AB9B-10951CD6F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8975" y="4599432"/>
            <a:ext cx="5734051" cy="934593"/>
          </a:xfrm>
        </p:spPr>
        <p:txBody>
          <a:bodyPr>
            <a:normAutofit/>
          </a:bodyPr>
          <a:lstStyle/>
          <a:p>
            <a:pPr algn="ctr"/>
            <a:r>
              <a:rPr lang="pl-PL" sz="3200" dirty="0" err="1"/>
              <a:t>Jeugeniusz</a:t>
            </a:r>
            <a:r>
              <a:rPr lang="pl-PL" sz="3200" dirty="0"/>
              <a:t> </a:t>
            </a:r>
            <a:r>
              <a:rPr lang="pl-PL" sz="3200" dirty="0" err="1"/>
              <a:t>Winiczenko</a:t>
            </a:r>
            <a:r>
              <a:rPr lang="pl-PL" sz="3200" dirty="0"/>
              <a:t>, Malec Mikołaj, Patryk Wrona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B2E64D6-3AEB-4AFF-9475-E210F85E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22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85EB0A-1F6D-4D35-95BD-98CAF13E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KRZYWE PDP – model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B4A38E-015C-4E08-978D-16FF045D5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/>
              <a:t>Dla 4 istotnych zmiennych </a:t>
            </a:r>
            <a:r>
              <a:rPr lang="pl-PL" dirty="0" err="1"/>
              <a:t>sprawdzilismy</a:t>
            </a:r>
            <a:r>
              <a:rPr lang="pl-PL" dirty="0"/>
              <a:t> jak </a:t>
            </a:r>
            <a:r>
              <a:rPr lang="pl-PL" dirty="0" err="1"/>
              <a:t>wygladaja</a:t>
            </a:r>
            <a:r>
              <a:rPr lang="pl-PL" dirty="0"/>
              <a:t> krzywe PDP (ang. </a:t>
            </a:r>
            <a:r>
              <a:rPr lang="pl-PL" dirty="0" err="1"/>
              <a:t>Partial</a:t>
            </a:r>
            <a:r>
              <a:rPr lang="pl-PL" dirty="0"/>
              <a:t> </a:t>
            </a:r>
            <a:r>
              <a:rPr lang="pl-PL" dirty="0" err="1"/>
              <a:t>Dependence</a:t>
            </a:r>
            <a:r>
              <a:rPr lang="pl-PL" dirty="0"/>
              <a:t> Plot)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4E30F24-358E-47E2-8CC1-E300B6581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94" y="2617263"/>
            <a:ext cx="9963441" cy="29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9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85EB0A-1F6D-4D35-95BD-98CAF13E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KRZYWE PDP – model 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B4A38E-015C-4E08-978D-16FF045D5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/>
              <a:t>Dla 4 istotnych zmiennych </a:t>
            </a:r>
            <a:r>
              <a:rPr lang="pl-PL" dirty="0" err="1"/>
              <a:t>sprawdzilismy</a:t>
            </a:r>
            <a:r>
              <a:rPr lang="pl-PL" dirty="0"/>
              <a:t> jak </a:t>
            </a:r>
            <a:r>
              <a:rPr lang="pl-PL" dirty="0" err="1"/>
              <a:t>wygladaja</a:t>
            </a:r>
            <a:r>
              <a:rPr lang="pl-PL" dirty="0"/>
              <a:t> krzywe PDP (ang. </a:t>
            </a:r>
            <a:r>
              <a:rPr lang="pl-PL" dirty="0" err="1"/>
              <a:t>Partial</a:t>
            </a:r>
            <a:r>
              <a:rPr lang="pl-PL" dirty="0"/>
              <a:t> </a:t>
            </a:r>
            <a:r>
              <a:rPr lang="pl-PL" dirty="0" err="1"/>
              <a:t>Dependence</a:t>
            </a:r>
            <a:r>
              <a:rPr lang="pl-PL" dirty="0"/>
              <a:t> Plot)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35ACAD8-F080-440C-8463-CD0CCA21E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77" y="2652776"/>
            <a:ext cx="9925891" cy="292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0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85EB0A-1F6D-4D35-95BD-98CAF13E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KRZYWE PDP – model 4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B4A38E-015C-4E08-978D-16FF045D5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/>
              <a:t>Dla 4 istotnych zmiennych </a:t>
            </a:r>
            <a:r>
              <a:rPr lang="pl-PL" dirty="0" err="1"/>
              <a:t>sprawdzilismy</a:t>
            </a:r>
            <a:r>
              <a:rPr lang="pl-PL" dirty="0"/>
              <a:t> jak </a:t>
            </a:r>
            <a:r>
              <a:rPr lang="pl-PL" dirty="0" err="1"/>
              <a:t>wygladaja</a:t>
            </a:r>
            <a:r>
              <a:rPr lang="pl-PL" dirty="0"/>
              <a:t> krzywe PDP (ang. </a:t>
            </a:r>
            <a:r>
              <a:rPr lang="pl-PL" dirty="0" err="1"/>
              <a:t>Partial</a:t>
            </a:r>
            <a:r>
              <a:rPr lang="pl-PL" dirty="0"/>
              <a:t> </a:t>
            </a:r>
            <a:r>
              <a:rPr lang="pl-PL" dirty="0" err="1"/>
              <a:t>Dependence</a:t>
            </a:r>
            <a:r>
              <a:rPr lang="pl-PL" dirty="0"/>
              <a:t> Plot)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E92EF6F-692F-4418-AB9A-BD44FFBE4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841" y="2555422"/>
            <a:ext cx="10089543" cy="31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6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376D82-4F0B-457B-BD3B-605481D3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BF5287-34F9-426D-9A43-BE947752E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https://mimic.physionet.org/</a:t>
            </a:r>
            <a:endParaRPr lang="pl-PL" dirty="0"/>
          </a:p>
          <a:p>
            <a:r>
              <a:rPr lang="pl-PL" dirty="0">
                <a:hlinkClick r:id="rId3"/>
              </a:rPr>
              <a:t>https://academic.oup.com/jamiaopen/article/1/1/87/5032901</a:t>
            </a:r>
            <a:endParaRPr lang="pl-PL" dirty="0"/>
          </a:p>
          <a:p>
            <a:r>
              <a:rPr lang="pl-PL" dirty="0">
                <a:hlinkClick r:id="rId4"/>
              </a:rPr>
              <a:t>https://github.com/illidanlab/urgent-care-comparative</a:t>
            </a:r>
            <a:endParaRPr lang="pl-PL" dirty="0"/>
          </a:p>
          <a:p>
            <a:r>
              <a:rPr lang="pl-PL" dirty="0">
                <a:hlinkClick r:id="rId5"/>
              </a:rPr>
              <a:t>https://medium.com/pulsedoc/data-95667113f162</a:t>
            </a:r>
            <a:endParaRPr lang="pl-PL" dirty="0"/>
          </a:p>
          <a:p>
            <a:r>
              <a:rPr lang="pl-PL" dirty="0">
                <a:hlinkClick r:id="rId6"/>
              </a:rPr>
              <a:t>https://www.colourbox.com/image/graph-with-question-mark-image-4221694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2018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5971EA-198D-4C18-B167-D114BF86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BAZA DANYCH MIMIC II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641B6A-3507-433F-8529-CCF422FFC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Baza danych </a:t>
            </a:r>
            <a:r>
              <a:rPr lang="pl-PL" dirty="0" err="1"/>
              <a:t>ciezkich</a:t>
            </a:r>
            <a:r>
              <a:rPr lang="pl-PL" dirty="0"/>
              <a:t> przypadków medycznych z </a:t>
            </a:r>
            <a:r>
              <a:rPr lang="pl-PL" dirty="0" err="1"/>
              <a:t>Beth</a:t>
            </a:r>
            <a:r>
              <a:rPr lang="pl-PL" dirty="0"/>
              <a:t> </a:t>
            </a:r>
            <a:r>
              <a:rPr lang="pl-PL" dirty="0" err="1"/>
              <a:t>Israel</a:t>
            </a:r>
            <a:r>
              <a:rPr lang="pl-PL" dirty="0"/>
              <a:t> </a:t>
            </a:r>
            <a:r>
              <a:rPr lang="pl-PL" dirty="0" err="1"/>
              <a:t>Deaconess</a:t>
            </a:r>
            <a:r>
              <a:rPr lang="pl-PL" dirty="0"/>
              <a:t> </a:t>
            </a:r>
            <a:r>
              <a:rPr lang="pl-PL" dirty="0" err="1"/>
              <a:t>Medical</a:t>
            </a:r>
            <a:r>
              <a:rPr lang="pl-PL" dirty="0"/>
              <a:t> Center. Dane od 2001 do 2012 roku.</a:t>
            </a:r>
          </a:p>
          <a:p>
            <a:pPr marL="0" indent="0">
              <a:buNone/>
            </a:pPr>
            <a:r>
              <a:rPr lang="pl-PL" dirty="0" err="1"/>
              <a:t>Preprocessowana</a:t>
            </a:r>
            <a:r>
              <a:rPr lang="pl-PL" dirty="0"/>
              <a:t> w celach badania </a:t>
            </a:r>
            <a:r>
              <a:rPr lang="pl-PL" dirty="0" err="1"/>
              <a:t>reprodukowalnosci</a:t>
            </a:r>
            <a:r>
              <a:rPr lang="pl-PL" dirty="0"/>
              <a:t> </a:t>
            </a:r>
            <a:r>
              <a:rPr lang="pl-PL" dirty="0" err="1"/>
              <a:t>artykulu</a:t>
            </a:r>
            <a:r>
              <a:rPr lang="pl-PL" dirty="0"/>
              <a:t> naukowego na podstawie repozytorium: </a:t>
            </a:r>
            <a:r>
              <a:rPr lang="pl-PL" dirty="0">
                <a:hlinkClick r:id="rId2"/>
              </a:rPr>
              <a:t>https://github.com/illidanlab/urgent-care-comparative</a:t>
            </a:r>
            <a:r>
              <a:rPr lang="pl-PL" dirty="0"/>
              <a:t> 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7DD3D34-E894-47A2-9FA6-A2CAF400C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506" y="3562351"/>
            <a:ext cx="7870508" cy="241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5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CCC2FE-4C1C-4EFA-811C-5B1D7622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ALGORYTM ML - JEGO HIPERPARAMETRY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9DD589-B716-431E-BDB1-CE526E8AF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7417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 err="1"/>
              <a:t>Badalismy</a:t>
            </a:r>
            <a:r>
              <a:rPr lang="pl-PL" dirty="0"/>
              <a:t> zagadnienie klasyfikacji w zadaniu in-</a:t>
            </a:r>
            <a:r>
              <a:rPr lang="pl-PL" dirty="0" err="1"/>
              <a:t>hospital</a:t>
            </a:r>
            <a:r>
              <a:rPr lang="pl-PL" dirty="0"/>
              <a:t> </a:t>
            </a:r>
            <a:r>
              <a:rPr lang="pl-PL" dirty="0" err="1"/>
              <a:t>mortality</a:t>
            </a:r>
            <a:r>
              <a:rPr lang="pl-PL" dirty="0"/>
              <a:t> na </a:t>
            </a:r>
            <a:r>
              <a:rPr lang="pl-PL" dirty="0" err="1"/>
              <a:t>preprocessowanych</a:t>
            </a:r>
            <a:r>
              <a:rPr lang="pl-PL" dirty="0"/>
              <a:t> danych ze zbioru MIMIC II.</a:t>
            </a:r>
          </a:p>
          <a:p>
            <a:pPr marL="0" indent="0" algn="ctr">
              <a:buNone/>
            </a:pPr>
            <a:r>
              <a:rPr lang="pl-PL" dirty="0" err="1"/>
              <a:t>Wykorzystalismy</a:t>
            </a:r>
            <a:r>
              <a:rPr lang="pl-PL" dirty="0"/>
              <a:t> model </a:t>
            </a:r>
            <a:r>
              <a:rPr lang="pl-PL" u="sng" dirty="0" err="1"/>
              <a:t>random</a:t>
            </a:r>
            <a:r>
              <a:rPr lang="pl-PL" u="sng" dirty="0"/>
              <a:t> </a:t>
            </a:r>
            <a:r>
              <a:rPr lang="pl-PL" u="sng" dirty="0" err="1"/>
              <a:t>forest</a:t>
            </a:r>
            <a:r>
              <a:rPr lang="pl-PL" u="sng" dirty="0"/>
              <a:t> </a:t>
            </a:r>
            <a:r>
              <a:rPr lang="pl-PL" dirty="0"/>
              <a:t>oraz </a:t>
            </a:r>
            <a:r>
              <a:rPr lang="pl-PL" dirty="0" err="1"/>
              <a:t>wystroilismy</a:t>
            </a:r>
            <a:r>
              <a:rPr lang="pl-PL" dirty="0"/>
              <a:t>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searchem</a:t>
            </a:r>
            <a:r>
              <a:rPr lang="pl-PL" dirty="0"/>
              <a:t> </a:t>
            </a:r>
            <a:r>
              <a:rPr lang="pl-PL" dirty="0" err="1"/>
              <a:t>ponizsze</a:t>
            </a:r>
            <a:r>
              <a:rPr lang="pl-PL" dirty="0"/>
              <a:t> </a:t>
            </a:r>
            <a:r>
              <a:rPr lang="pl-PL" dirty="0" err="1"/>
              <a:t>hiperparametry</a:t>
            </a:r>
            <a:r>
              <a:rPr lang="pl-PL" dirty="0"/>
              <a:t> </a:t>
            </a:r>
            <a:r>
              <a:rPr lang="pl-PL" dirty="0" err="1"/>
              <a:t>uzywajac</a:t>
            </a:r>
            <a:r>
              <a:rPr lang="pl-PL" dirty="0"/>
              <a:t> </a:t>
            </a:r>
            <a:r>
              <a:rPr lang="pl-PL" dirty="0" err="1"/>
              <a:t>kroswalidacji</a:t>
            </a:r>
            <a:r>
              <a:rPr lang="pl-PL" dirty="0"/>
              <a:t>:</a:t>
            </a:r>
          </a:p>
          <a:p>
            <a:r>
              <a:rPr lang="pl-PL" u="sng" dirty="0" err="1"/>
              <a:t>n_estimators</a:t>
            </a:r>
            <a:r>
              <a:rPr lang="pl-PL" u="sng" dirty="0"/>
              <a:t> </a:t>
            </a:r>
            <a:r>
              <a:rPr lang="pl-PL" dirty="0"/>
              <a:t>– &lt;200, 2000&gt;</a:t>
            </a:r>
          </a:p>
          <a:p>
            <a:r>
              <a:rPr lang="pl-PL" u="sng" dirty="0" err="1"/>
              <a:t>min_samples_split</a:t>
            </a:r>
            <a:r>
              <a:rPr lang="pl-PL" u="sng" dirty="0"/>
              <a:t> </a:t>
            </a:r>
            <a:r>
              <a:rPr lang="pl-PL" dirty="0"/>
              <a:t>– {2, 5, 10}</a:t>
            </a:r>
          </a:p>
          <a:p>
            <a:r>
              <a:rPr lang="pl-PL" u="sng" dirty="0" err="1"/>
              <a:t>min_samples_leaf</a:t>
            </a:r>
            <a:r>
              <a:rPr lang="pl-PL" u="sng" dirty="0"/>
              <a:t> </a:t>
            </a:r>
            <a:r>
              <a:rPr lang="pl-PL" dirty="0"/>
              <a:t>– {1,2,4}</a:t>
            </a:r>
          </a:p>
          <a:p>
            <a:r>
              <a:rPr lang="pl-PL" u="sng" dirty="0" err="1"/>
              <a:t>max_features</a:t>
            </a:r>
            <a:r>
              <a:rPr lang="pl-PL" u="sng" dirty="0"/>
              <a:t> </a:t>
            </a:r>
            <a:r>
              <a:rPr lang="pl-PL" dirty="0"/>
              <a:t>– {„auto”, „</a:t>
            </a:r>
            <a:r>
              <a:rPr lang="pl-PL" dirty="0" err="1"/>
              <a:t>sqrt</a:t>
            </a:r>
            <a:r>
              <a:rPr lang="pl-PL" dirty="0"/>
              <a:t>”}</a:t>
            </a:r>
          </a:p>
          <a:p>
            <a:r>
              <a:rPr lang="pl-PL" u="sng" dirty="0" err="1"/>
              <a:t>max_depth</a:t>
            </a:r>
            <a:r>
              <a:rPr lang="pl-PL" u="sng" dirty="0"/>
              <a:t> </a:t>
            </a:r>
            <a:r>
              <a:rPr lang="pl-PL" dirty="0"/>
              <a:t>– &lt;10, 110&gt;</a:t>
            </a:r>
          </a:p>
          <a:p>
            <a:r>
              <a:rPr lang="pl-PL" u="sng" dirty="0" err="1"/>
              <a:t>bootstrap</a:t>
            </a:r>
            <a:r>
              <a:rPr lang="pl-PL" dirty="0"/>
              <a:t> – {</a:t>
            </a:r>
            <a:r>
              <a:rPr lang="pl-PL" dirty="0" err="1"/>
              <a:t>true</a:t>
            </a:r>
            <a:r>
              <a:rPr lang="pl-PL" dirty="0"/>
              <a:t>, </a:t>
            </a:r>
            <a:r>
              <a:rPr lang="pl-PL" dirty="0" err="1"/>
              <a:t>false</a:t>
            </a:r>
            <a:r>
              <a:rPr lang="pl-PL" dirty="0"/>
              <a:t>}					</a:t>
            </a:r>
            <a:r>
              <a:rPr lang="pl-PL" dirty="0" err="1"/>
              <a:t>Wytrenowalismy</a:t>
            </a:r>
            <a:r>
              <a:rPr lang="pl-PL" dirty="0"/>
              <a:t> 100 modeli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C415362-9A98-439D-925B-F01BCD5A5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897" y="3311789"/>
            <a:ext cx="4213046" cy="287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B87DC6-7DAF-49C9-AABB-3D140098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MODELE W ZBIORZE RASHOMON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E2ED7C0-C716-43D9-86E3-36700B08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/>
              <a:t>Przyjelismy</a:t>
            </a:r>
            <a:r>
              <a:rPr lang="pl-PL" dirty="0"/>
              <a:t> </a:t>
            </a:r>
            <a:r>
              <a:rPr lang="pl-PL" dirty="0" err="1"/>
              <a:t>metryke</a:t>
            </a:r>
            <a:r>
              <a:rPr lang="pl-PL" dirty="0"/>
              <a:t> oceny AUC oraz po wizualnej ocenie </a:t>
            </a:r>
            <a:r>
              <a:rPr lang="pl-PL" dirty="0" err="1"/>
              <a:t>dobralismy</a:t>
            </a:r>
            <a:r>
              <a:rPr lang="pl-PL" dirty="0"/>
              <a:t> punkt </a:t>
            </a:r>
            <a:r>
              <a:rPr lang="pl-PL" dirty="0" err="1"/>
              <a:t>odciecia</a:t>
            </a:r>
            <a:r>
              <a:rPr lang="pl-PL" dirty="0"/>
              <a:t> dla zbioru </a:t>
            </a:r>
            <a:r>
              <a:rPr lang="pl-PL" dirty="0" err="1"/>
              <a:t>Rashomon</a:t>
            </a:r>
            <a:r>
              <a:rPr lang="pl-PL" dirty="0"/>
              <a:t> (</a:t>
            </a:r>
            <a:r>
              <a:rPr lang="pl-PL" u="sng" dirty="0"/>
              <a:t>4 modele</a:t>
            </a:r>
            <a:r>
              <a:rPr lang="pl-PL" dirty="0"/>
              <a:t>).</a:t>
            </a:r>
          </a:p>
          <a:p>
            <a:pPr marL="0" indent="0" algn="ctr">
              <a:buNone/>
            </a:pPr>
            <a:r>
              <a:rPr lang="pl-PL" dirty="0" err="1"/>
              <a:t>Wynosil</a:t>
            </a:r>
            <a:r>
              <a:rPr lang="pl-PL" dirty="0"/>
              <a:t> on: </a:t>
            </a:r>
            <a:r>
              <a:rPr lang="pl-PL" b="1" dirty="0"/>
              <a:t>AUC = 0.853 </a:t>
            </a:r>
            <a:r>
              <a:rPr lang="pl-PL" dirty="0"/>
              <a:t>– modele z </a:t>
            </a:r>
            <a:r>
              <a:rPr lang="pl-PL" dirty="0" err="1"/>
              <a:t>wiekszymi</a:t>
            </a:r>
            <a:r>
              <a:rPr lang="pl-PL" dirty="0"/>
              <a:t> </a:t>
            </a:r>
            <a:r>
              <a:rPr lang="pl-PL" dirty="0" err="1"/>
              <a:t>wartosciami</a:t>
            </a:r>
            <a:r>
              <a:rPr lang="pl-PL" dirty="0"/>
              <a:t> </a:t>
            </a:r>
            <a:r>
              <a:rPr lang="pl-PL" dirty="0" err="1"/>
              <a:t>sa</a:t>
            </a:r>
            <a:r>
              <a:rPr lang="pl-PL" dirty="0"/>
              <a:t> w zbiorze </a:t>
            </a:r>
            <a:r>
              <a:rPr lang="pl-PL" dirty="0" err="1"/>
              <a:t>Rashomon</a:t>
            </a:r>
            <a:r>
              <a:rPr lang="pl-PL" dirty="0"/>
              <a:t>.</a:t>
            </a:r>
          </a:p>
          <a:p>
            <a:pPr marL="0" indent="0" algn="ctr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8A21FE8-3C3D-4761-AD26-492B7C91F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3044825"/>
            <a:ext cx="52959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9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42CCF3-9CC5-4544-A14E-14D92090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ZBIÓR RASHOMON – RANKING MODELI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739EEA-6DED-41AF-B99B-1179C4E13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3968"/>
            <a:ext cx="10515600" cy="4251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>
                <a:cs typeface="Arial" panose="020B0604020202020204" pitchFamily="34" charset="0"/>
              </a:rPr>
              <a:t>Stworzono ranking modeli </a:t>
            </a:r>
            <a:r>
              <a:rPr lang="pl-PL" dirty="0" err="1">
                <a:cs typeface="Arial" panose="020B0604020202020204" pitchFamily="34" charset="0"/>
              </a:rPr>
              <a:t>wzgledem</a:t>
            </a:r>
            <a:r>
              <a:rPr lang="pl-PL" dirty="0">
                <a:cs typeface="Arial" panose="020B0604020202020204" pitchFamily="34" charset="0"/>
              </a:rPr>
              <a:t> metryki AUC i podano ich </a:t>
            </a:r>
            <a:r>
              <a:rPr lang="pl-PL" dirty="0" err="1">
                <a:cs typeface="Arial" panose="020B0604020202020204" pitchFamily="34" charset="0"/>
              </a:rPr>
              <a:t>hiperpametry</a:t>
            </a:r>
            <a:r>
              <a:rPr lang="pl-PL" dirty="0">
                <a:cs typeface="Arial" panose="020B0604020202020204" pitchFamily="34" charset="0"/>
              </a:rPr>
              <a:t> w tabeli:</a:t>
            </a:r>
          </a:p>
          <a:p>
            <a:pPr marL="0" indent="0">
              <a:buNone/>
            </a:pPr>
            <a:endParaRPr lang="pl-PL" dirty="0"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B2DBFE5-08AE-41D8-92B3-4725E304B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411" y="2389441"/>
            <a:ext cx="7557177" cy="43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1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42CCF3-9CC5-4544-A14E-14D92090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ZBIÓR RASHOMON – </a:t>
            </a:r>
            <a:r>
              <a:rPr lang="pl-PL" dirty="0" err="1"/>
              <a:t>wplyw</a:t>
            </a:r>
            <a:r>
              <a:rPr lang="pl-PL" dirty="0"/>
              <a:t> </a:t>
            </a:r>
            <a:r>
              <a:rPr lang="pl-PL" dirty="0" err="1"/>
              <a:t>hiperparametrow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739EEA-6DED-41AF-B99B-1179C4E1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 err="1">
                <a:cs typeface="Arial" panose="020B0604020202020204" pitchFamily="34" charset="0"/>
              </a:rPr>
              <a:t>Sprawdzilismy</a:t>
            </a:r>
            <a:r>
              <a:rPr lang="pl-PL" dirty="0">
                <a:cs typeface="Arial" panose="020B0604020202020204" pitchFamily="34" charset="0"/>
              </a:rPr>
              <a:t> jak </a:t>
            </a:r>
            <a:r>
              <a:rPr lang="pl-PL" dirty="0" err="1">
                <a:cs typeface="Arial" panose="020B0604020202020204" pitchFamily="34" charset="0"/>
              </a:rPr>
              <a:t>zmieniaja</a:t>
            </a:r>
            <a:r>
              <a:rPr lang="pl-PL" dirty="0">
                <a:cs typeface="Arial" panose="020B0604020202020204" pitchFamily="34" charset="0"/>
              </a:rPr>
              <a:t> </a:t>
            </a:r>
            <a:r>
              <a:rPr lang="pl-PL" dirty="0" err="1">
                <a:cs typeface="Arial" panose="020B0604020202020204" pitchFamily="34" charset="0"/>
              </a:rPr>
              <a:t>sie</a:t>
            </a:r>
            <a:r>
              <a:rPr lang="pl-PL" dirty="0">
                <a:cs typeface="Arial" panose="020B0604020202020204" pitchFamily="34" charset="0"/>
              </a:rPr>
              <a:t> dane </a:t>
            </a:r>
            <a:r>
              <a:rPr lang="pl-PL" dirty="0" err="1">
                <a:cs typeface="Arial" panose="020B0604020202020204" pitchFamily="34" charset="0"/>
              </a:rPr>
              <a:t>hiperparametry</a:t>
            </a:r>
            <a:r>
              <a:rPr lang="pl-PL" dirty="0">
                <a:cs typeface="Arial" panose="020B0604020202020204" pitchFamily="34" charset="0"/>
              </a:rPr>
              <a:t> w zbiorze </a:t>
            </a:r>
            <a:r>
              <a:rPr lang="pl-PL" dirty="0" err="1">
                <a:cs typeface="Arial" panose="020B0604020202020204" pitchFamily="34" charset="0"/>
              </a:rPr>
              <a:t>Rashomon</a:t>
            </a:r>
            <a:r>
              <a:rPr lang="pl-PL" dirty="0">
                <a:cs typeface="Arial" panose="020B0604020202020204" pitchFamily="34" charset="0"/>
              </a:rPr>
              <a:t> (na osi X </a:t>
            </a:r>
            <a:r>
              <a:rPr lang="pl-PL" dirty="0" err="1">
                <a:cs typeface="Arial" panose="020B0604020202020204" pitchFamily="34" charset="0"/>
              </a:rPr>
              <a:t>umiescilismy</a:t>
            </a:r>
            <a:r>
              <a:rPr lang="pl-PL" dirty="0">
                <a:cs typeface="Arial" panose="020B0604020202020204" pitchFamily="34" charset="0"/>
              </a:rPr>
              <a:t> AUC):</a:t>
            </a:r>
          </a:p>
          <a:p>
            <a:pPr marL="0" indent="0">
              <a:buNone/>
            </a:pPr>
            <a:endParaRPr lang="pl-PL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l-PL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l-PL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l-PL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l-PL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l-PL" dirty="0" err="1">
                <a:cs typeface="Arial" panose="020B0604020202020204" pitchFamily="34" charset="0"/>
              </a:rPr>
              <a:t>Pozostale</a:t>
            </a:r>
            <a:r>
              <a:rPr lang="pl-PL" dirty="0">
                <a:cs typeface="Arial" panose="020B0604020202020204" pitchFamily="34" charset="0"/>
              </a:rPr>
              <a:t> </a:t>
            </a:r>
            <a:r>
              <a:rPr lang="pl-PL" dirty="0" err="1">
                <a:cs typeface="Arial" panose="020B0604020202020204" pitchFamily="34" charset="0"/>
              </a:rPr>
              <a:t>hiperparametry</a:t>
            </a:r>
            <a:r>
              <a:rPr lang="pl-PL" dirty="0">
                <a:cs typeface="Arial" panose="020B0604020202020204" pitchFamily="34" charset="0"/>
              </a:rPr>
              <a:t> nie </a:t>
            </a:r>
            <a:r>
              <a:rPr lang="pl-PL" dirty="0" err="1">
                <a:cs typeface="Arial" panose="020B0604020202020204" pitchFamily="34" charset="0"/>
              </a:rPr>
              <a:t>wykazywaly</a:t>
            </a:r>
            <a:r>
              <a:rPr lang="pl-PL" dirty="0">
                <a:cs typeface="Arial" panose="020B0604020202020204" pitchFamily="34" charset="0"/>
              </a:rPr>
              <a:t> </a:t>
            </a:r>
            <a:r>
              <a:rPr lang="pl-PL" dirty="0" err="1">
                <a:cs typeface="Arial" panose="020B0604020202020204" pitchFamily="34" charset="0"/>
              </a:rPr>
              <a:t>wiekszej</a:t>
            </a:r>
            <a:r>
              <a:rPr lang="pl-PL" dirty="0">
                <a:cs typeface="Arial" panose="020B0604020202020204" pitchFamily="34" charset="0"/>
              </a:rPr>
              <a:t> </a:t>
            </a:r>
            <a:r>
              <a:rPr lang="pl-PL" dirty="0" err="1">
                <a:cs typeface="Arial" panose="020B0604020202020204" pitchFamily="34" charset="0"/>
              </a:rPr>
              <a:t>zmiennosci</a:t>
            </a:r>
            <a:r>
              <a:rPr lang="pl-PL" dirty="0">
                <a:cs typeface="Arial" panose="020B0604020202020204" pitchFamily="34" charset="0"/>
              </a:rPr>
              <a:t> </a:t>
            </a:r>
            <a:r>
              <a:rPr lang="pl-PL" dirty="0" err="1">
                <a:cs typeface="Arial" panose="020B0604020202020204" pitchFamily="34" charset="0"/>
              </a:rPr>
              <a:t>posrod</a:t>
            </a:r>
            <a:r>
              <a:rPr lang="pl-PL" dirty="0">
                <a:cs typeface="Arial" panose="020B0604020202020204" pitchFamily="34" charset="0"/>
              </a:rPr>
              <a:t> modeli ze zbioru </a:t>
            </a:r>
            <a:r>
              <a:rPr lang="pl-PL" dirty="0" err="1">
                <a:cs typeface="Arial" panose="020B0604020202020204" pitchFamily="34" charset="0"/>
              </a:rPr>
              <a:t>Rashomon</a:t>
            </a:r>
            <a:r>
              <a:rPr lang="pl-PL" dirty="0"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2157242-2D3E-4357-99E9-C2A861F4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7" y="2825751"/>
            <a:ext cx="3882182" cy="2564507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196148C-8A63-4EED-ACFF-B48D66A3F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169" y="2714530"/>
            <a:ext cx="4081676" cy="278695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4116F39-C3D5-4E87-9D69-36E8FC237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558" y="2714530"/>
            <a:ext cx="4034442" cy="274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6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42CCF3-9CC5-4544-A14E-14D92090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ZBIÓR RASHOMON – ISTOTNOSC ZMIENNYCH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739EEA-6DED-41AF-B99B-1179C4E1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l-PL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l-PL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l-PL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l-PL" dirty="0">
              <a:cs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412B28B-EAD5-4803-8C47-53EF82B8F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" y="1972227"/>
            <a:ext cx="5882361" cy="452064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B7F6DDC-58F5-4240-A299-A65E46AD8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822" y="1972227"/>
            <a:ext cx="6237178" cy="45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9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42CCF3-9CC5-4544-A14E-14D92090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ZBIÓR RASHOMON – ISTOTNOSC ZMIENNYCH (bez statystyk)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739EEA-6DED-41AF-B99B-1179C4E1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l-PL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l-PL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l-PL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l-PL" dirty="0"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279B600-56B6-486D-96AC-0DB798466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08" y="1929384"/>
            <a:ext cx="5854892" cy="20975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706AA8E-EA85-4861-9278-9EB67DD8E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8" y="4001384"/>
            <a:ext cx="6651305" cy="241865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39C65057-51CC-44E1-A70F-89D8982A6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437" y="2018161"/>
            <a:ext cx="6088438" cy="218520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1DA38AF-260E-4583-85CD-0D10E497C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675" y="4203367"/>
            <a:ext cx="5822197" cy="218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5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85EB0A-1F6D-4D35-95BD-98CAF13E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KRZYWE PDP – model 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B4A38E-015C-4E08-978D-16FF045D5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dirty="0"/>
              <a:t>Dla 4 istotnych zmiennych </a:t>
            </a:r>
            <a:r>
              <a:rPr lang="pl-PL" dirty="0" err="1"/>
              <a:t>sprawdzilismy</a:t>
            </a:r>
            <a:r>
              <a:rPr lang="pl-PL" dirty="0"/>
              <a:t> jak </a:t>
            </a:r>
            <a:r>
              <a:rPr lang="pl-PL" dirty="0" err="1"/>
              <a:t>wygladaja</a:t>
            </a:r>
            <a:r>
              <a:rPr lang="pl-PL" dirty="0"/>
              <a:t> krzywe PDP (ang. </a:t>
            </a:r>
            <a:r>
              <a:rPr lang="pl-PL" dirty="0" err="1"/>
              <a:t>Partial</a:t>
            </a:r>
            <a:r>
              <a:rPr lang="pl-PL" dirty="0"/>
              <a:t> </a:t>
            </a:r>
            <a:r>
              <a:rPr lang="pl-PL" dirty="0" err="1"/>
              <a:t>Dependence</a:t>
            </a:r>
            <a:r>
              <a:rPr lang="pl-PL" dirty="0"/>
              <a:t> Plot)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38B08F9-72EF-4F5C-A087-9230EB491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19" y="2565835"/>
            <a:ext cx="9802761" cy="29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3890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EA9B0"/>
      </a:accent1>
      <a:accent2>
        <a:srgbClr val="7F99BA"/>
      </a:accent2>
      <a:accent3>
        <a:srgbClr val="9697C6"/>
      </a:accent3>
      <a:accent4>
        <a:srgbClr val="967FBA"/>
      </a:accent4>
      <a:accent5>
        <a:srgbClr val="BC94C5"/>
      </a:accent5>
      <a:accent6>
        <a:srgbClr val="BA7FAC"/>
      </a:accent6>
      <a:hlink>
        <a:srgbClr val="AE7369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398</Words>
  <Application>Microsoft Office PowerPoint</Application>
  <PresentationFormat>Panoramiczny</PresentationFormat>
  <Paragraphs>70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The Hand Bold</vt:lpstr>
      <vt:lpstr>The Serif Hand Black</vt:lpstr>
      <vt:lpstr>SketchyVTI</vt:lpstr>
      <vt:lpstr>Strojenie Hiperparametrów i zbiory Rashomon – mimic II</vt:lpstr>
      <vt:lpstr>BAZA DANYCH MIMIC II</vt:lpstr>
      <vt:lpstr>ALGORYTM ML - JEGO HIPERPARAMETRY</vt:lpstr>
      <vt:lpstr>MODELE W ZBIORZE RASHOMON</vt:lpstr>
      <vt:lpstr>ZBIÓR RASHOMON – RANKING MODELI</vt:lpstr>
      <vt:lpstr>ZBIÓR RASHOMON – wplyw hiperparametrow</vt:lpstr>
      <vt:lpstr>ZBIÓR RASHOMON – ISTOTNOSC ZMIENNYCH</vt:lpstr>
      <vt:lpstr>ZBIÓR RASHOMON – ISTOTNOSC ZMIENNYCH (bez statystyk)</vt:lpstr>
      <vt:lpstr>KRZYWE PDP – model 1</vt:lpstr>
      <vt:lpstr>KRZYWE PDP – model 2</vt:lpstr>
      <vt:lpstr>KRZYWE PDP – model 3</vt:lpstr>
      <vt:lpstr>KRZYWE PDP – model 4</vt:lpstr>
      <vt:lpstr>ŹRÓDŁA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Strojenie Hiperparametrów i zbiory Rashomon – mimic II</dc:title>
  <dc:creator>Wrona Patryk 3 (STUD)</dc:creator>
  <cp:lastModifiedBy>Wrona Patryk 3 (STUD)</cp:lastModifiedBy>
  <cp:revision>19</cp:revision>
  <dcterms:created xsi:type="dcterms:W3CDTF">2021-04-22T11:12:17Z</dcterms:created>
  <dcterms:modified xsi:type="dcterms:W3CDTF">2021-05-06T10:52:56Z</dcterms:modified>
</cp:coreProperties>
</file>