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57" r:id="rId10"/>
    <p:sldId id="260" r:id="rId11"/>
    <p:sldId id="258" r:id="rId12"/>
    <p:sldId id="259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597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2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62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1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3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9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93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16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7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488B32-9F3C-480F-9694-404B86466C2E}" type="datetimeFigureOut">
              <a:rPr lang="pl-PL" smtClean="0"/>
              <a:t>20.04.2021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1AC5B7-8A69-47FC-85AF-6EFF1B695074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ispreadsheets.com/datasets/1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ytuł 1">
            <a:extLst>
              <a:ext uri="{FF2B5EF4-FFF2-40B4-BE49-F238E27FC236}">
                <a16:creationId xmlns:a16="http://schemas.microsoft.com/office/drawing/2014/main" id="{1D2578A3-C30E-4A1B-995F-6639446BADF1}"/>
              </a:ext>
            </a:extLst>
          </p:cNvPr>
          <p:cNvSpPr txBox="1">
            <a:spLocks/>
          </p:cNvSpPr>
          <p:nvPr/>
        </p:nvSpPr>
        <p:spPr>
          <a:xfrm>
            <a:off x="1066800" y="158272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/>
              <a:t>Wyników głosowań w kongresie USA w 1986 r.</a:t>
            </a:r>
          </a:p>
        </p:txBody>
      </p:sp>
    </p:spTree>
    <p:extLst>
      <p:ext uri="{BB962C8B-B14F-4D97-AF65-F5344CB8AC3E}">
        <p14:creationId xmlns:p14="http://schemas.microsoft.com/office/powerpoint/2010/main" val="46914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86A1B2-3E97-43B3-BBBD-4B4C44C6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1A9996E-BC41-49EF-BCCF-62376663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053" y="286603"/>
            <a:ext cx="6230641" cy="4146249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6EBBB6-E751-4BB8-81F6-60F33875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541" y="4452356"/>
            <a:ext cx="7845455" cy="170584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F6C9730-BBC9-49AA-A421-47A7CB363D8D}"/>
              </a:ext>
            </a:extLst>
          </p:cNvPr>
          <p:cNvSpPr txBox="1"/>
          <p:nvPr/>
        </p:nvSpPr>
        <p:spPr>
          <a:xfrm>
            <a:off x="7065482" y="2217695"/>
            <a:ext cx="5126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początku próbowaliśmy wybierać kolumny intuicyjnie, korzystając z macierzy korelacji z EDA oraz wartości </a:t>
            </a:r>
            <a:r>
              <a:rPr lang="pl-PL" dirty="0" err="1"/>
              <a:t>feature_importances</a:t>
            </a:r>
            <a:r>
              <a:rPr lang="pl-PL" dirty="0"/>
              <a:t> dla </a:t>
            </a:r>
            <a:r>
              <a:rPr lang="pl-PL" dirty="0" err="1"/>
              <a:t>XGBoosta</a:t>
            </a:r>
            <a:r>
              <a:rPr lang="pl-PL" dirty="0"/>
              <a:t>. Używając niewielkiej ilości kolumn mogliśmy uzyskać wyniki jedynie nieznacznie gorsze od początkowych, ale jednak nie udało się ich poprawić.</a:t>
            </a:r>
          </a:p>
        </p:txBody>
      </p:sp>
    </p:spTree>
    <p:extLst>
      <p:ext uri="{BB962C8B-B14F-4D97-AF65-F5344CB8AC3E}">
        <p14:creationId xmlns:p14="http://schemas.microsoft.com/office/powerpoint/2010/main" val="252710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CA0AD-45E0-4EAC-853E-14DD9672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C1FC489-A30A-4DE5-B127-646AF1BF1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973032"/>
            <a:ext cx="8646093" cy="2889841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4B6F5E4-8CAC-4629-8EAB-C925D95F7F67}"/>
              </a:ext>
            </a:extLst>
          </p:cNvPr>
          <p:cNvSpPr txBox="1"/>
          <p:nvPr/>
        </p:nvSpPr>
        <p:spPr>
          <a:xfrm>
            <a:off x="2425959" y="4226767"/>
            <a:ext cx="913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Następnie spojrzeliśmy na problem wyboru cech używając metod przedstawionych na laboratoriach. Używaliśmy tutaj dwóch funkcji pomocniczych, które od razu drukowały </a:t>
            </a:r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XGBoosta</a:t>
            </a:r>
            <a:r>
              <a:rPr lang="pl-PL" dirty="0"/>
              <a:t> dla zestawu kolumn wybranego przez dany selektor.</a:t>
            </a:r>
          </a:p>
        </p:txBody>
      </p:sp>
    </p:spTree>
    <p:extLst>
      <p:ext uri="{BB962C8B-B14F-4D97-AF65-F5344CB8AC3E}">
        <p14:creationId xmlns:p14="http://schemas.microsoft.com/office/powerpoint/2010/main" val="14565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DF6D52-675E-4669-9822-C11BE584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1EBF57D-9FF3-4E75-9415-665DCAACB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70" y="425709"/>
            <a:ext cx="3708886" cy="319400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7AE8C47-8816-43D2-ACF5-30FEF2D1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13" y="571781"/>
            <a:ext cx="4697212" cy="304793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863EF0F-A4B3-462B-A880-98E50CB6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69" y="3700060"/>
            <a:ext cx="4304781" cy="2875331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69661C9-C7DB-4652-B3E7-03D532C60CF1}"/>
              </a:ext>
            </a:extLst>
          </p:cNvPr>
          <p:cNvSpPr txBox="1"/>
          <p:nvPr/>
        </p:nvSpPr>
        <p:spPr>
          <a:xfrm>
            <a:off x="5959151" y="4385388"/>
            <a:ext cx="623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Korzystaliśmy z wielu metod wyboru cech, takich jak </a:t>
            </a:r>
            <a:r>
              <a:rPr lang="pl-PL" dirty="0" err="1"/>
              <a:t>SelectKBest</a:t>
            </a:r>
            <a:r>
              <a:rPr lang="pl-PL" dirty="0"/>
              <a:t>,</a:t>
            </a:r>
          </a:p>
          <a:p>
            <a:r>
              <a:rPr lang="pl-PL" dirty="0"/>
              <a:t>Czy </a:t>
            </a:r>
            <a:r>
              <a:rPr lang="pl-PL" dirty="0" err="1"/>
              <a:t>Recursive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Elimination</a:t>
            </a:r>
            <a:r>
              <a:rPr lang="pl-PL" dirty="0"/>
              <a:t>. Uzyskiwaliśmy podobne wyniki jak przy bardziej intuicyjnym wyborze zmiennych.</a:t>
            </a:r>
          </a:p>
        </p:txBody>
      </p:sp>
    </p:spTree>
    <p:extLst>
      <p:ext uri="{BB962C8B-B14F-4D97-AF65-F5344CB8AC3E}">
        <p14:creationId xmlns:p14="http://schemas.microsoft.com/office/powerpoint/2010/main" val="325978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64A3790A-F516-480A-AD9B-29546E01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374" y="195943"/>
            <a:ext cx="4075870" cy="4009053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2A45526-14F5-4D34-A566-0029AA30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10" y="4111690"/>
            <a:ext cx="8021979" cy="226111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F66606A4-72DC-4132-A1F5-0D17B9D98CB2}"/>
              </a:ext>
            </a:extLst>
          </p:cNvPr>
          <p:cNvSpPr txBox="1"/>
          <p:nvPr/>
        </p:nvSpPr>
        <p:spPr>
          <a:xfrm>
            <a:off x="5090782" y="2200469"/>
            <a:ext cx="6064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Także użycie funkcji </a:t>
            </a:r>
            <a:r>
              <a:rPr lang="pl-PL" dirty="0" err="1"/>
              <a:t>SelectFromModel</a:t>
            </a:r>
            <a:r>
              <a:rPr lang="pl-PL" dirty="0"/>
              <a:t> dla </a:t>
            </a:r>
            <a:r>
              <a:rPr lang="pl-PL" dirty="0" err="1"/>
              <a:t>LinearSVC</a:t>
            </a:r>
            <a:r>
              <a:rPr lang="pl-PL" dirty="0"/>
              <a:t> ani szukanie różnych kombinacji </a:t>
            </a:r>
            <a:r>
              <a:rPr lang="pl-PL" dirty="0" err="1"/>
              <a:t>PolynomialFeatures</a:t>
            </a:r>
            <a:r>
              <a:rPr lang="pl-PL" dirty="0"/>
              <a:t> nie przyniosło ciekawych rezultatów. W związku z tym, ze względu na małą liczbę rekordów w naszym zbiorze oraz wynikający z tego dosyć krótki czas wykonywania obliczeń, zdecydowaliśmy się pozostać przy wszystkich kolumnach.</a:t>
            </a:r>
          </a:p>
        </p:txBody>
      </p:sp>
    </p:spTree>
    <p:extLst>
      <p:ext uri="{BB962C8B-B14F-4D97-AF65-F5344CB8AC3E}">
        <p14:creationId xmlns:p14="http://schemas.microsoft.com/office/powerpoint/2010/main" val="68213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86A87-024D-4415-8F76-E7AF407B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89" y="429217"/>
            <a:ext cx="10241560" cy="736854"/>
          </a:xfrm>
        </p:spPr>
        <p:txBody>
          <a:bodyPr/>
          <a:lstStyle/>
          <a:p>
            <a:pPr algn="ctr"/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tuning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2DA7EDD-FCEA-45A8-9543-DF1D4956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6" y="2140761"/>
            <a:ext cx="5644882" cy="2576477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3B39A9F-7E48-480C-9A16-0F42C63C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05" y="2226955"/>
            <a:ext cx="6277589" cy="2490283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7F73E9F0-595B-48C6-B24F-3DB1D9B40D30}"/>
              </a:ext>
            </a:extLst>
          </p:cNvPr>
          <p:cNvSpPr txBox="1"/>
          <p:nvPr/>
        </p:nvSpPr>
        <p:spPr>
          <a:xfrm>
            <a:off x="721453" y="5192785"/>
            <a:ext cx="1114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Ze względu na małą liczbę rzędów, w celu </a:t>
            </a:r>
            <a:r>
              <a:rPr lang="pl-PL" dirty="0" err="1"/>
              <a:t>tuningu</a:t>
            </a:r>
            <a:r>
              <a:rPr lang="pl-PL" dirty="0"/>
              <a:t> </a:t>
            </a:r>
            <a:r>
              <a:rPr lang="pl-PL" dirty="0" err="1"/>
              <a:t>hiperparametrów</a:t>
            </a:r>
            <a:r>
              <a:rPr lang="pl-PL" dirty="0"/>
              <a:t> zdecydowaliśmy się na użycie narzędzia </a:t>
            </a:r>
            <a:r>
              <a:rPr lang="pl-PL" dirty="0" err="1"/>
              <a:t>GridSearchCV</a:t>
            </a:r>
            <a:r>
              <a:rPr lang="pl-PL" dirty="0"/>
              <a:t> dla  naszych 3 modeli SVM,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i </a:t>
            </a:r>
            <a:r>
              <a:rPr lang="pl-PL" dirty="0" err="1"/>
              <a:t>XGBoost</a:t>
            </a:r>
            <a:r>
              <a:rPr lang="pl-PL" dirty="0"/>
              <a:t>. Biorąc pod uwagę nasz temat, do oceniania wyników wydawało nam się najlepsze zwykłe </a:t>
            </a:r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score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9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9D0849-1DF7-40FB-8B78-6E487609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2BC3CC1C-352A-4712-8CC2-4F1B19BC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21" y="622162"/>
            <a:ext cx="7765694" cy="314239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2D11555-8196-419F-A5A5-9E83BCA7FEB8}"/>
              </a:ext>
            </a:extLst>
          </p:cNvPr>
          <p:cNvSpPr txBox="1"/>
          <p:nvPr/>
        </p:nvSpPr>
        <p:spPr>
          <a:xfrm>
            <a:off x="1350628" y="4085439"/>
            <a:ext cx="10343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Jednak w żadnym przypadku nie udało nam się poprawić wyników bazowych modeli. Niektóre z nich były nawet gorsze, mimo że domyślne ustawienia były zawarte także w naszym </a:t>
            </a:r>
            <a:r>
              <a:rPr lang="pl-PL" dirty="0" err="1"/>
              <a:t>gridzie</a:t>
            </a:r>
            <a:r>
              <a:rPr lang="pl-PL" dirty="0"/>
              <a:t> parametrów – przy tak dużym </a:t>
            </a:r>
            <a:r>
              <a:rPr lang="pl-PL" dirty="0" err="1"/>
              <a:t>accuracy</a:t>
            </a:r>
            <a:r>
              <a:rPr lang="pl-PL" dirty="0"/>
              <a:t> i małej liczbie rekordów, dużo zależy od rozkładu danych w zbiorach treningowych i testowym.</a:t>
            </a:r>
          </a:p>
        </p:txBody>
      </p:sp>
    </p:spTree>
    <p:extLst>
      <p:ext uri="{BB962C8B-B14F-4D97-AF65-F5344CB8AC3E}">
        <p14:creationId xmlns:p14="http://schemas.microsoft.com/office/powerpoint/2010/main" val="341596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439EE7-1407-456C-9E11-A251211F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81" y="-240684"/>
            <a:ext cx="10058400" cy="1450757"/>
          </a:xfrm>
        </p:spPr>
        <p:txBody>
          <a:bodyPr/>
          <a:lstStyle/>
          <a:p>
            <a:r>
              <a:rPr lang="pl-PL" dirty="0"/>
              <a:t>Ocena modeli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0575FCC-4CA1-471D-AF9E-C688CFD45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6" y="411465"/>
            <a:ext cx="3590925" cy="234315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900B893-A633-45CE-8A0C-96D443FE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36" y="1222062"/>
            <a:ext cx="4448175" cy="19431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52C8EDC-5150-486F-B375-D60A6695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1222062"/>
            <a:ext cx="4400550" cy="18288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088E107-30E1-4CDA-A82A-7DBC50FB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56" y="3054593"/>
            <a:ext cx="4732191" cy="366506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A0662A0-DDE2-4B70-AEB7-DA3FF98DF2DC}"/>
              </a:ext>
            </a:extLst>
          </p:cNvPr>
          <p:cNvSpPr txBox="1"/>
          <p:nvPr/>
        </p:nvSpPr>
        <p:spPr>
          <a:xfrm>
            <a:off x="5514391" y="3943179"/>
            <a:ext cx="5980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Poza </a:t>
            </a:r>
            <a:r>
              <a:rPr lang="pl-PL" dirty="0" err="1"/>
              <a:t>accuracy</a:t>
            </a:r>
            <a:r>
              <a:rPr lang="pl-PL" dirty="0"/>
              <a:t> bazowych modeli spojrzeliśmy także na tablice pomyłek oraz krzywą ROC. Nie dostarczyły one za wiele nowych informacji. Ostatecznie zdecydowaliśmy, że najlepszym modelem jest bazowy </a:t>
            </a:r>
            <a:r>
              <a:rPr lang="pl-PL" dirty="0" err="1"/>
              <a:t>XGBoost</a:t>
            </a:r>
            <a:r>
              <a:rPr lang="pl-PL" dirty="0"/>
              <a:t> – osiągał najlepsze wyniki oraz był szybszy przy tym niż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468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51F077-BD12-434A-8B15-EC9BEB14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69074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Podsumowanie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1A873CD-E1FE-4E69-B3AB-84EC28FF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42775"/>
            <a:ext cx="6711193" cy="586926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C5E5DB3-3765-44FB-9B32-EA5762C88BAF}"/>
              </a:ext>
            </a:extLst>
          </p:cNvPr>
          <p:cNvSpPr txBox="1"/>
          <p:nvPr/>
        </p:nvSpPr>
        <p:spPr>
          <a:xfrm>
            <a:off x="6903244" y="1978964"/>
            <a:ext cx="5025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 koniec wróciliśmy do wykresu z naszego EDA żeby zobaczyć, których z reprezentantów udało przewidzieć się prawidłowo – wykonaliśmy w tym celu predykcje na podstawie reszty ramki danych dla każdego pojedynczego rzędu. Jak widać, błędne predykcje zazwyczaj znajdują się w zróżnicowanym pod względem partii otoczeniu. Jednak duża skuteczność nawet dla nieoczywistych polityków  pokazuje świadczy o jakości </a:t>
            </a:r>
            <a:r>
              <a:rPr lang="pl-PL" dirty="0" err="1"/>
              <a:t>XGBoosta</a:t>
            </a:r>
            <a:r>
              <a:rPr lang="pl-PL" dirty="0"/>
              <a:t>, nawet bez specjalnego dopasowywania cech czy </a:t>
            </a:r>
            <a:r>
              <a:rPr lang="pl-PL" dirty="0" err="1"/>
              <a:t>tuningu</a:t>
            </a:r>
            <a:r>
              <a:rPr lang="pl-PL" dirty="0"/>
              <a:t> </a:t>
            </a:r>
            <a:r>
              <a:rPr lang="pl-PL" dirty="0" err="1"/>
              <a:t>hiperparametrów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0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D5170D04-7BF4-4675-AAE2-368ABF6C44CF}"/>
              </a:ext>
            </a:extLst>
          </p:cNvPr>
          <p:cNvSpPr txBox="1">
            <a:spLocks/>
          </p:cNvSpPr>
          <p:nvPr/>
        </p:nvSpPr>
        <p:spPr>
          <a:xfrm>
            <a:off x="719381" y="1903918"/>
            <a:ext cx="5562600" cy="45605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pl-PL" sz="1800" dirty="0">
                <a:solidFill>
                  <a:schemeClr val="tx1"/>
                </a:solidFill>
              </a:rPr>
              <a:t>Naszym zbiorem danych jest ramka zawierająca dane o przynależności partyjnej poszczególnych reprezentantów i ich głosach podczas 16 kluczowych w tym roku głosowań. (Źródło: </a:t>
            </a:r>
            <a:r>
              <a:rPr lang="pl-PL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https://www.apispreadsheets.com/datasets/121</a:t>
            </a:r>
            <a:r>
              <a:rPr lang="pl-PL" sz="1800" dirty="0">
                <a:solidFill>
                  <a:schemeClr val="tx1"/>
                </a:solidFill>
              </a:rPr>
              <a:t>)</a:t>
            </a:r>
          </a:p>
          <a:p>
            <a:r>
              <a:rPr lang="pl-PL" sz="1800" dirty="0">
                <a:solidFill>
                  <a:schemeClr val="tx1"/>
                </a:solidFill>
              </a:rPr>
              <a:t>Klasyfikacja: kongresmen należy do demokratów czy </a:t>
            </a:r>
            <a:r>
              <a:rPr lang="pl-PL" sz="1800" dirty="0" err="1">
                <a:solidFill>
                  <a:schemeClr val="tx1"/>
                </a:solidFill>
              </a:rPr>
              <a:t>republikan</a:t>
            </a:r>
            <a:r>
              <a:rPr lang="pl-PL" sz="1800" dirty="0">
                <a:solidFill>
                  <a:schemeClr val="tx1"/>
                </a:solidFill>
              </a:rPr>
              <a:t>?</a:t>
            </a:r>
          </a:p>
          <a:p>
            <a:r>
              <a:rPr lang="pl-PL" sz="1800" b="1" dirty="0">
                <a:solidFill>
                  <a:schemeClr val="tx1"/>
                </a:solidFill>
              </a:rPr>
              <a:t>y</a:t>
            </a:r>
            <a:r>
              <a:rPr lang="pl-PL" sz="1800" dirty="0">
                <a:solidFill>
                  <a:schemeClr val="tx1"/>
                </a:solidFill>
              </a:rPr>
              <a:t> - głos na tak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b="1" dirty="0">
                <a:solidFill>
                  <a:schemeClr val="tx1"/>
                </a:solidFill>
              </a:rPr>
              <a:t>n</a:t>
            </a:r>
            <a:r>
              <a:rPr lang="pl-PL" sz="1800" dirty="0">
                <a:solidFill>
                  <a:schemeClr val="tx1"/>
                </a:solidFill>
              </a:rPr>
              <a:t> - głos na nie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b="1" dirty="0">
                <a:solidFill>
                  <a:schemeClr val="tx1"/>
                </a:solidFill>
              </a:rPr>
              <a:t>?</a:t>
            </a:r>
            <a:r>
              <a:rPr lang="pl-PL" sz="1800" dirty="0">
                <a:solidFill>
                  <a:schemeClr val="tx1"/>
                </a:solidFill>
              </a:rPr>
              <a:t> - brak głosu - niewzięcie udziału w głosowaniu lub wstrzymanie się od głosu 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dirty="0">
                <a:solidFill>
                  <a:schemeClr val="tx1"/>
                </a:solidFill>
              </a:rPr>
              <a:t>Ostatnia kolumna zawiera informacje o przynależności partyjnej reprezentanta - </a:t>
            </a:r>
            <a:r>
              <a:rPr lang="pl-PL" sz="1800" b="1" dirty="0" err="1">
                <a:solidFill>
                  <a:schemeClr val="tx1"/>
                </a:solidFill>
              </a:rPr>
              <a:t>republican</a:t>
            </a:r>
            <a:r>
              <a:rPr lang="pl-PL" sz="1800" dirty="0">
                <a:solidFill>
                  <a:schemeClr val="tx1"/>
                </a:solidFill>
              </a:rPr>
              <a:t> albo </a:t>
            </a:r>
            <a:r>
              <a:rPr lang="pl-PL" sz="1800" b="1" dirty="0" err="1">
                <a:solidFill>
                  <a:schemeClr val="tx1"/>
                </a:solidFill>
              </a:rPr>
              <a:t>democrat</a:t>
            </a:r>
            <a:r>
              <a:rPr lang="pl-PL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8F95B2B-32A4-42DB-9F57-DA79A2931B55}"/>
              </a:ext>
            </a:extLst>
          </p:cNvPr>
          <p:cNvSpPr txBox="1">
            <a:spLocks/>
          </p:cNvSpPr>
          <p:nvPr/>
        </p:nvSpPr>
        <p:spPr>
          <a:xfrm>
            <a:off x="1066800" y="-23591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Informacje o danych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A4DD543-D598-4D40-99E5-466C74B0A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750"/>
          <a:stretch/>
        </p:blipFill>
        <p:spPr>
          <a:xfrm>
            <a:off x="6629400" y="1148702"/>
            <a:ext cx="5562600" cy="395613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892336-465F-4F83-A714-077FD8954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5174816"/>
            <a:ext cx="349616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12F343A0-0C80-40C0-AF0E-E5CD91037108}"/>
              </a:ext>
            </a:extLst>
          </p:cNvPr>
          <p:cNvSpPr txBox="1">
            <a:spLocks/>
          </p:cNvSpPr>
          <p:nvPr/>
        </p:nvSpPr>
        <p:spPr>
          <a:xfrm>
            <a:off x="1066800" y="-23591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Zmienne słabo rozróżniające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20E25C1-9C19-41C1-ADF2-01D3570B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38" y="1990074"/>
            <a:ext cx="5082362" cy="2382395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Obie partie głosowały podobnie na:</a:t>
            </a:r>
            <a:b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- </a:t>
            </a:r>
            <a:r>
              <a:rPr lang="pl-PL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water_project_cost_sharing</a:t>
            </a:r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</a:t>
            </a:r>
            <a:b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- </a:t>
            </a:r>
            <a:r>
              <a:rPr lang="pl-PL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imigration</a:t>
            </a:r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</a:t>
            </a:r>
            <a:b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b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Zmienne te nie pomagają rozróżnić demokratów od republikanów, więc będę mało przydatne w naszym zadaniu.</a:t>
            </a:r>
            <a:br>
              <a:rPr lang="pl-PL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</a:b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C313180-5258-4705-A688-FBBB091FC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1"/>
          <a:stretch/>
        </p:blipFill>
        <p:spPr>
          <a:xfrm>
            <a:off x="6168375" y="1214845"/>
            <a:ext cx="5440537" cy="2648793"/>
          </a:xfrm>
          <a:prstGeom prst="rect">
            <a:avLst/>
          </a:prstGeom>
        </p:spPr>
      </p:pic>
      <p:pic>
        <p:nvPicPr>
          <p:cNvPr id="8" name="Symbol zastępczy zawartości 6">
            <a:extLst>
              <a:ext uri="{FF2B5EF4-FFF2-40B4-BE49-F238E27FC236}">
                <a16:creationId xmlns:a16="http://schemas.microsoft.com/office/drawing/2014/main" id="{E17EEB79-79C5-44E6-909C-33E8C150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1259" y="3863638"/>
            <a:ext cx="5234768" cy="2648792"/>
          </a:xfrm>
        </p:spPr>
      </p:pic>
    </p:spTree>
    <p:extLst>
      <p:ext uri="{BB962C8B-B14F-4D97-AF65-F5344CB8AC3E}">
        <p14:creationId xmlns:p14="http://schemas.microsoft.com/office/powerpoint/2010/main" val="25260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9EBC7872-4A42-4764-BC94-B55BCE5F2161}"/>
              </a:ext>
            </a:extLst>
          </p:cNvPr>
          <p:cNvSpPr txBox="1">
            <a:spLocks/>
          </p:cNvSpPr>
          <p:nvPr/>
        </p:nvSpPr>
        <p:spPr>
          <a:xfrm>
            <a:off x="1066800" y="-23591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/>
              <a:t>Zmienne dobrze rozróżniające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C08D177D-491B-42AB-95F9-064E225A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88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Widoczna róznica </a:t>
            </a:r>
            <a:r>
              <a:rPr lang="pl-PL" sz="1800" dirty="0">
                <a:solidFill>
                  <a:schemeClr val="tx1"/>
                </a:solidFill>
              </a:rPr>
              <a:t>głosów</a:t>
            </a:r>
            <a:r>
              <a:rPr lang="en-GB" sz="1800" dirty="0">
                <a:solidFill>
                  <a:schemeClr val="tx1"/>
                </a:solidFill>
              </a:rPr>
              <a:t> dla: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adoption_of_the_budget_resolution(r-no, d-yes)</a:t>
            </a:r>
            <a:r>
              <a:rPr lang="pl-PL" sz="18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physician_fee_freeze(r-yes, d-no)</a:t>
            </a:r>
            <a:r>
              <a:rPr lang="pl-PL" sz="1800" dirty="0">
                <a:solidFill>
                  <a:schemeClr val="tx1"/>
                </a:solidFill>
              </a:rPr>
              <a:t>, </a:t>
            </a:r>
            <a:r>
              <a:rPr lang="en-GB" sz="1800" dirty="0">
                <a:solidFill>
                  <a:schemeClr val="tx1"/>
                </a:solidFill>
              </a:rPr>
              <a:t>el_salvador_aid(r-yes, d-no)</a:t>
            </a:r>
            <a:r>
              <a:rPr lang="pl-PL" sz="1800" dirty="0">
                <a:solidFill>
                  <a:schemeClr val="tx1"/>
                </a:solidFill>
              </a:rPr>
              <a:t>, </a:t>
            </a:r>
            <a:r>
              <a:rPr lang="en-GB" sz="1800" dirty="0">
                <a:solidFill>
                  <a:schemeClr val="tx1"/>
                </a:solidFill>
              </a:rPr>
              <a:t>education_spending(r-yes, d-no)</a:t>
            </a:r>
            <a:r>
              <a:rPr lang="pl-PL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pl-PL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Zmienne te mogą mieć duży wpływ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na predykcję modelu.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040437A-258B-4F26-ACA5-8BDE6F64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6" y="4707983"/>
            <a:ext cx="4132609" cy="206630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6BDD568-46A9-4D2C-BEF8-31F656E6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271" y="4636578"/>
            <a:ext cx="4301383" cy="213770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ED63236-735B-4940-A305-F4B93D78D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228" y="2639987"/>
            <a:ext cx="4284005" cy="213770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6DC3B70-F05C-4824-96DC-6DD9A4E4B0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87" r="4873"/>
          <a:stretch/>
        </p:blipFill>
        <p:spPr>
          <a:xfrm>
            <a:off x="7704195" y="2639988"/>
            <a:ext cx="4275416" cy="21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F4940B6A-0CDE-459A-99EA-6B2C46A6388A}"/>
              </a:ext>
            </a:extLst>
          </p:cNvPr>
          <p:cNvSpPr txBox="1">
            <a:spLocks/>
          </p:cNvSpPr>
          <p:nvPr/>
        </p:nvSpPr>
        <p:spPr>
          <a:xfrm>
            <a:off x="1066800" y="-235912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/>
              <a:t>Encoding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63790970-A4AF-4111-84D7-311B12D0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234779" cy="1414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W naszych danych kodowanie zmiennych kategorycznych wydaje się nie być dużym wyzwaniem: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Głosy na nie oznaczamy jako 0, brak głosu jako 0.5, a głosy na tak to 1. 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Podobnie intuicyjnie republikanów oznaczamy jako 0, a demokratów jako 1.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287A93-1AC2-4AC4-9DFF-28677BE7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458028" cy="17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id="{20BB9431-39E5-4EDC-A65A-9D1C1BFCB05F}"/>
              </a:ext>
            </a:extLst>
          </p:cNvPr>
          <p:cNvSpPr txBox="1"/>
          <p:nvPr/>
        </p:nvSpPr>
        <p:spPr>
          <a:xfrm>
            <a:off x="376560" y="1850347"/>
            <a:ext cx="622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Sprawdziliśmy na ile głosy poszczególnych reprezentantów przypominają głosy innych członków tej samej partii - w tym celu przekształcamy zapisy głosowań poszczególnych członków na wektory i policzymy odległości pomiędzy każdą parą. 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2450D8-5951-41A7-BE51-5AABEF40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61" y="3085664"/>
            <a:ext cx="6506483" cy="371527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4A4B821-5343-4354-B22E-9473AFAFFEC5}"/>
              </a:ext>
            </a:extLst>
          </p:cNvPr>
          <p:cNvSpPr txBox="1"/>
          <p:nvPr/>
        </p:nvSpPr>
        <p:spPr>
          <a:xfrm>
            <a:off x="434974" y="3534036"/>
            <a:ext cx="6220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Użyliśmy funkcji z pakietu </a:t>
            </a:r>
            <a:r>
              <a:rPr lang="pl-PL" dirty="0" err="1"/>
              <a:t>manifold</a:t>
            </a:r>
            <a:r>
              <a:rPr lang="pl-PL" dirty="0"/>
              <a:t> żeby przekształcić ramkę zawierającą wzajemne odległości na zbiór współrzędnych na dwuwymiarowej płaszczyźnie. Jest to rzut, który próbuje przekształcić wielowymiarowe zależności na płaszczyznę 2D. </a:t>
            </a:r>
          </a:p>
          <a:p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871B55-A0F3-45EA-BF0E-DA32B8F1E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19"/>
          <a:stretch/>
        </p:blipFill>
        <p:spPr>
          <a:xfrm>
            <a:off x="0" y="4886507"/>
            <a:ext cx="6784457" cy="133660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A3CF0A3-D4C7-40AD-A4FB-164F3B5B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361" y="738058"/>
            <a:ext cx="5477639" cy="5591955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18B0D0D3-D777-464E-B3B3-A15B5536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 err="1"/>
              <a:t>Voting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23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C791FCC4-D257-4ADC-8397-C2F8EAC8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 err="1"/>
              <a:t>Outliers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1D795D8-86F5-4B6F-B8BA-BD8C2955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03" y="1825625"/>
            <a:ext cx="5660958" cy="2898775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9A0F893F-6B8A-4FF7-9A7D-C50E4B47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tx1"/>
                </a:solidFill>
              </a:rPr>
              <a:t>Ze względu na kategoryczne wartości w naszych danych, nie widzimy tu </a:t>
            </a:r>
            <a:r>
              <a:rPr lang="pl-PL" sz="1800" dirty="0" err="1">
                <a:solidFill>
                  <a:schemeClr val="tx1"/>
                </a:solidFill>
              </a:rPr>
              <a:t>outlierów</a:t>
            </a:r>
            <a:r>
              <a:rPr lang="pl-PL" sz="1800" dirty="0">
                <a:solidFill>
                  <a:schemeClr val="tx1"/>
                </a:solidFill>
              </a:rPr>
              <a:t> w postaci rzędów, które się szczególnie wyróżniają jedną wartością. Jedyny rząd, który odrzucimy to ten, w którym wartości wszystkich głosowań wynosiły "?" - jest to prawdopodobnie brak danych, bądź dany reprezentant z jakiś osobliwych powodów nie wziął udziału w żadnym głosowaniu.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6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2376EB23-3B5C-47ED-851A-A8075D44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/>
              <a:t>Macierz korelacji</a:t>
            </a:r>
          </a:p>
        </p:txBody>
      </p:sp>
      <p:sp>
        <p:nvSpPr>
          <p:cNvPr id="5" name="Symbol zastępczy zawartości 6">
            <a:extLst>
              <a:ext uri="{FF2B5EF4-FFF2-40B4-BE49-F238E27FC236}">
                <a16:creationId xmlns:a16="http://schemas.microsoft.com/office/drawing/2014/main" id="{06B30D37-061C-4D68-AEF5-41F85586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0" y="1741260"/>
            <a:ext cx="52730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Korelacja wyliczona za pomocą </a:t>
            </a:r>
            <a:r>
              <a:rPr lang="pl-PL" sz="1800" dirty="0" err="1">
                <a:solidFill>
                  <a:schemeClr val="tx1"/>
                </a:solidFill>
              </a:rPr>
              <a:t>df.corr</a:t>
            </a:r>
            <a:r>
              <a:rPr lang="pl-PL" sz="1800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Usuniemy dwie zmienne, które w porównaniu z innymi są bardzo mało skorelowane z naszym celem: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* water_project_cost_sharing,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*  </a:t>
            </a:r>
            <a:r>
              <a:rPr lang="pl-PL" sz="1800" dirty="0" err="1">
                <a:solidFill>
                  <a:schemeClr val="tx1"/>
                </a:solidFill>
              </a:rPr>
              <a:t>immigration</a:t>
            </a:r>
            <a:r>
              <a:rPr lang="pl-PL" sz="18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(zmienne słabo rozróżniające) 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tx1"/>
                </a:solidFill>
              </a:rPr>
              <a:t>Spróbujemy też usunąć zmienną </a:t>
            </a:r>
            <a:r>
              <a:rPr lang="pl-PL" sz="1800" dirty="0" err="1">
                <a:solidFill>
                  <a:schemeClr val="tx1"/>
                </a:solidFill>
              </a:rPr>
              <a:t>el_salvador_aid</a:t>
            </a:r>
            <a:r>
              <a:rPr lang="pl-PL" sz="1800" dirty="0">
                <a:solidFill>
                  <a:schemeClr val="tx1"/>
                </a:solidFill>
              </a:rPr>
              <a:t> - mimo, że jest silnie związana z celem, jest także najbardziej skorelowana z innymi zmiennymi objaśniającymi.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C83F14-7B93-4450-AECF-59E722D20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" b="2708"/>
          <a:stretch/>
        </p:blipFill>
        <p:spPr>
          <a:xfrm>
            <a:off x="183770" y="1214845"/>
            <a:ext cx="5912230" cy="54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D6BBC-54A5-484F-ACC9-C35D8D4D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35912"/>
            <a:ext cx="10058400" cy="1450757"/>
          </a:xfrm>
        </p:spPr>
        <p:txBody>
          <a:bodyPr/>
          <a:lstStyle/>
          <a:p>
            <a:pPr algn="ctr"/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901E2D4-190B-4F00-B5CD-7514D395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242" y="1737359"/>
            <a:ext cx="6809490" cy="1585331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B0ED3B2-9326-4D83-B5B4-E3E9EB66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42" y="3322690"/>
            <a:ext cx="6877828" cy="1503337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DDED632-6771-4132-9DDF-C20D8E1A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41" y="4908021"/>
            <a:ext cx="6877828" cy="1331798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2AEEF66-61E1-4C87-A1FA-2B7A50BBEF66}"/>
              </a:ext>
            </a:extLst>
          </p:cNvPr>
          <p:cNvSpPr txBox="1"/>
          <p:nvPr/>
        </p:nvSpPr>
        <p:spPr>
          <a:xfrm>
            <a:off x="8052318" y="2006082"/>
            <a:ext cx="3788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Jako punktu odniesienia w trakcie wykonywania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Selection</a:t>
            </a:r>
            <a:r>
              <a:rPr lang="pl-PL" dirty="0"/>
              <a:t>  i </a:t>
            </a:r>
            <a:r>
              <a:rPr lang="pl-PL" dirty="0" err="1"/>
              <a:t>Hyperparameter</a:t>
            </a:r>
            <a:r>
              <a:rPr lang="pl-PL" dirty="0"/>
              <a:t> </a:t>
            </a:r>
            <a:r>
              <a:rPr lang="pl-PL" dirty="0" err="1"/>
              <a:t>Tuning</a:t>
            </a:r>
            <a:r>
              <a:rPr lang="pl-PL" dirty="0"/>
              <a:t> używaliśmy wyników osiągniętych przez modele </a:t>
            </a:r>
            <a:r>
              <a:rPr lang="pl-PL" dirty="0" err="1"/>
              <a:t>XGBoost</a:t>
            </a:r>
            <a:r>
              <a:rPr lang="pl-PL" dirty="0"/>
              <a:t>, SVM 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z domyślnymi parametrami na całych zbiorach testowych. Osiągnęły one </a:t>
            </a:r>
            <a:r>
              <a:rPr lang="pl-PL" dirty="0" err="1"/>
              <a:t>accuracy</a:t>
            </a:r>
            <a:r>
              <a:rPr lang="pl-PL" dirty="0"/>
              <a:t> na poziomie kolejno </a:t>
            </a:r>
            <a:r>
              <a:rPr lang="pl-PL" b="1" dirty="0"/>
              <a:t>97.25%,</a:t>
            </a:r>
          </a:p>
          <a:p>
            <a:r>
              <a:rPr lang="pl-PL" b="1" dirty="0"/>
              <a:t>96.33% </a:t>
            </a:r>
            <a:r>
              <a:rPr lang="pl-PL" dirty="0"/>
              <a:t>i</a:t>
            </a:r>
            <a:r>
              <a:rPr lang="pl-PL" b="1" dirty="0"/>
              <a:t> 97.25%</a:t>
            </a:r>
            <a:r>
              <a:rPr lang="pl-PL" dirty="0"/>
              <a:t> , czyli bardzo wysokie.</a:t>
            </a:r>
          </a:p>
        </p:txBody>
      </p:sp>
    </p:spTree>
    <p:extLst>
      <p:ext uri="{BB962C8B-B14F-4D97-AF65-F5344CB8AC3E}">
        <p14:creationId xmlns:p14="http://schemas.microsoft.com/office/powerpoint/2010/main" val="2459772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</TotalTime>
  <Words>861</Words>
  <Application>Microsoft Office PowerPoint</Application>
  <PresentationFormat>Panoramiczny</PresentationFormat>
  <Paragraphs>44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Retrospekcja</vt:lpstr>
      <vt:lpstr>Prezentacja programu PowerPoint</vt:lpstr>
      <vt:lpstr>Prezentacja programu PowerPoint</vt:lpstr>
      <vt:lpstr>Obie partie głosowały podobnie na: - water_project_cost_sharing, - imigration,  Zmienne te nie pomagają rozróżnić demokratów od republikanów, więc będę mało przydatne w naszym zadaniu. </vt:lpstr>
      <vt:lpstr>Prezentacja programu PowerPoint</vt:lpstr>
      <vt:lpstr>Prezentacja programu PowerPoint</vt:lpstr>
      <vt:lpstr>Voting pattern</vt:lpstr>
      <vt:lpstr>Outliers</vt:lpstr>
      <vt:lpstr>Macierz korelacji</vt:lpstr>
      <vt:lpstr>Feature Selection</vt:lpstr>
      <vt:lpstr>Prezentacja programu PowerPoint</vt:lpstr>
      <vt:lpstr>Prezentacja programu PowerPoint</vt:lpstr>
      <vt:lpstr>Prezentacja programu PowerPoint</vt:lpstr>
      <vt:lpstr>Prezentacja programu PowerPoint</vt:lpstr>
      <vt:lpstr>Hyperparameter tuning</vt:lpstr>
      <vt:lpstr>Prezentacja programu PowerPoint</vt:lpstr>
      <vt:lpstr>Ocena modeli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Smoleń</dc:creator>
  <cp:lastModifiedBy>Solawa Katarzyna (STUD)</cp:lastModifiedBy>
  <cp:revision>26</cp:revision>
  <dcterms:created xsi:type="dcterms:W3CDTF">2021-04-19T13:40:04Z</dcterms:created>
  <dcterms:modified xsi:type="dcterms:W3CDTF">2021-04-20T01:16:08Z</dcterms:modified>
</cp:coreProperties>
</file>