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2" r:id="rId5"/>
    <p:sldId id="257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7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9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4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80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4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630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615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75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22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40D28C-54FF-49CF-9DAD-08F87B73D8D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C0F4DF-B93C-41D1-BDF0-420050775EF4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8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ispreadsheets.com/datasets/12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ytuł 1">
            <a:extLst>
              <a:ext uri="{FF2B5EF4-FFF2-40B4-BE49-F238E27FC236}">
                <a16:creationId xmlns:a16="http://schemas.microsoft.com/office/drawing/2014/main" id="{1D2578A3-C30E-4A1B-995F-6639446BADF1}"/>
              </a:ext>
            </a:extLst>
          </p:cNvPr>
          <p:cNvSpPr txBox="1">
            <a:spLocks/>
          </p:cNvSpPr>
          <p:nvPr/>
        </p:nvSpPr>
        <p:spPr>
          <a:xfrm>
            <a:off x="1066800" y="158272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/>
              <a:t>Wyników głosowań w kongresie USA w 1986 r.</a:t>
            </a:r>
          </a:p>
        </p:txBody>
      </p:sp>
    </p:spTree>
    <p:extLst>
      <p:ext uri="{BB962C8B-B14F-4D97-AF65-F5344CB8AC3E}">
        <p14:creationId xmlns:p14="http://schemas.microsoft.com/office/powerpoint/2010/main" val="46914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D5170D04-7BF4-4675-AAE2-368ABF6C44CF}"/>
              </a:ext>
            </a:extLst>
          </p:cNvPr>
          <p:cNvSpPr txBox="1">
            <a:spLocks/>
          </p:cNvSpPr>
          <p:nvPr/>
        </p:nvSpPr>
        <p:spPr>
          <a:xfrm>
            <a:off x="719381" y="1903918"/>
            <a:ext cx="5562600" cy="339605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l-PL" sz="1800" dirty="0">
                <a:solidFill>
                  <a:schemeClr val="tx1"/>
                </a:solidFill>
              </a:rPr>
              <a:t>Naszym zbiorem danych jest ramka zawierająca dane o przynależności partyjnej poszczególnych reprezentantów i ich głosach podczas 16 kluczowych w tym roku głosowań. (Źródło: </a:t>
            </a:r>
            <a:r>
              <a:rPr lang="pl-PL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https://www.apispreadsheets.com/datasets/121</a:t>
            </a:r>
            <a:r>
              <a:rPr lang="pl-PL" sz="1800" dirty="0">
                <a:solidFill>
                  <a:schemeClr val="tx1"/>
                </a:solidFill>
              </a:rPr>
              <a:t>)</a:t>
            </a:r>
          </a:p>
          <a:p>
            <a:r>
              <a:rPr lang="pl-PL" sz="1800" dirty="0">
                <a:solidFill>
                  <a:schemeClr val="tx1"/>
                </a:solidFill>
              </a:rPr>
              <a:t>Klasyfikacja: kongresmen należy do demokratów czy republikanów?</a:t>
            </a:r>
          </a:p>
          <a:p>
            <a:r>
              <a:rPr lang="pl-PL" sz="1800" b="1" dirty="0">
                <a:solidFill>
                  <a:schemeClr val="tx1"/>
                </a:solidFill>
              </a:rPr>
              <a:t>y</a:t>
            </a:r>
            <a:r>
              <a:rPr lang="pl-PL" sz="1800" dirty="0">
                <a:solidFill>
                  <a:schemeClr val="tx1"/>
                </a:solidFill>
              </a:rPr>
              <a:t> - głos na tak </a:t>
            </a:r>
            <a:br>
              <a:rPr lang="pl-PL" sz="1800" dirty="0">
                <a:solidFill>
                  <a:schemeClr val="tx1"/>
                </a:solidFill>
              </a:rPr>
            </a:br>
            <a:r>
              <a:rPr lang="pl-PL" sz="1800" b="1" dirty="0">
                <a:solidFill>
                  <a:schemeClr val="tx1"/>
                </a:solidFill>
              </a:rPr>
              <a:t>n</a:t>
            </a:r>
            <a:r>
              <a:rPr lang="pl-PL" sz="1800" dirty="0">
                <a:solidFill>
                  <a:schemeClr val="tx1"/>
                </a:solidFill>
              </a:rPr>
              <a:t> - głos na nie </a:t>
            </a:r>
            <a:br>
              <a:rPr lang="pl-PL" sz="1800" dirty="0">
                <a:solidFill>
                  <a:schemeClr val="tx1"/>
                </a:solidFill>
              </a:rPr>
            </a:br>
            <a:r>
              <a:rPr lang="pl-PL" sz="1800" b="1" dirty="0">
                <a:solidFill>
                  <a:schemeClr val="tx1"/>
                </a:solidFill>
              </a:rPr>
              <a:t>?</a:t>
            </a:r>
            <a:r>
              <a:rPr lang="pl-PL" sz="1800" dirty="0">
                <a:solidFill>
                  <a:schemeClr val="tx1"/>
                </a:solidFill>
              </a:rPr>
              <a:t> - brak głosu - niewzięcie udziału w głosowaniu lub wstrzymanie się od głosu </a:t>
            </a:r>
            <a:br>
              <a:rPr lang="pl-PL" sz="1800" dirty="0">
                <a:solidFill>
                  <a:schemeClr val="tx1"/>
                </a:solidFill>
              </a:rPr>
            </a:br>
            <a:r>
              <a:rPr lang="pl-PL" sz="1800" dirty="0">
                <a:solidFill>
                  <a:schemeClr val="tx1"/>
                </a:solidFill>
              </a:rPr>
              <a:t>Ostatnia kolumna zawiera informacje o przynależności partyjnej reprezentanta - </a:t>
            </a:r>
            <a:r>
              <a:rPr lang="pl-PL" sz="1800" b="1" dirty="0" err="1">
                <a:solidFill>
                  <a:schemeClr val="tx1"/>
                </a:solidFill>
              </a:rPr>
              <a:t>republican</a:t>
            </a:r>
            <a:r>
              <a:rPr lang="pl-PL" sz="1800" dirty="0">
                <a:solidFill>
                  <a:schemeClr val="tx1"/>
                </a:solidFill>
              </a:rPr>
              <a:t> albo </a:t>
            </a:r>
            <a:r>
              <a:rPr lang="pl-PL" sz="1800" b="1" dirty="0" err="1">
                <a:solidFill>
                  <a:schemeClr val="tx1"/>
                </a:solidFill>
              </a:rPr>
              <a:t>democrat</a:t>
            </a:r>
            <a:r>
              <a:rPr lang="pl-PL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B8F95B2B-32A4-42DB-9F57-DA79A2931B55}"/>
              </a:ext>
            </a:extLst>
          </p:cNvPr>
          <p:cNvSpPr txBox="1">
            <a:spLocks/>
          </p:cNvSpPr>
          <p:nvPr/>
        </p:nvSpPr>
        <p:spPr>
          <a:xfrm>
            <a:off x="1066800" y="-23591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Informacje o danych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DD543-D598-4D40-99E5-466C74B0A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0551"/>
          <a:stretch/>
        </p:blipFill>
        <p:spPr>
          <a:xfrm>
            <a:off x="7348781" y="1104314"/>
            <a:ext cx="4843219" cy="395613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892336-465F-4F83-A714-077FD8954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711" y="5060447"/>
            <a:ext cx="3496163" cy="1314633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1416D24C-A9CF-48EA-A676-3F7397FC3505}"/>
              </a:ext>
            </a:extLst>
          </p:cNvPr>
          <p:cNvSpPr txBox="1"/>
          <p:nvPr/>
        </p:nvSpPr>
        <p:spPr>
          <a:xfrm>
            <a:off x="816877" y="5060447"/>
            <a:ext cx="4048086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l-PL" sz="1800" dirty="0">
                <a:solidFill>
                  <a:schemeClr val="tx1"/>
                </a:solidFill>
              </a:rPr>
              <a:t>Kodowanie: </a:t>
            </a:r>
          </a:p>
          <a:p>
            <a:r>
              <a:rPr lang="pl-PL" sz="1800" dirty="0">
                <a:solidFill>
                  <a:schemeClr val="tx1"/>
                </a:solidFill>
              </a:rPr>
              <a:t>no – 0,</a:t>
            </a:r>
          </a:p>
          <a:p>
            <a:r>
              <a:rPr lang="pl-PL" sz="1800" dirty="0" err="1">
                <a:solidFill>
                  <a:schemeClr val="tx1"/>
                </a:solidFill>
              </a:rPr>
              <a:t>yes</a:t>
            </a:r>
            <a:r>
              <a:rPr lang="pl-PL" sz="1800" dirty="0">
                <a:solidFill>
                  <a:schemeClr val="tx1"/>
                </a:solidFill>
              </a:rPr>
              <a:t> - 1 ,</a:t>
            </a:r>
          </a:p>
          <a:p>
            <a:r>
              <a:rPr lang="pl-PL" sz="1800" dirty="0">
                <a:solidFill>
                  <a:schemeClr val="tx1"/>
                </a:solidFill>
              </a:rPr>
              <a:t>? – 0.5</a:t>
            </a:r>
          </a:p>
          <a:p>
            <a:pPr marL="0" indent="0">
              <a:buNone/>
            </a:pPr>
            <a:endParaRPr lang="pl-PL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err="1"/>
              <a:t>r</a:t>
            </a:r>
            <a:r>
              <a:rPr lang="pl-PL" sz="1800" dirty="0" err="1">
                <a:solidFill>
                  <a:schemeClr val="tx1"/>
                </a:solidFill>
              </a:rPr>
              <a:t>epublican</a:t>
            </a:r>
            <a:r>
              <a:rPr lang="pl-PL" sz="1800" dirty="0">
                <a:solidFill>
                  <a:schemeClr val="tx1"/>
                </a:solidFill>
              </a:rPr>
              <a:t> – 0,</a:t>
            </a:r>
          </a:p>
          <a:p>
            <a:pPr marL="0" indent="0">
              <a:buNone/>
            </a:pPr>
            <a:r>
              <a:rPr lang="pl-PL" sz="1800" dirty="0" err="1">
                <a:solidFill>
                  <a:schemeClr val="tx1"/>
                </a:solidFill>
              </a:rPr>
              <a:t>democrat</a:t>
            </a:r>
            <a:r>
              <a:rPr lang="pl-PL" sz="1800" dirty="0">
                <a:solidFill>
                  <a:schemeClr val="tx1"/>
                </a:solidFill>
              </a:rPr>
              <a:t> - 1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9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20BB9431-39E5-4EDC-A65A-9D1C1BFCB05F}"/>
              </a:ext>
            </a:extLst>
          </p:cNvPr>
          <p:cNvSpPr txBox="1"/>
          <p:nvPr/>
        </p:nvSpPr>
        <p:spPr>
          <a:xfrm>
            <a:off x="376560" y="1850347"/>
            <a:ext cx="6220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Sprawdziliśmy na ile głosy poszczególnych reprezentantów przypominają głosy innych członków tej samej partii - w tym celu przekształcamy zapisy głosowań poszczególnych członków na wektory i policzymy odległości pomiędzy każdą parą. 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2450D8-5951-41A7-BE51-5AABEF40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1" y="3085664"/>
            <a:ext cx="6506483" cy="37152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4A4B821-5343-4354-B22E-9473AFAFFEC5}"/>
              </a:ext>
            </a:extLst>
          </p:cNvPr>
          <p:cNvSpPr txBox="1"/>
          <p:nvPr/>
        </p:nvSpPr>
        <p:spPr>
          <a:xfrm>
            <a:off x="434974" y="3534036"/>
            <a:ext cx="6220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Użyliśmy funkcji z pakietu </a:t>
            </a:r>
            <a:r>
              <a:rPr lang="pl-PL" dirty="0" err="1"/>
              <a:t>manifold</a:t>
            </a:r>
            <a:r>
              <a:rPr lang="pl-PL" dirty="0"/>
              <a:t> żeby przekształcić ramkę zawierającą wzajemne odległości na zbiór współrzędnych na dwuwymiarowej płaszczyźnie. Jest to rzut, który próbuje przekształcić wielowymiarowe zależności na płaszczyznę 2D. </a:t>
            </a:r>
          </a:p>
          <a:p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C871B55-A0F3-45EA-BF0E-DA32B8F1E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19"/>
          <a:stretch/>
        </p:blipFill>
        <p:spPr>
          <a:xfrm>
            <a:off x="0" y="4886507"/>
            <a:ext cx="6784457" cy="133660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A3CF0A3-D4C7-40AD-A4FB-164F3B5B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361" y="738058"/>
            <a:ext cx="5477639" cy="5591955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18B0D0D3-D777-464E-B3B3-A15B5536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35912"/>
            <a:ext cx="10058400" cy="1450757"/>
          </a:xfrm>
        </p:spPr>
        <p:txBody>
          <a:bodyPr/>
          <a:lstStyle/>
          <a:p>
            <a:pPr algn="ctr"/>
            <a:r>
              <a:rPr lang="pl-PL" dirty="0" err="1"/>
              <a:t>Voting</a:t>
            </a:r>
            <a:r>
              <a:rPr lang="pl-PL" dirty="0"/>
              <a:t> </a:t>
            </a:r>
            <a:r>
              <a:rPr lang="pl-PL" dirty="0" err="1"/>
              <a:t>pattern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23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2376EB23-3B5C-47ED-851A-A8075D44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35912"/>
            <a:ext cx="10058400" cy="1450757"/>
          </a:xfrm>
        </p:spPr>
        <p:txBody>
          <a:bodyPr/>
          <a:lstStyle/>
          <a:p>
            <a:pPr algn="ctr"/>
            <a:r>
              <a:rPr lang="pl-PL" dirty="0"/>
              <a:t>Macierz korelacji</a:t>
            </a:r>
          </a:p>
        </p:txBody>
      </p:sp>
      <p:sp>
        <p:nvSpPr>
          <p:cNvPr id="5" name="Symbol zastępczy zawartości 6">
            <a:extLst>
              <a:ext uri="{FF2B5EF4-FFF2-40B4-BE49-F238E27FC236}">
                <a16:creationId xmlns:a16="http://schemas.microsoft.com/office/drawing/2014/main" id="{06B30D37-061C-4D68-AEF5-41F85586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560" y="1741260"/>
            <a:ext cx="52730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Korelacja wyliczona za pomocą </a:t>
            </a:r>
            <a:r>
              <a:rPr lang="pl-PL" sz="1800" dirty="0" err="1">
                <a:solidFill>
                  <a:schemeClr val="tx1"/>
                </a:solidFill>
              </a:rPr>
              <a:t>df.corr</a:t>
            </a:r>
            <a:r>
              <a:rPr lang="pl-PL" sz="1800" dirty="0">
                <a:solidFill>
                  <a:schemeClr val="tx1"/>
                </a:solidFill>
              </a:rPr>
              <a:t>().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Usuniemy zmienne: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* water_project_cost_sharing,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* </a:t>
            </a:r>
            <a:r>
              <a:rPr lang="pl-PL" sz="1800" dirty="0" err="1">
                <a:solidFill>
                  <a:schemeClr val="tx1"/>
                </a:solidFill>
              </a:rPr>
              <a:t>immigration</a:t>
            </a:r>
            <a:r>
              <a:rPr lang="pl-PL" sz="180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* </a:t>
            </a:r>
            <a:r>
              <a:rPr lang="pl-PL" sz="1800" dirty="0" err="1">
                <a:solidFill>
                  <a:schemeClr val="tx1"/>
                </a:solidFill>
              </a:rPr>
              <a:t>el_salvador_aid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C83F14-7B93-4450-AECF-59E722D20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" t="4907" b="2708"/>
          <a:stretch/>
        </p:blipFill>
        <p:spPr>
          <a:xfrm>
            <a:off x="0" y="1201419"/>
            <a:ext cx="5778725" cy="540416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F3BF74A-52D2-443F-8397-642EA3060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1"/>
          <a:stretch/>
        </p:blipFill>
        <p:spPr>
          <a:xfrm>
            <a:off x="5724520" y="4554958"/>
            <a:ext cx="3259681" cy="2050629"/>
          </a:xfrm>
          <a:prstGeom prst="rect">
            <a:avLst/>
          </a:prstGeom>
        </p:spPr>
      </p:pic>
      <p:pic>
        <p:nvPicPr>
          <p:cNvPr id="8" name="Symbol zastępczy zawartości 6">
            <a:extLst>
              <a:ext uri="{FF2B5EF4-FFF2-40B4-BE49-F238E27FC236}">
                <a16:creationId xmlns:a16="http://schemas.microsoft.com/office/drawing/2014/main" id="{223D7CFB-FFCE-4B84-AD68-C50FDF84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201" y="4451802"/>
            <a:ext cx="3207799" cy="21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B5ED7BE0-9115-4379-9433-80674DB67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31" y="1061868"/>
            <a:ext cx="5237023" cy="4886218"/>
          </a:xfr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9EC1B42-D8BB-46D2-AEED-BE517F789BD5}"/>
              </a:ext>
            </a:extLst>
          </p:cNvPr>
          <p:cNvSpPr txBox="1"/>
          <p:nvPr/>
        </p:nvSpPr>
        <p:spPr>
          <a:xfrm>
            <a:off x="5535602" y="2943312"/>
            <a:ext cx="562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Bardzo wyróżniająco się zmienną jest kolumna </a:t>
            </a:r>
            <a:r>
              <a:rPr lang="pl-PL" dirty="0" err="1"/>
              <a:t>physician_fee_freeze</a:t>
            </a:r>
            <a:r>
              <a:rPr lang="pl-PL" dirty="0"/>
              <a:t>. Ma nieporównywalnie duży wpływ na predykcje – nasz model na samej jej podstawie był w stanie osiągnąć ponad </a:t>
            </a:r>
            <a:r>
              <a:rPr lang="pl-PL" dirty="0" err="1"/>
              <a:t>accuracy</a:t>
            </a:r>
            <a:r>
              <a:rPr lang="pl-PL" dirty="0"/>
              <a:t> na poziomie ponad 94%. 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92D4963-FF63-45B5-90C9-686C7E56B55F}"/>
              </a:ext>
            </a:extLst>
          </p:cNvPr>
          <p:cNvSpPr txBox="1"/>
          <p:nvPr/>
        </p:nvSpPr>
        <p:spPr>
          <a:xfrm>
            <a:off x="5535602" y="1742983"/>
            <a:ext cx="562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Punktem odniesienia były wyniki bazowych modeli SVM, </a:t>
            </a:r>
            <a:r>
              <a:rPr lang="pl-PL" dirty="0" err="1"/>
              <a:t>XGBoost</a:t>
            </a:r>
            <a:r>
              <a:rPr lang="pl-PL" dirty="0"/>
              <a:t> i </a:t>
            </a:r>
            <a:r>
              <a:rPr lang="pl-PL" dirty="0" err="1"/>
              <a:t>RandomForest</a:t>
            </a:r>
            <a:r>
              <a:rPr lang="pl-PL" dirty="0"/>
              <a:t> na całym zbiorze danych – wszystkie osiągały </a:t>
            </a:r>
            <a:r>
              <a:rPr lang="pl-PL" dirty="0" err="1"/>
              <a:t>accuracy</a:t>
            </a:r>
            <a:r>
              <a:rPr lang="pl-PL" dirty="0"/>
              <a:t> w okolicach kolejno </a:t>
            </a:r>
            <a:r>
              <a:rPr lang="pl-PL" b="1" dirty="0"/>
              <a:t>97.25%,</a:t>
            </a:r>
          </a:p>
          <a:p>
            <a:r>
              <a:rPr lang="pl-PL" b="1" dirty="0"/>
              <a:t>96.33% </a:t>
            </a:r>
            <a:r>
              <a:rPr lang="pl-PL" dirty="0"/>
              <a:t>i</a:t>
            </a:r>
            <a:r>
              <a:rPr lang="pl-PL" b="1" dirty="0"/>
              <a:t> 97.25%</a:t>
            </a:r>
            <a:r>
              <a:rPr lang="pl-PL" dirty="0"/>
              <a:t> .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33D5835-9BC7-40B6-926F-8C0DC00A8D2E}"/>
              </a:ext>
            </a:extLst>
          </p:cNvPr>
          <p:cNvSpPr txBox="1"/>
          <p:nvPr/>
        </p:nvSpPr>
        <p:spPr>
          <a:xfrm>
            <a:off x="5535602" y="4193760"/>
            <a:ext cx="543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Wybór cech korzystając z narzędzi przedstawionych na laboratorium nie pozwolił na osiągnięcie lepszego wyniku. Ze względu na małą liczbę rekordów w naszym zbiorze oraz wynikający z tego dosyć krótki czas wykonywania obliczeń, zdecydowaliśmy się pozostać przy wszystkich kolumnach.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70DEFD7E-694B-4B5E-B389-534FB6CE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35912"/>
            <a:ext cx="10058400" cy="1450757"/>
          </a:xfrm>
        </p:spPr>
        <p:txBody>
          <a:bodyPr/>
          <a:lstStyle/>
          <a:p>
            <a:pPr algn="ctr"/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484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52C0B4-69AC-41C9-9859-DC337121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6193"/>
            <a:ext cx="10058400" cy="1450757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DA8CDB93-9699-49D0-B697-BC5DDA465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31" y="4079840"/>
            <a:ext cx="3244493" cy="2117096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8B33F3-4C45-4CAF-868A-DEFE04A93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841" y="4594256"/>
            <a:ext cx="3995353" cy="174529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04DD13C-0234-460F-A285-E2784CD82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611" y="4684209"/>
            <a:ext cx="3766708" cy="156538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32A3687-8A6C-47CE-AE6D-A320BCEBA521}"/>
              </a:ext>
            </a:extLst>
          </p:cNvPr>
          <p:cNvSpPr txBox="1"/>
          <p:nvPr/>
        </p:nvSpPr>
        <p:spPr>
          <a:xfrm>
            <a:off x="7257106" y="791838"/>
            <a:ext cx="410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Tuning</a:t>
            </a:r>
            <a:r>
              <a:rPr lang="pl-PL" dirty="0"/>
              <a:t> </a:t>
            </a:r>
            <a:r>
              <a:rPr lang="pl-PL" dirty="0" err="1"/>
              <a:t>hiperparametrów</a:t>
            </a:r>
            <a:r>
              <a:rPr lang="pl-PL" dirty="0"/>
              <a:t> korzystając z </a:t>
            </a:r>
            <a:r>
              <a:rPr lang="pl-PL" dirty="0" err="1"/>
              <a:t>GridSeachCV</a:t>
            </a:r>
            <a:r>
              <a:rPr lang="pl-PL" dirty="0"/>
              <a:t> nie przyniósł rezultatów – nie udało się poprawić już i tak bardzo wysokiego </a:t>
            </a:r>
            <a:r>
              <a:rPr lang="pl-PL" dirty="0" err="1"/>
              <a:t>accuracy</a:t>
            </a:r>
            <a:r>
              <a:rPr lang="pl-PL" dirty="0"/>
              <a:t> modeli bazowych.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36F34A5-6C53-4054-83E3-1CE24F7840A4}"/>
              </a:ext>
            </a:extLst>
          </p:cNvPr>
          <p:cNvSpPr txBox="1"/>
          <p:nvPr/>
        </p:nvSpPr>
        <p:spPr>
          <a:xfrm>
            <a:off x="7332606" y="2413337"/>
            <a:ext cx="4228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Niektóre kombinacje po </a:t>
            </a:r>
            <a:r>
              <a:rPr lang="pl-PL" dirty="0" err="1"/>
              <a:t>tuningu</a:t>
            </a:r>
            <a:r>
              <a:rPr lang="pl-PL" dirty="0"/>
              <a:t> były nawet trochę gorsze niż bazowe, mimo że domyślne wartości też były w naszym </a:t>
            </a:r>
            <a:r>
              <a:rPr lang="pl-PL" dirty="0" err="1"/>
              <a:t>gridzie</a:t>
            </a:r>
            <a:r>
              <a:rPr lang="pl-PL" dirty="0"/>
              <a:t> – przy tak dużym </a:t>
            </a:r>
            <a:r>
              <a:rPr lang="pl-PL" dirty="0" err="1"/>
              <a:t>accuracy</a:t>
            </a:r>
            <a:r>
              <a:rPr lang="pl-PL" dirty="0"/>
              <a:t> i małej liczbie rekordów, dużo zależy od rozkładu danych w zbiorach treningowych i testowym.</a:t>
            </a:r>
          </a:p>
        </p:txBody>
      </p:sp>
      <p:pic>
        <p:nvPicPr>
          <p:cNvPr id="10" name="Symbol zastępczy zawartości 3">
            <a:extLst>
              <a:ext uri="{FF2B5EF4-FFF2-40B4-BE49-F238E27FC236}">
                <a16:creationId xmlns:a16="http://schemas.microsoft.com/office/drawing/2014/main" id="{D9C41FF3-63FC-47FD-A494-32F1F6C95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23" y="864184"/>
            <a:ext cx="6812835" cy="275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1A873CD-E1FE-4E69-B3AB-84EC28FF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2775"/>
            <a:ext cx="6711193" cy="586926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E5DB3-3765-44FB-9B32-EA5762C88BAF}"/>
              </a:ext>
            </a:extLst>
          </p:cNvPr>
          <p:cNvSpPr txBox="1"/>
          <p:nvPr/>
        </p:nvSpPr>
        <p:spPr>
          <a:xfrm>
            <a:off x="6903244" y="1978964"/>
            <a:ext cx="5025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 koniec wróciliśmy do wykresu z naszego EDA żeby zobaczyć, których z reprezentantów udało przewidzieć się prawidłowo – wykonaliśmy w tym celu predykcje na podstawie reszty ramki danych dla każdego pojedynczego rzędu. Jak widać, błędne predykcje zazwyczaj znajdują się w zróżnicowanym pod względem partii otoczeniu. Jednak duża skuteczność nawet dla nieoczywistych polityków  pokazuje świadczy o jakości </a:t>
            </a:r>
            <a:r>
              <a:rPr lang="pl-PL" dirty="0" err="1"/>
              <a:t>XGBoosta</a:t>
            </a:r>
            <a:r>
              <a:rPr lang="pl-PL" dirty="0"/>
              <a:t>, nawet bez specjalnego dopasowywania cech czy </a:t>
            </a:r>
            <a:r>
              <a:rPr lang="pl-PL" dirty="0" err="1"/>
              <a:t>tuningu</a:t>
            </a:r>
            <a:r>
              <a:rPr lang="pl-PL" dirty="0"/>
              <a:t> </a:t>
            </a:r>
            <a:r>
              <a:rPr lang="pl-PL" dirty="0" err="1"/>
              <a:t>hiperparametrów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40573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457</Words>
  <Application>Microsoft Office PowerPoint</Application>
  <PresentationFormat>Panoramiczny</PresentationFormat>
  <Paragraphs>29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Retrospekcja</vt:lpstr>
      <vt:lpstr>Prezentacja programu PowerPoint</vt:lpstr>
      <vt:lpstr>Prezentacja programu PowerPoint</vt:lpstr>
      <vt:lpstr>Voting pattern</vt:lpstr>
      <vt:lpstr>Macierz korelacji</vt:lpstr>
      <vt:lpstr>Feature Selection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Jan Smoleń</dc:creator>
  <cp:lastModifiedBy>Solawa Katarzyna (STUD)</cp:lastModifiedBy>
  <cp:revision>9</cp:revision>
  <dcterms:created xsi:type="dcterms:W3CDTF">2021-04-19T22:14:18Z</dcterms:created>
  <dcterms:modified xsi:type="dcterms:W3CDTF">2021-04-20T01:16:10Z</dcterms:modified>
</cp:coreProperties>
</file>