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691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972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8E304-27CB-49B8-B1DA-E1BF6359F86F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541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549733-C3F9-4FFC-946C-AAB0793A1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/>
              <a:t>Wstęp do uczenia maszynowego</a:t>
            </a:r>
            <a:br>
              <a:rPr lang="pl-PL" dirty="0"/>
            </a:br>
            <a:r>
              <a:rPr lang="pl-PL" sz="3000" dirty="0"/>
              <a:t>projekt 1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1E56DC4-5286-44D3-8293-09D32A721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224623" y="5833664"/>
            <a:ext cx="7766936" cy="1096899"/>
          </a:xfrm>
        </p:spPr>
        <p:txBody>
          <a:bodyPr>
            <a:normAutofit/>
          </a:bodyPr>
          <a:lstStyle/>
          <a:p>
            <a:r>
              <a:rPr lang="pl-PL" dirty="0"/>
              <a:t>Szymon Szmajdziński</a:t>
            </a:r>
          </a:p>
          <a:p>
            <a:r>
              <a:rPr lang="pl-PL" dirty="0"/>
              <a:t>Maciej Pawlikowski</a:t>
            </a:r>
          </a:p>
        </p:txBody>
      </p:sp>
    </p:spTree>
    <p:extLst>
      <p:ext uri="{BB962C8B-B14F-4D97-AF65-F5344CB8AC3E}">
        <p14:creationId xmlns:p14="http://schemas.microsoft.com/office/powerpoint/2010/main" val="132168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C58B20-CFDB-4BCF-A7C0-8F07D7A5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na studentów, którzy dostali 0 pkt i resztę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2261B4-7039-429F-AA10-3E7F9B850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674" y="1839452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200" dirty="0"/>
              <a:t>Wyniki</a:t>
            </a:r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r>
              <a:rPr lang="pl-PL" sz="2200" dirty="0"/>
              <a:t>Skuteczność podziału</a:t>
            </a:r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r>
              <a:rPr lang="pl-PL" sz="2200" dirty="0"/>
              <a:t>                                                                                    .</a:t>
            </a:r>
          </a:p>
          <a:p>
            <a:pPr marL="0" indent="0">
              <a:buNone/>
            </a:pPr>
            <a:endParaRPr lang="pl-PL" sz="22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112F429-5DAE-49F3-94CC-FDE641967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59809"/>
              </p:ext>
            </p:extLst>
          </p:nvPr>
        </p:nvGraphicFramePr>
        <p:xfrm>
          <a:off x="1020675" y="2270260"/>
          <a:ext cx="5664201" cy="177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067">
                  <a:extLst>
                    <a:ext uri="{9D8B030D-6E8A-4147-A177-3AD203B41FA5}">
                      <a16:colId xmlns:a16="http://schemas.microsoft.com/office/drawing/2014/main" val="3367651896"/>
                    </a:ext>
                  </a:extLst>
                </a:gridCol>
                <a:gridCol w="1888067">
                  <a:extLst>
                    <a:ext uri="{9D8B030D-6E8A-4147-A177-3AD203B41FA5}">
                      <a16:colId xmlns:a16="http://schemas.microsoft.com/office/drawing/2014/main" val="481170545"/>
                    </a:ext>
                  </a:extLst>
                </a:gridCol>
                <a:gridCol w="1888067">
                  <a:extLst>
                    <a:ext uri="{9D8B030D-6E8A-4147-A177-3AD203B41FA5}">
                      <a16:colId xmlns:a16="http://schemas.microsoft.com/office/drawing/2014/main" val="671677536"/>
                    </a:ext>
                  </a:extLst>
                </a:gridCol>
              </a:tblGrid>
              <a:tr h="379968">
                <a:tc>
                  <a:txBody>
                    <a:bodyPr/>
                    <a:lstStyle/>
                    <a:p>
                      <a:r>
                        <a:rPr lang="pl-PL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Wynik bez podziału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Wynik po podziale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12111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r>
                        <a:rPr lang="pl-PL" dirty="0"/>
                        <a:t>Liniowa regresja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75268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r>
                        <a:rPr lang="pl-PL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362384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r>
                        <a:rPr lang="pl-PL" dirty="0" err="1"/>
                        <a:t>Svm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956178"/>
                  </a:ext>
                </a:extLst>
              </a:tr>
            </a:tbl>
          </a:graphicData>
        </a:graphic>
      </p:graphicFrame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8AB2BCDD-5FA7-4F18-B205-F371D9D8FA04}"/>
              </a:ext>
            </a:extLst>
          </p:cNvPr>
          <p:cNvGraphicFramePr>
            <a:graphicFrameLocks noGrp="1"/>
          </p:cNvGraphicFramePr>
          <p:nvPr/>
        </p:nvGraphicFramePr>
        <p:xfrm>
          <a:off x="1020674" y="4843925"/>
          <a:ext cx="566420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101">
                  <a:extLst>
                    <a:ext uri="{9D8B030D-6E8A-4147-A177-3AD203B41FA5}">
                      <a16:colId xmlns:a16="http://schemas.microsoft.com/office/drawing/2014/main" val="2667264799"/>
                    </a:ext>
                  </a:extLst>
                </a:gridCol>
                <a:gridCol w="2832101">
                  <a:extLst>
                    <a:ext uri="{9D8B030D-6E8A-4147-A177-3AD203B41FA5}">
                      <a16:colId xmlns:a16="http://schemas.microsoft.com/office/drawing/2014/main" val="3727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Model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2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Las losowy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93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Regresja logistyczna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04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762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36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23BA5F-408E-4681-B30E-A0C092F0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Rozkład bez obserwacji 0 pkt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1D57559-46CA-43ED-A0EF-ED46B25A5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1" t="11614" r="2412" b="3460"/>
          <a:stretch/>
        </p:blipFill>
        <p:spPr>
          <a:xfrm>
            <a:off x="677334" y="2082984"/>
            <a:ext cx="8306718" cy="4273749"/>
          </a:xfrm>
        </p:spPr>
      </p:pic>
    </p:spTree>
    <p:extLst>
      <p:ext uri="{BB962C8B-B14F-4D97-AF65-F5344CB8AC3E}">
        <p14:creationId xmlns:p14="http://schemas.microsoft.com/office/powerpoint/2010/main" val="398535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0340A2C-0BC3-4E2E-9532-F0B64182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l-PL" dirty="0"/>
              <a:t>Podział na kubełki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abela 3">
            <a:extLst>
              <a:ext uri="{FF2B5EF4-FFF2-40B4-BE49-F238E27FC236}">
                <a16:creationId xmlns:a16="http://schemas.microsoft.com/office/drawing/2014/main" id="{2EFD3B4F-0BF0-446D-BBC5-DE616F297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852950"/>
              </p:ext>
            </p:extLst>
          </p:nvPr>
        </p:nvGraphicFramePr>
        <p:xfrm>
          <a:off x="1286933" y="2214783"/>
          <a:ext cx="9618134" cy="3561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9807">
                  <a:extLst>
                    <a:ext uri="{9D8B030D-6E8A-4147-A177-3AD203B41FA5}">
                      <a16:colId xmlns:a16="http://schemas.microsoft.com/office/drawing/2014/main" val="3514923846"/>
                    </a:ext>
                  </a:extLst>
                </a:gridCol>
                <a:gridCol w="3096164">
                  <a:extLst>
                    <a:ext uri="{9D8B030D-6E8A-4147-A177-3AD203B41FA5}">
                      <a16:colId xmlns:a16="http://schemas.microsoft.com/office/drawing/2014/main" val="3034451855"/>
                    </a:ext>
                  </a:extLst>
                </a:gridCol>
                <a:gridCol w="2852163">
                  <a:extLst>
                    <a:ext uri="{9D8B030D-6E8A-4147-A177-3AD203B41FA5}">
                      <a16:colId xmlns:a16="http://schemas.microsoft.com/office/drawing/2014/main" val="1543560786"/>
                    </a:ext>
                  </a:extLst>
                </a:gridCol>
              </a:tblGrid>
              <a:tr h="990655">
                <a:tc>
                  <a:txBody>
                    <a:bodyPr/>
                    <a:lstStyle/>
                    <a:p>
                      <a:r>
                        <a:rPr lang="pl-PL" sz="2600"/>
                        <a:t>Model</a:t>
                      </a:r>
                    </a:p>
                    <a:p>
                      <a:endParaRPr lang="pl-PL" sz="2600"/>
                    </a:p>
                  </a:txBody>
                  <a:tcPr marL="133872" marR="133872" marT="66936" marB="66936"/>
                </a:tc>
                <a:tc>
                  <a:txBody>
                    <a:bodyPr/>
                    <a:lstStyle/>
                    <a:p>
                      <a:r>
                        <a:rPr lang="pl-PL" sz="2600"/>
                        <a:t>Wynik</a:t>
                      </a:r>
                    </a:p>
                  </a:txBody>
                  <a:tcPr marL="133872" marR="133872" marT="66936" marB="66936"/>
                </a:tc>
                <a:tc>
                  <a:txBody>
                    <a:bodyPr/>
                    <a:lstStyle/>
                    <a:p>
                      <a:r>
                        <a:rPr lang="pl-PL" sz="2600"/>
                        <a:t>RMSE</a:t>
                      </a:r>
                    </a:p>
                  </a:txBody>
                  <a:tcPr marL="133872" marR="133872" marT="66936" marB="66936"/>
                </a:tc>
                <a:extLst>
                  <a:ext uri="{0D108BD9-81ED-4DB2-BD59-A6C34878D82A}">
                    <a16:rowId xmlns:a16="http://schemas.microsoft.com/office/drawing/2014/main" val="4228081619"/>
                  </a:ext>
                </a:extLst>
              </a:tr>
              <a:tr h="990655">
                <a:tc>
                  <a:txBody>
                    <a:bodyPr/>
                    <a:lstStyle/>
                    <a:p>
                      <a:r>
                        <a:rPr lang="pl-PL" sz="2600"/>
                        <a:t>Las losowy</a:t>
                      </a:r>
                    </a:p>
                    <a:p>
                      <a:endParaRPr lang="pl-PL" sz="2600"/>
                    </a:p>
                  </a:txBody>
                  <a:tcPr marL="133872" marR="133872" marT="66936" marB="66936"/>
                </a:tc>
                <a:tc>
                  <a:txBody>
                    <a:bodyPr/>
                    <a:lstStyle/>
                    <a:p>
                      <a:r>
                        <a:rPr lang="pl-PL" sz="2600"/>
                        <a:t>0.839</a:t>
                      </a:r>
                    </a:p>
                  </a:txBody>
                  <a:tcPr marL="133872" marR="133872" marT="66936" marB="66936"/>
                </a:tc>
                <a:tc>
                  <a:txBody>
                    <a:bodyPr/>
                    <a:lstStyle/>
                    <a:p>
                      <a:r>
                        <a:rPr lang="pl-PL" sz="2600"/>
                        <a:t>1.900</a:t>
                      </a:r>
                    </a:p>
                  </a:txBody>
                  <a:tcPr marL="133872" marR="133872" marT="66936" marB="66936"/>
                </a:tc>
                <a:extLst>
                  <a:ext uri="{0D108BD9-81ED-4DB2-BD59-A6C34878D82A}">
                    <a16:rowId xmlns:a16="http://schemas.microsoft.com/office/drawing/2014/main" val="788823825"/>
                  </a:ext>
                </a:extLst>
              </a:tr>
              <a:tr h="589038">
                <a:tc>
                  <a:txBody>
                    <a:bodyPr/>
                    <a:lstStyle/>
                    <a:p>
                      <a:r>
                        <a:rPr lang="pl-PL" sz="2600"/>
                        <a:t>Regresja logistyczna</a:t>
                      </a:r>
                    </a:p>
                  </a:txBody>
                  <a:tcPr marL="133872" marR="133872" marT="66936" marB="66936"/>
                </a:tc>
                <a:tc>
                  <a:txBody>
                    <a:bodyPr/>
                    <a:lstStyle/>
                    <a:p>
                      <a:r>
                        <a:rPr lang="pl-PL" sz="2600"/>
                        <a:t>0.729</a:t>
                      </a:r>
                    </a:p>
                  </a:txBody>
                  <a:tcPr marL="133872" marR="133872" marT="66936" marB="66936"/>
                </a:tc>
                <a:tc>
                  <a:txBody>
                    <a:bodyPr/>
                    <a:lstStyle/>
                    <a:p>
                      <a:r>
                        <a:rPr lang="pl-PL" sz="2600"/>
                        <a:t>2.200</a:t>
                      </a:r>
                    </a:p>
                  </a:txBody>
                  <a:tcPr marL="133872" marR="133872" marT="66936" marB="66936"/>
                </a:tc>
                <a:extLst>
                  <a:ext uri="{0D108BD9-81ED-4DB2-BD59-A6C34878D82A}">
                    <a16:rowId xmlns:a16="http://schemas.microsoft.com/office/drawing/2014/main" val="400290575"/>
                  </a:ext>
                </a:extLst>
              </a:tr>
              <a:tr h="990655">
                <a:tc>
                  <a:txBody>
                    <a:bodyPr/>
                    <a:lstStyle/>
                    <a:p>
                      <a:r>
                        <a:rPr lang="pl-PL" sz="2600"/>
                        <a:t>SVM</a:t>
                      </a:r>
                    </a:p>
                    <a:p>
                      <a:endParaRPr lang="pl-PL" sz="2600"/>
                    </a:p>
                  </a:txBody>
                  <a:tcPr marL="133872" marR="133872" marT="66936" marB="66936"/>
                </a:tc>
                <a:tc>
                  <a:txBody>
                    <a:bodyPr/>
                    <a:lstStyle/>
                    <a:p>
                      <a:r>
                        <a:rPr lang="pl-PL" sz="2600"/>
                        <a:t>0.855</a:t>
                      </a:r>
                    </a:p>
                  </a:txBody>
                  <a:tcPr marL="133872" marR="133872" marT="66936" marB="66936"/>
                </a:tc>
                <a:tc>
                  <a:txBody>
                    <a:bodyPr/>
                    <a:lstStyle/>
                    <a:p>
                      <a:r>
                        <a:rPr lang="pl-PL" sz="2600"/>
                        <a:t>1.719</a:t>
                      </a:r>
                    </a:p>
                  </a:txBody>
                  <a:tcPr marL="133872" marR="133872" marT="66936" marB="66936"/>
                </a:tc>
                <a:extLst>
                  <a:ext uri="{0D108BD9-81ED-4DB2-BD59-A6C34878D82A}">
                    <a16:rowId xmlns:a16="http://schemas.microsoft.com/office/drawing/2014/main" val="251740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112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090167-2BC0-47FF-AA15-28A482D9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Rozkład z podziałem na kubełki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C3D075D-2F54-4749-A33E-7A248ED69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84" t="18614" r="3529" b="10322"/>
          <a:stretch/>
        </p:blipFill>
        <p:spPr>
          <a:xfrm>
            <a:off x="375385" y="1738578"/>
            <a:ext cx="8798057" cy="3988454"/>
          </a:xfrm>
        </p:spPr>
      </p:pic>
    </p:spTree>
    <p:extLst>
      <p:ext uri="{BB962C8B-B14F-4D97-AF65-F5344CB8AC3E}">
        <p14:creationId xmlns:p14="http://schemas.microsoft.com/office/powerpoint/2010/main" val="1356157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8B6509-0F6B-44F7-9582-0BD93FDC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903FDB-2459-4233-96C6-7B03D304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Podsumowując najlepszym podejściem do zadania okazało się podzielenie studentów na grupy tych co dostali 0 punktów oraz resztę i użycie modelu liniowej regresji ze standardowymi </a:t>
            </a:r>
            <a:r>
              <a:rPr lang="pl-PL" dirty="0" err="1"/>
              <a:t>hiperparametrami</a:t>
            </a:r>
            <a:r>
              <a:rPr lang="pl-PL" dirty="0"/>
              <a:t>. Udało się za jego pomocą osiągnąć wynik rzędu 0.853.</a:t>
            </a:r>
          </a:p>
        </p:txBody>
      </p:sp>
    </p:spTree>
    <p:extLst>
      <p:ext uri="{BB962C8B-B14F-4D97-AF65-F5344CB8AC3E}">
        <p14:creationId xmlns:p14="http://schemas.microsoft.com/office/powerpoint/2010/main" val="25129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856EC3-E462-473E-9BDB-834268AB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danych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891A9C2-D665-4D89-9B67-4844C3BD2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5" t="20704" b="47305"/>
          <a:stretch/>
        </p:blipFill>
        <p:spPr>
          <a:xfrm>
            <a:off x="155486" y="2367280"/>
            <a:ext cx="9786839" cy="1808480"/>
          </a:xfrm>
        </p:spPr>
      </p:pic>
    </p:spTree>
    <p:extLst>
      <p:ext uri="{BB962C8B-B14F-4D97-AF65-F5344CB8AC3E}">
        <p14:creationId xmlns:p14="http://schemas.microsoft.com/office/powerpoint/2010/main" val="36803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027C72-9525-43E4-9A47-2D529A46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zbioru danych</a:t>
            </a:r>
          </a:p>
        </p:txBody>
      </p:sp>
      <p:pic>
        <p:nvPicPr>
          <p:cNvPr id="6" name="Symbol zastępczy zawartości 4" descr="Obraz zawierający tekst, komputer, wewnątrz, zrzut ekranu&#10;&#10;Opis wygenerowany automatycznie">
            <a:extLst>
              <a:ext uri="{FF2B5EF4-FFF2-40B4-BE49-F238E27FC236}">
                <a16:creationId xmlns:a16="http://schemas.microsoft.com/office/drawing/2014/main" id="{3BB6EADC-0F26-4E46-B6F4-3150B3329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5" t="40980" r="31858" b="7800"/>
          <a:stretch/>
        </p:blipFill>
        <p:spPr>
          <a:xfrm>
            <a:off x="574848" y="1727452"/>
            <a:ext cx="2782295" cy="38961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74C2D6A-D8F4-466A-B3D3-BEC9991F10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794" y="1727452"/>
            <a:ext cx="6461558" cy="388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10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D60F1F24-E03B-4246-9F05-00877278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4758611"/>
            <a:ext cx="8508893" cy="102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Analiza zbioru danych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5496D7-64C8-4919-B351-DBC65E29B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6" y="874046"/>
            <a:ext cx="3426704" cy="299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082DAF-1946-40B3-9E24-49B97AC5B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6480" y="881436"/>
            <a:ext cx="3426704" cy="297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077D1CB-A531-49E9-8428-61DC1D453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7073" y="903175"/>
            <a:ext cx="3426704" cy="293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7D4BC8C0-7BFD-41DA-A9B7-BDF21C2F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383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8A1FC9-E768-418B-8457-AB490A5D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l-PL" dirty="0"/>
              <a:t>Macierz korelacji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3F6AE2A4-06CB-4911-B1A6-496BBC7D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endParaRPr lang="pl-PL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0CAB9F7-5835-4355-8C54-57A6BCF1D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852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77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F7CAA2-3E49-4847-A65D-F8238196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Preprocessing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6FB1D7-B9EF-40C1-8ADC-3E54DAD3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Aby przygotować dane dla modelu przeprowadziliśmy na nich poniższe operacje:</a:t>
            </a:r>
          </a:p>
          <a:p>
            <a:r>
              <a:rPr lang="pl-PL" dirty="0"/>
              <a:t>kodowanie wartości kategorycznych za pomocą </a:t>
            </a:r>
            <a:r>
              <a:rPr lang="pl-PL" dirty="0" err="1"/>
              <a:t>OneHotEncoder</a:t>
            </a:r>
            <a:r>
              <a:rPr lang="pl-PL" dirty="0"/>
              <a:t>-a,</a:t>
            </a:r>
          </a:p>
          <a:p>
            <a:r>
              <a:rPr lang="pl-PL" dirty="0"/>
              <a:t>dodanie kolumn pomocniczych umożliwiających </a:t>
            </a:r>
            <a:r>
              <a:rPr lang="pl-PL" dirty="0" err="1"/>
              <a:t>kubełkowanie</a:t>
            </a:r>
            <a:r>
              <a:rPr lang="pl-PL" dirty="0"/>
              <a:t> ocen ostatecznych,</a:t>
            </a:r>
          </a:p>
          <a:p>
            <a:r>
              <a:rPr lang="pl-PL" dirty="0"/>
              <a:t>usunięcie kolumny dotyczącej edukacji ojca, gdyż z EDA wyszło nam, że jest mocno skorelowana z edukacją matki.</a:t>
            </a:r>
          </a:p>
        </p:txBody>
      </p:sp>
    </p:spTree>
    <p:extLst>
      <p:ext uri="{BB962C8B-B14F-4D97-AF65-F5344CB8AC3E}">
        <p14:creationId xmlns:p14="http://schemas.microsoft.com/office/powerpoint/2010/main" val="128345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C36E94-7B27-43B2-991B-8B0791CD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i dobór </a:t>
            </a:r>
            <a:r>
              <a:rPr lang="pl-PL" dirty="0" err="1"/>
              <a:t>hiperparametrów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68F90E-875F-4490-B807-69836CC6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520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Do rozwiązania naszego problemu postanowiliśmy wykorzystać modele takie jak:</a:t>
            </a:r>
          </a:p>
          <a:p>
            <a:r>
              <a:rPr lang="pl-PL" dirty="0"/>
              <a:t>regresja liniowa,</a:t>
            </a:r>
          </a:p>
          <a:p>
            <a:r>
              <a:rPr lang="pl-PL" dirty="0"/>
              <a:t>lasso,</a:t>
            </a:r>
          </a:p>
          <a:p>
            <a:r>
              <a:rPr lang="pl-PL" dirty="0" err="1"/>
              <a:t>svm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A ich </a:t>
            </a:r>
            <a:r>
              <a:rPr lang="pl-PL" dirty="0" err="1"/>
              <a:t>hiperparametry</a:t>
            </a:r>
            <a:r>
              <a:rPr lang="pl-PL" dirty="0"/>
              <a:t> dopasowaliśmy za pomocą </a:t>
            </a:r>
            <a:r>
              <a:rPr lang="pl-PL" dirty="0" err="1"/>
              <a:t>grid</a:t>
            </a:r>
            <a:r>
              <a:rPr lang="pl-PL" dirty="0"/>
              <a:t> </a:t>
            </a:r>
            <a:r>
              <a:rPr lang="pl-PL" dirty="0" err="1"/>
              <a:t>searchu</a:t>
            </a:r>
            <a:r>
              <a:rPr lang="pl-PL" dirty="0"/>
              <a:t>. </a:t>
            </a:r>
          </a:p>
          <a:p>
            <a:endParaRPr lang="pl-PL" dirty="0"/>
          </a:p>
        </p:txBody>
      </p:sp>
      <p:graphicFrame>
        <p:nvGraphicFramePr>
          <p:cNvPr id="4" name="Tabela 8">
            <a:extLst>
              <a:ext uri="{FF2B5EF4-FFF2-40B4-BE49-F238E27FC236}">
                <a16:creationId xmlns:a16="http://schemas.microsoft.com/office/drawing/2014/main" id="{0D223ECB-2E8A-4F4B-8C9C-6D5015A23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10408"/>
              </p:ext>
            </p:extLst>
          </p:nvPr>
        </p:nvGraphicFramePr>
        <p:xfrm>
          <a:off x="568768" y="3921257"/>
          <a:ext cx="83656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136">
                  <a:extLst>
                    <a:ext uri="{9D8B030D-6E8A-4147-A177-3AD203B41FA5}">
                      <a16:colId xmlns:a16="http://schemas.microsoft.com/office/drawing/2014/main" val="1557115630"/>
                    </a:ext>
                  </a:extLst>
                </a:gridCol>
                <a:gridCol w="1673136">
                  <a:extLst>
                    <a:ext uri="{9D8B030D-6E8A-4147-A177-3AD203B41FA5}">
                      <a16:colId xmlns:a16="http://schemas.microsoft.com/office/drawing/2014/main" val="2258842327"/>
                    </a:ext>
                  </a:extLst>
                </a:gridCol>
                <a:gridCol w="1673136">
                  <a:extLst>
                    <a:ext uri="{9D8B030D-6E8A-4147-A177-3AD203B41FA5}">
                      <a16:colId xmlns:a16="http://schemas.microsoft.com/office/drawing/2014/main" val="1723826710"/>
                    </a:ext>
                  </a:extLst>
                </a:gridCol>
                <a:gridCol w="1673136">
                  <a:extLst>
                    <a:ext uri="{9D8B030D-6E8A-4147-A177-3AD203B41FA5}">
                      <a16:colId xmlns:a16="http://schemas.microsoft.com/office/drawing/2014/main" val="2803992799"/>
                    </a:ext>
                  </a:extLst>
                </a:gridCol>
                <a:gridCol w="1673136">
                  <a:extLst>
                    <a:ext uri="{9D8B030D-6E8A-4147-A177-3AD203B41FA5}">
                      <a16:colId xmlns:a16="http://schemas.microsoft.com/office/drawing/2014/main" val="975827227"/>
                    </a:ext>
                  </a:extLst>
                </a:gridCol>
              </a:tblGrid>
              <a:tr h="579703">
                <a:tc>
                  <a:txBody>
                    <a:bodyPr/>
                    <a:lstStyle/>
                    <a:p>
                      <a:r>
                        <a:rPr lang="pl-PL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Best </a:t>
                      </a:r>
                      <a:r>
                        <a:rPr lang="pl-PL" dirty="0" err="1"/>
                        <a:t>score</a:t>
                      </a:r>
                      <a:endParaRPr lang="pl-PL" dirty="0"/>
                    </a:p>
                    <a:p>
                      <a:r>
                        <a:rPr lang="pl-PL" dirty="0"/>
                        <a:t>z G1 i 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Best </a:t>
                      </a:r>
                      <a:r>
                        <a:rPr lang="pl-PL" dirty="0" err="1"/>
                        <a:t>score</a:t>
                      </a:r>
                      <a:endParaRPr lang="pl-PL" dirty="0"/>
                    </a:p>
                    <a:p>
                      <a:r>
                        <a:rPr lang="pl-PL" dirty="0"/>
                        <a:t>bez G1 i 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RMSE</a:t>
                      </a:r>
                    </a:p>
                    <a:p>
                      <a:r>
                        <a:rPr lang="pl-PL" dirty="0"/>
                        <a:t>z G1 i 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RMSE</a:t>
                      </a:r>
                    </a:p>
                    <a:p>
                      <a:r>
                        <a:rPr lang="pl-PL" dirty="0"/>
                        <a:t>bez G1 i 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80827"/>
                  </a:ext>
                </a:extLst>
              </a:tr>
              <a:tr h="579703">
                <a:tc>
                  <a:txBody>
                    <a:bodyPr/>
                    <a:lstStyle/>
                    <a:p>
                      <a:r>
                        <a:rPr lang="pl-PL" dirty="0"/>
                        <a:t>Liniowa regresja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02609"/>
                  </a:ext>
                </a:extLst>
              </a:tr>
              <a:tr h="579703">
                <a:tc>
                  <a:txBody>
                    <a:bodyPr/>
                    <a:lstStyle/>
                    <a:p>
                      <a:r>
                        <a:rPr lang="pl-PL" dirty="0"/>
                        <a:t>Lasso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2.649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299800"/>
                  </a:ext>
                </a:extLst>
              </a:tr>
              <a:tr h="579703">
                <a:tc>
                  <a:txBody>
                    <a:bodyPr/>
                    <a:lstStyle/>
                    <a:p>
                      <a:r>
                        <a:rPr lang="pl-PL" dirty="0" err="1"/>
                        <a:t>Svm</a:t>
                      </a:r>
                      <a:endParaRPr lang="pl-PL" dirty="0"/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3.550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88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04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20C445-52B9-4975-B88E-1FC394E8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Rozkład bez G1 i G2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101E6C2-5D2D-46D5-A502-6C2D54C45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10763" r="1416" b="6184"/>
          <a:stretch/>
        </p:blipFill>
        <p:spPr>
          <a:xfrm>
            <a:off x="881900" y="1685581"/>
            <a:ext cx="8392102" cy="421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8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3A297B-0A37-469B-999F-06448FB7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Rozkład z G1 i G2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A529F910-BC9E-446F-AFC6-E7F8586D7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11888" r="8117" b="6084"/>
          <a:stretch/>
        </p:blipFill>
        <p:spPr>
          <a:xfrm>
            <a:off x="677334" y="1751683"/>
            <a:ext cx="8080354" cy="423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02029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254</Words>
  <Application>Microsoft Office PowerPoint</Application>
  <PresentationFormat>Panoramiczny</PresentationFormat>
  <Paragraphs>90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7" baseType="lpstr">
      <vt:lpstr>Trebuchet MS</vt:lpstr>
      <vt:lpstr>Wingdings 3</vt:lpstr>
      <vt:lpstr>Faseta</vt:lpstr>
      <vt:lpstr>Wstęp do uczenia maszynowego projekt 1</vt:lpstr>
      <vt:lpstr>Opis danych</vt:lpstr>
      <vt:lpstr>Analiza zbioru danych</vt:lpstr>
      <vt:lpstr>Analiza zbioru danych</vt:lpstr>
      <vt:lpstr>Macierz korelacji</vt:lpstr>
      <vt:lpstr>Preprocessing</vt:lpstr>
      <vt:lpstr>Model i dobór hiperparametrów</vt:lpstr>
      <vt:lpstr>Rozkład bez G1 i G2</vt:lpstr>
      <vt:lpstr>Rozkład z G1 i G2</vt:lpstr>
      <vt:lpstr>Podział na studentów, którzy dostali 0 pkt i resztę</vt:lpstr>
      <vt:lpstr>Rozkład bez obserwacji 0 pkt</vt:lpstr>
      <vt:lpstr>Podział na kubełki</vt:lpstr>
      <vt:lpstr>Rozkład z podziałem na kubełki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Wstęp do uczenia maszynowego projekt 1</dc:title>
  <dc:creator>Pawlikowska Zofia</dc:creator>
  <cp:lastModifiedBy>Pawlikowska Zofia</cp:lastModifiedBy>
  <cp:revision>1</cp:revision>
  <dcterms:created xsi:type="dcterms:W3CDTF">2021-04-20T09:25:28Z</dcterms:created>
  <dcterms:modified xsi:type="dcterms:W3CDTF">2021-04-20T09:31:37Z</dcterms:modified>
</cp:coreProperties>
</file>