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77" r:id="rId6"/>
    <p:sldId id="260" r:id="rId7"/>
    <p:sldId id="262" r:id="rId8"/>
    <p:sldId id="275" r:id="rId9"/>
    <p:sldId id="263" r:id="rId10"/>
    <p:sldId id="264" r:id="rId11"/>
    <p:sldId id="268" r:id="rId12"/>
    <p:sldId id="270" r:id="rId13"/>
    <p:sldId id="269" r:id="rId14"/>
    <p:sldId id="265" r:id="rId15"/>
    <p:sldId id="266" r:id="rId16"/>
    <p:sldId id="272" r:id="rId17"/>
    <p:sldId id="271" r:id="rId18"/>
    <p:sldId id="273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DFCA2-0292-456E-988E-82A1811F6D71}" v="4" dt="2021-04-26T11:17:53.306"/>
    <p1510:client id="{541D1120-4A0D-46EE-895E-4A60A8A47BF4}" v="73" dt="2021-04-26T11:17:31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majdziński Szymon (STUD)" userId="S::01151438@pw.edu.pl::62fa74c4-54cd-4ef8-bddf-6fdd32bb6915" providerId="AD" clId="Web-{541D1120-4A0D-46EE-895E-4A60A8A47BF4}"/>
    <pc:docChg chg="modSld">
      <pc:chgData name="Szmajdziński Szymon (STUD)" userId="S::01151438@pw.edu.pl::62fa74c4-54cd-4ef8-bddf-6fdd32bb6915" providerId="AD" clId="Web-{541D1120-4A0D-46EE-895E-4A60A8A47BF4}" dt="2021-04-26T11:17:31.083" v="34" actId="20577"/>
      <pc:docMkLst>
        <pc:docMk/>
      </pc:docMkLst>
      <pc:sldChg chg="modSp">
        <pc:chgData name="Szmajdziński Szymon (STUD)" userId="S::01151438@pw.edu.pl::62fa74c4-54cd-4ef8-bddf-6fdd32bb6915" providerId="AD" clId="Web-{541D1120-4A0D-46EE-895E-4A60A8A47BF4}" dt="2021-04-26T11:16:35.113" v="11" actId="20577"/>
        <pc:sldMkLst>
          <pc:docMk/>
          <pc:sldMk cId="743040765" sldId="264"/>
        </pc:sldMkLst>
        <pc:spChg chg="mod">
          <ac:chgData name="Szmajdziński Szymon (STUD)" userId="S::01151438@pw.edu.pl::62fa74c4-54cd-4ef8-bddf-6fdd32bb6915" providerId="AD" clId="Web-{541D1120-4A0D-46EE-895E-4A60A8A47BF4}" dt="2021-04-26T11:16:35.113" v="11" actId="20577"/>
          <ac:spMkLst>
            <pc:docMk/>
            <pc:sldMk cId="743040765" sldId="264"/>
            <ac:spMk id="3" creationId="{F668F90E-875F-4490-B807-69836CC64182}"/>
          </ac:spMkLst>
        </pc:spChg>
      </pc:sldChg>
      <pc:sldChg chg="modSp">
        <pc:chgData name="Szmajdziński Szymon (STUD)" userId="S::01151438@pw.edu.pl::62fa74c4-54cd-4ef8-bddf-6fdd32bb6915" providerId="AD" clId="Web-{541D1120-4A0D-46EE-895E-4A60A8A47BF4}" dt="2021-04-26T11:17:31.083" v="34" actId="20577"/>
        <pc:sldMkLst>
          <pc:docMk/>
          <pc:sldMk cId="472650229" sldId="268"/>
        </pc:sldMkLst>
        <pc:spChg chg="mod">
          <ac:chgData name="Szmajdziński Szymon (STUD)" userId="S::01151438@pw.edu.pl::62fa74c4-54cd-4ef8-bddf-6fdd32bb6915" providerId="AD" clId="Web-{541D1120-4A0D-46EE-895E-4A60A8A47BF4}" dt="2021-04-26T11:17:31.083" v="34" actId="20577"/>
          <ac:spMkLst>
            <pc:docMk/>
            <pc:sldMk cId="472650229" sldId="268"/>
            <ac:spMk id="3" creationId="{663BFFB0-3281-4806-B540-2D1F3124F0A7}"/>
          </ac:spMkLst>
        </pc:spChg>
      </pc:sldChg>
    </pc:docChg>
  </pc:docChgLst>
  <pc:docChgLst>
    <pc:chgData name="Szmajdziński Szymon (STUD)" userId="S::01151438@pw.edu.pl::62fa74c4-54cd-4ef8-bddf-6fdd32bb6915" providerId="AD" clId="Web-{2F1DFCA2-0292-456E-988E-82A1811F6D71}"/>
    <pc:docChg chg="modSld">
      <pc:chgData name="Szmajdziński Szymon (STUD)" userId="S::01151438@pw.edu.pl::62fa74c4-54cd-4ef8-bddf-6fdd32bb6915" providerId="AD" clId="Web-{2F1DFCA2-0292-456E-988E-82A1811F6D71}" dt="2021-04-26T11:17:47.774" v="0" actId="20577"/>
      <pc:docMkLst>
        <pc:docMk/>
      </pc:docMkLst>
      <pc:sldChg chg="modSp">
        <pc:chgData name="Szmajdziński Szymon (STUD)" userId="S::01151438@pw.edu.pl::62fa74c4-54cd-4ef8-bddf-6fdd32bb6915" providerId="AD" clId="Web-{2F1DFCA2-0292-456E-988E-82A1811F6D71}" dt="2021-04-26T11:17:47.774" v="0" actId="20577"/>
        <pc:sldMkLst>
          <pc:docMk/>
          <pc:sldMk cId="472650229" sldId="268"/>
        </pc:sldMkLst>
        <pc:spChg chg="mod">
          <ac:chgData name="Szmajdziński Szymon (STUD)" userId="S::01151438@pw.edu.pl::62fa74c4-54cd-4ef8-bddf-6fdd32bb6915" providerId="AD" clId="Web-{2F1DFCA2-0292-456E-988E-82A1811F6D71}" dt="2021-04-26T11:17:47.774" v="0" actId="20577"/>
          <ac:spMkLst>
            <pc:docMk/>
            <pc:sldMk cId="472650229" sldId="268"/>
            <ac:spMk id="3" creationId="{663BFFB0-3281-4806-B540-2D1F3124F0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7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1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19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84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15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13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719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685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9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50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88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241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45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83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93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2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E304-27CB-49B8-B1DA-E1BF6359F86F}" type="datetimeFigureOut">
              <a:rPr lang="pl-PL" smtClean="0"/>
              <a:t>26.04.2021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E9E3FB-8CA2-438C-B620-D6866761D4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1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549733-C3F9-4FFC-946C-AAB0793A1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Wstęp do uczenia maszynowego</a:t>
            </a:r>
            <a:br>
              <a:rPr lang="pl-PL" dirty="0"/>
            </a:br>
            <a:r>
              <a:rPr lang="pl-PL" sz="3000" dirty="0"/>
              <a:t>projekt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1E56DC4-5286-44D3-8293-09D32A72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24623" y="5833664"/>
            <a:ext cx="7766936" cy="1096899"/>
          </a:xfrm>
        </p:spPr>
        <p:txBody>
          <a:bodyPr>
            <a:normAutofit/>
          </a:bodyPr>
          <a:lstStyle/>
          <a:p>
            <a:r>
              <a:rPr lang="pl-PL" dirty="0"/>
              <a:t>Szymon Szmajdziński</a:t>
            </a:r>
          </a:p>
          <a:p>
            <a:r>
              <a:rPr lang="pl-PL" dirty="0"/>
              <a:t>Maciej Pawlikowski</a:t>
            </a:r>
          </a:p>
        </p:txBody>
      </p:sp>
    </p:spTree>
    <p:extLst>
      <p:ext uri="{BB962C8B-B14F-4D97-AF65-F5344CB8AC3E}">
        <p14:creationId xmlns:p14="http://schemas.microsoft.com/office/powerpoint/2010/main" val="9435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36E94-7B27-43B2-991B-8B0791C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8F90E-875F-4490-B807-69836CC6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Do rozwiązania naszego problemu postanowiliśmy wykorzystać modele takie jak:</a:t>
            </a:r>
          </a:p>
          <a:p>
            <a:r>
              <a:rPr lang="pl-PL" dirty="0"/>
              <a:t>regresja liniowa,</a:t>
            </a:r>
          </a:p>
          <a:p>
            <a:r>
              <a:rPr lang="pl-PL" dirty="0"/>
              <a:t>lasso,</a:t>
            </a:r>
          </a:p>
          <a:p>
            <a:r>
              <a:rPr lang="pl-PL" dirty="0" err="1"/>
              <a:t>svm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A ich </a:t>
            </a:r>
            <a:r>
              <a:rPr lang="pl-PL" dirty="0" err="1"/>
              <a:t>hiperparametry</a:t>
            </a:r>
            <a:r>
              <a:rPr lang="pl-PL" dirty="0"/>
              <a:t> dopasowaliśmy za pomocą </a:t>
            </a:r>
            <a:r>
              <a:rPr lang="pl-PL" dirty="0" err="1"/>
              <a:t>grid</a:t>
            </a:r>
            <a:r>
              <a:rPr lang="pl-PL" dirty="0"/>
              <a:t> </a:t>
            </a:r>
            <a:r>
              <a:rPr lang="pl-PL" dirty="0" err="1"/>
              <a:t>searchu</a:t>
            </a:r>
            <a:r>
              <a:rPr lang="pl-PL" dirty="0"/>
              <a:t>.  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304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DED51-B0F1-4E30-B71B-E13CCF69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3BFFB0-3281-4806-B540-2D1F3124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Predykcje na podstawie zbioru bez wyników </a:t>
            </a:r>
            <a:r>
              <a:rPr lang="pl-PL" dirty="0" err="1"/>
              <a:t>śródsemestralnych</a:t>
            </a:r>
            <a:r>
              <a:rPr lang="pl-PL" dirty="0"/>
              <a:t> byłyby zdecydowanie bardziej użyteczne, dlatego rozpoczęliśmy właśnie od nich. Niestety żadne z próbowanych przez nas podejść nie dało nam wyniku lepszego niż 0.5. Postanowiliśmy więc zawrzeć dane z kolumn G1 i G2 w naszych modelach. Model regresji liniowej wybraliśmy jako nasz </a:t>
            </a:r>
            <a:r>
              <a:rPr lang="pl-PL" dirty="0" err="1"/>
              <a:t>baseline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69D69CBE-3165-4447-92BC-33E3C012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1288"/>
              </p:ext>
            </p:extLst>
          </p:nvPr>
        </p:nvGraphicFramePr>
        <p:xfrm>
          <a:off x="825943" y="3891491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57115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88423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38267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39927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582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R^2</a:t>
                      </a:r>
                    </a:p>
                    <a:p>
                      <a:r>
                        <a:rPr lang="pl-PL" dirty="0"/>
                        <a:t>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R^2</a:t>
                      </a:r>
                    </a:p>
                    <a:p>
                      <a:r>
                        <a:rPr lang="pl-PL" dirty="0"/>
                        <a:t>bez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  <a:p>
                      <a:r>
                        <a:rPr lang="pl-PL" dirty="0"/>
                        <a:t>z G1 i 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  <a:p>
                      <a:r>
                        <a:rPr lang="pl-PL" dirty="0"/>
                        <a:t>bez G1 i 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8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Liniowa regresja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Lasso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Svm</a:t>
                      </a:r>
                      <a:endParaRPr lang="pl-PL" dirty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8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5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20C445-52B9-4975-B88E-1FC394E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bez G1 i G2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01E6C2-5D2D-46D5-A502-6C2D54C4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0763" r="1416" b="6184"/>
          <a:stretch/>
        </p:blipFill>
        <p:spPr>
          <a:xfrm>
            <a:off x="881900" y="1685581"/>
            <a:ext cx="8392102" cy="42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3A297B-0A37-469B-999F-06448FB7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z G1 i G2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529F910-BC9E-446F-AFC6-E7F8586D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1888" r="8117" b="6084"/>
          <a:stretch/>
        </p:blipFill>
        <p:spPr>
          <a:xfrm>
            <a:off x="677334" y="1751683"/>
            <a:ext cx="8080354" cy="42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762D01-1B45-4BB5-A3C4-3BABD6CE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0B4B07-C746-4A84-9784-47EAFB79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Wcześniej wspominaliśmy o podziale zbioru rozwiązań na kubełki. Dokonaliśmy tego na dwa sposoby:</a:t>
            </a:r>
          </a:p>
          <a:p>
            <a:r>
              <a:rPr lang="pl-PL" dirty="0"/>
              <a:t>Podział na dwie grupy: studentów, którzy dostali 0 punktów oraz resztę,</a:t>
            </a:r>
          </a:p>
          <a:p>
            <a:r>
              <a:rPr lang="pl-PL" dirty="0"/>
              <a:t>Podział na kubełki 0-3 pkt, 4-7 pkt, 8-11 pkt, 12-15 pkt, 16-20 pkt,</a:t>
            </a:r>
          </a:p>
        </p:txBody>
      </p:sp>
    </p:spTree>
    <p:extLst>
      <p:ext uri="{BB962C8B-B14F-4D97-AF65-F5344CB8AC3E}">
        <p14:creationId xmlns:p14="http://schemas.microsoft.com/office/powerpoint/2010/main" val="13258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907466-B419-4E14-9AB3-8088F087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8E82FA-55EC-49ED-AA3E-6A692667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157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Pierwszy wymieniony podział pozwolił nam podzielić zadanie predykcji na dwie części:</a:t>
            </a:r>
          </a:p>
          <a:p>
            <a:pPr>
              <a:buFont typeface="+mj-lt"/>
              <a:buAutoNum type="arabicPeriod"/>
            </a:pPr>
            <a:r>
              <a:rPr lang="pl-PL" dirty="0"/>
              <a:t>Przewidzenie, czy student dostał 0 pkt.</a:t>
            </a:r>
          </a:p>
          <a:p>
            <a:pPr>
              <a:buFont typeface="+mj-lt"/>
              <a:buAutoNum type="arabicPeriod"/>
            </a:pPr>
            <a:r>
              <a:rPr lang="pl-PL" dirty="0"/>
              <a:t>Przewidzenie ile punktów uzyskali pozostali studenci.</a:t>
            </a:r>
          </a:p>
          <a:p>
            <a:pPr marL="0" indent="0">
              <a:buNone/>
            </a:pPr>
            <a:r>
              <a:rPr lang="pl-PL" dirty="0"/>
              <a:t>Takie podejście do problemu pozwoliło nam uzyskać lepsze wyniki niż w przypadku standardowego podejścia. Ponieważ 0 pkt było obserwacją odstającą w rozkładzie ocen.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FCF917-BE88-4F57-898E-B24A3C41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20" y="4574580"/>
            <a:ext cx="2335530" cy="23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1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58B20-CFDB-4BCF-A7C0-8F07D7A5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2261B4-7039-429F-AA10-3E7F9B85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84" y="37798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Pomimo, że wyniki po podziale są lepsze to musimy jeszcze wziąć pod uwagę skuteczność z jaką jesteśmy w stanie przewidzieć czy dany student dostanie 0 punktów. Wykorzystaliśmy do tego dane modele: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                                                                               .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12F429-5DAE-49F3-94CC-FDE641967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4045"/>
              </p:ext>
            </p:extLst>
          </p:nvPr>
        </p:nvGraphicFramePr>
        <p:xfrm>
          <a:off x="1020675" y="1829991"/>
          <a:ext cx="5664201" cy="177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067">
                  <a:extLst>
                    <a:ext uri="{9D8B030D-6E8A-4147-A177-3AD203B41FA5}">
                      <a16:colId xmlns:a16="http://schemas.microsoft.com/office/drawing/2014/main" val="3367651896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481170545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671677536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 bez podziału(R^2)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Wynik po podziale(R^2)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11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Liniowa regresja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75268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362384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r>
                        <a:rPr lang="pl-PL" dirty="0" err="1"/>
                        <a:t>Svm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56178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8AB2BCDD-5FA7-4F18-B205-F371D9D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86912"/>
              </p:ext>
            </p:extLst>
          </p:nvPr>
        </p:nvGraphicFramePr>
        <p:xfrm>
          <a:off x="1020674" y="4843925"/>
          <a:ext cx="56642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101">
                  <a:extLst>
                    <a:ext uri="{9D8B030D-6E8A-4147-A177-3AD203B41FA5}">
                      <a16:colId xmlns:a16="http://schemas.microsoft.com/office/drawing/2014/main" val="2667264799"/>
                    </a:ext>
                  </a:extLst>
                </a:gridCol>
                <a:gridCol w="2832101">
                  <a:extLst>
                    <a:ext uri="{9D8B030D-6E8A-4147-A177-3AD203B41FA5}">
                      <a16:colId xmlns:a16="http://schemas.microsoft.com/office/drawing/2014/main" val="372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Las losowy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3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Regresja logistyczna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4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6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BA5F-408E-4681-B30E-A0C092F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bez obserwacji 0 pkt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D57559-46CA-43ED-A0EF-ED46B25A5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1" t="11614" r="2412" b="3460"/>
          <a:stretch/>
        </p:blipFill>
        <p:spPr>
          <a:xfrm>
            <a:off x="677334" y="2082984"/>
            <a:ext cx="8306718" cy="4273749"/>
          </a:xfrm>
        </p:spPr>
      </p:pic>
    </p:spTree>
    <p:extLst>
      <p:ext uri="{BB962C8B-B14F-4D97-AF65-F5344CB8AC3E}">
        <p14:creationId xmlns:p14="http://schemas.microsoft.com/office/powerpoint/2010/main" val="398535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40A2C-0BC3-4E2E-9532-F0B64182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i dobór </a:t>
            </a:r>
            <a:r>
              <a:rPr lang="pl-PL" dirty="0" err="1"/>
              <a:t>hiperparametrów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1291A-BDD7-4B2D-954A-8A466E2BA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25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Model z wieloma kubełkami utworzyliśmy, aby sprawdzić w jakim stopniu uproszczenie problemu wpłynie na poprawę wyniku. Podzieliliśmy więc zbiór na 5 równych przedziałów po cztery punkty. Co ciekawe uzyskaliśmy wyniki gorsze niż w przypadku braku podziału na </a:t>
            </a:r>
            <a:r>
              <a:rPr lang="pl-PL" dirty="0" err="1"/>
              <a:t>ubełki</a:t>
            </a:r>
            <a:r>
              <a:rPr lang="pl-PL" dirty="0"/>
              <a:t>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EFD3B4F-0BF0-446D-BBC5-DE616F297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71358"/>
              </p:ext>
            </p:extLst>
          </p:nvPr>
        </p:nvGraphicFramePr>
        <p:xfrm>
          <a:off x="1938243" y="3481042"/>
          <a:ext cx="56642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067">
                  <a:extLst>
                    <a:ext uri="{9D8B030D-6E8A-4147-A177-3AD203B41FA5}">
                      <a16:colId xmlns:a16="http://schemas.microsoft.com/office/drawing/2014/main" val="3514923846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3034451855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1543560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8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Las losowy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Regresja logistyczna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SVM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1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090167-2BC0-47FF-AA15-28A482D9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Rozkład z podziałem na kubełki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C3D075D-2F54-4749-A33E-7A248ED69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4" t="18614" r="3529" b="10322"/>
          <a:stretch/>
        </p:blipFill>
        <p:spPr>
          <a:xfrm>
            <a:off x="375385" y="1738578"/>
            <a:ext cx="8798057" cy="3988454"/>
          </a:xfrm>
        </p:spPr>
      </p:pic>
    </p:spTree>
    <p:extLst>
      <p:ext uri="{BB962C8B-B14F-4D97-AF65-F5344CB8AC3E}">
        <p14:creationId xmlns:p14="http://schemas.microsoft.com/office/powerpoint/2010/main" val="135615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92D79-7160-474D-8715-02D72634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934103-2B70-47A2-83D2-EF069E98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Używając danych o studentach z dwóch Portugalskich szkół, takich jak ich oceny cząstkowe oraz demograficzne, społeczne oraz szkolne czynniki wpływające na naukę. Nauczymy modele, które będą w stanie przewidzieć ocenę końcową danego studenta.</a:t>
            </a:r>
          </a:p>
        </p:txBody>
      </p:sp>
    </p:spTree>
    <p:extLst>
      <p:ext uri="{BB962C8B-B14F-4D97-AF65-F5344CB8AC3E}">
        <p14:creationId xmlns:p14="http://schemas.microsoft.com/office/powerpoint/2010/main" val="302068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8B6509-0F6B-44F7-9582-0BD93FDC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903FDB-2459-4233-96C6-7B03D304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Podsumowując najlepszym podejściem do zadania okazało się podzielenie studentów na grupy tych co dostali 0 punktów oraz resztę i użycie modelu liniowej regresji ze standardowymi </a:t>
            </a:r>
            <a:r>
              <a:rPr lang="pl-PL" dirty="0" err="1"/>
              <a:t>hiperparametrami</a:t>
            </a:r>
            <a:r>
              <a:rPr lang="pl-PL" dirty="0"/>
              <a:t>. Udało się za jego pomocą osiągnąć wynik rzędu 0.853.</a:t>
            </a:r>
          </a:p>
        </p:txBody>
      </p:sp>
    </p:spTree>
    <p:extLst>
      <p:ext uri="{BB962C8B-B14F-4D97-AF65-F5344CB8AC3E}">
        <p14:creationId xmlns:p14="http://schemas.microsoft.com/office/powerpoint/2010/main" val="25129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856EC3-E462-473E-9BDB-834268AB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danych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891A9C2-D665-4D89-9B67-4844C3BD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5" t="20704" b="47305"/>
          <a:stretch/>
        </p:blipFill>
        <p:spPr>
          <a:xfrm>
            <a:off x="155486" y="2367280"/>
            <a:ext cx="9786839" cy="1808480"/>
          </a:xfrm>
        </p:spPr>
      </p:pic>
    </p:spTree>
    <p:extLst>
      <p:ext uri="{BB962C8B-B14F-4D97-AF65-F5344CB8AC3E}">
        <p14:creationId xmlns:p14="http://schemas.microsoft.com/office/powerpoint/2010/main" val="36803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1BAE31-EAC1-480C-B9CC-A837687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284F13-DCEC-41EA-8107-6DAF83DD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 dyspozycji mamy dane 649 studentów scharakteryzowanych przez 33 zmienne takie jak: </a:t>
            </a:r>
          </a:p>
          <a:p>
            <a:r>
              <a:rPr lang="pl-PL" dirty="0"/>
              <a:t>wiek,</a:t>
            </a:r>
          </a:p>
          <a:p>
            <a:r>
              <a:rPr lang="pl-PL" dirty="0"/>
              <a:t>wielkość rodziny,</a:t>
            </a:r>
          </a:p>
          <a:p>
            <a:r>
              <a:rPr lang="pl-PL" dirty="0"/>
              <a:t>edukacja rodziców,</a:t>
            </a:r>
          </a:p>
          <a:p>
            <a:r>
              <a:rPr lang="pl-PL" dirty="0"/>
              <a:t>czas potrzebny na dojazd do szkoły,</a:t>
            </a:r>
          </a:p>
          <a:p>
            <a:r>
              <a:rPr lang="pl-PL" dirty="0"/>
              <a:t>czas poświęcany na naukę,</a:t>
            </a:r>
          </a:p>
          <a:p>
            <a:r>
              <a:rPr lang="pl-PL" dirty="0"/>
              <a:t>oceny semestralne.</a:t>
            </a:r>
          </a:p>
        </p:txBody>
      </p:sp>
    </p:spTree>
    <p:extLst>
      <p:ext uri="{BB962C8B-B14F-4D97-AF65-F5344CB8AC3E}">
        <p14:creationId xmlns:p14="http://schemas.microsoft.com/office/powerpoint/2010/main" val="54397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27C72-9525-43E4-9A47-2D529A4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4705E-6472-446E-BD19-B7CC94C0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45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Eksplorację danych rozpoczęliśmy od przyjrzenia się rozkładom zmiennych oraz, czy  zbiór nie zawiera wartości pustych (okazało się, że nie).</a:t>
            </a:r>
          </a:p>
        </p:txBody>
      </p:sp>
      <p:pic>
        <p:nvPicPr>
          <p:cNvPr id="6" name="Symbol zastępczy zawartości 4" descr="Obraz zawierający tekst, komputer, wewnątrz, zrzut ekranu&#10;&#10;Opis wygenerowany automatycznie">
            <a:extLst>
              <a:ext uri="{FF2B5EF4-FFF2-40B4-BE49-F238E27FC236}">
                <a16:creationId xmlns:a16="http://schemas.microsoft.com/office/drawing/2014/main" id="{3BB6EADC-0F26-4E46-B6F4-3150B3329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5" t="40980" r="31858" b="7800"/>
          <a:stretch/>
        </p:blipFill>
        <p:spPr>
          <a:xfrm>
            <a:off x="2917998" y="2664407"/>
            <a:ext cx="2782295" cy="3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0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027C72-9525-43E4-9A47-2D529A46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zbioru danych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8B0802A8-C701-417B-A2BF-837F7C7D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6C2B1B5-19BC-4596-BA98-3A855DC2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4" y="1696985"/>
            <a:ext cx="8004001" cy="480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8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60F1F24-E03B-4246-9F05-00877278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Analiza zbioru danych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496D7-64C8-4919-B351-DBC65E29B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874046"/>
            <a:ext cx="3426704" cy="299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082DAF-1946-40B3-9E24-49B97AC5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6480" y="881436"/>
            <a:ext cx="3426704" cy="297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77D1CB-A531-49E9-8428-61DC1D453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7073" y="903175"/>
            <a:ext cx="3426704" cy="29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08B51FF-5033-474F-809D-7AF170343174}"/>
              </a:ext>
            </a:extLst>
          </p:cNvPr>
          <p:cNvSpPr txBox="1"/>
          <p:nvPr/>
        </p:nvSpPr>
        <p:spPr>
          <a:xfrm>
            <a:off x="640292" y="3834320"/>
            <a:ext cx="33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pl-PL" sz="1600" b="0" i="0" dirty="0">
                <a:solidFill>
                  <a:srgbClr val="000000"/>
                </a:solidFill>
                <a:effectLst/>
                <a:latin typeface="Helvetica Neue"/>
              </a:rPr>
              <a:t>Uczennice otrzymują nieco lepsze oceny niż uczniowie.</a:t>
            </a:r>
            <a:endParaRPr lang="pl-PL" sz="16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9B4B944-35E1-4B92-88CF-368C28B55F25}"/>
              </a:ext>
            </a:extLst>
          </p:cNvPr>
          <p:cNvSpPr txBox="1"/>
          <p:nvPr/>
        </p:nvSpPr>
        <p:spPr>
          <a:xfrm>
            <a:off x="4384485" y="3789486"/>
            <a:ext cx="404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pl-PL" sz="1600" b="0" i="0" dirty="0">
                <a:solidFill>
                  <a:srgbClr val="000000"/>
                </a:solidFill>
                <a:effectLst/>
                <a:latin typeface="Helvetica Neue"/>
              </a:rPr>
              <a:t>Uczniowie z obszarów miejskich </a:t>
            </a:r>
            <a:r>
              <a:rPr lang="pl-PL" sz="1600" b="0" i="0" dirty="0" err="1">
                <a:solidFill>
                  <a:srgbClr val="000000"/>
                </a:solidFill>
                <a:effectLst/>
                <a:latin typeface="Helvetica Neue"/>
              </a:rPr>
              <a:t>otzymują</a:t>
            </a:r>
            <a:r>
              <a:rPr lang="pl-PL" sz="1600" b="0" i="0" dirty="0">
                <a:solidFill>
                  <a:srgbClr val="000000"/>
                </a:solidFill>
                <a:effectLst/>
                <a:latin typeface="Helvetica Neue"/>
              </a:rPr>
              <a:t> lepsze wyniki niż uczniowie z obszarów pozamiejskich</a:t>
            </a:r>
            <a:endParaRPr lang="pl-PL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3A21B62-BBE3-4B28-844A-3DF7BD724EB2}"/>
              </a:ext>
            </a:extLst>
          </p:cNvPr>
          <p:cNvSpPr txBox="1"/>
          <p:nvPr/>
        </p:nvSpPr>
        <p:spPr>
          <a:xfrm>
            <a:off x="8476279" y="3869033"/>
            <a:ext cx="269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pl-PL" sz="1600" b="0" i="0" dirty="0">
                <a:solidFill>
                  <a:srgbClr val="000000"/>
                </a:solidFill>
                <a:effectLst/>
                <a:latin typeface="Helvetica Neue"/>
              </a:rPr>
              <a:t>Internet też polepsza wyniki uczniów</a:t>
            </a:r>
            <a:endParaRPr lang="pl-PL" sz="1600" dirty="0"/>
          </a:p>
        </p:txBody>
      </p:sp>
      <p:sp>
        <p:nvSpPr>
          <p:cNvPr id="47" name="Symbol zastępczy zawartości 2">
            <a:extLst>
              <a:ext uri="{FF2B5EF4-FFF2-40B4-BE49-F238E27FC236}">
                <a16:creationId xmlns:a16="http://schemas.microsoft.com/office/drawing/2014/main" id="{F9F02720-FCA3-4904-AA14-A524D901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36" y="87941"/>
            <a:ext cx="12000669" cy="3880773"/>
          </a:xfrm>
        </p:spPr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Helvetica Neue"/>
              </a:rPr>
              <a:t>Z racji tego, że w zbiorze jest dużo cech kategorycznych postanowiliśmy sprawdzić jak wyglądają rozkłady wyników końcowych w zależności od tych zmiennych kategorycznych.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383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8A1FC9-E768-418B-8457-AB490A5D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Macierz korelacji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DECC0E-C1C2-48CB-BB99-A29022B7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395" y="2367627"/>
            <a:ext cx="4193752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br>
              <a:rPr lang="pl-PL" dirty="0">
                <a:latin typeface="+mj-lt"/>
              </a:rPr>
            </a:br>
            <a:r>
              <a:rPr lang="pl-PL" b="0" i="0" dirty="0">
                <a:effectLst/>
                <a:latin typeface="+mj-lt"/>
              </a:rPr>
              <a:t>Z macierzy korelacji widzimy, że najbardziej skorelowane z G3 jest G2 i G1. Nie jest to zaskakujące gdyż są to oceny 'cząstkowe'. Poza tymi oczywistymi korelacjami najbardziej skorelowane z G3 jest czas uczenia się, a także </a:t>
            </a:r>
            <a:r>
              <a:rPr lang="pl-PL" b="0" i="0" dirty="0" err="1">
                <a:effectLst/>
                <a:latin typeface="+mj-lt"/>
              </a:rPr>
              <a:t>wykszatałcenie</a:t>
            </a:r>
            <a:r>
              <a:rPr lang="pl-PL" b="0" i="0" dirty="0">
                <a:effectLst/>
                <a:latin typeface="+mj-lt"/>
              </a:rPr>
              <a:t> rodziców. Największą korelację na minusie ma natomiast ilość oblanych </a:t>
            </a:r>
            <a:r>
              <a:rPr lang="pl-PL" b="0" i="0" dirty="0" err="1">
                <a:effectLst/>
                <a:latin typeface="+mj-lt"/>
              </a:rPr>
              <a:t>semestrow</a:t>
            </a:r>
            <a:r>
              <a:rPr lang="pl-PL" b="0" i="0" dirty="0">
                <a:effectLst/>
                <a:latin typeface="+mj-lt"/>
              </a:rPr>
              <a:t> i ilość </a:t>
            </a:r>
            <a:r>
              <a:rPr lang="pl-PL" b="0" i="0" dirty="0" err="1">
                <a:effectLst/>
                <a:latin typeface="+mj-lt"/>
              </a:rPr>
              <a:t>sporzywanego</a:t>
            </a:r>
            <a:r>
              <a:rPr lang="pl-PL" b="0" i="0" dirty="0">
                <a:effectLst/>
                <a:latin typeface="+mj-lt"/>
              </a:rPr>
              <a:t> alkoholu.</a:t>
            </a:r>
            <a:endParaRPr lang="pl-PL" dirty="0">
              <a:latin typeface="+mj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0CAB9F7-5835-4355-8C54-57A6BCF1D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52"/>
          <a:stretch/>
        </p:blipFill>
        <p:spPr bwMode="auto">
          <a:xfrm>
            <a:off x="677334" y="2159331"/>
            <a:ext cx="4876443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7CAA2-3E49-4847-A65D-F823819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6FB1D7-B9EF-40C1-8ADC-3E54DAD3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Aby przygotować dane dla modelu przeprowadziliśmy na nich poniższe operacje:</a:t>
            </a:r>
          </a:p>
          <a:p>
            <a:r>
              <a:rPr lang="pl-PL" dirty="0"/>
              <a:t>kodowanie wartości kategorycznych za pomocą </a:t>
            </a:r>
            <a:r>
              <a:rPr lang="pl-PL" dirty="0" err="1"/>
              <a:t>OneHotEncoder</a:t>
            </a:r>
            <a:r>
              <a:rPr lang="pl-PL" dirty="0"/>
              <a:t>-a,</a:t>
            </a:r>
          </a:p>
          <a:p>
            <a:r>
              <a:rPr lang="pl-PL" dirty="0"/>
              <a:t>dodanie kolumn pomocniczych umożliwiających </a:t>
            </a:r>
            <a:r>
              <a:rPr lang="pl-PL" dirty="0" err="1"/>
              <a:t>kubełkowanie</a:t>
            </a:r>
            <a:r>
              <a:rPr lang="pl-PL" dirty="0"/>
              <a:t> ocen ostatecznych,</a:t>
            </a:r>
          </a:p>
          <a:p>
            <a:r>
              <a:rPr lang="pl-PL" dirty="0"/>
              <a:t>usunięcie kolumny dotyczącej edukacji ojca, gdyż z EDA wyszło nam, że jest mocno skorelowana z edukacją matki.</a:t>
            </a:r>
          </a:p>
        </p:txBody>
      </p:sp>
    </p:spTree>
    <p:extLst>
      <p:ext uri="{BB962C8B-B14F-4D97-AF65-F5344CB8AC3E}">
        <p14:creationId xmlns:p14="http://schemas.microsoft.com/office/powerpoint/2010/main" val="128345994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702</Words>
  <Application>Microsoft Office PowerPoint</Application>
  <PresentationFormat>Panoramiczny</PresentationFormat>
  <Paragraphs>117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Faseta</vt:lpstr>
      <vt:lpstr>Wstęp do uczenia maszynowego projekt 1</vt:lpstr>
      <vt:lpstr>Opis problemu</vt:lpstr>
      <vt:lpstr>Opis danych</vt:lpstr>
      <vt:lpstr>Opis danych</vt:lpstr>
      <vt:lpstr>Analiza zbioru danych</vt:lpstr>
      <vt:lpstr>Analiza zbioru danych</vt:lpstr>
      <vt:lpstr>Analiza zbioru danych</vt:lpstr>
      <vt:lpstr>Macierz korelacji</vt:lpstr>
      <vt:lpstr>Preprocessing</vt:lpstr>
      <vt:lpstr>Model i dobór hiperparametrów</vt:lpstr>
      <vt:lpstr>Model i dobór hiperparametrów</vt:lpstr>
      <vt:lpstr>Rozkład bez G1 i G2</vt:lpstr>
      <vt:lpstr>Rozkład z G1 i G2</vt:lpstr>
      <vt:lpstr>Model i dobór hiperparametrów</vt:lpstr>
      <vt:lpstr>Model i dobór hiperparametrów</vt:lpstr>
      <vt:lpstr>Wyniki</vt:lpstr>
      <vt:lpstr>Rozkład bez obserwacji 0 pkt</vt:lpstr>
      <vt:lpstr>Model i dobór hiperparametrów</vt:lpstr>
      <vt:lpstr>Rozkład z podziałem na kubełki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Pawlikowska Zofia</dc:creator>
  <cp:lastModifiedBy>Pawlikowski Maciej (STUD)</cp:lastModifiedBy>
  <cp:revision>33</cp:revision>
  <dcterms:created xsi:type="dcterms:W3CDTF">2021-04-17T15:24:02Z</dcterms:created>
  <dcterms:modified xsi:type="dcterms:W3CDTF">2021-04-26T11:17:58Z</dcterms:modified>
</cp:coreProperties>
</file>