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60" r:id="rId5"/>
    <p:sldId id="258" r:id="rId6"/>
    <p:sldId id="264" r:id="rId7"/>
    <p:sldId id="263" r:id="rId8"/>
    <p:sldId id="265" r:id="rId9"/>
    <p:sldId id="267" r:id="rId10"/>
    <p:sldId id="268" r:id="rId11"/>
    <p:sldId id="261" r:id="rId12"/>
    <p:sldId id="262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6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48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9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7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5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20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4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9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74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4226-FAAA-4BA0-B8A8-17E7052073EA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A6E3-FE2D-4CB3-B91D-4EA3921855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2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4CA7496-1AA4-4596-9102-8B6EC29E9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1 - EDA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64B0E73-2D16-44CA-B3E4-51AE66E4D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Dominik Pawlak</a:t>
            </a:r>
          </a:p>
          <a:p>
            <a:r>
              <a:rPr lang="pl-PL" dirty="0"/>
              <a:t>Przemysław Olender</a:t>
            </a:r>
          </a:p>
          <a:p>
            <a:r>
              <a:rPr lang="pl-PL" sz="1800" dirty="0"/>
              <a:t>16.03.2021</a:t>
            </a:r>
          </a:p>
        </p:txBody>
      </p:sp>
    </p:spTree>
    <p:extLst>
      <p:ext uri="{BB962C8B-B14F-4D97-AF65-F5344CB8AC3E}">
        <p14:creationId xmlns:p14="http://schemas.microsoft.com/office/powerpoint/2010/main" val="381013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F58FA32-5831-41CC-8544-85097DC5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720092"/>
            <a:ext cx="7886700" cy="1500187"/>
          </a:xfrm>
        </p:spPr>
        <p:txBody>
          <a:bodyPr/>
          <a:lstStyle/>
          <a:p>
            <a:pPr algn="ctr"/>
            <a:r>
              <a:rPr lang="pl-PL" b="0" i="0" dirty="0">
                <a:effectLst/>
                <a:latin typeface="Segoe UI" panose="020B0502040204020203" pitchFamily="34" charset="0"/>
              </a:rPr>
              <a:t>Zaskakującym okazał się fakt, że osoby nieposiadający korepetycji mają lepsze oceny niż osoby, które je posiadają.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BFF14CD-228F-487C-AEFA-396E2FCF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241"/>
            <a:ext cx="9144000" cy="20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7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8E18D-C67E-41A7-9284-5D2803C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04795"/>
            <a:ext cx="7886700" cy="2852737"/>
          </a:xfrm>
        </p:spPr>
        <p:txBody>
          <a:bodyPr>
            <a:normAutofit/>
          </a:bodyPr>
          <a:lstStyle/>
          <a:p>
            <a:pPr algn="ctr"/>
            <a:r>
              <a:rPr lang="pl-PL" sz="2400" dirty="0">
                <a:latin typeface="Helvetica Neue"/>
              </a:rPr>
              <a:t>Żeby łatwiej odróżnić jakie wyniki osiągają uczniowie podzieliliśmy ich na pięć grup w zależności od rezultatu końcowego.</a:t>
            </a:r>
            <a:br>
              <a:rPr lang="pl-PL" sz="2400" dirty="0">
                <a:latin typeface="Helvetica Neue"/>
              </a:rPr>
            </a:br>
            <a:br>
              <a:rPr lang="pl-PL" sz="2400" dirty="0">
                <a:latin typeface="Helvetica Neue"/>
              </a:rPr>
            </a:br>
            <a:endParaRPr lang="pl-PL" sz="2400" dirty="0">
              <a:latin typeface="Helvetica Neue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F827753-0A81-4477-B3A2-205BA5B4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71972"/>
              </p:ext>
            </p:extLst>
          </p:nvPr>
        </p:nvGraphicFramePr>
        <p:xfrm>
          <a:off x="1519238" y="3225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10209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8739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80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Grupa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Wynik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Liczność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4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failed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5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weak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9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13-15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good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16-18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excellent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1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7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AB93D64-6957-472F-BBE6-D21880F5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8" y="1272209"/>
            <a:ext cx="7946284" cy="32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FE24E5-6061-4477-9ACD-08175F53C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Osoby które mają między 10 a 15 nieobecności osiągają najsłabsze wyniki z egzaminów.</a:t>
            </a:r>
          </a:p>
        </p:txBody>
      </p:sp>
    </p:spTree>
    <p:extLst>
      <p:ext uri="{BB962C8B-B14F-4D97-AF65-F5344CB8AC3E}">
        <p14:creationId xmlns:p14="http://schemas.microsoft.com/office/powerpoint/2010/main" val="188217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1C028D-7B73-4ACE-8158-6DE0B8A62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Ważnym czynnikiem jest liczba wcześniejszych niezdanych egzaminów – takie osobą zazwyczaj osiągają niskie wyniki na teście końcowym.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E690C6-9131-4313-870E-C4525738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015"/>
            <a:ext cx="9144000" cy="27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E0A460-5205-4FF1-B002-2F221CEB1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Uczniowie, którzy chodzili do przedszkola mają lepsze wyniki, tak samo jak Ci, którzy wybrali szkołę ze względu na jej reputacje oraz Ci, którzy w przyszłości chcą zdobyć wyższe wykształcenie.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881BAB8-2B36-47DD-983C-67763D15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1" y="1469652"/>
            <a:ext cx="8816597" cy="27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EA40D7-576C-43CC-8E5D-73D8134B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Pozostałe mniej istotne wnioski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FBB07C7-71D5-4511-9EDB-EA0AFD4F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Helvetica Neue"/>
              </a:rPr>
              <a:t>Uczniowie szkoły GP (</a:t>
            </a:r>
            <a:r>
              <a:rPr lang="pl-PL" sz="2400" b="0" i="0" dirty="0">
                <a:effectLst/>
                <a:latin typeface="Helvetica Neue"/>
              </a:rPr>
              <a:t>Gabriel Pereira) osiągają lepsze wyniki, niż uczniowie szkoły MS (</a:t>
            </a:r>
            <a:r>
              <a:rPr lang="pl-PL" sz="2400" b="0" i="0" dirty="0" err="1">
                <a:effectLst/>
                <a:latin typeface="Helvetica Neue"/>
              </a:rPr>
              <a:t>Mousinho</a:t>
            </a:r>
            <a:r>
              <a:rPr lang="pl-PL" sz="2400" b="0" i="0" dirty="0">
                <a:effectLst/>
                <a:latin typeface="Helvetica Neue"/>
              </a:rPr>
              <a:t> da </a:t>
            </a:r>
            <a:r>
              <a:rPr lang="pl-PL" sz="2400" b="0" i="0" dirty="0" err="1">
                <a:effectLst/>
                <a:latin typeface="Helvetica Neue"/>
              </a:rPr>
              <a:t>Silveira</a:t>
            </a:r>
            <a:r>
              <a:rPr lang="pl-PL" sz="2400" dirty="0">
                <a:latin typeface="Helvetica Neue"/>
              </a:rPr>
              <a:t>)</a:t>
            </a:r>
          </a:p>
          <a:p>
            <a:r>
              <a:rPr lang="pl-PL" sz="2400" dirty="0">
                <a:latin typeface="Helvetica Neue"/>
              </a:rPr>
              <a:t> 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Helvetica Neue"/>
              </a:rPr>
              <a:t>Mieszkańcy miast uczą się lepiej niż mieszkańcy wsi.</a:t>
            </a:r>
          </a:p>
          <a:p>
            <a:r>
              <a:rPr lang="pl-PL" sz="2400" b="0" i="0" dirty="0">
                <a:solidFill>
                  <a:srgbClr val="000000"/>
                </a:solidFill>
                <a:effectLst/>
                <a:latin typeface="Helvetica Neue"/>
              </a:rPr>
              <a:t>Według histogramu lepiej uczą się dzieci z małych rodzin, </a:t>
            </a:r>
            <a:r>
              <a:rPr lang="pl-PL" sz="2400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Helvetica Neue"/>
              </a:rPr>
              <a:t>atomiast wyższą średnią ocen uzyskały dzieci z dużych rodzin. </a:t>
            </a:r>
          </a:p>
          <a:p>
            <a:r>
              <a:rPr lang="pl-PL" sz="2400" b="0" i="0" dirty="0">
                <a:solidFill>
                  <a:srgbClr val="000000"/>
                </a:solidFill>
                <a:effectLst/>
                <a:latin typeface="Helvetica Neue"/>
              </a:rPr>
              <a:t>Zdecydowanie lepiej uczą się osoby posiadające dostęp do </a:t>
            </a:r>
            <a:r>
              <a:rPr lang="pl-PL" sz="24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Helvetica Neue"/>
              </a:rPr>
              <a:t>nternetu</a:t>
            </a:r>
          </a:p>
          <a:p>
            <a:r>
              <a:rPr lang="pl-PL" sz="2400" dirty="0">
                <a:solidFill>
                  <a:srgbClr val="000000"/>
                </a:solidFill>
                <a:latin typeface="Helvetica Neue"/>
              </a:rPr>
              <a:t>Osoby spożywające więcej alkoholu, szczególnie w dni szkolne mają gorsze wyniki.</a:t>
            </a:r>
            <a:endParaRPr lang="pl-PL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7673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EA1BD1DB-D855-411F-9A16-83A00F13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764"/>
            <a:ext cx="9144000" cy="29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D30216E-8556-40CA-B166-004D0CA41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shoji, okno, krzyżówka, budynek&#10;&#10;Opis wygenerowany automatycznie">
            <a:extLst>
              <a:ext uri="{FF2B5EF4-FFF2-40B4-BE49-F238E27FC236}">
                <a16:creationId xmlns:a16="http://schemas.microsoft.com/office/drawing/2014/main" id="{84E5D662-C5A7-4396-8FA7-037B743C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6" y="857250"/>
            <a:ext cx="72319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2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22A3FB-4A64-4D8D-90FC-A977D4BD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0"/>
            <a:ext cx="519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raz zawierający tekst, tablica wyników&#10;&#10;Opis wygenerowany automatycznie">
            <a:extLst>
              <a:ext uri="{FF2B5EF4-FFF2-40B4-BE49-F238E27FC236}">
                <a16:creationId xmlns:a16="http://schemas.microsoft.com/office/drawing/2014/main" id="{D7498729-2FD4-4C5E-9BF7-9FDBA3EA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678879"/>
            <a:ext cx="8178799" cy="55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CEA00D-825A-4241-A33F-E041A0520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Największa korelacja występuję pomiędzy wynikami egzaminów, można wysnuć wniosek, że uczniowie utrzymują stały poziom w nauce.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A496B0B-E8CE-4E3B-B9EA-CA7D1207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98" y="1411861"/>
            <a:ext cx="4993679" cy="27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D4D204-B912-4A29-8B6D-34AB1D53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774994"/>
            <a:ext cx="7886700" cy="1500187"/>
          </a:xfrm>
        </p:spPr>
        <p:txBody>
          <a:bodyPr/>
          <a:lstStyle/>
          <a:p>
            <a:pPr algn="ctr"/>
            <a:r>
              <a:rPr lang="pl-PL" b="0" i="0" dirty="0">
                <a:solidFill>
                  <a:srgbClr val="000000"/>
                </a:solidFill>
                <a:effectLst/>
                <a:latin typeface="Helvetica Neue"/>
              </a:rPr>
              <a:t>Najlepiej uczą się osoby, dla których współczynnik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Helvetica Neue"/>
              </a:rPr>
              <a:t>Medu</a:t>
            </a:r>
            <a:r>
              <a:rPr lang="pl-PL" b="0" i="0" dirty="0">
                <a:solidFill>
                  <a:srgbClr val="000000"/>
                </a:solidFill>
                <a:effectLst/>
                <a:latin typeface="Helvetica Neue"/>
              </a:rPr>
              <a:t> (edukacja matki) i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Helvetica Neue"/>
              </a:rPr>
              <a:t>Fedu</a:t>
            </a:r>
            <a:r>
              <a:rPr lang="pl-PL" b="0" i="0" dirty="0">
                <a:solidFill>
                  <a:srgbClr val="000000"/>
                </a:solidFill>
                <a:effectLst/>
                <a:latin typeface="Helvetica Neue"/>
              </a:rPr>
              <a:t> (edukacja ojca) jest większy od 2, co było do przewidzenia, że dzieci wykształconych rodziców będą miały dobre oceny.</a:t>
            </a:r>
          </a:p>
          <a:p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BC7AB3-1144-4122-A8EC-6234FEE1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56721"/>
            <a:ext cx="8515350" cy="20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354513-7027-4A3A-9DC3-D2E4BA87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1" y="2559536"/>
            <a:ext cx="8560164" cy="203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8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145C64-15D9-4098-AF8F-A288BAE5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746975"/>
            <a:ext cx="78867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rgbClr val="000000"/>
                </a:solidFill>
                <a:latin typeface="Helvetica Neue"/>
              </a:rPr>
              <a:t>Wpływ na wyniki ucznia ma </a:t>
            </a:r>
            <a:r>
              <a:rPr lang="pl-PL" b="0" i="0" dirty="0">
                <a:solidFill>
                  <a:srgbClr val="000000"/>
                </a:solidFill>
                <a:effectLst/>
                <a:latin typeface="Helvetica Neue"/>
              </a:rPr>
              <a:t>zawód wykonywany przez jego rodziców,  najwyższe oceny mają dzieci lekarzy i nauczycieli, jednak te grupy są stosunkowo nieliczne w porównaniu do pozostałych.</a:t>
            </a:r>
          </a:p>
          <a:p>
            <a:endParaRPr lang="pl-P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8E9C41-7E50-4F72-A199-FDB1CCA3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3" y="547551"/>
            <a:ext cx="8286670" cy="19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65019B1-6545-42B5-8C9E-C9837BCC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4" y="2635804"/>
            <a:ext cx="8299349" cy="195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6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59886A-88CC-4BA1-A0DB-72735E6A2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b="0" i="0" dirty="0">
                <a:effectLst/>
                <a:latin typeface="Segoe UI" panose="020B0502040204020203" pitchFamily="34" charset="0"/>
              </a:rPr>
              <a:t>Dla zmiennej ‚</a:t>
            </a:r>
            <a:r>
              <a:rPr lang="pl-PL" b="0" i="0" dirty="0" err="1">
                <a:effectLst/>
                <a:latin typeface="Segoe UI" panose="020B0502040204020203" pitchFamily="34" charset="0"/>
              </a:rPr>
              <a:t>romantic</a:t>
            </a:r>
            <a:r>
              <a:rPr lang="pl-PL" b="0" i="0" dirty="0">
                <a:effectLst/>
                <a:latin typeface="Segoe UI" panose="020B0502040204020203" pitchFamily="34" charset="0"/>
              </a:rPr>
              <a:t>’ rozkłady mają podobne kształty, jednak dla osób wolnych średnia ocena jest dużo wyższa.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CA5C32-CF02-4579-875F-4D806907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303"/>
            <a:ext cx="9144000" cy="20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29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315</Words>
  <Application>Microsoft Office PowerPoint</Application>
  <PresentationFormat>Pokaz na ekranie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Segoe UI</vt:lpstr>
      <vt:lpstr>Motyw pakietu Office</vt:lpstr>
      <vt:lpstr>Projekt 1 - EDA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Żeby łatwiej odróżnić jakie wyniki osiągają uczniowie podzieliliśmy ich na pięć grup w zależności od rezultatu końcowego.  </vt:lpstr>
      <vt:lpstr>Prezentacja programu PowerPoint</vt:lpstr>
      <vt:lpstr>Prezentacja programu PowerPoint</vt:lpstr>
      <vt:lpstr>Prezentacja programu PowerPoint</vt:lpstr>
      <vt:lpstr>Pozostałe mniej istotne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dc:creator>Olender Przemysław 2 (STUD)</dc:creator>
  <cp:lastModifiedBy>Olender Przemysław 2 (STUD)</cp:lastModifiedBy>
  <cp:revision>11</cp:revision>
  <dcterms:created xsi:type="dcterms:W3CDTF">2021-03-15T21:30:52Z</dcterms:created>
  <dcterms:modified xsi:type="dcterms:W3CDTF">2021-03-16T12:59:36Z</dcterms:modified>
</cp:coreProperties>
</file>