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72" r:id="rId8"/>
    <p:sldId id="269" r:id="rId9"/>
    <p:sldId id="262" r:id="rId10"/>
    <p:sldId id="263" r:id="rId11"/>
    <p:sldId id="265" r:id="rId12"/>
    <p:sldId id="264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98C7E-5B67-BC7E-1AE2-A252012C788C}" v="2" dt="2022-05-04T21:04:50.862"/>
    <p1510:client id="{56F6A63C-E9E4-56B0-9096-C130F21C49A5}" v="212" dt="2022-05-04T21:30:03.015"/>
    <p1510:client id="{690F9B8F-5F8B-328B-274C-C3A6D269E112}" v="3" dt="2022-05-04T22:18:39.220"/>
    <p1510:client id="{696E6A4A-68FF-FFFC-5553-6ABCB2D9D7DE}" v="635" dt="2022-05-04T20:05:06.722"/>
    <p1510:client id="{944E9528-B6FA-1BD5-EE89-D332E793E793}" v="1" dt="2022-05-05T06:38:22.478"/>
    <p1510:client id="{AA40F026-5524-ED86-DE7B-CF93330FB6E9}" v="29" dt="2022-05-05T06:36:58.499"/>
    <p1510:client id="{C40BEAD3-B48E-5329-5CE8-4DD89D395322}" v="765" dt="2022-05-05T05:05:06.070"/>
    <p1510:client id="{E71D7FA7-04D8-B2F4-723D-19098C48351F}" v="107" dt="2022-05-04T23:37:50.220"/>
    <p1510:client id="{F45AE632-2B01-2C55-2009-57F4B55EA26C}" v="6" dt="2022-05-05T05:16:19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6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1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pytorch.org/" TargetMode="External"/><Relationship Id="rId2" Type="http://schemas.openxmlformats.org/officeDocument/2006/relationships/hyperlink" Target="https://github.com/milesial/Pytorch-U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65759" y="1693334"/>
            <a:ext cx="8821199" cy="3471334"/>
          </a:xfrm>
        </p:spPr>
        <p:txBody>
          <a:bodyPr anchor="ctr">
            <a:normAutofit/>
          </a:bodyPr>
          <a:lstStyle/>
          <a:p>
            <a:pPr algn="l"/>
            <a:r>
              <a:rPr lang="pl-PL" sz="8000"/>
              <a:t>Milestone 2 WB</a:t>
            </a:r>
            <a:endParaRPr lang="en-US" sz="80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5660219"/>
            <a:ext cx="9144000" cy="762635"/>
          </a:xfrm>
        </p:spPr>
        <p:txBody>
          <a:bodyPr>
            <a:normAutofit fontScale="92500"/>
          </a:bodyPr>
          <a:lstStyle/>
          <a:p>
            <a:pPr algn="r"/>
            <a:r>
              <a:rPr lang="pl-PL" sz="4000" dirty="0"/>
              <a:t>Mikołaj Spytek, Andrzej Pióro, Kinga Ułasik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64CDA4-D7CF-BD30-E43A-2ACC7EA3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Zderzenie z rzeczywistością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65D57-6453-E5A0-202D-73D5CEA0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dirty="0"/>
          </a:p>
          <a:p>
            <a:pPr>
              <a:buClr>
                <a:srgbClr val="FFFFFF"/>
              </a:buClr>
            </a:pPr>
            <a:r>
              <a:rPr lang="pl-PL" dirty="0"/>
              <a:t>Konieczność wprowadzenia własnych zmian w architekturze (mamy nadzieję, że tymczasowo, do czasu zrozumienia przez nas niektórych elementów)</a:t>
            </a:r>
          </a:p>
          <a:p>
            <a:pPr>
              <a:buClr>
                <a:srgbClr val="FFFFFF"/>
              </a:buClr>
            </a:pPr>
            <a:r>
              <a:rPr lang="pl-PL" dirty="0"/>
              <a:t>Niejasności co do ilości kanałów, wymiarowości na poszczególnych warstwach – brak opisania tego w artykule</a:t>
            </a:r>
          </a:p>
          <a:p>
            <a:pPr>
              <a:buClr>
                <a:srgbClr val="FFFFFF"/>
              </a:buClr>
            </a:pPr>
            <a:r>
              <a:rPr lang="pl-PL" dirty="0"/>
              <a:t>Oczywiste rzeczy okazujące się nie tak do końca oczywiste (wczytanie i utworzenie zbioru danych) </a:t>
            </a:r>
          </a:p>
          <a:p>
            <a:pPr>
              <a:buClr>
                <a:srgbClr val="FFFFFF"/>
              </a:buClr>
            </a:pPr>
            <a:r>
              <a:rPr lang="pl-PL" dirty="0"/>
              <a:t>Brak masek dla zadania "centerline extraction" w zbiorach danych</a:t>
            </a:r>
          </a:p>
          <a:p>
            <a:pPr>
              <a:buClr>
                <a:srgbClr val="FFFFFF"/>
              </a:buClr>
            </a:pPr>
            <a:r>
              <a:rPr lang="pl-PL" dirty="0"/>
              <a:t>Czas wykonywania się obliczeń - mamy nadzieję, że rozwiąże to klaster, gdy uda nam się nauczyć się z tego korzystać</a:t>
            </a:r>
          </a:p>
          <a:p>
            <a:pPr>
              <a:buClr>
                <a:srgbClr val="FFFFFF"/>
              </a:buClr>
            </a:pPr>
            <a:endParaRPr lang="pl-PL" dirty="0"/>
          </a:p>
          <a:p>
            <a:pPr>
              <a:buClr>
                <a:srgbClr val="FFFFFF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009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DC11B-00B4-BE52-25F9-149A6EAEF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Podział obowiązów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40AAF7-0A05-8F3D-53B2-BC50F54CF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85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2C77E2-8F03-0684-2E8B-3D892B62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Podział obowiązków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C83F76-321E-9CE7-3867-45112726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b="1"/>
          </a:p>
          <a:p>
            <a:pPr>
              <a:buClr>
                <a:srgbClr val="FFFFFF"/>
              </a:buClr>
            </a:pPr>
            <a:r>
              <a:rPr lang="pl-PL" b="1"/>
              <a:t>Mikołaj: </a:t>
            </a:r>
            <a:r>
              <a:rPr lang="pl-PL" err="1"/>
              <a:t>research</a:t>
            </a:r>
            <a:r>
              <a:rPr lang="pl-PL"/>
              <a:t> na temat U-Netu, implementacja architektury sieci, napisanie funkcji trenującej sieć, </a:t>
            </a:r>
            <a:r>
              <a:rPr lang="pl-PL" err="1"/>
              <a:t>debuggowanie</a:t>
            </a:r>
            <a:r>
              <a:rPr lang="pl-PL"/>
              <a:t>, </a:t>
            </a:r>
            <a:r>
              <a:rPr lang="pl-PL" err="1"/>
              <a:t>debuggowanie</a:t>
            </a:r>
            <a:r>
              <a:rPr lang="pl-PL">
                <a:ea typeface="+mn-lt"/>
                <a:cs typeface="+mn-lt"/>
              </a:rPr>
              <a:t>, </a:t>
            </a:r>
            <a:r>
              <a:rPr lang="pl-PL" err="1">
                <a:ea typeface="+mn-lt"/>
                <a:cs typeface="+mn-lt"/>
              </a:rPr>
              <a:t>debuggowanie</a:t>
            </a:r>
            <a:r>
              <a:rPr lang="pl-PL"/>
              <a:t> (głównie niezgodności wymiarowości w tak dużej sieci) </a:t>
            </a:r>
          </a:p>
          <a:p>
            <a:pPr>
              <a:buClr>
                <a:srgbClr val="FFFFFF"/>
              </a:buClr>
            </a:pPr>
            <a:endParaRPr lang="pl-PL" b="1"/>
          </a:p>
          <a:p>
            <a:pPr>
              <a:buClr>
                <a:srgbClr val="FFFFFF"/>
              </a:buClr>
            </a:pPr>
            <a:r>
              <a:rPr lang="pl-PL" b="1"/>
              <a:t>Kinga: </a:t>
            </a:r>
            <a:r>
              <a:rPr lang="pl-PL">
                <a:ea typeface="+mn-lt"/>
                <a:cs typeface="+mn-lt"/>
              </a:rPr>
              <a:t>implementacja architektury sieci, napisanie funkcji trenującej sieć, </a:t>
            </a:r>
            <a:r>
              <a:rPr lang="pl-PL" err="1">
                <a:ea typeface="+mn-lt"/>
                <a:cs typeface="+mn-lt"/>
              </a:rPr>
              <a:t>debuggowanie</a:t>
            </a:r>
            <a:r>
              <a:rPr lang="pl-PL">
                <a:ea typeface="+mn-lt"/>
                <a:cs typeface="+mn-lt"/>
              </a:rPr>
              <a:t>, </a:t>
            </a:r>
            <a:r>
              <a:rPr lang="pl-PL" err="1">
                <a:ea typeface="+mn-lt"/>
                <a:cs typeface="+mn-lt"/>
              </a:rPr>
              <a:t>debuggowanie</a:t>
            </a:r>
            <a:r>
              <a:rPr lang="pl-PL">
                <a:ea typeface="+mn-lt"/>
                <a:cs typeface="+mn-lt"/>
              </a:rPr>
              <a:t>, </a:t>
            </a:r>
            <a:r>
              <a:rPr lang="pl-PL" err="1">
                <a:ea typeface="+mn-lt"/>
                <a:cs typeface="+mn-lt"/>
              </a:rPr>
              <a:t>debuggowanie</a:t>
            </a:r>
            <a:r>
              <a:rPr lang="pl-PL">
                <a:ea typeface="+mn-lt"/>
                <a:cs typeface="+mn-lt"/>
              </a:rPr>
              <a:t> (głównie funkcja trenująca)</a:t>
            </a:r>
          </a:p>
          <a:p>
            <a:pPr>
              <a:buClr>
                <a:srgbClr val="FFFFFF"/>
              </a:buClr>
            </a:pPr>
            <a:endParaRPr lang="pl-PL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b="1"/>
              <a:t>Andrzej:</a:t>
            </a:r>
            <a:r>
              <a:rPr lang="pl-PL">
                <a:ea typeface="+mn-lt"/>
                <a:cs typeface="+mn-lt"/>
              </a:rPr>
              <a:t> przygotowanie i załadowanie zbioru danych, trening sieci, wizualizacja wyników</a:t>
            </a:r>
          </a:p>
        </p:txBody>
      </p:sp>
    </p:spTree>
    <p:extLst>
      <p:ext uri="{BB962C8B-B14F-4D97-AF65-F5344CB8AC3E}">
        <p14:creationId xmlns:p14="http://schemas.microsoft.com/office/powerpoint/2010/main" val="97472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1A7932-7741-A08D-9E39-FAD18854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Dalszy plan działania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799D7C-B2B6-3565-BA68-6D950DE6D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0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544B1-A200-594C-7D4D-5F5057AF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Dalszy plan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22F7CA-22FC-0315-C162-53ED8B2A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Znalezienie (stworzenie masek do drugiego zadania)</a:t>
            </a:r>
          </a:p>
          <a:p>
            <a:pPr>
              <a:buClr>
                <a:srgbClr val="FFFFFF"/>
              </a:buClr>
            </a:pPr>
            <a:r>
              <a:rPr lang="pl-PL"/>
              <a:t>Poprawa uproszczonych przez nas elementów sieci (</a:t>
            </a:r>
            <a:r>
              <a:rPr lang="pl-PL" err="1"/>
              <a:t>Atrous</a:t>
            </a:r>
            <a:r>
              <a:rPr lang="pl-PL"/>
              <a:t> </a:t>
            </a:r>
            <a:r>
              <a:rPr lang="pl-PL" err="1"/>
              <a:t>Spatial</a:t>
            </a:r>
            <a:r>
              <a:rPr lang="pl-PL"/>
              <a:t> </a:t>
            </a:r>
            <a:r>
              <a:rPr lang="pl-PL" err="1"/>
              <a:t>attention</a:t>
            </a:r>
            <a:r>
              <a:rPr lang="pl-PL"/>
              <a:t>?)</a:t>
            </a:r>
          </a:p>
          <a:p>
            <a:pPr>
              <a:buClr>
                <a:srgbClr val="FFFFFF"/>
              </a:buClr>
            </a:pPr>
            <a:r>
              <a:rPr lang="pl-PL"/>
              <a:t>Trening sieci – klaster</a:t>
            </a:r>
          </a:p>
          <a:p>
            <a:pPr>
              <a:buClr>
                <a:srgbClr val="FFFFFF"/>
              </a:buClr>
            </a:pPr>
            <a:r>
              <a:rPr lang="pl-PL"/>
              <a:t>Zaimplementowanie opisanej w artykule funkcji straty</a:t>
            </a:r>
          </a:p>
          <a:p>
            <a:pPr>
              <a:buClr>
                <a:srgbClr val="FFFFFF"/>
              </a:buClr>
            </a:pPr>
            <a:r>
              <a:rPr lang="pl-PL"/>
              <a:t>Przygotowanie funkcji do ewaluacji wyników (i wizualizacji jeśli wystarczy czasu)</a:t>
            </a:r>
          </a:p>
          <a:p>
            <a:pPr>
              <a:buClr>
                <a:srgbClr val="FFFFFF"/>
              </a:buClr>
            </a:pPr>
            <a:r>
              <a:rPr lang="pl-PL"/>
              <a:t>Porównanie wyników z artykułem </a:t>
            </a:r>
          </a:p>
          <a:p>
            <a:pPr>
              <a:buClr>
                <a:srgbClr val="FFFFFF"/>
              </a:buClr>
            </a:pPr>
            <a:r>
              <a:rPr lang="pl-PL"/>
              <a:t>Próba dostosowania sieci do zbioru z drogami z </a:t>
            </a:r>
            <a:r>
              <a:rPr lang="pl-PL" err="1"/>
              <a:t>Massachussets</a:t>
            </a:r>
            <a:endParaRPr lang="pl-PL"/>
          </a:p>
          <a:p>
            <a:pPr>
              <a:buClr>
                <a:srgbClr val="FFFFFF"/>
              </a:buClr>
            </a:pPr>
            <a:r>
              <a:rPr lang="pl-PL"/>
              <a:t>Artykuł i prezentacja</a:t>
            </a:r>
          </a:p>
        </p:txBody>
      </p:sp>
    </p:spTree>
    <p:extLst>
      <p:ext uri="{BB962C8B-B14F-4D97-AF65-F5344CB8AC3E}">
        <p14:creationId xmlns:p14="http://schemas.microsoft.com/office/powerpoint/2010/main" val="292573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91E29-BBA5-D7D3-F24E-748ABD5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Wykorzystane 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4E5818-2B8C-DF5E-D284-1EAABF54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>
                <a:ea typeface="+mn-lt"/>
                <a:cs typeface="+mn-lt"/>
                <a:hlinkClick r:id="rId2"/>
              </a:rPr>
              <a:t>https://github.com/milesial/Pytorch-UNet/</a:t>
            </a:r>
            <a:endParaRPr lang="pl-PL"/>
          </a:p>
          <a:p>
            <a:pPr>
              <a:buClr>
                <a:srgbClr val="FFFFFF"/>
              </a:buClr>
            </a:pPr>
            <a:r>
              <a:rPr lang="pl-PL">
                <a:ea typeface="+mn-lt"/>
                <a:cs typeface="+mn-lt"/>
                <a:hlinkClick r:id="rId3"/>
              </a:rPr>
              <a:t>https://discuss.pytorch.org/</a:t>
            </a:r>
            <a:endParaRPr lang="pl-PL"/>
          </a:p>
          <a:p>
            <a:pPr>
              <a:buClr>
                <a:srgbClr val="FFFFFF"/>
              </a:buClr>
            </a:pPr>
            <a:r>
              <a:rPr lang="pl-PL">
                <a:ea typeface="+mn-lt"/>
                <a:cs typeface="+mn-lt"/>
                <a:hlinkClick r:id="rId4"/>
              </a:rPr>
              <a:t>https://pytorch.org/docs/stable/index.html</a:t>
            </a:r>
            <a:endParaRPr lang="pl-PL"/>
          </a:p>
          <a:p>
            <a:pPr>
              <a:buClr>
                <a:srgbClr val="FFFFFF"/>
              </a:buClr>
            </a:pPr>
            <a:endParaRPr lang="pl-PL"/>
          </a:p>
          <a:p>
            <a:pPr>
              <a:buClr>
                <a:srgbClr val="FFFFFF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05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CB119-A31E-B034-94A7-AEB1063D3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przypomnienie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4CE785-18C9-4FF0-B4AE-CE5E1E47E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80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8E78E-0AE5-9947-6E69-A34F050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przypomnienie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BB7D87-E17F-4379-0067-1D5E40D8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/>
          </a:p>
          <a:p>
            <a:pPr>
              <a:buClr>
                <a:srgbClr val="FFFFFF"/>
              </a:buClr>
            </a:pPr>
            <a:r>
              <a:rPr lang="pl-PL"/>
              <a:t>Artykuł: </a:t>
            </a:r>
            <a:r>
              <a:rPr lang="en-GB" b="1"/>
              <a:t>MSC-Net: Multitask Learning Network for Retinal Vessel Segmentation and </a:t>
            </a:r>
            <a:r>
              <a:rPr lang="en-GB" b="1" err="1"/>
              <a:t>Centerline</a:t>
            </a:r>
            <a:r>
              <a:rPr lang="en-GB" b="1"/>
              <a:t> Extraction</a:t>
            </a:r>
            <a:endParaRPr lang="pl-PL"/>
          </a:p>
          <a:p>
            <a:pPr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Multitask learning – </a:t>
            </a:r>
            <a:r>
              <a:rPr lang="en-GB" err="1">
                <a:ea typeface="+mn-lt"/>
                <a:cs typeface="+mn-lt"/>
              </a:rPr>
              <a:t>architektura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typu</a:t>
            </a:r>
            <a:r>
              <a:rPr lang="en-GB">
                <a:ea typeface="+mn-lt"/>
                <a:cs typeface="+mn-lt"/>
              </a:rPr>
              <a:t> cross-talk</a:t>
            </a:r>
            <a:endParaRPr lang="en-GB" b="1"/>
          </a:p>
          <a:p>
            <a:pPr>
              <a:buClr>
                <a:srgbClr val="FFFFFF"/>
              </a:buClr>
            </a:pPr>
            <a:r>
              <a:rPr lang="pl-PL">
                <a:ea typeface="+mn-lt"/>
                <a:cs typeface="+mn-lt"/>
              </a:rPr>
              <a:t>Pojedyncze zadanie rozwiązywane w oparciu o U-Net.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GB" err="1">
                <a:ea typeface="+mn-lt"/>
                <a:cs typeface="+mn-lt"/>
              </a:rPr>
              <a:t>Dwa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zadania</a:t>
            </a:r>
            <a:r>
              <a:rPr lang="en-GB">
                <a:ea typeface="+mn-lt"/>
                <a:cs typeface="+mn-lt"/>
              </a:rPr>
              <a:t> – </a:t>
            </a:r>
            <a:r>
              <a:rPr lang="en-GB" err="1">
                <a:ea typeface="+mn-lt"/>
                <a:cs typeface="+mn-lt"/>
              </a:rPr>
              <a:t>segmentacja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naczyń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krwionośnych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siatkówki</a:t>
            </a:r>
            <a:r>
              <a:rPr lang="en-GB">
                <a:ea typeface="+mn-lt"/>
                <a:cs typeface="+mn-lt"/>
              </a:rPr>
              <a:t> + "</a:t>
            </a:r>
            <a:r>
              <a:rPr lang="en-GB" err="1">
                <a:ea typeface="+mn-lt"/>
                <a:cs typeface="+mn-lt"/>
              </a:rPr>
              <a:t>centerline</a:t>
            </a:r>
            <a:r>
              <a:rPr lang="en-GB">
                <a:ea typeface="+mn-lt"/>
                <a:cs typeface="+mn-lt"/>
              </a:rPr>
              <a:t> extraction" - </a:t>
            </a:r>
            <a:r>
              <a:rPr lang="en-GB" err="1">
                <a:ea typeface="+mn-lt"/>
                <a:cs typeface="+mn-lt"/>
              </a:rPr>
              <a:t>znajdowanie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linii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środka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tych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naczyń</a:t>
            </a:r>
            <a:r>
              <a:rPr lang="en-GB">
                <a:ea typeface="+mn-lt"/>
                <a:cs typeface="+mn-lt"/>
              </a:rPr>
              <a:t> </a:t>
            </a:r>
            <a:endParaRPr lang="en-GB"/>
          </a:p>
          <a:p>
            <a:pPr>
              <a:buClr>
                <a:srgbClr val="FFFFFF"/>
              </a:buClr>
            </a:pPr>
            <a:r>
              <a:rPr lang="pl-PL"/>
              <a:t>Trzy zbiory danych ze zdjęciami siatkówki oka</a:t>
            </a:r>
          </a:p>
          <a:p>
            <a:pPr>
              <a:buClr>
                <a:srgbClr val="FFFFFF"/>
              </a:buClr>
            </a:pPr>
            <a:r>
              <a:rPr lang="pl-PL"/>
              <a:t>Zbiór Massachusetts </a:t>
            </a:r>
            <a:r>
              <a:rPr lang="pl-PL" err="1"/>
              <a:t>Roads</a:t>
            </a:r>
            <a:r>
              <a:rPr lang="pl-PL"/>
              <a:t>, jeśli wystarczy czasu</a:t>
            </a:r>
          </a:p>
        </p:txBody>
      </p:sp>
    </p:spTree>
    <p:extLst>
      <p:ext uri="{BB962C8B-B14F-4D97-AF65-F5344CB8AC3E}">
        <p14:creationId xmlns:p14="http://schemas.microsoft.com/office/powerpoint/2010/main" val="386514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95A8A0-5DA3-08A8-3E78-AAD32B0E8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Wykonana praca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FAE40B1-0631-6C10-DD6F-16823AEAF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55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D3287-004E-2614-5CB5-DAD1BE20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Wykonana praca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4DE42-4E77-07ED-A8E4-C37FDDF8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/>
          </a:p>
          <a:p>
            <a:pPr>
              <a:buClr>
                <a:srgbClr val="FFFFFF"/>
              </a:buClr>
            </a:pPr>
            <a:r>
              <a:rPr lang="pl-PL"/>
              <a:t>Obeznanie się z </a:t>
            </a:r>
            <a:r>
              <a:rPr lang="pl-PL" err="1"/>
              <a:t>PyTorchem</a:t>
            </a:r>
            <a:endParaRPr lang="pl-PL"/>
          </a:p>
          <a:p>
            <a:pPr>
              <a:buClr>
                <a:srgbClr val="FFFFFF"/>
              </a:buClr>
            </a:pPr>
            <a:r>
              <a:rPr lang="pl-PL" err="1"/>
              <a:t>Preprocessing</a:t>
            </a:r>
            <a:r>
              <a:rPr lang="pl-PL"/>
              <a:t> danych</a:t>
            </a:r>
          </a:p>
          <a:p>
            <a:pPr>
              <a:buClr>
                <a:srgbClr val="FFFFFF"/>
              </a:buClr>
            </a:pPr>
            <a:r>
              <a:rPr lang="pl-PL"/>
              <a:t>Implementacja całej architektury</a:t>
            </a:r>
          </a:p>
          <a:p>
            <a:pPr>
              <a:buClr>
                <a:srgbClr val="FFFFFF"/>
              </a:buClr>
            </a:pPr>
            <a:r>
              <a:rPr lang="pl-PL"/>
              <a:t>Trening sieci na zbiorze STARE – zamiast </a:t>
            </a:r>
            <a:r>
              <a:rPr lang="pl-PL" err="1"/>
              <a:t>Centernigu</a:t>
            </a:r>
            <a:r>
              <a:rPr lang="pl-PL"/>
              <a:t> </a:t>
            </a:r>
            <a:r>
              <a:rPr lang="pl-PL" err="1"/>
              <a:t>uzyte</a:t>
            </a:r>
            <a:r>
              <a:rPr lang="pl-PL"/>
              <a:t> maski z </a:t>
            </a:r>
            <a:r>
              <a:rPr lang="pl-PL" err="1"/>
              <a:t>segementacją</a:t>
            </a:r>
            <a:r>
              <a:rPr lang="pl-PL"/>
              <a:t> spreparowane ręcznie przez dwie osobne osoby</a:t>
            </a:r>
          </a:p>
          <a:p>
            <a:pPr>
              <a:buClr>
                <a:srgbClr val="FFFFFF"/>
              </a:buClr>
            </a:pPr>
            <a:endParaRPr lang="pl-PL"/>
          </a:p>
          <a:p>
            <a:pPr>
              <a:buClr>
                <a:srgbClr val="FFFFFF"/>
              </a:buClr>
            </a:pPr>
            <a:endParaRPr lang="pl-PL"/>
          </a:p>
          <a:p>
            <a:pPr>
              <a:buClr>
                <a:srgbClr val="FFFFFF"/>
              </a:buClr>
            </a:pPr>
            <a:endParaRPr lang="pl-PL"/>
          </a:p>
          <a:p>
            <a:pPr>
              <a:buClr>
                <a:srgbClr val="FFFFFF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6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D1F69-696A-7A8B-1254-4C1EB388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Główny schemat architektury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8E68954F-FD4A-BE04-07F3-67543933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88" y="1668384"/>
            <a:ext cx="8981799" cy="50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0374E3-904A-D7B3-1783-175742F0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Warstwa CAS-FB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29EF1730-8B0D-CC4B-A5F7-3DDC78DD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52428"/>
            <a:ext cx="9007548" cy="45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9029B1-C3D2-BFC1-B87B-8EEE7C3D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292" y="114551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spc="150" dirty="0" err="1"/>
              <a:t>Sieć</a:t>
            </a:r>
            <a:r>
              <a:rPr lang="en-US" sz="3200" spc="150" dirty="0"/>
              <a:t> </a:t>
            </a:r>
            <a:r>
              <a:rPr lang="pl-PL" sz="3200" spc="150" dirty="0"/>
              <a:t>Się </a:t>
            </a:r>
            <a:r>
              <a:rPr lang="en-US" sz="3200" spc="150" dirty="0" err="1"/>
              <a:t>uczy</a:t>
            </a:r>
            <a:r>
              <a:rPr lang="en-US" sz="3200" spc="150" dirty="0"/>
              <a:t> </a:t>
            </a:r>
            <a:r>
              <a:rPr lang="pl-PL" sz="3200" spc="15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97703F5-F014-4DC0-F8AB-B77B79B8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68" y="598634"/>
            <a:ext cx="5630615" cy="5619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CE140-DA5C-877C-6FBB-6C7C5F69D2C3}"/>
              </a:ext>
            </a:extLst>
          </p:cNvPr>
          <p:cNvSpPr txBox="1"/>
          <p:nvPr/>
        </p:nvSpPr>
        <p:spPr>
          <a:xfrm>
            <a:off x="8101484" y="128741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Powoli, ale do przodu</a:t>
            </a:r>
          </a:p>
        </p:txBody>
      </p:sp>
    </p:spTree>
    <p:extLst>
      <p:ext uri="{BB962C8B-B14F-4D97-AF65-F5344CB8AC3E}">
        <p14:creationId xmlns:p14="http://schemas.microsoft.com/office/powerpoint/2010/main" val="274662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2A857-B1C1-859F-F4BE-E0F74692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Zderzenie z rzeczywistością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05BBEB-0EBA-AEAF-7178-7D4DDE4B4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604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374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Milestone 2 WB</vt:lpstr>
      <vt:lpstr>przypomnienie</vt:lpstr>
      <vt:lpstr>przypomnienie</vt:lpstr>
      <vt:lpstr>Wykonana praca</vt:lpstr>
      <vt:lpstr>Wykonana praca</vt:lpstr>
      <vt:lpstr>Główny schemat architektury</vt:lpstr>
      <vt:lpstr>Warstwa CAS-FB</vt:lpstr>
      <vt:lpstr>Sieć Się uczy </vt:lpstr>
      <vt:lpstr>Zderzenie z rzeczywistością</vt:lpstr>
      <vt:lpstr>Zderzenie z rzeczywistością</vt:lpstr>
      <vt:lpstr>Podział obowiązów</vt:lpstr>
      <vt:lpstr>Podział obowiązków</vt:lpstr>
      <vt:lpstr>Dalszy plan działania</vt:lpstr>
      <vt:lpstr>Dalszy plan działania</vt:lpstr>
      <vt:lpstr>Wykorzystane 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Spytek Mikołaj (STUD)</cp:lastModifiedBy>
  <cp:revision>6</cp:revision>
  <dcterms:created xsi:type="dcterms:W3CDTF">2022-05-04T19:12:46Z</dcterms:created>
  <dcterms:modified xsi:type="dcterms:W3CDTF">2022-05-05T07:31:35Z</dcterms:modified>
</cp:coreProperties>
</file>