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88" r:id="rId4"/>
    <p:sldId id="289" r:id="rId5"/>
    <p:sldId id="285" r:id="rId6"/>
    <p:sldId id="293" r:id="rId7"/>
    <p:sldId id="294" r:id="rId8"/>
    <p:sldId id="290" r:id="rId9"/>
    <p:sldId id="291" r:id="rId10"/>
    <p:sldId id="292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v>Date de début</c:v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Feuil1!$A$2:$A$15</c:f>
              <c:strCache>
                <c:ptCount val="14"/>
                <c:pt idx="0">
                  <c:v>Découverte du sujet et répartition des tâches</c:v>
                </c:pt>
                <c:pt idx="1">
                  <c:v>Création des diagrammes SysML</c:v>
                </c:pt>
                <c:pt idx="2">
                  <c:v>Début de quelques tests unitaires</c:v>
                </c:pt>
                <c:pt idx="3">
                  <c:v>- Récupération d'image avec OpenCV</c:v>
                </c:pt>
                <c:pt idx="4">
                  <c:v>- IHM capteur virtuel</c:v>
                </c:pt>
                <c:pt idx="5">
                  <c:v>Finalisation capteur virtuel télémétrique</c:v>
                </c:pt>
                <c:pt idx="6">
                  <c:v>Réception et envoi d'images en TCP</c:v>
                </c:pt>
                <c:pt idx="7">
                  <c:v>Création du programme char pour UDP</c:v>
                </c:pt>
                <c:pt idx="8">
                  <c:v>Création du client Java</c:v>
                </c:pt>
                <c:pt idx="9">
                  <c:v>Revue de projet 0</c:v>
                </c:pt>
                <c:pt idx="10">
                  <c:v>Finir client et serveur Java char</c:v>
                </c:pt>
                <c:pt idx="11">
                  <c:v>Développement avec Chai3D</c:v>
                </c:pt>
                <c:pt idx="12">
                  <c:v>Serveur diffusion UDP</c:v>
                </c:pt>
                <c:pt idx="13">
                  <c:v>Client Android et vr</c:v>
                </c:pt>
              </c:strCache>
            </c:strRef>
          </c:cat>
          <c:val>
            <c:numRef>
              <c:f>Feuil1!$B$2:$B$15</c:f>
              <c:numCache>
                <c:formatCode>m/d/yyyy</c:formatCode>
                <c:ptCount val="14"/>
                <c:pt idx="0">
                  <c:v>45663</c:v>
                </c:pt>
                <c:pt idx="1">
                  <c:v>45663</c:v>
                </c:pt>
                <c:pt idx="2">
                  <c:v>45665</c:v>
                </c:pt>
                <c:pt idx="3" formatCode="General">
                  <c:v>0</c:v>
                </c:pt>
                <c:pt idx="4">
                  <c:v>45666</c:v>
                </c:pt>
                <c:pt idx="5">
                  <c:v>45670</c:v>
                </c:pt>
                <c:pt idx="6">
                  <c:v>45673</c:v>
                </c:pt>
                <c:pt idx="7">
                  <c:v>45677</c:v>
                </c:pt>
                <c:pt idx="8">
                  <c:v>45681</c:v>
                </c:pt>
                <c:pt idx="9">
                  <c:v>45686</c:v>
                </c:pt>
                <c:pt idx="10">
                  <c:v>45691</c:v>
                </c:pt>
                <c:pt idx="11">
                  <c:v>45705</c:v>
                </c:pt>
                <c:pt idx="12">
                  <c:v>45726</c:v>
                </c:pt>
                <c:pt idx="13">
                  <c:v>45740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A-434C-84A9-CE89A3F122D1}"/>
            </c:ext>
          </c:extLst>
        </c:ser>
        <c:ser>
          <c:idx val="1"/>
          <c:order val="1"/>
          <c:tx>
            <c:v>Durée</c:v>
          </c:tx>
          <c:spPr>
            <a:solidFill>
              <a:srgbClr val="0070C0"/>
            </a:solidFill>
          </c:spPr>
          <c:invertIfNegative val="0"/>
          <c:dPt>
            <c:idx val="10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F18A-434C-84A9-CE89A3F122D1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18A-434C-84A9-CE89A3F122D1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F18A-434C-84A9-CE89A3F122D1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18A-434C-84A9-CE89A3F122D1}"/>
              </c:ext>
            </c:extLst>
          </c:dPt>
          <c:cat>
            <c:strRef>
              <c:f>Feuil1!$A$2:$A$15</c:f>
              <c:strCache>
                <c:ptCount val="14"/>
                <c:pt idx="0">
                  <c:v>Découverte du sujet et répartition des tâches</c:v>
                </c:pt>
                <c:pt idx="1">
                  <c:v>Création des diagrammes SysML</c:v>
                </c:pt>
                <c:pt idx="2">
                  <c:v>Début de quelques tests unitaires</c:v>
                </c:pt>
                <c:pt idx="3">
                  <c:v>- Récupération d'image avec OpenCV</c:v>
                </c:pt>
                <c:pt idx="4">
                  <c:v>- IHM capteur virtuel</c:v>
                </c:pt>
                <c:pt idx="5">
                  <c:v>Finalisation capteur virtuel télémétrique</c:v>
                </c:pt>
                <c:pt idx="6">
                  <c:v>Réception et envoi d'images en TCP</c:v>
                </c:pt>
                <c:pt idx="7">
                  <c:v>Création du programme char pour UDP</c:v>
                </c:pt>
                <c:pt idx="8">
                  <c:v>Création du client Java</c:v>
                </c:pt>
                <c:pt idx="9">
                  <c:v>Revue de projet 0</c:v>
                </c:pt>
                <c:pt idx="10">
                  <c:v>Finir client et serveur Java char</c:v>
                </c:pt>
                <c:pt idx="11">
                  <c:v>Développement avec Chai3D</c:v>
                </c:pt>
                <c:pt idx="12">
                  <c:v>Serveur diffusion UDP</c:v>
                </c:pt>
                <c:pt idx="13">
                  <c:v>Client Android et vr</c:v>
                </c:pt>
              </c:strCache>
            </c:strRef>
          </c:cat>
          <c:val>
            <c:numRef>
              <c:f>Feuil1!$D$2:$D$15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14</c:v>
                </c:pt>
                <c:pt idx="11">
                  <c:v>21</c:v>
                </c:pt>
                <c:pt idx="12">
                  <c:v>14</c:v>
                </c:pt>
                <c:pt idx="1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A-434C-84A9-CE89A3F12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3527840"/>
        <c:axId val="1609492576"/>
      </c:barChart>
      <c:catAx>
        <c:axId val="133352784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crossAx val="1609492576"/>
        <c:crosses val="autoZero"/>
        <c:auto val="1"/>
        <c:lblAlgn val="ctr"/>
        <c:lblOffset val="100"/>
        <c:noMultiLvlLbl val="0"/>
      </c:catAx>
      <c:valAx>
        <c:axId val="1609492576"/>
        <c:scaling>
          <c:orientation val="minMax"/>
          <c:max val="45807"/>
          <c:min val="45663"/>
        </c:scaling>
        <c:delete val="0"/>
        <c:axPos val="t"/>
        <c:majorGridlines/>
        <c:numFmt formatCode="d/m;@" sourceLinked="0"/>
        <c:majorTickMark val="out"/>
        <c:minorTickMark val="none"/>
        <c:tickLblPos val="nextTo"/>
        <c:crossAx val="1333527840"/>
        <c:crosses val="autoZero"/>
        <c:crossBetween val="between"/>
        <c:majorUnit val="7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E691F-00AF-D797-C004-640548B03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tache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4427F3-3FCA-E891-8486-40182619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>
                <a:latin typeface="Calibri (Corps)"/>
              </a:rPr>
              <a:t>Drone Char terrestre </a:t>
            </a:r>
          </a:p>
          <a:p>
            <a:r>
              <a:rPr lang="fr-FR" dirty="0">
                <a:latin typeface="Calibri (Corps)"/>
                <a:ea typeface="Times New Roman" panose="02020603050405020304" pitchFamily="18" charset="0"/>
                <a:cs typeface="Arial-BoldMT"/>
              </a:rPr>
              <a:t>Etudiant n°3</a:t>
            </a:r>
            <a:endParaRPr lang="fr-FR" dirty="0">
              <a:highlight>
                <a:srgbClr val="FFFF00"/>
              </a:highlight>
              <a:latin typeface="Calibri (Corps)"/>
              <a:ea typeface="Times New Roman" panose="02020603050405020304" pitchFamily="18" charset="0"/>
              <a:cs typeface="Arial-BoldMT"/>
            </a:endParaRPr>
          </a:p>
          <a:p>
            <a:r>
              <a:rPr lang="fr-FR" dirty="0">
                <a:latin typeface="Calibri (Corps)"/>
              </a:rPr>
              <a:t>BEAL JULIEN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7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BA948-3C90-4CD2-9B54-454DF0E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 (Corps)"/>
              </a:rPr>
              <a:t>Diffusion du flux vidéo augmenté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AED08-BA40-4644-9204-6C31D3028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PC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D5673D-89ED-4AD2-B0D7-2BBAB0748CF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829563-533F-4BFE-827F-48B85502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E6614B4-231B-4A38-95A4-F805EF6929C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42DFE84-4645-4DF8-BD1D-7A388F895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F56230F-EDA1-4F81-AD6B-B8CA73D3C3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8" descr="9 applications utiles pour piloter votre drone">
            <a:extLst>
              <a:ext uri="{FF2B5EF4-FFF2-40B4-BE49-F238E27FC236}">
                <a16:creationId xmlns:a16="http://schemas.microsoft.com/office/drawing/2014/main" id="{4B2C5F6B-16BA-4C91-8E5C-D1E4FE055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06" y="4831905"/>
            <a:ext cx="2946794" cy="14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581FB3-6D52-47B5-A7A4-15396575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24700" y="4304387"/>
            <a:ext cx="2926134" cy="195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Écran d'ordinateur — Wikipédia">
            <a:extLst>
              <a:ext uri="{FF2B5EF4-FFF2-40B4-BE49-F238E27FC236}">
                <a16:creationId xmlns:a16="http://schemas.microsoft.com/office/drawing/2014/main" id="{24AEECC4-E6AA-41DC-8867-E7FE117F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3631679"/>
            <a:ext cx="2927349" cy="26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CCBDDC-E304-4430-8BAB-1BC80783C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54" y="3873871"/>
            <a:ext cx="2413521" cy="14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7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C6FA7-BCF2-4EFE-908C-4895F1CD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717830E-28CD-4E35-B9D6-BF8C70574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68665"/>
              </p:ext>
            </p:extLst>
          </p:nvPr>
        </p:nvGraphicFramePr>
        <p:xfrm>
          <a:off x="645740" y="1228725"/>
          <a:ext cx="10900149" cy="5176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5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0D06-CD9E-4D09-A03A-D678F978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tache</a:t>
            </a:r>
            <a:br>
              <a:rPr lang="fr-FR" dirty="0"/>
            </a:br>
            <a:r>
              <a:rPr lang="fr-FR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47599-B5C4-438D-BB74-25719B78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Calibri (Corps)"/>
              </a:rPr>
              <a:t>traitement du flux vidéo :</a:t>
            </a:r>
          </a:p>
          <a:p>
            <a:pPr lvl="1"/>
            <a:r>
              <a:rPr lang="fr-FR" dirty="0">
                <a:latin typeface="Calibri (Corps)"/>
              </a:rPr>
              <a:t>Créer méthodes d’envoi et de réception vidéo </a:t>
            </a:r>
          </a:p>
          <a:p>
            <a:pPr lvl="1"/>
            <a:r>
              <a:rPr lang="fr-FR" dirty="0">
                <a:latin typeface="Calibri (Corps)"/>
              </a:rPr>
              <a:t>Détecter les contours</a:t>
            </a:r>
          </a:p>
          <a:p>
            <a:pPr lvl="1"/>
            <a:r>
              <a:rPr lang="fr-FR" dirty="0">
                <a:latin typeface="Calibri (Corps)"/>
              </a:rPr>
              <a:t>Détecter les formes</a:t>
            </a:r>
          </a:p>
          <a:p>
            <a:r>
              <a:rPr lang="fr-FR" dirty="0">
                <a:latin typeface="Calibri (Corps)"/>
              </a:rPr>
              <a:t>Élaborer un environnement 3d :</a:t>
            </a:r>
          </a:p>
          <a:p>
            <a:pPr lvl="1"/>
            <a:r>
              <a:rPr lang="fr-FR" dirty="0">
                <a:latin typeface="Calibri (Corps)"/>
              </a:rPr>
              <a:t>Intégrer la vidéo</a:t>
            </a:r>
          </a:p>
          <a:p>
            <a:pPr lvl="1"/>
            <a:r>
              <a:rPr lang="fr-FR" dirty="0">
                <a:latin typeface="Calibri (Corps)"/>
              </a:rPr>
              <a:t>Intégrer la télémétrie du char</a:t>
            </a:r>
          </a:p>
          <a:p>
            <a:r>
              <a:rPr lang="fr-FR" dirty="0">
                <a:latin typeface="Calibri (Corps)"/>
              </a:rPr>
              <a:t>Diffusion du flux vidéo augmenté :</a:t>
            </a:r>
          </a:p>
          <a:p>
            <a:pPr lvl="1"/>
            <a:r>
              <a:rPr lang="fr-FR" dirty="0">
                <a:latin typeface="Calibri (Corps)"/>
              </a:rPr>
              <a:t>PC</a:t>
            </a:r>
          </a:p>
          <a:p>
            <a:pPr lvl="1"/>
            <a:r>
              <a:rPr lang="fr-FR" dirty="0">
                <a:latin typeface="Calibri (Corps)"/>
              </a:rPr>
              <a:t>Android </a:t>
            </a:r>
          </a:p>
          <a:p>
            <a:pPr lvl="1"/>
            <a:r>
              <a:rPr lang="fr-FR" dirty="0">
                <a:latin typeface="Calibri (Corps)"/>
              </a:rPr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9755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C8C63-65EF-4E50-832D-8F910D3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r-FR" sz="3500" dirty="0">
                <a:latin typeface="Calibri (Corps)"/>
              </a:rPr>
              <a:t>Créer méthodes d’envoi et de réception vidéo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C5875C-ADFC-426D-AE1C-693D6C1B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333304" y="3428998"/>
            <a:ext cx="2370994" cy="149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 descr="9 applications utiles pour piloter votre drone">
            <a:extLst>
              <a:ext uri="{FF2B5EF4-FFF2-40B4-BE49-F238E27FC236}">
                <a16:creationId xmlns:a16="http://schemas.microsoft.com/office/drawing/2014/main" id="{A702B23C-7C46-483F-A367-1DD7F867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39" y="3428999"/>
            <a:ext cx="3095050" cy="1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C310C463-A143-4B75-BC01-F7E5C50964CB}"/>
              </a:ext>
            </a:extLst>
          </p:cNvPr>
          <p:cNvSpPr/>
          <p:nvPr/>
        </p:nvSpPr>
        <p:spPr>
          <a:xfrm>
            <a:off x="2586764" y="3849496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CA749287-556C-49C0-8BAF-056C513A620F}"/>
              </a:ext>
            </a:extLst>
          </p:cNvPr>
          <p:cNvSpPr/>
          <p:nvPr/>
        </p:nvSpPr>
        <p:spPr>
          <a:xfrm>
            <a:off x="6704298" y="3849495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6" descr="Enveloppe - Icônes multimédia gratuites">
            <a:extLst>
              <a:ext uri="{FF2B5EF4-FFF2-40B4-BE49-F238E27FC236}">
                <a16:creationId xmlns:a16="http://schemas.microsoft.com/office/drawing/2014/main" id="{2D28FB0F-F6AF-4017-852D-4420BB7C7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6878448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nveloppe - Icônes multimédia gratuites">
            <a:extLst>
              <a:ext uri="{FF2B5EF4-FFF2-40B4-BE49-F238E27FC236}">
                <a16:creationId xmlns:a16="http://schemas.microsoft.com/office/drawing/2014/main" id="{64409EC3-4972-49AB-8A66-22A6B566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7495446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17EA791-1616-42DF-93C7-F388326CD35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1587" y="3403278"/>
            <a:ext cx="1945176" cy="149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HAI3D">
            <a:extLst>
              <a:ext uri="{FF2B5EF4-FFF2-40B4-BE49-F238E27FC236}">
                <a16:creationId xmlns:a16="http://schemas.microsoft.com/office/drawing/2014/main" id="{4DB356A5-3D5D-4ADA-A0D9-887D534E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27" y="5345591"/>
            <a:ext cx="2366471" cy="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1146B59-07A0-41F6-B914-0E6222EFA060}"/>
              </a:ext>
            </a:extLst>
          </p:cNvPr>
          <p:cNvSpPr txBox="1"/>
          <p:nvPr/>
        </p:nvSpPr>
        <p:spPr>
          <a:xfrm>
            <a:off x="4337827" y="4925091"/>
            <a:ext cx="236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</a:t>
            </a:r>
          </a:p>
        </p:txBody>
      </p:sp>
      <p:pic>
        <p:nvPicPr>
          <p:cNvPr id="3076" name="Picture 4" descr="Module de Caméra Raspberry Pi avec Objectif IR">
            <a:extLst>
              <a:ext uri="{FF2B5EF4-FFF2-40B4-BE49-F238E27FC236}">
                <a16:creationId xmlns:a16="http://schemas.microsoft.com/office/drawing/2014/main" id="{D80B8EBE-5727-4A5B-8ABC-79EAE2AF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6" y="4887841"/>
            <a:ext cx="1945176" cy="19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6ED8F16B-75E6-413D-A362-9CCCF871277D}"/>
              </a:ext>
            </a:extLst>
          </p:cNvPr>
          <p:cNvSpPr txBox="1">
            <a:spLocks/>
          </p:cNvSpPr>
          <p:nvPr/>
        </p:nvSpPr>
        <p:spPr>
          <a:xfrm>
            <a:off x="641586" y="2496287"/>
            <a:ext cx="2823067" cy="90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Envoie de l’image depuis la camera du char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4E28AF34-53A0-4028-8CC5-49FFE4A7600B}"/>
              </a:ext>
            </a:extLst>
          </p:cNvPr>
          <p:cNvSpPr txBox="1">
            <a:spLocks/>
          </p:cNvSpPr>
          <p:nvPr/>
        </p:nvSpPr>
        <p:spPr>
          <a:xfrm>
            <a:off x="4333304" y="2526461"/>
            <a:ext cx="3241955" cy="9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Réception + traitement de l’image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5D0F4F28-6E13-4CCD-AECB-DFA45EA9D870}"/>
              </a:ext>
            </a:extLst>
          </p:cNvPr>
          <p:cNvSpPr txBox="1">
            <a:spLocks/>
          </p:cNvSpPr>
          <p:nvPr/>
        </p:nvSpPr>
        <p:spPr>
          <a:xfrm>
            <a:off x="8450838" y="2496287"/>
            <a:ext cx="3241955" cy="90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Réception + Affichage de l’image traiter à utilisateur</a:t>
            </a:r>
          </a:p>
        </p:txBody>
      </p:sp>
    </p:spTree>
    <p:extLst>
      <p:ext uri="{BB962C8B-B14F-4D97-AF65-F5344CB8AC3E}">
        <p14:creationId xmlns:p14="http://schemas.microsoft.com/office/powerpoint/2010/main" val="3302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54 -0.53356 L 0.30104 -0.5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209 -0.62361 L 0.63906 -0.623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604A7-E1DE-4948-8A58-32FA5CD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 (Corps)"/>
              </a:rPr>
              <a:t>Traitement du flux vidéo</a:t>
            </a:r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D73410C-BF01-4ECA-BAED-DB73D16AF759}"/>
              </a:ext>
            </a:extLst>
          </p:cNvPr>
          <p:cNvSpPr txBox="1">
            <a:spLocks/>
          </p:cNvSpPr>
          <p:nvPr/>
        </p:nvSpPr>
        <p:spPr>
          <a:xfrm>
            <a:off x="646111" y="2478938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reçu :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8D5F17B-B59E-4BD5-9020-F5A5D30342F9}"/>
              </a:ext>
            </a:extLst>
          </p:cNvPr>
          <p:cNvSpPr txBox="1">
            <a:spLocks/>
          </p:cNvSpPr>
          <p:nvPr/>
        </p:nvSpPr>
        <p:spPr>
          <a:xfrm>
            <a:off x="8648037" y="2478938"/>
            <a:ext cx="2260672" cy="4774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traiter :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6CDB732-E175-4E27-8820-AE175D5C9A9F}"/>
              </a:ext>
            </a:extLst>
          </p:cNvPr>
          <p:cNvSpPr txBox="1">
            <a:spLocks/>
          </p:cNvSpPr>
          <p:nvPr/>
        </p:nvSpPr>
        <p:spPr>
          <a:xfrm>
            <a:off x="4669668" y="2481035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Traitement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E039A5-28FD-4B60-BF88-0169B3CC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09263" y="3617392"/>
            <a:ext cx="2192234" cy="13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3116E4B2-16C0-4B24-BFC7-8385F7977975}"/>
              </a:ext>
            </a:extLst>
          </p:cNvPr>
          <p:cNvSpPr/>
          <p:nvPr/>
        </p:nvSpPr>
        <p:spPr>
          <a:xfrm>
            <a:off x="2923128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rayée 10">
            <a:extLst>
              <a:ext uri="{FF2B5EF4-FFF2-40B4-BE49-F238E27FC236}">
                <a16:creationId xmlns:a16="http://schemas.microsoft.com/office/drawing/2014/main" id="{05D663D1-0BF4-4AE4-8310-3EB7F759C352}"/>
              </a:ext>
            </a:extLst>
          </p:cNvPr>
          <p:cNvSpPr/>
          <p:nvPr/>
        </p:nvSpPr>
        <p:spPr>
          <a:xfrm>
            <a:off x="6901497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21DB637-8853-4C49-A7FE-0A241FA9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63" y="5002659"/>
            <a:ext cx="1248864" cy="695431"/>
          </a:xfrm>
          <a:prstGeom prst="rect">
            <a:avLst/>
          </a:prstGeom>
        </p:spPr>
      </p:pic>
      <p:pic>
        <p:nvPicPr>
          <p:cNvPr id="2054" name="Picture 6" descr="https://upload.wikimedia.org/wikipedia/commons/thumb/9/9b/Animated_two_spur_gears_1_2.gif/640px-Animated_two_spur_gears_1_2.gif">
            <a:extLst>
              <a:ext uri="{FF2B5EF4-FFF2-40B4-BE49-F238E27FC236}">
                <a16:creationId xmlns:a16="http://schemas.microsoft.com/office/drawing/2014/main" id="{22D81F6E-3A1D-4FDF-B4A8-DEFE5A9D6D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92" y="5004803"/>
            <a:ext cx="994005" cy="6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8831BE61-248C-4CAC-AF5B-47BA6C30922D}"/>
              </a:ext>
            </a:extLst>
          </p:cNvPr>
          <p:cNvSpPr txBox="1">
            <a:spLocks/>
          </p:cNvSpPr>
          <p:nvPr/>
        </p:nvSpPr>
        <p:spPr>
          <a:xfrm>
            <a:off x="646110" y="1614511"/>
            <a:ext cx="5449889" cy="65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3000" dirty="0"/>
              <a:t>Détection de contours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7B7F8E4-6EF9-4429-BA54-9DEF8F6AF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6" y="3617392"/>
            <a:ext cx="2265504" cy="13832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41DBB59-1DC2-47A7-B914-A850C9CBB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205" y="3617391"/>
            <a:ext cx="2265504" cy="1383298"/>
          </a:xfrm>
          <a:prstGeom prst="rect">
            <a:avLst/>
          </a:prstGeom>
        </p:spPr>
      </p:pic>
      <p:pic>
        <p:nvPicPr>
          <p:cNvPr id="26" name="Picture 6" descr="Enveloppe - Icônes multimédia gratuites">
            <a:extLst>
              <a:ext uri="{FF2B5EF4-FFF2-40B4-BE49-F238E27FC236}">
                <a16:creationId xmlns:a16="http://schemas.microsoft.com/office/drawing/2014/main" id="{99BE800F-F995-4BC8-8680-87080693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6878448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Enveloppe - Icônes multimédia gratuites">
            <a:extLst>
              <a:ext uri="{FF2B5EF4-FFF2-40B4-BE49-F238E27FC236}">
                <a16:creationId xmlns:a16="http://schemas.microsoft.com/office/drawing/2014/main" id="{B2E935FA-E4E1-4700-AD1B-EA56D05E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7495446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59 -0.52106 L 0.32865 -0.5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93 -0.61389 L 0.65599 -0.6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B118A-790E-43CA-ABDE-7715402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dirty="0">
                <a:latin typeface="Calibri (Corps)"/>
              </a:rPr>
              <a:t>Résultat de la détection de contour sur la  vidéo</a:t>
            </a:r>
            <a:endParaRPr lang="fr-FR" sz="35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A0774A-F127-4CB2-9EB1-92AE6085C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111" y="1565117"/>
            <a:ext cx="4396339" cy="576262"/>
          </a:xfrm>
        </p:spPr>
        <p:txBody>
          <a:bodyPr/>
          <a:lstStyle/>
          <a:p>
            <a:r>
              <a:rPr lang="fr-FR" sz="2200" dirty="0"/>
              <a:t>Image traiter :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AC8B3B9E-2896-43B9-BAD9-AC43C0CFF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8D793A8-4D32-4490-9EBF-FFB9B292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0" y="1565115"/>
            <a:ext cx="7927006" cy="48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604A7-E1DE-4948-8A58-32FA5CD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 (Corps)"/>
              </a:rPr>
              <a:t>Traitement du flux vidéo</a:t>
            </a:r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D73410C-BF01-4ECA-BAED-DB73D16AF759}"/>
              </a:ext>
            </a:extLst>
          </p:cNvPr>
          <p:cNvSpPr txBox="1">
            <a:spLocks/>
          </p:cNvSpPr>
          <p:nvPr/>
        </p:nvSpPr>
        <p:spPr>
          <a:xfrm>
            <a:off x="646111" y="2478938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reçu :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8D5F17B-B59E-4BD5-9020-F5A5D30342F9}"/>
              </a:ext>
            </a:extLst>
          </p:cNvPr>
          <p:cNvSpPr txBox="1">
            <a:spLocks/>
          </p:cNvSpPr>
          <p:nvPr/>
        </p:nvSpPr>
        <p:spPr>
          <a:xfrm>
            <a:off x="8648037" y="2478938"/>
            <a:ext cx="2260672" cy="4774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traiter :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B6CDB732-E175-4E27-8820-AE175D5C9A9F}"/>
              </a:ext>
            </a:extLst>
          </p:cNvPr>
          <p:cNvSpPr txBox="1">
            <a:spLocks/>
          </p:cNvSpPr>
          <p:nvPr/>
        </p:nvSpPr>
        <p:spPr>
          <a:xfrm>
            <a:off x="4669668" y="2481035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Traitement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E039A5-28FD-4B60-BF88-0169B3CC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09263" y="3617392"/>
            <a:ext cx="2192234" cy="13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3116E4B2-16C0-4B24-BFC7-8385F7977975}"/>
              </a:ext>
            </a:extLst>
          </p:cNvPr>
          <p:cNvSpPr/>
          <p:nvPr/>
        </p:nvSpPr>
        <p:spPr>
          <a:xfrm>
            <a:off x="2923128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rayée 10">
            <a:extLst>
              <a:ext uri="{FF2B5EF4-FFF2-40B4-BE49-F238E27FC236}">
                <a16:creationId xmlns:a16="http://schemas.microsoft.com/office/drawing/2014/main" id="{05D663D1-0BF4-4AE4-8310-3EB7F759C352}"/>
              </a:ext>
            </a:extLst>
          </p:cNvPr>
          <p:cNvSpPr/>
          <p:nvPr/>
        </p:nvSpPr>
        <p:spPr>
          <a:xfrm>
            <a:off x="6901497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21DB637-8853-4C49-A7FE-0A241FA9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63" y="5002659"/>
            <a:ext cx="1248864" cy="695431"/>
          </a:xfrm>
          <a:prstGeom prst="rect">
            <a:avLst/>
          </a:prstGeom>
        </p:spPr>
      </p:pic>
      <p:pic>
        <p:nvPicPr>
          <p:cNvPr id="2054" name="Picture 6" descr="https://upload.wikimedia.org/wikipedia/commons/thumb/9/9b/Animated_two_spur_gears_1_2.gif/640px-Animated_two_spur_gears_1_2.gif">
            <a:extLst>
              <a:ext uri="{FF2B5EF4-FFF2-40B4-BE49-F238E27FC236}">
                <a16:creationId xmlns:a16="http://schemas.microsoft.com/office/drawing/2014/main" id="{22D81F6E-3A1D-4FDF-B4A8-DEFE5A9D6D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92" y="5004803"/>
            <a:ext cx="994005" cy="6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8831BE61-248C-4CAC-AF5B-47BA6C30922D}"/>
              </a:ext>
            </a:extLst>
          </p:cNvPr>
          <p:cNvSpPr txBox="1">
            <a:spLocks/>
          </p:cNvSpPr>
          <p:nvPr/>
        </p:nvSpPr>
        <p:spPr>
          <a:xfrm>
            <a:off x="646110" y="1614511"/>
            <a:ext cx="5449889" cy="65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3000" dirty="0"/>
              <a:t>Détection de forme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2DF7B2-9BEB-4734-9F6C-E5E0135DB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205" y="3617393"/>
            <a:ext cx="2265504" cy="13832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FAF072D-7D10-4B31-8241-FF7F8F47F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6" y="3617392"/>
            <a:ext cx="2265504" cy="1383298"/>
          </a:xfrm>
          <a:prstGeom prst="rect">
            <a:avLst/>
          </a:prstGeom>
        </p:spPr>
      </p:pic>
      <p:pic>
        <p:nvPicPr>
          <p:cNvPr id="18" name="Picture 6" descr="Enveloppe - Icônes multimédia gratuites">
            <a:extLst>
              <a:ext uri="{FF2B5EF4-FFF2-40B4-BE49-F238E27FC236}">
                <a16:creationId xmlns:a16="http://schemas.microsoft.com/office/drawing/2014/main" id="{5AF26212-9D97-460E-8CE2-58B20B7D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6878448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nveloppe - Icônes multimédia gratuites">
            <a:extLst>
              <a:ext uri="{FF2B5EF4-FFF2-40B4-BE49-F238E27FC236}">
                <a16:creationId xmlns:a16="http://schemas.microsoft.com/office/drawing/2014/main" id="{2CDE0DED-6F66-435C-A9AA-30C0C64A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7495446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59 -0.52106 L 0.32865 -0.5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93 -0.61389 L 0.65599 -0.6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B118A-790E-43CA-ABDE-7715402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dirty="0">
                <a:latin typeface="Calibri (Corps)"/>
              </a:rPr>
              <a:t>Résultat de la détection de forme sur la  vidéo</a:t>
            </a:r>
            <a:endParaRPr lang="fr-FR" sz="35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A0774A-F127-4CB2-9EB1-92AE6085C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111" y="1565117"/>
            <a:ext cx="4396339" cy="576262"/>
          </a:xfrm>
        </p:spPr>
        <p:txBody>
          <a:bodyPr/>
          <a:lstStyle/>
          <a:p>
            <a:r>
              <a:rPr lang="fr-FR" sz="2200" dirty="0"/>
              <a:t>Image traiter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702A09-50B8-4061-8252-CD1B395D65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60A448-82AC-40FA-99EE-1BFFE981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79" y="1565114"/>
            <a:ext cx="7927005" cy="48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6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4288-77C3-4F16-9345-C91049E3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 (Corps)"/>
              </a:rPr>
              <a:t>Élaborer un environnement 3d</a:t>
            </a:r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F830F8E-7DA8-4DF7-B07E-7CE7742D8E7E}"/>
              </a:ext>
            </a:extLst>
          </p:cNvPr>
          <p:cNvSpPr txBox="1">
            <a:spLocks/>
          </p:cNvSpPr>
          <p:nvPr/>
        </p:nvSpPr>
        <p:spPr>
          <a:xfrm>
            <a:off x="650943" y="2949430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reçu :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5F52E6F-7E69-4824-8E0F-D27D56EEFCF6}"/>
              </a:ext>
            </a:extLst>
          </p:cNvPr>
          <p:cNvSpPr txBox="1">
            <a:spLocks/>
          </p:cNvSpPr>
          <p:nvPr/>
        </p:nvSpPr>
        <p:spPr>
          <a:xfrm>
            <a:off x="8652870" y="2949430"/>
            <a:ext cx="2260672" cy="4774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Vidéo traiter :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D436F2B-70BB-4D69-BA15-1999CEB769A4}"/>
              </a:ext>
            </a:extLst>
          </p:cNvPr>
          <p:cNvSpPr txBox="1">
            <a:spLocks/>
          </p:cNvSpPr>
          <p:nvPr/>
        </p:nvSpPr>
        <p:spPr>
          <a:xfrm>
            <a:off x="4674501" y="2951527"/>
            <a:ext cx="2260672" cy="477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Traitement :</a:t>
            </a:r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2FF7F79F-0EAE-4FC3-BFEA-280C2FE5DE49}"/>
              </a:ext>
            </a:extLst>
          </p:cNvPr>
          <p:cNvSpPr/>
          <p:nvPr/>
        </p:nvSpPr>
        <p:spPr>
          <a:xfrm>
            <a:off x="2923128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rayée 10">
            <a:extLst>
              <a:ext uri="{FF2B5EF4-FFF2-40B4-BE49-F238E27FC236}">
                <a16:creationId xmlns:a16="http://schemas.microsoft.com/office/drawing/2014/main" id="{13331978-E66F-4FF6-9163-B0D679C7E7EB}"/>
              </a:ext>
            </a:extLst>
          </p:cNvPr>
          <p:cNvSpPr/>
          <p:nvPr/>
        </p:nvSpPr>
        <p:spPr>
          <a:xfrm>
            <a:off x="6901497" y="3981491"/>
            <a:ext cx="1746540" cy="655099"/>
          </a:xfrm>
          <a:prstGeom prst="stripedRightArrow">
            <a:avLst>
              <a:gd name="adj1" fmla="val 50000"/>
              <a:gd name="adj2" fmla="val 67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824C56A-F3FD-4267-A2AE-A96E6440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5" y="4166022"/>
            <a:ext cx="1248864" cy="695431"/>
          </a:xfrm>
          <a:prstGeom prst="rect">
            <a:avLst/>
          </a:prstGeom>
        </p:spPr>
      </p:pic>
      <p:pic>
        <p:nvPicPr>
          <p:cNvPr id="13" name="Picture 6" descr="https://upload.wikimedia.org/wikipedia/commons/thumb/9/9b/Animated_two_spur_gears_1_2.gif/640px-Animated_two_spur_gears_1_2.gif">
            <a:extLst>
              <a:ext uri="{FF2B5EF4-FFF2-40B4-BE49-F238E27FC236}">
                <a16:creationId xmlns:a16="http://schemas.microsoft.com/office/drawing/2014/main" id="{87020074-87AF-4E17-9D81-C4A2F5F182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84" y="4168166"/>
            <a:ext cx="994005" cy="6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AI3D">
            <a:extLst>
              <a:ext uri="{FF2B5EF4-FFF2-40B4-BE49-F238E27FC236}">
                <a16:creationId xmlns:a16="http://schemas.microsoft.com/office/drawing/2014/main" id="{E44CEC9C-7A2A-4B7B-A832-9B7A5CE9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09" y="3632963"/>
            <a:ext cx="2221078" cy="5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722C8688-355D-4135-ADFA-D7D9572C6D9F}"/>
              </a:ext>
            </a:extLst>
          </p:cNvPr>
          <p:cNvSpPr txBox="1">
            <a:spLocks/>
          </p:cNvSpPr>
          <p:nvPr/>
        </p:nvSpPr>
        <p:spPr>
          <a:xfrm>
            <a:off x="646110" y="1614511"/>
            <a:ext cx="6224079" cy="138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sz="3000" dirty="0">
                <a:latin typeface="Calibri (Corps)"/>
              </a:rPr>
              <a:t>Intégrer la vidéo</a:t>
            </a:r>
          </a:p>
          <a:p>
            <a:r>
              <a:rPr lang="fr-FR" sz="3000" dirty="0">
                <a:latin typeface="Calibri (Corps)"/>
              </a:rPr>
              <a:t>Intégrer la télémétrie du char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6A8D8A9-A757-46D8-A386-3EC094BCB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324" y="3612721"/>
            <a:ext cx="2273156" cy="138797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86396B-06B3-48F1-BE0F-A2D361C2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06" y="3617392"/>
            <a:ext cx="2265504" cy="1383298"/>
          </a:xfrm>
          <a:prstGeom prst="rect">
            <a:avLst/>
          </a:prstGeom>
        </p:spPr>
      </p:pic>
      <p:pic>
        <p:nvPicPr>
          <p:cNvPr id="22" name="Picture 6" descr="Enveloppe - Icônes multimédia gratuites">
            <a:extLst>
              <a:ext uri="{FF2B5EF4-FFF2-40B4-BE49-F238E27FC236}">
                <a16:creationId xmlns:a16="http://schemas.microsoft.com/office/drawing/2014/main" id="{07825CF5-09C7-40A9-87CA-88A40747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6878448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nveloppe - Icônes multimédia gratuites">
            <a:extLst>
              <a:ext uri="{FF2B5EF4-FFF2-40B4-BE49-F238E27FC236}">
                <a16:creationId xmlns:a16="http://schemas.microsoft.com/office/drawing/2014/main" id="{75C65EB6-6A3D-452D-8E76-D981166E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9" y="7495446"/>
            <a:ext cx="655100" cy="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59 -0.52106 L 0.32865 -0.523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93 -0.61389 L 0.65599 -0.6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B118A-790E-43CA-ABDE-7715402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500" dirty="0">
                <a:latin typeface="Calibri (Corps)"/>
              </a:rPr>
              <a:t>Résultat de l’affichage de la télémétrie dans </a:t>
            </a:r>
            <a:r>
              <a:rPr lang="fr-FR" sz="3600" dirty="0">
                <a:latin typeface="Calibri (Corps)"/>
              </a:rPr>
              <a:t>environnement</a:t>
            </a:r>
            <a:r>
              <a:rPr lang="fr-FR" sz="3500" dirty="0">
                <a:latin typeface="Calibri (Corps)"/>
              </a:rPr>
              <a:t> 3d </a:t>
            </a:r>
            <a:endParaRPr lang="fr-FR" sz="35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A0774A-F127-4CB2-9EB1-92AE6085C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111" y="1565117"/>
            <a:ext cx="4396339" cy="576262"/>
          </a:xfrm>
        </p:spPr>
        <p:txBody>
          <a:bodyPr/>
          <a:lstStyle/>
          <a:p>
            <a:r>
              <a:rPr lang="fr-FR" sz="2200" dirty="0"/>
              <a:t>Image traiter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32F86A3-CF30-48B3-8009-9ABBEFDC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0" y="1565115"/>
            <a:ext cx="7927006" cy="48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188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Arial-BoldMT</vt:lpstr>
      <vt:lpstr>Calibri (Corps)</vt:lpstr>
      <vt:lpstr>Century Gothic</vt:lpstr>
      <vt:lpstr>Times New Roman</vt:lpstr>
      <vt:lpstr>Wingdings 3</vt:lpstr>
      <vt:lpstr>Ion</vt:lpstr>
      <vt:lpstr>Présentation de tache n°3</vt:lpstr>
      <vt:lpstr>Présentation de la tache Sommaire :</vt:lpstr>
      <vt:lpstr>Créer méthodes d’envoi et de réception vidéo </vt:lpstr>
      <vt:lpstr>Traitement du flux vidéo</vt:lpstr>
      <vt:lpstr>Résultat de la détection de contour sur la  vidéo</vt:lpstr>
      <vt:lpstr>Traitement du flux vidéo</vt:lpstr>
      <vt:lpstr>Résultat de la détection de forme sur la  vidéo</vt:lpstr>
      <vt:lpstr>Élaborer un environnement 3d</vt:lpstr>
      <vt:lpstr>Résultat de l’affichage de la télémétrie dans environnement 3d </vt:lpstr>
      <vt:lpstr>Diffusion du flux vidéo augmenté</vt:lpstr>
      <vt:lpstr>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tache n°3</dc:title>
  <dc:creator>BEAL Julien</dc:creator>
  <cp:lastModifiedBy>BEAL Julien</cp:lastModifiedBy>
  <cp:revision>45</cp:revision>
  <dcterms:created xsi:type="dcterms:W3CDTF">2025-01-27T12:36:30Z</dcterms:created>
  <dcterms:modified xsi:type="dcterms:W3CDTF">2025-01-27T16:14:59Z</dcterms:modified>
</cp:coreProperties>
</file>