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9" r:id="rId3"/>
    <p:sldId id="300" r:id="rId4"/>
    <p:sldId id="27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 autoAdjust="0"/>
    <p:restoredTop sz="94656"/>
  </p:normalViewPr>
  <p:slideViewPr>
    <p:cSldViewPr>
      <p:cViewPr varScale="1">
        <p:scale>
          <a:sx n="107" d="100"/>
          <a:sy n="107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tplogo_transpare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" y="6319871"/>
            <a:ext cx="1201899" cy="3605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D05730-D831-1B4B-BBCA-6CDC06014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rostokąt 6"/>
          <p:cNvSpPr/>
          <p:nvPr userDrawn="1"/>
        </p:nvSpPr>
        <p:spPr>
          <a:xfrm>
            <a:off x="0" y="1"/>
            <a:ext cx="9144000" cy="827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56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pkra@igr.poznan.p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nimum_Information_Standards" TargetMode="External"/><Relationship Id="rId3" Type="http://schemas.openxmlformats.org/officeDocument/2006/relationships/hyperlink" Target="http://terraref.org/" TargetMode="External"/><Relationship Id="rId7" Type="http://schemas.openxmlformats.org/officeDocument/2006/relationships/hyperlink" Target="https://plantae.org/" TargetMode="External"/><Relationship Id="rId2" Type="http://schemas.openxmlformats.org/officeDocument/2006/relationships/hyperlink" Target="http://wheati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ripal.info/" TargetMode="External"/><Relationship Id="rId5" Type="http://schemas.openxmlformats.org/officeDocument/2006/relationships/hyperlink" Target="https://www.brassica.info/" TargetMode="External"/><Relationship Id="rId4" Type="http://schemas.openxmlformats.org/officeDocument/2006/relationships/hyperlink" Target="http://www.cropstoredb.org/" TargetMode="External"/><Relationship Id="rId9" Type="http://schemas.openxmlformats.org/officeDocument/2006/relationships/hyperlink" Target="https://www.garnetcommunity.org.u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548680"/>
            <a:ext cx="8439666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200" b="1"/>
              <a:t>MIAPPE: </a:t>
            </a:r>
            <a:r>
              <a:rPr lang="pl-PL" sz="3200" b="1"/>
              <a:t>impact on phenotypic data storage and processing methods</a:t>
            </a:r>
          </a:p>
          <a:p>
            <a:pPr algn="l">
              <a:defRPr/>
            </a:pPr>
            <a:r>
              <a:rPr lang="pl-PL" sz="2000" b="1">
                <a:latin typeface="Arial" pitchFamily="34" charset="0"/>
                <a:cs typeface="Arial" pitchFamily="34" charset="0"/>
              </a:rPr>
              <a:t>Adapted from presentation at 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7"/>
          <p:cNvSpPr txBox="1">
            <a:spLocks/>
          </p:cNvSpPr>
          <p:nvPr/>
        </p:nvSpPr>
        <p:spPr>
          <a:xfrm>
            <a:off x="412567" y="3212976"/>
            <a:ext cx="8049964" cy="3163329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Paweł</a:t>
            </a:r>
            <a:r>
              <a:rPr kumimoji="0" lang="pl-PL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Krajewski</a:t>
            </a:r>
            <a:endParaRPr lang="pl-PL" sz="2400" dirty="0"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>
                <a:latin typeface="+mj-lt"/>
                <a:ea typeface="+mj-ea"/>
                <a:cs typeface="+mj-cs"/>
              </a:rPr>
              <a:t>Department of </a:t>
            </a:r>
            <a:r>
              <a:rPr kumimoji="0" lang="pl-PL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Biometry</a:t>
            </a:r>
            <a:r>
              <a:rPr kumimoji="0" lang="pl-PL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  <a:r>
              <a:rPr kumimoji="0" lang="pl-PL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Bioinformatics</a:t>
            </a:r>
            <a:r>
              <a:rPr kumimoji="0" lang="pl-PL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pl-PL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l-PL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Institute</a:t>
            </a:r>
            <a:r>
              <a:rPr kumimoji="0" lang="pl-PL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Plant Genetics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 err="1">
                <a:latin typeface="+mj-lt"/>
                <a:ea typeface="+mj-ea"/>
                <a:cs typeface="+mj-cs"/>
              </a:rPr>
              <a:t>Polish</a:t>
            </a:r>
            <a:r>
              <a:rPr lang="pl-PL" sz="1600" dirty="0">
                <a:latin typeface="+mj-lt"/>
                <a:ea typeface="+mj-ea"/>
                <a:cs typeface="+mj-cs"/>
              </a:rPr>
              <a:t> </a:t>
            </a:r>
            <a:r>
              <a:rPr lang="pl-PL" sz="1600" dirty="0" err="1">
                <a:latin typeface="+mj-lt"/>
                <a:ea typeface="+mj-ea"/>
                <a:cs typeface="+mj-cs"/>
              </a:rPr>
              <a:t>Academy</a:t>
            </a:r>
            <a:r>
              <a:rPr lang="pl-PL" sz="1600" dirty="0">
                <a:latin typeface="+mj-lt"/>
                <a:ea typeface="+mj-ea"/>
                <a:cs typeface="+mj-cs"/>
              </a:rPr>
              <a:t> of </a:t>
            </a:r>
            <a:r>
              <a:rPr lang="pl-PL" sz="1600" dirty="0" err="1">
                <a:latin typeface="+mj-lt"/>
                <a:ea typeface="+mj-ea"/>
                <a:cs typeface="+mj-cs"/>
              </a:rPr>
              <a:t>Sciences</a:t>
            </a:r>
            <a:endParaRPr lang="pl-PL" sz="1600" dirty="0"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Poznań, Poland </a:t>
            </a:r>
            <a:br>
              <a:rPr kumimoji="0" lang="pl-PL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l-PL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pkra@igr.poznan.pl</a:t>
            </a:r>
            <a:endParaRPr kumimoji="0" lang="pl-PL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2000" dirty="0"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http://www.igr.poznan.pl/pl/images/f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9384" y="3573016"/>
            <a:ext cx="3899040" cy="271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7" name="Picture 1" descr="C:\Users\Paweł Krajewski\Dropbox\aaaa_plikirozne\Logo_IGR_zmienione_zielony_ciemny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9664" y="1700808"/>
            <a:ext cx="1343780" cy="1336651"/>
          </a:xfrm>
          <a:prstGeom prst="rect">
            <a:avLst/>
          </a:prstGeom>
          <a:noFill/>
        </p:spPr>
      </p:pic>
      <p:pic>
        <p:nvPicPr>
          <p:cNvPr id="35842" name="Picture 2" descr="Phenome 2019 Main banner"/>
          <p:cNvPicPr>
            <a:picLocks noChangeAspect="1" noChangeArrowheads="1"/>
          </p:cNvPicPr>
          <p:nvPr/>
        </p:nvPicPr>
        <p:blipFill>
          <a:blip r:embed="rId5" cstate="print"/>
          <a:srcRect l="25187" r="25941"/>
          <a:stretch>
            <a:fillRect/>
          </a:stretch>
        </p:blipFill>
        <p:spPr bwMode="auto">
          <a:xfrm>
            <a:off x="2555776" y="2060848"/>
            <a:ext cx="3563888" cy="872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26064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/>
              <a:t>Impact: citations</a:t>
            </a:r>
          </a:p>
          <a:p>
            <a:endParaRPr lang="pl-PL" sz="28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139952" y="476678"/>
          <a:ext cx="4752528" cy="434583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52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u="none" strike="noStrike"/>
                        <a:t>Papers on information system  (15)</a:t>
                      </a:r>
                      <a:endParaRPr lang="pl-PL" sz="18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AgBioData (www.agbiodata.org)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AraPheno (arapheno.1001genomes.org)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b="1" u="none" strike="noStrike"/>
                        <a:t>EBI resources (www.ebi.ac.uk)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b="1" u="none" strike="noStrike"/>
                        <a:t>E</a:t>
                      </a:r>
                      <a:r>
                        <a:rPr lang="en-US" sz="1400" b="1" u="none" strike="noStrike"/>
                        <a:t>lectronic Rothamsted Archive (www.era.rothamsted.ac.uk)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b="0" u="none" strike="noStrike"/>
                        <a:t>Ensembl Genomes (http://www.ensemblgenomes.org)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054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u="none" strike="noStrike"/>
                        <a:t>European Nutritional Phenotype Assessment and Data Sharing Initiative (ENPADASI)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054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u="none" strike="noStrike"/>
                        <a:t>European Search Catalogue for Plant Genetic Resources </a:t>
                      </a:r>
                      <a:r>
                        <a:rPr lang="pl-PL" sz="1400" u="none" strike="noStrike"/>
                        <a:t>(</a:t>
                      </a:r>
                      <a:r>
                        <a:rPr lang="en-US" sz="1400" u="none" strike="noStrike"/>
                        <a:t>EURISCO</a:t>
                      </a:r>
                      <a:r>
                        <a:rPr lang="pl-PL" sz="1400" u="none" strike="noStrike"/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u="none" strike="noStrike"/>
                        <a:t>German Crop Bio-Greenformatics Network (GCBN)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GnpIS (urgi.versailles.inra.fr/Tools/GnpIS)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Grapevine Genome Program (www.vitaceae.org)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PANGEA (www.pangaea.de)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030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u="none" strike="noStrike"/>
                        <a:t>Plant Genomics and Phenomics Research Data Repository (PGP)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TreeGenes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528">
                <a:tc>
                  <a:txBody>
                    <a:bodyPr/>
                    <a:lstStyle/>
                    <a:p>
                      <a:pPr marL="72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400" u="none" strike="noStrike"/>
                        <a:t>Wheat@URGI (wheat-urgi.versailles.inra.fr)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139952" y="5157192"/>
          <a:ext cx="4752528" cy="144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/>
                        <a:t>Papers on methods (4)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analysis of Arabidopsis flowering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connecting phenotypes to biological processes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historical plant data integration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prediction of biomass from image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23528" y="2276872"/>
          <a:ext cx="3600400" cy="435734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/>
                        <a:t>Review papers (19) on</a:t>
                      </a:r>
                      <a:endParaRPr lang="pl-PL" sz="18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/>
                        <a:t> food security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forest data acquisition and analysis methods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/>
                        <a:t> genome-to-phenome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/>
                        <a:t> genomics, breeding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high-throughput phenotyping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image analysis for plants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Nordic phenotyping facilities 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phenomics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phenomics and environmental data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phenotyping methods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physiological phenotypes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plant data integration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plant data management tools and strategies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plant phenotyping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resources for tomato/grape breeders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stress resistance definition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/>
                        <a:t> taxonomy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23528" y="836712"/>
          <a:ext cx="3600400" cy="125619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/>
                        <a:t>Papers on software (4) for </a:t>
                      </a:r>
                      <a:endParaRPr lang="pl-PL" sz="1800" b="1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image analysis, OloPhen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image analysis,  'PhenoBox' / 'PhenoPipe'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LEAFDATA web tool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/>
                        <a:t> image processing, PlantCV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2566" marR="2566" marT="25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26064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/>
              <a:t>Impact: portals/platforms</a:t>
            </a:r>
          </a:p>
          <a:p>
            <a:endParaRPr lang="pl-PL" sz="28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27224"/>
              </p:ext>
            </p:extLst>
          </p:nvPr>
        </p:nvGraphicFramePr>
        <p:xfrm>
          <a:off x="323528" y="980728"/>
          <a:ext cx="8424936" cy="55006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 b="0"/>
                        <a:t>WheatIS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hlinkClick r:id="rId2"/>
                        </a:rPr>
                        <a:t>http://wheatis.org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/>
                        <a:t>International Wheat Information System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/>
                        <a:t>Included in the set of recommended standards, </a:t>
                      </a:r>
                      <a:r>
                        <a:rPr lang="pl-PL" sz="1500"/>
                        <a:t>approved by </a:t>
                      </a:r>
                      <a:r>
                        <a:rPr lang="en-GB" sz="1500"/>
                        <a:t>R</a:t>
                      </a:r>
                      <a:r>
                        <a:rPr lang="pl-PL" sz="1500"/>
                        <a:t>DA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/>
                        <a:t>TERRA-REF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hlinkClick r:id="rId3"/>
                        </a:rPr>
                        <a:t>http://terraref.org</a:t>
                      </a:r>
                      <a:endParaRPr lang="pl-PL" sz="1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 b="1"/>
                        <a:t>P</a:t>
                      </a:r>
                      <a:r>
                        <a:rPr lang="en-GB" sz="1500" b="1"/>
                        <a:t>rogram to transform plant breeding by using remote sensing to quantify plant traits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/>
                        <a:t>Included in the review of existing standards and tools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4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0"/>
                        <a:t>CropStore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hlinkClick r:id="rId4"/>
                        </a:rPr>
                        <a:t>http://www.cropstoredb.org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/>
                        <a:t>A</a:t>
                      </a:r>
                      <a:r>
                        <a:rPr lang="en-GB" sz="1500"/>
                        <a:t>ddressing the first stage in dataset curation and dissemination, by providing a data model and tools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/>
                        <a:t>E</a:t>
                      </a:r>
                      <a:r>
                        <a:rPr lang="en-GB" sz="1500"/>
                        <a:t>nsuring that CropStoreDB is MIAPPE compliant</a:t>
                      </a:r>
                      <a:r>
                        <a:rPr lang="pl-PL" sz="1500"/>
                        <a:t>; </a:t>
                      </a:r>
                      <a:r>
                        <a:rPr lang="en-GB" sz="1500"/>
                        <a:t>model implementation issues.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0"/>
                        <a:t>brassica.</a:t>
                      </a:r>
                      <a:br>
                        <a:rPr lang="pl-PL" sz="1500" b="0"/>
                      </a:br>
                      <a:r>
                        <a:rPr lang="en-GB" sz="1500" b="0"/>
                        <a:t>info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hlinkClick r:id="rId5"/>
                        </a:rPr>
                        <a:t>https://www.brassica.info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/>
                        <a:t>O</a:t>
                      </a:r>
                      <a:r>
                        <a:rPr lang="en-GB" sz="1500"/>
                        <a:t>pen source information relating to Brassica genomics and genetics</a:t>
                      </a:r>
                      <a:r>
                        <a:rPr lang="pl-PL" sz="1500"/>
                        <a:t>.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/>
                        <a:t>Included in the FAIR roadmap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0"/>
                        <a:t>Tripal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hlinkClick r:id="rId6"/>
                        </a:rPr>
                        <a:t>http://tripal.info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/>
                        <a:t>A toolkit that facilitates construction of online genomic, breeding or other biological databases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/>
                        <a:t>Supports  standards, including MIAPPE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/>
                        <a:t>Plantae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hlinkClick r:id="rId7"/>
                        </a:rPr>
                        <a:t>https://plantae.org</a:t>
                      </a:r>
                      <a:endParaRPr lang="pl-PL" sz="1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 b="1"/>
                        <a:t>G</a:t>
                      </a:r>
                      <a:r>
                        <a:rPr lang="en-GB" sz="1500" b="1"/>
                        <a:t>lobal community and knowledge hub for plant scientists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 b="1"/>
                        <a:t>P</a:t>
                      </a:r>
                      <a:r>
                        <a:rPr lang="en-GB" sz="1500" b="1"/>
                        <a:t>ublication</a:t>
                      </a:r>
                      <a:r>
                        <a:rPr lang="pl-PL" sz="1500" b="1" baseline="0"/>
                        <a:t> summarized in blog</a:t>
                      </a:r>
                      <a:endParaRPr lang="pl-PL" sz="15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0"/>
                        <a:t>Wikipedia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hlinkClick r:id="rId8"/>
                        </a:rPr>
                        <a:t>https://en.wikipedia.org/wiki/Minimum_Information_Standards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500"/>
                        <a:t>MIAPPE: "</a:t>
                      </a:r>
                      <a:r>
                        <a:rPr lang="en-GB" sz="1500"/>
                        <a:t>An open, community driven project to harmonize data from plant phenotyping experiments</a:t>
                      </a:r>
                      <a:r>
                        <a:rPr lang="pl-PL" sz="1500"/>
                        <a:t>"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0"/>
                        <a:t>GARNet</a:t>
                      </a:r>
                      <a:endParaRPr lang="pl-PL" sz="15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hlinkClick r:id="rId9"/>
                        </a:rPr>
                        <a:t>https://www.garnetcommunity.org.uk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/>
                        <a:t>Supports UK scientists to develop research in plant science</a:t>
                      </a:r>
                      <a:endParaRPr lang="pl-PL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/>
                        <a:t>Included in Resources/Data </a:t>
                      </a:r>
                      <a:r>
                        <a:rPr lang="en-GB" sz="1500" dirty="0" err="1"/>
                        <a:t>mangement</a:t>
                      </a:r>
                      <a:r>
                        <a:rPr lang="en-GB" sz="1500" dirty="0"/>
                        <a:t> tools</a:t>
                      </a:r>
                      <a:endParaRPr lang="pl-PL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119" marR="301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26064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/>
              <a:t>Impact: some characteristic phrases from citing papers</a:t>
            </a:r>
          </a:p>
          <a:p>
            <a:endParaRPr lang="pl-PL" sz="2800" b="1" dirty="0"/>
          </a:p>
        </p:txBody>
      </p:sp>
      <p:sp>
        <p:nvSpPr>
          <p:cNvPr id="4" name="Prostokąt 3"/>
          <p:cNvSpPr/>
          <p:nvPr/>
        </p:nvSpPr>
        <p:spPr>
          <a:xfrm>
            <a:off x="395536" y="1024275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>
                <a:ea typeface="Calibri"/>
                <a:cs typeface="Times New Roman"/>
              </a:rPr>
              <a:t>AraPheno </a:t>
            </a:r>
          </a:p>
          <a:p>
            <a:r>
              <a:rPr lang="pl-PL" sz="2000">
                <a:ea typeface="Calibri"/>
                <a:cs typeface="Times New Roman"/>
              </a:rPr>
              <a:t>"</a:t>
            </a:r>
            <a:r>
              <a:rPr lang="en-US" sz="2000">
                <a:ea typeface="Calibri"/>
                <a:cs typeface="Times New Roman"/>
              </a:rPr>
              <a:t>Among common data formats, AraPheno </a:t>
            </a:r>
            <a:r>
              <a:rPr lang="en-US" sz="2000" b="1">
                <a:solidFill>
                  <a:srgbClr val="FF0000"/>
                </a:solidFill>
                <a:ea typeface="Calibri"/>
                <a:cs typeface="Times New Roman"/>
              </a:rPr>
              <a:t>will</a:t>
            </a:r>
            <a:r>
              <a:rPr lang="en-US" sz="2000">
                <a:ea typeface="Calibri"/>
                <a:cs typeface="Times New Roman"/>
              </a:rPr>
              <a:t> also support the ISA-T</a:t>
            </a:r>
            <a:r>
              <a:rPr lang="pl-PL" sz="2000">
                <a:ea typeface="Calibri"/>
                <a:cs typeface="Times New Roman"/>
              </a:rPr>
              <a:t>ab"</a:t>
            </a:r>
          </a:p>
          <a:p>
            <a:endParaRPr lang="pl-PL" sz="2000" b="1">
              <a:ea typeface="Calibri"/>
              <a:cs typeface="Times New Roman"/>
            </a:endParaRPr>
          </a:p>
          <a:p>
            <a:r>
              <a:rPr lang="en-GB" sz="2000" b="1">
                <a:ea typeface="Calibri"/>
                <a:cs typeface="Times New Roman"/>
              </a:rPr>
              <a:t>TERRA-RE</a:t>
            </a:r>
            <a:r>
              <a:rPr lang="pl-PL" sz="2000" b="1">
                <a:ea typeface="Calibri"/>
                <a:cs typeface="Times New Roman"/>
              </a:rPr>
              <a:t>F</a:t>
            </a:r>
          </a:p>
          <a:p>
            <a:r>
              <a:rPr lang="pl-PL" sz="2000">
                <a:ea typeface="Calibri"/>
                <a:cs typeface="Times New Roman"/>
              </a:rPr>
              <a:t>"</a:t>
            </a:r>
            <a:r>
              <a:rPr lang="en-GB" sz="2000">
                <a:ea typeface="Calibri"/>
                <a:cs typeface="Times New Roman"/>
              </a:rPr>
              <a:t>the only standard listed in biosharing.org for the phenotyping domain. While several databases claim to support MIAPPE, </a:t>
            </a:r>
            <a:r>
              <a:rPr lang="en-GB" sz="2000" b="1">
                <a:solidFill>
                  <a:srgbClr val="FF0000"/>
                </a:solidFill>
                <a:ea typeface="Calibri"/>
                <a:cs typeface="Times New Roman"/>
              </a:rPr>
              <a:t>the standard is still nascent</a:t>
            </a:r>
            <a:r>
              <a:rPr lang="pl-PL" sz="2000">
                <a:ea typeface="Calibri"/>
                <a:cs typeface="Times New Roman"/>
              </a:rPr>
              <a:t>"</a:t>
            </a:r>
            <a:r>
              <a:rPr lang="en-GB" sz="2000">
                <a:ea typeface="Calibri"/>
                <a:cs typeface="Times New Roman"/>
              </a:rPr>
              <a:t>.</a:t>
            </a:r>
            <a:endParaRPr lang="pl-PL" sz="2000">
              <a:ea typeface="Calibri"/>
              <a:cs typeface="Times New Roman"/>
            </a:endParaRPr>
          </a:p>
          <a:p>
            <a:endParaRPr lang="pl-PL" sz="2000">
              <a:ea typeface="Calibri"/>
              <a:cs typeface="Times New Roman"/>
            </a:endParaRPr>
          </a:p>
          <a:p>
            <a:r>
              <a:rPr lang="pl-PL" sz="2000" b="1">
                <a:ea typeface="Calibri"/>
                <a:cs typeface="Times New Roman"/>
              </a:rPr>
              <a:t>Review on Nordic phenotyping facilities</a:t>
            </a:r>
          </a:p>
          <a:p>
            <a:r>
              <a:rPr lang="en-US" sz="2000">
                <a:ea typeface="Calibri"/>
                <a:cs typeface="Times New Roman"/>
              </a:rPr>
              <a:t>"</a:t>
            </a:r>
            <a:r>
              <a:rPr lang="en-US" sz="2000" b="1">
                <a:solidFill>
                  <a:srgbClr val="FF0000"/>
                </a:solidFill>
                <a:ea typeface="Calibri"/>
                <a:cs typeface="Times New Roman"/>
              </a:rPr>
              <a:t>The next steps</a:t>
            </a:r>
            <a:r>
              <a:rPr lang="en-US" sz="2000">
                <a:ea typeface="Calibri"/>
                <a:cs typeface="Times New Roman"/>
              </a:rPr>
              <a:t> in plant phenomics should, therefore, focus on developing standards for both data and metadata (</a:t>
            </a:r>
            <a:r>
              <a:rPr lang="pl-PL" sz="2000">
                <a:ea typeface="Calibri"/>
                <a:cs typeface="Times New Roman"/>
              </a:rPr>
              <a:t>ref to MIAPPE</a:t>
            </a:r>
            <a:r>
              <a:rPr lang="en-US" sz="2000">
                <a:ea typeface="Calibri"/>
                <a:cs typeface="Times New Roman"/>
              </a:rPr>
              <a:t>). </a:t>
            </a:r>
            <a:r>
              <a:rPr lang="pl-PL" sz="2000">
                <a:ea typeface="Calibri"/>
                <a:cs typeface="Times New Roman"/>
              </a:rPr>
              <a:t>... </a:t>
            </a:r>
            <a:r>
              <a:rPr lang="en-US" sz="2000">
                <a:ea typeface="Calibri"/>
                <a:cs typeface="Times New Roman"/>
              </a:rPr>
              <a:t>"</a:t>
            </a:r>
          </a:p>
          <a:p>
            <a:endParaRPr lang="pl-PL" sz="2000">
              <a:cs typeface="Times New Roman"/>
            </a:endParaRPr>
          </a:p>
          <a:p>
            <a:r>
              <a:rPr lang="pl-PL" sz="2000" b="1"/>
              <a:t>EMBL-EBI</a:t>
            </a:r>
          </a:p>
          <a:p>
            <a:r>
              <a:rPr lang="pl-PL" sz="2000"/>
              <a:t>"</a:t>
            </a:r>
            <a:r>
              <a:rPr lang="en-US" sz="2000"/>
              <a:t>The implementation of MIAPPE standards will ensure metadata is delivered to the public archives in an automated fashion, </a:t>
            </a:r>
            <a:r>
              <a:rPr lang="en-US" sz="2000" b="1">
                <a:solidFill>
                  <a:srgbClr val="FF0000"/>
                </a:solidFill>
              </a:rPr>
              <a:t>but new tools are required to make this feasible on a large scale</a:t>
            </a:r>
            <a:r>
              <a:rPr lang="en-US" sz="2000">
                <a:solidFill>
                  <a:srgbClr val="FF0000"/>
                </a:solidFill>
              </a:rPr>
              <a:t>.</a:t>
            </a:r>
            <a:r>
              <a:rPr lang="pl-PL" sz="2000">
                <a:solidFill>
                  <a:srgbClr val="FF0000"/>
                </a:solidFill>
              </a:rPr>
              <a:t>"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642</Words>
  <Application>Microsoft Macintosh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Czcionka tekstu podstawowego</vt:lpstr>
      <vt:lpstr>Times New Roman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S121</dc:creator>
  <cp:lastModifiedBy>Hanna</cp:lastModifiedBy>
  <cp:revision>176</cp:revision>
  <dcterms:created xsi:type="dcterms:W3CDTF">2018-01-05T10:57:19Z</dcterms:created>
  <dcterms:modified xsi:type="dcterms:W3CDTF">2019-09-29T19:53:04Z</dcterms:modified>
</cp:coreProperties>
</file>